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59" r:id="rId5"/>
    <p:sldId id="269" r:id="rId6"/>
    <p:sldId id="260" r:id="rId7"/>
    <p:sldId id="273" r:id="rId8"/>
    <p:sldId id="265" r:id="rId9"/>
    <p:sldId id="266" r:id="rId10"/>
    <p:sldId id="267" r:id="rId11"/>
    <p:sldId id="276" r:id="rId12"/>
    <p:sldId id="275" r:id="rId13"/>
    <p:sldId id="274" r:id="rId14"/>
    <p:sldId id="279" r:id="rId15"/>
    <p:sldId id="280" r:id="rId16"/>
    <p:sldId id="281" r:id="rId17"/>
    <p:sldId id="261" r:id="rId18"/>
    <p:sldId id="262" r:id="rId19"/>
    <p:sldId id="263" r:id="rId20"/>
    <p:sldId id="264" r:id="rId21"/>
    <p:sldId id="282" r:id="rId22"/>
  </p:sldIdLst>
  <p:sldSz cx="9144000" cy="6858000" type="screen4x3"/>
  <p:notesSz cx="7010400" cy="9296400"/>
  <p:custDataLst>
    <p:tags r:id="rId2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A823"/>
    <a:srgbClr val="0000FF"/>
    <a:srgbClr val="08B425"/>
    <a:srgbClr val="08AC23"/>
    <a:srgbClr val="0000A7"/>
    <a:srgbClr val="007D00"/>
    <a:srgbClr val="038374"/>
    <a:srgbClr val="CAC09A"/>
    <a:srgbClr val="B3A46D"/>
    <a:srgbClr val="FFDF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2" autoAdjust="0"/>
    <p:restoredTop sz="82825" autoAdjust="0"/>
  </p:normalViewPr>
  <p:slideViewPr>
    <p:cSldViewPr>
      <p:cViewPr varScale="1">
        <p:scale>
          <a:sx n="56" d="100"/>
          <a:sy n="56" d="100"/>
        </p:scale>
        <p:origin x="-1764" y="-90"/>
      </p:cViewPr>
      <p:guideLst>
        <p:guide orient="horz"/>
        <p:guide orient="horz" pos="416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90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14603" y="8738883"/>
            <a:ext cx="957750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2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31423" y="8737397"/>
            <a:ext cx="512764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32740" y="8737397"/>
            <a:ext cx="628677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6DD6455E-A887-47AF-BD1B-C73DB6C512E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53360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276" y="8808759"/>
            <a:ext cx="1031423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9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2905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409295" y="3978437"/>
            <a:ext cx="6191811" cy="4558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19699" y="8804298"/>
            <a:ext cx="508671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9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06414" y="8804298"/>
            <a:ext cx="5550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9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A27A321F-5709-4991-9409-4FAB13AE49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25081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"/>
      </a:spcBef>
      <a:spcAft>
        <a:spcPct val="1000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1588" algn="l" rtl="0" eaLnBrk="0" fontAlgn="base" hangingPunct="0">
      <a:spcBef>
        <a:spcPct val="10000"/>
      </a:spcBef>
      <a:spcAft>
        <a:spcPct val="100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95263" indent="-192088" algn="l" rtl="0" eaLnBrk="0" fontAlgn="base" hangingPunct="0">
      <a:spcBef>
        <a:spcPct val="10000"/>
      </a:spcBef>
      <a:spcAft>
        <a:spcPct val="10000"/>
      </a:spcAft>
      <a:buClr>
        <a:schemeClr val="accent1"/>
      </a:buClr>
      <a:buFont typeface="Wingdings 2" pitchFamily="18" charset="2"/>
      <a:buChar char="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363538" indent="-166688" algn="l" rtl="0" eaLnBrk="0" fontAlgn="base" hangingPunct="0">
      <a:spcBef>
        <a:spcPct val="10000"/>
      </a:spcBef>
      <a:spcAft>
        <a:spcPct val="10000"/>
      </a:spcAft>
      <a:buClr>
        <a:schemeClr val="accent1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550863" indent="-185738" algn="l" rtl="0" eaLnBrk="0" fontAlgn="base" hangingPunct="0">
      <a:spcBef>
        <a:spcPct val="10000"/>
      </a:spcBef>
      <a:spcAft>
        <a:spcPct val="10000"/>
      </a:spcAft>
      <a:buClr>
        <a:schemeClr val="accent1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65586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0099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00998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5632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6512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Covered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Sidewalls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efficient</a:t>
            </a:r>
            <a:r>
              <a:rPr lang="de-DE" baseline="0" dirty="0" smtClean="0"/>
              <a:t> SPP </a:t>
            </a:r>
            <a:r>
              <a:rPr lang="de-DE" baseline="0" dirty="0" err="1" smtClean="0"/>
              <a:t>guiding</a:t>
            </a:r>
            <a:r>
              <a:rPr lang="de-DE" baseline="0" dirty="0" smtClean="0"/>
              <a:t> -&gt;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!!!!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Milling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directly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middle</a:t>
            </a:r>
            <a:r>
              <a:rPr lang="de-DE" baseline="0" dirty="0" smtClean="0"/>
              <a:t> ist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instead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fall off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coupling</a:t>
            </a:r>
            <a:r>
              <a:rPr lang="de-DE" baseline="0" dirty="0" smtClean="0"/>
              <a:t> ist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expected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fibbing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middle</a:t>
            </a:r>
            <a:r>
              <a:rPr lang="de-DE" baseline="0" dirty="0" smtClean="0"/>
              <a:t>. -&gt;</a:t>
            </a:r>
            <a:r>
              <a:rPr lang="de-DE" baseline="0" dirty="0" err="1" smtClean="0"/>
              <a:t>scattering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MANUAL ADJUSTMENT ist </a:t>
            </a:r>
            <a:r>
              <a:rPr lang="de-DE" baseline="0" dirty="0" err="1" smtClean="0"/>
              <a:t>shit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99525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22878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50021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Absorption is very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25933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56920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0099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16150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6683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3264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9190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we go back  to the previous </a:t>
            </a:r>
          </a:p>
          <a:p>
            <a:r>
              <a:rPr lang="en-US" baseline="0" dirty="0" smtClean="0"/>
              <a:t>Laser power</a:t>
            </a:r>
          </a:p>
          <a:p>
            <a:r>
              <a:rPr lang="en-US" baseline="0" dirty="0" smtClean="0"/>
              <a:t>Electrical power consumption</a:t>
            </a:r>
          </a:p>
          <a:p>
            <a:r>
              <a:rPr lang="en-US" baseline="0" dirty="0" smtClean="0"/>
              <a:t>Economical in the terms of it’s use of space as well as cost</a:t>
            </a:r>
          </a:p>
          <a:p>
            <a:r>
              <a:rPr lang="en-US" baseline="0" dirty="0" smtClean="0"/>
              <a:t>Integrated Si-</a:t>
            </a:r>
            <a:r>
              <a:rPr lang="en-US" baseline="0" dirty="0" err="1" smtClean="0"/>
              <a:t>phootnics</a:t>
            </a:r>
            <a:r>
              <a:rPr lang="en-US" baseline="0" dirty="0" smtClean="0"/>
              <a:t> which is </a:t>
            </a:r>
            <a:r>
              <a:rPr lang="en-US" baseline="0" dirty="0" err="1" smtClean="0"/>
              <a:t>kindof</a:t>
            </a:r>
            <a:r>
              <a:rPr lang="en-US" baseline="0" dirty="0" smtClean="0"/>
              <a:t> already a solution for the low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6120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we go back  to the previous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2593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1494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1494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</a:t>
            </a:r>
            <a:r>
              <a:rPr lang="en-US" baseline="0" dirty="0" smtClean="0"/>
              <a:t>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25933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A321F-5709-4991-9409-4FAB13AE497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5692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88661" y="4141130"/>
            <a:ext cx="8966846" cy="235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47692" y="6467462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" u="none" dirty="0">
                <a:ea typeface="ＭＳ Ｐゴシック" pitchFamily="-32" charset="-128"/>
              </a:rPr>
              <a:t>KIT – University of the State of Baden-Wuerttemberg and </a:t>
            </a:r>
            <a:br>
              <a:rPr lang="en-US" sz="800" u="none" dirty="0">
                <a:ea typeface="ＭＳ Ｐゴシック" pitchFamily="-32" charset="-128"/>
              </a:rPr>
            </a:br>
            <a:r>
              <a:rPr lang="en-US" sz="800" u="none" dirty="0">
                <a:ea typeface="ＭＳ Ｐゴシック" pitchFamily="-32" charset="-128"/>
              </a:rPr>
              <a:t>National Research Center of the Helmholtz Association</a:t>
            </a:r>
            <a:r>
              <a:rPr lang="de-DE" sz="800" u="none" dirty="0">
                <a:ea typeface="ＭＳ Ｐゴシック" pitchFamily="-32" charset="-128"/>
              </a:rPr>
              <a:t> </a:t>
            </a:r>
            <a:endParaRPr lang="en-US" sz="800" u="none" dirty="0">
              <a:ea typeface="ＭＳ Ｐゴシック" pitchFamily="-32" charset="-128"/>
            </a:endParaRPr>
          </a:p>
        </p:txBody>
      </p:sp>
      <p:pic>
        <p:nvPicPr>
          <p:cNvPr id="11" name="Picture 13" descr="KIT-Logo-rgb_e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92" y="325424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7350179" y="6462699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 u="none" dirty="0">
                <a:solidFill>
                  <a:schemeClr val="bg1"/>
                </a:solidFill>
                <a:ea typeface="+mn-ea"/>
              </a:rPr>
              <a:t>www.ipq.kit.edu</a:t>
            </a:r>
          </a:p>
        </p:txBody>
      </p:sp>
      <p:pic>
        <p:nvPicPr>
          <p:cNvPr id="14" name="Picture 1" descr="Logo_IPQ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6929" y="333362"/>
            <a:ext cx="20716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 userDrawn="1"/>
        </p:nvSpPr>
        <p:spPr bwMode="gray">
          <a:xfrm>
            <a:off x="107504" y="3205025"/>
            <a:ext cx="8928992" cy="93610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Q-Standard-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28596" y="1124744"/>
            <a:ext cx="8286807" cy="51125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57200" y="164577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Q-Summary S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844824"/>
            <a:ext cx="8286807" cy="165618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dirty="0" smtClean="0"/>
              <a:t> Summary 1</a:t>
            </a:r>
          </a:p>
          <a:p>
            <a:pPr lvl="0"/>
            <a:r>
              <a:rPr lang="de-DE" dirty="0" smtClean="0"/>
              <a:t> Summary 2</a:t>
            </a:r>
          </a:p>
          <a:p>
            <a:pPr lvl="0"/>
            <a:r>
              <a:rPr lang="de-DE" dirty="0" smtClean="0"/>
              <a:t> Summary 3</a:t>
            </a:r>
          </a:p>
        </p:txBody>
      </p:sp>
      <p:sp>
        <p:nvSpPr>
          <p:cNvPr id="7" name="Titel 5"/>
          <p:cNvSpPr>
            <a:spLocks noGrp="1"/>
          </p:cNvSpPr>
          <p:nvPr>
            <p:ph type="title" hasCustomPrompt="1"/>
          </p:nvPr>
        </p:nvSpPr>
        <p:spPr>
          <a:xfrm>
            <a:off x="457200" y="154685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dirty="0" smtClean="0"/>
              <a:t>Summary / </a:t>
            </a:r>
            <a:r>
              <a:rPr lang="de-DE" dirty="0" err="1" smtClean="0"/>
              <a:t>Conclusions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Q-No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28596" y="1124744"/>
            <a:ext cx="8286807" cy="51125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Q_Empt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Q-Picture-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57200" y="164577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5508104" y="1412777"/>
            <a:ext cx="3207299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6021288"/>
            <a:ext cx="8247859" cy="2652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 baseline="0"/>
            </a:lvl1pPr>
          </a:lstStyle>
          <a:p>
            <a:pPr lvl="0"/>
            <a:r>
              <a:rPr lang="de-DE" dirty="0" err="1" smtClean="0"/>
              <a:t>Ref</a:t>
            </a:r>
            <a:r>
              <a:rPr lang="de-DE" dirty="0" smtClean="0"/>
              <a:t>.: Source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Picture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8"/>
          </p:nvPr>
        </p:nvSpPr>
        <p:spPr>
          <a:xfrm>
            <a:off x="467544" y="1412875"/>
            <a:ext cx="4609281" cy="43926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gray"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9" descr="KITlogo_4c_frutig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83785" y="6428953"/>
            <a:ext cx="856903" cy="3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57188" y="6552640"/>
            <a:ext cx="325437" cy="17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724AB184-7988-4AA5-9715-870666B7BF37}" type="slidenum">
              <a:rPr lang="de-DE" sz="1000" b="0">
                <a:ea typeface="ＭＳ Ｐゴシック" pitchFamily="-32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sz="1000" b="0" dirty="0">
              <a:ea typeface="ＭＳ Ｐゴシック" pitchFamily="-32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19138" y="6552640"/>
            <a:ext cx="863600" cy="17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fld id="{4E22B05F-DA6B-41C2-A4DE-985520CE3BCF}" type="datetime1">
              <a:rPr lang="de-DE" sz="1000">
                <a:ea typeface="ＭＳ Ｐゴシック" pitchFamily="-32" charset="-128"/>
              </a:rPr>
              <a:pPr>
                <a:defRPr/>
              </a:pPr>
              <a:t>03.02.2012</a:t>
            </a:fld>
            <a:endParaRPr lang="de-DE" sz="1000" dirty="0">
              <a:ea typeface="ＭＳ Ｐゴシック" pitchFamily="-32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10147" y="6504672"/>
            <a:ext cx="2457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Karlsruhe Institute</a:t>
            </a:r>
            <a:r>
              <a:rPr lang="en-GB" sz="1000" baseline="0" dirty="0" smtClean="0"/>
              <a:t> of Technology (KIT)</a:t>
            </a:r>
            <a:endParaRPr lang="en-GB" sz="100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22"/>
          <a:stretch/>
        </p:blipFill>
        <p:spPr bwMode="auto">
          <a:xfrm>
            <a:off x="6958220" y="116632"/>
            <a:ext cx="21895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spc="-15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A7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A7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A7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A7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ts val="0"/>
        </a:spcAft>
        <a:buFont typeface="Arial" pitchFamily="34" charset="0"/>
        <a:buNone/>
        <a:defRPr sz="2000" b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588" indent="455613" algn="l" rtl="0" eaLnBrk="1" fontAlgn="base" hangingPunct="1">
        <a:spcBef>
          <a:spcPts val="400"/>
        </a:spcBef>
        <a:spcAft>
          <a:spcPts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95263" indent="-192088" algn="l" rtl="0" eaLnBrk="1" fontAlgn="base" hangingPunct="1">
        <a:spcBef>
          <a:spcPts val="400"/>
        </a:spcBef>
        <a:spcAft>
          <a:spcPts val="0"/>
        </a:spcAft>
        <a:buClr>
          <a:schemeClr val="tx1"/>
        </a:buClr>
        <a:buFont typeface="Wingdings 2" pitchFamily="18" charset="2"/>
        <a:buChar char="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363538" indent="-166688" algn="l" rtl="0" eaLnBrk="1" fontAlgn="base" hangingPunct="1">
        <a:spcBef>
          <a:spcPts val="400"/>
        </a:spcBef>
        <a:spcAft>
          <a:spcPts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365125" indent="0" algn="l" rtl="0" eaLnBrk="1" fontAlgn="base" hangingPunct="1">
        <a:spcBef>
          <a:spcPts val="400"/>
        </a:spcBef>
        <a:spcAft>
          <a:spcPts val="0"/>
        </a:spcAft>
        <a:buClr>
          <a:schemeClr val="tx1"/>
        </a:buClr>
        <a:buFont typeface="Arial" charset="0"/>
        <a:buNone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008063" indent="-185738" algn="l" rtl="0" eaLnBrk="1" fontAlgn="base" hangingPunct="1">
        <a:spcBef>
          <a:spcPct val="30000"/>
        </a:spcBef>
        <a:spcAft>
          <a:spcPct val="30000"/>
        </a:spcAft>
        <a:buClr>
          <a:schemeClr val="accent1"/>
        </a:buClr>
        <a:buFont typeface="Arial" charset="0"/>
        <a:buChar char="–"/>
        <a:tabLst>
          <a:tab pos="177800" algn="l"/>
          <a:tab pos="541338" algn="l"/>
        </a:tabLst>
        <a:defRPr sz="1600">
          <a:solidFill>
            <a:schemeClr val="tx1"/>
          </a:solidFill>
          <a:latin typeface="+mn-lt"/>
        </a:defRPr>
      </a:lvl6pPr>
      <a:lvl7pPr marL="1465263" indent="-185738" algn="l" rtl="0" eaLnBrk="1" fontAlgn="base" hangingPunct="1">
        <a:spcBef>
          <a:spcPct val="30000"/>
        </a:spcBef>
        <a:spcAft>
          <a:spcPct val="30000"/>
        </a:spcAft>
        <a:buClr>
          <a:schemeClr val="accent1"/>
        </a:buClr>
        <a:buFont typeface="Arial" charset="0"/>
        <a:buChar char="–"/>
        <a:tabLst>
          <a:tab pos="177800" algn="l"/>
          <a:tab pos="541338" algn="l"/>
        </a:tabLst>
        <a:defRPr sz="1600">
          <a:solidFill>
            <a:schemeClr val="tx1"/>
          </a:solidFill>
          <a:latin typeface="+mn-lt"/>
        </a:defRPr>
      </a:lvl7pPr>
      <a:lvl8pPr marL="1922463" indent="-185738" algn="l" rtl="0" eaLnBrk="1" fontAlgn="base" hangingPunct="1">
        <a:spcBef>
          <a:spcPct val="30000"/>
        </a:spcBef>
        <a:spcAft>
          <a:spcPct val="30000"/>
        </a:spcAft>
        <a:buClr>
          <a:schemeClr val="accent1"/>
        </a:buClr>
        <a:buFont typeface="Arial" charset="0"/>
        <a:buChar char="–"/>
        <a:tabLst>
          <a:tab pos="177800" algn="l"/>
          <a:tab pos="541338" algn="l"/>
        </a:tabLst>
        <a:defRPr sz="1600">
          <a:solidFill>
            <a:schemeClr val="tx1"/>
          </a:solidFill>
          <a:latin typeface="+mn-lt"/>
        </a:defRPr>
      </a:lvl8pPr>
      <a:lvl9pPr marL="2379663" indent="-185738" algn="l" rtl="0" eaLnBrk="1" fontAlgn="base" hangingPunct="1">
        <a:spcBef>
          <a:spcPct val="30000"/>
        </a:spcBef>
        <a:spcAft>
          <a:spcPct val="30000"/>
        </a:spcAft>
        <a:buClr>
          <a:schemeClr val="accent1"/>
        </a:buClr>
        <a:buFont typeface="Arial" charset="0"/>
        <a:buChar char="–"/>
        <a:tabLst>
          <a:tab pos="177800" algn="l"/>
          <a:tab pos="541338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875" y="2588730"/>
            <a:ext cx="8370888" cy="52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u="sng" dirty="0" smtClean="0">
                <a:solidFill>
                  <a:srgbClr val="000000"/>
                </a:solidFill>
              </a:rPr>
              <a:t>Argishti Melikyan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Sascha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Muehlbrandt</a:t>
            </a:r>
            <a:r>
              <a:rPr lang="en-US" dirty="0" smtClean="0">
                <a:solidFill>
                  <a:srgbClr val="000000"/>
                </a:solidFill>
              </a:rPr>
              <a:t>, Alban Muslija, Martin Sommer, Manfred Kohl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7161" y="1124744"/>
            <a:ext cx="8389938" cy="10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4000" b="1" dirty="0" smtClean="0"/>
              <a:t>NAVOLCHI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1800" b="1" dirty="0" smtClean="0"/>
              <a:t>WP 3: Plasmonic </a:t>
            </a:r>
            <a:r>
              <a:rPr lang="en-US" sz="1800" b="1" dirty="0"/>
              <a:t>Modulator </a:t>
            </a:r>
            <a:r>
              <a:rPr lang="en-US" sz="1800" b="1" dirty="0" smtClean="0"/>
              <a:t>(26MM</a:t>
            </a:r>
            <a:r>
              <a:rPr lang="en-US" sz="1800" b="1" dirty="0"/>
              <a:t>)</a:t>
            </a:r>
            <a:endParaRPr lang="en-US" sz="1800" b="1" dirty="0" smtClean="0"/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1800" b="1" dirty="0" smtClean="0"/>
              <a:t>WP 4: Photo detector Design (3MM)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1800" b="1" dirty="0"/>
              <a:t>WP </a:t>
            </a:r>
            <a:r>
              <a:rPr lang="en-US" sz="1800" b="1" dirty="0" smtClean="0"/>
              <a:t>5: Plasmonic Couplers (12MM)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83324" y="3262706"/>
            <a:ext cx="838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>
                <a:solidFill>
                  <a:schemeClr val="accent3"/>
                </a:solidFill>
              </a:rPr>
              <a:t>1</a:t>
            </a:r>
            <a:r>
              <a:rPr lang="de-DE" dirty="0" smtClean="0">
                <a:solidFill>
                  <a:schemeClr val="accent3"/>
                </a:solidFill>
              </a:rPr>
              <a:t>Institute of Photonics and Quantum Electronics (IPQ), Karlsruhe Insitute of Technology</a:t>
            </a:r>
          </a:p>
          <a:p>
            <a:r>
              <a:rPr lang="en-US" sz="1800" baseline="30000" dirty="0" smtClean="0">
                <a:solidFill>
                  <a:schemeClr val="accent3"/>
                </a:solidFill>
              </a:rPr>
              <a:t>1</a:t>
            </a:r>
            <a:r>
              <a:rPr lang="de-DE" dirty="0">
                <a:solidFill>
                  <a:schemeClr val="accent3"/>
                </a:solidFill>
              </a:rPr>
              <a:t>Institute of Microstructure Technology (</a:t>
            </a:r>
            <a:r>
              <a:rPr lang="de-DE" dirty="0" smtClean="0">
                <a:solidFill>
                  <a:schemeClr val="accent3"/>
                </a:solidFill>
              </a:rPr>
              <a:t>IMT), </a:t>
            </a:r>
            <a:r>
              <a:rPr lang="de-DE" dirty="0">
                <a:solidFill>
                  <a:schemeClr val="accent3"/>
                </a:solidFill>
              </a:rPr>
              <a:t>Karlsruhe Insitute of </a:t>
            </a:r>
            <a:r>
              <a:rPr lang="de-DE" dirty="0" smtClean="0">
                <a:solidFill>
                  <a:schemeClr val="accent3"/>
                </a:solidFill>
              </a:rPr>
              <a:t>Technology</a:t>
            </a:r>
            <a:endParaRPr lang="de-DE" dirty="0">
              <a:solidFill>
                <a:schemeClr val="accent3"/>
              </a:solidFill>
            </a:endParaRPr>
          </a:p>
          <a:p>
            <a:endParaRPr lang="de-DE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 5: Optimization of the Coupling</a:t>
            </a:r>
            <a:endParaRPr lang="en-US" dirty="0"/>
          </a:p>
        </p:txBody>
      </p:sp>
      <p:sp>
        <p:nvSpPr>
          <p:cNvPr id="9" name="Rechteck 22"/>
          <p:cNvSpPr/>
          <p:nvPr/>
        </p:nvSpPr>
        <p:spPr bwMode="gray">
          <a:xfrm>
            <a:off x="5292080" y="3789040"/>
            <a:ext cx="3168352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05" y="1196752"/>
            <a:ext cx="7602862" cy="16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30689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2D Simulation Results</a:t>
            </a:r>
            <a:endParaRPr lang="en-US" sz="1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81543" y="3194924"/>
            <a:ext cx="7840953" cy="2826364"/>
            <a:chOff x="781543" y="3397607"/>
            <a:chExt cx="7840953" cy="282636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43" y="3397607"/>
              <a:ext cx="7840953" cy="2826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5400000">
              <a:off x="4520483" y="4624096"/>
              <a:ext cx="929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endParaRPr lang="en-US" sz="14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79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5: Optimization of the Coupling</a:t>
            </a:r>
          </a:p>
        </p:txBody>
      </p:sp>
      <p:sp>
        <p:nvSpPr>
          <p:cNvPr id="9" name="Rechteck 22"/>
          <p:cNvSpPr/>
          <p:nvPr/>
        </p:nvSpPr>
        <p:spPr bwMode="gray">
          <a:xfrm>
            <a:off x="5292080" y="3789040"/>
            <a:ext cx="3168352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2036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3D Simulation Results</a:t>
            </a:r>
            <a:endParaRPr lang="en-US" sz="18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20" y="883768"/>
            <a:ext cx="4177780" cy="22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2692" y="883768"/>
            <a:ext cx="4177780" cy="22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2267744" y="3415714"/>
            <a:ext cx="3744416" cy="2883476"/>
            <a:chOff x="2267744" y="3415714"/>
            <a:chExt cx="3744416" cy="288347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00" r="52372"/>
            <a:stretch/>
          </p:blipFill>
          <p:spPr bwMode="auto">
            <a:xfrm>
              <a:off x="2267744" y="3415714"/>
              <a:ext cx="3744416" cy="288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309489" y="6046688"/>
              <a:ext cx="929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latin typeface="Symbol" pitchFamily="18" charset="2"/>
                </a:rPr>
                <a:t>q</a:t>
              </a:r>
              <a:endParaRPr lang="en-US" sz="1400" b="1" dirty="0">
                <a:latin typeface="Symbol" pitchFamily="18" charset="2"/>
              </a:endParaRPr>
            </a:p>
          </p:txBody>
        </p:sp>
        <p:sp>
          <p:nvSpPr>
            <p:cNvPr id="2" name="Rectangle 1"/>
            <p:cNvSpPr/>
            <p:nvPr/>
          </p:nvSpPr>
          <p:spPr bwMode="gray">
            <a:xfrm>
              <a:off x="2699792" y="3573016"/>
              <a:ext cx="216024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648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WP3: Modulator Design</a:t>
            </a:r>
            <a:endParaRPr lang="en-US" dirty="0"/>
          </a:p>
        </p:txBody>
      </p:sp>
      <p:cxnSp>
        <p:nvCxnSpPr>
          <p:cNvPr id="4" name="Gerade Verbindung 5"/>
          <p:cNvCxnSpPr/>
          <p:nvPr/>
        </p:nvCxnSpPr>
        <p:spPr bwMode="auto">
          <a:xfrm>
            <a:off x="4835274" y="3010735"/>
            <a:ext cx="1666847" cy="72564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49277" cy="37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89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</a:t>
            </a:r>
            <a:r>
              <a:rPr lang="de-DE" dirty="0" smtClean="0"/>
              <a:t>Fabrication Vision</a:t>
            </a:r>
            <a:endParaRPr lang="en-US" dirty="0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1736" y="923898"/>
            <a:ext cx="3553793" cy="22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29" y="843583"/>
            <a:ext cx="3754115" cy="244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bgerundetes Rechteck 13"/>
          <p:cNvSpPr/>
          <p:nvPr/>
        </p:nvSpPr>
        <p:spPr bwMode="gray">
          <a:xfrm>
            <a:off x="4054925" y="980728"/>
            <a:ext cx="1656184" cy="57606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Oxidation</a:t>
            </a:r>
            <a:endParaRPr kumimoji="0" lang="en-US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2849"/>
            <a:ext cx="3754115" cy="243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927" y="3195221"/>
            <a:ext cx="3538091" cy="280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3760"/>
            <a:ext cx="4104456" cy="274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Abgerundetes Rechteck 26"/>
          <p:cNvSpPr/>
          <p:nvPr/>
        </p:nvSpPr>
        <p:spPr bwMode="gray">
          <a:xfrm>
            <a:off x="3410496" y="5520883"/>
            <a:ext cx="1656432" cy="57606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Gap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Fabrication</a:t>
            </a:r>
            <a:endParaRPr kumimoji="0" lang="en-US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bgerundetes Rechteck 11"/>
          <p:cNvSpPr/>
          <p:nvPr/>
        </p:nvSpPr>
        <p:spPr bwMode="gray">
          <a:xfrm>
            <a:off x="3707904" y="3140968"/>
            <a:ext cx="1656184" cy="57606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Metallization</a:t>
            </a:r>
            <a:endParaRPr kumimoji="0" lang="en-US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bgerundetes Rechteck 12"/>
          <p:cNvSpPr/>
          <p:nvPr/>
        </p:nvSpPr>
        <p:spPr bwMode="gray">
          <a:xfrm>
            <a:off x="7128284" y="5520883"/>
            <a:ext cx="1656432" cy="57606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de-DE" sz="2000" dirty="0" smtClean="0"/>
              <a:t>Polymer </a:t>
            </a:r>
            <a:r>
              <a:rPr lang="de-DE" sz="2000" dirty="0" err="1" smtClean="0"/>
              <a:t>Filling</a:t>
            </a:r>
            <a:endParaRPr kumimoji="0" lang="en-US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12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</a:t>
            </a:r>
            <a:r>
              <a:rPr lang="de-DE" dirty="0" smtClean="0"/>
              <a:t>Device Fabrication with FIB</a:t>
            </a:r>
            <a:endParaRPr lang="de-DE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486666" y="1628800"/>
            <a:ext cx="5237462" cy="3816424"/>
            <a:chOff x="1763688" y="1916832"/>
            <a:chExt cx="5328592" cy="3996444"/>
          </a:xfrm>
        </p:grpSpPr>
        <p:pic>
          <p:nvPicPr>
            <p:cNvPr id="28" name="Picture 5" descr="C:\Users\stud\Documents\03-Pictures\2011-08-10-Gap_FIB_Structures\auswahl_SEM\10-8-2011-C1-096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916832"/>
              <a:ext cx="5328592" cy="399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>
              <a:off x="4193139" y="2772441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/>
                <a:t>Silver</a:t>
              </a:r>
              <a:endParaRPr lang="en-US" sz="2000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839483" y="3511436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/>
                <a:t>Waveguides</a:t>
              </a:r>
              <a:endParaRPr lang="en-US" sz="2000" dirty="0"/>
            </a:p>
          </p:txBody>
        </p:sp>
        <p:cxnSp>
          <p:nvCxnSpPr>
            <p:cNvPr id="32" name="Gerade Verbindung mit Pfeil 31"/>
            <p:cNvCxnSpPr>
              <a:stCxn id="31" idx="0"/>
            </p:cNvCxnSpPr>
            <p:nvPr/>
          </p:nvCxnSpPr>
          <p:spPr bwMode="auto">
            <a:xfrm flipV="1">
              <a:off x="2667575" y="2201357"/>
              <a:ext cx="968321" cy="1310079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Gerade Verbindung mit Pfeil 32"/>
            <p:cNvCxnSpPr>
              <a:stCxn id="31" idx="2"/>
            </p:cNvCxnSpPr>
            <p:nvPr/>
          </p:nvCxnSpPr>
          <p:spPr bwMode="auto">
            <a:xfrm>
              <a:off x="2667575" y="3911546"/>
              <a:ext cx="968321" cy="1317654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508" name="Gruppieren 21507"/>
          <p:cNvGrpSpPr/>
          <p:nvPr/>
        </p:nvGrpSpPr>
        <p:grpSpPr>
          <a:xfrm>
            <a:off x="2051720" y="962312"/>
            <a:ext cx="6610653" cy="3258776"/>
            <a:chOff x="5580112" y="1078322"/>
            <a:chExt cx="6610653" cy="3258776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5580112" y="1078322"/>
              <a:ext cx="6610653" cy="3258776"/>
              <a:chOff x="5580112" y="1078322"/>
              <a:chExt cx="6610653" cy="3258776"/>
            </a:xfrm>
          </p:grpSpPr>
          <p:sp>
            <p:nvSpPr>
              <p:cNvPr id="58" name="Rechteck 57"/>
              <p:cNvSpPr/>
              <p:nvPr/>
            </p:nvSpPr>
            <p:spPr bwMode="gray">
              <a:xfrm flipH="1">
                <a:off x="5580112" y="2497539"/>
                <a:ext cx="526239" cy="432048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" name="Gerade Verbindung 6"/>
              <p:cNvCxnSpPr/>
              <p:nvPr/>
            </p:nvCxnSpPr>
            <p:spPr bwMode="auto">
              <a:xfrm flipV="1">
                <a:off x="6106351" y="1078322"/>
                <a:ext cx="1959217" cy="1419218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Gerade Verbindung 60"/>
              <p:cNvCxnSpPr/>
              <p:nvPr/>
            </p:nvCxnSpPr>
            <p:spPr bwMode="auto">
              <a:xfrm>
                <a:off x="6106351" y="2929587"/>
                <a:ext cx="1959217" cy="1349235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1507" name="Picture 3" descr="C:\Users\stud\Desktop\3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5568" y="1078322"/>
                <a:ext cx="4125197" cy="325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uppieren 19"/>
            <p:cNvGrpSpPr/>
            <p:nvPr/>
          </p:nvGrpSpPr>
          <p:grpSpPr>
            <a:xfrm>
              <a:off x="10875114" y="1312762"/>
              <a:ext cx="1185718" cy="504056"/>
              <a:chOff x="8827798" y="4553122"/>
              <a:chExt cx="1185718" cy="504056"/>
            </a:xfrm>
          </p:grpSpPr>
          <p:sp>
            <p:nvSpPr>
              <p:cNvPr id="38" name="Textplatzhalter 1"/>
              <p:cNvSpPr txBox="1">
                <a:spLocks/>
              </p:cNvSpPr>
              <p:nvPr/>
            </p:nvSpPr>
            <p:spPr>
              <a:xfrm>
                <a:off x="8827798" y="4625128"/>
                <a:ext cx="1185718" cy="432050"/>
              </a:xfrm>
              <a:prstGeom prst="rect">
                <a:avLst/>
              </a:prstGeom>
            </p:spPr>
            <p:txBody>
              <a:bodyPr/>
              <a:lstStyle>
                <a:lvl1pPr marL="266700" indent="-266700" algn="l" rtl="0" eaLnBrk="1" fontAlgn="base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A7"/>
                  </a:buClr>
                  <a:buSzPct val="100000"/>
                  <a:buFont typeface="Arial" pitchFamily="34" charset="0"/>
                  <a:buChar char="●"/>
                  <a:defRPr sz="2000" b="0" i="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49263" indent="-266700" algn="l" rtl="0" eaLnBrk="1" fontAlgn="base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A7"/>
                  </a:buClr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620713" indent="-263525" algn="l" rtl="0" eaLnBrk="1" fontAlgn="base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A7"/>
                  </a:buClr>
                  <a:buFont typeface="Arial" pitchFamily="34" charset="0"/>
                  <a:buChar char="•"/>
                  <a:defRPr sz="1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806450" indent="-266700" algn="l" rtl="0" eaLnBrk="1" fontAlgn="base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A7"/>
                  </a:buClr>
                  <a:buFont typeface="Arial" pitchFamily="34" charset="0"/>
                  <a:buChar char="•"/>
                  <a:defRPr sz="1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989013" indent="-274638" algn="l" rtl="0" eaLnBrk="1" fontAlgn="base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A7"/>
                  </a:buClr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1008063" indent="-185738" algn="l" rtl="0" eaLnBrk="1" fontAlgn="base" hangingPunct="1">
                  <a:spcBef>
                    <a:spcPct val="30000"/>
                  </a:spcBef>
                  <a:spcAft>
                    <a:spcPct val="30000"/>
                  </a:spcAft>
                  <a:buClr>
                    <a:schemeClr val="accent1"/>
                  </a:buClr>
                  <a:buFont typeface="Arial" charset="0"/>
                  <a:buChar char="–"/>
                  <a:tabLst>
                    <a:tab pos="177800" algn="l"/>
                    <a:tab pos="541338" algn="l"/>
                  </a:tabLs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465263" indent="-185738" algn="l" rtl="0" eaLnBrk="1" fontAlgn="base" hangingPunct="1">
                  <a:spcBef>
                    <a:spcPct val="30000"/>
                  </a:spcBef>
                  <a:spcAft>
                    <a:spcPct val="30000"/>
                  </a:spcAft>
                  <a:buClr>
                    <a:schemeClr val="accent1"/>
                  </a:buClr>
                  <a:buFont typeface="Arial" charset="0"/>
                  <a:buChar char="–"/>
                  <a:tabLst>
                    <a:tab pos="177800" algn="l"/>
                    <a:tab pos="541338" algn="l"/>
                  </a:tabLs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1922463" indent="-185738" algn="l" rtl="0" eaLnBrk="1" fontAlgn="base" hangingPunct="1">
                  <a:spcBef>
                    <a:spcPct val="30000"/>
                  </a:spcBef>
                  <a:spcAft>
                    <a:spcPct val="30000"/>
                  </a:spcAft>
                  <a:buClr>
                    <a:schemeClr val="accent1"/>
                  </a:buClr>
                  <a:buFont typeface="Arial" charset="0"/>
                  <a:buChar char="–"/>
                  <a:tabLst>
                    <a:tab pos="177800" algn="l"/>
                    <a:tab pos="541338" algn="l"/>
                  </a:tabLs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379663" indent="-185738" algn="l" rtl="0" eaLnBrk="1" fontAlgn="base" hangingPunct="1">
                  <a:spcBef>
                    <a:spcPct val="30000"/>
                  </a:spcBef>
                  <a:spcAft>
                    <a:spcPct val="30000"/>
                  </a:spcAft>
                  <a:buClr>
                    <a:schemeClr val="accent1"/>
                  </a:buClr>
                  <a:buFont typeface="Arial" charset="0"/>
                  <a:buChar char="–"/>
                  <a:tabLst>
                    <a:tab pos="177800" algn="l"/>
                    <a:tab pos="541338" algn="l"/>
                  </a:tabLs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dirty="0" smtClean="0"/>
                  <a:t>400 </a:t>
                </a:r>
                <a:r>
                  <a:rPr lang="de-DE" dirty="0" err="1" smtClean="0"/>
                  <a:t>nm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endParaRPr lang="de-DE" dirty="0" smtClean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de-DE" dirty="0"/>
              </a:p>
            </p:txBody>
          </p:sp>
          <p:grpSp>
            <p:nvGrpSpPr>
              <p:cNvPr id="19" name="Gruppieren 18"/>
              <p:cNvGrpSpPr/>
              <p:nvPr/>
            </p:nvGrpSpPr>
            <p:grpSpPr>
              <a:xfrm>
                <a:off x="9077412" y="4553122"/>
                <a:ext cx="574713" cy="0"/>
                <a:chOff x="9077412" y="4553122"/>
                <a:chExt cx="574713" cy="0"/>
              </a:xfrm>
            </p:grpSpPr>
            <p:cxnSp>
              <p:nvCxnSpPr>
                <p:cNvPr id="26" name="Gerade Verbindung mit Pfeil 25"/>
                <p:cNvCxnSpPr/>
                <p:nvPr/>
              </p:nvCxnSpPr>
              <p:spPr bwMode="auto">
                <a:xfrm>
                  <a:off x="9077412" y="4553122"/>
                  <a:ext cx="288032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Gerade Verbindung mit Pfeil 38"/>
                <p:cNvCxnSpPr/>
                <p:nvPr/>
              </p:nvCxnSpPr>
              <p:spPr bwMode="auto">
                <a:xfrm>
                  <a:off x="9364093" y="4553122"/>
                  <a:ext cx="288032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xmlns="" val="6469823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</a:t>
            </a:r>
            <a:r>
              <a:rPr lang="en-US" dirty="0" smtClean="0"/>
              <a:t>Plans within the Consortium</a:t>
            </a:r>
            <a:endParaRPr lang="en-US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2028"/>
            <a:ext cx="6192688" cy="54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9084" y="908720"/>
            <a:ext cx="2353396" cy="542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48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136904" cy="706090"/>
          </a:xfrm>
        </p:spPr>
        <p:txBody>
          <a:bodyPr/>
          <a:lstStyle/>
          <a:p>
            <a:r>
              <a:rPr lang="en-US" dirty="0" smtClean="0"/>
              <a:t>Surface Plasmon Polariton Absorption Modulator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3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SPP </a:t>
            </a:r>
            <a:r>
              <a:rPr lang="en-US" dirty="0" smtClean="0"/>
              <a:t>Absorption Modulator </a:t>
            </a:r>
            <a:br>
              <a:rPr lang="en-US" dirty="0" smtClean="0"/>
            </a:br>
            <a:r>
              <a:rPr lang="en-US" dirty="0" smtClean="0"/>
              <a:t>Design and Working Principle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39" y="1124744"/>
            <a:ext cx="5636197" cy="20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61206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1418" y="1120482"/>
            <a:ext cx="3195078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US" sz="1800" dirty="0" smtClean="0"/>
              <a:t>Semi-analytic </a:t>
            </a:r>
            <a:r>
              <a:rPr lang="en-US" sz="1800" dirty="0"/>
              <a:t>derivation </a:t>
            </a:r>
            <a:r>
              <a:rPr lang="en-US" sz="1800" dirty="0" smtClean="0"/>
              <a:t>of the dispersion relation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US" sz="1800" dirty="0" smtClean="0"/>
              <a:t>Estimation of the electron screening effect with </a:t>
            </a:r>
            <a:br>
              <a:rPr lang="en-US" sz="1800" dirty="0" smtClean="0"/>
            </a:br>
            <a:r>
              <a:rPr lang="en-US" sz="1800" dirty="0" smtClean="0"/>
              <a:t>Thomas-Fermi theory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US" sz="1800" dirty="0" smtClean="0"/>
              <a:t>Extinction ratio calculation for a given voltage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005064"/>
            <a:ext cx="2664296" cy="199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7864" y="342900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SPPAM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496" y="342900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Single Interface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51929" y="5587305"/>
            <a:ext cx="2275855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8A82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06316" y="5297100"/>
            <a:ext cx="119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A823"/>
                </a:solidFill>
              </a:rPr>
              <a:t>193.5THz</a:t>
            </a:r>
            <a:endParaRPr lang="en-US" dirty="0">
              <a:solidFill>
                <a:srgbClr val="08A8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9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</a:t>
            </a:r>
            <a:r>
              <a:rPr lang="en-US" dirty="0" smtClean="0"/>
              <a:t>SPP </a:t>
            </a:r>
            <a:r>
              <a:rPr lang="en-US" dirty="0"/>
              <a:t>Absorption Modulator </a:t>
            </a:r>
            <a:br>
              <a:rPr lang="en-US" dirty="0"/>
            </a:br>
            <a:r>
              <a:rPr lang="en-US" dirty="0"/>
              <a:t>Design and Working Principle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901"/>
          <a:stretch/>
        </p:blipFill>
        <p:spPr bwMode="auto">
          <a:xfrm>
            <a:off x="589794" y="1052736"/>
            <a:ext cx="3838190" cy="20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72409"/>
            <a:ext cx="3312368" cy="282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416" y="3389672"/>
            <a:ext cx="3312368" cy="285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07979" y="3580096"/>
            <a:ext cx="3322446" cy="2560528"/>
            <a:chOff x="407979" y="3580096"/>
            <a:chExt cx="3322446" cy="2560528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92"/>
            <a:stretch/>
          </p:blipFill>
          <p:spPr bwMode="auto">
            <a:xfrm>
              <a:off x="407979" y="3580096"/>
              <a:ext cx="3322446" cy="2560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gray">
            <a:xfrm>
              <a:off x="3187181" y="3717032"/>
              <a:ext cx="288032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3364531" y="2253062"/>
            <a:ext cx="158302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563888" y="2132856"/>
            <a:ext cx="576064" cy="12020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0073656"/>
              </p:ext>
            </p:extLst>
          </p:nvPr>
        </p:nvGraphicFramePr>
        <p:xfrm>
          <a:off x="4197833" y="1863724"/>
          <a:ext cx="264630" cy="485155"/>
        </p:xfrm>
        <a:graphic>
          <a:graphicData uri="http://schemas.openxmlformats.org/presentationml/2006/ole">
            <p:oleObj spid="_x0000_s6167" name="Equation" r:id="rId8" imgW="228600" imgH="419040" progId="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55776" y="371703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U</a:t>
            </a:r>
            <a:r>
              <a:rPr lang="en-US" baseline="-25000" dirty="0" err="1" smtClean="0"/>
              <a:t>pp</a:t>
            </a:r>
            <a:r>
              <a:rPr lang="en-US" dirty="0" smtClean="0"/>
              <a:t>=10V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38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</a:t>
            </a:r>
            <a:r>
              <a:rPr lang="en-US" dirty="0" smtClean="0"/>
              <a:t>Proof of Principle and the Vision</a:t>
            </a:r>
            <a:endParaRPr lang="en-US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27067" cy="27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856" y="3478026"/>
            <a:ext cx="8408736" cy="296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71" y="717957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Fabricated Structure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330874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02749" y="580526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Silicon &gt; 340nm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74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579" y="260648"/>
            <a:ext cx="5635158" cy="30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395" y="3849812"/>
            <a:ext cx="1504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imec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1861" y="3645024"/>
            <a:ext cx="13049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TUeLOG_P_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6756" y="3983955"/>
            <a:ext cx="223996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5184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" descr="Escudo03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66" y="5157192"/>
            <a:ext cx="603250" cy="8001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2" descr="ICMUV_v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7"/>
          <a:stretch>
            <a:fillRect/>
          </a:stretch>
        </p:blipFill>
        <p:spPr bwMode="auto">
          <a:xfrm>
            <a:off x="1166838" y="5242123"/>
            <a:ext cx="16049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stlogo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6756" y="5175274"/>
            <a:ext cx="1334823" cy="80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 bwMode="gray">
          <a:xfrm>
            <a:off x="7034167" y="63674"/>
            <a:ext cx="2001443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271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</a:t>
            </a:r>
            <a:r>
              <a:rPr lang="en-US"/>
              <a:t>: </a:t>
            </a:r>
            <a:r>
              <a:rPr lang="en-US" smtClean="0"/>
              <a:t>Future Plans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9405"/>
            <a:ext cx="3656529" cy="401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2448272" y="2069405"/>
            <a:ext cx="216024" cy="43204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309152" y="1731804"/>
            <a:ext cx="1208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 slab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948" y="105273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of the design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800200" y="5586429"/>
            <a:ext cx="216024" cy="3005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020128" y="5874461"/>
            <a:ext cx="136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 nanowire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653136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Decisions to be made with IMEC!</a:t>
            </a:r>
          </a:p>
          <a:p>
            <a:pPr marL="342900" indent="-342900"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Top silicon thickness ?</a:t>
            </a:r>
          </a:p>
          <a:p>
            <a:pPr marL="342900" indent="-342900"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Sidewall angle ?</a:t>
            </a:r>
          </a:p>
          <a:p>
            <a:pPr marL="342900" indent="-342900"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Silicon Oxidation ?</a:t>
            </a:r>
          </a:p>
          <a:p>
            <a:pPr marL="342900" indent="-342900"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Metallization (Alignment Marks, Electrodes)</a:t>
            </a:r>
          </a:p>
          <a:p>
            <a:pPr marL="342900" indent="-342900"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Planarization</a:t>
            </a:r>
          </a:p>
          <a:p>
            <a:pPr marL="342900" indent="-342900">
              <a:buAutoNum type="arabicPeriod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293" name="Picture 5" descr="D:\Work\Plasmonic Phase Modulator\Vertical Slot Based\Fabrication\After_etching_SEM\2011_08_after_first_run\S_Sa  A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804" y="2501453"/>
            <a:ext cx="2865660" cy="21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0593" y="2101651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Post</a:t>
            </a:r>
            <a:br>
              <a:rPr lang="en-US" dirty="0" smtClean="0"/>
            </a:br>
            <a:r>
              <a:rPr lang="en-US" dirty="0" smtClean="0"/>
              <a:t>Processing 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 bwMode="gray">
          <a:xfrm>
            <a:off x="3914775" y="2703267"/>
            <a:ext cx="1665337" cy="487608"/>
          </a:xfrm>
          <a:custGeom>
            <a:avLst/>
            <a:gdLst>
              <a:gd name="connsiteX0" fmla="*/ 0 w 1843185"/>
              <a:gd name="connsiteY0" fmla="*/ 487608 h 487608"/>
              <a:gd name="connsiteX1" fmla="*/ 676275 w 1843185"/>
              <a:gd name="connsiteY1" fmla="*/ 116133 h 487608"/>
              <a:gd name="connsiteX2" fmla="*/ 1600200 w 1843185"/>
              <a:gd name="connsiteY2" fmla="*/ 20883 h 487608"/>
              <a:gd name="connsiteX3" fmla="*/ 1828800 w 1843185"/>
              <a:gd name="connsiteY3" fmla="*/ 1833 h 487608"/>
              <a:gd name="connsiteX4" fmla="*/ 1800225 w 1843185"/>
              <a:gd name="connsiteY4" fmla="*/ 1833 h 48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185" h="487608">
                <a:moveTo>
                  <a:pt x="0" y="487608"/>
                </a:moveTo>
                <a:cubicBezTo>
                  <a:pt x="204787" y="340764"/>
                  <a:pt x="409575" y="193920"/>
                  <a:pt x="676275" y="116133"/>
                </a:cubicBezTo>
                <a:cubicBezTo>
                  <a:pt x="942975" y="38346"/>
                  <a:pt x="1408112" y="39933"/>
                  <a:pt x="1600200" y="20883"/>
                </a:cubicBezTo>
                <a:cubicBezTo>
                  <a:pt x="1792288" y="1833"/>
                  <a:pt x="1795463" y="5008"/>
                  <a:pt x="1828800" y="1833"/>
                </a:cubicBezTo>
                <a:cubicBezTo>
                  <a:pt x="1862137" y="-1342"/>
                  <a:pt x="1831181" y="245"/>
                  <a:pt x="1800225" y="183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6922" y="1343670"/>
            <a:ext cx="2250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E-beam lithography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Etching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Metallization</a:t>
            </a:r>
          </a:p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84578" y="1051282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KIT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627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139136" cy="936104"/>
          </a:xfrm>
        </p:spPr>
        <p:txBody>
          <a:bodyPr/>
          <a:lstStyle/>
          <a:p>
            <a:r>
              <a:rPr lang="en-US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Plasmonic Modulator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068" y="3501008"/>
            <a:ext cx="3484901" cy="22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1228"/>
            <a:ext cx="44053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44340" y="3234951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Stacked on top of each other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39" y="1189080"/>
            <a:ext cx="16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Side-by-Side</a:t>
            </a:r>
            <a:endParaRPr lang="en-US" sz="1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440" y="1099449"/>
            <a:ext cx="3176068" cy="204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Plasmonic Modulator Specification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877"/>
          <a:stretch/>
        </p:blipFill>
        <p:spPr bwMode="auto">
          <a:xfrm>
            <a:off x="1150192" y="1078334"/>
            <a:ext cx="6699598" cy="11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420888"/>
            <a:ext cx="4224757" cy="252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492896"/>
            <a:ext cx="44644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 smtClean="0"/>
              <a:t>Small footprint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 smtClean="0"/>
              <a:t>High speed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 smtClean="0"/>
              <a:t>Small driving voltages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/>
              <a:t>Low </a:t>
            </a:r>
            <a:r>
              <a:rPr lang="en-US" sz="2000" dirty="0" smtClean="0"/>
              <a:t>loss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 smtClean="0"/>
              <a:t>Integrated with Si-photonics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 smtClean="0"/>
              <a:t>Simple to fabricate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5674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109" y="4150374"/>
            <a:ext cx="3330355" cy="18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Plasmon Polariton Modulation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64" y="1557094"/>
            <a:ext cx="3976920" cy="181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168352" cy="236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57126" y="1016732"/>
            <a:ext cx="8286807" cy="3600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Single Interface of metal/dielectric </a:t>
            </a:r>
            <a:endParaRPr lang="en-US" dirty="0"/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319654" y="3573016"/>
            <a:ext cx="8286807" cy="3600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sz="2000" b="0" i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2762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61950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2925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2788" indent="271463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0080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4652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19224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3796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Metal-dielectric-metal configuration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 flipH="1">
            <a:off x="2195736" y="4300482"/>
            <a:ext cx="776214" cy="1089877"/>
            <a:chOff x="3957057" y="4509120"/>
            <a:chExt cx="1019069" cy="792088"/>
          </a:xfrm>
        </p:grpSpPr>
        <p:sp>
          <p:nvSpPr>
            <p:cNvPr id="10" name="Oval 9"/>
            <p:cNvSpPr/>
            <p:nvPr/>
          </p:nvSpPr>
          <p:spPr bwMode="gray">
            <a:xfrm>
              <a:off x="3957057" y="4509120"/>
              <a:ext cx="110889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gray">
            <a:xfrm>
              <a:off x="3957057" y="5229200"/>
              <a:ext cx="113752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Elbow Connector 11"/>
            <p:cNvCxnSpPr>
              <a:stCxn id="10" idx="6"/>
            </p:cNvCxnSpPr>
            <p:nvPr/>
          </p:nvCxnSpPr>
          <p:spPr bwMode="auto">
            <a:xfrm rot="10800000" flipH="1" flipV="1">
              <a:off x="4067943" y="4545123"/>
              <a:ext cx="720074" cy="252027"/>
            </a:xfrm>
            <a:prstGeom prst="bentConnector3">
              <a:avLst>
                <a:gd name="adj1" fmla="val 100363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Elbow Connector 21"/>
            <p:cNvCxnSpPr/>
            <p:nvPr/>
          </p:nvCxnSpPr>
          <p:spPr bwMode="auto">
            <a:xfrm flipV="1">
              <a:off x="4074331" y="5013176"/>
              <a:ext cx="720080" cy="252028"/>
            </a:xfrm>
            <a:prstGeom prst="bentConnector3">
              <a:avLst>
                <a:gd name="adj1" fmla="val 10059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Oval 23"/>
            <p:cNvSpPr/>
            <p:nvPr/>
          </p:nvSpPr>
          <p:spPr bwMode="gray">
            <a:xfrm>
              <a:off x="4597977" y="4797152"/>
              <a:ext cx="37814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673092" y="4879509"/>
              <a:ext cx="245846" cy="61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65" y="4864984"/>
            <a:ext cx="2032527" cy="136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4" name="Straight Arrow Connector 1023"/>
          <p:cNvCxnSpPr/>
          <p:nvPr/>
        </p:nvCxnSpPr>
        <p:spPr bwMode="auto">
          <a:xfrm flipV="1">
            <a:off x="1043368" y="4949823"/>
            <a:ext cx="792328" cy="225593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25" name="Rectangle 1024"/>
          <p:cNvSpPr/>
          <p:nvPr/>
        </p:nvSpPr>
        <p:spPr>
          <a:xfrm>
            <a:off x="1907704" y="4691766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U</a:t>
            </a:r>
            <a:endParaRPr lang="en-US" i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1622" y="4653136"/>
            <a:ext cx="2094874" cy="14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 bwMode="auto">
          <a:xfrm>
            <a:off x="5991413" y="4855863"/>
            <a:ext cx="792328" cy="193041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39" name="TextBox 1038"/>
          <p:cNvSpPr txBox="1"/>
          <p:nvPr/>
        </p:nvSpPr>
        <p:spPr>
          <a:xfrm>
            <a:off x="611560" y="437808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Electrical Domain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997101" y="421527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Optical 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789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12572" y="1556791"/>
            <a:ext cx="3855372" cy="511256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Surface Plasmon Polariton Absorption Modulator (SPPAM)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Plasmonic Modulator Approaches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3528" y="4149079"/>
            <a:ext cx="3855372" cy="172819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sz="2000" b="0" i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2762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61950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2925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2788" indent="271463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0080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4652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19224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3796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b="1" dirty="0" smtClean="0"/>
              <a:t>Surface Plasmon Polariton Phase Modulator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897" y="908720"/>
            <a:ext cx="5317787" cy="252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2097"/>
            <a:ext cx="5472608" cy="260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737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Plasmonic Phase Modulator</a:t>
            </a:r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2" y="3387677"/>
            <a:ext cx="5472608" cy="260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448272" cy="258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5364088" y="2963371"/>
            <a:ext cx="936104" cy="57113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0000A7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 Placeholder 1"/>
          <p:cNvSpPr txBox="1">
            <a:spLocks/>
          </p:cNvSpPr>
          <p:nvPr/>
        </p:nvSpPr>
        <p:spPr>
          <a:xfrm>
            <a:off x="3995936" y="2468768"/>
            <a:ext cx="2232248" cy="7203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sz="2000" b="0" i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2762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61950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2925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2788" indent="271463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0080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4652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19224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3796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b="1" dirty="0" smtClean="0">
                <a:solidFill>
                  <a:srgbClr val="0000A7"/>
                </a:solidFill>
              </a:rPr>
              <a:t>IQ modulators</a:t>
            </a:r>
            <a:endParaRPr lang="en-US" b="1" dirty="0">
              <a:solidFill>
                <a:srgbClr val="0000A7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23138" y="4182247"/>
            <a:ext cx="4129382" cy="2178243"/>
            <a:chOff x="4932040" y="4182247"/>
            <a:chExt cx="4129382" cy="217824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182247"/>
              <a:ext cx="2880320" cy="2178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621262" y="4221088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8A823"/>
                  </a:solidFill>
                </a:rPr>
                <a:t>More bits per symbol</a:t>
              </a:r>
              <a:endParaRPr lang="en-US" b="1" dirty="0">
                <a:solidFill>
                  <a:srgbClr val="08A8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50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Phase Modulation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647"/>
            <a:ext cx="3861883" cy="271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gray">
          <a:xfrm>
            <a:off x="6070894" y="4924192"/>
            <a:ext cx="144016" cy="31223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494830" y="4924192"/>
            <a:ext cx="648072" cy="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Oval 6"/>
          <p:cNvSpPr/>
          <p:nvPr/>
        </p:nvSpPr>
        <p:spPr bwMode="gray">
          <a:xfrm flipH="1">
            <a:off x="6790974" y="4035891"/>
            <a:ext cx="144016" cy="312237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862982" y="4348128"/>
            <a:ext cx="936104" cy="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9998"/>
            <a:ext cx="3312368" cy="337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168352" cy="236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613" y="945742"/>
            <a:ext cx="3330355" cy="18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 flipH="1">
            <a:off x="433232" y="1095850"/>
            <a:ext cx="776214" cy="1089877"/>
            <a:chOff x="3957057" y="4509120"/>
            <a:chExt cx="1019069" cy="792088"/>
          </a:xfrm>
        </p:grpSpPr>
        <p:sp>
          <p:nvSpPr>
            <p:cNvPr id="14" name="Oval 13"/>
            <p:cNvSpPr/>
            <p:nvPr/>
          </p:nvSpPr>
          <p:spPr bwMode="gray">
            <a:xfrm>
              <a:off x="3957057" y="4509120"/>
              <a:ext cx="110889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3957057" y="5229200"/>
              <a:ext cx="113752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Elbow Connector 15"/>
            <p:cNvCxnSpPr>
              <a:stCxn id="14" idx="6"/>
            </p:cNvCxnSpPr>
            <p:nvPr/>
          </p:nvCxnSpPr>
          <p:spPr bwMode="auto">
            <a:xfrm rot="10800000" flipH="1" flipV="1">
              <a:off x="4067943" y="4545123"/>
              <a:ext cx="720074" cy="252027"/>
            </a:xfrm>
            <a:prstGeom prst="bentConnector3">
              <a:avLst>
                <a:gd name="adj1" fmla="val 100363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Elbow Connector 16"/>
            <p:cNvCxnSpPr/>
            <p:nvPr/>
          </p:nvCxnSpPr>
          <p:spPr bwMode="auto">
            <a:xfrm flipV="1">
              <a:off x="4074331" y="5013176"/>
              <a:ext cx="720080" cy="252028"/>
            </a:xfrm>
            <a:prstGeom prst="bentConnector3">
              <a:avLst>
                <a:gd name="adj1" fmla="val 10059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Oval 17"/>
            <p:cNvSpPr/>
            <p:nvPr/>
          </p:nvSpPr>
          <p:spPr bwMode="gray">
            <a:xfrm>
              <a:off x="4597977" y="4797152"/>
              <a:ext cx="37814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673092" y="4879509"/>
              <a:ext cx="245846" cy="61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1184" y="1487134"/>
            <a:ext cx="482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U</a:t>
            </a:r>
            <a:r>
              <a:rPr lang="en-US" baseline="-25000" dirty="0" err="1" smtClean="0"/>
              <a:t>pp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6732240" y="492419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33</a:t>
            </a:r>
            <a:r>
              <a:rPr lang="en-US" dirty="0" smtClean="0"/>
              <a:t>=70pm/V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32240" y="522920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U</a:t>
            </a:r>
            <a:r>
              <a:rPr lang="en-US" baseline="-25000" dirty="0" err="1" smtClean="0"/>
              <a:t>pp</a:t>
            </a:r>
            <a:r>
              <a:rPr lang="en-US" dirty="0" smtClean="0"/>
              <a:t>=3.5V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97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Phase Modulation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401183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Small footprint  </a:t>
            </a:r>
            <a:r>
              <a:rPr lang="en-US" sz="2000" dirty="0" smtClean="0">
                <a:sym typeface="Wingdings"/>
              </a:rPr>
              <a:t></a:t>
            </a:r>
            <a:endParaRPr lang="en-US" sz="2000" dirty="0" smtClean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High speed  </a:t>
            </a:r>
            <a:r>
              <a:rPr lang="en-US" sz="2000" dirty="0">
                <a:sym typeface="Wingdings"/>
              </a:rPr>
              <a:t></a:t>
            </a:r>
            <a:endParaRPr lang="en-US" sz="2000" dirty="0" smtClean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Small driving voltages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</a:t>
            </a:r>
            <a:endParaRPr lang="en-US" sz="2000" dirty="0" smtClean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Low </a:t>
            </a:r>
            <a:r>
              <a:rPr lang="en-US" sz="2000" dirty="0" smtClean="0"/>
              <a:t>loss</a:t>
            </a:r>
            <a:r>
              <a:rPr lang="en-US" sz="2000" dirty="0">
                <a:sym typeface="Webdings"/>
              </a:rPr>
              <a:t> </a:t>
            </a:r>
            <a:endParaRPr lang="en-US" sz="2000" dirty="0" smtClean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Integrated with Si-photonics  </a:t>
            </a:r>
            <a:r>
              <a:rPr lang="en-US" sz="2000" dirty="0" smtClean="0">
                <a:sym typeface="Webdings"/>
              </a:rPr>
              <a:t></a:t>
            </a:r>
            <a:endParaRPr lang="en-US" sz="2000" dirty="0" smtClean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Simple to fabricate</a:t>
            </a:r>
            <a:r>
              <a:rPr lang="en-US" sz="2000" dirty="0">
                <a:sym typeface="Webdings"/>
              </a:rPr>
              <a:t> </a:t>
            </a:r>
            <a:endParaRPr lang="en-US" sz="2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670" y="836712"/>
            <a:ext cx="303680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2590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Photonics</a:t>
            </a:r>
            <a:endParaRPr lang="en-US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91757" y="393671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Plasmonics</a:t>
            </a:r>
            <a:endParaRPr lang="en-US" sz="1800" b="1" dirty="0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9450"/>
            <a:ext cx="34575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48072"/>
            <a:ext cx="34385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6104549"/>
              </p:ext>
            </p:extLst>
          </p:nvPr>
        </p:nvGraphicFramePr>
        <p:xfrm>
          <a:off x="1500336" y="55676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Photonics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Plasmonics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0940772"/>
              </p:ext>
            </p:extLst>
          </p:nvPr>
        </p:nvGraphicFramePr>
        <p:xfrm>
          <a:off x="2338559" y="5984429"/>
          <a:ext cx="241300" cy="203200"/>
        </p:xfrm>
        <a:graphic>
          <a:graphicData uri="http://schemas.openxmlformats.org/presentationml/2006/ole">
            <p:oleObj spid="_x0000_s2082" name="Equation" r:id="rId7" imgW="241195" imgH="203112" progId="">
              <p:embed/>
            </p:oleObj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73969"/>
              </p:ext>
            </p:extLst>
          </p:nvPr>
        </p:nvGraphicFramePr>
        <p:xfrm>
          <a:off x="6118396" y="5930454"/>
          <a:ext cx="863600" cy="292100"/>
        </p:xfrm>
        <a:graphic>
          <a:graphicData uri="http://schemas.openxmlformats.org/presentationml/2006/ole">
            <p:oleObj spid="_x0000_s2083" name="Equation" r:id="rId8" imgW="863280" imgH="291960" progId="">
              <p:embed/>
            </p:oleObj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9115744"/>
              </p:ext>
            </p:extLst>
          </p:nvPr>
        </p:nvGraphicFramePr>
        <p:xfrm>
          <a:off x="3781596" y="5968330"/>
          <a:ext cx="1587500" cy="292100"/>
        </p:xfrm>
        <a:graphic>
          <a:graphicData uri="http://schemas.openxmlformats.org/presentationml/2006/ole">
            <p:oleObj spid="_x0000_s2084" name="Equation" r:id="rId9" imgW="1587500" imgH="2921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05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[T1]{fontenc}&#10;\usepackage{textcomp}&#10;\usepackage{mathptmx, courier}&#10;\usepackage[scaled]{helvet}&#10;\usepackage{mathpazo}&#10;\begin{document}&#10;&#10;\end{document}&#10;"/>
  <p:tag name="EMBEDFONTS" val="0"/>
  <p:tag name="TEXPOINTINIT" val=""/>
  <p:tag name="ACCESSLIST" val=""/>
</p:tagLst>
</file>

<file path=ppt/theme/theme1.xml><?xml version="1.0" encoding="utf-8"?>
<a:theme xmlns:a="http://schemas.openxmlformats.org/drawingml/2006/main" name="KIT-PPT-TemplateIPQ_2010_v3">
  <a:themeElements>
    <a:clrScheme name="KSRI Standardmaster 1">
      <a:dk1>
        <a:srgbClr val="000000"/>
      </a:dk1>
      <a:lt1>
        <a:srgbClr val="FFFFFF"/>
      </a:lt1>
      <a:dk2>
        <a:srgbClr val="669DC1"/>
      </a:dk2>
      <a:lt2>
        <a:srgbClr val="004798"/>
      </a:lt2>
      <a:accent1>
        <a:srgbClr val="009682"/>
      </a:accent1>
      <a:accent2>
        <a:srgbClr val="4CB5A7"/>
      </a:accent2>
      <a:accent3>
        <a:srgbClr val="FFFFFF"/>
      </a:accent3>
      <a:accent4>
        <a:srgbClr val="000000"/>
      </a:accent4>
      <a:accent5>
        <a:srgbClr val="AAC9C1"/>
      </a:accent5>
      <a:accent6>
        <a:srgbClr val="44A497"/>
      </a:accent6>
      <a:hlink>
        <a:srgbClr val="7FCAC0"/>
      </a:hlink>
      <a:folHlink>
        <a:srgbClr val="B2DFD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SRI Standardmaster 1">
        <a:dk1>
          <a:srgbClr val="000000"/>
        </a:dk1>
        <a:lt1>
          <a:srgbClr val="FFFFFF"/>
        </a:lt1>
        <a:dk2>
          <a:srgbClr val="669DC1"/>
        </a:dk2>
        <a:lt2>
          <a:srgbClr val="004798"/>
        </a:lt2>
        <a:accent1>
          <a:srgbClr val="009682"/>
        </a:accent1>
        <a:accent2>
          <a:srgbClr val="4CB5A7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44A497"/>
        </a:accent6>
        <a:hlink>
          <a:srgbClr val="7FCAC0"/>
        </a:hlink>
        <a:folHlink>
          <a:srgbClr val="B2DF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669DC1"/>
      </a:dk2>
      <a:lt2>
        <a:srgbClr val="004798"/>
      </a:lt2>
      <a:accent1>
        <a:srgbClr val="009682"/>
      </a:accent1>
      <a:accent2>
        <a:srgbClr val="4CB5A7"/>
      </a:accent2>
      <a:accent3>
        <a:srgbClr val="FFFFFF"/>
      </a:accent3>
      <a:accent4>
        <a:srgbClr val="000000"/>
      </a:accent4>
      <a:accent5>
        <a:srgbClr val="AAC9C1"/>
      </a:accent5>
      <a:accent6>
        <a:srgbClr val="44A497"/>
      </a:accent6>
      <a:hlink>
        <a:srgbClr val="7FCAC0"/>
      </a:hlink>
      <a:folHlink>
        <a:srgbClr val="B2DFD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669DC1"/>
      </a:dk2>
      <a:lt2>
        <a:srgbClr val="004798"/>
      </a:lt2>
      <a:accent1>
        <a:srgbClr val="009682"/>
      </a:accent1>
      <a:accent2>
        <a:srgbClr val="4CB5A7"/>
      </a:accent2>
      <a:accent3>
        <a:srgbClr val="FFFFFF"/>
      </a:accent3>
      <a:accent4>
        <a:srgbClr val="000000"/>
      </a:accent4>
      <a:accent5>
        <a:srgbClr val="AAC9C1"/>
      </a:accent5>
      <a:accent6>
        <a:srgbClr val="44A497"/>
      </a:accent6>
      <a:hlink>
        <a:srgbClr val="7FCAC0"/>
      </a:hlink>
      <a:folHlink>
        <a:srgbClr val="B2DFD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KIT-PPT-TemplateIPQ_2010_v3</Template>
  <TotalTime>0</TotalTime>
  <Words>437</Words>
  <Application>Microsoft Office PowerPoint</Application>
  <PresentationFormat>On-screen Show (4:3)</PresentationFormat>
  <Paragraphs>141</Paragraphs>
  <Slides>21</Slides>
  <Notes>21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KIT-PPT-TemplateIPQ_2010_v3</vt:lpstr>
      <vt:lpstr>Equation</vt:lpstr>
      <vt:lpstr>Slide 1</vt:lpstr>
      <vt:lpstr>Slide 2</vt:lpstr>
      <vt:lpstr>Role of the Plasmonic Modulator</vt:lpstr>
      <vt:lpstr>Plasmonic Modulator Specification</vt:lpstr>
      <vt:lpstr>Surface Plasmon Polariton Modulation</vt:lpstr>
      <vt:lpstr>Plasmonic Modulator Approaches</vt:lpstr>
      <vt:lpstr>Plasmonic Phase Modulator</vt:lpstr>
      <vt:lpstr>SPP Phase Modulation</vt:lpstr>
      <vt:lpstr>SPP Phase Modulation</vt:lpstr>
      <vt:lpstr>WP 5: Optimization of the Coupling</vt:lpstr>
      <vt:lpstr>WP 5: Optimization of the Coupling</vt:lpstr>
      <vt:lpstr>WP3: Modulator Design</vt:lpstr>
      <vt:lpstr>WP3: Fabrication Vision</vt:lpstr>
      <vt:lpstr>WP3: Device Fabrication with FIB</vt:lpstr>
      <vt:lpstr>WP3: Plans within the Consortium</vt:lpstr>
      <vt:lpstr>Surface Plasmon Polariton Absorption Modulator </vt:lpstr>
      <vt:lpstr>WP3: SPP Absorption Modulator  Design and Working Principle</vt:lpstr>
      <vt:lpstr>WP3: SPP Absorption Modulator  Design and Working Principle</vt:lpstr>
      <vt:lpstr>WP3: Proof of Principle and the Vision</vt:lpstr>
      <vt:lpstr>WP3: Future Plans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stud</dc:creator>
  <cp:lastModifiedBy>Argishti</cp:lastModifiedBy>
  <cp:revision>75</cp:revision>
  <cp:lastPrinted>2012-02-02T12:01:30Z</cp:lastPrinted>
  <dcterms:created xsi:type="dcterms:W3CDTF">2010-12-15T15:27:12Z</dcterms:created>
  <dcterms:modified xsi:type="dcterms:W3CDTF">2012-02-02T23:19:16Z</dcterms:modified>
</cp:coreProperties>
</file>