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5" r:id="rId2"/>
  </p:sldMasterIdLst>
  <p:notesMasterIdLst>
    <p:notesMasterId r:id="rId24"/>
  </p:notesMasterIdLst>
  <p:sldIdLst>
    <p:sldId id="281" r:id="rId3"/>
    <p:sldId id="282" r:id="rId4"/>
    <p:sldId id="304" r:id="rId5"/>
    <p:sldId id="283" r:id="rId6"/>
    <p:sldId id="285" r:id="rId7"/>
    <p:sldId id="289" r:id="rId8"/>
    <p:sldId id="290" r:id="rId9"/>
    <p:sldId id="291" r:id="rId10"/>
    <p:sldId id="292" r:id="rId11"/>
    <p:sldId id="293" r:id="rId12"/>
    <p:sldId id="298" r:id="rId13"/>
    <p:sldId id="300" r:id="rId14"/>
    <p:sldId id="301" r:id="rId15"/>
    <p:sldId id="288" r:id="rId16"/>
    <p:sldId id="302" r:id="rId17"/>
    <p:sldId id="294" r:id="rId18"/>
    <p:sldId id="295" r:id="rId19"/>
    <p:sldId id="296" r:id="rId20"/>
    <p:sldId id="303" r:id="rId21"/>
    <p:sldId id="299" r:id="rId22"/>
    <p:sldId id="297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C4BD97"/>
    <a:srgbClr val="FC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5" autoAdjust="0"/>
    <p:restoredTop sz="99882" autoAdjust="0"/>
  </p:normalViewPr>
  <p:slideViewPr>
    <p:cSldViewPr showGuides="1">
      <p:cViewPr>
        <p:scale>
          <a:sx n="90" d="100"/>
          <a:sy n="90" d="100"/>
        </p:scale>
        <p:origin x="-350" y="250"/>
      </p:cViewPr>
      <p:guideLst>
        <p:guide orient="horz" pos="2795"/>
        <p:guide pos="2608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0C436-B983-42C7-83BE-62660F7650E0}" type="datetimeFigureOut">
              <a:rPr lang="nl-NL" smtClean="0"/>
              <a:pPr/>
              <a:t>2-2-2012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6C252-F6D3-4232-B232-FD1079E4DE8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9006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descr="Background.tiff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858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84263" y="1352550"/>
            <a:ext cx="7043737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6734175" y="6430963"/>
            <a:ext cx="22542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US" sz="120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http://www.nano.UGent.be</a:t>
            </a:r>
          </a:p>
        </p:txBody>
      </p:sp>
      <p:pic>
        <p:nvPicPr>
          <p:cNvPr id="9" name="Picture 19" descr="UG_Logo_fotobalk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637588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 cstate="print">
            <a:lum bright="12000" contrast="-12000"/>
          </a:blip>
          <a:srcRect/>
          <a:stretch>
            <a:fillRect/>
          </a:stretch>
        </p:blipFill>
        <p:spPr bwMode="auto">
          <a:xfrm>
            <a:off x="304800" y="5881688"/>
            <a:ext cx="354488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300788" y="6092825"/>
            <a:ext cx="914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nl-NL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3849688" y="5881688"/>
            <a:ext cx="1154112" cy="500062"/>
          </a:xfrm>
          <a:prstGeom prst="rect">
            <a:avLst/>
          </a:prstGeom>
          <a:solidFill>
            <a:srgbClr val="80FF00">
              <a:alpha val="30196"/>
            </a:srgbClr>
          </a:solidFill>
          <a:ln w="12700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 wrap="none" lIns="90488" tIns="44450" rIns="90488" bIns="44450" anchor="ctr"/>
          <a:lstStyle/>
          <a:p>
            <a:endParaRPr lang="nl-NL"/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6443663" y="5880100"/>
            <a:ext cx="2449512" cy="500063"/>
          </a:xfrm>
          <a:prstGeom prst="rect">
            <a:avLst/>
          </a:prstGeom>
          <a:solidFill>
            <a:srgbClr val="80FF00">
              <a:alpha val="69019"/>
            </a:srgbClr>
          </a:solidFill>
          <a:ln w="12700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 wrap="none" lIns="90488" tIns="44450" rIns="90488" bIns="44450" anchor="ctr"/>
          <a:lstStyle/>
          <a:p>
            <a:endParaRPr lang="nl-NL"/>
          </a:p>
        </p:txBody>
      </p:sp>
      <p:pic>
        <p:nvPicPr>
          <p:cNvPr id="14" name="Picture 27" descr="PCN_bar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5880100"/>
            <a:ext cx="36480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6" descr="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22888" y="5715000"/>
            <a:ext cx="8493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</p:pic>
      <p:pic>
        <p:nvPicPr>
          <p:cNvPr id="16" name="Picture 29" descr="Logoname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6464300"/>
            <a:ext cx="3886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712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1066800" y="1844675"/>
            <a:ext cx="7010400" cy="1143000"/>
          </a:xfrm>
          <a:ln w="9525"/>
        </p:spPr>
        <p:txBody>
          <a:bodyPr lIns="91440" tIns="45720" rIns="91440" bIns="45720"/>
          <a:lstStyle>
            <a:lvl1pPr>
              <a:defRPr>
                <a:solidFill>
                  <a:srgbClr val="4D4D4D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13713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987675"/>
            <a:ext cx="7010400" cy="441325"/>
          </a:xfrm>
          <a:ln w="9525"/>
        </p:spPr>
        <p:txBody>
          <a:bodyPr lIns="91440" tIns="45720" rIns="91440" bIns="45720"/>
          <a:lstStyle>
            <a:lvl1pPr>
              <a:defRPr sz="1800" baseline="0"/>
            </a:lvl1pPr>
          </a:lstStyle>
          <a:p>
            <a:r>
              <a:rPr lang="nl-NL" smtClean="0"/>
              <a:t>Klik om het opmaakprofiel van de modelondertitel te bewerken</a:t>
            </a:r>
            <a:endParaRPr lang="nl-NL" dirty="0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1066800" y="3429000"/>
            <a:ext cx="7010400" cy="4572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1066800" y="3886200"/>
            <a:ext cx="7010400" cy="4572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1" y="846138"/>
            <a:ext cx="4038599" cy="5707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1" y="846138"/>
            <a:ext cx="4038600" cy="5707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Footer Placeholder 2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Prof. Zeger Hens</a:t>
            </a: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14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93813" y="115888"/>
            <a:ext cx="7018337" cy="73025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Prof. Zeger Hens</a:t>
            </a: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14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93813" y="115888"/>
            <a:ext cx="7018337" cy="73025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Prof. Zeger Hens</a:t>
            </a: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Footer Placeholder 2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Prof. Zeger Hens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Prof. Zeger Hens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15888"/>
            <a:ext cx="7018337" cy="73025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Footer Placeholder 2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Prof. Zeger Hens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1" y="846138"/>
            <a:ext cx="4038599" cy="5707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1" y="846138"/>
            <a:ext cx="4038600" cy="5707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Footer Placeholder 2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Prof. Zeger Hens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14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93813" y="115888"/>
            <a:ext cx="7018337" cy="73025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Prof. Zeger Hens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14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93813" y="115888"/>
            <a:ext cx="7018337" cy="73025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Prof. Zeger Hens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Footer Placeholder 2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Prof. Zeger Hens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Prof. Zeger Hens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descr="Background.tiff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858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84263" y="1352550"/>
            <a:ext cx="7043737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6734175" y="6430963"/>
            <a:ext cx="22542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US" sz="120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http://www.nano.UGent.be</a:t>
            </a:r>
          </a:p>
        </p:txBody>
      </p:sp>
      <p:pic>
        <p:nvPicPr>
          <p:cNvPr id="9" name="Picture 19" descr="UG_Logo_fotobalk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637588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 cstate="print">
            <a:lum bright="12000" contrast="-12000"/>
          </a:blip>
          <a:srcRect/>
          <a:stretch>
            <a:fillRect/>
          </a:stretch>
        </p:blipFill>
        <p:spPr bwMode="auto">
          <a:xfrm>
            <a:off x="304800" y="5881688"/>
            <a:ext cx="354488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300788" y="6092825"/>
            <a:ext cx="914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nl-NL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3849688" y="5881688"/>
            <a:ext cx="1154112" cy="500062"/>
          </a:xfrm>
          <a:prstGeom prst="rect">
            <a:avLst/>
          </a:prstGeom>
          <a:solidFill>
            <a:srgbClr val="80FF00">
              <a:alpha val="30196"/>
            </a:srgbClr>
          </a:solidFill>
          <a:ln w="12700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 wrap="none" lIns="90488" tIns="44450" rIns="90488" bIns="44450" anchor="ctr"/>
          <a:lstStyle/>
          <a:p>
            <a:endParaRPr lang="nl-NL"/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6443663" y="5880100"/>
            <a:ext cx="2449512" cy="500063"/>
          </a:xfrm>
          <a:prstGeom prst="rect">
            <a:avLst/>
          </a:prstGeom>
          <a:solidFill>
            <a:srgbClr val="80FF00">
              <a:alpha val="69019"/>
            </a:srgbClr>
          </a:solidFill>
          <a:ln w="12700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 wrap="none" lIns="90488" tIns="44450" rIns="90488" bIns="44450" anchor="ctr"/>
          <a:lstStyle/>
          <a:p>
            <a:endParaRPr lang="nl-NL"/>
          </a:p>
        </p:txBody>
      </p:sp>
      <p:pic>
        <p:nvPicPr>
          <p:cNvPr id="14" name="Picture 27" descr="PCN_bar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5880100"/>
            <a:ext cx="36480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6" descr="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22888" y="5715000"/>
            <a:ext cx="8493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</p:pic>
      <p:pic>
        <p:nvPicPr>
          <p:cNvPr id="16" name="Picture 29" descr="Logoname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6464300"/>
            <a:ext cx="3886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712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1066800" y="1844675"/>
            <a:ext cx="7010400" cy="1143000"/>
          </a:xfrm>
          <a:ln w="9525"/>
        </p:spPr>
        <p:txBody>
          <a:bodyPr lIns="91440" tIns="45720" rIns="91440" bIns="45720"/>
          <a:lstStyle>
            <a:lvl1pPr>
              <a:defRPr>
                <a:solidFill>
                  <a:srgbClr val="4D4D4D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13713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987675"/>
            <a:ext cx="7010400" cy="441325"/>
          </a:xfrm>
          <a:ln w="9525"/>
        </p:spPr>
        <p:txBody>
          <a:bodyPr lIns="91440" tIns="45720" rIns="91440" bIns="45720"/>
          <a:lstStyle>
            <a:lvl1pPr>
              <a:defRPr sz="1800" baseline="0"/>
            </a:lvl1pPr>
          </a:lstStyle>
          <a:p>
            <a:r>
              <a:rPr lang="nl-NL" smtClean="0"/>
              <a:t>Klik om het opmaakprofiel van de modelondertitel te bewerken</a:t>
            </a:r>
            <a:endParaRPr lang="nl-NL" dirty="0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1066800" y="3429000"/>
            <a:ext cx="7010400" cy="4572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1066800" y="3886200"/>
            <a:ext cx="7010400" cy="4572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15888"/>
            <a:ext cx="7018337" cy="73025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4" name="Footer Placeholder 2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Prof. Zeger Hens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png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7.pn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jpeg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1" descr="Background.tiff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858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16" descr="Logo_Marie-Curie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867775" y="6589713"/>
            <a:ext cx="27622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2" descr="UG_Logo_fotobalk_PPT"/>
          <p:cNvPicPr>
            <a:picLocks noChangeAspect="1" noChangeArrowheads="1"/>
          </p:cNvPicPr>
          <p:nvPr/>
        </p:nvPicPr>
        <p:blipFill>
          <a:blip r:embed="rId11" cstate="print"/>
          <a:srcRect b="-12167"/>
          <a:stretch>
            <a:fillRect/>
          </a:stretch>
        </p:blipFill>
        <p:spPr bwMode="auto">
          <a:xfrm>
            <a:off x="0" y="6332538"/>
            <a:ext cx="9906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293813" y="115888"/>
            <a:ext cx="7018337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846138"/>
            <a:ext cx="7788275" cy="5707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12682" name="Line 10"/>
          <p:cNvSpPr>
            <a:spLocks noChangeShapeType="1"/>
          </p:cNvSpPr>
          <p:nvPr/>
        </p:nvSpPr>
        <p:spPr bwMode="auto">
          <a:xfrm>
            <a:off x="5410200" y="6553200"/>
            <a:ext cx="1981200" cy="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65" charset="0"/>
              <a:ea typeface="+mn-ea"/>
            </a:endParaRPr>
          </a:p>
        </p:txBody>
      </p:sp>
      <p:pic>
        <p:nvPicPr>
          <p:cNvPr id="1032" name="Picture 8" descr="UG_Logo_fotobalk_PP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52400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687" name="Rectangle 15"/>
          <p:cNvSpPr>
            <a:spLocks noChangeArrowheads="1"/>
          </p:cNvSpPr>
          <p:nvPr/>
        </p:nvSpPr>
        <p:spPr bwMode="auto">
          <a:xfrm>
            <a:off x="8312150" y="6376988"/>
            <a:ext cx="831850" cy="209550"/>
          </a:xfrm>
          <a:prstGeom prst="rect">
            <a:avLst/>
          </a:prstGeom>
          <a:solidFill>
            <a:srgbClr val="00FF00">
              <a:alpha val="73000"/>
            </a:srgbClr>
          </a:solidFill>
          <a:ln w="12700">
            <a:solidFill>
              <a:srgbClr val="80FF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nl-NL"/>
          </a:p>
        </p:txBody>
      </p:sp>
      <p:pic>
        <p:nvPicPr>
          <p:cNvPr id="1034" name="Picture 14" descr="logo.pd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34200" y="56388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30" descr="alles same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34400" y="6594475"/>
            <a:ext cx="3048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21" descr="logo_pcn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66800" y="6248400"/>
            <a:ext cx="4267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286000" y="6629400"/>
            <a:ext cx="2438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80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Represented by</a:t>
            </a:r>
          </a:p>
        </p:txBody>
      </p:sp>
      <p:sp>
        <p:nvSpPr>
          <p:cNvPr id="412676" name="Line 4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65" charset="0"/>
              <a:ea typeface="+mn-ea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nl-NL" dirty="0" smtClean="0"/>
              <a:t>Prof. Zeger Hens</a:t>
            </a: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1E60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1E60"/>
          </a:solidFill>
          <a:latin typeface="Arial" pitchFamily="-65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1E60"/>
          </a:solidFill>
          <a:latin typeface="Arial" pitchFamily="-65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1E60"/>
          </a:solidFill>
          <a:latin typeface="Arial" pitchFamily="-65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1E60"/>
          </a:solidFill>
          <a:latin typeface="Arial" pitchFamily="-65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1E60"/>
          </a:solidFill>
          <a:latin typeface="Arial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1E60"/>
          </a:solidFill>
          <a:latin typeface="Arial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1E60"/>
          </a:solidFill>
          <a:latin typeface="Arial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1E60"/>
          </a:solidFill>
          <a:latin typeface="Arial" pitchFamily="-65" charset="0"/>
        </a:defRPr>
      </a:lvl9pPr>
    </p:titleStyle>
    <p:bodyStyle>
      <a:lvl1pPr marL="342900" indent="-342900" algn="l" rtl="0" eaLnBrk="1" fontAlgn="base" hangingPunct="1">
        <a:spcBef>
          <a:spcPct val="30000"/>
        </a:spcBef>
        <a:spcAft>
          <a:spcPct val="0"/>
        </a:spcAft>
        <a:defRPr sz="2400" b="1">
          <a:solidFill>
            <a:srgbClr val="333333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476250" indent="-285750" algn="l" rtl="0" eaLnBrk="1" fontAlgn="base" hangingPunct="1">
        <a:spcBef>
          <a:spcPct val="50000"/>
        </a:spcBef>
        <a:spcAft>
          <a:spcPct val="0"/>
        </a:spcAft>
        <a:buClr>
          <a:srgbClr val="000066"/>
        </a:buClr>
        <a:buSzPct val="80000"/>
        <a:buFont typeface="Wingdings" pitchFamily="2" charset="2"/>
        <a:buChar char="l"/>
        <a:defRPr sz="2000" b="1">
          <a:solidFill>
            <a:srgbClr val="4D4D4D"/>
          </a:solidFill>
          <a:latin typeface="+mn-lt"/>
          <a:ea typeface="ＭＳ Ｐゴシック" pitchFamily="-65" charset="-128"/>
        </a:defRPr>
      </a:lvl2pPr>
      <a:lvl3pPr marL="952500" indent="-285750" algn="l" rtl="0" eaLnBrk="1" fontAlgn="base" hangingPunct="1">
        <a:spcBef>
          <a:spcPct val="30000"/>
        </a:spcBef>
        <a:spcAft>
          <a:spcPct val="0"/>
        </a:spcAft>
        <a:buClr>
          <a:srgbClr val="FFCC66"/>
        </a:buClr>
        <a:buSzPct val="80000"/>
        <a:buFont typeface="Wingdings" pitchFamily="2" charset="2"/>
        <a:buChar char="n"/>
        <a:defRPr sz="2000" b="1">
          <a:solidFill>
            <a:srgbClr val="808080"/>
          </a:solidFill>
          <a:latin typeface="+mn-lt"/>
          <a:ea typeface="ＭＳ Ｐゴシック" pitchFamily="-65" charset="-128"/>
        </a:defRPr>
      </a:lvl3pPr>
      <a:lvl4pPr marL="1430338" indent="-228600" algn="l" rtl="0" eaLnBrk="1" fontAlgn="base" hangingPunct="1">
        <a:spcBef>
          <a:spcPct val="300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ú"/>
        <a:defRPr>
          <a:solidFill>
            <a:schemeClr val="bg2"/>
          </a:solidFill>
          <a:latin typeface="+mn-lt"/>
          <a:ea typeface="ＭＳ Ｐゴシック" pitchFamily="-65" charset="-128"/>
        </a:defRPr>
      </a:lvl4pPr>
      <a:lvl5pPr marL="3581400" indent="-1714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65" charset="0"/>
          <a:ea typeface="ＭＳ Ｐゴシック" pitchFamily="-65" charset="-128"/>
        </a:defRPr>
      </a:lvl5pPr>
      <a:lvl6pPr marL="4038600" indent="-1714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65" charset="0"/>
          <a:ea typeface="ＭＳ Ｐゴシック" pitchFamily="-65" charset="-128"/>
        </a:defRPr>
      </a:lvl6pPr>
      <a:lvl7pPr marL="4495800" indent="-1714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65" charset="0"/>
          <a:ea typeface="ＭＳ Ｐゴシック" pitchFamily="-65" charset="-128"/>
        </a:defRPr>
      </a:lvl7pPr>
      <a:lvl8pPr marL="4953000" indent="-1714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65" charset="0"/>
          <a:ea typeface="ＭＳ Ｐゴシック" pitchFamily="-65" charset="-128"/>
        </a:defRPr>
      </a:lvl8pPr>
      <a:lvl9pPr marL="5410200" indent="-1714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65" charset="0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Logo_Marie-Curie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67775" y="6589713"/>
            <a:ext cx="27622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1" descr="Background.tiff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858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2" descr="UG_Logo_fotobalk_PPT"/>
          <p:cNvPicPr>
            <a:picLocks noChangeAspect="1" noChangeArrowheads="1"/>
          </p:cNvPicPr>
          <p:nvPr/>
        </p:nvPicPr>
        <p:blipFill>
          <a:blip r:embed="rId11" cstate="print"/>
          <a:srcRect b="-12167"/>
          <a:stretch>
            <a:fillRect/>
          </a:stretch>
        </p:blipFill>
        <p:spPr bwMode="auto">
          <a:xfrm>
            <a:off x="0" y="6332538"/>
            <a:ext cx="9906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293813" y="115888"/>
            <a:ext cx="7018337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846138"/>
            <a:ext cx="7788275" cy="5707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12682" name="Line 10"/>
          <p:cNvSpPr>
            <a:spLocks noChangeShapeType="1"/>
          </p:cNvSpPr>
          <p:nvPr/>
        </p:nvSpPr>
        <p:spPr bwMode="auto">
          <a:xfrm>
            <a:off x="5410200" y="6553200"/>
            <a:ext cx="1981200" cy="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65" charset="0"/>
              <a:ea typeface="+mn-ea"/>
            </a:endParaRPr>
          </a:p>
        </p:txBody>
      </p:sp>
      <p:pic>
        <p:nvPicPr>
          <p:cNvPr id="1032" name="Picture 8" descr="UG_Logo_fotobalk_PP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52400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687" name="Rectangle 15"/>
          <p:cNvSpPr>
            <a:spLocks noChangeArrowheads="1"/>
          </p:cNvSpPr>
          <p:nvPr/>
        </p:nvSpPr>
        <p:spPr bwMode="auto">
          <a:xfrm>
            <a:off x="8312150" y="6376988"/>
            <a:ext cx="831850" cy="209550"/>
          </a:xfrm>
          <a:prstGeom prst="rect">
            <a:avLst/>
          </a:prstGeom>
          <a:solidFill>
            <a:srgbClr val="00FF00">
              <a:alpha val="73000"/>
            </a:srgbClr>
          </a:solidFill>
          <a:ln w="12700">
            <a:solidFill>
              <a:srgbClr val="80FF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nl-NL"/>
          </a:p>
        </p:txBody>
      </p:sp>
      <p:pic>
        <p:nvPicPr>
          <p:cNvPr id="1034" name="Picture 14" descr="logo.pd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34200" y="56388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30" descr="alles same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34400" y="6594475"/>
            <a:ext cx="3048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21" descr="logo_pcn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66800" y="6248400"/>
            <a:ext cx="4267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286000" y="6629400"/>
            <a:ext cx="2438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80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Represented by</a:t>
            </a:r>
          </a:p>
        </p:txBody>
      </p:sp>
      <p:sp>
        <p:nvSpPr>
          <p:cNvPr id="412676" name="Line 4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65" charset="0"/>
              <a:ea typeface="+mn-ea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nl-NL" smtClean="0"/>
              <a:t>Prof. Zeger Hens</a:t>
            </a: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1E60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1E60"/>
          </a:solidFill>
          <a:latin typeface="Arial" pitchFamily="-65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1E60"/>
          </a:solidFill>
          <a:latin typeface="Arial" pitchFamily="-65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1E60"/>
          </a:solidFill>
          <a:latin typeface="Arial" pitchFamily="-65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1E60"/>
          </a:solidFill>
          <a:latin typeface="Arial" pitchFamily="-65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1E60"/>
          </a:solidFill>
          <a:latin typeface="Arial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1E60"/>
          </a:solidFill>
          <a:latin typeface="Arial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1E60"/>
          </a:solidFill>
          <a:latin typeface="Arial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1E60"/>
          </a:solidFill>
          <a:latin typeface="Arial" pitchFamily="-65" charset="0"/>
        </a:defRPr>
      </a:lvl9pPr>
    </p:titleStyle>
    <p:bodyStyle>
      <a:lvl1pPr marL="342900" indent="-342900" algn="l" rtl="0" eaLnBrk="1" fontAlgn="base" hangingPunct="1">
        <a:spcBef>
          <a:spcPct val="30000"/>
        </a:spcBef>
        <a:spcAft>
          <a:spcPct val="0"/>
        </a:spcAft>
        <a:defRPr sz="2400" b="1">
          <a:solidFill>
            <a:srgbClr val="333333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476250" indent="-285750" algn="l" rtl="0" eaLnBrk="1" fontAlgn="base" hangingPunct="1">
        <a:spcBef>
          <a:spcPct val="50000"/>
        </a:spcBef>
        <a:spcAft>
          <a:spcPct val="0"/>
        </a:spcAft>
        <a:buClr>
          <a:srgbClr val="000066"/>
        </a:buClr>
        <a:buSzPct val="80000"/>
        <a:buFont typeface="Wingdings" pitchFamily="2" charset="2"/>
        <a:buChar char="l"/>
        <a:defRPr sz="2000" b="1">
          <a:solidFill>
            <a:srgbClr val="4D4D4D"/>
          </a:solidFill>
          <a:latin typeface="+mn-lt"/>
          <a:ea typeface="ＭＳ Ｐゴシック" pitchFamily="-65" charset="-128"/>
        </a:defRPr>
      </a:lvl2pPr>
      <a:lvl3pPr marL="952500" indent="-285750" algn="l" rtl="0" eaLnBrk="1" fontAlgn="base" hangingPunct="1">
        <a:spcBef>
          <a:spcPct val="30000"/>
        </a:spcBef>
        <a:spcAft>
          <a:spcPct val="0"/>
        </a:spcAft>
        <a:buClr>
          <a:srgbClr val="FFCC66"/>
        </a:buClr>
        <a:buSzPct val="80000"/>
        <a:buFont typeface="Wingdings" pitchFamily="2" charset="2"/>
        <a:buChar char="n"/>
        <a:defRPr sz="2000" b="1">
          <a:solidFill>
            <a:srgbClr val="808080"/>
          </a:solidFill>
          <a:latin typeface="+mn-lt"/>
          <a:ea typeface="ＭＳ Ｐゴシック" pitchFamily="-65" charset="-128"/>
        </a:defRPr>
      </a:lvl3pPr>
      <a:lvl4pPr marL="1430338" indent="-228600" algn="l" rtl="0" eaLnBrk="1" fontAlgn="base" hangingPunct="1">
        <a:spcBef>
          <a:spcPct val="300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ú"/>
        <a:defRPr>
          <a:solidFill>
            <a:schemeClr val="bg2"/>
          </a:solidFill>
          <a:latin typeface="+mn-lt"/>
          <a:ea typeface="ＭＳ Ｐゴシック" pitchFamily="-65" charset="-128"/>
        </a:defRPr>
      </a:lvl4pPr>
      <a:lvl5pPr marL="3581400" indent="-1714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65" charset="0"/>
          <a:ea typeface="ＭＳ Ｐゴシック" pitchFamily="-65" charset="-128"/>
        </a:defRPr>
      </a:lvl5pPr>
      <a:lvl6pPr marL="4038600" indent="-1714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65" charset="0"/>
          <a:ea typeface="ＭＳ Ｐゴシック" pitchFamily="-65" charset="-128"/>
        </a:defRPr>
      </a:lvl6pPr>
      <a:lvl7pPr marL="4495800" indent="-1714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65" charset="0"/>
          <a:ea typeface="ＭＳ Ｐゴシック" pitchFamily="-65" charset="-128"/>
        </a:defRPr>
      </a:lvl7pPr>
      <a:lvl8pPr marL="4953000" indent="-1714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65" charset="0"/>
          <a:ea typeface="ＭＳ Ｐゴシック" pitchFamily="-65" charset="-128"/>
        </a:defRPr>
      </a:lvl8pPr>
      <a:lvl9pPr marL="5410200" indent="-1714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65" charset="0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8.emf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5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jpeg"/><Relationship Id="rId11" Type="http://schemas.openxmlformats.org/officeDocument/2006/relationships/image" Target="../media/image16.wmf"/><Relationship Id="rId5" Type="http://schemas.openxmlformats.org/officeDocument/2006/relationships/image" Target="../media/image19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Physics and chemistry of nanostructures</a:t>
            </a:r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Kick-off meeting </a:t>
            </a:r>
            <a:r>
              <a:rPr lang="nl-NL" dirty="0" err="1" smtClean="0"/>
              <a:t>Navolchi</a:t>
            </a:r>
            <a:r>
              <a:rPr lang="nl-NL" dirty="0" smtClean="0"/>
              <a:t> project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 smtClean="0"/>
              <a:t>February</a:t>
            </a:r>
            <a:r>
              <a:rPr lang="nl-NL" dirty="0" smtClean="0"/>
              <a:t> 3th, 2012</a:t>
            </a:r>
          </a:p>
          <a:p>
            <a:endParaRPr lang="nl-NL" dirty="0" smtClean="0"/>
          </a:p>
          <a:p>
            <a:r>
              <a:rPr lang="nl-NL" dirty="0" smtClean="0"/>
              <a:t>Prof. </a:t>
            </a:r>
            <a:r>
              <a:rPr lang="nl-NL" dirty="0" err="1" smtClean="0"/>
              <a:t>Zeger</a:t>
            </a:r>
            <a:r>
              <a:rPr lang="nl-NL" dirty="0" smtClean="0"/>
              <a:t> Hens</a:t>
            </a:r>
          </a:p>
          <a:p>
            <a:r>
              <a:rPr lang="nl-NL" dirty="0" err="1" smtClean="0"/>
              <a:t>Ghent</a:t>
            </a:r>
            <a:r>
              <a:rPr lang="nl-NL" dirty="0" smtClean="0"/>
              <a:t> University</a:t>
            </a:r>
          </a:p>
          <a:p>
            <a:r>
              <a:rPr lang="nl-NL" dirty="0" smtClean="0"/>
              <a:t>Belgium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15888"/>
            <a:ext cx="7526659" cy="730250"/>
          </a:xfrm>
        </p:spPr>
        <p:txBody>
          <a:bodyPr/>
          <a:lstStyle/>
          <a:p>
            <a:r>
              <a:rPr lang="nl-NL" dirty="0" smtClean="0"/>
              <a:t>IR Quantum Dots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Possible solutions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Lift </a:t>
            </a:r>
            <a:r>
              <a:rPr lang="en-US" sz="2000" dirty="0" err="1" smtClean="0"/>
              <a:t>exciton</a:t>
            </a:r>
            <a:r>
              <a:rPr lang="en-US" sz="2000" dirty="0" smtClean="0"/>
              <a:t> degeneracy via Coulomb interactions in </a:t>
            </a:r>
            <a:r>
              <a:rPr lang="en-US" sz="2000" dirty="0" err="1" smtClean="0"/>
              <a:t>heterostructures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Possible by </a:t>
            </a:r>
            <a:r>
              <a:rPr lang="en-US" sz="1600" dirty="0" smtClean="0"/>
              <a:t>using </a:t>
            </a:r>
            <a:r>
              <a:rPr lang="en-US" sz="1600" dirty="0" smtClean="0"/>
              <a:t>quantum dot </a:t>
            </a:r>
            <a:r>
              <a:rPr lang="en-US" sz="1600" dirty="0" err="1" smtClean="0"/>
              <a:t>heterostructures</a:t>
            </a:r>
            <a:endParaRPr lang="en-US" sz="1600" dirty="0" smtClean="0"/>
          </a:p>
        </p:txBody>
      </p:sp>
      <p:pic>
        <p:nvPicPr>
          <p:cNvPr id="4" name="Picture 15" descr="cm_fig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t="6854" r="7735" b="17258"/>
          <a:stretch/>
        </p:blipFill>
        <p:spPr bwMode="auto">
          <a:xfrm>
            <a:off x="1763688" y="2636912"/>
            <a:ext cx="1958264" cy="1910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Oval 4"/>
          <p:cNvSpPr/>
          <p:nvPr/>
        </p:nvSpPr>
        <p:spPr bwMode="auto">
          <a:xfrm>
            <a:off x="1888742" y="2709242"/>
            <a:ext cx="1728000" cy="1728000"/>
          </a:xfrm>
          <a:prstGeom prst="ellipse">
            <a:avLst/>
          </a:prstGeom>
          <a:solidFill>
            <a:srgbClr val="FCD5B5">
              <a:alpha val="30196"/>
            </a:srgbClr>
          </a:solidFill>
          <a:ln w="285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285084" y="3124942"/>
            <a:ext cx="93572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Oval 6"/>
          <p:cNvSpPr/>
          <p:nvPr/>
        </p:nvSpPr>
        <p:spPr bwMode="auto">
          <a:xfrm>
            <a:off x="2357092" y="3049155"/>
            <a:ext cx="143632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374396" y="3076259"/>
            <a:ext cx="36000" cy="3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2274960" y="3989259"/>
            <a:ext cx="93572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15"/>
          <p:cNvSpPr/>
          <p:nvPr/>
        </p:nvSpPr>
        <p:spPr bwMode="auto">
          <a:xfrm>
            <a:off x="2346968" y="3913472"/>
            <a:ext cx="143632" cy="14401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2418784" y="3205490"/>
            <a:ext cx="0" cy="71024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9" name="Group 28"/>
          <p:cNvGrpSpPr/>
          <p:nvPr/>
        </p:nvGrpSpPr>
        <p:grpSpPr>
          <a:xfrm>
            <a:off x="971600" y="3281799"/>
            <a:ext cx="539027" cy="557622"/>
            <a:chOff x="4572001" y="3429000"/>
            <a:chExt cx="720079" cy="743496"/>
          </a:xfrm>
        </p:grpSpPr>
        <p:grpSp>
          <p:nvGrpSpPr>
            <p:cNvPr id="25" name="Group 24"/>
            <p:cNvGrpSpPr/>
            <p:nvPr/>
          </p:nvGrpSpPr>
          <p:grpSpPr>
            <a:xfrm>
              <a:off x="4572001" y="3429000"/>
              <a:ext cx="360040" cy="743496"/>
              <a:chOff x="7251658" y="2340502"/>
              <a:chExt cx="1852199" cy="1456272"/>
            </a:xfrm>
          </p:grpSpPr>
          <p:sp>
            <p:nvSpPr>
              <p:cNvPr id="23" name="Freeform 22"/>
              <p:cNvSpPr/>
              <p:nvPr/>
            </p:nvSpPr>
            <p:spPr>
              <a:xfrm>
                <a:off x="7251658" y="3068638"/>
                <a:ext cx="920791" cy="728136"/>
              </a:xfrm>
              <a:custGeom>
                <a:avLst/>
                <a:gdLst>
                  <a:gd name="connsiteX0" fmla="*/ 1430867 w 1430867"/>
                  <a:gd name="connsiteY0" fmla="*/ 0 h 728136"/>
                  <a:gd name="connsiteX1" fmla="*/ 711200 w 1430867"/>
                  <a:gd name="connsiteY1" fmla="*/ 728134 h 728136"/>
                  <a:gd name="connsiteX2" fmla="*/ 0 w 1430867"/>
                  <a:gd name="connsiteY2" fmla="*/ 8467 h 728136"/>
                  <a:gd name="connsiteX3" fmla="*/ 0 w 1430867"/>
                  <a:gd name="connsiteY3" fmla="*/ 8467 h 72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0867" h="728136">
                    <a:moveTo>
                      <a:pt x="1430867" y="0"/>
                    </a:moveTo>
                    <a:cubicBezTo>
                      <a:pt x="1190272" y="363361"/>
                      <a:pt x="949678" y="726723"/>
                      <a:pt x="711200" y="728134"/>
                    </a:cubicBezTo>
                    <a:cubicBezTo>
                      <a:pt x="472722" y="729545"/>
                      <a:pt x="0" y="8467"/>
                      <a:pt x="0" y="8467"/>
                    </a:cubicBezTo>
                    <a:lnTo>
                      <a:pt x="0" y="8467"/>
                    </a:lnTo>
                  </a:path>
                </a:pathLst>
              </a:cu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vert="horz" wrap="square" lIns="90488" tIns="44450" rIns="90488" bIns="4445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 flipV="1">
                <a:off x="8183066" y="2340502"/>
                <a:ext cx="920791" cy="728136"/>
              </a:xfrm>
              <a:custGeom>
                <a:avLst/>
                <a:gdLst>
                  <a:gd name="connsiteX0" fmla="*/ 1430867 w 1430867"/>
                  <a:gd name="connsiteY0" fmla="*/ 0 h 728136"/>
                  <a:gd name="connsiteX1" fmla="*/ 711200 w 1430867"/>
                  <a:gd name="connsiteY1" fmla="*/ 728134 h 728136"/>
                  <a:gd name="connsiteX2" fmla="*/ 0 w 1430867"/>
                  <a:gd name="connsiteY2" fmla="*/ 8467 h 728136"/>
                  <a:gd name="connsiteX3" fmla="*/ 0 w 1430867"/>
                  <a:gd name="connsiteY3" fmla="*/ 8467 h 72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0867" h="728136">
                    <a:moveTo>
                      <a:pt x="1430867" y="0"/>
                    </a:moveTo>
                    <a:cubicBezTo>
                      <a:pt x="1190272" y="363361"/>
                      <a:pt x="949678" y="726723"/>
                      <a:pt x="711200" y="728134"/>
                    </a:cubicBezTo>
                    <a:cubicBezTo>
                      <a:pt x="472722" y="729545"/>
                      <a:pt x="0" y="8467"/>
                      <a:pt x="0" y="8467"/>
                    </a:cubicBezTo>
                    <a:lnTo>
                      <a:pt x="0" y="8467"/>
                    </a:lnTo>
                  </a:path>
                </a:pathLst>
              </a:cu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vert="horz" wrap="square" lIns="90488" tIns="44450" rIns="90488" bIns="4445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4932040" y="3429000"/>
              <a:ext cx="360040" cy="743496"/>
              <a:chOff x="7251658" y="2340502"/>
              <a:chExt cx="1852199" cy="1456272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7251658" y="3068638"/>
                <a:ext cx="920791" cy="728136"/>
              </a:xfrm>
              <a:custGeom>
                <a:avLst/>
                <a:gdLst>
                  <a:gd name="connsiteX0" fmla="*/ 1430867 w 1430867"/>
                  <a:gd name="connsiteY0" fmla="*/ 0 h 728136"/>
                  <a:gd name="connsiteX1" fmla="*/ 711200 w 1430867"/>
                  <a:gd name="connsiteY1" fmla="*/ 728134 h 728136"/>
                  <a:gd name="connsiteX2" fmla="*/ 0 w 1430867"/>
                  <a:gd name="connsiteY2" fmla="*/ 8467 h 728136"/>
                  <a:gd name="connsiteX3" fmla="*/ 0 w 1430867"/>
                  <a:gd name="connsiteY3" fmla="*/ 8467 h 72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0867" h="728136">
                    <a:moveTo>
                      <a:pt x="1430867" y="0"/>
                    </a:moveTo>
                    <a:cubicBezTo>
                      <a:pt x="1190272" y="363361"/>
                      <a:pt x="949678" y="726723"/>
                      <a:pt x="711200" y="728134"/>
                    </a:cubicBezTo>
                    <a:cubicBezTo>
                      <a:pt x="472722" y="729545"/>
                      <a:pt x="0" y="8467"/>
                      <a:pt x="0" y="8467"/>
                    </a:cubicBezTo>
                    <a:lnTo>
                      <a:pt x="0" y="8467"/>
                    </a:lnTo>
                  </a:path>
                </a:pathLst>
              </a:cu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vert="horz" wrap="square" lIns="90488" tIns="44450" rIns="90488" bIns="4445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flipV="1">
                <a:off x="8183066" y="2340502"/>
                <a:ext cx="920791" cy="728136"/>
              </a:xfrm>
              <a:custGeom>
                <a:avLst/>
                <a:gdLst>
                  <a:gd name="connsiteX0" fmla="*/ 1430867 w 1430867"/>
                  <a:gd name="connsiteY0" fmla="*/ 0 h 728136"/>
                  <a:gd name="connsiteX1" fmla="*/ 711200 w 1430867"/>
                  <a:gd name="connsiteY1" fmla="*/ 728134 h 728136"/>
                  <a:gd name="connsiteX2" fmla="*/ 0 w 1430867"/>
                  <a:gd name="connsiteY2" fmla="*/ 8467 h 728136"/>
                  <a:gd name="connsiteX3" fmla="*/ 0 w 1430867"/>
                  <a:gd name="connsiteY3" fmla="*/ 8467 h 72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0867" h="728136">
                    <a:moveTo>
                      <a:pt x="1430867" y="0"/>
                    </a:moveTo>
                    <a:cubicBezTo>
                      <a:pt x="1190272" y="363361"/>
                      <a:pt x="949678" y="726723"/>
                      <a:pt x="711200" y="728134"/>
                    </a:cubicBezTo>
                    <a:cubicBezTo>
                      <a:pt x="472722" y="729545"/>
                      <a:pt x="0" y="8467"/>
                      <a:pt x="0" y="8467"/>
                    </a:cubicBezTo>
                    <a:lnTo>
                      <a:pt x="0" y="8467"/>
                    </a:lnTo>
                  </a:path>
                </a:pathLst>
              </a:custGeom>
              <a:ln w="19050">
                <a:solidFill>
                  <a:schemeClr val="accent1">
                    <a:lumMod val="75000"/>
                  </a:schemeClr>
                </a:solidFill>
                <a:headEnd type="arrow" w="med" len="med"/>
                <a:tailEnd type="none" w="med" len="med"/>
              </a:ln>
            </p:spPr>
            <p:txBody>
              <a:bodyPr vert="horz" wrap="square" lIns="90488" tIns="44450" rIns="90488" bIns="4445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4601005" y="3281601"/>
            <a:ext cx="539027" cy="557622"/>
            <a:chOff x="4572001" y="3429000"/>
            <a:chExt cx="720079" cy="743496"/>
          </a:xfrm>
        </p:grpSpPr>
        <p:grpSp>
          <p:nvGrpSpPr>
            <p:cNvPr id="39" name="Group 38"/>
            <p:cNvGrpSpPr/>
            <p:nvPr/>
          </p:nvGrpSpPr>
          <p:grpSpPr>
            <a:xfrm>
              <a:off x="4572001" y="3429000"/>
              <a:ext cx="360040" cy="743496"/>
              <a:chOff x="7251658" y="2340502"/>
              <a:chExt cx="1852199" cy="1456272"/>
            </a:xfrm>
          </p:grpSpPr>
          <p:sp>
            <p:nvSpPr>
              <p:cNvPr id="43" name="Freeform 42"/>
              <p:cNvSpPr/>
              <p:nvPr/>
            </p:nvSpPr>
            <p:spPr>
              <a:xfrm>
                <a:off x="7251658" y="3068638"/>
                <a:ext cx="920791" cy="728136"/>
              </a:xfrm>
              <a:custGeom>
                <a:avLst/>
                <a:gdLst>
                  <a:gd name="connsiteX0" fmla="*/ 1430867 w 1430867"/>
                  <a:gd name="connsiteY0" fmla="*/ 0 h 728136"/>
                  <a:gd name="connsiteX1" fmla="*/ 711200 w 1430867"/>
                  <a:gd name="connsiteY1" fmla="*/ 728134 h 728136"/>
                  <a:gd name="connsiteX2" fmla="*/ 0 w 1430867"/>
                  <a:gd name="connsiteY2" fmla="*/ 8467 h 728136"/>
                  <a:gd name="connsiteX3" fmla="*/ 0 w 1430867"/>
                  <a:gd name="connsiteY3" fmla="*/ 8467 h 72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0867" h="728136">
                    <a:moveTo>
                      <a:pt x="1430867" y="0"/>
                    </a:moveTo>
                    <a:cubicBezTo>
                      <a:pt x="1190272" y="363361"/>
                      <a:pt x="949678" y="726723"/>
                      <a:pt x="711200" y="728134"/>
                    </a:cubicBezTo>
                    <a:cubicBezTo>
                      <a:pt x="472722" y="729545"/>
                      <a:pt x="0" y="8467"/>
                      <a:pt x="0" y="8467"/>
                    </a:cubicBezTo>
                    <a:lnTo>
                      <a:pt x="0" y="8467"/>
                    </a:lnTo>
                  </a:path>
                </a:pathLst>
              </a:cu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vert="horz" wrap="square" lIns="90488" tIns="44450" rIns="90488" bIns="4445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>
              <a:xfrm flipV="1">
                <a:off x="8183066" y="2340502"/>
                <a:ext cx="920791" cy="728136"/>
              </a:xfrm>
              <a:custGeom>
                <a:avLst/>
                <a:gdLst>
                  <a:gd name="connsiteX0" fmla="*/ 1430867 w 1430867"/>
                  <a:gd name="connsiteY0" fmla="*/ 0 h 728136"/>
                  <a:gd name="connsiteX1" fmla="*/ 711200 w 1430867"/>
                  <a:gd name="connsiteY1" fmla="*/ 728134 h 728136"/>
                  <a:gd name="connsiteX2" fmla="*/ 0 w 1430867"/>
                  <a:gd name="connsiteY2" fmla="*/ 8467 h 728136"/>
                  <a:gd name="connsiteX3" fmla="*/ 0 w 1430867"/>
                  <a:gd name="connsiteY3" fmla="*/ 8467 h 72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0867" h="728136">
                    <a:moveTo>
                      <a:pt x="1430867" y="0"/>
                    </a:moveTo>
                    <a:cubicBezTo>
                      <a:pt x="1190272" y="363361"/>
                      <a:pt x="949678" y="726723"/>
                      <a:pt x="711200" y="728134"/>
                    </a:cubicBezTo>
                    <a:cubicBezTo>
                      <a:pt x="472722" y="729545"/>
                      <a:pt x="0" y="8467"/>
                      <a:pt x="0" y="8467"/>
                    </a:cubicBezTo>
                    <a:lnTo>
                      <a:pt x="0" y="8467"/>
                    </a:lnTo>
                  </a:path>
                </a:pathLst>
              </a:cu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vert="horz" wrap="square" lIns="90488" tIns="44450" rIns="90488" bIns="4445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4932040" y="3429000"/>
              <a:ext cx="360040" cy="743496"/>
              <a:chOff x="7251658" y="2340502"/>
              <a:chExt cx="1852199" cy="1456272"/>
            </a:xfrm>
          </p:grpSpPr>
          <p:sp>
            <p:nvSpPr>
              <p:cNvPr id="41" name="Freeform 40"/>
              <p:cNvSpPr/>
              <p:nvPr/>
            </p:nvSpPr>
            <p:spPr>
              <a:xfrm>
                <a:off x="7251658" y="3068638"/>
                <a:ext cx="920791" cy="728136"/>
              </a:xfrm>
              <a:custGeom>
                <a:avLst/>
                <a:gdLst>
                  <a:gd name="connsiteX0" fmla="*/ 1430867 w 1430867"/>
                  <a:gd name="connsiteY0" fmla="*/ 0 h 728136"/>
                  <a:gd name="connsiteX1" fmla="*/ 711200 w 1430867"/>
                  <a:gd name="connsiteY1" fmla="*/ 728134 h 728136"/>
                  <a:gd name="connsiteX2" fmla="*/ 0 w 1430867"/>
                  <a:gd name="connsiteY2" fmla="*/ 8467 h 728136"/>
                  <a:gd name="connsiteX3" fmla="*/ 0 w 1430867"/>
                  <a:gd name="connsiteY3" fmla="*/ 8467 h 72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0867" h="728136">
                    <a:moveTo>
                      <a:pt x="1430867" y="0"/>
                    </a:moveTo>
                    <a:cubicBezTo>
                      <a:pt x="1190272" y="363361"/>
                      <a:pt x="949678" y="726723"/>
                      <a:pt x="711200" y="728134"/>
                    </a:cubicBezTo>
                    <a:cubicBezTo>
                      <a:pt x="472722" y="729545"/>
                      <a:pt x="0" y="8467"/>
                      <a:pt x="0" y="8467"/>
                    </a:cubicBezTo>
                    <a:lnTo>
                      <a:pt x="0" y="8467"/>
                    </a:lnTo>
                  </a:path>
                </a:pathLst>
              </a:cu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vert="horz" wrap="square" lIns="90488" tIns="44450" rIns="90488" bIns="4445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</a:endParaRPr>
              </a:p>
            </p:txBody>
          </p:sp>
          <p:sp>
            <p:nvSpPr>
              <p:cNvPr id="42" name="Freeform 41"/>
              <p:cNvSpPr/>
              <p:nvPr/>
            </p:nvSpPr>
            <p:spPr>
              <a:xfrm flipV="1">
                <a:off x="8183066" y="2340502"/>
                <a:ext cx="920791" cy="728136"/>
              </a:xfrm>
              <a:custGeom>
                <a:avLst/>
                <a:gdLst>
                  <a:gd name="connsiteX0" fmla="*/ 1430867 w 1430867"/>
                  <a:gd name="connsiteY0" fmla="*/ 0 h 728136"/>
                  <a:gd name="connsiteX1" fmla="*/ 711200 w 1430867"/>
                  <a:gd name="connsiteY1" fmla="*/ 728134 h 728136"/>
                  <a:gd name="connsiteX2" fmla="*/ 0 w 1430867"/>
                  <a:gd name="connsiteY2" fmla="*/ 8467 h 728136"/>
                  <a:gd name="connsiteX3" fmla="*/ 0 w 1430867"/>
                  <a:gd name="connsiteY3" fmla="*/ 8467 h 72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0867" h="728136">
                    <a:moveTo>
                      <a:pt x="1430867" y="0"/>
                    </a:moveTo>
                    <a:cubicBezTo>
                      <a:pt x="1190272" y="363361"/>
                      <a:pt x="949678" y="726723"/>
                      <a:pt x="711200" y="728134"/>
                    </a:cubicBezTo>
                    <a:cubicBezTo>
                      <a:pt x="472722" y="729545"/>
                      <a:pt x="0" y="8467"/>
                      <a:pt x="0" y="8467"/>
                    </a:cubicBezTo>
                    <a:lnTo>
                      <a:pt x="0" y="8467"/>
                    </a:lnTo>
                  </a:path>
                </a:pathLst>
              </a:custGeom>
              <a:ln w="19050">
                <a:solidFill>
                  <a:schemeClr val="accent1">
                    <a:lumMod val="75000"/>
                  </a:schemeClr>
                </a:solidFill>
                <a:headEnd type="arrow" w="med" len="med"/>
                <a:tailEnd type="none" w="med" len="med"/>
              </a:ln>
            </p:spPr>
            <p:txBody>
              <a:bodyPr vert="horz" wrap="square" lIns="90488" tIns="44450" rIns="90488" bIns="4445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1824721" y="4699462"/>
                <a:ext cx="18941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effectLst>
                                <a:outerShdw blurRad="50800" dist="38100" dir="2700000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>
                                <a:outerShdw blurRad="50800" dist="38100" dir="2700000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  <a:latin typeface="Cambria Math"/>
                              <a:cs typeface="Century Gothic"/>
                            </a:rPr>
                            <m:t>𝐸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effectLst>
                                <a:outerShdw blurRad="50800" dist="38100" dir="2700000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Cambria Math"/>
                          <a:cs typeface="Century Gothic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effectLst>
                                <a:outerShdw blurRad="50800" dist="38100" dir="2700000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effectLst>
                                <a:outerShdw blurRad="50800" dist="38100" dir="2700000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Century Gothic"/>
                            </a:rPr>
                            <m:t>𝜀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effectLst>
                                <a:outerShdw blurRad="50800" dist="38100" dir="2700000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effectLst>
                                <a:outerShdw blurRad="50800" dist="38100" dir="2700000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effectLst>
                                <a:outerShdw blurRad="50800" dist="38100" dir="2700000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Century Gothic"/>
                            </a:rPr>
                            <m:t>𝜀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effectLst>
                                <a:outerShdw blurRad="50800" dist="38100" dir="2700000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Century Gothic"/>
                            </a:rPr>
                            <m:t>h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effectLst>
                                <a:outerShdw blurRad="50800" dist="38100" dir="2700000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i="1" smtClean="0">
                              <a:solidFill>
                                <a:schemeClr val="tx1"/>
                              </a:solidFill>
                              <a:effectLst>
                                <a:outerShdw blurRad="50800" dist="38100" dir="2700000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Century Gothic"/>
                            </a:rPr>
                            <m:t>Δ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effectLst>
                                <a:outerShdw blurRad="50800" dist="38100" dir="2700000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Century Gothic"/>
                            </a:rPr>
                            <m:t>𝑒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effectLst>
                                <a:outerShdw blurRad="50800" dist="38100" dir="2700000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Century Gothic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Century Gothic"/>
                  <a:cs typeface="Century Gothic"/>
                </a:endParaRPr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721" y="4699462"/>
                <a:ext cx="1894108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4402968" y="4699462"/>
                <a:ext cx="39385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effectLst>
                                <a:outerShdw blurRad="50800" dist="38100" dir="2700000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>
                                <a:outerShdw blurRad="50800" dist="38100" dir="2700000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  <a:latin typeface="Cambria Math"/>
                              <a:cs typeface="Century Gothic"/>
                            </a:rPr>
                            <m:t>𝐸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effectLst>
                                <a:outerShdw blurRad="50800" dist="38100" dir="2700000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Cambria Math"/>
                          <a:cs typeface="Century Gothic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effectLst>
                                <a:outerShdw blurRad="50800" dist="38100" dir="2700000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effectLst>
                                <a:outerShdw blurRad="50800" dist="38100" dir="2700000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Century Gothic"/>
                            </a:rPr>
                            <m:t>𝜀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effectLst>
                                <a:outerShdw blurRad="50800" dist="38100" dir="2700000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effectLst>
                                <a:outerShdw blurRad="50800" dist="38100" dir="2700000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effectLst>
                                <a:outerShdw blurRad="50800" dist="38100" dir="2700000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Century Gothic"/>
                            </a:rPr>
                            <m:t>𝜀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effectLst>
                                <a:outerShdw blurRad="50800" dist="38100" dir="2700000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Century Gothic"/>
                            </a:rPr>
                            <m:t>h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effectLst>
                                <a:outerShdw blurRad="50800" dist="38100" dir="2700000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i="1" smtClean="0">
                              <a:solidFill>
                                <a:schemeClr val="tx1"/>
                              </a:solidFill>
                              <a:effectLst>
                                <a:outerShdw blurRad="50800" dist="38100" dir="2700000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Century Gothic"/>
                            </a:rPr>
                            <m:t>Δ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effectLst>
                                <a:outerShdw blurRad="50800" dist="38100" dir="2700000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Century Gothic"/>
                            </a:rPr>
                            <m:t>𝑒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effectLst>
                                <a:outerShdw blurRad="50800" dist="38100" dir="2700000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Century Gothic"/>
                            </a:rPr>
                            <m:t>h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Century Gothic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effectLst>
                                <a:outerShdw blurRad="50800" dist="38100" dir="2700000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effectLst>
                                    <a:outerShdw blurRad="50800" dist="38100" dir="2700000">
                                      <a:srgbClr val="000000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600" i="1">
                                  <a:effectLst>
                                    <a:outerShdw blurRad="50800" dist="38100" dir="2700000">
                                      <a:srgbClr val="000000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  <a:cs typeface="Century Gothic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1600" i="1">
                                  <a:effectLst>
                                    <a:outerShdw blurRad="50800" dist="38100" dir="2700000">
                                      <a:srgbClr val="000000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  <a:cs typeface="Century Gothic"/>
                                </a:rPr>
                                <m:t>𝑒</m:t>
                              </m:r>
                              <m:r>
                                <a:rPr lang="en-US" sz="1600" b="0" i="1" smtClean="0">
                                  <a:effectLst>
                                    <a:outerShdw blurRad="50800" dist="38100" dir="2700000">
                                      <a:srgbClr val="000000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  <a:cs typeface="Century Gothic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1600" b="0" i="1" smtClean="0">
                              <a:effectLst>
                                <a:outerShdw blurRad="50800" dist="38100" dir="2700000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Century Gothic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effectLst>
                                    <a:outerShdw blurRad="50800" dist="38100" dir="2700000">
                                      <a:srgbClr val="000000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600" i="1">
                                  <a:effectLst>
                                    <a:outerShdw blurRad="50800" dist="38100" dir="2700000">
                                      <a:srgbClr val="000000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  <a:cs typeface="Century Gothic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1600" b="0" i="1" smtClean="0">
                                  <a:effectLst>
                                    <a:outerShdw blurRad="50800" dist="38100" dir="2700000">
                                      <a:srgbClr val="000000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  <a:cs typeface="Century Gothic"/>
                                </a:rPr>
                                <m:t>hh</m:t>
                              </m:r>
                            </m:sub>
                          </m:sSub>
                          <m:r>
                            <a:rPr lang="en-US" sz="1600" b="0" i="1" smtClean="0">
                              <a:effectLst>
                                <a:outerShdw blurRad="50800" dist="38100" dir="2700000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Century Gothic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effectLst>
                                    <a:outerShdw blurRad="50800" dist="38100" dir="2700000">
                                      <a:srgbClr val="000000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effectLst>
                                    <a:outerShdw blurRad="50800" dist="38100" dir="2700000">
                                      <a:srgbClr val="000000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l-GR" sz="1600" i="1">
                                  <a:effectLst>
                                    <a:outerShdw blurRad="50800" dist="38100" dir="2700000">
                                      <a:srgbClr val="000000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  <a:cs typeface="Century Gothic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1600" b="0" i="1" smtClean="0">
                                  <a:effectLst>
                                    <a:outerShdw blurRad="50800" dist="38100" dir="2700000">
                                      <a:srgbClr val="000000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  <a:cs typeface="Century Gothic"/>
                                </a:rPr>
                                <m:t>𝑒</m:t>
                              </m:r>
                              <m:r>
                                <a:rPr lang="en-US" sz="1600" i="1">
                                  <a:effectLst>
                                    <a:outerShdw blurRad="50800" dist="38100" dir="2700000">
                                      <a:srgbClr val="000000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  <a:cs typeface="Century Gothic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Century Gothic"/>
                  <a:cs typeface="Century Gothic"/>
                </a:endParaRPr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968" y="4699462"/>
                <a:ext cx="3938514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15" descr="cm_fig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t="6854" r="7735" b="17258"/>
          <a:stretch/>
        </p:blipFill>
        <p:spPr bwMode="auto">
          <a:xfrm>
            <a:off x="5376410" y="2636912"/>
            <a:ext cx="1958264" cy="1910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8" name="Oval 47"/>
          <p:cNvSpPr/>
          <p:nvPr/>
        </p:nvSpPr>
        <p:spPr bwMode="auto">
          <a:xfrm>
            <a:off x="5501464" y="2709242"/>
            <a:ext cx="1728000" cy="1728000"/>
          </a:xfrm>
          <a:prstGeom prst="ellipse">
            <a:avLst/>
          </a:prstGeom>
          <a:solidFill>
            <a:srgbClr val="FCD5B5">
              <a:alpha val="30196"/>
            </a:srgbClr>
          </a:solidFill>
          <a:ln w="285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5897806" y="3124942"/>
            <a:ext cx="93572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Oval 49"/>
          <p:cNvSpPr/>
          <p:nvPr/>
        </p:nvSpPr>
        <p:spPr bwMode="auto">
          <a:xfrm>
            <a:off x="5969814" y="3049155"/>
            <a:ext cx="143632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5987118" y="3076259"/>
            <a:ext cx="36000" cy="3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6185838" y="3049155"/>
            <a:ext cx="143632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6203142" y="3076259"/>
            <a:ext cx="36000" cy="3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cxnSp>
        <p:nvCxnSpPr>
          <p:cNvPr id="58" name="Straight Connector 57"/>
          <p:cNvCxnSpPr/>
          <p:nvPr/>
        </p:nvCxnSpPr>
        <p:spPr bwMode="auto">
          <a:xfrm>
            <a:off x="5887682" y="3989259"/>
            <a:ext cx="93572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Oval 58"/>
          <p:cNvSpPr/>
          <p:nvPr/>
        </p:nvSpPr>
        <p:spPr bwMode="auto">
          <a:xfrm>
            <a:off x="5959690" y="3913472"/>
            <a:ext cx="143632" cy="14401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6175714" y="3913472"/>
            <a:ext cx="143632" cy="14401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 bwMode="auto">
          <a:xfrm flipV="1">
            <a:off x="6264000" y="3205490"/>
            <a:ext cx="0" cy="71024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/>
              <p:cNvSpPr txBox="1"/>
              <p:nvPr/>
            </p:nvSpPr>
            <p:spPr>
              <a:xfrm>
                <a:off x="3363288" y="5742548"/>
                <a:ext cx="2396618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effectLst>
                              <a:outerShdw blurRad="50800" dist="38100" dir="270000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l-GR" b="1" i="1">
                            <a:effectLst>
                              <a:outerShdw blurRad="50800" dist="38100" dir="270000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Century Gothic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effectLst>
                              <a:outerShdw blurRad="50800" dist="38100" dir="270000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Century Gothic"/>
                          </a:rPr>
                          <m:t>𝒆</m:t>
                        </m:r>
                        <m:r>
                          <a:rPr lang="en-US" b="1" i="1">
                            <a:effectLst>
                              <a:outerShdw blurRad="50800" dist="38100" dir="270000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Century Gothic"/>
                          </a:rPr>
                          <m:t>𝒆</m:t>
                        </m:r>
                      </m:sub>
                    </m:sSub>
                    <m:r>
                      <a:rPr lang="en-US" b="1" i="1"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Century Gothic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effectLst>
                              <a:outerShdw blurRad="50800" dist="38100" dir="270000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l-GR" b="1" i="1">
                            <a:effectLst>
                              <a:outerShdw blurRad="50800" dist="38100" dir="270000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Century Gothic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effectLst>
                              <a:outerShdw blurRad="50800" dist="38100" dir="270000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Century Gothic"/>
                          </a:rPr>
                          <m:t>𝒉𝒉</m:t>
                        </m:r>
                      </m:sub>
                    </m:sSub>
                    <m:r>
                      <a:rPr lang="en-US" b="1" i="1"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Century Gothic"/>
                      </a:rPr>
                      <m:t>−</m:t>
                    </m:r>
                    <m:sSub>
                      <m:sSubPr>
                        <m:ctrlPr>
                          <a:rPr lang="en-US" b="1" i="1">
                            <a:effectLst>
                              <a:outerShdw blurRad="50800" dist="38100" dir="270000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effectLst>
                              <a:outerShdw blurRad="50800" dist="38100" dir="270000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  <m:r>
                          <a:rPr lang="el-GR" b="1" i="1">
                            <a:effectLst>
                              <a:outerShdw blurRad="50800" dist="38100" dir="270000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Century Gothic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effectLst>
                              <a:outerShdw blurRad="50800" dist="38100" dir="270000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Century Gothic"/>
                          </a:rPr>
                          <m:t>𝒆</m:t>
                        </m:r>
                        <m:r>
                          <a:rPr lang="en-US" b="1" i="1">
                            <a:effectLst>
                              <a:outerShdw blurRad="50800" dist="38100" dir="270000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Century Gothic"/>
                          </a:rPr>
                          <m:t>𝒉</m:t>
                        </m:r>
                      </m:sub>
                    </m:sSub>
                    <m:r>
                      <a:rPr lang="en-US" b="1" i="1"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effectLst>
                      <a:outerShdw blurRad="50800" dist="38100" dir="2700000">
                        <a:srgbClr val="000000">
                          <a:alpha val="43000"/>
                        </a:srgbClr>
                      </a:outerShdw>
                    </a:effectLst>
                    <a:latin typeface="Century Gothic"/>
                    <a:cs typeface="Century Gothic"/>
                  </a:rPr>
                  <a:t> 0</a:t>
                </a:r>
                <a:endParaRPr lang="en-US" b="1" dirty="0" smtClean="0">
                  <a:solidFill>
                    <a:schemeClr val="tx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Century Gothic"/>
                  <a:cs typeface="Century Gothic"/>
                </a:endParaRPr>
              </a:p>
            </p:txBody>
          </p:sp>
        </mc:Choice>
        <mc:Fallback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288" y="5742548"/>
                <a:ext cx="2396618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11475" r="-2290" b="-3278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3127551" y="5373216"/>
            <a:ext cx="286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Degeneracy lifted when</a:t>
            </a:r>
            <a:endParaRPr lang="en-US" b="1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3155930" y="5373216"/>
            <a:ext cx="2832139" cy="792088"/>
          </a:xfrm>
          <a:prstGeom prst="rect">
            <a:avLst/>
          </a:prstGeom>
          <a:noFill/>
          <a:ln w="1905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19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65" grpId="0"/>
      <p:bldP spid="66" grpId="0"/>
      <p:bldP spid="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15888"/>
            <a:ext cx="7526659" cy="730250"/>
          </a:xfrm>
        </p:spPr>
        <p:txBody>
          <a:bodyPr/>
          <a:lstStyle/>
          <a:p>
            <a:r>
              <a:rPr lang="nl-NL" dirty="0" smtClean="0"/>
              <a:t>IR Quantum Dots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Possible solutions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Lift </a:t>
            </a:r>
            <a:r>
              <a:rPr lang="en-US" sz="2000" dirty="0" err="1" smtClean="0"/>
              <a:t>exciton</a:t>
            </a:r>
            <a:r>
              <a:rPr lang="en-US" sz="2000" dirty="0" smtClean="0"/>
              <a:t> degeneracy via Coulomb interactions in </a:t>
            </a:r>
            <a:r>
              <a:rPr lang="en-US" sz="2000" dirty="0" err="1" smtClean="0"/>
              <a:t>heterostructures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Possible by </a:t>
            </a:r>
            <a:r>
              <a:rPr lang="en-US" sz="1600" dirty="0" smtClean="0"/>
              <a:t>using </a:t>
            </a:r>
            <a:r>
              <a:rPr lang="en-US" sz="1600" dirty="0" smtClean="0"/>
              <a:t>quantum dot </a:t>
            </a:r>
            <a:r>
              <a:rPr lang="en-US" sz="1600" dirty="0" err="1" smtClean="0"/>
              <a:t>heterostructures</a:t>
            </a:r>
            <a:endParaRPr lang="en-US" sz="16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/>
              <p:cNvSpPr txBox="1"/>
              <p:nvPr/>
            </p:nvSpPr>
            <p:spPr>
              <a:xfrm>
                <a:off x="3363288" y="5742548"/>
                <a:ext cx="2396618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effectLst>
                              <a:outerShdw blurRad="50800" dist="38100" dir="270000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l-GR" b="1" i="1">
                            <a:effectLst>
                              <a:outerShdw blurRad="50800" dist="38100" dir="270000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Century Gothic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effectLst>
                              <a:outerShdw blurRad="50800" dist="38100" dir="270000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Century Gothic"/>
                          </a:rPr>
                          <m:t>𝒆</m:t>
                        </m:r>
                        <m:r>
                          <a:rPr lang="en-US" b="1" i="1">
                            <a:effectLst>
                              <a:outerShdw blurRad="50800" dist="38100" dir="270000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Century Gothic"/>
                          </a:rPr>
                          <m:t>𝒆</m:t>
                        </m:r>
                      </m:sub>
                    </m:sSub>
                    <m:r>
                      <a:rPr lang="en-US" b="1" i="1"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Century Gothic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effectLst>
                              <a:outerShdw blurRad="50800" dist="38100" dir="270000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l-GR" b="1" i="1">
                            <a:effectLst>
                              <a:outerShdw blurRad="50800" dist="38100" dir="270000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Century Gothic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effectLst>
                              <a:outerShdw blurRad="50800" dist="38100" dir="270000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Century Gothic"/>
                          </a:rPr>
                          <m:t>𝒉𝒉</m:t>
                        </m:r>
                      </m:sub>
                    </m:sSub>
                    <m:r>
                      <a:rPr lang="en-US" b="1" i="1"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Century Gothic"/>
                      </a:rPr>
                      <m:t>−</m:t>
                    </m:r>
                    <m:sSub>
                      <m:sSubPr>
                        <m:ctrlPr>
                          <a:rPr lang="en-US" b="1" i="1">
                            <a:effectLst>
                              <a:outerShdw blurRad="50800" dist="38100" dir="270000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effectLst>
                              <a:outerShdw blurRad="50800" dist="38100" dir="270000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  <m:r>
                          <a:rPr lang="el-GR" b="1" i="1">
                            <a:effectLst>
                              <a:outerShdw blurRad="50800" dist="38100" dir="270000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Century Gothic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effectLst>
                              <a:outerShdw blurRad="50800" dist="38100" dir="270000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Century Gothic"/>
                          </a:rPr>
                          <m:t>𝒆</m:t>
                        </m:r>
                        <m:r>
                          <a:rPr lang="en-US" b="1" i="1">
                            <a:effectLst>
                              <a:outerShdw blurRad="50800" dist="38100" dir="270000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Century Gothic"/>
                          </a:rPr>
                          <m:t>𝒉</m:t>
                        </m:r>
                      </m:sub>
                    </m:sSub>
                    <m:r>
                      <a:rPr lang="en-US" b="1" i="1"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effectLst>
                      <a:outerShdw blurRad="50800" dist="38100" dir="2700000">
                        <a:srgbClr val="000000">
                          <a:alpha val="43000"/>
                        </a:srgbClr>
                      </a:outerShdw>
                    </a:effectLst>
                    <a:latin typeface="Century Gothic"/>
                    <a:cs typeface="Century Gothic"/>
                  </a:rPr>
                  <a:t> 0</a:t>
                </a:r>
                <a:endParaRPr lang="en-US" b="1" dirty="0" smtClean="0">
                  <a:solidFill>
                    <a:schemeClr val="tx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Century Gothic"/>
                  <a:cs typeface="Century Gothic"/>
                </a:endParaRPr>
              </a:p>
            </p:txBody>
          </p:sp>
        </mc:Choice>
        <mc:Fallback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288" y="5742548"/>
                <a:ext cx="2396618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11475" r="-2290" b="-3278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3127551" y="5373216"/>
            <a:ext cx="286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Degeneracy lifted when</a:t>
            </a:r>
            <a:endParaRPr lang="en-US" b="1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3155930" y="5373216"/>
            <a:ext cx="2832139" cy="792088"/>
          </a:xfrm>
          <a:prstGeom prst="rect">
            <a:avLst/>
          </a:prstGeom>
          <a:noFill/>
          <a:ln w="1905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755" y="2564903"/>
            <a:ext cx="2877189" cy="255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Oval 8"/>
          <p:cNvSpPr/>
          <p:nvPr/>
        </p:nvSpPr>
        <p:spPr bwMode="auto">
          <a:xfrm>
            <a:off x="2126859" y="3429104"/>
            <a:ext cx="1008008" cy="1008008"/>
          </a:xfrm>
          <a:prstGeom prst="ellipse">
            <a:avLst/>
          </a:prstGeom>
          <a:solidFill>
            <a:srgbClr val="FFFF00">
              <a:alpha val="30196"/>
            </a:srgbClr>
          </a:solidFill>
          <a:ln w="285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1494211" y="2844000"/>
            <a:ext cx="2216824" cy="2160000"/>
          </a:xfrm>
          <a:prstGeom prst="ellipse">
            <a:avLst/>
          </a:prstGeom>
          <a:solidFill>
            <a:schemeClr val="accent1">
              <a:lumMod val="60000"/>
              <a:lumOff val="40000"/>
              <a:alpha val="30196"/>
            </a:schemeClr>
          </a:solidFill>
          <a:ln w="285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414891" y="3645024"/>
            <a:ext cx="504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2414891" y="4149080"/>
            <a:ext cx="504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" name="Group 11"/>
          <p:cNvGrpSpPr/>
          <p:nvPr/>
        </p:nvGrpSpPr>
        <p:grpSpPr>
          <a:xfrm>
            <a:off x="3170931" y="3708000"/>
            <a:ext cx="504000" cy="576064"/>
            <a:chOff x="4932040" y="3789040"/>
            <a:chExt cx="504000" cy="576064"/>
          </a:xfrm>
        </p:grpSpPr>
        <p:cxnSp>
          <p:nvCxnSpPr>
            <p:cNvPr id="57" name="Straight Connector 56"/>
            <p:cNvCxnSpPr/>
            <p:nvPr/>
          </p:nvCxnSpPr>
          <p:spPr bwMode="auto">
            <a:xfrm>
              <a:off x="4932040" y="3861048"/>
              <a:ext cx="504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4932040" y="4365104"/>
              <a:ext cx="504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" name="Oval 61"/>
            <p:cNvSpPr/>
            <p:nvPr/>
          </p:nvSpPr>
          <p:spPr bwMode="auto">
            <a:xfrm>
              <a:off x="5004432" y="3789040"/>
              <a:ext cx="143632" cy="144016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5021736" y="3816144"/>
              <a:ext cx="36000" cy="3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5220456" y="3789040"/>
              <a:ext cx="143632" cy="144016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5237760" y="3816144"/>
              <a:ext cx="36000" cy="3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</p:grpSp>
      <p:sp>
        <p:nvSpPr>
          <p:cNvPr id="70" name="Oval 69"/>
          <p:cNvSpPr/>
          <p:nvPr/>
        </p:nvSpPr>
        <p:spPr bwMode="auto">
          <a:xfrm>
            <a:off x="2487283" y="4077072"/>
            <a:ext cx="143632" cy="14401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2703307" y="4077072"/>
            <a:ext cx="143632" cy="14401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9187" y="2564904"/>
            <a:ext cx="2877189" cy="255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3" name="Oval 72"/>
          <p:cNvSpPr/>
          <p:nvPr/>
        </p:nvSpPr>
        <p:spPr bwMode="auto">
          <a:xfrm>
            <a:off x="6015291" y="3429105"/>
            <a:ext cx="1008008" cy="1008008"/>
          </a:xfrm>
          <a:prstGeom prst="ellipse">
            <a:avLst/>
          </a:prstGeom>
          <a:solidFill>
            <a:srgbClr val="FFFF00">
              <a:alpha val="30196"/>
            </a:srgbClr>
          </a:solidFill>
          <a:ln w="285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5382643" y="2844001"/>
            <a:ext cx="2216824" cy="2160000"/>
          </a:xfrm>
          <a:prstGeom prst="ellipse">
            <a:avLst/>
          </a:prstGeom>
          <a:solidFill>
            <a:schemeClr val="accent1">
              <a:lumMod val="60000"/>
              <a:lumOff val="40000"/>
              <a:alpha val="30196"/>
            </a:schemeClr>
          </a:solidFill>
          <a:ln w="285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cxnSp>
        <p:nvCxnSpPr>
          <p:cNvPr id="75" name="Straight Connector 74"/>
          <p:cNvCxnSpPr/>
          <p:nvPr/>
        </p:nvCxnSpPr>
        <p:spPr bwMode="auto">
          <a:xfrm>
            <a:off x="6303323" y="3645025"/>
            <a:ext cx="504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6303323" y="4149081"/>
            <a:ext cx="504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7020272" y="3501008"/>
            <a:ext cx="504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>
            <a:off x="7020272" y="4284065"/>
            <a:ext cx="504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0" name="Oval 79"/>
          <p:cNvSpPr/>
          <p:nvPr/>
        </p:nvSpPr>
        <p:spPr bwMode="auto">
          <a:xfrm>
            <a:off x="7092664" y="3429000"/>
            <a:ext cx="143632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7109968" y="3456104"/>
            <a:ext cx="36000" cy="3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7308688" y="3429000"/>
            <a:ext cx="143632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7325992" y="3456104"/>
            <a:ext cx="36000" cy="3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6375715" y="4077073"/>
            <a:ext cx="143632" cy="14401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6591739" y="4077073"/>
            <a:ext cx="143632" cy="14401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735371" y="3197690"/>
            <a:ext cx="275029" cy="455145"/>
          </a:xfrm>
          <a:custGeom>
            <a:avLst/>
            <a:gdLst>
              <a:gd name="connsiteX0" fmla="*/ 213360 w 213360"/>
              <a:gd name="connsiteY0" fmla="*/ 292270 h 455145"/>
              <a:gd name="connsiteX1" fmla="*/ 137160 w 213360"/>
              <a:gd name="connsiteY1" fmla="*/ 2710 h 455145"/>
              <a:gd name="connsiteX2" fmla="*/ 0 w 213360"/>
              <a:gd name="connsiteY2" fmla="*/ 444670 h 45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360" h="455145">
                <a:moveTo>
                  <a:pt x="213360" y="292270"/>
                </a:moveTo>
                <a:cubicBezTo>
                  <a:pt x="193040" y="134790"/>
                  <a:pt x="172720" y="-22690"/>
                  <a:pt x="137160" y="2710"/>
                </a:cubicBezTo>
                <a:cubicBezTo>
                  <a:pt x="101600" y="28110"/>
                  <a:pt x="165100" y="533570"/>
                  <a:pt x="0" y="444670"/>
                </a:cubicBezTo>
              </a:path>
            </a:pathLst>
          </a:custGeom>
          <a:ln w="38100">
            <a:solidFill>
              <a:schemeClr val="tx1"/>
            </a:solidFill>
          </a:ln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250606" y="2390654"/>
            <a:ext cx="2757486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Type 2 band alignment</a:t>
            </a:r>
            <a:endParaRPr lang="en-US" b="1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041217" y="2415272"/>
            <a:ext cx="2956259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Interfacial energy barrier</a:t>
            </a:r>
            <a:endParaRPr lang="en-US" b="1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5785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5" grpId="0" animBg="1"/>
      <p:bldP spid="70" grpId="0" animBg="1"/>
      <p:bldP spid="71" grpId="0" animBg="1"/>
      <p:bldP spid="73" grpId="0" animBg="1"/>
      <p:bldP spid="74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13" grpId="0" animBg="1"/>
      <p:bldP spid="86" grpId="0" animBg="1"/>
      <p:bldP spid="8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15888"/>
            <a:ext cx="7526659" cy="730250"/>
          </a:xfrm>
        </p:spPr>
        <p:txBody>
          <a:bodyPr/>
          <a:lstStyle/>
          <a:p>
            <a:r>
              <a:rPr lang="nl-NL" dirty="0" smtClean="0"/>
              <a:t>IR Quantum Dots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Possible solutions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Reduce rate of Auger recombination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err="1" smtClean="0"/>
              <a:t>heterostructures</a:t>
            </a:r>
            <a:r>
              <a:rPr lang="en-US" sz="1600" dirty="0" smtClean="0"/>
              <a:t> with gradual interfaces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Use rods instead of dots (volume scaling)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67662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15888"/>
            <a:ext cx="7526659" cy="730250"/>
          </a:xfrm>
        </p:spPr>
        <p:txBody>
          <a:bodyPr/>
          <a:lstStyle/>
          <a:p>
            <a:r>
              <a:rPr lang="nl-NL" dirty="0" err="1" smtClean="0"/>
              <a:t>Our</a:t>
            </a:r>
            <a:r>
              <a:rPr lang="nl-NL" dirty="0" smtClean="0"/>
              <a:t> approach </a:t>
            </a:r>
            <a:r>
              <a:rPr lang="nl-NL" dirty="0" err="1" smtClean="0"/>
              <a:t>within</a:t>
            </a:r>
            <a:r>
              <a:rPr lang="nl-NL" dirty="0" smtClean="0"/>
              <a:t> </a:t>
            </a:r>
            <a:r>
              <a:rPr lang="nl-NL" dirty="0" err="1" smtClean="0"/>
              <a:t>Navolchi</a:t>
            </a:r>
            <a:endParaRPr lang="en-US" sz="2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74725" y="846138"/>
            <a:ext cx="7788275" cy="5707062"/>
          </a:xfrm>
        </p:spPr>
        <p:txBody>
          <a:bodyPr/>
          <a:lstStyle/>
          <a:p>
            <a:pPr marL="0" indent="0"/>
            <a:r>
              <a:rPr lang="en-US" dirty="0" smtClean="0"/>
              <a:t>Development of </a:t>
            </a:r>
            <a:r>
              <a:rPr lang="en-US" dirty="0" err="1" smtClean="0"/>
              <a:t>PbS</a:t>
            </a:r>
            <a:r>
              <a:rPr lang="en-US" dirty="0" smtClean="0"/>
              <a:t> rods and </a:t>
            </a:r>
            <a:r>
              <a:rPr lang="en-US" dirty="0" err="1" smtClean="0"/>
              <a:t>PbS</a:t>
            </a:r>
            <a:r>
              <a:rPr lang="en-US" dirty="0" smtClean="0"/>
              <a:t>/</a:t>
            </a:r>
            <a:r>
              <a:rPr lang="en-US" dirty="0" err="1" smtClean="0"/>
              <a:t>CdS</a:t>
            </a:r>
            <a:r>
              <a:rPr lang="en-US" dirty="0" smtClean="0"/>
              <a:t> </a:t>
            </a:r>
            <a:r>
              <a:rPr lang="en-US" dirty="0" err="1" smtClean="0"/>
              <a:t>heterostructures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547813" y="4941232"/>
            <a:ext cx="3456000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979662" y="5013232"/>
            <a:ext cx="432000" cy="432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700387" y="5013232"/>
            <a:ext cx="432000" cy="432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419524" y="5013190"/>
            <a:ext cx="432000" cy="432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140249" y="5011571"/>
            <a:ext cx="432000" cy="432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547564" y="3933120"/>
            <a:ext cx="3456000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979413" y="4005120"/>
            <a:ext cx="432000" cy="432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547564" y="2925504"/>
            <a:ext cx="612000" cy="57606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637564" y="2997536"/>
            <a:ext cx="432000" cy="432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547664" y="2060912"/>
            <a:ext cx="3456000" cy="576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18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15888"/>
            <a:ext cx="7526659" cy="730250"/>
          </a:xfrm>
        </p:spPr>
        <p:txBody>
          <a:bodyPr/>
          <a:lstStyle/>
          <a:p>
            <a:r>
              <a:rPr lang="nl-NL" dirty="0" smtClean="0"/>
              <a:t>Status of the </a:t>
            </a:r>
            <a:r>
              <a:rPr lang="nl-NL" dirty="0" err="1" smtClean="0"/>
              <a:t>work</a:t>
            </a:r>
            <a:endParaRPr lang="en-US" sz="2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74725" y="846138"/>
            <a:ext cx="7788275" cy="5707062"/>
          </a:xfrm>
        </p:spPr>
        <p:txBody>
          <a:bodyPr/>
          <a:lstStyle/>
          <a:p>
            <a:pPr marL="0" indent="0"/>
            <a:r>
              <a:rPr lang="en-US" dirty="0" err="1" smtClean="0"/>
              <a:t>PbS</a:t>
            </a:r>
            <a:r>
              <a:rPr lang="en-US" dirty="0" smtClean="0"/>
              <a:t> quantum rods synthesized </a:t>
            </a:r>
            <a:r>
              <a:rPr lang="en-US" i="1" dirty="0" smtClean="0"/>
              <a:t>via</a:t>
            </a:r>
            <a:r>
              <a:rPr lang="en-US" dirty="0" smtClean="0"/>
              <a:t> </a:t>
            </a:r>
            <a:r>
              <a:rPr lang="en-US" dirty="0" err="1" smtClean="0"/>
              <a:t>cation</a:t>
            </a:r>
            <a:r>
              <a:rPr lang="en-US" dirty="0" smtClean="0"/>
              <a:t> exchange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50825" y="1357298"/>
            <a:ext cx="8637588" cy="4800285"/>
          </a:xfrm>
          <a:prstGeom prst="rect">
            <a:avLst/>
          </a:prstGeom>
          <a:noFill/>
          <a:ln w="19050" algn="ctr">
            <a:solidFill>
              <a:srgbClr val="0A1E60"/>
            </a:solidFill>
            <a:miter lim="800000"/>
            <a:headEnd/>
            <a:tailEnd/>
          </a:ln>
        </p:spPr>
        <p:txBody>
          <a:bodyPr/>
          <a:lstStyle/>
          <a:p>
            <a:pPr marL="176213" indent="-176213"/>
            <a:endParaRPr lang="nl-BE"/>
          </a:p>
          <a:p>
            <a:pPr marL="176213" indent="-176213"/>
            <a:endParaRPr lang="nl-BE"/>
          </a:p>
          <a:p>
            <a:pPr marL="176213" indent="-176213"/>
            <a:endParaRPr lang="nl-NL"/>
          </a:p>
        </p:txBody>
      </p:sp>
      <p:grpSp>
        <p:nvGrpSpPr>
          <p:cNvPr id="16" name="Group 15"/>
          <p:cNvGrpSpPr/>
          <p:nvPr/>
        </p:nvGrpSpPr>
        <p:grpSpPr>
          <a:xfrm>
            <a:off x="323528" y="1360496"/>
            <a:ext cx="8345652" cy="4784393"/>
            <a:chOff x="323528" y="1360496"/>
            <a:chExt cx="8345652" cy="4784393"/>
          </a:xfrm>
        </p:grpSpPr>
        <p:grpSp>
          <p:nvGrpSpPr>
            <p:cNvPr id="17" name="Group 18"/>
            <p:cNvGrpSpPr/>
            <p:nvPr/>
          </p:nvGrpSpPr>
          <p:grpSpPr>
            <a:xfrm>
              <a:off x="1591584" y="2204864"/>
              <a:ext cx="7046249" cy="400110"/>
              <a:chOff x="2055616" y="2136624"/>
              <a:chExt cx="7046249" cy="400110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2055616" y="2136624"/>
                <a:ext cx="8201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000" dirty="0" err="1" smtClean="0">
                    <a:solidFill>
                      <a:schemeClr val="accent4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>
                        <a:srgbClr val="000000">
                          <a:alpha val="43000"/>
                        </a:srgbClr>
                      </a:outerShdw>
                    </a:effectLst>
                    <a:latin typeface="Century Gothic"/>
                    <a:cs typeface="Century Gothic"/>
                  </a:rPr>
                  <a:t>CdS</a:t>
                </a:r>
                <a:r>
                  <a:rPr lang="nl-NL" sz="2000" dirty="0" smtClean="0">
                    <a:solidFill>
                      <a:schemeClr val="accent4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>
                        <a:srgbClr val="000000">
                          <a:alpha val="43000"/>
                        </a:srgbClr>
                      </a:outerShdw>
                    </a:effectLst>
                    <a:latin typeface="Century Gothic"/>
                    <a:cs typeface="Century Gothic"/>
                  </a:rPr>
                  <a:t> </a:t>
                </a:r>
                <a:endParaRPr lang="en-US" sz="2000" dirty="0" smtClean="0">
                  <a:solidFill>
                    <a:schemeClr val="accent4">
                      <a:lumMod val="75000"/>
                      <a:lumOff val="25000"/>
                    </a:schemeClr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Century Gothic"/>
                  <a:cs typeface="Century Gothic"/>
                </a:endParaRPr>
              </a:p>
            </p:txBody>
          </p:sp>
          <p:sp>
            <p:nvSpPr>
              <p:cNvPr id="40" name="Notched Right Arrow 39"/>
              <p:cNvSpPr/>
              <p:nvPr/>
            </p:nvSpPr>
            <p:spPr bwMode="auto">
              <a:xfrm>
                <a:off x="3144978" y="2260408"/>
                <a:ext cx="1080000" cy="142876"/>
              </a:xfrm>
              <a:prstGeom prst="notchedRightArrow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820008" y="2136624"/>
                <a:ext cx="8115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000" dirty="0" smtClean="0">
                    <a:solidFill>
                      <a:schemeClr val="accent4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>
                        <a:srgbClr val="000000">
                          <a:alpha val="43000"/>
                        </a:srgbClr>
                      </a:outerShdw>
                    </a:effectLst>
                    <a:latin typeface="Century Gothic"/>
                    <a:cs typeface="Century Gothic"/>
                  </a:rPr>
                  <a:t>Cu</a:t>
                </a:r>
                <a:r>
                  <a:rPr lang="nl-NL" sz="2000" baseline="-25000" dirty="0" smtClean="0">
                    <a:solidFill>
                      <a:schemeClr val="accent4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>
                        <a:srgbClr val="000000">
                          <a:alpha val="43000"/>
                        </a:srgbClr>
                      </a:outerShdw>
                    </a:effectLst>
                    <a:latin typeface="Century Gothic"/>
                    <a:cs typeface="Century Gothic"/>
                  </a:rPr>
                  <a:t>2</a:t>
                </a:r>
                <a:r>
                  <a:rPr lang="nl-NL" sz="2000" dirty="0" smtClean="0">
                    <a:solidFill>
                      <a:schemeClr val="accent4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>
                        <a:srgbClr val="000000">
                          <a:alpha val="43000"/>
                        </a:srgbClr>
                      </a:outerShdw>
                    </a:effectLst>
                    <a:latin typeface="Century Gothic"/>
                    <a:cs typeface="Century Gothic"/>
                  </a:rPr>
                  <a:t>S</a:t>
                </a:r>
                <a:endParaRPr lang="en-US" sz="2000" dirty="0" smtClean="0">
                  <a:solidFill>
                    <a:schemeClr val="accent4">
                      <a:lumMod val="75000"/>
                      <a:lumOff val="25000"/>
                    </a:schemeClr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Century Gothic"/>
                  <a:cs typeface="Century Gothic"/>
                </a:endParaRPr>
              </a:p>
            </p:txBody>
          </p:sp>
          <p:sp>
            <p:nvSpPr>
              <p:cNvPr id="42" name="Notched Right Arrow 41"/>
              <p:cNvSpPr/>
              <p:nvPr/>
            </p:nvSpPr>
            <p:spPr bwMode="auto">
              <a:xfrm>
                <a:off x="6063768" y="2266804"/>
                <a:ext cx="1080000" cy="142876"/>
              </a:xfrm>
              <a:prstGeom prst="notchedRightArrow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412296" y="2136624"/>
                <a:ext cx="16895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000" dirty="0" err="1" smtClean="0">
                    <a:solidFill>
                      <a:schemeClr val="accent4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>
                        <a:srgbClr val="000000">
                          <a:alpha val="43000"/>
                        </a:srgbClr>
                      </a:outerShdw>
                    </a:effectLst>
                    <a:latin typeface="Century Gothic"/>
                    <a:cs typeface="Century Gothic"/>
                  </a:rPr>
                  <a:t>PbS</a:t>
                </a:r>
                <a:endParaRPr lang="en-US" sz="2000" dirty="0" smtClean="0">
                  <a:solidFill>
                    <a:schemeClr val="accent4">
                      <a:lumMod val="75000"/>
                      <a:lumOff val="25000"/>
                    </a:schemeClr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Century Gothic"/>
                  <a:cs typeface="Century Gothic"/>
                </a:endParaRPr>
              </a:p>
            </p:txBody>
          </p:sp>
        </p:grpSp>
        <p:grpSp>
          <p:nvGrpSpPr>
            <p:cNvPr id="20" name="Group 42"/>
            <p:cNvGrpSpPr/>
            <p:nvPr/>
          </p:nvGrpSpPr>
          <p:grpSpPr>
            <a:xfrm>
              <a:off x="379294" y="1367748"/>
              <a:ext cx="2752545" cy="941965"/>
              <a:chOff x="371834" y="1313156"/>
              <a:chExt cx="2457008" cy="941965"/>
            </a:xfrm>
          </p:grpSpPr>
          <p:sp>
            <p:nvSpPr>
              <p:cNvPr id="34" name="Flowchart: Direct Access Storage 33"/>
              <p:cNvSpPr/>
              <p:nvPr/>
            </p:nvSpPr>
            <p:spPr bwMode="auto">
              <a:xfrm rot="10800000">
                <a:off x="1424547" y="1741784"/>
                <a:ext cx="1340018" cy="214314"/>
              </a:xfrm>
              <a:prstGeom prst="flowChartMagneticDrum">
                <a:avLst/>
              </a:prstGeom>
              <a:solidFill>
                <a:srgbClr val="FF3300"/>
              </a:solidFill>
              <a:ln w="12700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71834" y="1670346"/>
                <a:ext cx="7858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600" dirty="0" smtClean="0">
                    <a:solidFill>
                      <a:schemeClr val="accent4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>
                        <a:srgbClr val="000000">
                          <a:alpha val="43000"/>
                        </a:srgbClr>
                      </a:outerShdw>
                    </a:effectLst>
                    <a:latin typeface="Century Gothic"/>
                    <a:cs typeface="Century Gothic"/>
                  </a:rPr>
                  <a:t>3.7 </a:t>
                </a:r>
                <a:r>
                  <a:rPr lang="nl-NL" sz="1600" dirty="0" err="1" smtClean="0">
                    <a:solidFill>
                      <a:schemeClr val="accent4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>
                        <a:srgbClr val="000000">
                          <a:alpha val="43000"/>
                        </a:srgbClr>
                      </a:outerShdw>
                    </a:effectLst>
                    <a:latin typeface="Century Gothic"/>
                    <a:cs typeface="Century Gothic"/>
                  </a:rPr>
                  <a:t>nm</a:t>
                </a:r>
                <a:endParaRPr lang="en-US" sz="1600" dirty="0" smtClean="0">
                  <a:solidFill>
                    <a:schemeClr val="accent4">
                      <a:lumMod val="75000"/>
                      <a:lumOff val="25000"/>
                    </a:schemeClr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Century Gothic"/>
                  <a:cs typeface="Century Gothic"/>
                </a:endParaRP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 bwMode="auto">
              <a:xfrm rot="16200000" flipH="1">
                <a:off x="1013652" y="1853276"/>
                <a:ext cx="288000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4D4D4D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37" name="Straight Arrow Connector 36"/>
              <p:cNvCxnSpPr/>
              <p:nvPr/>
            </p:nvCxnSpPr>
            <p:spPr bwMode="auto">
              <a:xfrm>
                <a:off x="1372786" y="1643050"/>
                <a:ext cx="1456056" cy="1588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4D4D4D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38" name="TextBox 37"/>
              <p:cNvSpPr txBox="1"/>
              <p:nvPr/>
            </p:nvSpPr>
            <p:spPr>
              <a:xfrm>
                <a:off x="1721641" y="1313156"/>
                <a:ext cx="7858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600" dirty="0" smtClean="0">
                    <a:solidFill>
                      <a:schemeClr val="accent4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>
                        <a:srgbClr val="000000">
                          <a:alpha val="43000"/>
                        </a:srgbClr>
                      </a:outerShdw>
                    </a:effectLst>
                    <a:latin typeface="Century Gothic"/>
                    <a:cs typeface="Century Gothic"/>
                  </a:rPr>
                  <a:t>28 </a:t>
                </a:r>
                <a:r>
                  <a:rPr lang="nl-NL" sz="1600" dirty="0" err="1" smtClean="0">
                    <a:solidFill>
                      <a:schemeClr val="accent4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>
                        <a:srgbClr val="000000">
                          <a:alpha val="43000"/>
                        </a:srgbClr>
                      </a:outerShdw>
                    </a:effectLst>
                    <a:latin typeface="Century Gothic"/>
                    <a:cs typeface="Century Gothic"/>
                  </a:rPr>
                  <a:t>nm</a:t>
                </a:r>
                <a:endParaRPr lang="en-US" sz="1600" dirty="0" smtClean="0">
                  <a:solidFill>
                    <a:schemeClr val="accent4">
                      <a:lumMod val="75000"/>
                      <a:lumOff val="25000"/>
                    </a:schemeClr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Century Gothic"/>
                  <a:cs typeface="Century Gothic"/>
                </a:endParaRPr>
              </a:p>
            </p:txBody>
          </p:sp>
        </p:grpSp>
        <p:grpSp>
          <p:nvGrpSpPr>
            <p:cNvPr id="21" name="Group 51"/>
            <p:cNvGrpSpPr/>
            <p:nvPr/>
          </p:nvGrpSpPr>
          <p:grpSpPr>
            <a:xfrm>
              <a:off x="5724128" y="1360496"/>
              <a:ext cx="2504002" cy="695744"/>
              <a:chOff x="5724128" y="1360496"/>
              <a:chExt cx="2504002" cy="695744"/>
            </a:xfrm>
          </p:grpSpPr>
          <p:sp>
            <p:nvSpPr>
              <p:cNvPr id="28" name="Flowchart: Direct Access Storage 27"/>
              <p:cNvSpPr/>
              <p:nvPr/>
            </p:nvSpPr>
            <p:spPr bwMode="auto">
              <a:xfrm rot="10800000">
                <a:off x="6727932" y="1789124"/>
                <a:ext cx="1500198" cy="214314"/>
              </a:xfrm>
              <a:prstGeom prst="flowChartMagneticDrum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7000036" y="1792322"/>
                <a:ext cx="214314" cy="214314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724128" y="1717686"/>
                <a:ext cx="8838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600" dirty="0" smtClean="0">
                    <a:solidFill>
                      <a:schemeClr val="accent4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>
                        <a:srgbClr val="000000">
                          <a:alpha val="43000"/>
                        </a:srgbClr>
                      </a:outerShdw>
                    </a:effectLst>
                    <a:latin typeface="Century Gothic"/>
                    <a:cs typeface="Century Gothic"/>
                  </a:rPr>
                  <a:t>3.7 </a:t>
                </a:r>
                <a:r>
                  <a:rPr lang="nl-NL" sz="1600" dirty="0" err="1" smtClean="0">
                    <a:solidFill>
                      <a:schemeClr val="accent4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>
                        <a:srgbClr val="000000">
                          <a:alpha val="43000"/>
                        </a:srgbClr>
                      </a:outerShdw>
                    </a:effectLst>
                    <a:latin typeface="Century Gothic"/>
                    <a:cs typeface="Century Gothic"/>
                  </a:rPr>
                  <a:t>nm</a:t>
                </a:r>
                <a:endParaRPr lang="en-US" sz="1600" dirty="0" smtClean="0">
                  <a:solidFill>
                    <a:schemeClr val="accent4">
                      <a:lumMod val="75000"/>
                      <a:lumOff val="25000"/>
                    </a:schemeClr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Century Gothic"/>
                  <a:cs typeface="Century Gothic"/>
                </a:endParaRPr>
              </a:p>
            </p:txBody>
          </p:sp>
          <p:cxnSp>
            <p:nvCxnSpPr>
              <p:cNvPr id="31" name="Straight Arrow Connector 30"/>
              <p:cNvCxnSpPr/>
              <p:nvPr/>
            </p:nvCxnSpPr>
            <p:spPr bwMode="auto">
              <a:xfrm rot="16200000" flipH="1">
                <a:off x="6468352" y="1900616"/>
                <a:ext cx="288000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4D4D4D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32" name="Straight Arrow Connector 31"/>
              <p:cNvCxnSpPr/>
              <p:nvPr/>
            </p:nvCxnSpPr>
            <p:spPr bwMode="auto">
              <a:xfrm>
                <a:off x="6772074" y="1690390"/>
                <a:ext cx="1456056" cy="1588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4D4D4D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33" name="TextBox 32"/>
              <p:cNvSpPr txBox="1"/>
              <p:nvPr/>
            </p:nvSpPr>
            <p:spPr>
              <a:xfrm>
                <a:off x="7085122" y="1360496"/>
                <a:ext cx="7858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600" dirty="0" smtClean="0">
                    <a:solidFill>
                      <a:schemeClr val="accent4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>
                        <a:srgbClr val="000000">
                          <a:alpha val="43000"/>
                        </a:srgbClr>
                      </a:outerShdw>
                    </a:effectLst>
                    <a:latin typeface="Century Gothic"/>
                    <a:cs typeface="Century Gothic"/>
                  </a:rPr>
                  <a:t>28 </a:t>
                </a:r>
                <a:r>
                  <a:rPr lang="nl-NL" sz="1600" dirty="0" err="1" smtClean="0">
                    <a:solidFill>
                      <a:schemeClr val="accent4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>
                        <a:srgbClr val="000000">
                          <a:alpha val="43000"/>
                        </a:srgbClr>
                      </a:outerShdw>
                    </a:effectLst>
                    <a:latin typeface="Century Gothic"/>
                    <a:cs typeface="Century Gothic"/>
                  </a:rPr>
                  <a:t>nm</a:t>
                </a:r>
                <a:endParaRPr lang="en-US" sz="1600" dirty="0" smtClean="0">
                  <a:solidFill>
                    <a:schemeClr val="accent4">
                      <a:lumMod val="75000"/>
                      <a:lumOff val="25000"/>
                    </a:schemeClr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Century Gothic"/>
                  <a:cs typeface="Century Gothic"/>
                </a:endParaRPr>
              </a:p>
            </p:txBody>
          </p:sp>
        </p:grpSp>
        <p:sp>
          <p:nvSpPr>
            <p:cNvPr id="22" name="Notched Right Arrow 21"/>
            <p:cNvSpPr/>
            <p:nvPr/>
          </p:nvSpPr>
          <p:spPr bwMode="auto">
            <a:xfrm>
              <a:off x="3877691" y="4032982"/>
              <a:ext cx="1327718" cy="165965"/>
            </a:xfrm>
            <a:prstGeom prst="notchedRightArrow">
              <a:avLst/>
            </a:prstGeom>
            <a:solidFill>
              <a:schemeClr val="tx2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323528" y="2569677"/>
              <a:ext cx="3528392" cy="3575212"/>
              <a:chOff x="1547664" y="2420888"/>
              <a:chExt cx="3528392" cy="3575212"/>
            </a:xfrm>
          </p:grpSpPr>
          <p:pic>
            <p:nvPicPr>
              <p:cNvPr id="26" name="Picture 3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1547664" y="2420888"/>
                <a:ext cx="3528392" cy="3575212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27" name="Picture 4" descr="C:\Users\Yolanda\Documents\2010\Cationic exchange\CdS rods\CdSrg96\TEM\rg96-3.jp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1984485" y="4153557"/>
                <a:ext cx="1259745" cy="12600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pic>
          <p:nvPicPr>
            <p:cNvPr id="24" name="Picture 9" descr="C:\Users\Yolanda\Desktop\2010-11-05_Yolanda\jpg\PbSrg96_7_002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737575" y="4301770"/>
              <a:ext cx="1260000" cy="126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5" name="Picture 10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395755" y="2591798"/>
              <a:ext cx="3273425" cy="353351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65154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15888"/>
            <a:ext cx="7526659" cy="730250"/>
          </a:xfrm>
        </p:spPr>
        <p:txBody>
          <a:bodyPr/>
          <a:lstStyle/>
          <a:p>
            <a:r>
              <a:rPr lang="nl-NL" dirty="0" smtClean="0"/>
              <a:t>Status of the </a:t>
            </a:r>
            <a:r>
              <a:rPr lang="nl-NL" dirty="0" err="1" smtClean="0"/>
              <a:t>work</a:t>
            </a:r>
            <a:endParaRPr lang="en-US" sz="2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74725" y="846138"/>
            <a:ext cx="7788275" cy="5707062"/>
          </a:xfrm>
        </p:spPr>
        <p:txBody>
          <a:bodyPr/>
          <a:lstStyle/>
          <a:p>
            <a:pPr marL="0" indent="0"/>
            <a:r>
              <a:rPr lang="en-US" dirty="0" smtClean="0"/>
              <a:t>Enhanced Stokes shift indicates increased </a:t>
            </a:r>
            <a:r>
              <a:rPr lang="en-US" dirty="0" err="1" smtClean="0"/>
              <a:t>exciton</a:t>
            </a:r>
            <a:r>
              <a:rPr lang="en-US" dirty="0" smtClean="0"/>
              <a:t> splitting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569" y="1879709"/>
            <a:ext cx="4266861" cy="32774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Oval 5"/>
          <p:cNvSpPr/>
          <p:nvPr/>
        </p:nvSpPr>
        <p:spPr bwMode="auto">
          <a:xfrm>
            <a:off x="3491880" y="2996952"/>
            <a:ext cx="936104" cy="36004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cxnSp>
        <p:nvCxnSpPr>
          <p:cNvPr id="8" name="Straight Arrow Connector 7"/>
          <p:cNvCxnSpPr>
            <a:stCxn id="6" idx="4"/>
          </p:cNvCxnSpPr>
          <p:nvPr/>
        </p:nvCxnSpPr>
        <p:spPr bwMode="auto">
          <a:xfrm flipH="1">
            <a:off x="3635896" y="3356992"/>
            <a:ext cx="324036" cy="2088232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791430" y="5499030"/>
            <a:ext cx="556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200 </a:t>
            </a:r>
            <a:r>
              <a:rPr lang="en-US" b="1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meV</a:t>
            </a:r>
            <a:r>
              <a:rPr lang="en-US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 vs. 60 </a:t>
            </a:r>
            <a:r>
              <a:rPr lang="en-US" b="1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meV</a:t>
            </a:r>
            <a:r>
              <a:rPr lang="en-US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 for </a:t>
            </a:r>
            <a:r>
              <a:rPr lang="en-US" b="1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PbS</a:t>
            </a:r>
            <a:r>
              <a:rPr lang="en-US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dotsat</a:t>
            </a:r>
            <a:r>
              <a:rPr lang="en-US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 same energy</a:t>
            </a:r>
            <a:endParaRPr lang="en-US" b="1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08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15888"/>
            <a:ext cx="7526659" cy="730250"/>
          </a:xfrm>
        </p:spPr>
        <p:txBody>
          <a:bodyPr/>
          <a:lstStyle/>
          <a:p>
            <a:r>
              <a:rPr lang="nl-NL" dirty="0" smtClean="0"/>
              <a:t>Status of the </a:t>
            </a:r>
            <a:r>
              <a:rPr lang="nl-NL" dirty="0" err="1" smtClean="0"/>
              <a:t>work</a:t>
            </a:r>
            <a:endParaRPr lang="en-US" sz="2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74725" y="846138"/>
            <a:ext cx="7788275" cy="5707062"/>
          </a:xfrm>
        </p:spPr>
        <p:txBody>
          <a:bodyPr/>
          <a:lstStyle/>
          <a:p>
            <a:pPr marL="0" indent="0"/>
            <a:r>
              <a:rPr lang="en-US" dirty="0" err="1" smtClean="0"/>
              <a:t>PbS</a:t>
            </a:r>
            <a:r>
              <a:rPr lang="en-US" dirty="0" smtClean="0"/>
              <a:t>/</a:t>
            </a:r>
            <a:r>
              <a:rPr lang="en-US" dirty="0" err="1" smtClean="0"/>
              <a:t>CdS</a:t>
            </a:r>
            <a:r>
              <a:rPr lang="en-US" dirty="0" smtClean="0"/>
              <a:t> multiple dot-in-rods</a:t>
            </a:r>
          </a:p>
          <a:p>
            <a:pPr marL="0" indent="0"/>
            <a:endParaRPr lang="en-US" dirty="0"/>
          </a:p>
          <a:p>
            <a:pPr marL="0" indent="0"/>
            <a:endParaRPr lang="en-US" dirty="0" smtClean="0"/>
          </a:p>
          <a:p>
            <a:pPr marL="0" indent="0"/>
            <a:endParaRPr lang="en-US" dirty="0"/>
          </a:p>
          <a:p>
            <a:pPr marL="0" indent="0"/>
            <a:endParaRPr lang="en-US" dirty="0" smtClean="0"/>
          </a:p>
          <a:p>
            <a:pPr marL="0" indent="0"/>
            <a:endParaRPr lang="en-US" dirty="0"/>
          </a:p>
          <a:p>
            <a:pPr marL="0" indent="0"/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Successive </a:t>
            </a:r>
            <a:r>
              <a:rPr lang="en-US" dirty="0" err="1" smtClean="0"/>
              <a:t>cation</a:t>
            </a:r>
            <a:r>
              <a:rPr lang="en-US" dirty="0" smtClean="0"/>
              <a:t> exchange steps transform original </a:t>
            </a:r>
            <a:r>
              <a:rPr lang="en-US" dirty="0" err="1" smtClean="0"/>
              <a:t>CdS</a:t>
            </a:r>
            <a:r>
              <a:rPr lang="en-US" dirty="0" smtClean="0"/>
              <a:t> rod into a </a:t>
            </a:r>
            <a:r>
              <a:rPr lang="en-US" dirty="0" err="1" smtClean="0"/>
              <a:t>PbS</a:t>
            </a:r>
            <a:r>
              <a:rPr lang="en-US" dirty="0" smtClean="0"/>
              <a:t>/</a:t>
            </a:r>
            <a:r>
              <a:rPr lang="en-US" dirty="0" err="1" smtClean="0"/>
              <a:t>CdS</a:t>
            </a:r>
            <a:r>
              <a:rPr lang="en-US" dirty="0" smtClean="0"/>
              <a:t> multiple dot-in-rod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Passivation by </a:t>
            </a:r>
            <a:r>
              <a:rPr lang="en-US" dirty="0" err="1" smtClean="0"/>
              <a:t>CdS</a:t>
            </a:r>
            <a:r>
              <a:rPr lang="en-US" dirty="0" smtClean="0"/>
              <a:t> enhances PLQY to 45-55%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marL="190500" lvl="1" indent="0">
              <a:buNone/>
            </a:pPr>
            <a:r>
              <a:rPr lang="en-US" sz="1400" dirty="0" smtClean="0"/>
              <a:t>Justo </a:t>
            </a:r>
            <a:r>
              <a:rPr lang="en-US" sz="1400" i="1" dirty="0" smtClean="0"/>
              <a:t>et al.</a:t>
            </a:r>
            <a:r>
              <a:rPr lang="en-US" sz="1400" dirty="0" smtClean="0"/>
              <a:t>, submitted to JACS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851" y="1484785"/>
            <a:ext cx="5386297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817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15888"/>
            <a:ext cx="7526659" cy="730250"/>
          </a:xfrm>
        </p:spPr>
        <p:txBody>
          <a:bodyPr/>
          <a:lstStyle/>
          <a:p>
            <a:r>
              <a:rPr lang="nl-NL" dirty="0" smtClean="0"/>
              <a:t>Status of the </a:t>
            </a:r>
            <a:r>
              <a:rPr lang="nl-NL" dirty="0" err="1" smtClean="0"/>
              <a:t>work</a:t>
            </a:r>
            <a:endParaRPr lang="en-US" sz="2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74725" y="846138"/>
            <a:ext cx="7788275" cy="5707062"/>
          </a:xfrm>
        </p:spPr>
        <p:txBody>
          <a:bodyPr/>
          <a:lstStyle/>
          <a:p>
            <a:pPr marL="0" indent="0"/>
            <a:r>
              <a:rPr lang="en-US" dirty="0" err="1" smtClean="0"/>
              <a:t>PbS</a:t>
            </a:r>
            <a:r>
              <a:rPr lang="en-US" dirty="0" smtClean="0"/>
              <a:t>/</a:t>
            </a:r>
            <a:r>
              <a:rPr lang="en-US" dirty="0" err="1" smtClean="0"/>
              <a:t>CdS</a:t>
            </a:r>
            <a:r>
              <a:rPr lang="en-US" dirty="0" smtClean="0"/>
              <a:t> dot-in-rods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216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0021" y="2420888"/>
            <a:ext cx="4173203" cy="24865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861048"/>
            <a:ext cx="216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 bwMode="auto">
          <a:xfrm rot="20747031">
            <a:off x="5085568" y="3255200"/>
            <a:ext cx="3337168" cy="490396"/>
          </a:xfrm>
          <a:prstGeom prst="ellipse">
            <a:avLst/>
          </a:prstGeom>
          <a:solidFill>
            <a:srgbClr val="C4BD97">
              <a:alpha val="30196"/>
            </a:srgbClr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 rot="-840000">
            <a:off x="4427984" y="3717032"/>
            <a:ext cx="792088" cy="430828"/>
          </a:xfrm>
          <a:prstGeom prst="ellipse">
            <a:avLst/>
          </a:prstGeom>
          <a:solidFill>
            <a:srgbClr val="FFC000">
              <a:alpha val="30196"/>
            </a:srgbClr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8224" y="3861048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CdS</a:t>
            </a:r>
            <a:endParaRPr lang="en-US" b="1" dirty="0" smtClean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92713" y="4237521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PbS</a:t>
            </a:r>
            <a:endParaRPr lang="en-US" b="1" dirty="0" smtClean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6940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15888"/>
            <a:ext cx="7526659" cy="730250"/>
          </a:xfrm>
        </p:spPr>
        <p:txBody>
          <a:bodyPr/>
          <a:lstStyle/>
          <a:p>
            <a:r>
              <a:rPr lang="nl-NL" dirty="0" smtClean="0"/>
              <a:t>Status of the </a:t>
            </a:r>
            <a:r>
              <a:rPr lang="nl-NL" dirty="0" err="1" smtClean="0"/>
              <a:t>work</a:t>
            </a:r>
            <a:endParaRPr lang="en-US" sz="2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74725" y="846138"/>
            <a:ext cx="7788275" cy="5707062"/>
          </a:xfrm>
        </p:spPr>
        <p:txBody>
          <a:bodyPr/>
          <a:lstStyle/>
          <a:p>
            <a:pPr marL="0" indent="0"/>
            <a:r>
              <a:rPr lang="en-US" dirty="0" err="1" smtClean="0"/>
              <a:t>PbS</a:t>
            </a:r>
            <a:r>
              <a:rPr lang="en-US" dirty="0" smtClean="0"/>
              <a:t>/</a:t>
            </a:r>
            <a:r>
              <a:rPr lang="en-US" dirty="0" err="1" smtClean="0"/>
              <a:t>CdS</a:t>
            </a:r>
            <a:r>
              <a:rPr lang="en-US" dirty="0" smtClean="0"/>
              <a:t> </a:t>
            </a:r>
            <a:r>
              <a:rPr lang="en-US" dirty="0" smtClean="0"/>
              <a:t>dot-in-rods</a:t>
            </a:r>
          </a:p>
          <a:p>
            <a:pPr marL="0" indent="0"/>
            <a:endParaRPr lang="en-US" dirty="0"/>
          </a:p>
          <a:p>
            <a:pPr marL="0" indent="0"/>
            <a:endParaRPr lang="en-US" dirty="0" smtClean="0"/>
          </a:p>
          <a:p>
            <a:pPr marL="0" indent="0"/>
            <a:endParaRPr lang="en-US" dirty="0"/>
          </a:p>
          <a:p>
            <a:pPr marL="0" indent="0"/>
            <a:endParaRPr lang="en-US" dirty="0" smtClean="0"/>
          </a:p>
          <a:p>
            <a:pPr marL="0" indent="0"/>
            <a:endParaRPr lang="en-US" dirty="0"/>
          </a:p>
          <a:p>
            <a:pPr marL="0" indent="0"/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QR emission shows two features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Long wavelength feature corresponds to </a:t>
            </a:r>
            <a:r>
              <a:rPr lang="en-US" sz="1600" dirty="0" err="1" smtClean="0"/>
              <a:t>PbS</a:t>
            </a:r>
            <a:r>
              <a:rPr lang="en-US" sz="1600" dirty="0" smtClean="0"/>
              <a:t> absorption onset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Short wavelength feature fades out when exciting below </a:t>
            </a:r>
            <a:r>
              <a:rPr lang="en-US" sz="1600" dirty="0" err="1" smtClean="0"/>
              <a:t>CdS</a:t>
            </a:r>
            <a:r>
              <a:rPr lang="en-US" sz="1600" dirty="0" smtClean="0"/>
              <a:t> band gap</a:t>
            </a:r>
            <a:endParaRPr lang="en-US" sz="1600" dirty="0" smtClean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5286" y="1578616"/>
            <a:ext cx="2493878" cy="242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2058" y="1527378"/>
            <a:ext cx="2493878" cy="247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4412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15888"/>
            <a:ext cx="7526659" cy="730250"/>
          </a:xfrm>
        </p:spPr>
        <p:txBody>
          <a:bodyPr/>
          <a:lstStyle/>
          <a:p>
            <a:r>
              <a:rPr lang="nl-NL" dirty="0" smtClean="0"/>
              <a:t>Status of the </a:t>
            </a:r>
            <a:r>
              <a:rPr lang="nl-NL" dirty="0" err="1" smtClean="0"/>
              <a:t>work</a:t>
            </a:r>
            <a:endParaRPr lang="en-US" sz="2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74725" y="846138"/>
            <a:ext cx="7788275" cy="5707062"/>
          </a:xfrm>
        </p:spPr>
        <p:txBody>
          <a:bodyPr/>
          <a:lstStyle/>
          <a:p>
            <a:pPr marL="0" indent="0"/>
            <a:r>
              <a:rPr lang="en-US" dirty="0" err="1" smtClean="0"/>
              <a:t>PbS</a:t>
            </a:r>
            <a:r>
              <a:rPr lang="en-US" dirty="0" smtClean="0"/>
              <a:t>/</a:t>
            </a:r>
            <a:r>
              <a:rPr lang="en-US" dirty="0" err="1" smtClean="0"/>
              <a:t>CdS</a:t>
            </a:r>
            <a:r>
              <a:rPr lang="en-US" dirty="0" smtClean="0"/>
              <a:t> </a:t>
            </a:r>
            <a:r>
              <a:rPr lang="en-US" dirty="0" smtClean="0"/>
              <a:t>dot-in-rods</a:t>
            </a:r>
          </a:p>
          <a:p>
            <a:pPr marL="0" indent="0"/>
            <a:endParaRPr lang="en-US" dirty="0"/>
          </a:p>
          <a:p>
            <a:pPr marL="0" indent="0"/>
            <a:endParaRPr lang="en-US" dirty="0" smtClean="0"/>
          </a:p>
          <a:p>
            <a:pPr marL="0" indent="0"/>
            <a:endParaRPr lang="en-US" dirty="0"/>
          </a:p>
          <a:p>
            <a:pPr marL="0" indent="0"/>
            <a:endParaRPr lang="en-US" dirty="0" smtClean="0"/>
          </a:p>
          <a:p>
            <a:pPr marL="0" indent="0"/>
            <a:endParaRPr lang="en-US" dirty="0"/>
          </a:p>
          <a:p>
            <a:pPr marL="0" indent="0"/>
            <a:endParaRPr lang="en-US" dirty="0" smtClean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5286" y="1578616"/>
            <a:ext cx="2493878" cy="242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2058" y="1527378"/>
            <a:ext cx="2493878" cy="247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48" name="Group 2047"/>
          <p:cNvGrpSpPr>
            <a:grpSpLocks noChangeAspect="1"/>
          </p:cNvGrpSpPr>
          <p:nvPr/>
        </p:nvGrpSpPr>
        <p:grpSpPr>
          <a:xfrm>
            <a:off x="794028" y="4453513"/>
            <a:ext cx="3346172" cy="1212691"/>
            <a:chOff x="251520" y="4368800"/>
            <a:chExt cx="4182715" cy="1515864"/>
          </a:xfrm>
        </p:grpSpPr>
        <p:pic>
          <p:nvPicPr>
            <p:cNvPr id="6" name="Picture 5"/>
            <p:cNvPicPr preferRelativeResize="0">
              <a:picLocks noChangeAspect="1" noChangeArrowheads="1"/>
            </p:cNvPicPr>
            <p:nvPr/>
          </p:nvPicPr>
          <p:blipFill rotWithShape="1">
            <a:blip r:embed="rId4" cstate="print"/>
            <a:srcRect t="17376" b="21661"/>
            <a:stretch/>
          </p:blipFill>
          <p:spPr bwMode="auto">
            <a:xfrm>
              <a:off x="251520" y="4368800"/>
              <a:ext cx="4173203" cy="15158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7" name="Oval 6"/>
            <p:cNvSpPr/>
            <p:nvPr/>
          </p:nvSpPr>
          <p:spPr bwMode="auto">
            <a:xfrm rot="20747031">
              <a:off x="1097067" y="4771064"/>
              <a:ext cx="3337168" cy="490396"/>
            </a:xfrm>
            <a:prstGeom prst="ellipse">
              <a:avLst/>
            </a:prstGeom>
            <a:solidFill>
              <a:srgbClr val="C4BD97">
                <a:alpha val="30196"/>
              </a:srgbClr>
            </a:solidFill>
            <a:ln w="12700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 rot="20760000">
              <a:off x="439483" y="5232896"/>
              <a:ext cx="792088" cy="430828"/>
            </a:xfrm>
            <a:prstGeom prst="ellipse">
              <a:avLst/>
            </a:prstGeom>
            <a:solidFill>
              <a:srgbClr val="FFC000">
                <a:alpha val="30196"/>
              </a:srgbClr>
            </a:solidFill>
            <a:ln w="12700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537922" y="5293398"/>
              <a:ext cx="504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537922" y="5589240"/>
              <a:ext cx="504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254871" y="5149381"/>
              <a:ext cx="504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1254871" y="5724224"/>
              <a:ext cx="504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Oval 12"/>
            <p:cNvSpPr/>
            <p:nvPr/>
          </p:nvSpPr>
          <p:spPr bwMode="auto">
            <a:xfrm>
              <a:off x="1327263" y="5077373"/>
              <a:ext cx="143632" cy="144016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1344567" y="5104477"/>
              <a:ext cx="36000" cy="3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826338" y="5517232"/>
              <a:ext cx="143632" cy="1440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969970" y="4846063"/>
              <a:ext cx="275029" cy="455145"/>
            </a:xfrm>
            <a:custGeom>
              <a:avLst/>
              <a:gdLst>
                <a:gd name="connsiteX0" fmla="*/ 213360 w 213360"/>
                <a:gd name="connsiteY0" fmla="*/ 292270 h 455145"/>
                <a:gd name="connsiteX1" fmla="*/ 137160 w 213360"/>
                <a:gd name="connsiteY1" fmla="*/ 2710 h 455145"/>
                <a:gd name="connsiteX2" fmla="*/ 0 w 213360"/>
                <a:gd name="connsiteY2" fmla="*/ 444670 h 455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360" h="455145">
                  <a:moveTo>
                    <a:pt x="213360" y="292270"/>
                  </a:moveTo>
                  <a:cubicBezTo>
                    <a:pt x="193040" y="134790"/>
                    <a:pt x="172720" y="-22690"/>
                    <a:pt x="137160" y="2710"/>
                  </a:cubicBezTo>
                  <a:cubicBezTo>
                    <a:pt x="101600" y="28110"/>
                    <a:pt x="165100" y="533570"/>
                    <a:pt x="0" y="44467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996190" y="4462813"/>
            <a:ext cx="3346172" cy="1212691"/>
            <a:chOff x="4844663" y="4365104"/>
            <a:chExt cx="4182715" cy="1515864"/>
          </a:xfrm>
        </p:grpSpPr>
        <p:pic>
          <p:nvPicPr>
            <p:cNvPr id="20" name="Picture 19"/>
            <p:cNvPicPr preferRelativeResize="0">
              <a:picLocks noChangeAspect="1" noChangeArrowheads="1"/>
            </p:cNvPicPr>
            <p:nvPr/>
          </p:nvPicPr>
          <p:blipFill rotWithShape="1">
            <a:blip r:embed="rId4" cstate="print"/>
            <a:srcRect t="17376" b="21661"/>
            <a:stretch/>
          </p:blipFill>
          <p:spPr bwMode="auto">
            <a:xfrm>
              <a:off x="4844663" y="4365104"/>
              <a:ext cx="4173203" cy="15158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1" name="Oval 20"/>
            <p:cNvSpPr/>
            <p:nvPr/>
          </p:nvSpPr>
          <p:spPr bwMode="auto">
            <a:xfrm rot="20747031">
              <a:off x="5690210" y="4767368"/>
              <a:ext cx="3337168" cy="490396"/>
            </a:xfrm>
            <a:prstGeom prst="ellipse">
              <a:avLst/>
            </a:prstGeom>
            <a:solidFill>
              <a:srgbClr val="C4BD97">
                <a:alpha val="30196"/>
              </a:srgbClr>
            </a:solidFill>
            <a:ln w="12700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 rot="-840000">
              <a:off x="5032626" y="5229200"/>
              <a:ext cx="792088" cy="430828"/>
            </a:xfrm>
            <a:prstGeom prst="ellipse">
              <a:avLst/>
            </a:prstGeom>
            <a:solidFill>
              <a:srgbClr val="FFC000">
                <a:alpha val="30196"/>
              </a:srgbClr>
            </a:solidFill>
            <a:ln w="12700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>
              <a:off x="5131065" y="5289702"/>
              <a:ext cx="504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5131065" y="5585544"/>
              <a:ext cx="504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5848014" y="5145685"/>
              <a:ext cx="504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5848014" y="5720528"/>
              <a:ext cx="504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Oval 26"/>
            <p:cNvSpPr/>
            <p:nvPr/>
          </p:nvSpPr>
          <p:spPr bwMode="auto">
            <a:xfrm>
              <a:off x="5292080" y="5229200"/>
              <a:ext cx="143632" cy="144016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5309384" y="5256304"/>
              <a:ext cx="36000" cy="3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5292080" y="5513536"/>
              <a:ext cx="143632" cy="1440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5563113" y="4842367"/>
              <a:ext cx="275029" cy="455145"/>
            </a:xfrm>
            <a:custGeom>
              <a:avLst/>
              <a:gdLst>
                <a:gd name="connsiteX0" fmla="*/ 213360 w 213360"/>
                <a:gd name="connsiteY0" fmla="*/ 292270 h 455145"/>
                <a:gd name="connsiteX1" fmla="*/ 137160 w 213360"/>
                <a:gd name="connsiteY1" fmla="*/ 2710 h 455145"/>
                <a:gd name="connsiteX2" fmla="*/ 0 w 213360"/>
                <a:gd name="connsiteY2" fmla="*/ 444670 h 455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360" h="455145">
                  <a:moveTo>
                    <a:pt x="213360" y="292270"/>
                  </a:moveTo>
                  <a:cubicBezTo>
                    <a:pt x="193040" y="134790"/>
                    <a:pt x="172720" y="-22690"/>
                    <a:pt x="137160" y="2710"/>
                  </a:cubicBezTo>
                  <a:cubicBezTo>
                    <a:pt x="101600" y="28110"/>
                    <a:pt x="165100" y="533570"/>
                    <a:pt x="0" y="44467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906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3813" y="115888"/>
            <a:ext cx="7454651" cy="730250"/>
          </a:xfrm>
        </p:spPr>
        <p:txBody>
          <a:bodyPr/>
          <a:lstStyle/>
          <a:p>
            <a:r>
              <a:rPr lang="nl-NL" dirty="0" smtClean="0"/>
              <a:t>PCN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Zeger Hens</a:t>
            </a:r>
            <a:endParaRPr lang="en-US"/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1716891" y="1000108"/>
            <a:ext cx="57102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solidFill>
                  <a:srgbClr val="0A1E60"/>
                </a:solidFill>
                <a:latin typeface="+mn-lt"/>
              </a:rPr>
              <a:t>Inorganic and physical chemistry department</a:t>
            </a:r>
          </a:p>
          <a:p>
            <a:pPr algn="ctr"/>
            <a:r>
              <a:rPr lang="en-GB" sz="2000" b="1" dirty="0" err="1">
                <a:solidFill>
                  <a:srgbClr val="0A1E60"/>
                </a:solidFill>
                <a:latin typeface="+mn-lt"/>
              </a:rPr>
              <a:t>Krijgslaan</a:t>
            </a:r>
            <a:r>
              <a:rPr lang="en-GB" sz="2000" b="1" dirty="0">
                <a:solidFill>
                  <a:srgbClr val="0A1E60"/>
                </a:solidFill>
                <a:latin typeface="+mn-lt"/>
              </a:rPr>
              <a:t> </a:t>
            </a:r>
            <a:r>
              <a:rPr lang="en-GB" sz="2000" b="1" dirty="0" smtClean="0">
                <a:solidFill>
                  <a:srgbClr val="0A1E60"/>
                </a:solidFill>
                <a:latin typeface="+mn-lt"/>
              </a:rPr>
              <a:t>281—S3</a:t>
            </a:r>
            <a:endParaRPr lang="en-GB" sz="2000" b="1" dirty="0">
              <a:solidFill>
                <a:srgbClr val="0A1E60"/>
              </a:solidFill>
              <a:latin typeface="+mn-lt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857620" y="1772816"/>
            <a:ext cx="442912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Prof. Z. Hens</a:t>
            </a:r>
          </a:p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2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Postdocs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, 10 PhD students</a:t>
            </a:r>
          </a:p>
          <a:p>
            <a:pPr algn="ctr">
              <a:spcAft>
                <a:spcPts val="0"/>
              </a:spcAft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Part of</a:t>
            </a:r>
          </a:p>
          <a:p>
            <a:pPr algn="ctr">
              <a:spcAft>
                <a:spcPts val="0"/>
              </a:spcAft>
            </a:pP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Center for Nano- and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Biophotonics</a:t>
            </a:r>
            <a:endParaRPr lang="en-US" sz="2000" b="1" i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Afbeelding 6" descr="800px-Gent_grasle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17" y="4004262"/>
            <a:ext cx="8643966" cy="21393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Afbeelding 7" descr="kkorenlei2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824" y="1903686"/>
            <a:ext cx="2820977" cy="2103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309320"/>
            <a:ext cx="1775305" cy="52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15888"/>
            <a:ext cx="7526659" cy="730250"/>
          </a:xfrm>
        </p:spPr>
        <p:txBody>
          <a:bodyPr/>
          <a:lstStyle/>
          <a:p>
            <a:r>
              <a:rPr lang="nl-NL" dirty="0" smtClean="0"/>
              <a:t>Status of the </a:t>
            </a:r>
            <a:r>
              <a:rPr lang="nl-NL" dirty="0" err="1" smtClean="0"/>
              <a:t>work</a:t>
            </a:r>
            <a:endParaRPr lang="en-US" sz="2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74725" y="846138"/>
            <a:ext cx="7788275" cy="5707062"/>
          </a:xfrm>
        </p:spPr>
        <p:txBody>
          <a:bodyPr/>
          <a:lstStyle/>
          <a:p>
            <a:pPr marL="0" indent="0"/>
            <a:r>
              <a:rPr lang="en-US" dirty="0" err="1" smtClean="0"/>
              <a:t>PbS</a:t>
            </a:r>
            <a:r>
              <a:rPr lang="en-US" dirty="0" smtClean="0"/>
              <a:t>/</a:t>
            </a:r>
            <a:r>
              <a:rPr lang="en-US" dirty="0" err="1" smtClean="0"/>
              <a:t>CdS</a:t>
            </a:r>
            <a:r>
              <a:rPr lang="en-US" dirty="0" smtClean="0"/>
              <a:t> dot-in-rods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2182143" cy="212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933056"/>
            <a:ext cx="2182143" cy="212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68760"/>
            <a:ext cx="2182143" cy="212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762375"/>
            <a:ext cx="2182143" cy="216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74029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15888"/>
            <a:ext cx="7526659" cy="730250"/>
          </a:xfrm>
        </p:spPr>
        <p:txBody>
          <a:bodyPr/>
          <a:lstStyle/>
          <a:p>
            <a:r>
              <a:rPr lang="nl-NL" dirty="0" err="1" smtClean="0"/>
              <a:t>Problems</a:t>
            </a:r>
            <a:r>
              <a:rPr lang="nl-NL" dirty="0" smtClean="0"/>
              <a:t>/</a:t>
            </a:r>
            <a:r>
              <a:rPr lang="nl-NL" dirty="0" err="1" smtClean="0"/>
              <a:t>needs</a:t>
            </a:r>
            <a:endParaRPr lang="en-US" sz="2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74725" y="846138"/>
            <a:ext cx="7788275" cy="5707062"/>
          </a:xfrm>
        </p:spPr>
        <p:txBody>
          <a:bodyPr/>
          <a:lstStyle/>
          <a:p>
            <a:pPr marL="0" indent="0"/>
            <a:r>
              <a:rPr lang="en-US" dirty="0" smtClean="0"/>
              <a:t>Characterization of carrier dynamics/light amplification by newly synthesized </a:t>
            </a:r>
            <a:r>
              <a:rPr lang="en-US" dirty="0" err="1" smtClean="0"/>
              <a:t>heterostructures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Now: pump/probe measurements </a:t>
            </a:r>
            <a:r>
              <a:rPr lang="en-US" i="1" dirty="0" smtClean="0"/>
              <a:t>via</a:t>
            </a:r>
            <a:r>
              <a:rPr lang="en-US" dirty="0" smtClean="0"/>
              <a:t> informal collaborations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Strength: understanding of carrier dynamics crucial for achieving gain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Weakness: too slow for rapid feedback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Need: alternative method for rapid screening of promising materials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Setup under development at </a:t>
            </a:r>
            <a:r>
              <a:rPr lang="en-US" sz="1800" dirty="0" err="1" smtClean="0"/>
              <a:t>UGent</a:t>
            </a:r>
            <a:endParaRPr lang="en-US" sz="1800" dirty="0" smtClean="0"/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Is further collaboration on this </a:t>
            </a:r>
            <a:r>
              <a:rPr lang="en-US" sz="1800" dirty="0" smtClean="0"/>
              <a:t>possible within </a:t>
            </a:r>
            <a:r>
              <a:rPr lang="en-US" sz="1800" dirty="0" err="1" smtClean="0"/>
              <a:t>Navolchi</a:t>
            </a:r>
            <a:r>
              <a:rPr lang="en-US" sz="1800" dirty="0" smtClean="0"/>
              <a:t> consortium? </a:t>
            </a:r>
          </a:p>
        </p:txBody>
      </p:sp>
    </p:spTree>
    <p:extLst>
      <p:ext uri="{BB962C8B-B14F-4D97-AF65-F5344CB8AC3E}">
        <p14:creationId xmlns:p14="http://schemas.microsoft.com/office/powerpoint/2010/main" val="374317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15888"/>
            <a:ext cx="7526659" cy="730250"/>
          </a:xfrm>
        </p:spPr>
        <p:txBody>
          <a:bodyPr/>
          <a:lstStyle/>
          <a:p>
            <a:r>
              <a:rPr lang="nl-NL" dirty="0" smtClean="0"/>
              <a:t>Research </a:t>
            </a:r>
            <a:r>
              <a:rPr lang="nl-NL" dirty="0" err="1" smtClean="0"/>
              <a:t>activities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research group on (colloidal) </a:t>
            </a:r>
            <a:r>
              <a:rPr lang="en-US" dirty="0" err="1" smtClean="0"/>
              <a:t>nanomaterials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sz="1600" dirty="0"/>
          </a:p>
          <a:p>
            <a:endParaRPr lang="en-US" dirty="0"/>
          </a:p>
        </p:txBody>
      </p:sp>
      <p:sp>
        <p:nvSpPr>
          <p:cNvPr id="4" name="Afgeronde rechthoek 5"/>
          <p:cNvSpPr/>
          <p:nvPr/>
        </p:nvSpPr>
        <p:spPr bwMode="auto">
          <a:xfrm>
            <a:off x="357158" y="1412776"/>
            <a:ext cx="8429684" cy="442915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r>
              <a:rPr lang="nl-NL" sz="2400" b="1" dirty="0" err="1" smtClean="0">
                <a:solidFill>
                  <a:srgbClr val="5F5F5F"/>
                </a:solidFill>
                <a:cs typeface="Arial" pitchFamily="34" charset="0"/>
              </a:rPr>
              <a:t>Physics</a:t>
            </a:r>
            <a:r>
              <a:rPr lang="nl-NL" sz="2400" b="1" dirty="0" smtClean="0">
                <a:solidFill>
                  <a:srgbClr val="5F5F5F"/>
                </a:solidFill>
                <a:cs typeface="Arial" pitchFamily="34" charset="0"/>
              </a:rPr>
              <a:t> and </a:t>
            </a:r>
            <a:r>
              <a:rPr lang="nl-NL" sz="2400" b="1" dirty="0" err="1" smtClean="0">
                <a:solidFill>
                  <a:srgbClr val="5F5F5F"/>
                </a:solidFill>
                <a:cs typeface="Arial" pitchFamily="34" charset="0"/>
              </a:rPr>
              <a:t>chemistry</a:t>
            </a:r>
            <a:r>
              <a:rPr lang="nl-NL" sz="2400" b="1" dirty="0" smtClean="0">
                <a:solidFill>
                  <a:srgbClr val="5F5F5F"/>
                </a:solidFill>
                <a:cs typeface="Arial" pitchFamily="34" charset="0"/>
              </a:rPr>
              <a:t> of </a:t>
            </a:r>
            <a:r>
              <a:rPr lang="nl-NL" sz="2400" b="1" dirty="0" err="1" smtClean="0">
                <a:solidFill>
                  <a:srgbClr val="5F5F5F"/>
                </a:solidFill>
                <a:cs typeface="Arial" pitchFamily="34" charset="0"/>
              </a:rPr>
              <a:t>nanostructures</a:t>
            </a:r>
            <a:endParaRPr lang="nl-NL" sz="2400" b="1" dirty="0" smtClean="0">
              <a:solidFill>
                <a:srgbClr val="5F5F5F"/>
              </a:solidFill>
              <a:cs typeface="Arial" pitchFamily="34" charset="0"/>
            </a:endParaRPr>
          </a:p>
          <a:p>
            <a:pPr marL="1069975" indent="-173038" fontAlgn="base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1600" b="1" dirty="0" err="1" smtClean="0">
                <a:solidFill>
                  <a:prstClr val="black"/>
                </a:solidFill>
                <a:cs typeface="Arial" pitchFamily="34" charset="0"/>
              </a:rPr>
              <a:t>Colloidal</a:t>
            </a:r>
            <a:r>
              <a:rPr lang="nl-NL" sz="16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nl-NL" sz="1600" b="1" dirty="0" err="1" smtClean="0">
                <a:solidFill>
                  <a:prstClr val="black"/>
                </a:solidFill>
                <a:cs typeface="Arial" pitchFamily="34" charset="0"/>
              </a:rPr>
              <a:t>synthesis</a:t>
            </a:r>
            <a:r>
              <a:rPr lang="nl-NL" sz="1600" b="1" dirty="0" smtClean="0">
                <a:solidFill>
                  <a:prstClr val="black"/>
                </a:solidFill>
                <a:cs typeface="Arial" pitchFamily="34" charset="0"/>
              </a:rPr>
              <a:t> of </a:t>
            </a:r>
            <a:r>
              <a:rPr lang="nl-NL" sz="1600" b="1" dirty="0" err="1" smtClean="0">
                <a:solidFill>
                  <a:prstClr val="black"/>
                </a:solidFill>
                <a:cs typeface="Arial" pitchFamily="34" charset="0"/>
              </a:rPr>
              <a:t>nanoparticles</a:t>
            </a:r>
            <a:endParaRPr lang="nl-NL" sz="16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marL="1069975" indent="-173038" fontAlgn="base">
              <a:spcAft>
                <a:spcPct val="0"/>
              </a:spcAft>
              <a:buFont typeface="Arial" pitchFamily="34" charset="0"/>
              <a:buChar char="•"/>
            </a:pPr>
            <a:r>
              <a:rPr lang="nl-NL" sz="1600" b="1" dirty="0" err="1" smtClean="0">
                <a:solidFill>
                  <a:srgbClr val="5F5F5F"/>
                </a:solidFill>
                <a:cs typeface="Arial" pitchFamily="34" charset="0"/>
              </a:rPr>
              <a:t>Analysis</a:t>
            </a:r>
            <a:r>
              <a:rPr lang="nl-NL" sz="1600" b="1" dirty="0" smtClean="0">
                <a:solidFill>
                  <a:srgbClr val="5F5F5F"/>
                </a:solidFill>
                <a:cs typeface="Arial" pitchFamily="34" charset="0"/>
              </a:rPr>
              <a:t> of </a:t>
            </a:r>
            <a:r>
              <a:rPr lang="nl-NL" sz="1600" b="1" dirty="0" err="1" smtClean="0">
                <a:solidFill>
                  <a:srgbClr val="5F5F5F"/>
                </a:solidFill>
                <a:cs typeface="Arial" pitchFamily="34" charset="0"/>
              </a:rPr>
              <a:t>surface</a:t>
            </a:r>
            <a:r>
              <a:rPr lang="nl-NL" sz="1600" b="1" dirty="0" smtClean="0">
                <a:solidFill>
                  <a:srgbClr val="5F5F5F"/>
                </a:solidFill>
                <a:cs typeface="Arial" pitchFamily="34" charset="0"/>
              </a:rPr>
              <a:t> </a:t>
            </a:r>
            <a:r>
              <a:rPr lang="nl-NL" sz="1600" b="1" dirty="0" err="1" smtClean="0">
                <a:solidFill>
                  <a:srgbClr val="5F5F5F"/>
                </a:solidFill>
                <a:cs typeface="Arial" pitchFamily="34" charset="0"/>
              </a:rPr>
              <a:t>chemistry</a:t>
            </a:r>
            <a:endParaRPr lang="nl-NL" sz="1600" b="1" dirty="0" smtClean="0">
              <a:solidFill>
                <a:srgbClr val="5F5F5F"/>
              </a:solidFill>
              <a:cs typeface="Arial" pitchFamily="34" charset="0"/>
            </a:endParaRPr>
          </a:p>
          <a:p>
            <a:pPr marL="1069975" indent="-173038" fontAlgn="base">
              <a:spcAft>
                <a:spcPct val="0"/>
              </a:spcAft>
              <a:buFont typeface="Arial" pitchFamily="34" charset="0"/>
              <a:buChar char="•"/>
            </a:pPr>
            <a:r>
              <a:rPr lang="nl-NL" sz="1600" b="1" dirty="0" smtClean="0">
                <a:solidFill>
                  <a:prstClr val="black"/>
                </a:solidFill>
                <a:cs typeface="Arial" pitchFamily="34" charset="0"/>
              </a:rPr>
              <a:t>Processing and </a:t>
            </a:r>
            <a:r>
              <a:rPr lang="nl-NL" sz="1600" b="1" dirty="0" err="1" smtClean="0">
                <a:solidFill>
                  <a:prstClr val="black"/>
                </a:solidFill>
                <a:cs typeface="Arial" pitchFamily="34" charset="0"/>
              </a:rPr>
              <a:t>deposition</a:t>
            </a:r>
            <a:endParaRPr lang="nl-NL" sz="16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marL="1069975" indent="-173038" fontAlgn="base">
              <a:spcAft>
                <a:spcPct val="0"/>
              </a:spcAft>
              <a:buFont typeface="Arial" pitchFamily="34" charset="0"/>
              <a:buChar char="•"/>
            </a:pPr>
            <a:r>
              <a:rPr lang="nl-NL" sz="1600" b="1" dirty="0" err="1" smtClean="0">
                <a:solidFill>
                  <a:srgbClr val="5F5F5F"/>
                </a:solidFill>
                <a:cs typeface="Arial" pitchFamily="34" charset="0"/>
              </a:rPr>
              <a:t>Characterization</a:t>
            </a:r>
            <a:r>
              <a:rPr lang="nl-NL" sz="1600" b="1" dirty="0" smtClean="0">
                <a:solidFill>
                  <a:srgbClr val="5F5F5F"/>
                </a:solidFill>
                <a:cs typeface="Arial" pitchFamily="34" charset="0"/>
              </a:rPr>
              <a:t> of </a:t>
            </a:r>
            <a:r>
              <a:rPr lang="nl-NL" sz="1600" b="1" dirty="0" err="1" smtClean="0">
                <a:solidFill>
                  <a:srgbClr val="5F5F5F"/>
                </a:solidFill>
                <a:cs typeface="Arial" pitchFamily="34" charset="0"/>
              </a:rPr>
              <a:t>physical</a:t>
            </a:r>
            <a:r>
              <a:rPr lang="nl-NL" sz="1600" b="1" dirty="0" smtClean="0">
                <a:solidFill>
                  <a:srgbClr val="5F5F5F"/>
                </a:solidFill>
                <a:cs typeface="Arial" pitchFamily="34" charset="0"/>
              </a:rPr>
              <a:t> </a:t>
            </a:r>
            <a:r>
              <a:rPr lang="nl-NL" sz="1600" b="1" dirty="0" err="1" smtClean="0">
                <a:solidFill>
                  <a:srgbClr val="5F5F5F"/>
                </a:solidFill>
                <a:cs typeface="Arial" pitchFamily="34" charset="0"/>
              </a:rPr>
              <a:t>properties</a:t>
            </a:r>
            <a:endParaRPr lang="nl-NL" sz="1600" b="1" dirty="0" smtClean="0">
              <a:solidFill>
                <a:srgbClr val="5F5F5F"/>
              </a:solidFill>
              <a:cs typeface="Arial" pitchFamily="34" charset="0"/>
            </a:endParaRPr>
          </a:p>
          <a:p>
            <a:pPr marL="1069975" indent="-173038" fontAlgn="base">
              <a:spcAft>
                <a:spcPct val="0"/>
              </a:spcAft>
              <a:buFont typeface="Arial" pitchFamily="34" charset="0"/>
              <a:buChar char="•"/>
            </a:pPr>
            <a:r>
              <a:rPr lang="nl-NL" sz="1600" b="1" dirty="0" err="1" smtClean="0">
                <a:solidFill>
                  <a:prstClr val="black"/>
                </a:solidFill>
                <a:cs typeface="Arial" pitchFamily="34" charset="0"/>
              </a:rPr>
              <a:t>Applications</a:t>
            </a:r>
            <a:r>
              <a:rPr lang="nl-NL" sz="1600" b="1" dirty="0" smtClean="0">
                <a:solidFill>
                  <a:prstClr val="black"/>
                </a:solidFill>
                <a:cs typeface="Arial" pitchFamily="34" charset="0"/>
              </a:rPr>
              <a:t> in </a:t>
            </a:r>
            <a:r>
              <a:rPr lang="nl-NL" sz="1600" b="1" dirty="0" err="1" smtClean="0">
                <a:solidFill>
                  <a:prstClr val="black"/>
                </a:solidFill>
                <a:cs typeface="Arial" pitchFamily="34" charset="0"/>
              </a:rPr>
              <a:t>photonics</a:t>
            </a:r>
            <a:endParaRPr lang="nl-NL" sz="1600" b="1" dirty="0" smtClean="0">
              <a:solidFill>
                <a:srgbClr val="5F5F5F"/>
              </a:solidFill>
              <a:cs typeface="Arial" pitchFamily="34" charset="0"/>
            </a:endParaRPr>
          </a:p>
        </p:txBody>
      </p:sp>
      <p:sp>
        <p:nvSpPr>
          <p:cNvPr id="5" name="Punthaak 7"/>
          <p:cNvSpPr/>
          <p:nvPr/>
        </p:nvSpPr>
        <p:spPr bwMode="auto">
          <a:xfrm rot="5400000">
            <a:off x="701550" y="2028002"/>
            <a:ext cx="540000" cy="900000"/>
          </a:xfrm>
          <a:prstGeom prst="chevron">
            <a:avLst>
              <a:gd name="adj" fmla="val 23434"/>
            </a:avLst>
          </a:prstGeom>
          <a:gradFill flip="none" rotWithShape="1">
            <a:gsLst>
              <a:gs pos="0">
                <a:srgbClr val="F74747">
                  <a:shade val="30000"/>
                  <a:satMod val="115000"/>
                </a:srgbClr>
              </a:gs>
              <a:gs pos="50000">
                <a:srgbClr val="F74747">
                  <a:shade val="67500"/>
                  <a:satMod val="115000"/>
                </a:srgbClr>
              </a:gs>
              <a:gs pos="100000">
                <a:srgbClr val="F74747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nl-NL" sz="1200" b="1" smtClean="0">
              <a:solidFill>
                <a:srgbClr val="5F5F5F"/>
              </a:solidFill>
            </a:endParaRPr>
          </a:p>
        </p:txBody>
      </p:sp>
      <p:sp>
        <p:nvSpPr>
          <p:cNvPr id="6" name="Tekstvak 8"/>
          <p:cNvSpPr txBox="1"/>
          <p:nvPr/>
        </p:nvSpPr>
        <p:spPr>
          <a:xfrm>
            <a:off x="516939" y="2308725"/>
            <a:ext cx="909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 b="1" dirty="0" err="1" smtClean="0">
                <a:solidFill>
                  <a:prstClr val="white"/>
                </a:solidFill>
              </a:rPr>
              <a:t>chemistry</a:t>
            </a:r>
            <a:endParaRPr lang="nl-NL" sz="1200" b="1" dirty="0">
              <a:solidFill>
                <a:prstClr val="white"/>
              </a:solidFill>
            </a:endParaRPr>
          </a:p>
        </p:txBody>
      </p:sp>
      <p:sp>
        <p:nvSpPr>
          <p:cNvPr id="7" name="Punthaak 9"/>
          <p:cNvSpPr/>
          <p:nvPr/>
        </p:nvSpPr>
        <p:spPr bwMode="auto">
          <a:xfrm rot="5400000">
            <a:off x="701550" y="2459802"/>
            <a:ext cx="540000" cy="900000"/>
          </a:xfrm>
          <a:prstGeom prst="chevron">
            <a:avLst>
              <a:gd name="adj" fmla="val 23434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nl-NL" sz="1200" b="1" smtClean="0">
              <a:solidFill>
                <a:srgbClr val="5F5F5F"/>
              </a:solidFill>
            </a:endParaRPr>
          </a:p>
        </p:txBody>
      </p:sp>
      <p:sp>
        <p:nvSpPr>
          <p:cNvPr id="8" name="Tekstvak 10"/>
          <p:cNvSpPr txBox="1"/>
          <p:nvPr/>
        </p:nvSpPr>
        <p:spPr>
          <a:xfrm>
            <a:off x="593081" y="2740525"/>
            <a:ext cx="756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 b="1" dirty="0" err="1" smtClean="0">
                <a:solidFill>
                  <a:prstClr val="white"/>
                </a:solidFill>
              </a:rPr>
              <a:t>physics</a:t>
            </a:r>
            <a:endParaRPr lang="nl-NL" sz="1200" b="1" dirty="0">
              <a:solidFill>
                <a:prstClr val="white"/>
              </a:solidFill>
            </a:endParaRPr>
          </a:p>
        </p:txBody>
      </p:sp>
      <p:sp>
        <p:nvSpPr>
          <p:cNvPr id="9" name="Punthaak 11"/>
          <p:cNvSpPr/>
          <p:nvPr/>
        </p:nvSpPr>
        <p:spPr bwMode="auto">
          <a:xfrm rot="5400000">
            <a:off x="701550" y="2891602"/>
            <a:ext cx="540000" cy="900000"/>
          </a:xfrm>
          <a:prstGeom prst="chevron">
            <a:avLst>
              <a:gd name="adj" fmla="val 23434"/>
            </a:avLst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nl-NL" sz="1200" b="1" smtClean="0">
              <a:solidFill>
                <a:srgbClr val="5F5F5F"/>
              </a:solidFill>
            </a:endParaRPr>
          </a:p>
        </p:txBody>
      </p:sp>
      <p:sp>
        <p:nvSpPr>
          <p:cNvPr id="10" name="Rechthoek 32"/>
          <p:cNvSpPr/>
          <p:nvPr/>
        </p:nvSpPr>
        <p:spPr bwMode="auto">
          <a:xfrm>
            <a:off x="571472" y="3841668"/>
            <a:ext cx="4786346" cy="1857388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nl-NL" sz="2400" smtClean="0">
              <a:solidFill>
                <a:srgbClr val="5F5F5F"/>
              </a:solidFill>
              <a:latin typeface="Verdana" pitchFamily="34" charset="0"/>
            </a:endParaRPr>
          </a:p>
        </p:txBody>
      </p:sp>
      <p:sp>
        <p:nvSpPr>
          <p:cNvPr id="11" name="Tekstvak 12"/>
          <p:cNvSpPr txBox="1"/>
          <p:nvPr/>
        </p:nvSpPr>
        <p:spPr>
          <a:xfrm>
            <a:off x="468047" y="3172325"/>
            <a:ext cx="1007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 b="1" dirty="0" err="1" smtClean="0">
                <a:solidFill>
                  <a:prstClr val="white"/>
                </a:solidFill>
              </a:rPr>
              <a:t>technology</a:t>
            </a:r>
            <a:endParaRPr lang="nl-NL" sz="1200" b="1" dirty="0">
              <a:solidFill>
                <a:prstClr val="white"/>
              </a:solidFill>
            </a:endParaRPr>
          </a:p>
        </p:txBody>
      </p:sp>
      <p:pic>
        <p:nvPicPr>
          <p:cNvPr id="12" name="Picture 1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7816" y="4556048"/>
            <a:ext cx="867489" cy="1000121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3" name="Picture 13" descr="PbTeCdTe_B001_17h_02b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604" y="4013238"/>
            <a:ext cx="9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hthoek 33"/>
          <p:cNvSpPr/>
          <p:nvPr/>
        </p:nvSpPr>
        <p:spPr bwMode="auto">
          <a:xfrm>
            <a:off x="4714876" y="3055850"/>
            <a:ext cx="3857652" cy="2714643"/>
          </a:xfrm>
          <a:prstGeom prst="rect">
            <a:avLst/>
          </a:prstGeom>
          <a:solidFill>
            <a:srgbClr val="00B05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nl-NL" sz="2400" smtClean="0">
              <a:solidFill>
                <a:srgbClr val="5F5F5F"/>
              </a:solidFill>
              <a:latin typeface="Verdana" pitchFamily="34" charset="0"/>
            </a:endParaRPr>
          </a:p>
        </p:txBody>
      </p:sp>
      <p:pic>
        <p:nvPicPr>
          <p:cNvPr id="15" name="Picture 206" descr="Abs_QPbS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4556048"/>
            <a:ext cx="1785158" cy="1160587"/>
          </a:xfrm>
          <a:prstGeom prst="rect">
            <a:avLst/>
          </a:prstGeom>
          <a:noFill/>
        </p:spPr>
      </p:pic>
      <p:pic>
        <p:nvPicPr>
          <p:cNvPr id="16" name="Picture 13" descr="C:\Users\user\Documents\2009\TEM\2009-04-25_PbSeCdSe_LB\PbSeCdSe_LB_070409_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3627354"/>
            <a:ext cx="1985530" cy="192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Afbeelding 36" descr="Rainbow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3183342"/>
            <a:ext cx="1460753" cy="109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hthoek 34"/>
          <p:cNvSpPr/>
          <p:nvPr/>
        </p:nvSpPr>
        <p:spPr bwMode="auto">
          <a:xfrm>
            <a:off x="5286348" y="1627090"/>
            <a:ext cx="3143304" cy="1428759"/>
          </a:xfrm>
          <a:prstGeom prst="rect">
            <a:avLst/>
          </a:prstGeom>
          <a:solidFill>
            <a:srgbClr val="3399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nl-NL" sz="2400" smtClean="0">
              <a:solidFill>
                <a:srgbClr val="5F5F5F"/>
              </a:solidFill>
              <a:latin typeface="Verdana" pitchFamily="34" charset="0"/>
            </a:endParaRPr>
          </a:p>
        </p:txBody>
      </p:sp>
      <p:pic>
        <p:nvPicPr>
          <p:cNvPr id="19" name="Picture 27" descr="AB_tem_only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376" y="3762300"/>
            <a:ext cx="1008062" cy="1008062"/>
          </a:xfrm>
          <a:prstGeom prst="rect">
            <a:avLst/>
          </a:prstGeom>
          <a:noFill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7422" y="4556048"/>
            <a:ext cx="18671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ep 29"/>
          <p:cNvGrpSpPr/>
          <p:nvPr/>
        </p:nvGrpSpPr>
        <p:grpSpPr>
          <a:xfrm>
            <a:off x="2123313" y="3774227"/>
            <a:ext cx="1008000" cy="1008000"/>
            <a:chOff x="2123313" y="3861625"/>
            <a:chExt cx="1008000" cy="1008000"/>
          </a:xfrm>
        </p:grpSpPr>
        <p:sp>
          <p:nvSpPr>
            <p:cNvPr id="22" name="Rechthoek 35"/>
            <p:cNvSpPr>
              <a:spLocks noChangeArrowheads="1"/>
            </p:cNvSpPr>
            <p:nvPr/>
          </p:nvSpPr>
          <p:spPr bwMode="auto">
            <a:xfrm>
              <a:off x="2123313" y="3861625"/>
              <a:ext cx="1008000" cy="100800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92100" indent="-292100">
                <a:buFontTx/>
                <a:buAutoNum type="arabicPeriod"/>
              </a:pPr>
              <a:endParaRPr lang="nl-NL">
                <a:solidFill>
                  <a:prstClr val="black"/>
                </a:solidFill>
              </a:endParaRPr>
            </a:p>
          </p:txBody>
        </p:sp>
        <p:grpSp>
          <p:nvGrpSpPr>
            <p:cNvPr id="23" name="Group 156"/>
            <p:cNvGrpSpPr>
              <a:grpSpLocks noChangeAspect="1"/>
            </p:cNvGrpSpPr>
            <p:nvPr/>
          </p:nvGrpSpPr>
          <p:grpSpPr bwMode="auto">
            <a:xfrm>
              <a:off x="2177032" y="3915625"/>
              <a:ext cx="900561" cy="900000"/>
              <a:chOff x="10692" y="5829"/>
              <a:chExt cx="595" cy="604"/>
            </a:xfrm>
          </p:grpSpPr>
          <p:graphicFrame>
            <p:nvGraphicFramePr>
              <p:cNvPr id="24" name="Object 3"/>
              <p:cNvGraphicFramePr>
                <a:graphicFrameLocks noChangeAspect="1"/>
              </p:cNvGraphicFramePr>
              <p:nvPr/>
            </p:nvGraphicFramePr>
            <p:xfrm>
              <a:off x="10692" y="5829"/>
              <a:ext cx="595" cy="6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7" name="CS ChemDraw Drawing" r:id="rId10" imgW="2257920" imgH="2284560" progId="ChemDraw.Document.6.0">
                      <p:embed/>
                    </p:oleObj>
                  </mc:Choice>
                  <mc:Fallback>
                    <p:oleObj name="CS ChemDraw Drawing" r:id="rId10" imgW="2257920" imgH="2284560" progId="ChemDraw.Document.6.0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692" y="5829"/>
                            <a:ext cx="595" cy="604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" name="Oval 158"/>
              <p:cNvSpPr>
                <a:spLocks noChangeAspect="1" noChangeArrowheads="1"/>
              </p:cNvSpPr>
              <p:nvPr/>
            </p:nvSpPr>
            <p:spPr bwMode="auto">
              <a:xfrm>
                <a:off x="10809" y="5975"/>
                <a:ext cx="325" cy="326"/>
              </a:xfrm>
              <a:prstGeom prst="ellipse">
                <a:avLst/>
              </a:prstGeom>
              <a:gradFill rotWithShape="0">
                <a:gsLst>
                  <a:gs pos="0">
                    <a:srgbClr val="FFCC00"/>
                  </a:gs>
                  <a:gs pos="50000">
                    <a:srgbClr val="FFFF66"/>
                  </a:gs>
                  <a:gs pos="100000">
                    <a:srgbClr val="FFCC00"/>
                  </a:gs>
                </a:gsLst>
                <a:lin ang="5400000" scaled="1"/>
              </a:gra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26" name="Picture 7" descr="mv10-zh03-FeO_009"/>
          <p:cNvPicPr>
            <a:picLocks noChangeAspect="1" noChangeArrowheads="1"/>
          </p:cNvPicPr>
          <p:nvPr/>
        </p:nvPicPr>
        <p:blipFill>
          <a:blip r:embed="rId12">
            <a:lum bright="20000"/>
          </a:blip>
          <a:srcRect t="3867" r="23575" b="14917"/>
          <a:stretch>
            <a:fillRect/>
          </a:stretch>
        </p:blipFill>
        <p:spPr bwMode="auto">
          <a:xfrm>
            <a:off x="5589802" y="2144223"/>
            <a:ext cx="1214446" cy="119737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27" name="Picture 27" descr="Graph0"/>
          <p:cNvPicPr>
            <a:picLocks noChangeAspect="1" noChangeArrowheads="1"/>
          </p:cNvPicPr>
          <p:nvPr/>
        </p:nvPicPr>
        <p:blipFill>
          <a:blip r:embed="rId13" cstate="print"/>
          <a:srcRect l="50870"/>
          <a:stretch>
            <a:fillRect/>
          </a:stretch>
        </p:blipFill>
        <p:spPr bwMode="auto">
          <a:xfrm>
            <a:off x="6959094" y="1769966"/>
            <a:ext cx="1357322" cy="1159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340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15888"/>
            <a:ext cx="7526659" cy="730250"/>
          </a:xfrm>
        </p:spPr>
        <p:txBody>
          <a:bodyPr/>
          <a:lstStyle/>
          <a:p>
            <a:r>
              <a:rPr lang="nl-NL" dirty="0" smtClean="0"/>
              <a:t>Research </a:t>
            </a:r>
            <a:r>
              <a:rPr lang="nl-NL" dirty="0" err="1" smtClean="0"/>
              <a:t>activities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research group on (colloidal) </a:t>
            </a:r>
            <a:r>
              <a:rPr lang="en-US" dirty="0" err="1" smtClean="0"/>
              <a:t>nanomaterials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Synthesis development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II-VI, IV-VI, </a:t>
            </a:r>
            <a:r>
              <a:rPr lang="en-US" sz="1600" dirty="0" err="1" smtClean="0"/>
              <a:t>Pb</a:t>
            </a:r>
            <a:r>
              <a:rPr lang="en-US" sz="1600" dirty="0" smtClean="0"/>
              <a:t>- and Cd-free quantum dots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Structural characterization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Elemental analysis / HR-TEM imaging / NMR spectroscopy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Development of processing technology</a:t>
            </a:r>
            <a:endParaRPr lang="en-US" sz="2000" dirty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Ligand engineering / monolayers and thin films / surface patterning / embedding in thin films / QD based devices</a:t>
            </a:r>
            <a:endParaRPr lang="en-US" sz="16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Characterization of physical properties</a:t>
            </a:r>
            <a:endParaRPr lang="en-US" sz="2000" dirty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QD absorption / photoluminescence (steady state, excitation, time-resolved) / non-linear properties (Kerr-effect, photo-induced absorption, gain)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Application development</a:t>
            </a:r>
            <a:endParaRPr lang="en-US" sz="2000" dirty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Integrated photonics / </a:t>
            </a:r>
            <a:r>
              <a:rPr lang="en-US" sz="1600" dirty="0" err="1" smtClean="0"/>
              <a:t>photovoltaics</a:t>
            </a:r>
            <a:r>
              <a:rPr lang="en-US" sz="1600" dirty="0" smtClean="0"/>
              <a:t> / white LEDs</a:t>
            </a:r>
            <a:endParaRPr lang="en-US" sz="1600" dirty="0"/>
          </a:p>
          <a:p>
            <a:pPr lvl="1">
              <a:buFont typeface="Arial" pitchFamily="34" charset="0"/>
              <a:buChar char="•"/>
            </a:pP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8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15888"/>
            <a:ext cx="7526659" cy="730250"/>
          </a:xfrm>
        </p:spPr>
        <p:txBody>
          <a:bodyPr/>
          <a:lstStyle/>
          <a:p>
            <a:r>
              <a:rPr lang="nl-NL" dirty="0" err="1" smtClean="0"/>
              <a:t>Role</a:t>
            </a:r>
            <a:r>
              <a:rPr lang="nl-NL" dirty="0" smtClean="0"/>
              <a:t> </a:t>
            </a:r>
            <a:r>
              <a:rPr lang="nl-NL" dirty="0" err="1" smtClean="0"/>
              <a:t>within</a:t>
            </a:r>
            <a:r>
              <a:rPr lang="nl-NL" dirty="0" smtClean="0"/>
              <a:t> </a:t>
            </a:r>
            <a:r>
              <a:rPr lang="nl-NL" dirty="0" err="1" smtClean="0"/>
              <a:t>Navolchi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Zeger\Documents\WebEx\Voorstellen\2011\NaVolChi\system_Fig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420" y="1233489"/>
            <a:ext cx="6211159" cy="43910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 bwMode="auto">
          <a:xfrm rot="20384380">
            <a:off x="3246761" y="3192570"/>
            <a:ext cx="1174369" cy="24940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 bwMode="auto">
          <a:xfrm flipH="1">
            <a:off x="3131840" y="3543775"/>
            <a:ext cx="343127" cy="67731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899592" y="4297868"/>
            <a:ext cx="3340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Optical amplifiers based</a:t>
            </a:r>
          </a:p>
          <a:p>
            <a:pPr algn="ctr"/>
            <a:r>
              <a:rPr lang="en-US" sz="1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on colloidal QDs as gain media</a:t>
            </a:r>
          </a:p>
        </p:txBody>
      </p:sp>
    </p:spTree>
    <p:extLst>
      <p:ext uri="{BB962C8B-B14F-4D97-AF65-F5344CB8AC3E}">
        <p14:creationId xmlns:p14="http://schemas.microsoft.com/office/powerpoint/2010/main" val="21581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15888"/>
            <a:ext cx="7526659" cy="730250"/>
          </a:xfrm>
        </p:spPr>
        <p:txBody>
          <a:bodyPr/>
          <a:lstStyle/>
          <a:p>
            <a:r>
              <a:rPr lang="nl-NL" dirty="0" smtClean="0"/>
              <a:t>IR Quantum Dots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</a:t>
            </a:r>
            <a:r>
              <a:rPr lang="en-US" dirty="0" err="1" smtClean="0"/>
              <a:t>Pb</a:t>
            </a:r>
            <a:r>
              <a:rPr lang="en-US" dirty="0" smtClean="0"/>
              <a:t> </a:t>
            </a:r>
            <a:r>
              <a:rPr lang="en-US" dirty="0" err="1" smtClean="0"/>
              <a:t>chalcogenide</a:t>
            </a:r>
            <a:r>
              <a:rPr lang="en-US" dirty="0" smtClean="0"/>
              <a:t> </a:t>
            </a:r>
            <a:r>
              <a:rPr lang="en-US" dirty="0" err="1" smtClean="0"/>
              <a:t>nanocrystals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Wavelength size tunable, 800-3000 nm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Highly efficient photoluminescence (up to 100% for </a:t>
            </a:r>
            <a:r>
              <a:rPr lang="en-US" sz="2000" dirty="0" err="1" smtClean="0"/>
              <a:t>PbS</a:t>
            </a:r>
            <a:r>
              <a:rPr lang="en-US" sz="2000" dirty="0" smtClean="0"/>
              <a:t>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006" y="4330911"/>
            <a:ext cx="3780420" cy="17843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069" y="2331461"/>
            <a:ext cx="5852294" cy="1818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25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15" descr="cm_fig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t="6854" r="7735" b="17258"/>
          <a:stretch/>
        </p:blipFill>
        <p:spPr bwMode="auto">
          <a:xfrm>
            <a:off x="6751394" y="3068638"/>
            <a:ext cx="1958264" cy="1910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" name="Picture 15" descr="cm_fig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t="6854" r="7735" b="17258"/>
          <a:stretch/>
        </p:blipFill>
        <p:spPr bwMode="auto">
          <a:xfrm>
            <a:off x="3563888" y="3068638"/>
            <a:ext cx="1958264" cy="1910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15888"/>
            <a:ext cx="7526659" cy="730250"/>
          </a:xfrm>
        </p:spPr>
        <p:txBody>
          <a:bodyPr/>
          <a:lstStyle/>
          <a:p>
            <a:r>
              <a:rPr lang="nl-NL" dirty="0" smtClean="0"/>
              <a:t>IR Quantum Dots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Gain with </a:t>
            </a:r>
            <a:r>
              <a:rPr lang="en-US" dirty="0" err="1" smtClean="0"/>
              <a:t>Pb</a:t>
            </a:r>
            <a:r>
              <a:rPr lang="en-US" dirty="0" smtClean="0"/>
              <a:t> </a:t>
            </a:r>
            <a:r>
              <a:rPr lang="en-US" dirty="0" err="1" smtClean="0"/>
              <a:t>chalcogenide</a:t>
            </a:r>
            <a:r>
              <a:rPr lang="en-US" dirty="0" smtClean="0"/>
              <a:t> </a:t>
            </a:r>
            <a:r>
              <a:rPr lang="en-US" dirty="0" err="1" smtClean="0"/>
              <a:t>nanocrystals</a:t>
            </a:r>
            <a:r>
              <a:rPr lang="en-US" dirty="0" smtClean="0"/>
              <a:t>?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HOMO &amp; LUMO 8-fold degenerate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Population inversion requires &gt; 4 </a:t>
            </a:r>
            <a:r>
              <a:rPr lang="en-US" sz="2000" dirty="0" err="1" smtClean="0"/>
              <a:t>excitons</a:t>
            </a:r>
            <a:r>
              <a:rPr lang="en-US" sz="2000" dirty="0" smtClean="0"/>
              <a:t>/QD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3707712" y="3137189"/>
            <a:ext cx="1728000" cy="1728000"/>
          </a:xfrm>
          <a:prstGeom prst="ellipse">
            <a:avLst/>
          </a:prstGeom>
          <a:solidFill>
            <a:srgbClr val="FCD5B5">
              <a:alpha val="30196"/>
            </a:srgbClr>
          </a:solidFill>
          <a:ln w="285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0" name="Left Brace 9"/>
          <p:cNvSpPr/>
          <p:nvPr/>
        </p:nvSpPr>
        <p:spPr bwMode="auto">
          <a:xfrm>
            <a:off x="5076055" y="4221088"/>
            <a:ext cx="117727" cy="432048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292080" y="4221088"/>
            <a:ext cx="720080" cy="432048"/>
            <a:chOff x="5292080" y="4221088"/>
            <a:chExt cx="720080" cy="504056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5292080" y="4221088"/>
              <a:ext cx="7200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5292080" y="4365104"/>
              <a:ext cx="7200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5292080" y="4293096"/>
              <a:ext cx="7200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5292080" y="4437112"/>
              <a:ext cx="7200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5292080" y="4509120"/>
              <a:ext cx="7200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5292080" y="4653136"/>
              <a:ext cx="7200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5292080" y="4581128"/>
              <a:ext cx="7200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5292080" y="4725144"/>
              <a:ext cx="7200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Left Brace 28"/>
          <p:cNvSpPr/>
          <p:nvPr/>
        </p:nvSpPr>
        <p:spPr bwMode="auto">
          <a:xfrm>
            <a:off x="5076056" y="3357439"/>
            <a:ext cx="117727" cy="432048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292081" y="3357439"/>
            <a:ext cx="720080" cy="432048"/>
            <a:chOff x="5292080" y="4221088"/>
            <a:chExt cx="720080" cy="504056"/>
          </a:xfrm>
        </p:grpSpPr>
        <p:cxnSp>
          <p:nvCxnSpPr>
            <p:cNvPr id="31" name="Straight Connector 30"/>
            <p:cNvCxnSpPr/>
            <p:nvPr/>
          </p:nvCxnSpPr>
          <p:spPr bwMode="auto">
            <a:xfrm>
              <a:off x="5292080" y="4221088"/>
              <a:ext cx="7200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5292080" y="4365104"/>
              <a:ext cx="7200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5292080" y="4293096"/>
              <a:ext cx="7200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5292080" y="4437112"/>
              <a:ext cx="7200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5292080" y="4509120"/>
              <a:ext cx="7200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5292080" y="4653136"/>
              <a:ext cx="7200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5292080" y="4581128"/>
              <a:ext cx="7200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5292080" y="4725144"/>
              <a:ext cx="7200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914046"/>
            <a:ext cx="2461916" cy="21742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Oval 38"/>
          <p:cNvSpPr/>
          <p:nvPr/>
        </p:nvSpPr>
        <p:spPr bwMode="auto">
          <a:xfrm>
            <a:off x="1619672" y="3727766"/>
            <a:ext cx="288032" cy="34930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cxnSp>
        <p:nvCxnSpPr>
          <p:cNvPr id="41" name="Straight Arrow Connector 40"/>
          <p:cNvCxnSpPr>
            <a:stCxn id="39" idx="5"/>
          </p:cNvCxnSpPr>
          <p:nvPr/>
        </p:nvCxnSpPr>
        <p:spPr bwMode="auto">
          <a:xfrm>
            <a:off x="1865523" y="4025917"/>
            <a:ext cx="618245" cy="106241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1610379" y="5137447"/>
            <a:ext cx="1829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Bandgap</a:t>
            </a:r>
            <a:r>
              <a:rPr lang="en-US" sz="1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 in L point</a:t>
            </a:r>
          </a:p>
          <a:p>
            <a:pPr algn="ctr"/>
            <a:r>
              <a:rPr lang="en-US" sz="1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of </a:t>
            </a:r>
            <a:r>
              <a:rPr lang="en-US" sz="14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Brillouin</a:t>
            </a:r>
            <a:r>
              <a:rPr lang="en-US" sz="1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 zone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6876448" y="3140968"/>
            <a:ext cx="1728000" cy="1728000"/>
          </a:xfrm>
          <a:prstGeom prst="ellipse">
            <a:avLst/>
          </a:prstGeom>
          <a:solidFill>
            <a:srgbClr val="FCD5B5">
              <a:alpha val="30196"/>
            </a:srgbClr>
          </a:solidFill>
          <a:ln w="285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7272790" y="3556668"/>
            <a:ext cx="93572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Oval 42"/>
          <p:cNvSpPr/>
          <p:nvPr/>
        </p:nvSpPr>
        <p:spPr bwMode="auto">
          <a:xfrm>
            <a:off x="7344798" y="3480881"/>
            <a:ext cx="143632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7362102" y="3507985"/>
            <a:ext cx="36000" cy="3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7560822" y="3480881"/>
            <a:ext cx="143632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7578126" y="3507985"/>
            <a:ext cx="36000" cy="3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7776846" y="3480881"/>
            <a:ext cx="143632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7794150" y="3507985"/>
            <a:ext cx="36000" cy="3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7992870" y="3480881"/>
            <a:ext cx="143632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8010174" y="3507985"/>
            <a:ext cx="36000" cy="3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cxnSp>
        <p:nvCxnSpPr>
          <p:cNvPr id="62" name="Straight Connector 61"/>
          <p:cNvCxnSpPr/>
          <p:nvPr/>
        </p:nvCxnSpPr>
        <p:spPr bwMode="auto">
          <a:xfrm>
            <a:off x="4103852" y="3576795"/>
            <a:ext cx="93572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4104140" y="4440842"/>
            <a:ext cx="93572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7262666" y="4420985"/>
            <a:ext cx="93572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Oval 77"/>
          <p:cNvSpPr/>
          <p:nvPr/>
        </p:nvSpPr>
        <p:spPr bwMode="auto">
          <a:xfrm>
            <a:off x="7334674" y="4345198"/>
            <a:ext cx="143632" cy="14401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7550698" y="4345198"/>
            <a:ext cx="143632" cy="14401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7766722" y="4345198"/>
            <a:ext cx="143632" cy="14401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7982746" y="4345198"/>
            <a:ext cx="143632" cy="14401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85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29" grpId="0" animBg="1"/>
      <p:bldP spid="39" grpId="0" animBg="1"/>
      <p:bldP spid="42" grpId="0"/>
      <p:bldP spid="44" grpId="0" animBg="1"/>
      <p:bldP spid="43" grpId="0" animBg="1"/>
      <p:bldP spid="49" grpId="0" animBg="1"/>
      <p:bldP spid="53" grpId="0" animBg="1"/>
      <p:bldP spid="54" grpId="0" animBg="1"/>
      <p:bldP spid="56" grpId="0" animBg="1"/>
      <p:bldP spid="57" grpId="0" animBg="1"/>
      <p:bldP spid="59" grpId="0" animBg="1"/>
      <p:bldP spid="60" grpId="0" animBg="1"/>
      <p:bldP spid="78" grpId="0" animBg="1"/>
      <p:bldP spid="76" grpId="0" animBg="1"/>
      <p:bldP spid="74" grpId="0" animBg="1"/>
      <p:bldP spid="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15888"/>
            <a:ext cx="7526659" cy="730250"/>
          </a:xfrm>
        </p:spPr>
        <p:txBody>
          <a:bodyPr/>
          <a:lstStyle/>
          <a:p>
            <a:r>
              <a:rPr lang="nl-NL" dirty="0" smtClean="0"/>
              <a:t>IR Quantum Dots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Gain with </a:t>
            </a:r>
            <a:r>
              <a:rPr lang="en-US" dirty="0" err="1" smtClean="0"/>
              <a:t>Pb</a:t>
            </a:r>
            <a:r>
              <a:rPr lang="en-US" dirty="0" smtClean="0"/>
              <a:t> </a:t>
            </a:r>
            <a:r>
              <a:rPr lang="en-US" dirty="0" err="1" smtClean="0"/>
              <a:t>chalcogenide</a:t>
            </a:r>
            <a:r>
              <a:rPr lang="en-US" dirty="0" smtClean="0"/>
              <a:t> </a:t>
            </a:r>
            <a:r>
              <a:rPr lang="en-US" dirty="0" err="1" smtClean="0"/>
              <a:t>nanocrystals</a:t>
            </a:r>
            <a:r>
              <a:rPr lang="en-US" dirty="0" smtClean="0"/>
              <a:t>?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HOMO &amp; LUMO 8-fold degenerate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Population inversion requires &gt; 4 </a:t>
            </a:r>
            <a:r>
              <a:rPr lang="en-US" sz="2000" dirty="0" err="1" smtClean="0"/>
              <a:t>excitons</a:t>
            </a:r>
            <a:r>
              <a:rPr lang="en-US" sz="2000" dirty="0" smtClean="0"/>
              <a:t>/QD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Problem – Auger recombination limits gain lifetime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914046"/>
            <a:ext cx="2461916" cy="217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Oval 38"/>
          <p:cNvSpPr/>
          <p:nvPr/>
        </p:nvSpPr>
        <p:spPr bwMode="auto">
          <a:xfrm>
            <a:off x="1619672" y="3727766"/>
            <a:ext cx="288032" cy="34930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cxnSp>
        <p:nvCxnSpPr>
          <p:cNvPr id="41" name="Straight Arrow Connector 40"/>
          <p:cNvCxnSpPr>
            <a:stCxn id="39" idx="5"/>
          </p:cNvCxnSpPr>
          <p:nvPr/>
        </p:nvCxnSpPr>
        <p:spPr bwMode="auto">
          <a:xfrm>
            <a:off x="1865523" y="4025917"/>
            <a:ext cx="618245" cy="106241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1610379" y="5137447"/>
            <a:ext cx="1829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Bandgap</a:t>
            </a:r>
            <a:r>
              <a:rPr lang="en-US" sz="1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 in L point</a:t>
            </a:r>
          </a:p>
          <a:p>
            <a:pPr algn="ctr"/>
            <a:r>
              <a:rPr lang="en-US" sz="1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of </a:t>
            </a:r>
            <a:r>
              <a:rPr lang="en-US" sz="14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Brillouin</a:t>
            </a:r>
            <a:r>
              <a:rPr lang="en-US" sz="1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 zone</a:t>
            </a:r>
          </a:p>
        </p:txBody>
      </p:sp>
      <p:pic>
        <p:nvPicPr>
          <p:cNvPr id="64" name="Picture 15" descr="cm_fig1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t="6854" r="7735" b="17258"/>
          <a:stretch/>
        </p:blipFill>
        <p:spPr bwMode="auto">
          <a:xfrm>
            <a:off x="6751394" y="3068638"/>
            <a:ext cx="1958264" cy="1910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5" name="Picture 15" descr="cm_fig1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t="6854" r="7735" b="17258"/>
          <a:stretch/>
        </p:blipFill>
        <p:spPr bwMode="auto">
          <a:xfrm>
            <a:off x="3563888" y="3068638"/>
            <a:ext cx="1958264" cy="1910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6" name="Oval 65"/>
          <p:cNvSpPr/>
          <p:nvPr/>
        </p:nvSpPr>
        <p:spPr bwMode="auto">
          <a:xfrm>
            <a:off x="3707712" y="3137189"/>
            <a:ext cx="1728000" cy="1728000"/>
          </a:xfrm>
          <a:prstGeom prst="ellipse">
            <a:avLst/>
          </a:prstGeom>
          <a:solidFill>
            <a:srgbClr val="FCD5B5">
              <a:alpha val="30196"/>
            </a:srgbClr>
          </a:solidFill>
          <a:ln w="285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68" name="Left Brace 67"/>
          <p:cNvSpPr/>
          <p:nvPr/>
        </p:nvSpPr>
        <p:spPr bwMode="auto">
          <a:xfrm>
            <a:off x="5076055" y="4221088"/>
            <a:ext cx="117727" cy="432048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5292080" y="4221088"/>
            <a:ext cx="720080" cy="432048"/>
            <a:chOff x="5292080" y="4221088"/>
            <a:chExt cx="720080" cy="504056"/>
          </a:xfrm>
        </p:grpSpPr>
        <p:cxnSp>
          <p:nvCxnSpPr>
            <p:cNvPr id="70" name="Straight Connector 69"/>
            <p:cNvCxnSpPr/>
            <p:nvPr/>
          </p:nvCxnSpPr>
          <p:spPr bwMode="auto">
            <a:xfrm>
              <a:off x="5292080" y="4221088"/>
              <a:ext cx="7200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5292080" y="4365104"/>
              <a:ext cx="7200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5292080" y="4293096"/>
              <a:ext cx="7200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5292080" y="4437112"/>
              <a:ext cx="7200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5292080" y="4509120"/>
              <a:ext cx="7200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5292080" y="4653136"/>
              <a:ext cx="7200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5292080" y="4581128"/>
              <a:ext cx="7200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5292080" y="4725144"/>
              <a:ext cx="7200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2" name="Left Brace 81"/>
          <p:cNvSpPr/>
          <p:nvPr/>
        </p:nvSpPr>
        <p:spPr bwMode="auto">
          <a:xfrm>
            <a:off x="5076056" y="3357439"/>
            <a:ext cx="117727" cy="432048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5292081" y="3357439"/>
            <a:ext cx="720080" cy="432048"/>
            <a:chOff x="5292080" y="4221088"/>
            <a:chExt cx="720080" cy="504056"/>
          </a:xfrm>
        </p:grpSpPr>
        <p:cxnSp>
          <p:nvCxnSpPr>
            <p:cNvPr id="84" name="Straight Connector 83"/>
            <p:cNvCxnSpPr/>
            <p:nvPr/>
          </p:nvCxnSpPr>
          <p:spPr bwMode="auto">
            <a:xfrm>
              <a:off x="5292080" y="4221088"/>
              <a:ext cx="7200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5292080" y="4365104"/>
              <a:ext cx="7200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5292080" y="4293096"/>
              <a:ext cx="7200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>
              <a:off x="5292080" y="4437112"/>
              <a:ext cx="7200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5292080" y="4509120"/>
              <a:ext cx="7200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5292080" y="4653136"/>
              <a:ext cx="7200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5292080" y="4581128"/>
              <a:ext cx="7200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5292080" y="4725144"/>
              <a:ext cx="7200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2" name="Oval 91"/>
          <p:cNvSpPr/>
          <p:nvPr/>
        </p:nvSpPr>
        <p:spPr bwMode="auto">
          <a:xfrm>
            <a:off x="6876448" y="3140968"/>
            <a:ext cx="1728000" cy="1728000"/>
          </a:xfrm>
          <a:prstGeom prst="ellipse">
            <a:avLst/>
          </a:prstGeom>
          <a:solidFill>
            <a:srgbClr val="FCD5B5">
              <a:alpha val="30196"/>
            </a:srgbClr>
          </a:solidFill>
          <a:ln w="285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cxnSp>
        <p:nvCxnSpPr>
          <p:cNvPr id="93" name="Straight Connector 92"/>
          <p:cNvCxnSpPr/>
          <p:nvPr/>
        </p:nvCxnSpPr>
        <p:spPr bwMode="auto">
          <a:xfrm>
            <a:off x="7272790" y="3556668"/>
            <a:ext cx="93572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4" name="Oval 93"/>
          <p:cNvSpPr/>
          <p:nvPr/>
        </p:nvSpPr>
        <p:spPr bwMode="auto">
          <a:xfrm>
            <a:off x="7344798" y="3480881"/>
            <a:ext cx="143632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7362102" y="3507985"/>
            <a:ext cx="36000" cy="3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7560822" y="3480881"/>
            <a:ext cx="143632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7578126" y="3507985"/>
            <a:ext cx="36000" cy="3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7776846" y="3480881"/>
            <a:ext cx="143632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7794150" y="3507985"/>
            <a:ext cx="36000" cy="3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7992870" y="3480881"/>
            <a:ext cx="143632" cy="14401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8010174" y="3507985"/>
            <a:ext cx="36000" cy="36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cxnSp>
        <p:nvCxnSpPr>
          <p:cNvPr id="102" name="Straight Connector 101"/>
          <p:cNvCxnSpPr/>
          <p:nvPr/>
        </p:nvCxnSpPr>
        <p:spPr bwMode="auto">
          <a:xfrm>
            <a:off x="4103852" y="3576795"/>
            <a:ext cx="93572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>
            <a:off x="4104140" y="4440842"/>
            <a:ext cx="93572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>
            <a:off x="7262666" y="4420985"/>
            <a:ext cx="93572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5" name="Oval 104"/>
          <p:cNvSpPr/>
          <p:nvPr/>
        </p:nvSpPr>
        <p:spPr bwMode="auto">
          <a:xfrm>
            <a:off x="7334674" y="4345198"/>
            <a:ext cx="143632" cy="14401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7550698" y="4345198"/>
            <a:ext cx="143632" cy="14401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7766722" y="4345198"/>
            <a:ext cx="143632" cy="14401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7982746" y="4345198"/>
            <a:ext cx="143632" cy="14401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7622514" y="2708920"/>
            <a:ext cx="0" cy="71024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>
            <a:off x="7406490" y="3637216"/>
            <a:ext cx="0" cy="71024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9085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15888"/>
            <a:ext cx="7526659" cy="730250"/>
          </a:xfrm>
        </p:spPr>
        <p:txBody>
          <a:bodyPr/>
          <a:lstStyle/>
          <a:p>
            <a:r>
              <a:rPr lang="nl-NL" dirty="0" smtClean="0"/>
              <a:t>IR Quantum Dots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Possible solutions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Increase level spacing between </a:t>
            </a:r>
            <a:r>
              <a:rPr lang="en-US" sz="2000" dirty="0" err="1" smtClean="0"/>
              <a:t>exciton</a:t>
            </a:r>
            <a:r>
              <a:rPr lang="en-US" sz="2000" dirty="0" smtClean="0"/>
              <a:t> levels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endParaRPr lang="en-US" sz="1600" dirty="0"/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endParaRPr lang="en-US" sz="1600" dirty="0"/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endParaRPr lang="en-US" sz="1600" dirty="0"/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Due to </a:t>
            </a:r>
            <a:r>
              <a:rPr lang="en-US" sz="1600" dirty="0" err="1" smtClean="0"/>
              <a:t>intervalley</a:t>
            </a:r>
            <a:r>
              <a:rPr lang="en-US" sz="1600" dirty="0" smtClean="0"/>
              <a:t> coupling and exchange interaction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 marL="0" indent="0" algn="ctr"/>
            <a:r>
              <a:rPr lang="en-US" sz="2000" dirty="0" smtClean="0"/>
              <a:t>Expected to be enhanced in </a:t>
            </a:r>
            <a:r>
              <a:rPr lang="en-US" sz="2000" dirty="0" err="1" smtClean="0"/>
              <a:t>PbS</a:t>
            </a:r>
            <a:r>
              <a:rPr lang="en-US" sz="2000" dirty="0" smtClean="0"/>
              <a:t> </a:t>
            </a:r>
            <a:r>
              <a:rPr lang="en-US" sz="2000" dirty="0" smtClean="0"/>
              <a:t>quantum </a:t>
            </a:r>
            <a:r>
              <a:rPr lang="en-US" sz="2000" dirty="0" smtClean="0"/>
              <a:t>rods</a:t>
            </a:r>
            <a:endParaRPr lang="en-US" sz="2000" dirty="0" smtClean="0"/>
          </a:p>
        </p:txBody>
      </p:sp>
      <p:pic>
        <p:nvPicPr>
          <p:cNvPr id="5" name="Picture 15" descr="cm_fig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t="6854" r="7735" b="17258"/>
          <a:stretch/>
        </p:blipFill>
        <p:spPr bwMode="auto">
          <a:xfrm>
            <a:off x="3563888" y="2181814"/>
            <a:ext cx="1958264" cy="1910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Oval 5"/>
          <p:cNvSpPr/>
          <p:nvPr/>
        </p:nvSpPr>
        <p:spPr bwMode="auto">
          <a:xfrm>
            <a:off x="3707712" y="2250365"/>
            <a:ext cx="1728000" cy="1728000"/>
          </a:xfrm>
          <a:prstGeom prst="ellipse">
            <a:avLst/>
          </a:prstGeom>
          <a:solidFill>
            <a:srgbClr val="FCD5B5">
              <a:alpha val="30196"/>
            </a:srgbClr>
          </a:solidFill>
          <a:ln w="285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>
            <a:off x="5076055" y="3334264"/>
            <a:ext cx="117727" cy="432048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292080" y="3334264"/>
            <a:ext cx="720080" cy="432048"/>
            <a:chOff x="5292080" y="4221088"/>
            <a:chExt cx="720080" cy="504056"/>
          </a:xfrm>
        </p:grpSpPr>
        <p:cxnSp>
          <p:nvCxnSpPr>
            <p:cNvPr id="9" name="Straight Connector 8"/>
            <p:cNvCxnSpPr/>
            <p:nvPr/>
          </p:nvCxnSpPr>
          <p:spPr bwMode="auto">
            <a:xfrm>
              <a:off x="5292080" y="4221088"/>
              <a:ext cx="7200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5292080" y="4365104"/>
              <a:ext cx="7200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5292080" y="4293096"/>
              <a:ext cx="7200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5292080" y="4437112"/>
              <a:ext cx="7200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5292080" y="4509120"/>
              <a:ext cx="7200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5292080" y="4653136"/>
              <a:ext cx="7200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5292080" y="4581128"/>
              <a:ext cx="7200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5292080" y="4725144"/>
              <a:ext cx="7200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Left Brace 16"/>
          <p:cNvSpPr/>
          <p:nvPr/>
        </p:nvSpPr>
        <p:spPr bwMode="auto">
          <a:xfrm>
            <a:off x="5076056" y="2470615"/>
            <a:ext cx="117727" cy="432048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292081" y="2470615"/>
            <a:ext cx="720080" cy="432048"/>
            <a:chOff x="5292080" y="4221088"/>
            <a:chExt cx="720080" cy="504056"/>
          </a:xfrm>
        </p:grpSpPr>
        <p:cxnSp>
          <p:nvCxnSpPr>
            <p:cNvPr id="19" name="Straight Connector 18"/>
            <p:cNvCxnSpPr/>
            <p:nvPr/>
          </p:nvCxnSpPr>
          <p:spPr bwMode="auto">
            <a:xfrm>
              <a:off x="5292080" y="4221088"/>
              <a:ext cx="7200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5292080" y="4365104"/>
              <a:ext cx="7200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5292080" y="4293096"/>
              <a:ext cx="7200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5292080" y="4437112"/>
              <a:ext cx="7200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5292080" y="4509120"/>
              <a:ext cx="7200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5292080" y="4653136"/>
              <a:ext cx="7200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5292080" y="4581128"/>
              <a:ext cx="7200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5292080" y="4725144"/>
              <a:ext cx="7200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7" name="Straight Connector 26"/>
          <p:cNvCxnSpPr/>
          <p:nvPr/>
        </p:nvCxnSpPr>
        <p:spPr bwMode="auto">
          <a:xfrm>
            <a:off x="4103852" y="2689971"/>
            <a:ext cx="93572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4104140" y="3554018"/>
            <a:ext cx="93572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6372200" y="2470615"/>
            <a:ext cx="0" cy="43204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6372200" y="3356992"/>
            <a:ext cx="0" cy="43204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3480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CN_Templat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4D4D4D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4D4D4D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800" dirty="0" smtClean="0">
            <a:solidFill>
              <a:schemeClr val="accent4">
                <a:lumMod val="75000"/>
                <a:lumOff val="25000"/>
              </a:schemeClr>
            </a:solidFill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latin typeface="Century Gothic"/>
            <a:cs typeface="Century Gothic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E00000"/>
        </a:dk2>
        <a:lt2>
          <a:srgbClr val="000000"/>
        </a:lt2>
        <a:accent1>
          <a:srgbClr val="003399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2D8A"/>
        </a:accent6>
        <a:hlink>
          <a:srgbClr val="339933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02109D"/>
        </a:lt1>
        <a:dk2>
          <a:srgbClr val="FFFFCC"/>
        </a:dk2>
        <a:lt2>
          <a:srgbClr val="FFFFFF"/>
        </a:lt2>
        <a:accent1>
          <a:srgbClr val="FFFFCC"/>
        </a:accent1>
        <a:accent2>
          <a:srgbClr val="B3FFFF"/>
        </a:accent2>
        <a:accent3>
          <a:srgbClr val="AAAACC"/>
        </a:accent3>
        <a:accent4>
          <a:srgbClr val="000000"/>
        </a:accent4>
        <a:accent5>
          <a:srgbClr val="FFFFE2"/>
        </a:accent5>
        <a:accent6>
          <a:srgbClr val="A2E7E7"/>
        </a:accent6>
        <a:hlink>
          <a:srgbClr val="66FF66"/>
        </a:hlink>
        <a:folHlink>
          <a:srgbClr val="99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C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4D4D4D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4D4D4D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800" dirty="0" smtClean="0">
            <a:solidFill>
              <a:schemeClr val="accent4">
                <a:lumMod val="75000"/>
                <a:lumOff val="25000"/>
              </a:schemeClr>
            </a:solidFill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latin typeface="Century Gothic"/>
            <a:cs typeface="Century Gothic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E00000"/>
        </a:dk2>
        <a:lt2>
          <a:srgbClr val="000000"/>
        </a:lt2>
        <a:accent1>
          <a:srgbClr val="003399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2D8A"/>
        </a:accent6>
        <a:hlink>
          <a:srgbClr val="339933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02109D"/>
        </a:lt1>
        <a:dk2>
          <a:srgbClr val="FFFFCC"/>
        </a:dk2>
        <a:lt2>
          <a:srgbClr val="FFFFFF"/>
        </a:lt2>
        <a:accent1>
          <a:srgbClr val="FFFFCC"/>
        </a:accent1>
        <a:accent2>
          <a:srgbClr val="B3FFFF"/>
        </a:accent2>
        <a:accent3>
          <a:srgbClr val="AAAACC"/>
        </a:accent3>
        <a:accent4>
          <a:srgbClr val="000000"/>
        </a:accent4>
        <a:accent5>
          <a:srgbClr val="FFFFE2"/>
        </a:accent5>
        <a:accent6>
          <a:srgbClr val="A2E7E7"/>
        </a:accent6>
        <a:hlink>
          <a:srgbClr val="66FF66"/>
        </a:hlink>
        <a:folHlink>
          <a:srgbClr val="99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20942</TotalTime>
  <Words>669</Words>
  <Application>Microsoft Office PowerPoint</Application>
  <PresentationFormat>On-screen Show (4:3)</PresentationFormat>
  <Paragraphs>150</Paragraphs>
  <Slides>21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1_PCN_Template</vt:lpstr>
      <vt:lpstr>PCN</vt:lpstr>
      <vt:lpstr>CS ChemDraw Drawing</vt:lpstr>
      <vt:lpstr>Physics and chemistry of nanostructures</vt:lpstr>
      <vt:lpstr>PCN</vt:lpstr>
      <vt:lpstr>Research activities</vt:lpstr>
      <vt:lpstr>Research activities</vt:lpstr>
      <vt:lpstr>Role within Navolchi</vt:lpstr>
      <vt:lpstr>IR Quantum Dots</vt:lpstr>
      <vt:lpstr>IR Quantum Dots</vt:lpstr>
      <vt:lpstr>IR Quantum Dots</vt:lpstr>
      <vt:lpstr>IR Quantum Dots</vt:lpstr>
      <vt:lpstr>IR Quantum Dots</vt:lpstr>
      <vt:lpstr>IR Quantum Dots</vt:lpstr>
      <vt:lpstr>IR Quantum Dots</vt:lpstr>
      <vt:lpstr>Our approach within Navolchi</vt:lpstr>
      <vt:lpstr>Status of the work</vt:lpstr>
      <vt:lpstr>Status of the work</vt:lpstr>
      <vt:lpstr>Status of the work</vt:lpstr>
      <vt:lpstr>Status of the work</vt:lpstr>
      <vt:lpstr>Status of the work</vt:lpstr>
      <vt:lpstr>Status of the work</vt:lpstr>
      <vt:lpstr>Status of the work</vt:lpstr>
      <vt:lpstr>Problems/needs</vt:lpstr>
    </vt:vector>
  </TitlesOfParts>
  <Company>FCN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Zeger Hens</dc:creator>
  <cp:lastModifiedBy>Zeger Hens</cp:lastModifiedBy>
  <cp:revision>85</cp:revision>
  <dcterms:created xsi:type="dcterms:W3CDTF">2011-01-11T12:00:03Z</dcterms:created>
  <dcterms:modified xsi:type="dcterms:W3CDTF">2012-02-03T12:40:52Z</dcterms:modified>
</cp:coreProperties>
</file>