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theme/themeOverride1.xml" ContentType="application/vnd.openxmlformats-officedocument.themeOverride+xml"/>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280" r:id="rId2"/>
    <p:sldId id="446" r:id="rId3"/>
    <p:sldId id="447" r:id="rId4"/>
    <p:sldId id="426" r:id="rId5"/>
    <p:sldId id="448" r:id="rId6"/>
    <p:sldId id="449" r:id="rId7"/>
    <p:sldId id="450" r:id="rId8"/>
    <p:sldId id="451" r:id="rId9"/>
    <p:sldId id="438" r:id="rId10"/>
    <p:sldId id="439" r:id="rId11"/>
    <p:sldId id="440" r:id="rId12"/>
    <p:sldId id="441" r:id="rId13"/>
    <p:sldId id="442" r:id="rId14"/>
    <p:sldId id="443" r:id="rId15"/>
    <p:sldId id="452" r:id="rId16"/>
    <p:sldId id="459" r:id="rId17"/>
    <p:sldId id="460" r:id="rId18"/>
    <p:sldId id="453" r:id="rId19"/>
    <p:sldId id="455" r:id="rId20"/>
    <p:sldId id="456" r:id="rId21"/>
    <p:sldId id="457" r:id="rId22"/>
    <p:sldId id="458" r:id="rId23"/>
    <p:sldId id="454" r:id="rId24"/>
    <p:sldId id="461" r:id="rId25"/>
    <p:sldId id="463" r:id="rId26"/>
    <p:sldId id="464" r:id="rId27"/>
    <p:sldId id="465" r:id="rId28"/>
    <p:sldId id="466" r:id="rId29"/>
    <p:sldId id="467" r:id="rId3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rgbClr val="220060"/>
        </a:solidFill>
        <a:latin typeface="Arial" charset="0"/>
        <a:ea typeface="ＭＳ Ｐゴシック" charset="0"/>
        <a:cs typeface="+mn-cs"/>
      </a:defRPr>
    </a:lvl1pPr>
    <a:lvl2pPr marL="457200" algn="l" rtl="0" fontAlgn="base">
      <a:spcBef>
        <a:spcPct val="0"/>
      </a:spcBef>
      <a:spcAft>
        <a:spcPct val="0"/>
      </a:spcAft>
      <a:defRPr b="1" kern="1200">
        <a:solidFill>
          <a:srgbClr val="220060"/>
        </a:solidFill>
        <a:latin typeface="Arial" charset="0"/>
        <a:ea typeface="ＭＳ Ｐゴシック" charset="0"/>
        <a:cs typeface="+mn-cs"/>
      </a:defRPr>
    </a:lvl2pPr>
    <a:lvl3pPr marL="914400" algn="l" rtl="0" fontAlgn="base">
      <a:spcBef>
        <a:spcPct val="0"/>
      </a:spcBef>
      <a:spcAft>
        <a:spcPct val="0"/>
      </a:spcAft>
      <a:defRPr b="1" kern="1200">
        <a:solidFill>
          <a:srgbClr val="220060"/>
        </a:solidFill>
        <a:latin typeface="Arial" charset="0"/>
        <a:ea typeface="ＭＳ Ｐゴシック" charset="0"/>
        <a:cs typeface="+mn-cs"/>
      </a:defRPr>
    </a:lvl3pPr>
    <a:lvl4pPr marL="1371600" algn="l" rtl="0" fontAlgn="base">
      <a:spcBef>
        <a:spcPct val="0"/>
      </a:spcBef>
      <a:spcAft>
        <a:spcPct val="0"/>
      </a:spcAft>
      <a:defRPr b="1" kern="1200">
        <a:solidFill>
          <a:srgbClr val="220060"/>
        </a:solidFill>
        <a:latin typeface="Arial" charset="0"/>
        <a:ea typeface="ＭＳ Ｐゴシック" charset="0"/>
        <a:cs typeface="+mn-cs"/>
      </a:defRPr>
    </a:lvl4pPr>
    <a:lvl5pPr marL="1828800" algn="l" rtl="0" fontAlgn="base">
      <a:spcBef>
        <a:spcPct val="0"/>
      </a:spcBef>
      <a:spcAft>
        <a:spcPct val="0"/>
      </a:spcAft>
      <a:defRPr b="1" kern="1200">
        <a:solidFill>
          <a:srgbClr val="220060"/>
        </a:solidFill>
        <a:latin typeface="Arial" charset="0"/>
        <a:ea typeface="ＭＳ Ｐゴシック" charset="0"/>
        <a:cs typeface="+mn-cs"/>
      </a:defRPr>
    </a:lvl5pPr>
    <a:lvl6pPr marL="2286000" algn="l" defTabSz="457200" rtl="0" eaLnBrk="1" latinLnBrk="0" hangingPunct="1">
      <a:defRPr b="1" kern="1200">
        <a:solidFill>
          <a:srgbClr val="220060"/>
        </a:solidFill>
        <a:latin typeface="Arial" charset="0"/>
        <a:ea typeface="ＭＳ Ｐゴシック" charset="0"/>
        <a:cs typeface="+mn-cs"/>
      </a:defRPr>
    </a:lvl6pPr>
    <a:lvl7pPr marL="2743200" algn="l" defTabSz="457200" rtl="0" eaLnBrk="1" latinLnBrk="0" hangingPunct="1">
      <a:defRPr b="1" kern="1200">
        <a:solidFill>
          <a:srgbClr val="220060"/>
        </a:solidFill>
        <a:latin typeface="Arial" charset="0"/>
        <a:ea typeface="ＭＳ Ｐゴシック" charset="0"/>
        <a:cs typeface="+mn-cs"/>
      </a:defRPr>
    </a:lvl7pPr>
    <a:lvl8pPr marL="3200400" algn="l" defTabSz="457200" rtl="0" eaLnBrk="1" latinLnBrk="0" hangingPunct="1">
      <a:defRPr b="1" kern="1200">
        <a:solidFill>
          <a:srgbClr val="220060"/>
        </a:solidFill>
        <a:latin typeface="Arial" charset="0"/>
        <a:ea typeface="ＭＳ Ｐゴシック" charset="0"/>
        <a:cs typeface="+mn-cs"/>
      </a:defRPr>
    </a:lvl8pPr>
    <a:lvl9pPr marL="3657600" algn="l" defTabSz="457200" rtl="0" eaLnBrk="1" latinLnBrk="0" hangingPunct="1">
      <a:defRPr b="1" kern="1200">
        <a:solidFill>
          <a:srgbClr val="220060"/>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C01"/>
    <a:srgbClr val="66C0FF"/>
    <a:srgbClr val="220060"/>
    <a:srgbClr val="262FDA"/>
    <a:srgbClr val="5A42BE"/>
    <a:srgbClr val="FBEEAD"/>
    <a:srgbClr val="66FFCC"/>
    <a:srgbClr val="FF0000"/>
    <a:srgbClr val="DBE5F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8" autoAdjust="0"/>
    <p:restoredTop sz="82445" autoAdjust="0"/>
  </p:normalViewPr>
  <p:slideViewPr>
    <p:cSldViewPr>
      <p:cViewPr varScale="1">
        <p:scale>
          <a:sx n="78" d="100"/>
          <a:sy n="78" d="100"/>
        </p:scale>
        <p:origin x="-11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605588" y="8961438"/>
            <a:ext cx="192087" cy="152400"/>
          </a:xfrm>
          <a:prstGeom prst="rect">
            <a:avLst/>
          </a:prstGeom>
          <a:noFill/>
          <a:ln w="12699">
            <a:noFill/>
            <a:miter lim="800000"/>
            <a:headEnd/>
            <a:tailEnd/>
          </a:ln>
          <a:effectLst/>
        </p:spPr>
        <p:txBody>
          <a:bodyPr wrap="none" lIns="0" tIns="0" rIns="0" bIns="0">
            <a:spAutoFit/>
          </a:bodyPr>
          <a:lstStyle/>
          <a:p>
            <a:pPr algn="r" eaLnBrk="0" hangingPunct="0"/>
            <a:fld id="{31B906CD-AEB3-DF46-8B8D-A5AB7ACA09ED}" type="slidenum">
              <a:rPr lang="en-US" sz="1000" b="0">
                <a:solidFill>
                  <a:schemeClr val="tx1"/>
                </a:solidFill>
                <a:latin typeface="Tahoma" charset="0"/>
              </a:rPr>
              <a:pPr algn="r" eaLnBrk="0" hangingPunct="0"/>
              <a:t>‹#›</a:t>
            </a:fld>
            <a:endParaRPr lang="en-US" sz="1000" b="0">
              <a:solidFill>
                <a:schemeClr val="tx1"/>
              </a:solidFill>
              <a:latin typeface="Tahoma" charset="0"/>
            </a:endParaRPr>
          </a:p>
        </p:txBody>
      </p:sp>
      <p:sp>
        <p:nvSpPr>
          <p:cNvPr id="3075" name="Rectangle 3"/>
          <p:cNvSpPr>
            <a:spLocks noChangeArrowheads="1"/>
          </p:cNvSpPr>
          <p:nvPr/>
        </p:nvSpPr>
        <p:spPr bwMode="auto">
          <a:xfrm>
            <a:off x="1727200" y="8932863"/>
            <a:ext cx="3114675" cy="211137"/>
          </a:xfrm>
          <a:prstGeom prst="rect">
            <a:avLst/>
          </a:prstGeom>
          <a:noFill/>
          <a:ln w="12699">
            <a:noFill/>
            <a:miter lim="800000"/>
            <a:headEnd/>
            <a:tailEnd/>
          </a:ln>
          <a:effectLst/>
        </p:spPr>
        <p:txBody>
          <a:bodyPr wrap="none" lIns="90416" tIns="44414" rIns="90416" bIns="44414">
            <a:spAutoFit/>
          </a:bodyPr>
          <a:lstStyle/>
          <a:p>
            <a:pPr algn="r" eaLnBrk="0" hangingPunct="0"/>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163020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idx="2"/>
          </p:nvPr>
        </p:nvSpPr>
        <p:spPr bwMode="auto">
          <a:xfrm>
            <a:off x="1152525" y="692150"/>
            <a:ext cx="4554538" cy="3416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2813" y="4343400"/>
            <a:ext cx="5032375" cy="4114800"/>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630087045"/>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2"/>
          <p:cNvSpPr>
            <a:spLocks noGrp="1" noRot="1" noChangeAspect="1" noChangeArrowheads="1" noTextEdit="1"/>
          </p:cNvSpPr>
          <p:nvPr>
            <p:ph type="sldImg"/>
          </p:nvPr>
        </p:nvSpPr>
        <p:spPr>
          <a:ln/>
        </p:spPr>
      </p:sp>
      <p:sp>
        <p:nvSpPr>
          <p:cNvPr id="578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Slide Image Placeholder 1"/>
          <p:cNvSpPr>
            <a:spLocks noGrp="1" noRot="1" noChangeAspect="1" noTextEdit="1"/>
          </p:cNvSpPr>
          <p:nvPr>
            <p:ph type="sldImg"/>
          </p:nvPr>
        </p:nvSpPr>
        <p:spPr>
          <a:ln/>
        </p:spPr>
      </p:sp>
      <p:sp>
        <p:nvSpPr>
          <p:cNvPr id="580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3.png"/><Relationship Id="rId1" Type="http://schemas.openxmlformats.org/officeDocument/2006/relationships/themeOverride" Target="../theme/themeOverride1.xml"/><Relationship Id="rId2"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a typeface="+mn-ea"/>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761866"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spcBef>
                <a:spcPct val="50000"/>
              </a:spcBef>
            </a:pPr>
            <a:r>
              <a:rPr lang="en-US" sz="1800">
                <a:solidFill>
                  <a:schemeClr val="tx1"/>
                </a:solidFill>
              </a:rPr>
              <a:t>Nano Scale Disruptive Silicon-Plasmonic Platform for Chip-to-Chip Interconnection</a:t>
            </a:r>
          </a:p>
          <a:p>
            <a:pPr eaLnBrk="1" hangingPunct="1">
              <a:lnSpc>
                <a:spcPct val="90000"/>
              </a:lnSpc>
              <a:spcBef>
                <a:spcPct val="50000"/>
              </a:spcBef>
            </a:pPr>
            <a:r>
              <a:rPr lang="en-US" sz="1800">
                <a:solidFill>
                  <a:schemeClr val="tx1"/>
                </a:solidFill>
              </a:rPr>
              <a:t>www.navolchi.eu</a:t>
            </a:r>
          </a:p>
        </p:txBody>
      </p:sp>
      <p:sp>
        <p:nvSpPr>
          <p:cNvPr id="6" name="Text Box 11"/>
          <p:cNvSpPr txBox="1">
            <a:spLocks noChangeArrowheads="1"/>
          </p:cNvSpPr>
          <p:nvPr userDrawn="1"/>
        </p:nvSpPr>
        <p:spPr bwMode="auto">
          <a:xfrm>
            <a:off x="798513" y="333375"/>
            <a:ext cx="6049962" cy="1144588"/>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50000"/>
              </a:lnSpc>
            </a:pPr>
            <a:r>
              <a:rPr lang="en-US" i="1">
                <a:solidFill>
                  <a:schemeClr val="tx1"/>
                </a:solidFill>
              </a:rPr>
              <a:t>NAVOLCHI</a:t>
            </a:r>
            <a:r>
              <a:rPr lang="en-US"/>
              <a:t>  1</a:t>
            </a:r>
            <a:r>
              <a:rPr lang="en-US" baseline="30000"/>
              <a:t>st</a:t>
            </a:r>
            <a:r>
              <a:rPr lang="en-US"/>
              <a:t> Review Meeting</a:t>
            </a:r>
            <a:r>
              <a:rPr lang="en-US" sz="2400"/>
              <a:t> </a:t>
            </a:r>
          </a:p>
          <a:p>
            <a:pPr>
              <a:lnSpc>
                <a:spcPct val="150000"/>
              </a:lnSpc>
            </a:pPr>
            <a:r>
              <a:rPr lang="en-US" sz="1800"/>
              <a:t>November 27</a:t>
            </a:r>
            <a:r>
              <a:rPr lang="en-US" sz="1800" baseline="30000"/>
              <a:t>th</a:t>
            </a:r>
            <a:r>
              <a:rPr lang="en-US" sz="1800"/>
              <a:t> 2012, Brussels</a:t>
            </a:r>
            <a:endParaRPr lang="de-DE" sz="180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eaLnBrk="1" hangingPunct="1">
              <a:lnSpc>
                <a:spcPct val="90000"/>
              </a:lnSpc>
            </a:pPr>
            <a:r>
              <a:rPr lang="en-US" sz="1200">
                <a:solidFill>
                  <a:schemeClr val="tx1"/>
                </a:solidFill>
              </a:rPr>
              <a:t>FP7-ICT-2011-7</a:t>
            </a:r>
          </a:p>
          <a:p>
            <a:pPr eaLnBrk="1" hangingPunct="1">
              <a:lnSpc>
                <a:spcPct val="90000"/>
              </a:lnSpc>
            </a:pPr>
            <a:r>
              <a:rPr lang="en-US" sz="1200">
                <a:solidFill>
                  <a:schemeClr val="tx1"/>
                </a:solidFill>
              </a:rPr>
              <a:t>GA 288869</a:t>
            </a:r>
          </a:p>
        </p:txBody>
      </p:sp>
    </p:spTree>
    <p:extLst>
      <p:ext uri="{BB962C8B-B14F-4D97-AF65-F5344CB8AC3E}">
        <p14:creationId xmlns:p14="http://schemas.microsoft.com/office/powerpoint/2010/main" val="1838306456"/>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40988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35278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PQ-Standard-Slide Text">
    <p:spTree>
      <p:nvGrpSpPr>
        <p:cNvPr id="1" name=""/>
        <p:cNvGrpSpPr/>
        <p:nvPr/>
      </p:nvGrpSpPr>
      <p:grpSpPr>
        <a:xfrm>
          <a:off x="0" y="0"/>
          <a:ext cx="0" cy="0"/>
          <a:chOff x="0" y="0"/>
          <a:chExt cx="0" cy="0"/>
        </a:xfrm>
      </p:grpSpPr>
      <p:sp>
        <p:nvSpPr>
          <p:cNvPr id="4" name="Textplatzhalter 12"/>
          <p:cNvSpPr>
            <a:spLocks noGrp="1"/>
          </p:cNvSpPr>
          <p:nvPr>
            <p:ph type="body" sz="quarter" idx="17"/>
          </p:nvPr>
        </p:nvSpPr>
        <p:spPr>
          <a:xfrm>
            <a:off x="428596" y="1124744"/>
            <a:ext cx="8286807" cy="5112569"/>
          </a:xfrm>
          <a:prstGeom prst="rect">
            <a:avLst/>
          </a:prstGeom>
        </p:spPr>
        <p:txBody>
          <a:bodyPr/>
          <a:lstStyle>
            <a:lvl1pPr>
              <a:spcBef>
                <a:spcPts val="300"/>
              </a:spcBef>
              <a:spcAft>
                <a:spcPts val="0"/>
              </a:spcAft>
              <a:buClr>
                <a:srgbClr val="0000A7"/>
              </a:buClr>
              <a:buSzPct val="100000"/>
              <a:buFont typeface="Arial" pitchFamily="34" charset="0"/>
              <a:buChar char="●"/>
              <a:defRPr b="0" i="0" baseline="0"/>
            </a:lvl1pPr>
            <a:lvl2pPr marL="180975" indent="276225">
              <a:spcBef>
                <a:spcPts val="300"/>
              </a:spcBef>
              <a:spcAft>
                <a:spcPts val="0"/>
              </a:spcAft>
              <a:buClr>
                <a:srgbClr val="0000A7"/>
              </a:buClr>
              <a:buFont typeface="Arial" pitchFamily="34" charset="0"/>
              <a:buChar char="•"/>
              <a:defRPr/>
            </a:lvl2pPr>
            <a:lvl3pPr marL="361950" indent="260350">
              <a:spcBef>
                <a:spcPts val="300"/>
              </a:spcBef>
              <a:spcAft>
                <a:spcPts val="0"/>
              </a:spcAft>
              <a:buClr>
                <a:srgbClr val="0000A7"/>
              </a:buClr>
              <a:buFont typeface="Arial" pitchFamily="34" charset="0"/>
              <a:buChar char="•"/>
              <a:defRPr sz="1800"/>
            </a:lvl3pPr>
            <a:lvl4pPr marL="542925" indent="260350">
              <a:spcBef>
                <a:spcPts val="300"/>
              </a:spcBef>
              <a:spcAft>
                <a:spcPts val="0"/>
              </a:spcAft>
              <a:buClr>
                <a:srgbClr val="0000A7"/>
              </a:buClr>
              <a:buFont typeface="Arial" pitchFamily="34" charset="0"/>
              <a:buChar char="•"/>
              <a:defRPr sz="1800"/>
            </a:lvl4pPr>
            <a:lvl5pPr marL="712788" indent="271463">
              <a:spcBef>
                <a:spcPts val="300"/>
              </a:spcBef>
              <a:spcAft>
                <a:spcPts val="0"/>
              </a:spcAft>
              <a:buClr>
                <a:srgbClr val="0000A7"/>
              </a:buClr>
              <a:buFont typeface="Arial" pitchFamily="34" charset="0"/>
              <a:buChar cha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5"/>
          <p:cNvSpPr>
            <a:spLocks noGrp="1"/>
          </p:cNvSpPr>
          <p:nvPr>
            <p:ph type="title"/>
          </p:nvPr>
        </p:nvSpPr>
        <p:spPr>
          <a:xfrm>
            <a:off x="457200" y="164577"/>
            <a:ext cx="7139136" cy="706090"/>
          </a:xfrm>
          <a:prstGeom prst="rect">
            <a:avLst/>
          </a:prstGeom>
        </p:spPr>
        <p:txBody>
          <a:bodyPr anchor="ctr"/>
          <a:lstStyle>
            <a:lvl1pPr>
              <a:lnSpc>
                <a:spcPct val="90000"/>
              </a:lnSpc>
              <a:defRPr spc="0"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249058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a:noFill/>
        </p:spPr>
        <p:txBody>
          <a:bodyPr vert="horz" lIns="91440" tIns="45720" rIns="91440" bIns="45720" rtlCol="0">
            <a:normAutofit/>
          </a:bodyPr>
          <a:lstStyle>
            <a:lvl1pPr>
              <a:defRPr lang="de-DE" sz="2400" kern="1200" dirty="0" smtClean="0">
                <a:ea typeface="+mn-ea"/>
              </a:defRPr>
            </a:lvl1pPr>
            <a:lvl2pPr>
              <a:defRPr lang="de-DE" kern="1200" dirty="0" smtClean="0">
                <a:solidFill>
                  <a:schemeClr val="tx1">
                    <a:lumMod val="65000"/>
                    <a:lumOff val="35000"/>
                  </a:schemeClr>
                </a:solidFill>
                <a:ea typeface="+mn-ea"/>
                <a:cs typeface="+mn-cs"/>
              </a:defRPr>
            </a:lvl2pPr>
            <a:lvl3pPr>
              <a:defRPr lang="de-DE" kern="1200" dirty="0" smtClean="0">
                <a:solidFill>
                  <a:schemeClr val="tx1">
                    <a:lumMod val="65000"/>
                    <a:lumOff val="35000"/>
                  </a:schemeClr>
                </a:solidFill>
                <a:ea typeface="+mn-ea"/>
                <a:cs typeface="+mn-cs"/>
              </a:defRPr>
            </a:lvl3pPr>
            <a:lvl4pPr>
              <a:defRPr lang="de-DE" kern="1200" dirty="0" smtClean="0">
                <a:solidFill>
                  <a:schemeClr val="tx1">
                    <a:lumMod val="65000"/>
                    <a:lumOff val="35000"/>
                  </a:schemeClr>
                </a:solidFill>
                <a:ea typeface="+mn-ea"/>
                <a:cs typeface="+mn-cs"/>
              </a:defRPr>
            </a:lvl4pPr>
            <a:lvl5pPr>
              <a:defRPr lang="en-US" kern="1200" dirty="0">
                <a:solidFill>
                  <a:schemeClr val="tx1">
                    <a:lumMod val="65000"/>
                    <a:lumOff val="35000"/>
                  </a:schemeClr>
                </a:solidFill>
                <a:ea typeface="+mn-ea"/>
                <a:cs typeface="+mn-cs"/>
              </a:defRPr>
            </a:lvl5pPr>
          </a:lstStyle>
          <a:p>
            <a:pPr marL="0" lvl="0" indent="0" defTabSz="457200" eaLnBrk="1" latinLnBrk="0" hangingPunct="1">
              <a:lnSpc>
                <a:spcPct val="90000"/>
              </a:lnSpc>
              <a:spcBef>
                <a:spcPts val="3000"/>
              </a:spcBef>
              <a:spcAft>
                <a:spcPts val="0"/>
              </a:spcAft>
              <a:buSzPct val="100000"/>
              <a:buFont typeface="Calibri" pitchFamily="34" charset="0"/>
              <a:buChar char=" "/>
            </a:pPr>
            <a:r>
              <a:rPr lang="de-DE" dirty="0" smtClean="0"/>
              <a:t>Textmasterformate durch Klicken bearbeiten</a:t>
            </a:r>
          </a:p>
          <a:p>
            <a:pPr marL="457200" lvl="1" indent="0" defTabSz="457200" eaLnBrk="1" latinLnBrk="0" hangingPunct="1">
              <a:lnSpc>
                <a:spcPct val="90000"/>
              </a:lnSpc>
              <a:spcBef>
                <a:spcPct val="20000"/>
              </a:spcBef>
              <a:buClr>
                <a:srgbClr val="1C4476"/>
              </a:buClr>
              <a:buFont typeface="Wingdings" pitchFamily="2" charset="2"/>
              <a:buChar char="§"/>
            </a:pPr>
            <a:r>
              <a:rPr lang="de-DE" dirty="0" smtClean="0"/>
              <a:t>Zweite Ebene</a:t>
            </a:r>
          </a:p>
          <a:p>
            <a:pPr lvl="2" defTabSz="457200" eaLnBrk="1" latinLnBrk="0" hangingPunct="1">
              <a:lnSpc>
                <a:spcPct val="90000"/>
              </a:lnSpc>
              <a:spcBef>
                <a:spcPct val="20000"/>
              </a:spcBef>
              <a:buFont typeface="Arial"/>
            </a:pPr>
            <a:r>
              <a:rPr lang="de-DE" dirty="0" smtClean="0"/>
              <a:t>Dritte Ebene</a:t>
            </a:r>
          </a:p>
          <a:p>
            <a:pPr lvl="3" defTabSz="457200" eaLnBrk="1" latinLnBrk="0" hangingPunct="1">
              <a:lnSpc>
                <a:spcPct val="90000"/>
              </a:lnSpc>
              <a:spcBef>
                <a:spcPct val="20000"/>
              </a:spcBef>
              <a:buSzPct val="60000"/>
              <a:buFont typeface="Courier New"/>
              <a:buChar char="o"/>
            </a:pPr>
            <a:r>
              <a:rPr lang="de-DE" dirty="0" smtClean="0"/>
              <a:t>Vierte Ebene</a:t>
            </a:r>
          </a:p>
          <a:p>
            <a:pPr marL="1828800" lvl="4" indent="0" defTabSz="457200" eaLnBrk="1" latinLnBrk="0" hangingPunct="1">
              <a:lnSpc>
                <a:spcPct val="90000"/>
              </a:lnSpc>
              <a:spcBef>
                <a:spcPct val="20000"/>
              </a:spcBef>
              <a:buFont typeface="Arial"/>
              <a:buNone/>
            </a:pPr>
            <a:r>
              <a:rPr lang="de-DE" dirty="0" smtClean="0"/>
              <a:t>Fünfte Ebene</a:t>
            </a:r>
            <a:endParaRPr lang="en-US" dirty="0"/>
          </a:p>
        </p:txBody>
      </p:sp>
    </p:spTree>
    <p:extLst>
      <p:ext uri="{BB962C8B-B14F-4D97-AF65-F5344CB8AC3E}">
        <p14:creationId xmlns:p14="http://schemas.microsoft.com/office/powerpoint/2010/main" val="132498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54727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37386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93888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52761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44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1535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808602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image" Target="../media/image2.png"/><Relationship Id="rId16" Type="http://schemas.openxmlformats.org/officeDocument/2006/relationships/oleObject" Target="../embeddings/oleObject1.bin"/><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76" name="Picture 49"/>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2"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eaLnBrk="1" hangingPunct="1">
              <a:lnSpc>
                <a:spcPct val="90000"/>
              </a:lnSpc>
              <a:spcBef>
                <a:spcPct val="50000"/>
              </a:spcBef>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365125" cy="212725"/>
          </a:xfrm>
          <a:prstGeom prst="rect">
            <a:avLst/>
          </a:prstGeom>
          <a:noFill/>
          <a:ln w="9525">
            <a:noFill/>
            <a:miter lim="800000"/>
            <a:headEnd/>
            <a:tailEnd/>
          </a:ln>
          <a:effectLst/>
        </p:spPr>
        <p:txBody>
          <a:bodyPr wrap="none" lIns="0" tIns="0" rIns="0" bIns="0">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gn="l">
              <a:lnSpc>
                <a:spcPct val="100000"/>
              </a:lnSpc>
            </a:pPr>
            <a:fld id="{97A821B2-8660-9C44-B412-3B7E6B5F0481}" type="slidenum">
              <a:rPr lang="en-US" sz="1400"/>
              <a:pPr algn="l">
                <a:lnSpc>
                  <a:spcPct val="100000"/>
                </a:lnSpc>
              </a:pPr>
              <a:t>‹#›</a:t>
            </a:fld>
            <a:endParaRPr lang="en-US" sz="1400"/>
          </a:p>
        </p:txBody>
      </p:sp>
      <p:graphicFrame>
        <p:nvGraphicFramePr>
          <p:cNvPr id="60470" name="Object 54"/>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60490" r:id="rId16" imgW="3895238" imgH="2809524" progId="MSPhotoEd.3">
                  <p:embed/>
                </p:oleObj>
              </mc:Choice>
              <mc:Fallback>
                <p:oleObj r:id="rId16" imgW="3895238" imgH="2809524" progId="MSPhotoEd.3">
                  <p:embed/>
                  <p:pic>
                    <p:nvPicPr>
                      <p:cNvPr id="0" name="Object 5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0475" name="Gerade Verbindung 10"/>
          <p:cNvCxnSpPr>
            <a:cxnSpLocks noChangeShapeType="1"/>
          </p:cNvCxnSpPr>
          <p:nvPr/>
        </p:nvCxnSpPr>
        <p:spPr bwMode="auto">
          <a:xfrm>
            <a:off x="1619250" y="6430963"/>
            <a:ext cx="7310438" cy="22225"/>
          </a:xfrm>
          <a:prstGeom prst="line">
            <a:avLst/>
          </a:prstGeom>
          <a:noFill/>
          <a:ln w="19050">
            <a:solidFill>
              <a:srgbClr val="262FDA"/>
            </a:solidFill>
            <a:round/>
            <a:headEnd/>
            <a:tailEnd/>
          </a:ln>
          <a:extLst>
            <a:ext uri="{909E8E84-426E-40dd-AFC4-6F175D3DCCD1}">
              <a14:hiddenFill xmlns:a14="http://schemas.microsoft.com/office/drawing/2010/main">
                <a:noFill/>
              </a14:hiddenFill>
            </a:ext>
          </a:extLst>
        </p:spPr>
      </p:cxnSp>
      <p:cxnSp>
        <p:nvCxnSpPr>
          <p:cNvPr id="60477" name="Gerade Verbindung 10"/>
          <p:cNvCxnSpPr>
            <a:cxnSpLocks noChangeShapeType="1"/>
          </p:cNvCxnSpPr>
          <p:nvPr/>
        </p:nvCxnSpPr>
        <p:spPr bwMode="auto">
          <a:xfrm>
            <a:off x="177800" y="765175"/>
            <a:ext cx="74183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Lst>
  <p:timing>
    <p:tnLst>
      <p:par>
        <p:cTn xmlns:p14="http://schemas.microsoft.com/office/powerpoint/2010/mai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ＭＳ Ｐゴシック" charset="0"/>
          <a:cs typeface="+mj-cs"/>
        </a:defRPr>
      </a:lvl1pPr>
      <a:lvl2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2pPr>
      <a:lvl3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3pPr>
      <a:lvl4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4pPr>
      <a:lvl5pPr algn="ctr" rtl="0" eaLnBrk="0" fontAlgn="base" hangingPunct="0">
        <a:lnSpc>
          <a:spcPts val="3200"/>
        </a:lnSpc>
        <a:spcBef>
          <a:spcPct val="0"/>
        </a:spcBef>
        <a:spcAft>
          <a:spcPct val="0"/>
        </a:spcAft>
        <a:defRPr sz="2800" b="1">
          <a:solidFill>
            <a:srgbClr val="220060"/>
          </a:solidFill>
          <a:latin typeface="Arial" charset="0"/>
          <a:ea typeface="ＭＳ Ｐゴシック"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charset="0"/>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ＭＳ Ｐゴシック" charset="0"/>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7" name="Text Box 10"/>
          <p:cNvSpPr txBox="1">
            <a:spLocks noChangeArrowheads="1"/>
          </p:cNvSpPr>
          <p:nvPr/>
        </p:nvSpPr>
        <p:spPr bwMode="auto">
          <a:xfrm>
            <a:off x="323850" y="2133600"/>
            <a:ext cx="8382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ts val="3200"/>
              </a:lnSpc>
              <a:defRPr sz="3200" b="1">
                <a:solidFill>
                  <a:srgbClr val="220060"/>
                </a:solidFill>
                <a:latin typeface="Arial" charset="0"/>
                <a:ea typeface="ＭＳ Ｐゴシック" charset="0"/>
              </a:defRPr>
            </a:lvl1pPr>
            <a:lvl2pPr marL="742950" indent="-285750" algn="ctr" eaLnBrk="0" hangingPunct="0">
              <a:lnSpc>
                <a:spcPts val="3200"/>
              </a:lnSpc>
              <a:defRPr sz="3200" b="1">
                <a:solidFill>
                  <a:srgbClr val="220060"/>
                </a:solidFill>
                <a:latin typeface="Arial" charset="0"/>
                <a:ea typeface="ＭＳ Ｐゴシック" charset="0"/>
              </a:defRPr>
            </a:lvl2pPr>
            <a:lvl3pPr marL="1143000" indent="-228600" algn="ctr" eaLnBrk="0" hangingPunct="0">
              <a:lnSpc>
                <a:spcPts val="3200"/>
              </a:lnSpc>
              <a:defRPr sz="3200" b="1">
                <a:solidFill>
                  <a:srgbClr val="220060"/>
                </a:solidFill>
                <a:latin typeface="Arial" charset="0"/>
                <a:ea typeface="ＭＳ Ｐゴシック" charset="0"/>
              </a:defRPr>
            </a:lvl3pPr>
            <a:lvl4pPr marL="1600200" indent="-228600" algn="ctr" eaLnBrk="0" hangingPunct="0">
              <a:lnSpc>
                <a:spcPts val="3200"/>
              </a:lnSpc>
              <a:defRPr sz="3200" b="1">
                <a:solidFill>
                  <a:srgbClr val="220060"/>
                </a:solidFill>
                <a:latin typeface="Arial" charset="0"/>
                <a:ea typeface="ＭＳ Ｐゴシック" charset="0"/>
              </a:defRPr>
            </a:lvl4pPr>
            <a:lvl5pPr marL="2057400" indent="-228600" algn="ctr" eaLnBrk="0" hangingPunct="0">
              <a:lnSpc>
                <a:spcPts val="3200"/>
              </a:lnSpc>
              <a:defRPr sz="3200" b="1">
                <a:solidFill>
                  <a:srgbClr val="220060"/>
                </a:solidFill>
                <a:latin typeface="Arial" charset="0"/>
                <a:ea typeface="ＭＳ Ｐゴシック" charset="0"/>
              </a:defRPr>
            </a:lvl5pPr>
            <a:lvl6pPr marL="25146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6pPr>
            <a:lvl7pPr marL="29718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7pPr>
            <a:lvl8pPr marL="34290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8pPr>
            <a:lvl9pPr marL="3886200" indent="-228600" algn="ctr" eaLnBrk="0" fontAlgn="base" hangingPunct="0">
              <a:lnSpc>
                <a:spcPts val="3200"/>
              </a:lnSpc>
              <a:spcBef>
                <a:spcPct val="0"/>
              </a:spcBef>
              <a:spcAft>
                <a:spcPct val="0"/>
              </a:spcAft>
              <a:defRPr sz="3200" b="1">
                <a:solidFill>
                  <a:srgbClr val="220060"/>
                </a:solidFill>
                <a:latin typeface="Arial" charset="0"/>
                <a:ea typeface="ＭＳ Ｐゴシック" charset="0"/>
              </a:defRPr>
            </a:lvl9pPr>
          </a:lstStyle>
          <a:p>
            <a:pPr>
              <a:lnSpc>
                <a:spcPct val="100000"/>
              </a:lnSpc>
              <a:spcAft>
                <a:spcPts val="600"/>
              </a:spcAft>
            </a:pPr>
            <a:r>
              <a:rPr lang="en-US" sz="2000" dirty="0">
                <a:solidFill>
                  <a:schemeClr val="bg1"/>
                </a:solidFill>
              </a:rPr>
              <a:t>Work Package </a:t>
            </a:r>
            <a:r>
              <a:rPr lang="en-US" sz="2000" dirty="0" smtClean="0">
                <a:solidFill>
                  <a:srgbClr val="FF0000"/>
                </a:solidFill>
              </a:rPr>
              <a:t>5</a:t>
            </a:r>
            <a:r>
              <a:rPr lang="en-US" sz="2000" dirty="0" smtClean="0">
                <a:solidFill>
                  <a:schemeClr val="bg1"/>
                </a:solidFill>
              </a:rPr>
              <a:t> </a:t>
            </a:r>
            <a:r>
              <a:rPr lang="en-US" sz="2000" dirty="0">
                <a:solidFill>
                  <a:schemeClr val="bg1"/>
                </a:solidFill>
              </a:rPr>
              <a:t>Presentation</a:t>
            </a:r>
          </a:p>
          <a:p>
            <a:pPr>
              <a:lnSpc>
                <a:spcPct val="100000"/>
              </a:lnSpc>
              <a:spcAft>
                <a:spcPts val="600"/>
              </a:spcAft>
            </a:pPr>
            <a:r>
              <a:rPr lang="en-US" sz="2000" dirty="0" smtClean="0">
                <a:solidFill>
                  <a:srgbClr val="FF0000"/>
                </a:solidFill>
              </a:rPr>
              <a:t>Dries Van Thourhout</a:t>
            </a:r>
            <a:endParaRPr lang="en-US" sz="2000" dirty="0">
              <a:solidFill>
                <a:srgbClr val="FF0000"/>
              </a:solidFill>
            </a:endParaRPr>
          </a:p>
          <a:p>
            <a:pPr>
              <a:lnSpc>
                <a:spcPct val="100000"/>
              </a:lnSpc>
              <a:spcAft>
                <a:spcPts val="600"/>
              </a:spcAft>
            </a:pPr>
            <a:r>
              <a:rPr lang="en-US" sz="2000" dirty="0" smtClean="0">
                <a:solidFill>
                  <a:srgbClr val="FF0000"/>
                </a:solidFill>
              </a:rPr>
              <a:t>IMEC,</a:t>
            </a:r>
            <a:r>
              <a:rPr lang="en-US" sz="2000" dirty="0" smtClean="0">
                <a:solidFill>
                  <a:schemeClr val="bg1"/>
                </a:solidFill>
              </a:rPr>
              <a:t> Belgium</a:t>
            </a:r>
            <a:endParaRPr lang="de-DE" sz="20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Task 5.1 - SPP </a:t>
            </a:r>
            <a:r>
              <a:rPr lang="en-US" sz="3200" dirty="0" smtClean="0">
                <a:solidFill>
                  <a:srgbClr val="002060"/>
                </a:solidFill>
              </a:rPr>
              <a:t>Excitation in the Slot</a:t>
            </a:r>
          </a:p>
        </p:txBody>
      </p:sp>
      <p:pic>
        <p:nvPicPr>
          <p:cNvPr id="721922" name="Grafik 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94012" y="1137742"/>
            <a:ext cx="6468698" cy="147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ieren 2"/>
          <p:cNvGrpSpPr/>
          <p:nvPr/>
        </p:nvGrpSpPr>
        <p:grpSpPr>
          <a:xfrm>
            <a:off x="473040" y="2852936"/>
            <a:ext cx="8203416" cy="2952328"/>
            <a:chOff x="473040" y="3068960"/>
            <a:chExt cx="8203416" cy="2952328"/>
          </a:xfrm>
        </p:grpSpPr>
        <p:pic>
          <p:nvPicPr>
            <p:cNvPr id="721928" name="Grafik 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040" y="3068960"/>
              <a:ext cx="820341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rot="5400000">
              <a:off x="4368247" y="4361630"/>
              <a:ext cx="120228" cy="215444"/>
            </a:xfrm>
            <a:prstGeom prst="rect">
              <a:avLst/>
            </a:prstGeom>
            <a:solidFill>
              <a:schemeClr val="bg1"/>
            </a:solidFill>
          </p:spPr>
          <p:txBody>
            <a:bodyPr wrap="square" lIns="0" tIns="0" rIns="0" bIns="0" rtlCol="0">
              <a:spAutoFit/>
            </a:bodyPr>
            <a:lstStyle/>
            <a:p>
              <a:r>
                <a:rPr lang="de-DE" sz="1400" dirty="0">
                  <a:solidFill>
                    <a:srgbClr val="0000FF"/>
                  </a:solidFill>
                  <a:latin typeface="Symbol" pitchFamily="18" charset="2"/>
                </a:rPr>
                <a:t>q</a:t>
              </a:r>
              <a:endParaRPr lang="de-DE" sz="1400" dirty="0" smtClean="0">
                <a:solidFill>
                  <a:srgbClr val="0000FF"/>
                </a:solidFill>
                <a:latin typeface="Symbol" pitchFamily="18" charset="2"/>
              </a:endParaRPr>
            </a:p>
          </p:txBody>
        </p:sp>
      </p:grpSp>
    </p:spTree>
    <p:extLst>
      <p:ext uri="{BB962C8B-B14F-4D97-AF65-F5344CB8AC3E}">
        <p14:creationId xmlns:p14="http://schemas.microsoft.com/office/powerpoint/2010/main" val="3950678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Task 5.1 - Fabrication </a:t>
            </a:r>
            <a:r>
              <a:rPr lang="en-US" sz="3200" dirty="0" smtClean="0">
                <a:solidFill>
                  <a:srgbClr val="002060"/>
                </a:solidFill>
              </a:rPr>
              <a:t>by KIT &amp; IMEC</a:t>
            </a:r>
          </a:p>
        </p:txBody>
      </p:sp>
      <p:grpSp>
        <p:nvGrpSpPr>
          <p:cNvPr id="5" name="Gruppieren 4"/>
          <p:cNvGrpSpPr/>
          <p:nvPr/>
        </p:nvGrpSpPr>
        <p:grpSpPr>
          <a:xfrm>
            <a:off x="1475656" y="1052736"/>
            <a:ext cx="5760640" cy="4977216"/>
            <a:chOff x="611560" y="867003"/>
            <a:chExt cx="6336704" cy="5474938"/>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867003"/>
              <a:ext cx="6192688" cy="54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bwMode="auto">
            <a:xfrm>
              <a:off x="4788024" y="867003"/>
              <a:ext cx="2160240" cy="1985933"/>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GB" sz="2000" b="0" i="0" u="none" strike="noStrike" cap="none" normalizeH="0" baseline="0" smtClean="0">
                <a:ln>
                  <a:noFill/>
                </a:ln>
                <a:solidFill>
                  <a:schemeClr val="tx1"/>
                </a:solidFill>
                <a:effectLst/>
                <a:latin typeface="Arial" charset="0"/>
              </a:endParaRPr>
            </a:p>
          </p:txBody>
        </p:sp>
      </p:grpSp>
      <p:sp>
        <p:nvSpPr>
          <p:cNvPr id="4" name="Bogen 3"/>
          <p:cNvSpPr/>
          <p:nvPr/>
        </p:nvSpPr>
        <p:spPr bwMode="auto">
          <a:xfrm rot="918735">
            <a:off x="2925733" y="2028895"/>
            <a:ext cx="3419434" cy="1080120"/>
          </a:xfrm>
          <a:prstGeom prst="arc">
            <a:avLst>
              <a:gd name="adj1" fmla="val 12100180"/>
              <a:gd name="adj2" fmla="val 21186977"/>
            </a:avLst>
          </a:prstGeom>
          <a:noFill/>
          <a:ln w="28575" cap="flat" cmpd="sng" algn="ctr">
            <a:solidFill>
              <a:schemeClr val="tx1"/>
            </a:solidFill>
            <a:prstDash val="solid"/>
            <a:round/>
            <a:headEnd type="triangle" w="med" len="lg"/>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GB" sz="2000" b="0" i="0" u="none" strike="noStrike" cap="none" normalizeH="0" baseline="0" smtClean="0">
              <a:ln>
                <a:noFill/>
              </a:ln>
              <a:solidFill>
                <a:schemeClr val="tx1"/>
              </a:solidFill>
              <a:effectLst/>
              <a:latin typeface="Arial" charset="0"/>
            </a:endParaRPr>
          </a:p>
        </p:txBody>
      </p:sp>
      <p:sp>
        <p:nvSpPr>
          <p:cNvPr id="8" name="Textfeld 7"/>
          <p:cNvSpPr txBox="1"/>
          <p:nvPr/>
        </p:nvSpPr>
        <p:spPr>
          <a:xfrm>
            <a:off x="4923482" y="1825079"/>
            <a:ext cx="800646" cy="307777"/>
          </a:xfrm>
          <a:prstGeom prst="rect">
            <a:avLst/>
          </a:prstGeom>
          <a:noFill/>
        </p:spPr>
        <p:txBody>
          <a:bodyPr wrap="square" rtlCol="0">
            <a:spAutoFit/>
          </a:bodyPr>
          <a:lstStyle/>
          <a:p>
            <a:r>
              <a:rPr lang="en-GB" sz="1400" b="0" dirty="0" smtClean="0">
                <a:solidFill>
                  <a:schemeClr val="tx1"/>
                </a:solidFill>
              </a:rPr>
              <a:t>Design</a:t>
            </a:r>
            <a:endParaRPr lang="en-GB" sz="1400" b="0" dirty="0">
              <a:solidFill>
                <a:schemeClr val="tx1"/>
              </a:solidFill>
            </a:endParaRPr>
          </a:p>
        </p:txBody>
      </p:sp>
    </p:spTree>
    <p:extLst>
      <p:ext uri="{BB962C8B-B14F-4D97-AF65-F5344CB8AC3E}">
        <p14:creationId xmlns:p14="http://schemas.microsoft.com/office/powerpoint/2010/main" val="32353955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Task 5.1 - Fabrication </a:t>
            </a:r>
            <a:r>
              <a:rPr lang="en-US" sz="3200" dirty="0">
                <a:solidFill>
                  <a:srgbClr val="002060"/>
                </a:solidFill>
              </a:rPr>
              <a:t>by KIT &amp; IMEC</a:t>
            </a:r>
            <a:endParaRPr lang="en-US" sz="3200" dirty="0" smtClean="0">
              <a:solidFill>
                <a:srgbClr val="002060"/>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04167"/>
            <a:ext cx="3656529" cy="401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4"/>
          <p:cNvCxnSpPr/>
          <p:nvPr/>
        </p:nvCxnSpPr>
        <p:spPr bwMode="auto">
          <a:xfrm flipV="1">
            <a:off x="2448272" y="1804167"/>
            <a:ext cx="216024" cy="432048"/>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 name="TextBox 5"/>
          <p:cNvSpPr txBox="1"/>
          <p:nvPr/>
        </p:nvSpPr>
        <p:spPr>
          <a:xfrm>
            <a:off x="2309152" y="1412776"/>
            <a:ext cx="1208257" cy="400110"/>
          </a:xfrm>
          <a:prstGeom prst="rect">
            <a:avLst/>
          </a:prstGeom>
          <a:noFill/>
        </p:spPr>
        <p:txBody>
          <a:bodyPr wrap="square" rtlCol="0">
            <a:spAutoFit/>
          </a:bodyPr>
          <a:lstStyle/>
          <a:p>
            <a:r>
              <a:rPr lang="en-US" sz="2000" b="0" dirty="0" smtClean="0">
                <a:solidFill>
                  <a:schemeClr val="tx1"/>
                </a:solidFill>
              </a:rPr>
              <a:t>Si slab</a:t>
            </a:r>
            <a:endParaRPr lang="en-US" sz="2000" b="0" dirty="0">
              <a:solidFill>
                <a:schemeClr val="tx1"/>
              </a:solidFill>
            </a:endParaRPr>
          </a:p>
        </p:txBody>
      </p:sp>
      <p:sp>
        <p:nvSpPr>
          <p:cNvPr id="9" name="TextBox 6"/>
          <p:cNvSpPr txBox="1"/>
          <p:nvPr/>
        </p:nvSpPr>
        <p:spPr>
          <a:xfrm>
            <a:off x="190038" y="908720"/>
            <a:ext cx="2952328" cy="400110"/>
          </a:xfrm>
          <a:prstGeom prst="rect">
            <a:avLst/>
          </a:prstGeom>
          <a:noFill/>
        </p:spPr>
        <p:txBody>
          <a:bodyPr wrap="square" rtlCol="0">
            <a:spAutoFit/>
          </a:bodyPr>
          <a:lstStyle/>
          <a:p>
            <a:r>
              <a:rPr lang="en-US" sz="2000" b="0" dirty="0" smtClean="0">
                <a:solidFill>
                  <a:schemeClr val="tx1"/>
                </a:solidFill>
              </a:rPr>
              <a:t>Design Layout</a:t>
            </a:r>
            <a:endParaRPr lang="en-US" sz="2000" b="0" dirty="0">
              <a:solidFill>
                <a:schemeClr val="tx1"/>
              </a:solidFill>
            </a:endParaRPr>
          </a:p>
        </p:txBody>
      </p:sp>
      <p:cxnSp>
        <p:nvCxnSpPr>
          <p:cNvPr id="10" name="Straight Connector 9"/>
          <p:cNvCxnSpPr/>
          <p:nvPr/>
        </p:nvCxnSpPr>
        <p:spPr bwMode="auto">
          <a:xfrm>
            <a:off x="1800200" y="5321191"/>
            <a:ext cx="216024" cy="300552"/>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2020128" y="5609223"/>
            <a:ext cx="2119824" cy="400110"/>
          </a:xfrm>
          <a:prstGeom prst="rect">
            <a:avLst/>
          </a:prstGeom>
          <a:noFill/>
        </p:spPr>
        <p:txBody>
          <a:bodyPr wrap="square" rtlCol="0">
            <a:spAutoFit/>
          </a:bodyPr>
          <a:lstStyle/>
          <a:p>
            <a:r>
              <a:rPr lang="en-US" sz="2000" b="0" dirty="0" smtClean="0">
                <a:solidFill>
                  <a:schemeClr val="tx1"/>
                </a:solidFill>
              </a:rPr>
              <a:t>Si nanowire</a:t>
            </a:r>
            <a:endParaRPr lang="en-US" sz="2000" b="0" dirty="0">
              <a:solidFill>
                <a:schemeClr val="tx1"/>
              </a:solidFill>
            </a:endParaRPr>
          </a:p>
        </p:txBody>
      </p:sp>
      <p:sp>
        <p:nvSpPr>
          <p:cNvPr id="19" name="Titel 2"/>
          <p:cNvSpPr txBox="1">
            <a:spLocks/>
          </p:cNvSpPr>
          <p:nvPr/>
        </p:nvSpPr>
        <p:spPr>
          <a:xfrm>
            <a:off x="5033090" y="889683"/>
            <a:ext cx="3859389" cy="536813"/>
          </a:xfrm>
          <a:prstGeom prst="rect">
            <a:avLst/>
          </a:prstGeom>
        </p:spPr>
        <p:txBody>
          <a:bodyPr anchor="ctr"/>
          <a:lstStyle>
            <a:lvl1pPr algn="ctr" rtl="0" eaLnBrk="1" fontAlgn="base" hangingPunct="1">
              <a:lnSpc>
                <a:spcPct val="90000"/>
              </a:lnSpc>
              <a:spcBef>
                <a:spcPct val="0"/>
              </a:spcBef>
              <a:spcAft>
                <a:spcPct val="0"/>
              </a:spcAft>
              <a:defRPr sz="2400" b="1" spc="0" baseline="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00A7"/>
                </a:solidFill>
                <a:latin typeface="Arial" charset="0"/>
                <a:cs typeface="Arial" charset="0"/>
              </a:defRPr>
            </a:lvl2pPr>
            <a:lvl3pPr algn="l" rtl="0" eaLnBrk="1" fontAlgn="base" hangingPunct="1">
              <a:spcBef>
                <a:spcPct val="0"/>
              </a:spcBef>
              <a:spcAft>
                <a:spcPct val="0"/>
              </a:spcAft>
              <a:defRPr sz="2800" b="1">
                <a:solidFill>
                  <a:srgbClr val="0000A7"/>
                </a:solidFill>
                <a:latin typeface="Arial" charset="0"/>
                <a:cs typeface="Arial" charset="0"/>
              </a:defRPr>
            </a:lvl3pPr>
            <a:lvl4pPr algn="l" rtl="0" eaLnBrk="1" fontAlgn="base" hangingPunct="1">
              <a:spcBef>
                <a:spcPct val="0"/>
              </a:spcBef>
              <a:spcAft>
                <a:spcPct val="0"/>
              </a:spcAft>
              <a:defRPr sz="2800" b="1">
                <a:solidFill>
                  <a:srgbClr val="0000A7"/>
                </a:solidFill>
                <a:latin typeface="Arial" charset="0"/>
                <a:cs typeface="Arial" charset="0"/>
              </a:defRPr>
            </a:lvl4pPr>
            <a:lvl5pPr algn="l" rtl="0" eaLnBrk="1" fontAlgn="base" hangingPunct="1">
              <a:spcBef>
                <a:spcPct val="0"/>
              </a:spcBef>
              <a:spcAft>
                <a:spcPct val="0"/>
              </a:spcAft>
              <a:defRPr sz="2800" b="1">
                <a:solidFill>
                  <a:srgbClr val="0000A7"/>
                </a:solidFill>
                <a:latin typeface="Arial" charset="0"/>
                <a:cs typeface="Arial" charset="0"/>
              </a:defRPr>
            </a:lvl5pPr>
            <a:lvl6pPr marL="457200" algn="l" rtl="0" eaLnBrk="1" fontAlgn="base" hangingPunct="1">
              <a:spcBef>
                <a:spcPct val="0"/>
              </a:spcBef>
              <a:spcAft>
                <a:spcPct val="0"/>
              </a:spcAft>
              <a:defRPr sz="2000" b="1">
                <a:solidFill>
                  <a:schemeClr val="accent1"/>
                </a:solidFill>
                <a:latin typeface="Arial" charset="0"/>
              </a:defRPr>
            </a:lvl6pPr>
            <a:lvl7pPr marL="914400" algn="l" rtl="0" eaLnBrk="1" fontAlgn="base" hangingPunct="1">
              <a:spcBef>
                <a:spcPct val="0"/>
              </a:spcBef>
              <a:spcAft>
                <a:spcPct val="0"/>
              </a:spcAft>
              <a:defRPr sz="2000" b="1">
                <a:solidFill>
                  <a:schemeClr val="accent1"/>
                </a:solidFill>
                <a:latin typeface="Arial" charset="0"/>
              </a:defRPr>
            </a:lvl7pPr>
            <a:lvl8pPr marL="1371600" algn="l" rtl="0" eaLnBrk="1" fontAlgn="base" hangingPunct="1">
              <a:spcBef>
                <a:spcPct val="0"/>
              </a:spcBef>
              <a:spcAft>
                <a:spcPct val="0"/>
              </a:spcAft>
              <a:defRPr sz="2000" b="1">
                <a:solidFill>
                  <a:schemeClr val="accent1"/>
                </a:solidFill>
                <a:latin typeface="Arial" charset="0"/>
              </a:defRPr>
            </a:lvl8pPr>
            <a:lvl9pPr marL="1828800" algn="l" rtl="0" eaLnBrk="1" fontAlgn="base" hangingPunct="1">
              <a:spcBef>
                <a:spcPct val="0"/>
              </a:spcBef>
              <a:spcAft>
                <a:spcPct val="0"/>
              </a:spcAft>
              <a:defRPr sz="2000" b="1">
                <a:solidFill>
                  <a:schemeClr val="accent1"/>
                </a:solidFill>
                <a:latin typeface="Arial" charset="0"/>
              </a:defRPr>
            </a:lvl9pPr>
          </a:lstStyle>
          <a:p>
            <a:r>
              <a:rPr lang="de-DE" sz="1800" b="0" dirty="0" smtClean="0">
                <a:solidFill>
                  <a:srgbClr val="FF0000"/>
                </a:solidFill>
              </a:rPr>
              <a:t>SOI </a:t>
            </a:r>
            <a:r>
              <a:rPr lang="de-DE" sz="1800" b="0" dirty="0" err="1" smtClean="0">
                <a:solidFill>
                  <a:srgbClr val="FF0000"/>
                </a:solidFill>
              </a:rPr>
              <a:t>chip</a:t>
            </a:r>
            <a:r>
              <a:rPr lang="de-DE" sz="1800" b="0" dirty="0" smtClean="0">
                <a:solidFill>
                  <a:srgbClr val="FF0000"/>
                </a:solidFill>
              </a:rPr>
              <a:t> </a:t>
            </a:r>
            <a:r>
              <a:rPr lang="de-DE" sz="1800" b="0" dirty="0" err="1" smtClean="0">
                <a:solidFill>
                  <a:srgbClr val="FF0000"/>
                </a:solidFill>
              </a:rPr>
              <a:t>Fabricated</a:t>
            </a:r>
            <a:r>
              <a:rPr lang="de-DE" sz="1800" b="0" dirty="0" smtClean="0">
                <a:solidFill>
                  <a:srgbClr val="FF0000"/>
                </a:solidFill>
              </a:rPr>
              <a:t> </a:t>
            </a:r>
            <a:r>
              <a:rPr lang="de-DE" sz="1800" b="0" dirty="0" err="1" smtClean="0">
                <a:solidFill>
                  <a:srgbClr val="FF0000"/>
                </a:solidFill>
              </a:rPr>
              <a:t>by</a:t>
            </a:r>
            <a:r>
              <a:rPr lang="de-DE" sz="1800" b="0" dirty="0" smtClean="0">
                <a:solidFill>
                  <a:srgbClr val="FF0000"/>
                </a:solidFill>
              </a:rPr>
              <a:t> IMEC</a:t>
            </a:r>
            <a:endParaRPr lang="de-DE" sz="1800" b="0" dirty="0">
              <a:solidFill>
                <a:srgbClr val="FF0000"/>
              </a:solidFill>
            </a:endParaRPr>
          </a:p>
        </p:txBody>
      </p:sp>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5400000">
            <a:off x="4757836" y="2141998"/>
            <a:ext cx="4636808" cy="350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uppieren 20"/>
          <p:cNvGrpSpPr/>
          <p:nvPr/>
        </p:nvGrpSpPr>
        <p:grpSpPr>
          <a:xfrm>
            <a:off x="7795669" y="5558283"/>
            <a:ext cx="720080" cy="437011"/>
            <a:chOff x="6696236" y="5497588"/>
            <a:chExt cx="720080" cy="437011"/>
          </a:xfrm>
        </p:grpSpPr>
        <p:sp>
          <p:nvSpPr>
            <p:cNvPr id="22" name="Rechteck 21"/>
            <p:cNvSpPr/>
            <p:nvPr/>
          </p:nvSpPr>
          <p:spPr bwMode="gray">
            <a:xfrm>
              <a:off x="6732240" y="5517233"/>
              <a:ext cx="648072" cy="4173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accent1"/>
                </a:buClr>
                <a:buSzTx/>
                <a:tabLst/>
              </a:pPr>
              <a:endParaRPr kumimoji="0" lang="de-DE" sz="1400" b="0" i="0" u="none" strike="noStrike" cap="none" normalizeH="0" baseline="0" dirty="0" err="1" smtClean="0">
                <a:ln>
                  <a:noFill/>
                </a:ln>
                <a:solidFill>
                  <a:schemeClr val="tx1"/>
                </a:solidFill>
                <a:effectLst/>
                <a:latin typeface="Arial" charset="0"/>
              </a:endParaRPr>
            </a:p>
          </p:txBody>
        </p:sp>
        <p:grpSp>
          <p:nvGrpSpPr>
            <p:cNvPr id="23" name="Gruppieren 22"/>
            <p:cNvGrpSpPr/>
            <p:nvPr/>
          </p:nvGrpSpPr>
          <p:grpSpPr>
            <a:xfrm>
              <a:off x="6834219" y="5806731"/>
              <a:ext cx="444114" cy="57975"/>
              <a:chOff x="4090047" y="5195296"/>
              <a:chExt cx="559397" cy="73076"/>
            </a:xfrm>
          </p:grpSpPr>
          <p:cxnSp>
            <p:nvCxnSpPr>
              <p:cNvPr id="25" name="Gerade Verbindung 24"/>
              <p:cNvCxnSpPr/>
              <p:nvPr/>
            </p:nvCxnSpPr>
            <p:spPr bwMode="auto">
              <a:xfrm>
                <a:off x="4090047" y="5229200"/>
                <a:ext cx="559397" cy="0"/>
              </a:xfrm>
              <a:prstGeom prst="line">
                <a:avLst/>
              </a:prstGeom>
              <a:solidFill>
                <a:schemeClr val="bg1"/>
              </a:solidFill>
              <a:ln w="28575" cap="flat" cmpd="sng" algn="ctr">
                <a:solidFill>
                  <a:schemeClr val="bg1"/>
                </a:solidFill>
                <a:prstDash val="solid"/>
                <a:round/>
                <a:headEnd type="none" w="med" len="med"/>
                <a:tailEnd type="none" w="med" len="med"/>
              </a:ln>
              <a:effectLst/>
            </p:spPr>
          </p:cxnSp>
          <p:cxnSp>
            <p:nvCxnSpPr>
              <p:cNvPr id="26" name="Gerade Verbindung 25"/>
              <p:cNvCxnSpPr/>
              <p:nvPr/>
            </p:nvCxnSpPr>
            <p:spPr bwMode="auto">
              <a:xfrm>
                <a:off x="4090047" y="5195296"/>
                <a:ext cx="0" cy="72008"/>
              </a:xfrm>
              <a:prstGeom prst="line">
                <a:avLst/>
              </a:prstGeom>
              <a:solidFill>
                <a:schemeClr val="bg1"/>
              </a:solidFill>
              <a:ln w="28575" cap="flat" cmpd="sng" algn="ctr">
                <a:solidFill>
                  <a:schemeClr val="bg1"/>
                </a:solidFill>
                <a:prstDash val="solid"/>
                <a:round/>
                <a:headEnd type="none" w="med" len="med"/>
                <a:tailEnd type="none" w="med" len="med"/>
              </a:ln>
              <a:effectLst/>
            </p:spPr>
          </p:cxnSp>
          <p:cxnSp>
            <p:nvCxnSpPr>
              <p:cNvPr id="27" name="Gerade Verbindung 26"/>
              <p:cNvCxnSpPr/>
              <p:nvPr/>
            </p:nvCxnSpPr>
            <p:spPr bwMode="auto">
              <a:xfrm>
                <a:off x="4649444" y="5196364"/>
                <a:ext cx="0" cy="72008"/>
              </a:xfrm>
              <a:prstGeom prst="line">
                <a:avLst/>
              </a:prstGeom>
              <a:solidFill>
                <a:schemeClr val="bg1"/>
              </a:solidFill>
              <a:ln w="28575" cap="flat" cmpd="sng" algn="ctr">
                <a:solidFill>
                  <a:schemeClr val="bg1"/>
                </a:solidFill>
                <a:prstDash val="solid"/>
                <a:round/>
                <a:headEnd type="none" w="med" len="med"/>
                <a:tailEnd type="none" w="med" len="med"/>
              </a:ln>
              <a:effectLst/>
            </p:spPr>
          </p:cxnSp>
        </p:grpSp>
        <p:sp>
          <p:nvSpPr>
            <p:cNvPr id="24" name="Textfeld 23"/>
            <p:cNvSpPr txBox="1"/>
            <p:nvPr/>
          </p:nvSpPr>
          <p:spPr>
            <a:xfrm>
              <a:off x="6696236" y="5497588"/>
              <a:ext cx="720080" cy="307777"/>
            </a:xfrm>
            <a:prstGeom prst="rect">
              <a:avLst/>
            </a:prstGeom>
            <a:noFill/>
          </p:spPr>
          <p:txBody>
            <a:bodyPr wrap="square" rtlCol="0">
              <a:spAutoFit/>
            </a:bodyPr>
            <a:lstStyle/>
            <a:p>
              <a:r>
                <a:rPr lang="de-DE" sz="1400" dirty="0" smtClean="0">
                  <a:solidFill>
                    <a:schemeClr val="bg1"/>
                  </a:solidFill>
                </a:rPr>
                <a:t>10</a:t>
              </a:r>
              <a:r>
                <a:rPr lang="de-DE" sz="1400" dirty="0" smtClean="0">
                  <a:solidFill>
                    <a:schemeClr val="bg1"/>
                  </a:solidFill>
                  <a:latin typeface="Symbol" pitchFamily="18" charset="2"/>
                </a:rPr>
                <a:t>m</a:t>
              </a:r>
              <a:r>
                <a:rPr lang="de-DE" sz="1400" dirty="0" smtClean="0">
                  <a:solidFill>
                    <a:schemeClr val="bg1"/>
                  </a:solidFill>
                </a:rPr>
                <a:t>m</a:t>
              </a:r>
              <a:endParaRPr lang="de-DE" sz="1400" dirty="0">
                <a:solidFill>
                  <a:schemeClr val="bg1"/>
                </a:solidFill>
              </a:endParaRPr>
            </a:p>
          </p:txBody>
        </p:sp>
      </p:grpSp>
    </p:spTree>
    <p:extLst>
      <p:ext uri="{BB962C8B-B14F-4D97-AF65-F5344CB8AC3E}">
        <p14:creationId xmlns:p14="http://schemas.microsoft.com/office/powerpoint/2010/main" val="1704531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Task 5.1 - Fabrication </a:t>
            </a:r>
            <a:r>
              <a:rPr lang="en-US" sz="3200" dirty="0">
                <a:solidFill>
                  <a:srgbClr val="002060"/>
                </a:solidFill>
              </a:rPr>
              <a:t>by KIT &amp; IMEC</a:t>
            </a:r>
            <a:endParaRPr lang="en-US" sz="3200" dirty="0" smtClean="0">
              <a:solidFill>
                <a:srgbClr val="002060"/>
              </a:solidFill>
            </a:endParaRPr>
          </a:p>
        </p:txBody>
      </p:sp>
      <p:pic>
        <p:nvPicPr>
          <p:cNvPr id="72294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75856" y="4005064"/>
            <a:ext cx="3290672" cy="237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descr="C:\Users\Melikyan\Documents\W63D\Work\Plasmonic Phase Modulator\Metal_pol_Si_pol_metal\Fabrication\2012-06-27-MSPSM-3D-2ndRun\MiddleTop_13.tif"/>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9512" y="1224053"/>
            <a:ext cx="8725230" cy="2576021"/>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p:cNvSpPr txBox="1"/>
          <p:nvPr/>
        </p:nvSpPr>
        <p:spPr>
          <a:xfrm>
            <a:off x="36891" y="831671"/>
            <a:ext cx="3888432" cy="400110"/>
          </a:xfrm>
          <a:prstGeom prst="rect">
            <a:avLst/>
          </a:prstGeom>
          <a:noFill/>
        </p:spPr>
        <p:txBody>
          <a:bodyPr wrap="square" rtlCol="0">
            <a:spAutoFit/>
          </a:bodyPr>
          <a:lstStyle/>
          <a:p>
            <a:r>
              <a:rPr lang="de-DE" sz="2000" dirty="0" smtClean="0"/>
              <a:t>SEM </a:t>
            </a:r>
            <a:r>
              <a:rPr lang="de-DE" sz="2000" dirty="0" err="1" smtClean="0"/>
              <a:t>image</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device</a:t>
            </a:r>
            <a:endParaRPr lang="de-DE" sz="2000" dirty="0"/>
          </a:p>
        </p:txBody>
      </p:sp>
      <p:sp>
        <p:nvSpPr>
          <p:cNvPr id="30" name="Textfeld 29"/>
          <p:cNvSpPr txBox="1"/>
          <p:nvPr/>
        </p:nvSpPr>
        <p:spPr>
          <a:xfrm>
            <a:off x="282596" y="1979495"/>
            <a:ext cx="1656184" cy="400110"/>
          </a:xfrm>
          <a:prstGeom prst="rect">
            <a:avLst/>
          </a:prstGeom>
          <a:solidFill>
            <a:schemeClr val="bg1"/>
          </a:solidFill>
        </p:spPr>
        <p:txBody>
          <a:bodyPr wrap="square" rtlCol="0">
            <a:spAutoFit/>
          </a:bodyPr>
          <a:lstStyle/>
          <a:p>
            <a:r>
              <a:rPr lang="de-DE" sz="2000" b="1" dirty="0" smtClean="0"/>
              <a:t>Si </a:t>
            </a:r>
            <a:r>
              <a:rPr lang="de-DE" sz="2000" b="1" dirty="0" err="1" smtClean="0"/>
              <a:t>nanowire</a:t>
            </a:r>
            <a:endParaRPr lang="de-DE" sz="2000" b="1" dirty="0"/>
          </a:p>
        </p:txBody>
      </p:sp>
      <p:cxnSp>
        <p:nvCxnSpPr>
          <p:cNvPr id="31" name="Gerade Verbindung 30"/>
          <p:cNvCxnSpPr/>
          <p:nvPr/>
        </p:nvCxnSpPr>
        <p:spPr bwMode="auto">
          <a:xfrm flipH="1" flipV="1">
            <a:off x="1230962" y="2379605"/>
            <a:ext cx="144016" cy="391978"/>
          </a:xfrm>
          <a:prstGeom prst="line">
            <a:avLst/>
          </a:prstGeom>
          <a:solidFill>
            <a:schemeClr val="bg1"/>
          </a:solidFill>
          <a:ln w="38100" cap="flat" cmpd="sng" algn="ctr">
            <a:solidFill>
              <a:schemeClr val="tx1"/>
            </a:solidFill>
            <a:prstDash val="solid"/>
            <a:round/>
            <a:headEnd type="none" w="med" len="med"/>
            <a:tailEnd type="none" w="med" len="med"/>
          </a:ln>
          <a:effectLst/>
        </p:spPr>
      </p:cxnSp>
      <p:sp>
        <p:nvSpPr>
          <p:cNvPr id="32" name="Textfeld 31"/>
          <p:cNvSpPr txBox="1"/>
          <p:nvPr/>
        </p:nvSpPr>
        <p:spPr>
          <a:xfrm>
            <a:off x="4067944" y="1331423"/>
            <a:ext cx="992872" cy="400110"/>
          </a:xfrm>
          <a:prstGeom prst="rect">
            <a:avLst/>
          </a:prstGeom>
          <a:solidFill>
            <a:schemeClr val="bg1"/>
          </a:solidFill>
        </p:spPr>
        <p:txBody>
          <a:bodyPr wrap="square" rtlCol="0">
            <a:spAutoFit/>
          </a:bodyPr>
          <a:lstStyle/>
          <a:p>
            <a:pPr algn="ctr"/>
            <a:r>
              <a:rPr lang="de-DE" sz="2000" b="1" dirty="0" smtClean="0"/>
              <a:t>Au</a:t>
            </a:r>
            <a:endParaRPr lang="de-DE" sz="2000" b="1" dirty="0"/>
          </a:p>
        </p:txBody>
      </p:sp>
      <p:sp>
        <p:nvSpPr>
          <p:cNvPr id="33" name="Textfeld 32"/>
          <p:cNvSpPr txBox="1"/>
          <p:nvPr/>
        </p:nvSpPr>
        <p:spPr>
          <a:xfrm>
            <a:off x="4067944" y="3298992"/>
            <a:ext cx="1008112" cy="400110"/>
          </a:xfrm>
          <a:prstGeom prst="rect">
            <a:avLst/>
          </a:prstGeom>
          <a:solidFill>
            <a:schemeClr val="bg1"/>
          </a:solidFill>
        </p:spPr>
        <p:txBody>
          <a:bodyPr wrap="square" rtlCol="0">
            <a:spAutoFit/>
          </a:bodyPr>
          <a:lstStyle/>
          <a:p>
            <a:pPr algn="ctr"/>
            <a:r>
              <a:rPr lang="de-DE" sz="2000" b="1" dirty="0" smtClean="0"/>
              <a:t>Au</a:t>
            </a:r>
            <a:endParaRPr lang="de-DE" sz="2000" b="1" dirty="0"/>
          </a:p>
        </p:txBody>
      </p:sp>
    </p:spTree>
    <p:extLst>
      <p:ext uri="{BB962C8B-B14F-4D97-AF65-F5344CB8AC3E}">
        <p14:creationId xmlns:p14="http://schemas.microsoft.com/office/powerpoint/2010/main" val="1605855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64577"/>
            <a:ext cx="7139136" cy="706090"/>
          </a:xfrm>
        </p:spPr>
        <p:txBody>
          <a:bodyPr/>
          <a:lstStyle/>
          <a:p>
            <a:r>
              <a:rPr lang="de-DE" dirty="0" smtClean="0"/>
              <a:t>Task 5.1 - Optical </a:t>
            </a:r>
            <a:r>
              <a:rPr lang="de-DE" dirty="0" err="1" smtClean="0"/>
              <a:t>Characterization</a:t>
            </a:r>
            <a:endParaRPr lang="de-DE" dirty="0"/>
          </a:p>
        </p:txBody>
      </p:sp>
      <p:pic>
        <p:nvPicPr>
          <p:cNvPr id="32" name="Grafik 3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35896" y="836712"/>
            <a:ext cx="5269729" cy="1711500"/>
          </a:xfrm>
          <a:prstGeom prst="rect">
            <a:avLst/>
          </a:prstGeom>
          <a:noFill/>
        </p:spPr>
      </p:pic>
      <p:sp>
        <p:nvSpPr>
          <p:cNvPr id="2" name="Textfeld 1"/>
          <p:cNvSpPr txBox="1"/>
          <p:nvPr/>
        </p:nvSpPr>
        <p:spPr>
          <a:xfrm>
            <a:off x="323850" y="908720"/>
            <a:ext cx="5400278" cy="400110"/>
          </a:xfrm>
          <a:prstGeom prst="rect">
            <a:avLst/>
          </a:prstGeom>
          <a:noFill/>
        </p:spPr>
        <p:txBody>
          <a:bodyPr wrap="square" rtlCol="0">
            <a:spAutoFit/>
          </a:bodyPr>
          <a:lstStyle/>
          <a:p>
            <a:r>
              <a:rPr lang="de-DE" sz="2000" dirty="0" smtClean="0"/>
              <a:t>Light </a:t>
            </a:r>
            <a:r>
              <a:rPr lang="de-DE" sz="2000" dirty="0" err="1" smtClean="0"/>
              <a:t>Coupling</a:t>
            </a:r>
            <a:r>
              <a:rPr lang="de-DE" sz="2000" dirty="0" smtClean="0"/>
              <a:t> </a:t>
            </a:r>
            <a:r>
              <a:rPr lang="de-DE" sz="2000" dirty="0" err="1"/>
              <a:t>Configuration</a:t>
            </a:r>
            <a:endParaRPr lang="en-GB" sz="2000" dirty="0"/>
          </a:p>
        </p:txBody>
      </p:sp>
      <p:pic>
        <p:nvPicPr>
          <p:cNvPr id="71373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2266" y="2780928"/>
            <a:ext cx="5067259" cy="360609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6" name="Textfeld 45"/>
          <p:cNvSpPr txBox="1"/>
          <p:nvPr/>
        </p:nvSpPr>
        <p:spPr>
          <a:xfrm>
            <a:off x="323850" y="2394248"/>
            <a:ext cx="5400278" cy="400110"/>
          </a:xfrm>
          <a:prstGeom prst="rect">
            <a:avLst/>
          </a:prstGeom>
          <a:noFill/>
        </p:spPr>
        <p:txBody>
          <a:bodyPr wrap="square" rtlCol="0">
            <a:spAutoFit/>
          </a:bodyPr>
          <a:lstStyle/>
          <a:p>
            <a:r>
              <a:rPr lang="de-DE" sz="2000" dirty="0" smtClean="0"/>
              <a:t>Cut-back </a:t>
            </a:r>
            <a:r>
              <a:rPr lang="de-DE" sz="2000" dirty="0" err="1" smtClean="0"/>
              <a:t>measurement</a:t>
            </a:r>
            <a:endParaRPr lang="en-GB" sz="2000" dirty="0"/>
          </a:p>
        </p:txBody>
      </p:sp>
      <p:sp>
        <p:nvSpPr>
          <p:cNvPr id="47" name="Textfeld 46"/>
          <p:cNvSpPr txBox="1"/>
          <p:nvPr/>
        </p:nvSpPr>
        <p:spPr>
          <a:xfrm>
            <a:off x="6487025" y="4263504"/>
            <a:ext cx="2506931" cy="707886"/>
          </a:xfrm>
          <a:prstGeom prst="rect">
            <a:avLst/>
          </a:prstGeom>
          <a:noFill/>
        </p:spPr>
        <p:txBody>
          <a:bodyPr wrap="square" rtlCol="0">
            <a:spAutoFit/>
          </a:bodyPr>
          <a:lstStyle/>
          <a:p>
            <a:r>
              <a:rPr lang="de-DE" sz="2000" b="0" dirty="0" smtClean="0"/>
              <a:t>2dB </a:t>
            </a:r>
            <a:r>
              <a:rPr lang="de-DE" sz="2000" b="0" dirty="0" err="1" smtClean="0"/>
              <a:t>coupling</a:t>
            </a:r>
            <a:r>
              <a:rPr lang="de-DE" sz="2000" b="0" dirty="0" smtClean="0"/>
              <a:t> </a:t>
            </a:r>
            <a:r>
              <a:rPr lang="de-DE" sz="2000" b="0" dirty="0" err="1" smtClean="0"/>
              <a:t>loss</a:t>
            </a:r>
            <a:r>
              <a:rPr lang="de-DE" sz="2000" b="0" dirty="0" smtClean="0"/>
              <a:t>  </a:t>
            </a:r>
          </a:p>
          <a:p>
            <a:r>
              <a:rPr lang="de-DE" sz="2000" b="0" dirty="0" smtClean="0"/>
              <a:t>per </a:t>
            </a:r>
            <a:r>
              <a:rPr lang="de-DE" sz="2000" b="0" dirty="0" err="1" smtClean="0"/>
              <a:t>tapered</a:t>
            </a:r>
            <a:r>
              <a:rPr lang="de-DE" sz="2000" b="0" dirty="0" smtClean="0"/>
              <a:t> </a:t>
            </a:r>
            <a:r>
              <a:rPr lang="de-DE" sz="2000" b="0" dirty="0" err="1" smtClean="0"/>
              <a:t>coupler</a:t>
            </a:r>
            <a:r>
              <a:rPr lang="de-DE" sz="2000" b="0" dirty="0" smtClean="0"/>
              <a:t>!</a:t>
            </a:r>
            <a:endParaRPr lang="de-DE" sz="2000" b="0" dirty="0"/>
          </a:p>
        </p:txBody>
      </p:sp>
    </p:spTree>
    <p:extLst>
      <p:ext uri="{BB962C8B-B14F-4D97-AF65-F5344CB8AC3E}">
        <p14:creationId xmlns:p14="http://schemas.microsoft.com/office/powerpoint/2010/main" val="4254766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Tasks</a:t>
            </a:r>
            <a:endParaRPr lang="en-US" dirty="0"/>
          </a:p>
        </p:txBody>
      </p:sp>
      <p:graphicFrame>
        <p:nvGraphicFramePr>
          <p:cNvPr id="5" name="Tabelle 8"/>
          <p:cNvGraphicFramePr>
            <a:graphicFrameLocks noGrp="1"/>
          </p:cNvGraphicFramePr>
          <p:nvPr>
            <p:extLst>
              <p:ext uri="{D42A27DB-BD31-4B8C-83A1-F6EECF244321}">
                <p14:modId xmlns:p14="http://schemas.microsoft.com/office/powerpoint/2010/main" val="1081363909"/>
              </p:ext>
            </p:extLst>
          </p:nvPr>
        </p:nvGraphicFramePr>
        <p:xfrm>
          <a:off x="251521" y="1268760"/>
          <a:ext cx="8424934" cy="4096464"/>
        </p:xfrm>
        <a:graphic>
          <a:graphicData uri="http://schemas.openxmlformats.org/drawingml/2006/table">
            <a:tbl>
              <a:tblPr firstRow="1" bandRow="1"/>
              <a:tblGrid>
                <a:gridCol w="1118354"/>
                <a:gridCol w="5767902"/>
                <a:gridCol w="1538678"/>
              </a:tblGrid>
              <a:tr h="432048">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Tasks</a:t>
                      </a:r>
                      <a:endParaRPr lang="en-GB" sz="1800" b="1" kern="1200" dirty="0">
                        <a:solidFill>
                          <a:schemeClr val="tx1"/>
                        </a:solidFill>
                        <a:latin typeface="+mn-lt"/>
                        <a:ea typeface="+mn-ea"/>
                        <a:cs typeface="+mn-cs"/>
                      </a:endParaRPr>
                    </a:p>
                  </a:txBody>
                  <a:tcPr anchor="ctr"/>
                </a:tc>
                <a:tc>
                  <a:txBody>
                    <a:bodyPr/>
                    <a:lstStyle/>
                    <a:p>
                      <a:pPr algn="ctr"/>
                      <a:r>
                        <a:rPr lang="en-GB" sz="1800" b="1" kern="1200" dirty="0" smtClean="0">
                          <a:solidFill>
                            <a:schemeClr val="tx1"/>
                          </a:solidFill>
                          <a:latin typeface="+mn-lt"/>
                          <a:ea typeface="+mn-ea"/>
                          <a:cs typeface="+mn-cs"/>
                        </a:rPr>
                        <a:t>Time Period [months]</a:t>
                      </a:r>
                      <a:endParaRPr lang="en-GB" sz="1800" b="1" kern="1200" dirty="0">
                        <a:solidFill>
                          <a:schemeClr val="tx1"/>
                        </a:solidFill>
                        <a:latin typeface="+mn-lt"/>
                        <a:ea typeface="+mn-ea"/>
                        <a:cs typeface="+mn-cs"/>
                      </a:endParaRPr>
                    </a:p>
                  </a:txBody>
                  <a:tcPr anchor="ctr"/>
                </a:tc>
              </a:tr>
              <a:tr h="864096">
                <a:tc>
                  <a:txBody>
                    <a:bodyPr/>
                    <a:lstStyle/>
                    <a:p>
                      <a:pPr algn="ctr"/>
                      <a:r>
                        <a:rPr lang="en-GB" dirty="0" smtClean="0"/>
                        <a:t>Task </a:t>
                      </a:r>
                      <a:r>
                        <a:rPr lang="en-GB" dirty="0" smtClean="0"/>
                        <a:t>5.1</a:t>
                      </a:r>
                      <a:endParaRPr lang="en-GB" dirty="0"/>
                    </a:p>
                  </a:txBody>
                  <a:tcPr anchor="ctr">
                    <a:noFill/>
                  </a:tcPr>
                </a:tc>
                <a:tc>
                  <a:txBody>
                    <a:bodyPr/>
                    <a:lstStyle/>
                    <a:p>
                      <a:r>
                        <a:rPr lang="en-US" sz="1800" kern="1200" smtClean="0">
                          <a:solidFill>
                            <a:schemeClr val="tx1"/>
                          </a:solidFill>
                          <a:latin typeface="+mn-lt"/>
                          <a:ea typeface="+mn-ea"/>
                          <a:cs typeface="+mn-cs"/>
                        </a:rPr>
                        <a:t>Modeling </a:t>
                      </a:r>
                      <a:r>
                        <a:rPr lang="en-US" sz="1800" kern="1200" dirty="0" smtClean="0">
                          <a:solidFill>
                            <a:schemeClr val="tx1"/>
                          </a:solidFill>
                          <a:latin typeface="+mn-lt"/>
                          <a:ea typeface="+mn-ea"/>
                          <a:cs typeface="+mn-cs"/>
                        </a:rPr>
                        <a:t>and fabrication of coupling Si waveguide to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a:t>
                      </a:r>
                      <a:endParaRPr lang="en-GB" b="0" dirty="0"/>
                    </a:p>
                  </a:txBody>
                  <a:tcPr anchor="ctr">
                    <a:noFill/>
                  </a:tcPr>
                </a:tc>
                <a:tc>
                  <a:txBody>
                    <a:bodyPr/>
                    <a:lstStyle/>
                    <a:p>
                      <a:pPr algn="ctr"/>
                      <a:r>
                        <a:rPr lang="en-GB" b="0" dirty="0" smtClean="0"/>
                        <a:t>1 – </a:t>
                      </a:r>
                      <a:r>
                        <a:rPr lang="en-GB" b="0" dirty="0" smtClean="0"/>
                        <a:t>15</a:t>
                      </a:r>
                      <a:endParaRPr lang="en-GB" b="0" dirty="0"/>
                    </a:p>
                  </a:txBody>
                  <a:tcPr anchor="ctr">
                    <a:noFill/>
                  </a:tcPr>
                </a:tc>
              </a:tr>
              <a:tr h="648072">
                <a:tc>
                  <a:txBody>
                    <a:bodyPr/>
                    <a:lstStyle/>
                    <a:p>
                      <a:pPr algn="ctr"/>
                      <a:r>
                        <a:rPr lang="en-GB" dirty="0" smtClean="0"/>
                        <a:t>Task </a:t>
                      </a:r>
                      <a:r>
                        <a:rPr lang="en-GB" dirty="0" smtClean="0"/>
                        <a:t>5.2</a:t>
                      </a:r>
                      <a:endParaRPr lang="en-GB" dirty="0"/>
                    </a:p>
                  </a:txBody>
                  <a:tcPr anchor="ctr">
                    <a:solidFill>
                      <a:srgbClr val="66C0FF"/>
                    </a:solidFill>
                  </a:tcPr>
                </a:tc>
                <a:tc>
                  <a:txBody>
                    <a:bodyPr/>
                    <a:lstStyle/>
                    <a:p>
                      <a:r>
                        <a:rPr lang="en-US" sz="1800" kern="1200" dirty="0" smtClean="0">
                          <a:solidFill>
                            <a:schemeClr val="tx1"/>
                          </a:solidFill>
                          <a:latin typeface="+mn-lt"/>
                          <a:ea typeface="+mn-ea"/>
                          <a:cs typeface="+mn-cs"/>
                        </a:rPr>
                        <a:t>Design and fabrication of Si </a:t>
                      </a:r>
                      <a:r>
                        <a:rPr lang="en-US" sz="1800" kern="1200" dirty="0" err="1" smtClean="0">
                          <a:solidFill>
                            <a:schemeClr val="tx1"/>
                          </a:solidFill>
                          <a:latin typeface="+mn-lt"/>
                          <a:ea typeface="+mn-ea"/>
                          <a:cs typeface="+mn-cs"/>
                        </a:rPr>
                        <a:t>beamshaper</a:t>
                      </a:r>
                      <a:endParaRPr lang="en-GB" b="0" dirty="0"/>
                    </a:p>
                  </a:txBody>
                  <a:tcPr anchor="ctr">
                    <a:solidFill>
                      <a:srgbClr val="66C0FF"/>
                    </a:solidFill>
                  </a:tcPr>
                </a:tc>
                <a:tc>
                  <a:txBody>
                    <a:bodyPr/>
                    <a:lstStyle/>
                    <a:p>
                      <a:pPr algn="ctr"/>
                      <a:r>
                        <a:rPr lang="en-GB" b="0" dirty="0" smtClean="0"/>
                        <a:t>1 – </a:t>
                      </a:r>
                      <a:r>
                        <a:rPr lang="en-GB" b="0" dirty="0" smtClean="0"/>
                        <a:t>30</a:t>
                      </a:r>
                      <a:endParaRPr lang="en-GB" b="0" dirty="0"/>
                    </a:p>
                  </a:txBody>
                  <a:tcPr anchor="ctr">
                    <a:solidFill>
                      <a:srgbClr val="66C0FF"/>
                    </a:solidFill>
                  </a:tcPr>
                </a:tc>
              </a:tr>
              <a:tr h="648072">
                <a:tc>
                  <a:txBody>
                    <a:bodyPr/>
                    <a:lstStyle/>
                    <a:p>
                      <a:pPr algn="ctr"/>
                      <a:r>
                        <a:rPr lang="de-DE" dirty="0" smtClean="0"/>
                        <a:t>Task</a:t>
                      </a:r>
                      <a:r>
                        <a:rPr lang="de-DE" baseline="0" dirty="0" smtClean="0"/>
                        <a:t> </a:t>
                      </a:r>
                      <a:r>
                        <a:rPr lang="de-DE" baseline="0" dirty="0" smtClean="0"/>
                        <a:t>5.3</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passive ultra-compact components as filters</a:t>
                      </a:r>
                      <a:endParaRPr lang="en-GB" b="0" dirty="0"/>
                    </a:p>
                  </a:txBody>
                  <a:tcPr anchor="ctr">
                    <a:noFill/>
                  </a:tcPr>
                </a:tc>
                <a:tc>
                  <a:txBody>
                    <a:bodyPr/>
                    <a:lstStyle/>
                    <a:p>
                      <a:pPr algn="ctr"/>
                      <a:r>
                        <a:rPr lang="en-GB" b="0" dirty="0" smtClean="0"/>
                        <a:t>1 </a:t>
                      </a:r>
                      <a:r>
                        <a:rPr lang="en-GB" b="0" dirty="0" smtClean="0"/>
                        <a:t>– </a:t>
                      </a:r>
                      <a:r>
                        <a:rPr lang="en-GB" b="0" dirty="0" smtClean="0"/>
                        <a:t>15</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5.4</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design</a:t>
                      </a:r>
                      <a:endParaRPr lang="en-GB" b="0" dirty="0"/>
                    </a:p>
                  </a:txBody>
                  <a:tcPr anchor="ctr">
                    <a:noFill/>
                  </a:tcPr>
                </a:tc>
                <a:tc>
                  <a:txBody>
                    <a:bodyPr/>
                    <a:lstStyle/>
                    <a:p>
                      <a:pPr algn="ctr"/>
                      <a:r>
                        <a:rPr lang="en-GB" b="0" dirty="0" smtClean="0"/>
                        <a:t>4 </a:t>
                      </a:r>
                      <a:r>
                        <a:rPr lang="en-GB" b="0" dirty="0" smtClean="0"/>
                        <a:t>– </a:t>
                      </a:r>
                      <a:r>
                        <a:rPr lang="en-GB" b="0" dirty="0" smtClean="0"/>
                        <a:t>12</a:t>
                      </a:r>
                      <a:endParaRPr lang="en-GB" b="0" dirty="0"/>
                    </a:p>
                  </a:txBody>
                  <a:tcPr anchor="ctr">
                    <a:noFill/>
                  </a:tcPr>
                </a:tc>
              </a:tr>
              <a:tr h="648072">
                <a:tc>
                  <a:txBody>
                    <a:bodyPr/>
                    <a:lstStyle/>
                    <a:p>
                      <a:pPr algn="ctr"/>
                      <a:r>
                        <a:rPr lang="en-GB" dirty="0" smtClean="0"/>
                        <a:t>Task 5.5</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implementation via FPGA</a:t>
                      </a:r>
                      <a:endParaRPr lang="en-GB" b="0" dirty="0"/>
                    </a:p>
                  </a:txBody>
                  <a:tcPr anchor="ctr">
                    <a:noFill/>
                  </a:tcPr>
                </a:tc>
                <a:tc>
                  <a:txBody>
                    <a:bodyPr/>
                    <a:lstStyle/>
                    <a:p>
                      <a:pPr algn="ctr"/>
                      <a:r>
                        <a:rPr lang="en-GB" b="0" dirty="0" smtClean="0"/>
                        <a:t>13 – 24 </a:t>
                      </a:r>
                      <a:endParaRPr lang="en-GB" b="0" dirty="0"/>
                    </a:p>
                  </a:txBody>
                  <a:tcPr anchor="ctr">
                    <a:noFill/>
                  </a:tcPr>
                </a:tc>
              </a:tr>
            </a:tbl>
          </a:graphicData>
        </a:graphic>
      </p:graphicFrame>
    </p:spTree>
    <p:extLst>
      <p:ext uri="{BB962C8B-B14F-4D97-AF65-F5344CB8AC3E}">
        <p14:creationId xmlns:p14="http://schemas.microsoft.com/office/powerpoint/2010/main" val="73089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28596" y="1124744"/>
            <a:ext cx="8286807" cy="3096343"/>
          </a:xfrm>
        </p:spPr>
        <p:txBody>
          <a:bodyPr/>
          <a:lstStyle/>
          <a:p>
            <a:pPr marL="0" indent="0">
              <a:buNone/>
            </a:pPr>
            <a:r>
              <a:rPr lang="en-US" dirty="0" smtClean="0"/>
              <a:t>Original objective: focusing grating, distance 100</a:t>
            </a:r>
            <a:r>
              <a:rPr lang="en-US" dirty="0" smtClean="0">
                <a:latin typeface="Symbol" charset="2"/>
                <a:cs typeface="Symbol" charset="2"/>
              </a:rPr>
              <a:t>m</a:t>
            </a:r>
            <a:r>
              <a:rPr lang="en-US" dirty="0" smtClean="0"/>
              <a:t>m, 5dB loss (GEN1)</a:t>
            </a:r>
          </a:p>
          <a:p>
            <a:pPr marL="0" indent="0">
              <a:lnSpc>
                <a:spcPct val="140000"/>
              </a:lnSpc>
              <a:buNone/>
            </a:pPr>
            <a:r>
              <a:rPr lang="en-US" dirty="0" smtClean="0"/>
              <a:t>New objective: deve</a:t>
            </a:r>
            <a:r>
              <a:rPr lang="en-US" dirty="0" smtClean="0"/>
              <a:t>lop movable gratings</a:t>
            </a:r>
          </a:p>
          <a:p>
            <a:pPr marL="655638" lvl="4" indent="-285750">
              <a:lnSpc>
                <a:spcPct val="140000"/>
              </a:lnSpc>
            </a:pPr>
            <a:r>
              <a:rPr lang="en-US" sz="1800" dirty="0" smtClean="0"/>
              <a:t>1 </a:t>
            </a:r>
            <a:r>
              <a:rPr lang="en-US" sz="1800" dirty="0" smtClean="0">
                <a:latin typeface="Symbol" charset="2"/>
                <a:cs typeface="Symbol" charset="2"/>
              </a:rPr>
              <a:t>m</a:t>
            </a:r>
            <a:r>
              <a:rPr lang="en-US" sz="1800" dirty="0" smtClean="0"/>
              <a:t>m movement in plane</a:t>
            </a:r>
          </a:p>
          <a:p>
            <a:pPr marL="655638" lvl="4" indent="-285750">
              <a:lnSpc>
                <a:spcPct val="140000"/>
              </a:lnSpc>
            </a:pPr>
            <a:r>
              <a:rPr lang="en-US" sz="1800" dirty="0" smtClean="0"/>
              <a:t>1 degree rotation</a:t>
            </a:r>
            <a:endParaRPr lang="en-US" sz="1800" dirty="0"/>
          </a:p>
        </p:txBody>
      </p:sp>
      <p:sp>
        <p:nvSpPr>
          <p:cNvPr id="3" name="Title 2"/>
          <p:cNvSpPr>
            <a:spLocks noGrp="1"/>
          </p:cNvSpPr>
          <p:nvPr>
            <p:ph type="title"/>
          </p:nvPr>
        </p:nvSpPr>
        <p:spPr/>
        <p:txBody>
          <a:bodyPr/>
          <a:lstStyle/>
          <a:p>
            <a:r>
              <a:rPr lang="en-US" dirty="0" smtClean="0"/>
              <a:t>Task 5.2 – Optical </a:t>
            </a:r>
            <a:r>
              <a:rPr lang="en-US" dirty="0"/>
              <a:t>B</a:t>
            </a:r>
            <a:r>
              <a:rPr lang="en-US" dirty="0" smtClean="0"/>
              <a:t>eam </a:t>
            </a:r>
            <a:r>
              <a:rPr lang="en-US" dirty="0" err="1"/>
              <a:t>S</a:t>
            </a:r>
            <a:r>
              <a:rPr lang="en-US" dirty="0" err="1" smtClean="0"/>
              <a:t>teerers</a:t>
            </a:r>
            <a:endParaRPr lang="en-US" dirty="0"/>
          </a:p>
        </p:txBody>
      </p:sp>
      <p:pic>
        <p:nvPicPr>
          <p:cNvPr id="4" name="Picture 3" descr="steering_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5414" y="2960780"/>
            <a:ext cx="4221917" cy="2743279"/>
          </a:xfrm>
          <a:prstGeom prst="rect">
            <a:avLst/>
          </a:prstGeom>
        </p:spPr>
      </p:pic>
      <p:pic>
        <p:nvPicPr>
          <p:cNvPr id="5" name="Picture 4" descr="IMG_440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6016" y="3140968"/>
            <a:ext cx="4320746" cy="2993588"/>
          </a:xfrm>
          <a:prstGeom prst="rect">
            <a:avLst/>
          </a:prstGeom>
        </p:spPr>
      </p:pic>
    </p:spTree>
    <p:extLst>
      <p:ext uri="{BB962C8B-B14F-4D97-AF65-F5344CB8AC3E}">
        <p14:creationId xmlns:p14="http://schemas.microsoft.com/office/powerpoint/2010/main" val="261860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lnSpc>
                <a:spcPct val="120000"/>
              </a:lnSpc>
              <a:buNone/>
            </a:pPr>
            <a:r>
              <a:rPr lang="en-US" dirty="0" smtClean="0"/>
              <a:t>Status:</a:t>
            </a:r>
          </a:p>
          <a:p>
            <a:pPr lvl="1">
              <a:lnSpc>
                <a:spcPct val="120000"/>
              </a:lnSpc>
            </a:pPr>
            <a:r>
              <a:rPr lang="en-US" dirty="0" smtClean="0"/>
              <a:t>First generation designed</a:t>
            </a:r>
          </a:p>
          <a:p>
            <a:pPr lvl="1">
              <a:lnSpc>
                <a:spcPct val="120000"/>
              </a:lnSpc>
            </a:pPr>
            <a:r>
              <a:rPr lang="en-US" dirty="0" smtClean="0"/>
              <a:t>Fabrication completed</a:t>
            </a:r>
          </a:p>
          <a:p>
            <a:pPr lvl="1">
              <a:lnSpc>
                <a:spcPct val="120000"/>
              </a:lnSpc>
            </a:pPr>
            <a:r>
              <a:rPr lang="en-US" dirty="0" err="1" smtClean="0"/>
              <a:t>Characterisation</a:t>
            </a:r>
            <a:r>
              <a:rPr lang="en-US" dirty="0" smtClean="0"/>
              <a:t> on going: </a:t>
            </a:r>
            <a:r>
              <a:rPr lang="en-US" dirty="0"/>
              <a:t>1 </a:t>
            </a:r>
            <a:r>
              <a:rPr lang="en-US" dirty="0">
                <a:latin typeface="Symbol" charset="2"/>
                <a:cs typeface="Symbol" charset="2"/>
              </a:rPr>
              <a:t>m</a:t>
            </a:r>
            <a:r>
              <a:rPr lang="en-US" dirty="0"/>
              <a:t>m </a:t>
            </a:r>
            <a:r>
              <a:rPr lang="en-US" dirty="0" smtClean="0"/>
              <a:t>lateral movement measured</a:t>
            </a:r>
          </a:p>
          <a:p>
            <a:pPr marL="0" indent="0">
              <a:buNone/>
            </a:pPr>
            <a:endParaRPr lang="en-US" dirty="0"/>
          </a:p>
        </p:txBody>
      </p:sp>
      <p:sp>
        <p:nvSpPr>
          <p:cNvPr id="3" name="Title 2"/>
          <p:cNvSpPr>
            <a:spLocks noGrp="1"/>
          </p:cNvSpPr>
          <p:nvPr>
            <p:ph type="title"/>
          </p:nvPr>
        </p:nvSpPr>
        <p:spPr/>
        <p:txBody>
          <a:bodyPr/>
          <a:lstStyle/>
          <a:p>
            <a:r>
              <a:rPr lang="en-US" dirty="0"/>
              <a:t>Task 5.2 – Optical Beam </a:t>
            </a:r>
            <a:r>
              <a:rPr lang="en-US" dirty="0" err="1"/>
              <a:t>Steerers</a:t>
            </a:r>
            <a:endParaRPr lang="en-US" dirty="0"/>
          </a:p>
        </p:txBody>
      </p:sp>
      <p:pic>
        <p:nvPicPr>
          <p:cNvPr id="4" name="Picture 2" descr="\\photonicsserv1\docs\Sukumar\02102012\blackfoot1 00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6200000">
            <a:off x="1164123" y="2948447"/>
            <a:ext cx="2452316" cy="3269407"/>
          </a:xfrm>
          <a:prstGeom prst="rect">
            <a:avLst/>
          </a:prstGeom>
          <a:noFill/>
          <a:ln w="9525">
            <a:noFill/>
            <a:miter lim="800000"/>
            <a:headEnd/>
            <a:tailEnd/>
          </a:ln>
        </p:spPr>
      </p:pic>
      <p:pic>
        <p:nvPicPr>
          <p:cNvPr id="5" name="Picture 4" descr="Graph13.png"/>
          <p:cNvPicPr>
            <a:picLocks noChangeAspect="1"/>
          </p:cNvPicPr>
          <p:nvPr/>
        </p:nvPicPr>
        <p:blipFill>
          <a:blip r:embed="rId3" cstate="print">
            <a:extLst>
              <a:ext uri="{28A0092B-C50C-407E-A947-70E740481C1C}">
                <a14:useLocalDpi xmlns:a14="http://schemas.microsoft.com/office/drawing/2010/main"/>
              </a:ext>
            </a:extLst>
          </a:blip>
          <a:srcRect l="4260" t="11097" r="12780" b="3699"/>
          <a:stretch>
            <a:fillRect/>
          </a:stretch>
        </p:blipFill>
        <p:spPr>
          <a:xfrm>
            <a:off x="4355976" y="3140968"/>
            <a:ext cx="3600400" cy="3193500"/>
          </a:xfrm>
          <a:prstGeom prst="rect">
            <a:avLst/>
          </a:prstGeom>
        </p:spPr>
      </p:pic>
    </p:spTree>
    <p:extLst>
      <p:ext uri="{BB962C8B-B14F-4D97-AF65-F5344CB8AC3E}">
        <p14:creationId xmlns:p14="http://schemas.microsoft.com/office/powerpoint/2010/main" val="11241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Tasks</a:t>
            </a:r>
            <a:endParaRPr lang="en-US" dirty="0"/>
          </a:p>
        </p:txBody>
      </p:sp>
      <p:graphicFrame>
        <p:nvGraphicFramePr>
          <p:cNvPr id="5" name="Tabelle 8"/>
          <p:cNvGraphicFramePr>
            <a:graphicFrameLocks noGrp="1"/>
          </p:cNvGraphicFramePr>
          <p:nvPr>
            <p:extLst>
              <p:ext uri="{D42A27DB-BD31-4B8C-83A1-F6EECF244321}">
                <p14:modId xmlns:p14="http://schemas.microsoft.com/office/powerpoint/2010/main" val="543244529"/>
              </p:ext>
            </p:extLst>
          </p:nvPr>
        </p:nvGraphicFramePr>
        <p:xfrm>
          <a:off x="251521" y="1268760"/>
          <a:ext cx="8424934" cy="4096464"/>
        </p:xfrm>
        <a:graphic>
          <a:graphicData uri="http://schemas.openxmlformats.org/drawingml/2006/table">
            <a:tbl>
              <a:tblPr firstRow="1" bandRow="1"/>
              <a:tblGrid>
                <a:gridCol w="1118354"/>
                <a:gridCol w="5767902"/>
                <a:gridCol w="1538678"/>
              </a:tblGrid>
              <a:tr h="432048">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Tasks</a:t>
                      </a:r>
                      <a:endParaRPr lang="en-GB" sz="1800" b="1" kern="1200" dirty="0">
                        <a:solidFill>
                          <a:schemeClr val="tx1"/>
                        </a:solidFill>
                        <a:latin typeface="+mn-lt"/>
                        <a:ea typeface="+mn-ea"/>
                        <a:cs typeface="+mn-cs"/>
                      </a:endParaRPr>
                    </a:p>
                  </a:txBody>
                  <a:tcPr anchor="ctr"/>
                </a:tc>
                <a:tc>
                  <a:txBody>
                    <a:bodyPr/>
                    <a:lstStyle/>
                    <a:p>
                      <a:pPr algn="ctr"/>
                      <a:r>
                        <a:rPr lang="en-GB" sz="1800" b="1" kern="1200" dirty="0" smtClean="0">
                          <a:solidFill>
                            <a:schemeClr val="tx1"/>
                          </a:solidFill>
                          <a:latin typeface="+mn-lt"/>
                          <a:ea typeface="+mn-ea"/>
                          <a:cs typeface="+mn-cs"/>
                        </a:rPr>
                        <a:t>Time Period [months]</a:t>
                      </a:r>
                      <a:endParaRPr lang="en-GB" sz="1800" b="1" kern="1200" dirty="0">
                        <a:solidFill>
                          <a:schemeClr val="tx1"/>
                        </a:solidFill>
                        <a:latin typeface="+mn-lt"/>
                        <a:ea typeface="+mn-ea"/>
                        <a:cs typeface="+mn-cs"/>
                      </a:endParaRPr>
                    </a:p>
                  </a:txBody>
                  <a:tcPr anchor="ctr"/>
                </a:tc>
              </a:tr>
              <a:tr h="864096">
                <a:tc>
                  <a:txBody>
                    <a:bodyPr/>
                    <a:lstStyle/>
                    <a:p>
                      <a:pPr algn="ctr"/>
                      <a:r>
                        <a:rPr lang="en-GB" dirty="0" smtClean="0"/>
                        <a:t>Task </a:t>
                      </a:r>
                      <a:r>
                        <a:rPr lang="en-GB" dirty="0" smtClean="0"/>
                        <a:t>5.1</a:t>
                      </a:r>
                      <a:endParaRPr lang="en-GB" dirty="0"/>
                    </a:p>
                  </a:txBody>
                  <a:tcPr anchor="ctr">
                    <a:noFill/>
                  </a:tcPr>
                </a:tc>
                <a:tc>
                  <a:txBody>
                    <a:bodyPr/>
                    <a:lstStyle/>
                    <a:p>
                      <a:r>
                        <a:rPr lang="en-US" sz="1800" kern="1200" smtClean="0">
                          <a:solidFill>
                            <a:schemeClr val="tx1"/>
                          </a:solidFill>
                          <a:latin typeface="+mn-lt"/>
                          <a:ea typeface="+mn-ea"/>
                          <a:cs typeface="+mn-cs"/>
                        </a:rPr>
                        <a:t>Modeling </a:t>
                      </a:r>
                      <a:r>
                        <a:rPr lang="en-US" sz="1800" kern="1200" dirty="0" smtClean="0">
                          <a:solidFill>
                            <a:schemeClr val="tx1"/>
                          </a:solidFill>
                          <a:latin typeface="+mn-lt"/>
                          <a:ea typeface="+mn-ea"/>
                          <a:cs typeface="+mn-cs"/>
                        </a:rPr>
                        <a:t>and fabrication of coupling Si waveguide to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a:t>
                      </a:r>
                      <a:endParaRPr lang="en-GB" b="0" dirty="0"/>
                    </a:p>
                  </a:txBody>
                  <a:tcPr anchor="ctr">
                    <a:noFill/>
                  </a:tcPr>
                </a:tc>
                <a:tc>
                  <a:txBody>
                    <a:bodyPr/>
                    <a:lstStyle/>
                    <a:p>
                      <a:pPr algn="ctr"/>
                      <a:r>
                        <a:rPr lang="en-GB" b="0" dirty="0" smtClean="0"/>
                        <a:t>1 – </a:t>
                      </a:r>
                      <a:r>
                        <a:rPr lang="en-GB" b="0" dirty="0" smtClean="0"/>
                        <a:t>15</a:t>
                      </a:r>
                      <a:endParaRPr lang="en-GB" b="0" dirty="0"/>
                    </a:p>
                  </a:txBody>
                  <a:tcPr anchor="ctr">
                    <a:noFill/>
                  </a:tcPr>
                </a:tc>
              </a:tr>
              <a:tr h="648072">
                <a:tc>
                  <a:txBody>
                    <a:bodyPr/>
                    <a:lstStyle/>
                    <a:p>
                      <a:pPr algn="ctr"/>
                      <a:r>
                        <a:rPr lang="en-GB" dirty="0" smtClean="0"/>
                        <a:t>Task </a:t>
                      </a:r>
                      <a:r>
                        <a:rPr lang="en-GB" dirty="0" smtClean="0"/>
                        <a:t>5.2</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Si </a:t>
                      </a:r>
                      <a:r>
                        <a:rPr lang="en-US" sz="1800" kern="1200" dirty="0" err="1" smtClean="0">
                          <a:solidFill>
                            <a:schemeClr val="tx1"/>
                          </a:solidFill>
                          <a:latin typeface="+mn-lt"/>
                          <a:ea typeface="+mn-ea"/>
                          <a:cs typeface="+mn-cs"/>
                        </a:rPr>
                        <a:t>beamshaper</a:t>
                      </a:r>
                      <a:endParaRPr lang="en-GB" b="0" dirty="0"/>
                    </a:p>
                  </a:txBody>
                  <a:tcPr anchor="ctr">
                    <a:noFill/>
                  </a:tcPr>
                </a:tc>
                <a:tc>
                  <a:txBody>
                    <a:bodyPr/>
                    <a:lstStyle/>
                    <a:p>
                      <a:pPr algn="ctr"/>
                      <a:r>
                        <a:rPr lang="en-GB" b="0" dirty="0" smtClean="0"/>
                        <a:t>1 – </a:t>
                      </a:r>
                      <a:r>
                        <a:rPr lang="en-GB" b="0" dirty="0" smtClean="0"/>
                        <a:t>30</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5.3</a:t>
                      </a:r>
                      <a:endParaRPr lang="en-GB" dirty="0"/>
                    </a:p>
                  </a:txBody>
                  <a:tcPr anchor="ctr">
                    <a:solidFill>
                      <a:srgbClr val="66C0FF"/>
                    </a:solidFill>
                  </a:tcPr>
                </a:tc>
                <a:tc>
                  <a:txBody>
                    <a:bodyPr/>
                    <a:lstStyle/>
                    <a:p>
                      <a:r>
                        <a:rPr lang="en-US" sz="1800" kern="1200" dirty="0" smtClean="0">
                          <a:solidFill>
                            <a:schemeClr val="tx1"/>
                          </a:solidFill>
                          <a:latin typeface="+mn-lt"/>
                          <a:ea typeface="+mn-ea"/>
                          <a:cs typeface="+mn-cs"/>
                        </a:rPr>
                        <a:t>Design and fabrication of passive ultra-compact components as filters</a:t>
                      </a:r>
                      <a:endParaRPr lang="en-GB" b="0" dirty="0"/>
                    </a:p>
                  </a:txBody>
                  <a:tcPr anchor="ctr">
                    <a:solidFill>
                      <a:srgbClr val="66C0FF"/>
                    </a:solidFill>
                  </a:tcPr>
                </a:tc>
                <a:tc>
                  <a:txBody>
                    <a:bodyPr/>
                    <a:lstStyle/>
                    <a:p>
                      <a:pPr algn="ctr"/>
                      <a:r>
                        <a:rPr lang="en-GB" b="0" dirty="0" smtClean="0"/>
                        <a:t>1 </a:t>
                      </a:r>
                      <a:r>
                        <a:rPr lang="en-GB" b="0" dirty="0" smtClean="0"/>
                        <a:t>– </a:t>
                      </a:r>
                      <a:r>
                        <a:rPr lang="en-GB" b="0" dirty="0" smtClean="0"/>
                        <a:t>15</a:t>
                      </a:r>
                      <a:endParaRPr lang="en-GB" b="0" dirty="0"/>
                    </a:p>
                  </a:txBody>
                  <a:tcPr anchor="ctr">
                    <a:solidFill>
                      <a:srgbClr val="66C0FF"/>
                    </a:solidFill>
                  </a:tcPr>
                </a:tc>
              </a:tr>
              <a:tr h="648072">
                <a:tc>
                  <a:txBody>
                    <a:bodyPr/>
                    <a:lstStyle/>
                    <a:p>
                      <a:pPr algn="ctr"/>
                      <a:r>
                        <a:rPr lang="de-DE" dirty="0" smtClean="0"/>
                        <a:t>Task</a:t>
                      </a:r>
                      <a:r>
                        <a:rPr lang="de-DE" baseline="0" dirty="0" smtClean="0"/>
                        <a:t> </a:t>
                      </a:r>
                      <a:r>
                        <a:rPr lang="de-DE" baseline="0" dirty="0" smtClean="0"/>
                        <a:t>5.4</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design</a:t>
                      </a:r>
                      <a:endParaRPr lang="en-GB" b="0" dirty="0"/>
                    </a:p>
                  </a:txBody>
                  <a:tcPr anchor="ctr">
                    <a:noFill/>
                  </a:tcPr>
                </a:tc>
                <a:tc>
                  <a:txBody>
                    <a:bodyPr/>
                    <a:lstStyle/>
                    <a:p>
                      <a:pPr algn="ctr"/>
                      <a:r>
                        <a:rPr lang="en-GB" b="0" dirty="0" smtClean="0"/>
                        <a:t>4 </a:t>
                      </a:r>
                      <a:r>
                        <a:rPr lang="en-GB" b="0" dirty="0" smtClean="0"/>
                        <a:t>– </a:t>
                      </a:r>
                      <a:r>
                        <a:rPr lang="en-GB" b="0" dirty="0" smtClean="0"/>
                        <a:t>12</a:t>
                      </a:r>
                      <a:endParaRPr lang="en-GB" b="0" dirty="0"/>
                    </a:p>
                  </a:txBody>
                  <a:tcPr anchor="ctr">
                    <a:noFill/>
                  </a:tcPr>
                </a:tc>
              </a:tr>
              <a:tr h="648072">
                <a:tc>
                  <a:txBody>
                    <a:bodyPr/>
                    <a:lstStyle/>
                    <a:p>
                      <a:pPr algn="ctr"/>
                      <a:r>
                        <a:rPr lang="en-GB" dirty="0" smtClean="0"/>
                        <a:t>Task 5.5</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implementation via FPGA</a:t>
                      </a:r>
                      <a:endParaRPr lang="en-GB" b="0" dirty="0"/>
                    </a:p>
                  </a:txBody>
                  <a:tcPr anchor="ctr">
                    <a:noFill/>
                  </a:tcPr>
                </a:tc>
                <a:tc>
                  <a:txBody>
                    <a:bodyPr/>
                    <a:lstStyle/>
                    <a:p>
                      <a:pPr algn="ctr"/>
                      <a:r>
                        <a:rPr lang="en-GB" b="0" dirty="0" smtClean="0"/>
                        <a:t>13 – 24 </a:t>
                      </a:r>
                      <a:endParaRPr lang="en-GB" b="0" dirty="0"/>
                    </a:p>
                  </a:txBody>
                  <a:tcPr anchor="ctr">
                    <a:noFill/>
                  </a:tcPr>
                </a:tc>
              </a:tr>
            </a:tbl>
          </a:graphicData>
        </a:graphic>
      </p:graphicFrame>
    </p:spTree>
    <p:extLst>
      <p:ext uri="{BB962C8B-B14F-4D97-AF65-F5344CB8AC3E}">
        <p14:creationId xmlns:p14="http://schemas.microsoft.com/office/powerpoint/2010/main" val="196837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5.3 – Optical filter</a:t>
            </a:r>
            <a:endParaRPr lang="en-US" dirty="0"/>
          </a:p>
        </p:txBody>
      </p:sp>
      <p:sp>
        <p:nvSpPr>
          <p:cNvPr id="3" name="Content Placeholder 2"/>
          <p:cNvSpPr>
            <a:spLocks noGrp="1"/>
          </p:cNvSpPr>
          <p:nvPr>
            <p:ph idx="1"/>
          </p:nvPr>
        </p:nvSpPr>
        <p:spPr>
          <a:xfrm>
            <a:off x="457200" y="1142985"/>
            <a:ext cx="8229600" cy="2430032"/>
          </a:xfrm>
        </p:spPr>
        <p:txBody>
          <a:bodyPr/>
          <a:lstStyle/>
          <a:p>
            <a:r>
              <a:rPr lang="en-US" b="1" dirty="0" smtClean="0"/>
              <a:t>Goal</a:t>
            </a:r>
            <a:r>
              <a:rPr lang="en-US" dirty="0" smtClean="0"/>
              <a:t>: filter optical amplifier noise before detector</a:t>
            </a:r>
          </a:p>
          <a:p>
            <a:pPr>
              <a:lnSpc>
                <a:spcPct val="120000"/>
              </a:lnSpc>
            </a:pPr>
            <a:r>
              <a:rPr lang="en-US" b="1" dirty="0" smtClean="0"/>
              <a:t>Objective</a:t>
            </a:r>
            <a:r>
              <a:rPr lang="en-US" dirty="0" smtClean="0"/>
              <a:t>: 3nm </a:t>
            </a:r>
            <a:r>
              <a:rPr lang="en-US" dirty="0"/>
              <a:t>bandwidth, 10dB suppression, 30nm </a:t>
            </a:r>
            <a:r>
              <a:rPr lang="en-US" dirty="0" smtClean="0"/>
              <a:t>FSR</a:t>
            </a:r>
          </a:p>
          <a:p>
            <a:pPr>
              <a:lnSpc>
                <a:spcPct val="120000"/>
              </a:lnSpc>
            </a:pPr>
            <a:r>
              <a:rPr lang="en-US" b="1" dirty="0" smtClean="0"/>
              <a:t>Activities</a:t>
            </a:r>
            <a:r>
              <a:rPr lang="en-US" dirty="0" smtClean="0"/>
              <a:t>: </a:t>
            </a:r>
          </a:p>
          <a:p>
            <a:pPr>
              <a:buFont typeface="Arial"/>
              <a:buChar char="•"/>
            </a:pPr>
            <a:r>
              <a:rPr lang="en-US" dirty="0" smtClean="0"/>
              <a:t>Designed different types of filters (AWG, ring)</a:t>
            </a:r>
          </a:p>
          <a:p>
            <a:pPr>
              <a:buFont typeface="Arial"/>
              <a:buChar char="•"/>
            </a:pPr>
            <a:r>
              <a:rPr lang="en-US" dirty="0" smtClean="0"/>
              <a:t>Fabricated + </a:t>
            </a:r>
            <a:r>
              <a:rPr lang="en-US" dirty="0" err="1" smtClean="0"/>
              <a:t>Characterised</a:t>
            </a:r>
            <a:r>
              <a:rPr lang="en-US" dirty="0" smtClean="0"/>
              <a:t> filters</a:t>
            </a:r>
            <a:endParaRPr lang="en-US" dirty="0"/>
          </a:p>
        </p:txBody>
      </p:sp>
      <p:grpSp>
        <p:nvGrpSpPr>
          <p:cNvPr id="10" name="Group 9"/>
          <p:cNvGrpSpPr/>
          <p:nvPr/>
        </p:nvGrpSpPr>
        <p:grpSpPr>
          <a:xfrm>
            <a:off x="683568" y="3861048"/>
            <a:ext cx="3672408" cy="2448272"/>
            <a:chOff x="683568" y="3645024"/>
            <a:chExt cx="2827866" cy="1927860"/>
          </a:xfrm>
        </p:grpSpPr>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743207" y="3645024"/>
              <a:ext cx="2768227" cy="1927860"/>
            </a:xfrm>
            <a:prstGeom prst="rect">
              <a:avLst/>
            </a:prstGeom>
            <a:noFill/>
            <a:ln>
              <a:noFill/>
            </a:ln>
          </p:spPr>
        </p:pic>
        <p:sp>
          <p:nvSpPr>
            <p:cNvPr id="8" name="TextBox 7"/>
            <p:cNvSpPr txBox="1"/>
            <p:nvPr/>
          </p:nvSpPr>
          <p:spPr>
            <a:xfrm>
              <a:off x="683568" y="3787690"/>
              <a:ext cx="580233" cy="242355"/>
            </a:xfrm>
            <a:prstGeom prst="rect">
              <a:avLst/>
            </a:prstGeom>
            <a:solidFill>
              <a:schemeClr val="bg1"/>
            </a:solidFill>
          </p:spPr>
          <p:txBody>
            <a:bodyPr wrap="none" rtlCol="0">
              <a:spAutoFit/>
            </a:bodyPr>
            <a:lstStyle/>
            <a:p>
              <a:r>
                <a:rPr lang="en-US" sz="1400" dirty="0" smtClean="0"/>
                <a:t>100um</a:t>
              </a:r>
              <a:endParaRPr lang="en-US" sz="1400" dirty="0"/>
            </a:p>
          </p:txBody>
        </p:sp>
        <p:cxnSp>
          <p:nvCxnSpPr>
            <p:cNvPr id="9" name="Straight Connector 8"/>
            <p:cNvCxnSpPr/>
            <p:nvPr/>
          </p:nvCxnSpPr>
          <p:spPr>
            <a:xfrm flipV="1">
              <a:off x="683568" y="3711490"/>
              <a:ext cx="0" cy="516467"/>
            </a:xfrm>
            <a:prstGeom prst="line">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2051720" y="3419708"/>
            <a:ext cx="740307" cy="369332"/>
          </a:xfrm>
          <a:prstGeom prst="rect">
            <a:avLst/>
          </a:prstGeom>
          <a:noFill/>
        </p:spPr>
        <p:txBody>
          <a:bodyPr wrap="none" rtlCol="0">
            <a:spAutoFit/>
          </a:bodyPr>
          <a:lstStyle/>
          <a:p>
            <a:r>
              <a:rPr lang="en-US" dirty="0" smtClean="0"/>
              <a:t>AWG</a:t>
            </a: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l="7661" b="56008"/>
          <a:stretch/>
        </p:blipFill>
        <p:spPr>
          <a:xfrm>
            <a:off x="4607615" y="3901711"/>
            <a:ext cx="4716913" cy="1903553"/>
          </a:xfrm>
          <a:prstGeom prst="rect">
            <a:avLst/>
          </a:prstGeom>
        </p:spPr>
      </p:pic>
      <p:sp>
        <p:nvSpPr>
          <p:cNvPr id="14" name="TextBox 13"/>
          <p:cNvSpPr txBox="1"/>
          <p:nvPr/>
        </p:nvSpPr>
        <p:spPr>
          <a:xfrm>
            <a:off x="6156176" y="3429000"/>
            <a:ext cx="697502" cy="369332"/>
          </a:xfrm>
          <a:prstGeom prst="rect">
            <a:avLst/>
          </a:prstGeom>
          <a:noFill/>
        </p:spPr>
        <p:txBody>
          <a:bodyPr wrap="none" rtlCol="0">
            <a:spAutoFit/>
          </a:bodyPr>
          <a:lstStyle/>
          <a:p>
            <a:r>
              <a:rPr lang="en-US" dirty="0" smtClean="0"/>
              <a:t>Ring</a:t>
            </a:r>
            <a:endParaRPr lang="en-US" dirty="0"/>
          </a:p>
        </p:txBody>
      </p:sp>
    </p:spTree>
    <p:extLst>
      <p:ext uri="{BB962C8B-B14F-4D97-AF65-F5344CB8AC3E}">
        <p14:creationId xmlns:p14="http://schemas.microsoft.com/office/powerpoint/2010/main" val="24556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Outline</a:t>
            </a:r>
          </a:p>
        </p:txBody>
      </p:sp>
      <p:sp>
        <p:nvSpPr>
          <p:cNvPr id="579590" name="Text Box 6"/>
          <p:cNvSpPr txBox="1">
            <a:spLocks noChangeArrowheads="1"/>
          </p:cNvSpPr>
          <p:nvPr/>
        </p:nvSpPr>
        <p:spPr bwMode="auto">
          <a:xfrm>
            <a:off x="971550" y="1484313"/>
            <a:ext cx="777691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algn="ctr" eaLnBrk="0" hangingPunct="0">
              <a:lnSpc>
                <a:spcPts val="3200"/>
              </a:lnSpc>
              <a:defRPr sz="3200" b="1">
                <a:solidFill>
                  <a:srgbClr val="220060"/>
                </a:solidFill>
                <a:latin typeface="Arial" charset="0"/>
              </a:defRPr>
            </a:lvl1pPr>
            <a:lvl2pPr marL="1323975" indent="-609600" algn="ctr" eaLnBrk="0" hangingPunct="0">
              <a:lnSpc>
                <a:spcPts val="3200"/>
              </a:lnSpc>
              <a:defRPr sz="3200" b="1">
                <a:solidFill>
                  <a:srgbClr val="220060"/>
                </a:solidFill>
                <a:latin typeface="Arial" charset="0"/>
              </a:defRPr>
            </a:lvl2pPr>
            <a:lvl3pPr marL="2112963" indent="-609600" algn="ctr" eaLnBrk="0" hangingPunct="0">
              <a:lnSpc>
                <a:spcPts val="3200"/>
              </a:lnSpc>
              <a:defRPr sz="3200" b="1">
                <a:solidFill>
                  <a:srgbClr val="220060"/>
                </a:solidFill>
                <a:latin typeface="Arial" charset="0"/>
              </a:defRPr>
            </a:lvl3pPr>
            <a:lvl4pPr marL="2901950" indent="-609600" algn="ctr" eaLnBrk="0" hangingPunct="0">
              <a:lnSpc>
                <a:spcPts val="3200"/>
              </a:lnSpc>
              <a:defRPr sz="3200" b="1">
                <a:solidFill>
                  <a:srgbClr val="220060"/>
                </a:solidFill>
                <a:latin typeface="Arial" charset="0"/>
              </a:defRPr>
            </a:lvl4pPr>
            <a:lvl5pPr marL="3690938" indent="-609600" algn="ctr" eaLnBrk="0" hangingPunct="0">
              <a:lnSpc>
                <a:spcPts val="3200"/>
              </a:lnSpc>
              <a:defRPr sz="3200" b="1">
                <a:solidFill>
                  <a:srgbClr val="220060"/>
                </a:solidFill>
                <a:latin typeface="Arial" charset="0"/>
              </a:defRPr>
            </a:lvl5pPr>
            <a:lvl6pPr marL="4148138" indent="-609600" algn="ctr" eaLnBrk="0" fontAlgn="base" hangingPunct="0">
              <a:lnSpc>
                <a:spcPts val="3200"/>
              </a:lnSpc>
              <a:spcBef>
                <a:spcPct val="0"/>
              </a:spcBef>
              <a:spcAft>
                <a:spcPct val="0"/>
              </a:spcAft>
              <a:defRPr sz="3200" b="1">
                <a:solidFill>
                  <a:srgbClr val="220060"/>
                </a:solidFill>
                <a:latin typeface="Arial" charset="0"/>
              </a:defRPr>
            </a:lvl6pPr>
            <a:lvl7pPr marL="4605338" indent="-609600" algn="ctr" eaLnBrk="0" fontAlgn="base" hangingPunct="0">
              <a:lnSpc>
                <a:spcPts val="3200"/>
              </a:lnSpc>
              <a:spcBef>
                <a:spcPct val="0"/>
              </a:spcBef>
              <a:spcAft>
                <a:spcPct val="0"/>
              </a:spcAft>
              <a:defRPr sz="3200" b="1">
                <a:solidFill>
                  <a:srgbClr val="220060"/>
                </a:solidFill>
                <a:latin typeface="Arial" charset="0"/>
              </a:defRPr>
            </a:lvl7pPr>
            <a:lvl8pPr marL="5062538" indent="-609600" algn="ctr" eaLnBrk="0" fontAlgn="base" hangingPunct="0">
              <a:lnSpc>
                <a:spcPts val="3200"/>
              </a:lnSpc>
              <a:spcBef>
                <a:spcPct val="0"/>
              </a:spcBef>
              <a:spcAft>
                <a:spcPct val="0"/>
              </a:spcAft>
              <a:defRPr sz="3200" b="1">
                <a:solidFill>
                  <a:srgbClr val="220060"/>
                </a:solidFill>
                <a:latin typeface="Arial" charset="0"/>
              </a:defRPr>
            </a:lvl8pPr>
            <a:lvl9pPr marL="5519738" indent="-609600" algn="ctr" eaLnBrk="0" fontAlgn="base" hangingPunct="0">
              <a:lnSpc>
                <a:spcPts val="3200"/>
              </a:lnSpc>
              <a:spcBef>
                <a:spcPct val="0"/>
              </a:spcBef>
              <a:spcAft>
                <a:spcPct val="0"/>
              </a:spcAft>
              <a:defRPr sz="3200" b="1">
                <a:solidFill>
                  <a:srgbClr val="220060"/>
                </a:solidFill>
                <a:latin typeface="Arial" charset="0"/>
              </a:defRPr>
            </a:lvl9pPr>
          </a:lstStyle>
          <a:p>
            <a:pPr algn="l" eaLnBrk="1" hangingPunct="1">
              <a:lnSpc>
                <a:spcPct val="100000"/>
              </a:lnSpc>
              <a:spcAft>
                <a:spcPct val="20000"/>
              </a:spcAft>
              <a:buFontTx/>
              <a:buAutoNum type="arabicPeriod"/>
            </a:pPr>
            <a:r>
              <a:rPr lang="en-US" sz="2000" dirty="0" smtClean="0"/>
              <a:t>WP5 </a:t>
            </a:r>
            <a:r>
              <a:rPr lang="en-US" sz="2000" dirty="0"/>
              <a:t>Position in </a:t>
            </a:r>
            <a:r>
              <a:rPr lang="en-US" sz="2000" dirty="0" smtClean="0"/>
              <a:t>Project</a:t>
            </a:r>
            <a:endParaRPr lang="en-US" sz="2000" dirty="0"/>
          </a:p>
          <a:p>
            <a:pPr algn="l" eaLnBrk="1" hangingPunct="1">
              <a:lnSpc>
                <a:spcPct val="100000"/>
              </a:lnSpc>
              <a:spcAft>
                <a:spcPct val="20000"/>
              </a:spcAft>
              <a:buFontTx/>
              <a:buAutoNum type="arabicPeriod"/>
            </a:pPr>
            <a:r>
              <a:rPr lang="en-US" sz="2000" dirty="0" smtClean="0"/>
              <a:t>Objectives</a:t>
            </a:r>
          </a:p>
          <a:p>
            <a:pPr algn="l" eaLnBrk="1" hangingPunct="1">
              <a:lnSpc>
                <a:spcPct val="100000"/>
              </a:lnSpc>
              <a:spcAft>
                <a:spcPct val="20000"/>
              </a:spcAft>
              <a:buFontTx/>
              <a:buAutoNum type="arabicPeriod"/>
            </a:pPr>
            <a:r>
              <a:rPr lang="en-US" sz="2000" dirty="0" smtClean="0"/>
              <a:t>Tasks</a:t>
            </a:r>
            <a:endParaRPr lang="en-US" sz="2000" dirty="0"/>
          </a:p>
          <a:p>
            <a:pPr algn="l" eaLnBrk="1" hangingPunct="1">
              <a:lnSpc>
                <a:spcPct val="100000"/>
              </a:lnSpc>
              <a:spcAft>
                <a:spcPct val="20000"/>
              </a:spcAft>
              <a:buFontTx/>
              <a:buAutoNum type="arabicPeriod"/>
            </a:pPr>
            <a:r>
              <a:rPr lang="en-US" sz="2000" dirty="0"/>
              <a:t>Milestones and </a:t>
            </a:r>
            <a:r>
              <a:rPr lang="en-US" sz="2000" dirty="0" smtClean="0"/>
              <a:t>Deliverables</a:t>
            </a:r>
            <a:endParaRPr lang="en-US" sz="2000" dirty="0"/>
          </a:p>
          <a:p>
            <a:pPr algn="l" eaLnBrk="1" hangingPunct="1">
              <a:lnSpc>
                <a:spcPct val="100000"/>
              </a:lnSpc>
              <a:spcAft>
                <a:spcPct val="20000"/>
              </a:spcAft>
              <a:buFontTx/>
              <a:buAutoNum type="arabicPeriod"/>
            </a:pPr>
            <a:r>
              <a:rPr lang="en-US" sz="2000" dirty="0"/>
              <a:t>Status of </a:t>
            </a:r>
            <a:r>
              <a:rPr lang="en-US" sz="2000" dirty="0" smtClean="0"/>
              <a:t>Work</a:t>
            </a:r>
          </a:p>
          <a:p>
            <a:pPr algn="l" eaLnBrk="1" hangingPunct="1">
              <a:lnSpc>
                <a:spcPct val="100000"/>
              </a:lnSpc>
              <a:spcAft>
                <a:spcPct val="20000"/>
              </a:spcAft>
              <a:buFontTx/>
              <a:buAutoNum type="arabicPeriod"/>
            </a:pPr>
            <a:r>
              <a:rPr lang="en-US" sz="2000" dirty="0" smtClean="0"/>
              <a:t>Summary </a:t>
            </a:r>
            <a:r>
              <a:rPr lang="en-US" sz="2000" dirty="0" smtClean="0"/>
              <a:t>and Outlook</a:t>
            </a:r>
            <a:endParaRPr lang="en-US" sz="2000" dirty="0"/>
          </a:p>
        </p:txBody>
      </p:sp>
    </p:spTree>
    <p:extLst>
      <p:ext uri="{BB962C8B-B14F-4D97-AF65-F5344CB8AC3E}">
        <p14:creationId xmlns:p14="http://schemas.microsoft.com/office/powerpoint/2010/main" val="28845951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Task </a:t>
            </a:r>
            <a:r>
              <a:rPr lang="en-US" dirty="0" smtClean="0"/>
              <a:t>5.3 </a:t>
            </a:r>
            <a:r>
              <a:rPr lang="en-US" dirty="0"/>
              <a:t>– Optical </a:t>
            </a:r>
            <a:r>
              <a:rPr lang="en-US" dirty="0" smtClean="0"/>
              <a:t>Filter</a:t>
            </a:r>
            <a:endParaRPr lang="en-US" dirty="0"/>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1115616" y="764704"/>
            <a:ext cx="6624736" cy="4104456"/>
          </a:xfrm>
          <a:prstGeom prst="rect">
            <a:avLst/>
          </a:prstGeom>
          <a:noFill/>
          <a:ln>
            <a:noFill/>
          </a:ln>
        </p:spPr>
      </p:pic>
      <p:sp>
        <p:nvSpPr>
          <p:cNvPr id="6" name="Rectangle 5"/>
          <p:cNvSpPr/>
          <p:nvPr/>
        </p:nvSpPr>
        <p:spPr>
          <a:xfrm>
            <a:off x="1115616" y="4941168"/>
            <a:ext cx="7704856" cy="1754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Device Details:</a:t>
            </a:r>
          </a:p>
          <a:p>
            <a:r>
              <a:rPr lang="en-US" b="0" dirty="0" smtClean="0"/>
              <a:t>10x400 GHz AWG - </a:t>
            </a:r>
            <a:r>
              <a:rPr lang="cs-CZ" b="0" dirty="0" err="1" smtClean="0"/>
              <a:t>size</a:t>
            </a:r>
            <a:r>
              <a:rPr lang="cs-CZ" b="0" dirty="0" smtClean="0"/>
              <a:t>: 370x330 um</a:t>
            </a:r>
            <a:r>
              <a:rPr lang="cs-CZ" b="0" baseline="30000" dirty="0" smtClean="0"/>
              <a:t>2</a:t>
            </a:r>
            <a:r>
              <a:rPr lang="cs-CZ" b="0" dirty="0" smtClean="0"/>
              <a:t> - design FSR = 42 </a:t>
            </a:r>
            <a:r>
              <a:rPr lang="cs-CZ" b="0" dirty="0" err="1" smtClean="0"/>
              <a:t>nm</a:t>
            </a:r>
            <a:endParaRPr lang="cs-CZ" b="0" dirty="0" smtClean="0"/>
          </a:p>
          <a:p>
            <a:endParaRPr lang="cs-CZ" dirty="0" smtClean="0"/>
          </a:p>
          <a:p>
            <a:r>
              <a:rPr lang="cs-CZ" dirty="0" err="1"/>
              <a:t>Measurement</a:t>
            </a:r>
            <a:r>
              <a:rPr lang="cs-CZ" dirty="0"/>
              <a:t> </a:t>
            </a:r>
            <a:r>
              <a:rPr lang="cs-CZ" dirty="0" err="1"/>
              <a:t>details</a:t>
            </a:r>
            <a:r>
              <a:rPr lang="cs-CZ" dirty="0"/>
              <a:t>:</a:t>
            </a:r>
          </a:p>
          <a:p>
            <a:r>
              <a:rPr lang="cs-CZ" b="0" dirty="0" err="1" smtClean="0"/>
              <a:t>Insertion</a:t>
            </a:r>
            <a:r>
              <a:rPr lang="cs-CZ" b="0" dirty="0" smtClean="0"/>
              <a:t> </a:t>
            </a:r>
            <a:r>
              <a:rPr lang="cs-CZ" b="0" dirty="0" err="1" smtClean="0"/>
              <a:t>Loss</a:t>
            </a:r>
            <a:r>
              <a:rPr lang="cs-CZ" b="0" dirty="0" smtClean="0"/>
              <a:t>: </a:t>
            </a:r>
            <a:r>
              <a:rPr lang="cs-CZ" b="0" dirty="0" smtClean="0"/>
              <a:t>-0.90dB 	</a:t>
            </a:r>
            <a:r>
              <a:rPr lang="cs-CZ" b="0" dirty="0" smtClean="0"/>
              <a:t>N</a:t>
            </a:r>
            <a:r>
              <a:rPr lang="cs-CZ" b="0" dirty="0" smtClean="0"/>
              <a:t>on Uniformity</a:t>
            </a:r>
            <a:r>
              <a:rPr lang="cs-CZ" b="0" dirty="0" smtClean="0"/>
              <a:t>: 0.8 dB</a:t>
            </a:r>
          </a:p>
          <a:p>
            <a:r>
              <a:rPr lang="cs-CZ" b="0" dirty="0" err="1" smtClean="0"/>
              <a:t>Crosstalk</a:t>
            </a:r>
            <a:r>
              <a:rPr lang="cs-CZ" b="0" dirty="0" smtClean="0"/>
              <a:t>: 22 </a:t>
            </a:r>
            <a:r>
              <a:rPr lang="cs-CZ" b="0" dirty="0" smtClean="0"/>
              <a:t>dB 	3dB </a:t>
            </a:r>
            <a:r>
              <a:rPr lang="cs-CZ" b="0" dirty="0" err="1" smtClean="0"/>
              <a:t>Bandwidth</a:t>
            </a:r>
            <a:r>
              <a:rPr lang="cs-CZ" b="0" dirty="0" smtClean="0"/>
              <a:t>: 1.75 </a:t>
            </a:r>
            <a:r>
              <a:rPr lang="cs-CZ" b="0" dirty="0" err="1" smtClean="0"/>
              <a:t>nm</a:t>
            </a:r>
            <a:endParaRPr lang="en-US" b="0" dirty="0"/>
          </a:p>
        </p:txBody>
      </p:sp>
      <p:sp>
        <p:nvSpPr>
          <p:cNvPr id="7" name="TextBox 6"/>
          <p:cNvSpPr txBox="1"/>
          <p:nvPr/>
        </p:nvSpPr>
        <p:spPr>
          <a:xfrm>
            <a:off x="3923928" y="908720"/>
            <a:ext cx="17920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Standard AWG</a:t>
            </a:r>
            <a:endParaRPr lang="en-US" dirty="0"/>
          </a:p>
        </p:txBody>
      </p:sp>
    </p:spTree>
    <p:extLst>
      <p:ext uri="{BB962C8B-B14F-4D97-AF65-F5344CB8AC3E}">
        <p14:creationId xmlns:p14="http://schemas.microsoft.com/office/powerpoint/2010/main" val="169032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5.3 </a:t>
            </a:r>
            <a:r>
              <a:rPr lang="en-US" dirty="0"/>
              <a:t>– Optical </a:t>
            </a:r>
            <a:r>
              <a:rPr lang="en-US" dirty="0" smtClean="0"/>
              <a:t>Filter</a:t>
            </a:r>
            <a:endParaRPr lang="en-US" dirty="0"/>
          </a:p>
        </p:txBody>
      </p:sp>
      <p:pic>
        <p:nvPicPr>
          <p:cNvPr id="3" name="Picture 2"/>
          <p:cNvPicPr>
            <a:picLocks noChangeAspect="1"/>
          </p:cNvPicPr>
          <p:nvPr/>
        </p:nvPicPr>
        <p:blipFill>
          <a:blip r:embed="rId2"/>
          <a:stretch>
            <a:fillRect/>
          </a:stretch>
        </p:blipFill>
        <p:spPr>
          <a:xfrm>
            <a:off x="1331640" y="692697"/>
            <a:ext cx="6624736" cy="4248472"/>
          </a:xfrm>
          <a:prstGeom prst="rect">
            <a:avLst/>
          </a:prstGeom>
        </p:spPr>
      </p:pic>
      <p:sp>
        <p:nvSpPr>
          <p:cNvPr id="4" name="TextBox 3"/>
          <p:cNvSpPr txBox="1"/>
          <p:nvPr/>
        </p:nvSpPr>
        <p:spPr>
          <a:xfrm>
            <a:off x="3923928" y="908720"/>
            <a:ext cx="163773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Flat-top AWG</a:t>
            </a:r>
            <a:endParaRPr lang="en-US" dirty="0"/>
          </a:p>
        </p:txBody>
      </p:sp>
      <p:sp>
        <p:nvSpPr>
          <p:cNvPr id="5" name="Rectangle 4"/>
          <p:cNvSpPr/>
          <p:nvPr/>
        </p:nvSpPr>
        <p:spPr>
          <a:xfrm>
            <a:off x="1115616" y="5013176"/>
            <a:ext cx="770485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Device Details:</a:t>
            </a:r>
          </a:p>
          <a:p>
            <a:r>
              <a:rPr lang="en-US" b="0" dirty="0" smtClean="0"/>
              <a:t>12x400 </a:t>
            </a:r>
            <a:r>
              <a:rPr lang="en-US" b="0" dirty="0" smtClean="0"/>
              <a:t>GHz AWG - </a:t>
            </a:r>
            <a:r>
              <a:rPr lang="cs-CZ" b="0" dirty="0" err="1" smtClean="0"/>
              <a:t>size</a:t>
            </a:r>
            <a:r>
              <a:rPr lang="cs-CZ" b="0" dirty="0" smtClean="0"/>
              <a:t>: </a:t>
            </a:r>
            <a:r>
              <a:rPr lang="cs-CZ" b="0" dirty="0" smtClean="0"/>
              <a:t>560x350 </a:t>
            </a:r>
            <a:r>
              <a:rPr lang="cs-CZ" b="0" dirty="0" smtClean="0"/>
              <a:t>um</a:t>
            </a:r>
            <a:r>
              <a:rPr lang="cs-CZ" b="0" baseline="30000" dirty="0" smtClean="0"/>
              <a:t>2</a:t>
            </a:r>
            <a:r>
              <a:rPr lang="cs-CZ" b="0" dirty="0" smtClean="0"/>
              <a:t> - design FSR = </a:t>
            </a:r>
            <a:r>
              <a:rPr lang="cs-CZ" b="0" dirty="0" smtClean="0"/>
              <a:t>38.2</a:t>
            </a:r>
            <a:r>
              <a:rPr lang="cs-CZ" b="0" dirty="0" smtClean="0"/>
              <a:t> </a:t>
            </a:r>
            <a:r>
              <a:rPr lang="cs-CZ" b="0" dirty="0" err="1" smtClean="0"/>
              <a:t>nm</a:t>
            </a:r>
            <a:endParaRPr lang="cs-CZ" b="0" dirty="0" smtClean="0"/>
          </a:p>
          <a:p>
            <a:endParaRPr lang="cs-CZ" dirty="0" smtClean="0"/>
          </a:p>
          <a:p>
            <a:r>
              <a:rPr lang="cs-CZ" dirty="0" err="1"/>
              <a:t>Measurement</a:t>
            </a:r>
            <a:r>
              <a:rPr lang="cs-CZ" dirty="0"/>
              <a:t> </a:t>
            </a:r>
            <a:r>
              <a:rPr lang="cs-CZ" dirty="0" err="1"/>
              <a:t>details</a:t>
            </a:r>
            <a:r>
              <a:rPr lang="cs-CZ" dirty="0"/>
              <a:t>:</a:t>
            </a:r>
          </a:p>
          <a:p>
            <a:r>
              <a:rPr lang="cs-CZ" b="0" dirty="0" err="1" smtClean="0"/>
              <a:t>Insertion</a:t>
            </a:r>
            <a:r>
              <a:rPr lang="cs-CZ" b="0" dirty="0" smtClean="0"/>
              <a:t> </a:t>
            </a:r>
            <a:r>
              <a:rPr lang="cs-CZ" b="0" dirty="0" err="1" smtClean="0"/>
              <a:t>Loss</a:t>
            </a:r>
            <a:r>
              <a:rPr lang="cs-CZ" b="0" dirty="0" smtClean="0"/>
              <a:t>: </a:t>
            </a:r>
            <a:r>
              <a:rPr lang="cs-CZ" b="0" dirty="0" smtClean="0"/>
              <a:t>3.29</a:t>
            </a:r>
            <a:r>
              <a:rPr lang="cs-CZ" b="0" dirty="0" smtClean="0"/>
              <a:t>dB 	</a:t>
            </a:r>
            <a:r>
              <a:rPr lang="cs-CZ" b="0" dirty="0" err="1" smtClean="0"/>
              <a:t>Crosstalk</a:t>
            </a:r>
            <a:r>
              <a:rPr lang="cs-CZ" b="0" dirty="0" smtClean="0"/>
              <a:t>: </a:t>
            </a:r>
            <a:r>
              <a:rPr lang="cs-CZ" b="0" dirty="0" smtClean="0"/>
              <a:t>17</a:t>
            </a:r>
            <a:r>
              <a:rPr lang="cs-CZ" b="0" dirty="0" smtClean="0"/>
              <a:t> dB 	3dB </a:t>
            </a:r>
            <a:r>
              <a:rPr lang="cs-CZ" b="0" dirty="0" err="1" smtClean="0"/>
              <a:t>Bandwidth</a:t>
            </a:r>
            <a:r>
              <a:rPr lang="cs-CZ" b="0" dirty="0" smtClean="0"/>
              <a:t>: </a:t>
            </a:r>
            <a:r>
              <a:rPr lang="cs-CZ" b="0" dirty="0" smtClean="0"/>
              <a:t>3.30</a:t>
            </a:r>
            <a:r>
              <a:rPr lang="cs-CZ" b="0" dirty="0" smtClean="0"/>
              <a:t> </a:t>
            </a:r>
            <a:r>
              <a:rPr lang="cs-CZ" b="0" dirty="0" err="1" smtClean="0"/>
              <a:t>nm</a:t>
            </a:r>
            <a:endParaRPr lang="en-US" b="0" dirty="0"/>
          </a:p>
        </p:txBody>
      </p:sp>
    </p:spTree>
    <p:extLst>
      <p:ext uri="{BB962C8B-B14F-4D97-AF65-F5344CB8AC3E}">
        <p14:creationId xmlns:p14="http://schemas.microsoft.com/office/powerpoint/2010/main" val="306019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dirty="0" smtClean="0"/>
              <a:t>5.3 </a:t>
            </a:r>
            <a:r>
              <a:rPr lang="en-US" dirty="0"/>
              <a:t>– Optical </a:t>
            </a:r>
            <a:r>
              <a:rPr lang="en-US" dirty="0" smtClean="0"/>
              <a:t>Filter</a:t>
            </a:r>
            <a:endParaRPr lang="en-US" dirty="0"/>
          </a:p>
        </p:txBody>
      </p:sp>
      <p:pic>
        <p:nvPicPr>
          <p:cNvPr id="3" name="Picture 2"/>
          <p:cNvPicPr>
            <a:picLocks noChangeAspect="1"/>
          </p:cNvPicPr>
          <p:nvPr/>
        </p:nvPicPr>
        <p:blipFill>
          <a:blip r:embed="rId2"/>
          <a:stretch>
            <a:fillRect/>
          </a:stretch>
        </p:blipFill>
        <p:spPr>
          <a:xfrm>
            <a:off x="395535" y="1340767"/>
            <a:ext cx="5832649" cy="4588923"/>
          </a:xfrm>
          <a:prstGeom prst="rect">
            <a:avLst/>
          </a:prstGeom>
        </p:spPr>
      </p:pic>
      <p:sp>
        <p:nvSpPr>
          <p:cNvPr id="5" name="TextBox 4"/>
          <p:cNvSpPr txBox="1"/>
          <p:nvPr/>
        </p:nvSpPr>
        <p:spPr>
          <a:xfrm>
            <a:off x="1187624" y="3645024"/>
            <a:ext cx="146698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Double ring</a:t>
            </a:r>
            <a:endParaRPr lang="en-US" dirty="0"/>
          </a:p>
        </p:txBody>
      </p:sp>
      <p:sp>
        <p:nvSpPr>
          <p:cNvPr id="6" name="TextBox 5"/>
          <p:cNvSpPr txBox="1"/>
          <p:nvPr/>
        </p:nvSpPr>
        <p:spPr>
          <a:xfrm>
            <a:off x="1187624" y="1196752"/>
            <a:ext cx="137737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Single ring</a:t>
            </a:r>
            <a:endParaRPr lang="en-US" dirty="0"/>
          </a:p>
        </p:txBody>
      </p:sp>
      <p:sp>
        <p:nvSpPr>
          <p:cNvPr id="8" name="TextBox 7"/>
          <p:cNvSpPr txBox="1"/>
          <p:nvPr/>
        </p:nvSpPr>
        <p:spPr>
          <a:xfrm>
            <a:off x="6240641" y="1628800"/>
            <a:ext cx="2770485" cy="923330"/>
          </a:xfrm>
          <a:prstGeom prst="rect">
            <a:avLst/>
          </a:prstGeom>
          <a:noFill/>
        </p:spPr>
        <p:txBody>
          <a:bodyPr wrap="none" rtlCol="0">
            <a:spAutoFit/>
          </a:bodyPr>
          <a:lstStyle/>
          <a:p>
            <a:r>
              <a:rPr lang="en-US" b="0" dirty="0" smtClean="0"/>
              <a:t>3dB Bandwidth = 0.34nm</a:t>
            </a:r>
          </a:p>
          <a:p>
            <a:r>
              <a:rPr lang="en-US" b="0" dirty="0" smtClean="0"/>
              <a:t>Crosstalk &lt;-20dB</a:t>
            </a:r>
          </a:p>
          <a:p>
            <a:r>
              <a:rPr lang="en-US" b="0" dirty="0" smtClean="0"/>
              <a:t>Size: </a:t>
            </a:r>
            <a:r>
              <a:rPr lang="cs-CZ" b="0" dirty="0" smtClean="0"/>
              <a:t>25x25 </a:t>
            </a:r>
            <a:r>
              <a:rPr lang="cs-CZ" b="0" dirty="0"/>
              <a:t>um</a:t>
            </a:r>
            <a:r>
              <a:rPr lang="cs-CZ" b="0" baseline="30000" dirty="0"/>
              <a:t>2</a:t>
            </a:r>
            <a:r>
              <a:rPr lang="cs-CZ" b="0" dirty="0"/>
              <a:t> </a:t>
            </a:r>
            <a:endParaRPr lang="en-US" b="0" dirty="0"/>
          </a:p>
        </p:txBody>
      </p:sp>
      <p:sp>
        <p:nvSpPr>
          <p:cNvPr id="9" name="TextBox 8"/>
          <p:cNvSpPr txBox="1"/>
          <p:nvPr/>
        </p:nvSpPr>
        <p:spPr>
          <a:xfrm>
            <a:off x="6228184" y="3933056"/>
            <a:ext cx="2770485" cy="923330"/>
          </a:xfrm>
          <a:prstGeom prst="rect">
            <a:avLst/>
          </a:prstGeom>
          <a:noFill/>
        </p:spPr>
        <p:txBody>
          <a:bodyPr wrap="none" rtlCol="0">
            <a:spAutoFit/>
          </a:bodyPr>
          <a:lstStyle/>
          <a:p>
            <a:r>
              <a:rPr lang="en-US" b="0" dirty="0" smtClean="0"/>
              <a:t>3dB Bandwidth = 1.12nm</a:t>
            </a:r>
          </a:p>
          <a:p>
            <a:r>
              <a:rPr lang="en-US" b="0" dirty="0" smtClean="0"/>
              <a:t>Crosstalk &lt;-20dB</a:t>
            </a:r>
          </a:p>
          <a:p>
            <a:r>
              <a:rPr lang="en-US" b="0" dirty="0" smtClean="0"/>
              <a:t>Size: </a:t>
            </a:r>
            <a:r>
              <a:rPr lang="cs-CZ" b="0" dirty="0" smtClean="0"/>
              <a:t>50x25 </a:t>
            </a:r>
            <a:r>
              <a:rPr lang="cs-CZ" b="0" dirty="0"/>
              <a:t>um</a:t>
            </a:r>
            <a:r>
              <a:rPr lang="cs-CZ" b="0" baseline="30000" dirty="0"/>
              <a:t>2</a:t>
            </a:r>
            <a:r>
              <a:rPr lang="cs-CZ" b="0" dirty="0"/>
              <a:t> </a:t>
            </a:r>
            <a:endParaRPr lang="en-US" b="0" dirty="0"/>
          </a:p>
        </p:txBody>
      </p:sp>
    </p:spTree>
    <p:extLst>
      <p:ext uri="{BB962C8B-B14F-4D97-AF65-F5344CB8AC3E}">
        <p14:creationId xmlns:p14="http://schemas.microsoft.com/office/powerpoint/2010/main" val="281268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Tasks</a:t>
            </a:r>
            <a:endParaRPr lang="en-US" dirty="0"/>
          </a:p>
        </p:txBody>
      </p:sp>
      <p:graphicFrame>
        <p:nvGraphicFramePr>
          <p:cNvPr id="5" name="Tabelle 8"/>
          <p:cNvGraphicFramePr>
            <a:graphicFrameLocks noGrp="1"/>
          </p:cNvGraphicFramePr>
          <p:nvPr>
            <p:extLst>
              <p:ext uri="{D42A27DB-BD31-4B8C-83A1-F6EECF244321}">
                <p14:modId xmlns:p14="http://schemas.microsoft.com/office/powerpoint/2010/main" val="948775080"/>
              </p:ext>
            </p:extLst>
          </p:nvPr>
        </p:nvGraphicFramePr>
        <p:xfrm>
          <a:off x="251521" y="1268760"/>
          <a:ext cx="8424934" cy="4096464"/>
        </p:xfrm>
        <a:graphic>
          <a:graphicData uri="http://schemas.openxmlformats.org/drawingml/2006/table">
            <a:tbl>
              <a:tblPr firstRow="1" bandRow="1"/>
              <a:tblGrid>
                <a:gridCol w="1118354"/>
                <a:gridCol w="5767902"/>
                <a:gridCol w="1538678"/>
              </a:tblGrid>
              <a:tr h="432048">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Tasks</a:t>
                      </a:r>
                      <a:endParaRPr lang="en-GB" sz="1800" b="1" kern="1200" dirty="0">
                        <a:solidFill>
                          <a:schemeClr val="tx1"/>
                        </a:solidFill>
                        <a:latin typeface="+mn-lt"/>
                        <a:ea typeface="+mn-ea"/>
                        <a:cs typeface="+mn-cs"/>
                      </a:endParaRPr>
                    </a:p>
                  </a:txBody>
                  <a:tcPr anchor="ctr"/>
                </a:tc>
                <a:tc>
                  <a:txBody>
                    <a:bodyPr/>
                    <a:lstStyle/>
                    <a:p>
                      <a:pPr algn="ctr"/>
                      <a:r>
                        <a:rPr lang="en-GB" sz="1800" b="1" kern="1200" dirty="0" smtClean="0">
                          <a:solidFill>
                            <a:schemeClr val="tx1"/>
                          </a:solidFill>
                          <a:latin typeface="+mn-lt"/>
                          <a:ea typeface="+mn-ea"/>
                          <a:cs typeface="+mn-cs"/>
                        </a:rPr>
                        <a:t>Time Period [months]</a:t>
                      </a:r>
                      <a:endParaRPr lang="en-GB" sz="1800" b="1" kern="1200" dirty="0">
                        <a:solidFill>
                          <a:schemeClr val="tx1"/>
                        </a:solidFill>
                        <a:latin typeface="+mn-lt"/>
                        <a:ea typeface="+mn-ea"/>
                        <a:cs typeface="+mn-cs"/>
                      </a:endParaRPr>
                    </a:p>
                  </a:txBody>
                  <a:tcPr anchor="ctr"/>
                </a:tc>
              </a:tr>
              <a:tr h="864096">
                <a:tc>
                  <a:txBody>
                    <a:bodyPr/>
                    <a:lstStyle/>
                    <a:p>
                      <a:pPr algn="ctr"/>
                      <a:r>
                        <a:rPr lang="en-GB" dirty="0" smtClean="0"/>
                        <a:t>Task </a:t>
                      </a:r>
                      <a:r>
                        <a:rPr lang="en-GB" dirty="0" smtClean="0"/>
                        <a:t>5.1</a:t>
                      </a:r>
                      <a:endParaRPr lang="en-GB" dirty="0"/>
                    </a:p>
                  </a:txBody>
                  <a:tcPr anchor="ctr">
                    <a:noFill/>
                  </a:tcPr>
                </a:tc>
                <a:tc>
                  <a:txBody>
                    <a:bodyPr/>
                    <a:lstStyle/>
                    <a:p>
                      <a:r>
                        <a:rPr lang="en-US" sz="1800" kern="1200" smtClean="0">
                          <a:solidFill>
                            <a:schemeClr val="tx1"/>
                          </a:solidFill>
                          <a:latin typeface="+mn-lt"/>
                          <a:ea typeface="+mn-ea"/>
                          <a:cs typeface="+mn-cs"/>
                        </a:rPr>
                        <a:t>Modeling </a:t>
                      </a:r>
                      <a:r>
                        <a:rPr lang="en-US" sz="1800" kern="1200" dirty="0" smtClean="0">
                          <a:solidFill>
                            <a:schemeClr val="tx1"/>
                          </a:solidFill>
                          <a:latin typeface="+mn-lt"/>
                          <a:ea typeface="+mn-ea"/>
                          <a:cs typeface="+mn-cs"/>
                        </a:rPr>
                        <a:t>and fabrication of coupling Si waveguide to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a:t>
                      </a:r>
                      <a:endParaRPr lang="en-GB" b="0" dirty="0"/>
                    </a:p>
                  </a:txBody>
                  <a:tcPr anchor="ctr">
                    <a:noFill/>
                  </a:tcPr>
                </a:tc>
                <a:tc>
                  <a:txBody>
                    <a:bodyPr/>
                    <a:lstStyle/>
                    <a:p>
                      <a:pPr algn="ctr"/>
                      <a:r>
                        <a:rPr lang="en-GB" b="0" dirty="0" smtClean="0"/>
                        <a:t>1 – </a:t>
                      </a:r>
                      <a:r>
                        <a:rPr lang="en-GB" b="0" dirty="0" smtClean="0"/>
                        <a:t>15</a:t>
                      </a:r>
                      <a:endParaRPr lang="en-GB" b="0" dirty="0"/>
                    </a:p>
                  </a:txBody>
                  <a:tcPr anchor="ctr">
                    <a:noFill/>
                  </a:tcPr>
                </a:tc>
              </a:tr>
              <a:tr h="648072">
                <a:tc>
                  <a:txBody>
                    <a:bodyPr/>
                    <a:lstStyle/>
                    <a:p>
                      <a:pPr algn="ctr"/>
                      <a:r>
                        <a:rPr lang="en-GB" dirty="0" smtClean="0"/>
                        <a:t>Task </a:t>
                      </a:r>
                      <a:r>
                        <a:rPr lang="en-GB" dirty="0" smtClean="0"/>
                        <a:t>5.2</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Si </a:t>
                      </a:r>
                      <a:r>
                        <a:rPr lang="en-US" sz="1800" kern="1200" dirty="0" err="1" smtClean="0">
                          <a:solidFill>
                            <a:schemeClr val="tx1"/>
                          </a:solidFill>
                          <a:latin typeface="+mn-lt"/>
                          <a:ea typeface="+mn-ea"/>
                          <a:cs typeface="+mn-cs"/>
                        </a:rPr>
                        <a:t>beamshaper</a:t>
                      </a:r>
                      <a:endParaRPr lang="en-GB" b="0" dirty="0"/>
                    </a:p>
                  </a:txBody>
                  <a:tcPr anchor="ctr">
                    <a:noFill/>
                  </a:tcPr>
                </a:tc>
                <a:tc>
                  <a:txBody>
                    <a:bodyPr/>
                    <a:lstStyle/>
                    <a:p>
                      <a:pPr algn="ctr"/>
                      <a:r>
                        <a:rPr lang="en-GB" b="0" dirty="0" smtClean="0"/>
                        <a:t>1 – </a:t>
                      </a:r>
                      <a:r>
                        <a:rPr lang="en-GB" b="0" dirty="0" smtClean="0"/>
                        <a:t>30</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5.3</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passive ultra-compact components as filters</a:t>
                      </a:r>
                      <a:endParaRPr lang="en-GB" b="0" dirty="0"/>
                    </a:p>
                  </a:txBody>
                  <a:tcPr anchor="ctr">
                    <a:noFill/>
                  </a:tcPr>
                </a:tc>
                <a:tc>
                  <a:txBody>
                    <a:bodyPr/>
                    <a:lstStyle/>
                    <a:p>
                      <a:pPr algn="ctr"/>
                      <a:r>
                        <a:rPr lang="en-GB" b="0" dirty="0" smtClean="0"/>
                        <a:t>1 </a:t>
                      </a:r>
                      <a:r>
                        <a:rPr lang="en-GB" b="0" dirty="0" smtClean="0"/>
                        <a:t>– </a:t>
                      </a:r>
                      <a:r>
                        <a:rPr lang="en-GB" b="0" dirty="0" smtClean="0"/>
                        <a:t>15</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5.4</a:t>
                      </a:r>
                      <a:endParaRPr lang="en-GB" dirty="0"/>
                    </a:p>
                  </a:txBody>
                  <a:tcPr anchor="ctr">
                    <a:solidFill>
                      <a:srgbClr val="66C0FF"/>
                    </a:solidFill>
                  </a:tcPr>
                </a:tc>
                <a:tc>
                  <a:txBody>
                    <a:bodyPr/>
                    <a:lstStyle/>
                    <a:p>
                      <a:r>
                        <a:rPr lang="en-US" sz="1800" kern="1200" dirty="0" smtClean="0">
                          <a:solidFill>
                            <a:schemeClr val="tx1"/>
                          </a:solidFill>
                          <a:latin typeface="+mn-lt"/>
                          <a:ea typeface="+mn-ea"/>
                          <a:cs typeface="+mn-cs"/>
                        </a:rPr>
                        <a:t>Signal generation module design</a:t>
                      </a:r>
                      <a:endParaRPr lang="en-GB" b="0" dirty="0"/>
                    </a:p>
                  </a:txBody>
                  <a:tcPr anchor="ctr">
                    <a:solidFill>
                      <a:srgbClr val="66C0FF"/>
                    </a:solidFill>
                  </a:tcPr>
                </a:tc>
                <a:tc>
                  <a:txBody>
                    <a:bodyPr/>
                    <a:lstStyle/>
                    <a:p>
                      <a:pPr algn="ctr"/>
                      <a:r>
                        <a:rPr lang="en-GB" b="0" dirty="0" smtClean="0"/>
                        <a:t>4 </a:t>
                      </a:r>
                      <a:r>
                        <a:rPr lang="en-GB" b="0" dirty="0" smtClean="0"/>
                        <a:t>– </a:t>
                      </a:r>
                      <a:r>
                        <a:rPr lang="en-GB" b="0" dirty="0" smtClean="0"/>
                        <a:t>12</a:t>
                      </a:r>
                      <a:endParaRPr lang="en-GB" b="0" dirty="0"/>
                    </a:p>
                  </a:txBody>
                  <a:tcPr anchor="ctr">
                    <a:solidFill>
                      <a:srgbClr val="66C0FF"/>
                    </a:solidFill>
                  </a:tcPr>
                </a:tc>
              </a:tr>
              <a:tr h="648072">
                <a:tc>
                  <a:txBody>
                    <a:bodyPr/>
                    <a:lstStyle/>
                    <a:p>
                      <a:pPr algn="ctr"/>
                      <a:r>
                        <a:rPr lang="en-GB" dirty="0" smtClean="0"/>
                        <a:t>Task 5.5</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implementation via FPGA</a:t>
                      </a:r>
                      <a:endParaRPr lang="en-GB" b="0" dirty="0"/>
                    </a:p>
                  </a:txBody>
                  <a:tcPr anchor="ctr">
                    <a:noFill/>
                  </a:tcPr>
                </a:tc>
                <a:tc>
                  <a:txBody>
                    <a:bodyPr/>
                    <a:lstStyle/>
                    <a:p>
                      <a:pPr algn="ctr"/>
                      <a:r>
                        <a:rPr lang="en-GB" b="0" dirty="0" smtClean="0"/>
                        <a:t>13 – 24 </a:t>
                      </a:r>
                      <a:endParaRPr lang="en-GB" b="0" dirty="0"/>
                    </a:p>
                  </a:txBody>
                  <a:tcPr anchor="ctr">
                    <a:noFill/>
                  </a:tcPr>
                </a:tc>
              </a:tr>
            </a:tbl>
          </a:graphicData>
        </a:graphic>
      </p:graphicFrame>
    </p:spTree>
    <p:extLst>
      <p:ext uri="{BB962C8B-B14F-4D97-AF65-F5344CB8AC3E}">
        <p14:creationId xmlns:p14="http://schemas.microsoft.com/office/powerpoint/2010/main" val="196837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it-IT" dirty="0" smtClean="0">
                <a:latin typeface="Arial" charset="0"/>
              </a:rPr>
              <a:t>Task 5.4 – </a:t>
            </a:r>
            <a:r>
              <a:rPr lang="it-IT" dirty="0" err="1" smtClean="0">
                <a:latin typeface="Arial" charset="0"/>
              </a:rPr>
              <a:t>Main</a:t>
            </a:r>
            <a:r>
              <a:rPr lang="it-IT" dirty="0" smtClean="0">
                <a:latin typeface="Arial" charset="0"/>
              </a:rPr>
              <a:t> </a:t>
            </a:r>
            <a:r>
              <a:rPr lang="it-IT" dirty="0" err="1" smtClean="0">
                <a:latin typeface="Arial" charset="0"/>
              </a:rPr>
              <a:t>achievements</a:t>
            </a:r>
            <a:endParaRPr lang="en-US" dirty="0">
              <a:latin typeface="Arial" charset="0"/>
            </a:endParaRPr>
          </a:p>
        </p:txBody>
      </p:sp>
      <p:sp>
        <p:nvSpPr>
          <p:cNvPr id="17411" name="Content Placeholder 2"/>
          <p:cNvSpPr>
            <a:spLocks noGrp="1"/>
          </p:cNvSpPr>
          <p:nvPr>
            <p:ph idx="1"/>
          </p:nvPr>
        </p:nvSpPr>
        <p:spPr>
          <a:xfrm>
            <a:off x="228600" y="914400"/>
            <a:ext cx="8686800" cy="5486400"/>
          </a:xfrm>
        </p:spPr>
        <p:txBody>
          <a:bodyPr>
            <a:normAutofit lnSpcReduction="10000"/>
          </a:bodyPr>
          <a:lstStyle/>
          <a:p>
            <a:pPr>
              <a:buFont typeface="Wingdings" pitchFamily="2" charset="2"/>
              <a:buChar char="q"/>
              <a:defRPr/>
            </a:pPr>
            <a:endParaRPr lang="en-US" sz="800" dirty="0" smtClean="0">
              <a:ea typeface="+mn-ea"/>
            </a:endParaRPr>
          </a:p>
          <a:p>
            <a:pPr marL="0" indent="0">
              <a:defRPr/>
            </a:pPr>
            <a:r>
              <a:rPr lang="en-US" dirty="0" smtClean="0">
                <a:ea typeface="+mn-ea"/>
              </a:rPr>
              <a:t>DDCM functional specification </a:t>
            </a:r>
            <a:r>
              <a:rPr lang="en-US" dirty="0" smtClean="0">
                <a:solidFill>
                  <a:srgbClr val="00B050"/>
                </a:solidFill>
                <a:ea typeface="+mn-ea"/>
              </a:rPr>
              <a:t>completed</a:t>
            </a:r>
            <a:r>
              <a:rPr lang="en-US" dirty="0" smtClean="0">
                <a:ea typeface="+mn-ea"/>
              </a:rPr>
              <a:t> (D5.1)</a:t>
            </a:r>
          </a:p>
          <a:p>
            <a:pPr>
              <a:buFont typeface="Wingdings" pitchFamily="2" charset="2"/>
              <a:buChar char="q"/>
              <a:defRPr/>
            </a:pPr>
            <a:endParaRPr lang="en-US" sz="800" dirty="0" smtClean="0">
              <a:ea typeface="+mn-ea"/>
            </a:endParaRPr>
          </a:p>
          <a:p>
            <a:pPr marL="0" indent="0">
              <a:defRPr/>
            </a:pPr>
            <a:r>
              <a:rPr lang="en-US" dirty="0" smtClean="0">
                <a:ea typeface="+mn-ea"/>
              </a:rPr>
              <a:t>DDCM design activity </a:t>
            </a:r>
            <a:r>
              <a:rPr lang="en-US" dirty="0" smtClean="0">
                <a:solidFill>
                  <a:srgbClr val="00B050"/>
                </a:solidFill>
                <a:ea typeface="+mn-ea"/>
              </a:rPr>
              <a:t>completed </a:t>
            </a:r>
            <a:r>
              <a:rPr lang="en-US" dirty="0" smtClean="0">
                <a:ea typeface="+mn-ea"/>
              </a:rPr>
              <a:t>(MS28/D5.2)</a:t>
            </a:r>
          </a:p>
          <a:p>
            <a:pPr lvl="1">
              <a:buFont typeface="Wingdings" pitchFamily="2" charset="2"/>
              <a:buChar char="§"/>
              <a:defRPr/>
            </a:pPr>
            <a:r>
              <a:rPr lang="it-IT" dirty="0" smtClean="0"/>
              <a:t>VHDL design </a:t>
            </a:r>
            <a:r>
              <a:rPr lang="it-IT" dirty="0" smtClean="0">
                <a:solidFill>
                  <a:srgbClr val="00B050"/>
                </a:solidFill>
              </a:rPr>
              <a:t>completed</a:t>
            </a:r>
          </a:p>
          <a:p>
            <a:pPr lvl="2">
              <a:buFont typeface="Arial" pitchFamily="34" charset="0"/>
              <a:buChar char="•"/>
              <a:defRPr/>
            </a:pPr>
            <a:r>
              <a:rPr lang="it-IT" dirty="0" smtClean="0"/>
              <a:t>All features </a:t>
            </a:r>
            <a:r>
              <a:rPr lang="it-IT" dirty="0" smtClean="0">
                <a:solidFill>
                  <a:srgbClr val="00B050"/>
                </a:solidFill>
              </a:rPr>
              <a:t>in place </a:t>
            </a:r>
            <a:r>
              <a:rPr lang="it-IT" dirty="0" smtClean="0"/>
              <a:t>(STNoC support, virtual wires, Qos, credit-based flow control, PHY adapter, electrical PHY)</a:t>
            </a:r>
          </a:p>
          <a:p>
            <a:pPr lvl="1">
              <a:buFont typeface="Wingdings" pitchFamily="2" charset="2"/>
              <a:buChar char="§"/>
              <a:defRPr/>
            </a:pPr>
            <a:r>
              <a:rPr lang="it-IT" dirty="0" smtClean="0"/>
              <a:t>Verification environment </a:t>
            </a:r>
            <a:r>
              <a:rPr lang="it-IT" dirty="0" smtClean="0">
                <a:solidFill>
                  <a:srgbClr val="00B050"/>
                </a:solidFill>
              </a:rPr>
              <a:t>in place </a:t>
            </a:r>
            <a:r>
              <a:rPr lang="it-IT" dirty="0" smtClean="0"/>
              <a:t>for both VHDL and netlist</a:t>
            </a:r>
          </a:p>
          <a:p>
            <a:pPr lvl="1">
              <a:buFont typeface="Wingdings" pitchFamily="2" charset="2"/>
              <a:buChar char="§"/>
              <a:defRPr/>
            </a:pPr>
            <a:r>
              <a:rPr lang="it-IT" dirty="0" smtClean="0"/>
              <a:t>Full regression in </a:t>
            </a:r>
            <a:r>
              <a:rPr lang="it-IT" dirty="0" smtClean="0">
                <a:solidFill>
                  <a:srgbClr val="00B050"/>
                </a:solidFill>
              </a:rPr>
              <a:t>place</a:t>
            </a:r>
            <a:r>
              <a:rPr lang="it-IT" dirty="0" smtClean="0"/>
              <a:t> and </a:t>
            </a:r>
            <a:r>
              <a:rPr lang="it-IT" dirty="0" err="1" smtClean="0">
                <a:solidFill>
                  <a:srgbClr val="00B050"/>
                </a:solidFill>
              </a:rPr>
              <a:t>passing</a:t>
            </a:r>
            <a:endParaRPr lang="it-IT" dirty="0" smtClean="0">
              <a:solidFill>
                <a:srgbClr val="00B050"/>
              </a:solidFill>
            </a:endParaRPr>
          </a:p>
          <a:p>
            <a:pPr marL="0" indent="0"/>
            <a:r>
              <a:rPr lang="it-IT" dirty="0">
                <a:latin typeface="Arial" charset="0"/>
              </a:rPr>
              <a:t>DDCM design </a:t>
            </a:r>
            <a:r>
              <a:rPr lang="it-IT" dirty="0" err="1">
                <a:latin typeface="Arial" charset="0"/>
              </a:rPr>
              <a:t>characterization</a:t>
            </a:r>
            <a:r>
              <a:rPr lang="it-IT" dirty="0">
                <a:latin typeface="Arial" charset="0"/>
              </a:rPr>
              <a:t> </a:t>
            </a:r>
            <a:r>
              <a:rPr lang="it-IT" dirty="0" err="1">
                <a:solidFill>
                  <a:srgbClr val="00B050"/>
                </a:solidFill>
                <a:latin typeface="Arial" charset="0"/>
              </a:rPr>
              <a:t>completed</a:t>
            </a:r>
            <a:endParaRPr lang="it-IT" dirty="0">
              <a:solidFill>
                <a:srgbClr val="00B050"/>
              </a:solidFill>
              <a:latin typeface="Arial" charset="0"/>
            </a:endParaRPr>
          </a:p>
          <a:p>
            <a:pPr lvl="1">
              <a:buFont typeface="Wingdings" charset="0"/>
              <a:buChar char="§"/>
            </a:pPr>
            <a:r>
              <a:rPr lang="it-IT" dirty="0">
                <a:latin typeface="Arial" charset="0"/>
              </a:rPr>
              <a:t>Area: </a:t>
            </a:r>
            <a:r>
              <a:rPr lang="it-IT" dirty="0" err="1">
                <a:latin typeface="Arial" charset="0"/>
              </a:rPr>
              <a:t>around</a:t>
            </a:r>
            <a:r>
              <a:rPr lang="it-IT" dirty="0">
                <a:latin typeface="Arial" charset="0"/>
              </a:rPr>
              <a:t> 300 </a:t>
            </a:r>
            <a:r>
              <a:rPr lang="it-IT" dirty="0" err="1">
                <a:latin typeface="Arial" charset="0"/>
              </a:rPr>
              <a:t>Kgates</a:t>
            </a:r>
            <a:endParaRPr lang="it-IT" dirty="0">
              <a:latin typeface="Arial" charset="0"/>
            </a:endParaRPr>
          </a:p>
          <a:p>
            <a:pPr lvl="1">
              <a:buFont typeface="Wingdings" charset="0"/>
              <a:buChar char="§"/>
            </a:pPr>
            <a:r>
              <a:rPr lang="it-IT" dirty="0" err="1">
                <a:latin typeface="Arial" charset="0"/>
              </a:rPr>
              <a:t>Speed</a:t>
            </a:r>
            <a:r>
              <a:rPr lang="it-IT" dirty="0">
                <a:latin typeface="Arial" charset="0"/>
              </a:rPr>
              <a:t>: up to 450 MHz</a:t>
            </a:r>
          </a:p>
          <a:p>
            <a:pPr lvl="1">
              <a:buFont typeface="Wingdings" charset="0"/>
              <a:buChar char="§"/>
            </a:pPr>
            <a:r>
              <a:rPr lang="en-US" dirty="0">
                <a:latin typeface="Arial" charset="0"/>
              </a:rPr>
              <a:t>PHY </a:t>
            </a:r>
            <a:r>
              <a:rPr lang="en-US" dirty="0" err="1">
                <a:latin typeface="Arial" charset="0"/>
              </a:rPr>
              <a:t>Tx</a:t>
            </a:r>
            <a:r>
              <a:rPr lang="en-US" dirty="0">
                <a:latin typeface="Arial" charset="0"/>
              </a:rPr>
              <a:t> crossing latency: 3.5 cycles at 450MHz</a:t>
            </a:r>
          </a:p>
          <a:p>
            <a:pPr lvl="1">
              <a:buFont typeface="Wingdings" charset="0"/>
              <a:buChar char="§"/>
            </a:pPr>
            <a:r>
              <a:rPr lang="en-US" dirty="0">
                <a:latin typeface="Arial" charset="0"/>
              </a:rPr>
              <a:t>PHY Rx crossing latency: 0.5 cycles at 450MHz</a:t>
            </a:r>
          </a:p>
          <a:p>
            <a:pPr lvl="1">
              <a:buFont typeface="Wingdings" charset="0"/>
              <a:buChar char="§"/>
            </a:pPr>
            <a:r>
              <a:rPr lang="en-US" dirty="0">
                <a:latin typeface="Arial" charset="0"/>
              </a:rPr>
              <a:t>Total crossing latency: 4 cycles at 450MHz i.e. 8.88ns</a:t>
            </a:r>
          </a:p>
          <a:p>
            <a:pPr lvl="1">
              <a:buFont typeface="Wingdings" charset="0"/>
              <a:buChar char="§"/>
            </a:pPr>
            <a:endParaRPr lang="it-IT" sz="800" dirty="0">
              <a:latin typeface="Arial" charset="0"/>
            </a:endParaRPr>
          </a:p>
          <a:p>
            <a:pPr marL="0" indent="0"/>
            <a:r>
              <a:rPr lang="it-IT" dirty="0">
                <a:latin typeface="Arial" charset="0"/>
              </a:rPr>
              <a:t>A </a:t>
            </a:r>
            <a:r>
              <a:rPr lang="it-IT" dirty="0" err="1">
                <a:latin typeface="Arial" charset="0"/>
              </a:rPr>
              <a:t>patent</a:t>
            </a:r>
            <a:r>
              <a:rPr lang="it-IT" dirty="0">
                <a:latin typeface="Arial" charset="0"/>
              </a:rPr>
              <a:t> </a:t>
            </a:r>
            <a:r>
              <a:rPr lang="it-IT" dirty="0" err="1">
                <a:latin typeface="Arial" charset="0"/>
              </a:rPr>
              <a:t>proposal</a:t>
            </a:r>
            <a:r>
              <a:rPr lang="it-IT" dirty="0">
                <a:latin typeface="Arial" charset="0"/>
              </a:rPr>
              <a:t> </a:t>
            </a:r>
            <a:r>
              <a:rPr lang="it-IT" dirty="0" err="1">
                <a:latin typeface="Arial" charset="0"/>
              </a:rPr>
              <a:t>about</a:t>
            </a:r>
            <a:r>
              <a:rPr lang="it-IT" dirty="0">
                <a:latin typeface="Arial" charset="0"/>
              </a:rPr>
              <a:t> alternative </a:t>
            </a:r>
            <a:r>
              <a:rPr lang="it-IT" dirty="0" err="1">
                <a:latin typeface="Arial" charset="0"/>
              </a:rPr>
              <a:t>optical</a:t>
            </a:r>
            <a:r>
              <a:rPr lang="it-IT" dirty="0">
                <a:latin typeface="Arial" charset="0"/>
              </a:rPr>
              <a:t> link </a:t>
            </a:r>
            <a:r>
              <a:rPr lang="it-IT" dirty="0" err="1">
                <a:latin typeface="Arial" charset="0"/>
              </a:rPr>
              <a:t>proposed</a:t>
            </a:r>
            <a:r>
              <a:rPr lang="it-IT" dirty="0">
                <a:latin typeface="Arial" charset="0"/>
              </a:rPr>
              <a:t> by ST </a:t>
            </a:r>
            <a:r>
              <a:rPr lang="it-IT" dirty="0" err="1">
                <a:latin typeface="Arial" charset="0"/>
              </a:rPr>
              <a:t>Support</a:t>
            </a:r>
            <a:r>
              <a:rPr lang="it-IT" dirty="0">
                <a:latin typeface="Arial" charset="0"/>
              </a:rPr>
              <a:t> Technologies Group </a:t>
            </a:r>
            <a:r>
              <a:rPr lang="it-IT" dirty="0" err="1">
                <a:latin typeface="Arial" charset="0"/>
              </a:rPr>
              <a:t>has</a:t>
            </a:r>
            <a:r>
              <a:rPr lang="it-IT" dirty="0">
                <a:latin typeface="Arial" charset="0"/>
              </a:rPr>
              <a:t> </a:t>
            </a:r>
            <a:r>
              <a:rPr lang="it-IT" dirty="0" err="1">
                <a:latin typeface="Arial" charset="0"/>
              </a:rPr>
              <a:t>been</a:t>
            </a:r>
            <a:r>
              <a:rPr lang="it-IT" dirty="0">
                <a:latin typeface="Arial" charset="0"/>
              </a:rPr>
              <a:t> </a:t>
            </a:r>
            <a:r>
              <a:rPr lang="it-IT" dirty="0" err="1">
                <a:solidFill>
                  <a:srgbClr val="00B050"/>
                </a:solidFill>
                <a:latin typeface="Arial" charset="0"/>
              </a:rPr>
              <a:t>submitted</a:t>
            </a:r>
            <a:r>
              <a:rPr lang="it-IT" dirty="0">
                <a:latin typeface="Arial" charset="0"/>
              </a:rPr>
              <a:t>  and </a:t>
            </a:r>
            <a:r>
              <a:rPr lang="it-IT" dirty="0" err="1">
                <a:latin typeface="Arial" charset="0"/>
              </a:rPr>
              <a:t>is</a:t>
            </a:r>
            <a:r>
              <a:rPr lang="it-IT" dirty="0">
                <a:latin typeface="Arial" charset="0"/>
              </a:rPr>
              <a:t> </a:t>
            </a:r>
            <a:r>
              <a:rPr lang="it-IT" dirty="0" err="1">
                <a:latin typeface="Arial" charset="0"/>
              </a:rPr>
              <a:t>currently</a:t>
            </a:r>
            <a:r>
              <a:rPr lang="it-IT" dirty="0">
                <a:latin typeface="Arial" charset="0"/>
              </a:rPr>
              <a:t> under </a:t>
            </a:r>
            <a:r>
              <a:rPr lang="it-IT" dirty="0" err="1">
                <a:latin typeface="Arial" charset="0"/>
              </a:rPr>
              <a:t>evaluation</a:t>
            </a:r>
            <a:r>
              <a:rPr lang="it-IT" dirty="0">
                <a:latin typeface="Arial" charset="0"/>
              </a:rPr>
              <a:t> by ST </a:t>
            </a:r>
            <a:r>
              <a:rPr lang="it-IT" dirty="0" err="1">
                <a:latin typeface="Arial" charset="0"/>
              </a:rPr>
              <a:t>patent</a:t>
            </a:r>
            <a:r>
              <a:rPr lang="it-IT" dirty="0">
                <a:latin typeface="Arial" charset="0"/>
              </a:rPr>
              <a:t> </a:t>
            </a:r>
            <a:r>
              <a:rPr lang="it-IT" dirty="0" err="1">
                <a:latin typeface="Arial" charset="0"/>
              </a:rPr>
              <a:t>committee</a:t>
            </a:r>
            <a:endParaRPr lang="en-US" dirty="0">
              <a:latin typeface="Arial" charset="0"/>
            </a:endParaRPr>
          </a:p>
          <a:p>
            <a:pPr lvl="1">
              <a:buFont typeface="Wingdings" pitchFamily="2" charset="2"/>
              <a:buChar char="§"/>
              <a:defRPr/>
            </a:pPr>
            <a:endParaRPr lang="it-IT" dirty="0" smtClean="0">
              <a:solidFill>
                <a:srgbClr val="00B050"/>
              </a:solidFill>
            </a:endParaRPr>
          </a:p>
          <a:p>
            <a:pPr marL="457200" lvl="1" indent="0">
              <a:buFontTx/>
              <a:buNone/>
              <a:defRPr/>
            </a:pPr>
            <a:endParaRPr lang="it-IT" sz="800" dirty="0" smtClean="0">
              <a:solidFill>
                <a:srgbClr val="00B050"/>
              </a:solidFill>
            </a:endParaRPr>
          </a:p>
        </p:txBody>
      </p:sp>
      <p:sp>
        <p:nvSpPr>
          <p:cNvPr id="3076" name="Slide Number Placeholder 3"/>
          <p:cNvSpPr>
            <a:spLocks noGrp="1"/>
          </p:cNvSpPr>
          <p:nvPr>
            <p:ph type="sldNum" sz="quarter" idx="4294967295"/>
          </p:nvPr>
        </p:nvSpPr>
        <p:spPr bwMode="auto">
          <a:xfrm>
            <a:off x="8616950" y="6623050"/>
            <a:ext cx="4572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fld id="{B6AF826B-E2F6-3246-BB4C-3B7FA16524AB}" type="slidenum">
              <a:rPr lang="en-US" sz="1000">
                <a:solidFill>
                  <a:schemeClr val="tx1"/>
                </a:solidFill>
                <a:cs typeface="ＭＳ Ｐゴシック" charset="0"/>
              </a:rPr>
              <a:pPr/>
              <a:t>24</a:t>
            </a:fld>
            <a:endParaRPr lang="en-US" sz="1400">
              <a:solidFill>
                <a:schemeClr val="tx1"/>
              </a:solidFill>
              <a:cs typeface="ＭＳ Ｐゴシック" charset="0"/>
            </a:endParaRPr>
          </a:p>
        </p:txBody>
      </p:sp>
    </p:spTree>
    <p:extLst>
      <p:ext uri="{BB962C8B-B14F-4D97-AF65-F5344CB8AC3E}">
        <p14:creationId xmlns:p14="http://schemas.microsoft.com/office/powerpoint/2010/main" val="19206171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it-IT" dirty="0" smtClean="0">
                <a:latin typeface="Arial" charset="0"/>
              </a:rPr>
              <a:t>Task5.4 – DDCM </a:t>
            </a:r>
            <a:r>
              <a:rPr lang="it-IT" dirty="0" err="1">
                <a:latin typeface="Arial" charset="0"/>
              </a:rPr>
              <a:t>S</a:t>
            </a:r>
            <a:r>
              <a:rPr lang="it-IT" dirty="0" err="1" smtClean="0">
                <a:latin typeface="Arial" charset="0"/>
              </a:rPr>
              <a:t>pecification</a:t>
            </a:r>
            <a:endParaRPr lang="en-US" dirty="0">
              <a:latin typeface="Arial" charset="0"/>
            </a:endParaRPr>
          </a:p>
        </p:txBody>
      </p:sp>
      <p:sp>
        <p:nvSpPr>
          <p:cNvPr id="5123" name="Slide Number Placeholder 3"/>
          <p:cNvSpPr>
            <a:spLocks noGrp="1"/>
          </p:cNvSpPr>
          <p:nvPr>
            <p:ph type="sldNum" sz="quarter" idx="4294967295"/>
          </p:nvPr>
        </p:nvSpPr>
        <p:spPr bwMode="auto">
          <a:xfrm>
            <a:off x="8616950" y="6623050"/>
            <a:ext cx="4572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fld id="{33C9947F-7121-E745-8B5B-EA65B826E81A}" type="slidenum">
              <a:rPr lang="en-US" sz="1000">
                <a:solidFill>
                  <a:schemeClr val="tx1"/>
                </a:solidFill>
                <a:cs typeface="ＭＳ Ｐゴシック" charset="0"/>
              </a:rPr>
              <a:pPr/>
              <a:t>25</a:t>
            </a:fld>
            <a:endParaRPr lang="en-US" sz="1400">
              <a:solidFill>
                <a:schemeClr val="tx1"/>
              </a:solidFill>
              <a:cs typeface="ＭＳ Ｐゴシック" charset="0"/>
            </a:endParaRPr>
          </a:p>
        </p:txBody>
      </p:sp>
      <p:sp>
        <p:nvSpPr>
          <p:cNvPr id="5124" name="Rectangle 6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25" name="Rectangle 84"/>
          <p:cNvSpPr>
            <a:spLocks noChangeArrowheads="1"/>
          </p:cNvSpPr>
          <p:nvPr/>
        </p:nvSpPr>
        <p:spPr bwMode="auto">
          <a:xfrm>
            <a:off x="0" y="5699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504825" algn="l"/>
                <a:tab pos="755650" algn="l"/>
                <a:tab pos="1008063" algn="l"/>
                <a:tab pos="1260475" algn="l"/>
              </a:tabLst>
            </a:pPr>
            <a:endParaRPr lang="en-US"/>
          </a:p>
        </p:txBody>
      </p:sp>
      <p:pic>
        <p:nvPicPr>
          <p:cNvPr id="5126" name="Picture 8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836613"/>
            <a:ext cx="5930901"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p:cNvSpPr txBox="1">
            <a:spLocks noChangeArrowheads="1"/>
          </p:cNvSpPr>
          <p:nvPr/>
        </p:nvSpPr>
        <p:spPr bwMode="auto">
          <a:xfrm>
            <a:off x="5651500" y="1412875"/>
            <a:ext cx="309721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r>
              <a:rPr lang="it-IT" sz="1600"/>
              <a:t>The DDCM is composed of a </a:t>
            </a:r>
            <a:r>
              <a:rPr lang="it-IT" sz="1600">
                <a:solidFill>
                  <a:srgbClr val="FF0000"/>
                </a:solidFill>
              </a:rPr>
              <a:t>transmitter</a:t>
            </a:r>
            <a:r>
              <a:rPr lang="it-IT" sz="1600"/>
              <a:t> (Tx) and a </a:t>
            </a:r>
            <a:r>
              <a:rPr lang="it-IT" sz="1600">
                <a:solidFill>
                  <a:srgbClr val="FF0000"/>
                </a:solidFill>
              </a:rPr>
              <a:t>receiver</a:t>
            </a:r>
            <a:r>
              <a:rPr lang="it-IT" sz="1600"/>
              <a:t> (Rx).</a:t>
            </a:r>
          </a:p>
          <a:p>
            <a:pPr eaLnBrk="1" hangingPunct="1"/>
            <a:r>
              <a:rPr lang="it-IT" sz="1600"/>
              <a:t>The former is responsible for sending to the other die initiator requests, target responses, asynchronous events and credit information, the latter is responsible for collecting the same information from the other die.</a:t>
            </a:r>
          </a:p>
          <a:p>
            <a:pPr eaLnBrk="1" hangingPunct="1"/>
            <a:r>
              <a:rPr lang="it-IT" sz="1600"/>
              <a:t>The phisical channel is unidrectional, two channels ensure the simultaneous communication between the two dice.</a:t>
            </a:r>
            <a:endParaRPr lang="en-US" sz="1600"/>
          </a:p>
        </p:txBody>
      </p:sp>
    </p:spTree>
    <p:extLst>
      <p:ext uri="{BB962C8B-B14F-4D97-AF65-F5344CB8AC3E}">
        <p14:creationId xmlns:p14="http://schemas.microsoft.com/office/powerpoint/2010/main" val="21904733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t-IT" dirty="0">
                <a:latin typeface="Arial" charset="0"/>
              </a:rPr>
              <a:t>Task5.4 – DDCM </a:t>
            </a:r>
            <a:r>
              <a:rPr lang="it-IT" dirty="0" err="1">
                <a:latin typeface="Arial" charset="0"/>
              </a:rPr>
              <a:t>Specification</a:t>
            </a:r>
            <a:endParaRPr lang="en-US" dirty="0">
              <a:latin typeface="Arial" charset="0"/>
            </a:endParaRPr>
          </a:p>
        </p:txBody>
      </p:sp>
      <p:sp>
        <p:nvSpPr>
          <p:cNvPr id="6147" name="Slide Number Placeholder 3"/>
          <p:cNvSpPr>
            <a:spLocks noGrp="1"/>
          </p:cNvSpPr>
          <p:nvPr>
            <p:ph type="sldNum" sz="quarter" idx="4294967295"/>
          </p:nvPr>
        </p:nvSpPr>
        <p:spPr bwMode="auto">
          <a:xfrm>
            <a:off x="8616950" y="6623050"/>
            <a:ext cx="4572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fld id="{76ED7713-609C-5541-A149-B23682E3C720}" type="slidenum">
              <a:rPr lang="en-US" sz="1000">
                <a:solidFill>
                  <a:schemeClr val="tx1"/>
                </a:solidFill>
                <a:cs typeface="ＭＳ Ｐゴシック" charset="0"/>
              </a:rPr>
              <a:pPr/>
              <a:t>26</a:t>
            </a:fld>
            <a:endParaRPr lang="en-US" sz="1400">
              <a:solidFill>
                <a:schemeClr val="tx1"/>
              </a:solidFill>
              <a:cs typeface="ＭＳ Ｐゴシック" charset="0"/>
            </a:endParaRPr>
          </a:p>
        </p:txBody>
      </p:sp>
      <p:pic>
        <p:nvPicPr>
          <p:cNvPr id="6148" name="Picture 18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341438"/>
            <a:ext cx="62642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6516688" y="1276350"/>
            <a:ext cx="248285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r>
              <a:rPr lang="it-IT" sz="1600"/>
              <a:t>Both DDCM transmitter and receiver are composed of a </a:t>
            </a:r>
            <a:r>
              <a:rPr lang="it-IT" sz="1600">
                <a:solidFill>
                  <a:srgbClr val="FF0000"/>
                </a:solidFill>
              </a:rPr>
              <a:t>controller</a:t>
            </a:r>
            <a:r>
              <a:rPr lang="it-IT" sz="1600"/>
              <a:t>, composed of storage FIFOs, QoS and flow control logic, serialization and frequency conversion modules, responsible for encapsulating the system information in a format suitable to be transmitted across the physical channel, and a </a:t>
            </a:r>
            <a:r>
              <a:rPr lang="it-IT" sz="1600">
                <a:solidFill>
                  <a:srgbClr val="FF0000"/>
                </a:solidFill>
              </a:rPr>
              <a:t>PHY</a:t>
            </a:r>
            <a:r>
              <a:rPr lang="it-IT" sz="1600"/>
              <a:t>, responsible for the actual data transmission at physical level.</a:t>
            </a:r>
          </a:p>
        </p:txBody>
      </p:sp>
    </p:spTree>
    <p:extLst>
      <p:ext uri="{BB962C8B-B14F-4D97-AF65-F5344CB8AC3E}">
        <p14:creationId xmlns:p14="http://schemas.microsoft.com/office/powerpoint/2010/main" val="42176438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a:spLocks noChangeArrowheads="1"/>
          </p:cNvSpPr>
          <p:nvPr/>
        </p:nvSpPr>
        <p:spPr bwMode="auto">
          <a:xfrm>
            <a:off x="4216400" y="3419475"/>
            <a:ext cx="2781300" cy="1295400"/>
          </a:xfrm>
          <a:prstGeom prst="rect">
            <a:avLst/>
          </a:prstGeom>
          <a:solidFill>
            <a:srgbClr val="FFFFCC"/>
          </a:solidFill>
          <a:ln w="9525">
            <a:solidFill>
              <a:schemeClr val="tx1"/>
            </a:solidFill>
            <a:prstDash val="dash"/>
            <a:round/>
            <a:headEnd/>
            <a:tailEnd/>
          </a:ln>
        </p:spPr>
        <p:txBody>
          <a:bodyPr/>
          <a:lstStyle/>
          <a:p>
            <a:endParaRPr lang="en-US"/>
          </a:p>
        </p:txBody>
      </p:sp>
      <p:sp>
        <p:nvSpPr>
          <p:cNvPr id="81" name="Rectangle 80"/>
          <p:cNvSpPr>
            <a:spLocks noChangeArrowheads="1"/>
          </p:cNvSpPr>
          <p:nvPr/>
        </p:nvSpPr>
        <p:spPr bwMode="auto">
          <a:xfrm>
            <a:off x="2324100" y="981075"/>
            <a:ext cx="2743200" cy="1295400"/>
          </a:xfrm>
          <a:prstGeom prst="rect">
            <a:avLst/>
          </a:prstGeom>
          <a:solidFill>
            <a:srgbClr val="FFFFCC"/>
          </a:solidFill>
          <a:ln w="9525">
            <a:solidFill>
              <a:schemeClr val="tx1"/>
            </a:solidFill>
            <a:prstDash val="dash"/>
            <a:round/>
            <a:headEnd/>
            <a:tailEnd/>
          </a:ln>
        </p:spPr>
        <p:txBody>
          <a:bodyPr/>
          <a:lstStyle/>
          <a:p>
            <a:endParaRPr lang="en-US"/>
          </a:p>
        </p:txBody>
      </p:sp>
      <p:cxnSp>
        <p:nvCxnSpPr>
          <p:cNvPr id="7172" name="Straight Connector 66"/>
          <p:cNvCxnSpPr>
            <a:cxnSpLocks noChangeShapeType="1"/>
          </p:cNvCxnSpPr>
          <p:nvPr/>
        </p:nvCxnSpPr>
        <p:spPr bwMode="auto">
          <a:xfrm flipH="1" flipV="1">
            <a:off x="368300" y="2822575"/>
            <a:ext cx="193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3" name="Straight Connector 67"/>
          <p:cNvCxnSpPr>
            <a:cxnSpLocks noChangeShapeType="1"/>
          </p:cNvCxnSpPr>
          <p:nvPr/>
        </p:nvCxnSpPr>
        <p:spPr bwMode="auto">
          <a:xfrm rot="5400000" flipH="1" flipV="1">
            <a:off x="-241300" y="343217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174" name="Title 1"/>
          <p:cNvSpPr>
            <a:spLocks noGrp="1"/>
          </p:cNvSpPr>
          <p:nvPr>
            <p:ph type="title"/>
          </p:nvPr>
        </p:nvSpPr>
        <p:spPr/>
        <p:txBody>
          <a:bodyPr/>
          <a:lstStyle/>
          <a:p>
            <a:r>
              <a:rPr lang="it-IT" dirty="0" smtClean="0">
                <a:latin typeface="Arial" charset="0"/>
              </a:rPr>
              <a:t>Task 5.4 - </a:t>
            </a:r>
            <a:r>
              <a:rPr lang="it-IT" dirty="0" err="1" smtClean="0">
                <a:latin typeface="Arial" charset="0"/>
              </a:rPr>
              <a:t>What’s</a:t>
            </a:r>
            <a:r>
              <a:rPr lang="it-IT" dirty="0" smtClean="0">
                <a:latin typeface="Arial" charset="0"/>
              </a:rPr>
              <a:t> </a:t>
            </a:r>
            <a:r>
              <a:rPr lang="it-IT" dirty="0" err="1">
                <a:latin typeface="Arial" charset="0"/>
              </a:rPr>
              <a:t>next</a:t>
            </a:r>
            <a:endParaRPr lang="en-US" dirty="0">
              <a:latin typeface="Arial" charset="0"/>
            </a:endParaRPr>
          </a:p>
        </p:txBody>
      </p:sp>
      <p:sp>
        <p:nvSpPr>
          <p:cNvPr id="7175" name="Rectangle 4"/>
          <p:cNvSpPr>
            <a:spLocks noChangeArrowheads="1"/>
          </p:cNvSpPr>
          <p:nvPr/>
        </p:nvSpPr>
        <p:spPr bwMode="auto">
          <a:xfrm>
            <a:off x="2362200" y="11715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76" name="TextBox 6"/>
          <p:cNvSpPr txBox="1">
            <a:spLocks noChangeArrowheads="1"/>
          </p:cNvSpPr>
          <p:nvPr/>
        </p:nvSpPr>
        <p:spPr bwMode="auto">
          <a:xfrm>
            <a:off x="2362200" y="143192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Security encoder</a:t>
            </a:r>
            <a:endParaRPr lang="en-US" sz="1200">
              <a:solidFill>
                <a:schemeClr val="tx1"/>
              </a:solidFill>
              <a:cs typeface="ＭＳ Ｐゴシック" charset="0"/>
            </a:endParaRPr>
          </a:p>
        </p:txBody>
      </p:sp>
      <p:sp>
        <p:nvSpPr>
          <p:cNvPr id="7177" name="Rectangle 5"/>
          <p:cNvSpPr>
            <a:spLocks noChangeArrowheads="1"/>
          </p:cNvSpPr>
          <p:nvPr/>
        </p:nvSpPr>
        <p:spPr bwMode="auto">
          <a:xfrm>
            <a:off x="3276600" y="11715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78" name="TextBox 7"/>
          <p:cNvSpPr txBox="1">
            <a:spLocks noChangeArrowheads="1"/>
          </p:cNvSpPr>
          <p:nvPr/>
        </p:nvSpPr>
        <p:spPr bwMode="auto">
          <a:xfrm>
            <a:off x="3276600" y="140017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LP encoder</a:t>
            </a:r>
            <a:endParaRPr lang="en-US" sz="1200">
              <a:solidFill>
                <a:schemeClr val="tx1"/>
              </a:solidFill>
              <a:cs typeface="ＭＳ Ｐゴシック" charset="0"/>
            </a:endParaRPr>
          </a:p>
        </p:txBody>
      </p:sp>
      <p:sp>
        <p:nvSpPr>
          <p:cNvPr id="7179" name="Rectangle 8"/>
          <p:cNvSpPr>
            <a:spLocks noChangeArrowheads="1"/>
          </p:cNvSpPr>
          <p:nvPr/>
        </p:nvSpPr>
        <p:spPr bwMode="auto">
          <a:xfrm>
            <a:off x="4191000" y="11715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80" name="TextBox 9"/>
          <p:cNvSpPr txBox="1">
            <a:spLocks noChangeArrowheads="1"/>
          </p:cNvSpPr>
          <p:nvPr/>
        </p:nvSpPr>
        <p:spPr bwMode="auto">
          <a:xfrm>
            <a:off x="4191000" y="143192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EDC encoder</a:t>
            </a:r>
            <a:endParaRPr lang="en-US" sz="1200">
              <a:solidFill>
                <a:schemeClr val="tx1"/>
              </a:solidFill>
              <a:cs typeface="ＭＳ Ｐゴシック" charset="0"/>
            </a:endParaRPr>
          </a:p>
        </p:txBody>
      </p:sp>
      <p:sp>
        <p:nvSpPr>
          <p:cNvPr id="7181" name="Rectangle 10"/>
          <p:cNvSpPr>
            <a:spLocks noChangeArrowheads="1"/>
          </p:cNvSpPr>
          <p:nvPr/>
        </p:nvSpPr>
        <p:spPr bwMode="auto">
          <a:xfrm>
            <a:off x="5105400" y="1171575"/>
            <a:ext cx="838200" cy="914400"/>
          </a:xfrm>
          <a:prstGeom prst="rect">
            <a:avLst/>
          </a:prstGeom>
          <a:solidFill>
            <a:srgbClr val="FFC000"/>
          </a:solidFill>
          <a:ln w="9525">
            <a:solidFill>
              <a:schemeClr val="tx1"/>
            </a:solidFill>
            <a:round/>
            <a:headEnd/>
            <a:tailEnd/>
          </a:ln>
        </p:spPr>
        <p:txBody>
          <a:bodyPr/>
          <a:lstStyle/>
          <a:p>
            <a:endParaRPr lang="en-US"/>
          </a:p>
        </p:txBody>
      </p:sp>
      <p:sp>
        <p:nvSpPr>
          <p:cNvPr id="7182" name="TextBox 11"/>
          <p:cNvSpPr txBox="1">
            <a:spLocks noChangeArrowheads="1"/>
          </p:cNvSpPr>
          <p:nvPr/>
        </p:nvSpPr>
        <p:spPr bwMode="auto">
          <a:xfrm>
            <a:off x="5080000" y="1508125"/>
            <a:ext cx="914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Serializer</a:t>
            </a:r>
            <a:endParaRPr lang="en-US" sz="1200">
              <a:solidFill>
                <a:schemeClr val="tx1"/>
              </a:solidFill>
              <a:cs typeface="ＭＳ Ｐゴシック" charset="0"/>
            </a:endParaRPr>
          </a:p>
        </p:txBody>
      </p:sp>
      <p:sp>
        <p:nvSpPr>
          <p:cNvPr id="7183" name="Rectangle 18"/>
          <p:cNvSpPr>
            <a:spLocks noChangeArrowheads="1"/>
          </p:cNvSpPr>
          <p:nvPr/>
        </p:nvSpPr>
        <p:spPr bwMode="auto">
          <a:xfrm>
            <a:off x="6019800" y="1171575"/>
            <a:ext cx="838200" cy="914400"/>
          </a:xfrm>
          <a:prstGeom prst="rect">
            <a:avLst/>
          </a:prstGeom>
          <a:solidFill>
            <a:srgbClr val="FFC000"/>
          </a:solidFill>
          <a:ln w="9525">
            <a:solidFill>
              <a:schemeClr val="tx1"/>
            </a:solidFill>
            <a:round/>
            <a:headEnd/>
            <a:tailEnd/>
          </a:ln>
        </p:spPr>
        <p:txBody>
          <a:bodyPr/>
          <a:lstStyle/>
          <a:p>
            <a:endParaRPr lang="en-US"/>
          </a:p>
        </p:txBody>
      </p:sp>
      <p:sp>
        <p:nvSpPr>
          <p:cNvPr id="7184" name="TextBox 19"/>
          <p:cNvSpPr txBox="1">
            <a:spLocks noChangeArrowheads="1"/>
          </p:cNvSpPr>
          <p:nvPr/>
        </p:nvSpPr>
        <p:spPr bwMode="auto">
          <a:xfrm>
            <a:off x="5981700" y="1330325"/>
            <a:ext cx="990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Emitter/</a:t>
            </a:r>
          </a:p>
          <a:p>
            <a:pPr eaLnBrk="1" hangingPunct="1">
              <a:buFont typeface="Wingdings" charset="0"/>
              <a:buNone/>
            </a:pPr>
            <a:r>
              <a:rPr lang="it-IT" sz="1200">
                <a:solidFill>
                  <a:schemeClr val="tx1"/>
                </a:solidFill>
                <a:cs typeface="ＭＳ Ｐゴシック" charset="0"/>
              </a:rPr>
              <a:t>modulator  driver</a:t>
            </a:r>
            <a:endParaRPr lang="en-US" sz="1200">
              <a:solidFill>
                <a:schemeClr val="tx1"/>
              </a:solidFill>
              <a:cs typeface="ＭＳ Ｐゴシック" charset="0"/>
            </a:endParaRPr>
          </a:p>
        </p:txBody>
      </p:sp>
      <p:sp>
        <p:nvSpPr>
          <p:cNvPr id="7185" name="Rectangle 21"/>
          <p:cNvSpPr>
            <a:spLocks noChangeArrowheads="1"/>
          </p:cNvSpPr>
          <p:nvPr/>
        </p:nvSpPr>
        <p:spPr bwMode="auto">
          <a:xfrm>
            <a:off x="6934200" y="1171575"/>
            <a:ext cx="838200" cy="914400"/>
          </a:xfrm>
          <a:prstGeom prst="rect">
            <a:avLst/>
          </a:prstGeom>
          <a:solidFill>
            <a:srgbClr val="FF0000"/>
          </a:solidFill>
          <a:ln w="9525">
            <a:solidFill>
              <a:schemeClr val="tx1"/>
            </a:solidFill>
            <a:round/>
            <a:headEnd/>
            <a:tailEnd/>
          </a:ln>
        </p:spPr>
        <p:txBody>
          <a:bodyPr/>
          <a:lstStyle/>
          <a:p>
            <a:endParaRPr lang="en-US"/>
          </a:p>
        </p:txBody>
      </p:sp>
      <p:sp>
        <p:nvSpPr>
          <p:cNvPr id="7186" name="TextBox 22"/>
          <p:cNvSpPr txBox="1">
            <a:spLocks noChangeArrowheads="1"/>
          </p:cNvSpPr>
          <p:nvPr/>
        </p:nvSpPr>
        <p:spPr bwMode="auto">
          <a:xfrm>
            <a:off x="6896100" y="1330325"/>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Emitter/</a:t>
            </a:r>
          </a:p>
          <a:p>
            <a:pPr eaLnBrk="1" hangingPunct="1">
              <a:buFont typeface="Wingdings" charset="0"/>
              <a:buNone/>
            </a:pPr>
            <a:r>
              <a:rPr lang="it-IT" sz="1200">
                <a:solidFill>
                  <a:schemeClr val="tx1"/>
                </a:solidFill>
                <a:cs typeface="ＭＳ Ｐゴシック" charset="0"/>
              </a:rPr>
              <a:t>modulator </a:t>
            </a:r>
            <a:endParaRPr lang="en-US" sz="1200">
              <a:solidFill>
                <a:schemeClr val="tx1"/>
              </a:solidFill>
              <a:cs typeface="ＭＳ Ｐゴシック" charset="0"/>
            </a:endParaRPr>
          </a:p>
        </p:txBody>
      </p:sp>
      <p:sp>
        <p:nvSpPr>
          <p:cNvPr id="7187" name="Rectangle 24"/>
          <p:cNvSpPr>
            <a:spLocks noChangeArrowheads="1"/>
          </p:cNvSpPr>
          <p:nvPr/>
        </p:nvSpPr>
        <p:spPr bwMode="auto">
          <a:xfrm flipH="1">
            <a:off x="6096000" y="35718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88" name="TextBox 25"/>
          <p:cNvSpPr txBox="1">
            <a:spLocks noChangeArrowheads="1"/>
          </p:cNvSpPr>
          <p:nvPr/>
        </p:nvSpPr>
        <p:spPr bwMode="auto">
          <a:xfrm flipH="1">
            <a:off x="6096000" y="383222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Security decoder</a:t>
            </a:r>
            <a:endParaRPr lang="en-US" sz="1200">
              <a:solidFill>
                <a:schemeClr val="tx1"/>
              </a:solidFill>
              <a:cs typeface="ＭＳ Ｐゴシック" charset="0"/>
            </a:endParaRPr>
          </a:p>
        </p:txBody>
      </p:sp>
      <p:sp>
        <p:nvSpPr>
          <p:cNvPr id="7189" name="Rectangle 27"/>
          <p:cNvSpPr>
            <a:spLocks noChangeArrowheads="1"/>
          </p:cNvSpPr>
          <p:nvPr/>
        </p:nvSpPr>
        <p:spPr bwMode="auto">
          <a:xfrm flipH="1">
            <a:off x="5181600" y="35718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90" name="TextBox 28"/>
          <p:cNvSpPr txBox="1">
            <a:spLocks noChangeArrowheads="1"/>
          </p:cNvSpPr>
          <p:nvPr/>
        </p:nvSpPr>
        <p:spPr bwMode="auto">
          <a:xfrm flipH="1">
            <a:off x="5181600" y="380047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LP decoder</a:t>
            </a:r>
            <a:endParaRPr lang="en-US" sz="1200">
              <a:solidFill>
                <a:schemeClr val="tx1"/>
              </a:solidFill>
              <a:cs typeface="ＭＳ Ｐゴシック" charset="0"/>
            </a:endParaRPr>
          </a:p>
        </p:txBody>
      </p:sp>
      <p:sp>
        <p:nvSpPr>
          <p:cNvPr id="7191" name="Rectangle 30"/>
          <p:cNvSpPr>
            <a:spLocks noChangeArrowheads="1"/>
          </p:cNvSpPr>
          <p:nvPr/>
        </p:nvSpPr>
        <p:spPr bwMode="auto">
          <a:xfrm flipH="1">
            <a:off x="4267200" y="35718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192" name="TextBox 31"/>
          <p:cNvSpPr txBox="1">
            <a:spLocks noChangeArrowheads="1"/>
          </p:cNvSpPr>
          <p:nvPr/>
        </p:nvSpPr>
        <p:spPr bwMode="auto">
          <a:xfrm flipH="1">
            <a:off x="4267200" y="3832225"/>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EDC decoder</a:t>
            </a:r>
            <a:endParaRPr lang="en-US" sz="1200">
              <a:solidFill>
                <a:schemeClr val="tx1"/>
              </a:solidFill>
              <a:cs typeface="ＭＳ Ｐゴシック" charset="0"/>
            </a:endParaRPr>
          </a:p>
        </p:txBody>
      </p:sp>
      <p:sp>
        <p:nvSpPr>
          <p:cNvPr id="7193" name="Rectangle 33"/>
          <p:cNvSpPr>
            <a:spLocks noChangeArrowheads="1"/>
          </p:cNvSpPr>
          <p:nvPr/>
        </p:nvSpPr>
        <p:spPr bwMode="auto">
          <a:xfrm flipH="1">
            <a:off x="3133725" y="3571875"/>
            <a:ext cx="1060450" cy="914400"/>
          </a:xfrm>
          <a:prstGeom prst="rect">
            <a:avLst/>
          </a:prstGeom>
          <a:solidFill>
            <a:srgbClr val="FFC000"/>
          </a:solidFill>
          <a:ln w="9525">
            <a:solidFill>
              <a:schemeClr val="tx1"/>
            </a:solidFill>
            <a:round/>
            <a:headEnd/>
            <a:tailEnd/>
          </a:ln>
        </p:spPr>
        <p:txBody>
          <a:bodyPr/>
          <a:lstStyle/>
          <a:p>
            <a:endParaRPr lang="en-US"/>
          </a:p>
        </p:txBody>
      </p:sp>
      <p:sp>
        <p:nvSpPr>
          <p:cNvPr id="7194" name="TextBox 34"/>
          <p:cNvSpPr txBox="1">
            <a:spLocks noChangeArrowheads="1"/>
          </p:cNvSpPr>
          <p:nvPr/>
        </p:nvSpPr>
        <p:spPr bwMode="auto">
          <a:xfrm flipH="1">
            <a:off x="3124200" y="3908425"/>
            <a:ext cx="12065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Deserializer</a:t>
            </a:r>
            <a:endParaRPr lang="en-US" sz="1200">
              <a:solidFill>
                <a:schemeClr val="tx1"/>
              </a:solidFill>
              <a:cs typeface="ＭＳ Ｐゴシック" charset="0"/>
            </a:endParaRPr>
          </a:p>
        </p:txBody>
      </p:sp>
      <p:sp>
        <p:nvSpPr>
          <p:cNvPr id="7195" name="Rectangle 36"/>
          <p:cNvSpPr>
            <a:spLocks noChangeArrowheads="1"/>
          </p:cNvSpPr>
          <p:nvPr/>
        </p:nvSpPr>
        <p:spPr bwMode="auto">
          <a:xfrm flipH="1">
            <a:off x="2209800" y="3571875"/>
            <a:ext cx="838200" cy="914400"/>
          </a:xfrm>
          <a:prstGeom prst="rect">
            <a:avLst/>
          </a:prstGeom>
          <a:solidFill>
            <a:srgbClr val="FFC000"/>
          </a:solidFill>
          <a:ln w="9525">
            <a:solidFill>
              <a:schemeClr val="tx1"/>
            </a:solidFill>
            <a:round/>
            <a:headEnd/>
            <a:tailEnd/>
          </a:ln>
        </p:spPr>
        <p:txBody>
          <a:bodyPr/>
          <a:lstStyle/>
          <a:p>
            <a:endParaRPr lang="en-US"/>
          </a:p>
        </p:txBody>
      </p:sp>
      <p:sp>
        <p:nvSpPr>
          <p:cNvPr id="7196" name="TextBox 37"/>
          <p:cNvSpPr txBox="1">
            <a:spLocks noChangeArrowheads="1"/>
          </p:cNvSpPr>
          <p:nvPr/>
        </p:nvSpPr>
        <p:spPr bwMode="auto">
          <a:xfrm flipH="1">
            <a:off x="2438400" y="3876675"/>
            <a:ext cx="533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TIA</a:t>
            </a:r>
            <a:endParaRPr lang="en-US" sz="1200">
              <a:solidFill>
                <a:schemeClr val="tx1"/>
              </a:solidFill>
              <a:cs typeface="ＭＳ Ｐゴシック" charset="0"/>
            </a:endParaRPr>
          </a:p>
        </p:txBody>
      </p:sp>
      <p:sp>
        <p:nvSpPr>
          <p:cNvPr id="7197" name="Rectangle 39"/>
          <p:cNvSpPr>
            <a:spLocks noChangeArrowheads="1"/>
          </p:cNvSpPr>
          <p:nvPr/>
        </p:nvSpPr>
        <p:spPr bwMode="auto">
          <a:xfrm flipH="1">
            <a:off x="1295400" y="3571875"/>
            <a:ext cx="838200" cy="914400"/>
          </a:xfrm>
          <a:prstGeom prst="rect">
            <a:avLst/>
          </a:prstGeom>
          <a:solidFill>
            <a:srgbClr val="FF0000"/>
          </a:solidFill>
          <a:ln w="9525">
            <a:solidFill>
              <a:schemeClr val="tx1"/>
            </a:solidFill>
            <a:round/>
            <a:headEnd/>
            <a:tailEnd/>
          </a:ln>
        </p:spPr>
        <p:txBody>
          <a:bodyPr/>
          <a:lstStyle/>
          <a:p>
            <a:endParaRPr lang="en-US"/>
          </a:p>
        </p:txBody>
      </p:sp>
      <p:sp>
        <p:nvSpPr>
          <p:cNvPr id="7198" name="TextBox 40"/>
          <p:cNvSpPr txBox="1">
            <a:spLocks noChangeArrowheads="1"/>
          </p:cNvSpPr>
          <p:nvPr/>
        </p:nvSpPr>
        <p:spPr bwMode="auto">
          <a:xfrm flipH="1">
            <a:off x="1320800" y="3889375"/>
            <a:ext cx="8001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Detector </a:t>
            </a:r>
            <a:endParaRPr lang="en-US" sz="1200">
              <a:solidFill>
                <a:schemeClr val="tx1"/>
              </a:solidFill>
              <a:cs typeface="ＭＳ Ｐゴシック" charset="0"/>
            </a:endParaRPr>
          </a:p>
        </p:txBody>
      </p:sp>
      <p:sp>
        <p:nvSpPr>
          <p:cNvPr id="7199" name="Rectangle 42"/>
          <p:cNvSpPr>
            <a:spLocks noChangeArrowheads="1"/>
          </p:cNvSpPr>
          <p:nvPr/>
        </p:nvSpPr>
        <p:spPr bwMode="auto">
          <a:xfrm>
            <a:off x="1447800" y="1171575"/>
            <a:ext cx="838200" cy="914400"/>
          </a:xfrm>
          <a:prstGeom prst="rect">
            <a:avLst/>
          </a:prstGeom>
          <a:solidFill>
            <a:srgbClr val="0B91D5"/>
          </a:solidFill>
          <a:ln w="9525">
            <a:solidFill>
              <a:schemeClr val="tx1"/>
            </a:solidFill>
            <a:round/>
            <a:headEnd/>
            <a:tailEnd/>
          </a:ln>
        </p:spPr>
        <p:txBody>
          <a:bodyPr/>
          <a:lstStyle/>
          <a:p>
            <a:endParaRPr lang="en-US"/>
          </a:p>
        </p:txBody>
      </p:sp>
      <p:sp>
        <p:nvSpPr>
          <p:cNvPr id="7200" name="TextBox 43"/>
          <p:cNvSpPr txBox="1">
            <a:spLocks noChangeArrowheads="1"/>
          </p:cNvSpPr>
          <p:nvPr/>
        </p:nvSpPr>
        <p:spPr bwMode="auto">
          <a:xfrm>
            <a:off x="1524000" y="1431925"/>
            <a:ext cx="723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Traffic source</a:t>
            </a:r>
            <a:endParaRPr lang="en-US" sz="1200">
              <a:solidFill>
                <a:schemeClr val="tx1"/>
              </a:solidFill>
              <a:cs typeface="ＭＳ Ｐゴシック" charset="0"/>
            </a:endParaRPr>
          </a:p>
        </p:txBody>
      </p:sp>
      <p:sp>
        <p:nvSpPr>
          <p:cNvPr id="7201" name="Rectangle 45"/>
          <p:cNvSpPr>
            <a:spLocks noChangeArrowheads="1"/>
          </p:cNvSpPr>
          <p:nvPr/>
        </p:nvSpPr>
        <p:spPr bwMode="auto">
          <a:xfrm>
            <a:off x="7023100" y="3571875"/>
            <a:ext cx="1058863" cy="914400"/>
          </a:xfrm>
          <a:prstGeom prst="rect">
            <a:avLst/>
          </a:prstGeom>
          <a:solidFill>
            <a:srgbClr val="0B91D5"/>
          </a:solidFill>
          <a:ln w="9525">
            <a:solidFill>
              <a:schemeClr val="tx1"/>
            </a:solidFill>
            <a:round/>
            <a:headEnd/>
            <a:tailEnd/>
          </a:ln>
        </p:spPr>
        <p:txBody>
          <a:bodyPr/>
          <a:lstStyle/>
          <a:p>
            <a:endParaRPr lang="en-US"/>
          </a:p>
        </p:txBody>
      </p:sp>
      <p:sp>
        <p:nvSpPr>
          <p:cNvPr id="7202" name="TextBox 46"/>
          <p:cNvSpPr txBox="1">
            <a:spLocks noChangeArrowheads="1"/>
          </p:cNvSpPr>
          <p:nvPr/>
        </p:nvSpPr>
        <p:spPr bwMode="auto">
          <a:xfrm>
            <a:off x="7035800" y="3832225"/>
            <a:ext cx="1346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Traffic Destination</a:t>
            </a:r>
            <a:endParaRPr lang="en-US" sz="1200">
              <a:solidFill>
                <a:schemeClr val="tx1"/>
              </a:solidFill>
              <a:cs typeface="ＭＳ Ｐゴシック" charset="0"/>
            </a:endParaRPr>
          </a:p>
        </p:txBody>
      </p:sp>
      <p:sp>
        <p:nvSpPr>
          <p:cNvPr id="7203" name="Rectangle 48"/>
          <p:cNvSpPr>
            <a:spLocks noChangeArrowheads="1"/>
          </p:cNvSpPr>
          <p:nvPr/>
        </p:nvSpPr>
        <p:spPr bwMode="auto">
          <a:xfrm flipH="1">
            <a:off x="2311400" y="2568575"/>
            <a:ext cx="4648200" cy="533400"/>
          </a:xfrm>
          <a:prstGeom prst="rect">
            <a:avLst/>
          </a:prstGeom>
          <a:solidFill>
            <a:srgbClr val="FF0000"/>
          </a:solidFill>
          <a:ln w="9525">
            <a:solidFill>
              <a:schemeClr val="tx1"/>
            </a:solidFill>
            <a:round/>
            <a:headEnd/>
            <a:tailEnd/>
          </a:ln>
        </p:spPr>
        <p:txBody>
          <a:bodyPr/>
          <a:lstStyle/>
          <a:p>
            <a:endParaRPr lang="en-US"/>
          </a:p>
        </p:txBody>
      </p:sp>
      <p:sp>
        <p:nvSpPr>
          <p:cNvPr id="7204" name="TextBox 49"/>
          <p:cNvSpPr txBox="1">
            <a:spLocks noChangeArrowheads="1"/>
          </p:cNvSpPr>
          <p:nvPr/>
        </p:nvSpPr>
        <p:spPr bwMode="auto">
          <a:xfrm flipH="1">
            <a:off x="2768600" y="2708275"/>
            <a:ext cx="3784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200">
                <a:solidFill>
                  <a:schemeClr val="tx1"/>
                </a:solidFill>
                <a:cs typeface="ＭＳ Ｐゴシック" charset="0"/>
              </a:rPr>
              <a:t>Physical channel (waveguide, fiber, free space) </a:t>
            </a:r>
            <a:endParaRPr lang="en-US" sz="1200">
              <a:solidFill>
                <a:schemeClr val="tx1"/>
              </a:solidFill>
              <a:cs typeface="ＭＳ Ｐゴシック" charset="0"/>
            </a:endParaRPr>
          </a:p>
        </p:txBody>
      </p:sp>
      <p:cxnSp>
        <p:nvCxnSpPr>
          <p:cNvPr id="7205" name="Straight Connector 55"/>
          <p:cNvCxnSpPr>
            <a:cxnSpLocks noChangeShapeType="1"/>
            <a:stCxn id="7185" idx="3"/>
          </p:cNvCxnSpPr>
          <p:nvPr/>
        </p:nvCxnSpPr>
        <p:spPr bwMode="auto">
          <a:xfrm>
            <a:off x="7772400" y="1628775"/>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06" name="Straight Connector 59"/>
          <p:cNvCxnSpPr>
            <a:cxnSpLocks noChangeShapeType="1"/>
          </p:cNvCxnSpPr>
          <p:nvPr/>
        </p:nvCxnSpPr>
        <p:spPr bwMode="auto">
          <a:xfrm>
            <a:off x="6972300" y="2847975"/>
            <a:ext cx="17145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7207" name="Straight Connector 62"/>
          <p:cNvCxnSpPr>
            <a:cxnSpLocks noChangeShapeType="1"/>
          </p:cNvCxnSpPr>
          <p:nvPr/>
        </p:nvCxnSpPr>
        <p:spPr bwMode="auto">
          <a:xfrm rot="5400000">
            <a:off x="8077200" y="223837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08" name="Straight Connector 75"/>
          <p:cNvCxnSpPr>
            <a:cxnSpLocks noChangeShapeType="1"/>
          </p:cNvCxnSpPr>
          <p:nvPr/>
        </p:nvCxnSpPr>
        <p:spPr bwMode="auto">
          <a:xfrm>
            <a:off x="368300" y="4041775"/>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9" name="TextBox 76"/>
          <p:cNvSpPr txBox="1">
            <a:spLocks noChangeArrowheads="1"/>
          </p:cNvSpPr>
          <p:nvPr/>
        </p:nvSpPr>
        <p:spPr bwMode="auto">
          <a:xfrm>
            <a:off x="228600" y="1143000"/>
            <a:ext cx="6705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buFont typeface="Wingdings" charset="0"/>
              <a:buNone/>
            </a:pPr>
            <a:r>
              <a:rPr lang="it-IT" sz="1400">
                <a:solidFill>
                  <a:schemeClr val="tx1"/>
                </a:solidFill>
                <a:cs typeface="ＭＳ Ｐゴシック" charset="0"/>
              </a:rPr>
              <a:t> Digital</a:t>
            </a:r>
          </a:p>
          <a:p>
            <a:pPr eaLnBrk="1" hangingPunct="1">
              <a:buFont typeface="Wingdings" charset="0"/>
              <a:buNone/>
            </a:pPr>
            <a:r>
              <a:rPr lang="it-IT" sz="1400">
                <a:solidFill>
                  <a:schemeClr val="tx1"/>
                </a:solidFill>
                <a:cs typeface="ＭＳ Ｐゴシック" charset="0"/>
              </a:rPr>
              <a:t> Analog</a:t>
            </a:r>
          </a:p>
          <a:p>
            <a:pPr eaLnBrk="1" hangingPunct="1">
              <a:buFont typeface="Wingdings" charset="0"/>
              <a:buNone/>
            </a:pPr>
            <a:r>
              <a:rPr lang="it-IT" sz="1400">
                <a:solidFill>
                  <a:schemeClr val="tx1"/>
                </a:solidFill>
                <a:cs typeface="ＭＳ Ｐゴシック" charset="0"/>
              </a:rPr>
              <a:t> Photonic</a:t>
            </a:r>
            <a:endParaRPr lang="en-US" sz="1400">
              <a:solidFill>
                <a:schemeClr val="tx1"/>
              </a:solidFill>
              <a:cs typeface="ＭＳ Ｐゴシック" charset="0"/>
            </a:endParaRPr>
          </a:p>
        </p:txBody>
      </p:sp>
      <p:sp>
        <p:nvSpPr>
          <p:cNvPr id="7210" name="Rectangle 77"/>
          <p:cNvSpPr>
            <a:spLocks noChangeArrowheads="1"/>
          </p:cNvSpPr>
          <p:nvPr/>
        </p:nvSpPr>
        <p:spPr bwMode="auto">
          <a:xfrm>
            <a:off x="152400" y="1447800"/>
            <a:ext cx="152400" cy="152400"/>
          </a:xfrm>
          <a:prstGeom prst="rect">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Rectangle 78"/>
          <p:cNvSpPr>
            <a:spLocks noChangeArrowheads="1"/>
          </p:cNvSpPr>
          <p:nvPr/>
        </p:nvSpPr>
        <p:spPr bwMode="auto">
          <a:xfrm>
            <a:off x="152400" y="1219200"/>
            <a:ext cx="152400" cy="152400"/>
          </a:xfrm>
          <a:prstGeom prst="rect">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Rectangle 79"/>
          <p:cNvSpPr>
            <a:spLocks noChangeArrowheads="1"/>
          </p:cNvSpPr>
          <p:nvPr/>
        </p:nvSpPr>
        <p:spPr bwMode="auto">
          <a:xfrm>
            <a:off x="152400" y="1676400"/>
            <a:ext cx="152400" cy="152400"/>
          </a:xfrm>
          <a:prstGeom prst="rect">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TextBox 44"/>
          <p:cNvSpPr txBox="1">
            <a:spLocks noChangeArrowheads="1"/>
          </p:cNvSpPr>
          <p:nvPr/>
        </p:nvSpPr>
        <p:spPr bwMode="auto">
          <a:xfrm>
            <a:off x="300038" y="5118100"/>
            <a:ext cx="8591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rgbClr val="220060"/>
                </a:solidFill>
                <a:latin typeface="Arial" charset="0"/>
                <a:ea typeface="ＭＳ Ｐゴシック" charset="0"/>
              </a:defRPr>
            </a:lvl1pPr>
            <a:lvl2pPr marL="742950" indent="-285750" eaLnBrk="0" hangingPunct="0">
              <a:defRPr b="1">
                <a:solidFill>
                  <a:srgbClr val="220060"/>
                </a:solidFill>
                <a:latin typeface="Arial" charset="0"/>
                <a:ea typeface="ＭＳ Ｐゴシック" charset="0"/>
              </a:defRPr>
            </a:lvl2pPr>
            <a:lvl3pPr marL="1143000" indent="-228600" eaLnBrk="0" hangingPunct="0">
              <a:defRPr b="1">
                <a:solidFill>
                  <a:srgbClr val="220060"/>
                </a:solidFill>
                <a:latin typeface="Arial" charset="0"/>
                <a:ea typeface="ＭＳ Ｐゴシック" charset="0"/>
              </a:defRPr>
            </a:lvl3pPr>
            <a:lvl4pPr marL="1600200" indent="-228600" eaLnBrk="0" hangingPunct="0">
              <a:defRPr b="1">
                <a:solidFill>
                  <a:srgbClr val="220060"/>
                </a:solidFill>
                <a:latin typeface="Arial" charset="0"/>
                <a:ea typeface="ＭＳ Ｐゴシック" charset="0"/>
              </a:defRPr>
            </a:lvl4pPr>
            <a:lvl5pPr marL="2057400" indent="-228600" eaLnBrk="0" hangingPunct="0">
              <a:defRPr b="1">
                <a:solidFill>
                  <a:srgbClr val="220060"/>
                </a:solidFill>
                <a:latin typeface="Arial" charset="0"/>
                <a:ea typeface="ＭＳ Ｐゴシック" charset="0"/>
              </a:defRPr>
            </a:lvl5pPr>
            <a:lvl6pPr marL="2514600" indent="-228600" eaLnBrk="0" fontAlgn="base" hangingPunct="0">
              <a:spcBef>
                <a:spcPct val="0"/>
              </a:spcBef>
              <a:spcAft>
                <a:spcPct val="0"/>
              </a:spcAft>
              <a:defRPr b="1">
                <a:solidFill>
                  <a:srgbClr val="220060"/>
                </a:solidFill>
                <a:latin typeface="Arial" charset="0"/>
                <a:ea typeface="ＭＳ Ｐゴシック" charset="0"/>
              </a:defRPr>
            </a:lvl6pPr>
            <a:lvl7pPr marL="2971800" indent="-228600" eaLnBrk="0" fontAlgn="base" hangingPunct="0">
              <a:spcBef>
                <a:spcPct val="0"/>
              </a:spcBef>
              <a:spcAft>
                <a:spcPct val="0"/>
              </a:spcAft>
              <a:defRPr b="1">
                <a:solidFill>
                  <a:srgbClr val="220060"/>
                </a:solidFill>
                <a:latin typeface="Arial" charset="0"/>
                <a:ea typeface="ＭＳ Ｐゴシック" charset="0"/>
              </a:defRPr>
            </a:lvl7pPr>
            <a:lvl8pPr marL="3429000" indent="-228600" eaLnBrk="0" fontAlgn="base" hangingPunct="0">
              <a:spcBef>
                <a:spcPct val="0"/>
              </a:spcBef>
              <a:spcAft>
                <a:spcPct val="0"/>
              </a:spcAft>
              <a:defRPr b="1">
                <a:solidFill>
                  <a:srgbClr val="220060"/>
                </a:solidFill>
                <a:latin typeface="Arial" charset="0"/>
                <a:ea typeface="ＭＳ Ｐゴシック" charset="0"/>
              </a:defRPr>
            </a:lvl8pPr>
            <a:lvl9pPr marL="3886200" indent="-228600" eaLnBrk="0" fontAlgn="base" hangingPunct="0">
              <a:spcBef>
                <a:spcPct val="0"/>
              </a:spcBef>
              <a:spcAft>
                <a:spcPct val="0"/>
              </a:spcAft>
              <a:defRPr b="1">
                <a:solidFill>
                  <a:srgbClr val="220060"/>
                </a:solidFill>
                <a:latin typeface="Arial" charset="0"/>
                <a:ea typeface="ＭＳ Ｐゴシック" charset="0"/>
              </a:defRPr>
            </a:lvl9pPr>
          </a:lstStyle>
          <a:p>
            <a:pPr eaLnBrk="1" hangingPunct="1"/>
            <a:r>
              <a:rPr lang="it-IT" sz="1600"/>
              <a:t>New modules to be developed include codecs for data encryption for </a:t>
            </a:r>
            <a:r>
              <a:rPr lang="it-IT" sz="1600">
                <a:solidFill>
                  <a:srgbClr val="FF0000"/>
                </a:solidFill>
              </a:rPr>
              <a:t>security</a:t>
            </a:r>
            <a:r>
              <a:rPr lang="it-IT" sz="1600"/>
              <a:t>, codecs for </a:t>
            </a:r>
            <a:r>
              <a:rPr lang="it-IT" sz="1600">
                <a:solidFill>
                  <a:srgbClr val="FF0000"/>
                </a:solidFill>
              </a:rPr>
              <a:t>reducing dynamic power consumption</a:t>
            </a:r>
            <a:r>
              <a:rPr lang="it-IT" sz="1600"/>
              <a:t>, and codecs for </a:t>
            </a:r>
            <a:r>
              <a:rPr lang="it-IT" sz="1600">
                <a:solidFill>
                  <a:srgbClr val="FF0000"/>
                </a:solidFill>
              </a:rPr>
              <a:t>error detection and correction</a:t>
            </a:r>
            <a:r>
              <a:rPr lang="it-IT" sz="1600"/>
              <a:t> in case of noisy physical channel.</a:t>
            </a:r>
          </a:p>
        </p:txBody>
      </p:sp>
    </p:spTree>
    <p:extLst>
      <p:ext uri="{BB962C8B-B14F-4D97-AF65-F5344CB8AC3E}">
        <p14:creationId xmlns:p14="http://schemas.microsoft.com/office/powerpoint/2010/main" val="2082465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nSpc>
                <a:spcPct val="120000"/>
              </a:lnSpc>
            </a:pPr>
            <a:r>
              <a:rPr lang="en-US" dirty="0" smtClean="0"/>
              <a:t>Progress fully according to plan</a:t>
            </a:r>
          </a:p>
          <a:p>
            <a:pPr>
              <a:lnSpc>
                <a:spcPct val="120000"/>
              </a:lnSpc>
            </a:pPr>
            <a:r>
              <a:rPr lang="en-US" dirty="0" smtClean="0"/>
              <a:t>Optical interfaces designed, fabricated and tested</a:t>
            </a:r>
          </a:p>
          <a:p>
            <a:pPr lvl="1">
              <a:lnSpc>
                <a:spcPct val="120000"/>
              </a:lnSpc>
              <a:buFont typeface="Arial"/>
              <a:buChar char="•"/>
            </a:pPr>
            <a:r>
              <a:rPr lang="en-US" dirty="0" smtClean="0"/>
              <a:t>Coupler dielectric &lt;&gt; </a:t>
            </a:r>
            <a:r>
              <a:rPr lang="en-US" dirty="0" err="1" smtClean="0"/>
              <a:t>plasmonic</a:t>
            </a:r>
            <a:r>
              <a:rPr lang="en-US" dirty="0" smtClean="0"/>
              <a:t> waveguide</a:t>
            </a:r>
          </a:p>
          <a:p>
            <a:pPr lvl="1">
              <a:lnSpc>
                <a:spcPct val="120000"/>
              </a:lnSpc>
              <a:buFont typeface="Arial"/>
              <a:buChar char="•"/>
            </a:pPr>
            <a:r>
              <a:rPr lang="en-US" dirty="0" smtClean="0"/>
              <a:t>Optical filters</a:t>
            </a:r>
          </a:p>
          <a:p>
            <a:pPr lvl="1">
              <a:lnSpc>
                <a:spcPct val="120000"/>
              </a:lnSpc>
              <a:buFont typeface="Arial"/>
              <a:buChar char="•"/>
            </a:pPr>
            <a:r>
              <a:rPr lang="en-US" dirty="0" smtClean="0"/>
              <a:t>Optical beam shapers</a:t>
            </a:r>
          </a:p>
          <a:p>
            <a:pPr marL="0" indent="0">
              <a:lnSpc>
                <a:spcPct val="120000"/>
              </a:lnSpc>
            </a:pPr>
            <a:r>
              <a:rPr lang="en-US" dirty="0" smtClean="0"/>
              <a:t>Electrical interfaces designed and implemented</a:t>
            </a:r>
            <a:endParaRPr lang="en-US" dirty="0"/>
          </a:p>
        </p:txBody>
      </p:sp>
    </p:spTree>
    <p:extLst>
      <p:ext uri="{BB962C8B-B14F-4D97-AF65-F5344CB8AC3E}">
        <p14:creationId xmlns:p14="http://schemas.microsoft.com/office/powerpoint/2010/main" val="273972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Content Placeholder 2"/>
          <p:cNvSpPr>
            <a:spLocks noGrp="1"/>
          </p:cNvSpPr>
          <p:nvPr>
            <p:ph idx="1"/>
          </p:nvPr>
        </p:nvSpPr>
        <p:spPr/>
        <p:txBody>
          <a:bodyPr/>
          <a:lstStyle/>
          <a:p>
            <a:r>
              <a:rPr lang="en-US" dirty="0" smtClean="0"/>
              <a:t>Task 5.1 – Couplers</a:t>
            </a:r>
          </a:p>
          <a:p>
            <a:pPr lvl="1">
              <a:spcAft>
                <a:spcPct val="20000"/>
              </a:spcAft>
              <a:buFont typeface="Arial"/>
              <a:buChar char="•"/>
            </a:pPr>
            <a:r>
              <a:rPr lang="de-DE" dirty="0">
                <a:solidFill>
                  <a:schemeClr val="tx1"/>
                </a:solidFill>
              </a:rPr>
              <a:t>Further </a:t>
            </a:r>
            <a:r>
              <a:rPr lang="de-DE" dirty="0" err="1">
                <a:solidFill>
                  <a:schemeClr val="tx1"/>
                </a:solidFill>
              </a:rPr>
              <a:t>optimization</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process</a:t>
            </a:r>
            <a:r>
              <a:rPr lang="de-DE" dirty="0">
                <a:solidFill>
                  <a:schemeClr val="tx1"/>
                </a:solidFill>
              </a:rPr>
              <a:t>  </a:t>
            </a:r>
          </a:p>
          <a:p>
            <a:pPr lvl="1">
              <a:spcAft>
                <a:spcPct val="20000"/>
              </a:spcAft>
              <a:buFont typeface="Arial"/>
              <a:buChar char="•"/>
            </a:pPr>
            <a:r>
              <a:rPr lang="de-DE" dirty="0" smtClean="0">
                <a:solidFill>
                  <a:schemeClr val="tx1"/>
                </a:solidFill>
              </a:rPr>
              <a:t>Next </a:t>
            </a:r>
            <a:r>
              <a:rPr lang="de-DE" dirty="0">
                <a:solidFill>
                  <a:schemeClr val="tx1"/>
                </a:solidFill>
              </a:rPr>
              <a:t>post-</a:t>
            </a:r>
            <a:r>
              <a:rPr lang="de-DE" dirty="0" err="1">
                <a:solidFill>
                  <a:schemeClr val="tx1"/>
                </a:solidFill>
              </a:rPr>
              <a:t>processing</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being</a:t>
            </a:r>
            <a:r>
              <a:rPr lang="de-DE" dirty="0">
                <a:solidFill>
                  <a:schemeClr val="tx1"/>
                </a:solidFill>
              </a:rPr>
              <a:t> </a:t>
            </a:r>
            <a:r>
              <a:rPr lang="de-DE" dirty="0" err="1">
                <a:solidFill>
                  <a:schemeClr val="tx1"/>
                </a:solidFill>
              </a:rPr>
              <a:t>carried</a:t>
            </a:r>
            <a:r>
              <a:rPr lang="de-DE" dirty="0">
                <a:solidFill>
                  <a:schemeClr val="tx1"/>
                </a:solidFill>
              </a:rPr>
              <a:t> out </a:t>
            </a:r>
            <a:r>
              <a:rPr lang="de-DE" dirty="0" err="1">
                <a:solidFill>
                  <a:schemeClr val="tx1"/>
                </a:solidFill>
              </a:rPr>
              <a:t>by</a:t>
            </a:r>
            <a:r>
              <a:rPr lang="de-DE" dirty="0">
                <a:solidFill>
                  <a:schemeClr val="tx1"/>
                </a:solidFill>
              </a:rPr>
              <a:t> KIT</a:t>
            </a:r>
          </a:p>
          <a:p>
            <a:pPr lvl="1">
              <a:spcAft>
                <a:spcPct val="20000"/>
              </a:spcAft>
              <a:buFont typeface="Arial"/>
              <a:buChar char="•"/>
            </a:pPr>
            <a:r>
              <a:rPr lang="de-DE" dirty="0" smtClean="0">
                <a:solidFill>
                  <a:schemeClr val="tx1"/>
                </a:solidFill>
              </a:rPr>
              <a:t>New </a:t>
            </a:r>
            <a:r>
              <a:rPr lang="de-DE" dirty="0" err="1">
                <a:solidFill>
                  <a:schemeClr val="tx1"/>
                </a:solidFill>
              </a:rPr>
              <a:t>cut</a:t>
            </a:r>
            <a:r>
              <a:rPr lang="de-DE" dirty="0">
                <a:solidFill>
                  <a:schemeClr val="tx1"/>
                </a:solidFill>
              </a:rPr>
              <a:t>-back </a:t>
            </a:r>
            <a:r>
              <a:rPr lang="de-DE" dirty="0" err="1" smtClean="0">
                <a:solidFill>
                  <a:schemeClr val="tx1"/>
                </a:solidFill>
              </a:rPr>
              <a:t>measurement</a:t>
            </a:r>
            <a:endParaRPr lang="de-DE" dirty="0" smtClean="0">
              <a:solidFill>
                <a:schemeClr val="tx1"/>
              </a:solidFill>
            </a:endParaRPr>
          </a:p>
          <a:p>
            <a:pPr marL="0" indent="0">
              <a:spcAft>
                <a:spcPct val="20000"/>
              </a:spcAft>
            </a:pPr>
            <a:r>
              <a:rPr lang="de-DE" dirty="0" smtClean="0"/>
              <a:t>Task 5.2 – Beam </a:t>
            </a:r>
            <a:r>
              <a:rPr lang="de-DE" dirty="0" err="1" smtClean="0"/>
              <a:t>shapers</a:t>
            </a:r>
            <a:endParaRPr lang="de-DE" dirty="0" smtClean="0"/>
          </a:p>
          <a:p>
            <a:pPr lvl="1">
              <a:spcAft>
                <a:spcPct val="20000"/>
              </a:spcAft>
              <a:buFont typeface="Arial"/>
              <a:buChar char="•"/>
            </a:pPr>
            <a:r>
              <a:rPr lang="de-DE" dirty="0" err="1" smtClean="0">
                <a:solidFill>
                  <a:schemeClr val="tx1"/>
                </a:solidFill>
              </a:rPr>
              <a:t>Incorporate</a:t>
            </a:r>
            <a:r>
              <a:rPr lang="de-DE" dirty="0" smtClean="0">
                <a:solidFill>
                  <a:schemeClr val="tx1"/>
                </a:solidFill>
              </a:rPr>
              <a:t> </a:t>
            </a:r>
            <a:r>
              <a:rPr lang="de-DE" dirty="0" err="1" smtClean="0">
                <a:solidFill>
                  <a:schemeClr val="tx1"/>
                </a:solidFill>
              </a:rPr>
              <a:t>foucssing</a:t>
            </a:r>
            <a:r>
              <a:rPr lang="de-DE" dirty="0" smtClean="0">
                <a:solidFill>
                  <a:schemeClr val="tx1"/>
                </a:solidFill>
              </a:rPr>
              <a:t> </a:t>
            </a:r>
            <a:r>
              <a:rPr lang="de-DE" dirty="0" err="1" smtClean="0">
                <a:solidFill>
                  <a:schemeClr val="tx1"/>
                </a:solidFill>
              </a:rPr>
              <a:t>grating</a:t>
            </a:r>
            <a:r>
              <a:rPr lang="de-DE" dirty="0" smtClean="0">
                <a:solidFill>
                  <a:schemeClr val="tx1"/>
                </a:solidFill>
              </a:rPr>
              <a:t> on </a:t>
            </a:r>
            <a:r>
              <a:rPr lang="de-DE" dirty="0" err="1" smtClean="0">
                <a:solidFill>
                  <a:schemeClr val="tx1"/>
                </a:solidFill>
              </a:rPr>
              <a:t>moving</a:t>
            </a:r>
            <a:r>
              <a:rPr lang="de-DE" dirty="0" smtClean="0">
                <a:solidFill>
                  <a:schemeClr val="tx1"/>
                </a:solidFill>
              </a:rPr>
              <a:t> </a:t>
            </a:r>
            <a:r>
              <a:rPr lang="de-DE" dirty="0" err="1" smtClean="0">
                <a:solidFill>
                  <a:schemeClr val="tx1"/>
                </a:solidFill>
              </a:rPr>
              <a:t>platform</a:t>
            </a:r>
            <a:endParaRPr lang="de-DE" dirty="0" smtClean="0">
              <a:solidFill>
                <a:schemeClr val="tx1"/>
              </a:solidFill>
            </a:endParaRPr>
          </a:p>
          <a:p>
            <a:pPr marL="0" indent="0">
              <a:spcAft>
                <a:spcPct val="20000"/>
              </a:spcAft>
            </a:pPr>
            <a:r>
              <a:rPr lang="de-DE" dirty="0" smtClean="0"/>
              <a:t>Task 5.3 – Filters</a:t>
            </a:r>
          </a:p>
          <a:p>
            <a:pPr lvl="1" indent="-342900">
              <a:spcAft>
                <a:spcPct val="20000"/>
              </a:spcAft>
              <a:buFont typeface="Arial"/>
              <a:buChar char="•"/>
            </a:pPr>
            <a:r>
              <a:rPr lang="de-DE" dirty="0" err="1" smtClean="0">
                <a:solidFill>
                  <a:schemeClr val="tx1"/>
                </a:solidFill>
              </a:rPr>
              <a:t>Completed</a:t>
            </a:r>
            <a:r>
              <a:rPr lang="de-DE" dirty="0" smtClean="0">
                <a:solidFill>
                  <a:schemeClr val="tx1"/>
                </a:solidFill>
              </a:rPr>
              <a:t> (</a:t>
            </a:r>
            <a:r>
              <a:rPr lang="de-DE" dirty="0" err="1" smtClean="0">
                <a:solidFill>
                  <a:schemeClr val="tx1"/>
                </a:solidFill>
              </a:rPr>
              <a:t>incorporate</a:t>
            </a:r>
            <a:r>
              <a:rPr lang="de-DE" dirty="0" smtClean="0">
                <a:solidFill>
                  <a:schemeClr val="tx1"/>
                </a:solidFill>
              </a:rPr>
              <a:t> in final </a:t>
            </a:r>
            <a:r>
              <a:rPr lang="de-DE" dirty="0" err="1" smtClean="0">
                <a:solidFill>
                  <a:schemeClr val="tx1"/>
                </a:solidFill>
              </a:rPr>
              <a:t>demonstrator</a:t>
            </a:r>
            <a:r>
              <a:rPr lang="de-DE" dirty="0" smtClean="0">
                <a:solidFill>
                  <a:schemeClr val="tx1"/>
                </a:solidFill>
              </a:rPr>
              <a:t>)</a:t>
            </a:r>
          </a:p>
          <a:p>
            <a:pPr marL="0" indent="0">
              <a:spcAft>
                <a:spcPct val="20000"/>
              </a:spcAft>
            </a:pPr>
            <a:r>
              <a:rPr lang="de-DE" dirty="0" smtClean="0"/>
              <a:t>Task 5.4 – DDCM </a:t>
            </a:r>
            <a:r>
              <a:rPr lang="de-DE" dirty="0" err="1" smtClean="0"/>
              <a:t>specification</a:t>
            </a:r>
            <a:endParaRPr lang="de-DE" dirty="0" smtClean="0"/>
          </a:p>
          <a:p>
            <a:pPr lvl="1" indent="-342900">
              <a:spcAft>
                <a:spcPct val="20000"/>
              </a:spcAft>
              <a:buFont typeface="Arial"/>
              <a:buChar char="•"/>
            </a:pPr>
            <a:r>
              <a:rPr lang="de-DE" dirty="0" err="1" smtClean="0">
                <a:solidFill>
                  <a:schemeClr val="tx1"/>
                </a:solidFill>
              </a:rPr>
              <a:t>Completed</a:t>
            </a:r>
            <a:endParaRPr lang="de-DE" dirty="0" smtClean="0">
              <a:solidFill>
                <a:schemeClr val="tx1"/>
              </a:solidFill>
            </a:endParaRPr>
          </a:p>
          <a:p>
            <a:pPr marL="0" indent="0">
              <a:spcAft>
                <a:spcPct val="20000"/>
              </a:spcAft>
            </a:pPr>
            <a:r>
              <a:rPr lang="de-DE" dirty="0" smtClean="0"/>
              <a:t>Task 5.5 – DDCM </a:t>
            </a:r>
            <a:r>
              <a:rPr lang="de-DE" dirty="0" err="1" smtClean="0"/>
              <a:t>implementation</a:t>
            </a:r>
            <a:endParaRPr lang="de-DE" dirty="0" smtClean="0"/>
          </a:p>
          <a:p>
            <a:pPr lvl="1" indent="-342900">
              <a:spcAft>
                <a:spcPct val="20000"/>
              </a:spcAft>
              <a:buFont typeface="Arial"/>
              <a:buChar char="•"/>
            </a:pPr>
            <a:r>
              <a:rPr lang="en-US" dirty="0">
                <a:solidFill>
                  <a:schemeClr val="tx1"/>
                </a:solidFill>
              </a:rPr>
              <a:t>Signal Generation Module implementation via FPGA</a:t>
            </a:r>
            <a:endParaRPr lang="en-GB" dirty="0">
              <a:solidFill>
                <a:schemeClr val="tx1"/>
              </a:solidFill>
            </a:endParaRPr>
          </a:p>
          <a:p>
            <a:pPr lvl="1" indent="-342900">
              <a:spcAft>
                <a:spcPct val="20000"/>
              </a:spcAft>
              <a:buFont typeface="Arial"/>
              <a:buChar char="•"/>
            </a:pPr>
            <a:endParaRPr lang="de-DE" dirty="0"/>
          </a:p>
          <a:p>
            <a:endParaRPr lang="en-US" dirty="0"/>
          </a:p>
        </p:txBody>
      </p:sp>
    </p:spTree>
    <p:extLst>
      <p:ext uri="{BB962C8B-B14F-4D97-AF65-F5344CB8AC3E}">
        <p14:creationId xmlns:p14="http://schemas.microsoft.com/office/powerpoint/2010/main" val="183426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WP3 Position in Project</a:t>
            </a:r>
          </a:p>
        </p:txBody>
      </p:sp>
      <p:pic>
        <p:nvPicPr>
          <p:cNvPr id="7628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124744"/>
            <a:ext cx="6417945" cy="475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932040" y="2204864"/>
            <a:ext cx="2088232" cy="1369827"/>
          </a:xfrm>
          <a:prstGeom prst="roundRect">
            <a:avLst/>
          </a:prstGeom>
          <a:noFill/>
          <a:ln w="0" cap="flat" cmpd="sng" algn="ctr">
            <a:solidFill>
              <a:srgbClr val="00B0F0"/>
            </a:solidFill>
            <a:prstDash val="solid"/>
            <a:round/>
            <a:headEnd type="none" w="med" len="med"/>
            <a:tailEnd type="none" w="med" len="med"/>
          </a:ln>
          <a:effectLst>
            <a:glow rad="254000">
              <a:srgbClr val="00B0F0"/>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en-US" sz="2000" b="0" i="0" u="none" strike="noStrike" cap="none" normalizeH="0" baseline="0" smtClean="0">
              <a:ln>
                <a:noFill/>
              </a:ln>
              <a:solidFill>
                <a:schemeClr val="tx1"/>
              </a:solidFill>
              <a:effectLst/>
              <a:latin typeface="Arial" charset="0"/>
            </a:endParaRPr>
          </a:p>
        </p:txBody>
      </p:sp>
      <p:pic>
        <p:nvPicPr>
          <p:cNvPr id="20" name="Picture 2" descr="http://www2.imec.be/content/user/Image/imec_logo_blauw_51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52320" y="2348880"/>
            <a:ext cx="1051256" cy="724792"/>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81087" y="3353685"/>
            <a:ext cx="1014725"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233051" y="1908813"/>
            <a:ext cx="1659429" cy="369332"/>
          </a:xfrm>
          <a:prstGeom prst="rect">
            <a:avLst/>
          </a:prstGeom>
        </p:spPr>
        <p:txBody>
          <a:bodyPr wrap="none">
            <a:spAutoFit/>
          </a:bodyPr>
          <a:lstStyle/>
          <a:p>
            <a:r>
              <a:rPr lang="en-US" dirty="0" smtClean="0"/>
              <a:t>Contributors:</a:t>
            </a:r>
            <a:endParaRPr lang="en-US" dirty="0"/>
          </a:p>
        </p:txBody>
      </p:sp>
      <p:pic>
        <p:nvPicPr>
          <p:cNvPr id="2" name="Picture 1"/>
          <p:cNvPicPr>
            <a:picLocks noChangeAspect="1"/>
          </p:cNvPicPr>
          <p:nvPr/>
        </p:nvPicPr>
        <p:blipFill>
          <a:blip r:embed="rId6"/>
          <a:stretch>
            <a:fillRect/>
          </a:stretch>
        </p:blipFill>
        <p:spPr>
          <a:xfrm>
            <a:off x="7308304" y="4221088"/>
            <a:ext cx="1440160" cy="861126"/>
          </a:xfrm>
          <a:prstGeom prst="rect">
            <a:avLst/>
          </a:prstGeom>
        </p:spPr>
      </p:pic>
    </p:spTree>
    <p:extLst>
      <p:ext uri="{BB962C8B-B14F-4D97-AF65-F5344CB8AC3E}">
        <p14:creationId xmlns:p14="http://schemas.microsoft.com/office/powerpoint/2010/main" val="2868973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142984"/>
            <a:ext cx="8686800" cy="4983179"/>
          </a:xfrm>
          <a:noFill/>
        </p:spPr>
        <p:txBody>
          <a:bodyPr vert="horz" lIns="91440" tIns="45720" rIns="91440" bIns="45720" rtlCol="0">
            <a:normAutofit/>
          </a:bodyPr>
          <a:lstStyle/>
          <a:p>
            <a:pPr marL="0" indent="0" defTabSz="457200" eaLnBrk="1" hangingPunct="1">
              <a:lnSpc>
                <a:spcPct val="90000"/>
              </a:lnSpc>
              <a:spcBef>
                <a:spcPts val="3000"/>
              </a:spcBef>
              <a:spcAft>
                <a:spcPts val="0"/>
              </a:spcAft>
              <a:buFont typeface="Arial"/>
              <a:buNone/>
            </a:pPr>
            <a:r>
              <a:rPr lang="en-US" sz="2400" kern="1200" dirty="0" smtClean="0">
                <a:ea typeface="+mn-ea"/>
              </a:rPr>
              <a:t>Overall Objective :</a:t>
            </a:r>
          </a:p>
          <a:p>
            <a:pPr marL="0" indent="0" defTabSz="457200" eaLnBrk="1" hangingPunct="1">
              <a:lnSpc>
                <a:spcPct val="90000"/>
              </a:lnSpc>
              <a:spcBef>
                <a:spcPts val="3000"/>
              </a:spcBef>
              <a:spcAft>
                <a:spcPts val="0"/>
              </a:spcAft>
              <a:buFont typeface="Arial"/>
              <a:buNone/>
            </a:pPr>
            <a:endParaRPr lang="en-US" sz="2400" kern="1200" dirty="0" smtClean="0">
              <a:ea typeface="+mn-ea"/>
            </a:endParaRPr>
          </a:p>
          <a:p>
            <a:pPr marL="0" indent="0" defTabSz="457200" eaLnBrk="1" hangingPunct="1">
              <a:lnSpc>
                <a:spcPct val="110000"/>
              </a:lnSpc>
              <a:spcBef>
                <a:spcPts val="3000"/>
              </a:spcBef>
              <a:spcAft>
                <a:spcPts val="0"/>
              </a:spcAft>
              <a:buFont typeface="Arial"/>
              <a:buNone/>
            </a:pPr>
            <a:r>
              <a:rPr lang="en-US" sz="2400" kern="1200" dirty="0" smtClean="0">
                <a:ea typeface="+mn-ea"/>
              </a:rPr>
              <a:t>Specific </a:t>
            </a:r>
            <a:r>
              <a:rPr lang="en-US" sz="2400" kern="1200" dirty="0" smtClean="0">
                <a:ea typeface="+mn-ea"/>
              </a:rPr>
              <a:t>Objectives:</a:t>
            </a:r>
            <a:endParaRPr lang="en-US" sz="2400" kern="1200" dirty="0">
              <a:ea typeface="+mn-ea"/>
            </a:endParaRPr>
          </a:p>
          <a:p>
            <a:pPr lvl="1" indent="-342900" defTabSz="457200" eaLnBrk="1" hangingPunct="1">
              <a:lnSpc>
                <a:spcPct val="90000"/>
              </a:lnSpc>
              <a:spcBef>
                <a:spcPts val="3000"/>
              </a:spcBef>
              <a:spcAft>
                <a:spcPts val="0"/>
              </a:spcAft>
              <a:buFont typeface="Wingdings" charset="2"/>
              <a:buChar char="§"/>
            </a:pPr>
            <a:r>
              <a:rPr lang="en-US" sz="2000" b="1" kern="1200" dirty="0">
                <a:ea typeface="+mn-ea"/>
              </a:rPr>
              <a:t>Coupling light </a:t>
            </a:r>
            <a:r>
              <a:rPr lang="en-US" sz="2000" kern="1200" dirty="0">
                <a:ea typeface="+mn-ea"/>
              </a:rPr>
              <a:t>between silicon </a:t>
            </a:r>
            <a:r>
              <a:rPr lang="en-US" sz="2000" kern="1200" dirty="0" smtClean="0">
                <a:ea typeface="+mn-ea"/>
              </a:rPr>
              <a:t>backbone </a:t>
            </a:r>
            <a:r>
              <a:rPr lang="en-US" sz="2000" kern="1200" dirty="0">
                <a:ea typeface="+mn-ea"/>
              </a:rPr>
              <a:t>and </a:t>
            </a:r>
            <a:r>
              <a:rPr lang="en-US" sz="2000" kern="1200" dirty="0" err="1">
                <a:ea typeface="+mn-ea"/>
              </a:rPr>
              <a:t>plasmonic</a:t>
            </a:r>
            <a:r>
              <a:rPr lang="en-US" sz="2000" kern="1200" dirty="0">
                <a:ea typeface="+mn-ea"/>
              </a:rPr>
              <a:t> devices</a:t>
            </a:r>
          </a:p>
          <a:p>
            <a:pPr lvl="1" indent="-342900" defTabSz="457200" eaLnBrk="1" hangingPunct="1">
              <a:lnSpc>
                <a:spcPct val="90000"/>
              </a:lnSpc>
              <a:spcBef>
                <a:spcPts val="3000"/>
              </a:spcBef>
              <a:spcAft>
                <a:spcPts val="0"/>
              </a:spcAft>
              <a:buFont typeface="Wingdings" charset="2"/>
              <a:buChar char="§"/>
            </a:pPr>
            <a:r>
              <a:rPr lang="en-US" sz="2000" b="1" kern="1200" dirty="0">
                <a:ea typeface="+mn-ea"/>
              </a:rPr>
              <a:t>Beam Shaping grating </a:t>
            </a:r>
            <a:r>
              <a:rPr lang="en-US" sz="2000" kern="1200" dirty="0">
                <a:ea typeface="+mn-ea"/>
              </a:rPr>
              <a:t>couplers to direct light between chips</a:t>
            </a:r>
          </a:p>
          <a:p>
            <a:pPr lvl="1" indent="-342900" defTabSz="457200" eaLnBrk="1" hangingPunct="1">
              <a:lnSpc>
                <a:spcPct val="90000"/>
              </a:lnSpc>
              <a:spcBef>
                <a:spcPts val="3000"/>
              </a:spcBef>
              <a:spcAft>
                <a:spcPts val="0"/>
              </a:spcAft>
              <a:buFont typeface="Wingdings" charset="2"/>
              <a:buChar char="§"/>
            </a:pPr>
            <a:r>
              <a:rPr lang="en-US" sz="2000" b="1" kern="1200" dirty="0">
                <a:ea typeface="+mn-ea"/>
              </a:rPr>
              <a:t>Compact filters </a:t>
            </a:r>
            <a:r>
              <a:rPr lang="en-US" sz="2000" kern="1200" dirty="0">
                <a:ea typeface="+mn-ea"/>
              </a:rPr>
              <a:t>for noise suppression</a:t>
            </a:r>
          </a:p>
          <a:p>
            <a:pPr lvl="1" indent="-342900" defTabSz="457200" eaLnBrk="1" hangingPunct="1">
              <a:lnSpc>
                <a:spcPct val="90000"/>
              </a:lnSpc>
              <a:spcBef>
                <a:spcPts val="3000"/>
              </a:spcBef>
              <a:spcAft>
                <a:spcPts val="0"/>
              </a:spcAft>
              <a:buFont typeface="Wingdings" charset="2"/>
              <a:buChar char="§"/>
            </a:pPr>
            <a:r>
              <a:rPr lang="en-US" sz="2000" kern="1200" dirty="0">
                <a:ea typeface="+mn-ea"/>
              </a:rPr>
              <a:t>Specify and implement </a:t>
            </a:r>
            <a:r>
              <a:rPr lang="en-US" sz="2000" b="1" kern="1200" dirty="0">
                <a:ea typeface="+mn-ea"/>
              </a:rPr>
              <a:t>Dual Die Communication Module </a:t>
            </a:r>
            <a:r>
              <a:rPr lang="en-US" sz="2000" kern="1200" dirty="0">
                <a:ea typeface="+mn-ea"/>
              </a:rPr>
              <a:t>(DDCM)</a:t>
            </a:r>
          </a:p>
        </p:txBody>
      </p:sp>
      <p:sp>
        <p:nvSpPr>
          <p:cNvPr id="5" name="TextBox 4"/>
          <p:cNvSpPr txBox="1"/>
          <p:nvPr/>
        </p:nvSpPr>
        <p:spPr>
          <a:xfrm>
            <a:off x="1403648" y="1628800"/>
            <a:ext cx="6696744" cy="830997"/>
          </a:xfrm>
          <a:prstGeom prst="rect">
            <a:avLst/>
          </a:prstGeom>
          <a:solidFill>
            <a:srgbClr val="66C0FF"/>
          </a:solidFill>
        </p:spPr>
        <p:txBody>
          <a:bodyPr wrap="square" rtlCol="0">
            <a:spAutoFit/>
          </a:bodyPr>
          <a:lstStyle/>
          <a:p>
            <a:r>
              <a:rPr lang="en-US" sz="2400" dirty="0"/>
              <a:t>Design and implement optical and electrical interfaces for </a:t>
            </a:r>
            <a:r>
              <a:rPr lang="en-US" sz="2400" dirty="0" err="1"/>
              <a:t>plasmonic</a:t>
            </a:r>
            <a:r>
              <a:rPr lang="en-US" sz="2400" dirty="0"/>
              <a:t> </a:t>
            </a:r>
            <a:r>
              <a:rPr lang="en-US" sz="2400" dirty="0" smtClean="0"/>
              <a:t>interconnect</a:t>
            </a:r>
            <a:endParaRPr lang="en-US" sz="2400" dirty="0"/>
          </a:p>
        </p:txBody>
      </p:sp>
    </p:spTree>
    <p:extLst>
      <p:ext uri="{BB962C8B-B14F-4D97-AF65-F5344CB8AC3E}">
        <p14:creationId xmlns:p14="http://schemas.microsoft.com/office/powerpoint/2010/main" val="323279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Tasks</a:t>
            </a:r>
            <a:endParaRPr lang="en-US" dirty="0"/>
          </a:p>
        </p:txBody>
      </p:sp>
      <p:graphicFrame>
        <p:nvGraphicFramePr>
          <p:cNvPr id="5" name="Tabelle 8"/>
          <p:cNvGraphicFramePr>
            <a:graphicFrameLocks noGrp="1"/>
          </p:cNvGraphicFramePr>
          <p:nvPr>
            <p:extLst>
              <p:ext uri="{D42A27DB-BD31-4B8C-83A1-F6EECF244321}">
                <p14:modId xmlns:p14="http://schemas.microsoft.com/office/powerpoint/2010/main" val="1772287304"/>
              </p:ext>
            </p:extLst>
          </p:nvPr>
        </p:nvGraphicFramePr>
        <p:xfrm>
          <a:off x="251521" y="1268760"/>
          <a:ext cx="8424934" cy="4096464"/>
        </p:xfrm>
        <a:graphic>
          <a:graphicData uri="http://schemas.openxmlformats.org/drawingml/2006/table">
            <a:tbl>
              <a:tblPr firstRow="1" bandRow="1"/>
              <a:tblGrid>
                <a:gridCol w="1118354"/>
                <a:gridCol w="5767902"/>
                <a:gridCol w="1538678"/>
              </a:tblGrid>
              <a:tr h="432048">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Tasks</a:t>
                      </a:r>
                      <a:endParaRPr lang="en-GB" sz="1800" b="1" kern="1200" dirty="0">
                        <a:solidFill>
                          <a:schemeClr val="tx1"/>
                        </a:solidFill>
                        <a:latin typeface="+mn-lt"/>
                        <a:ea typeface="+mn-ea"/>
                        <a:cs typeface="+mn-cs"/>
                      </a:endParaRPr>
                    </a:p>
                  </a:txBody>
                  <a:tcPr anchor="ctr"/>
                </a:tc>
                <a:tc>
                  <a:txBody>
                    <a:bodyPr/>
                    <a:lstStyle/>
                    <a:p>
                      <a:pPr algn="ctr"/>
                      <a:r>
                        <a:rPr lang="en-GB" sz="1800" b="1" kern="1200" dirty="0" smtClean="0">
                          <a:solidFill>
                            <a:schemeClr val="tx1"/>
                          </a:solidFill>
                          <a:latin typeface="+mn-lt"/>
                          <a:ea typeface="+mn-ea"/>
                          <a:cs typeface="+mn-cs"/>
                        </a:rPr>
                        <a:t>Time Period [months]</a:t>
                      </a:r>
                      <a:endParaRPr lang="en-GB" sz="1800" b="1" kern="1200" dirty="0">
                        <a:solidFill>
                          <a:schemeClr val="tx1"/>
                        </a:solidFill>
                        <a:latin typeface="+mn-lt"/>
                        <a:ea typeface="+mn-ea"/>
                        <a:cs typeface="+mn-cs"/>
                      </a:endParaRPr>
                    </a:p>
                  </a:txBody>
                  <a:tcPr anchor="ctr"/>
                </a:tc>
              </a:tr>
              <a:tr h="864096">
                <a:tc>
                  <a:txBody>
                    <a:bodyPr/>
                    <a:lstStyle/>
                    <a:p>
                      <a:pPr algn="ctr"/>
                      <a:r>
                        <a:rPr lang="en-GB" dirty="0" smtClean="0"/>
                        <a:t>Task </a:t>
                      </a:r>
                      <a:r>
                        <a:rPr lang="en-GB" dirty="0" smtClean="0"/>
                        <a:t>5.1</a:t>
                      </a:r>
                      <a:endParaRPr lang="en-GB" dirty="0"/>
                    </a:p>
                  </a:txBody>
                  <a:tcPr anchor="ctr">
                    <a:noFill/>
                  </a:tcPr>
                </a:tc>
                <a:tc>
                  <a:txBody>
                    <a:bodyPr/>
                    <a:lstStyle/>
                    <a:p>
                      <a:r>
                        <a:rPr lang="en-US" sz="1800" kern="1200" dirty="0" smtClean="0">
                          <a:solidFill>
                            <a:schemeClr val="tx1"/>
                          </a:solidFill>
                          <a:latin typeface="+mn-lt"/>
                          <a:ea typeface="+mn-ea"/>
                          <a:cs typeface="+mn-cs"/>
                        </a:rPr>
                        <a:t>Modeling and fabrication of coupling Si waveguide to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a:t>
                      </a:r>
                      <a:endParaRPr lang="en-GB" b="0" dirty="0"/>
                    </a:p>
                  </a:txBody>
                  <a:tcPr anchor="ctr">
                    <a:noFill/>
                  </a:tcPr>
                </a:tc>
                <a:tc>
                  <a:txBody>
                    <a:bodyPr/>
                    <a:lstStyle/>
                    <a:p>
                      <a:pPr algn="ctr"/>
                      <a:r>
                        <a:rPr lang="en-GB" b="0" dirty="0" smtClean="0"/>
                        <a:t>1 – </a:t>
                      </a:r>
                      <a:r>
                        <a:rPr lang="en-GB" b="0" dirty="0" smtClean="0"/>
                        <a:t>15</a:t>
                      </a:r>
                      <a:endParaRPr lang="en-GB" b="0" dirty="0"/>
                    </a:p>
                  </a:txBody>
                  <a:tcPr anchor="ctr">
                    <a:noFill/>
                  </a:tcPr>
                </a:tc>
              </a:tr>
              <a:tr h="648072">
                <a:tc>
                  <a:txBody>
                    <a:bodyPr/>
                    <a:lstStyle/>
                    <a:p>
                      <a:pPr algn="ctr"/>
                      <a:r>
                        <a:rPr lang="en-GB" dirty="0" smtClean="0"/>
                        <a:t>Task </a:t>
                      </a:r>
                      <a:r>
                        <a:rPr lang="en-GB" dirty="0" smtClean="0"/>
                        <a:t>5.2</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Si </a:t>
                      </a:r>
                      <a:r>
                        <a:rPr lang="en-US" sz="1800" kern="1200" dirty="0" err="1" smtClean="0">
                          <a:solidFill>
                            <a:schemeClr val="tx1"/>
                          </a:solidFill>
                          <a:latin typeface="+mn-lt"/>
                          <a:ea typeface="+mn-ea"/>
                          <a:cs typeface="+mn-cs"/>
                        </a:rPr>
                        <a:t>beamshaper</a:t>
                      </a:r>
                      <a:endParaRPr lang="en-GB" b="0" dirty="0"/>
                    </a:p>
                  </a:txBody>
                  <a:tcPr anchor="ctr">
                    <a:noFill/>
                  </a:tcPr>
                </a:tc>
                <a:tc>
                  <a:txBody>
                    <a:bodyPr/>
                    <a:lstStyle/>
                    <a:p>
                      <a:pPr algn="ctr"/>
                      <a:r>
                        <a:rPr lang="en-GB" b="0" dirty="0" smtClean="0"/>
                        <a:t>1 – </a:t>
                      </a:r>
                      <a:r>
                        <a:rPr lang="en-GB" b="0" dirty="0" smtClean="0"/>
                        <a:t>30</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5.3</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passive ultra-compact components as filters</a:t>
                      </a:r>
                      <a:endParaRPr lang="en-GB" b="0" dirty="0"/>
                    </a:p>
                  </a:txBody>
                  <a:tcPr anchor="ctr">
                    <a:noFill/>
                  </a:tcPr>
                </a:tc>
                <a:tc>
                  <a:txBody>
                    <a:bodyPr/>
                    <a:lstStyle/>
                    <a:p>
                      <a:pPr algn="ctr"/>
                      <a:r>
                        <a:rPr lang="en-GB" b="0" dirty="0" smtClean="0"/>
                        <a:t>1 </a:t>
                      </a:r>
                      <a:r>
                        <a:rPr lang="en-GB" b="0" dirty="0" smtClean="0"/>
                        <a:t>– </a:t>
                      </a:r>
                      <a:r>
                        <a:rPr lang="en-GB" b="0" dirty="0" smtClean="0"/>
                        <a:t>15</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5.4</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design</a:t>
                      </a:r>
                      <a:endParaRPr lang="en-GB" b="0" dirty="0"/>
                    </a:p>
                  </a:txBody>
                  <a:tcPr anchor="ctr">
                    <a:noFill/>
                  </a:tcPr>
                </a:tc>
                <a:tc>
                  <a:txBody>
                    <a:bodyPr/>
                    <a:lstStyle/>
                    <a:p>
                      <a:pPr algn="ctr"/>
                      <a:r>
                        <a:rPr lang="en-GB" b="0" dirty="0" smtClean="0"/>
                        <a:t>4 </a:t>
                      </a:r>
                      <a:r>
                        <a:rPr lang="en-GB" b="0" dirty="0" smtClean="0"/>
                        <a:t>– </a:t>
                      </a:r>
                      <a:r>
                        <a:rPr lang="en-GB" b="0" dirty="0" smtClean="0"/>
                        <a:t>12</a:t>
                      </a:r>
                      <a:endParaRPr lang="en-GB" b="0" dirty="0"/>
                    </a:p>
                  </a:txBody>
                  <a:tcPr anchor="ctr">
                    <a:noFill/>
                  </a:tcPr>
                </a:tc>
              </a:tr>
              <a:tr h="648072">
                <a:tc>
                  <a:txBody>
                    <a:bodyPr/>
                    <a:lstStyle/>
                    <a:p>
                      <a:pPr algn="ctr"/>
                      <a:r>
                        <a:rPr lang="en-GB" dirty="0" smtClean="0"/>
                        <a:t>Task 5.5</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implementation via FPGA</a:t>
                      </a:r>
                      <a:endParaRPr lang="en-GB" b="0" dirty="0"/>
                    </a:p>
                  </a:txBody>
                  <a:tcPr anchor="ctr">
                    <a:noFill/>
                  </a:tcPr>
                </a:tc>
                <a:tc>
                  <a:txBody>
                    <a:bodyPr/>
                    <a:lstStyle/>
                    <a:p>
                      <a:pPr algn="ctr"/>
                      <a:r>
                        <a:rPr lang="en-GB" b="0" dirty="0" smtClean="0"/>
                        <a:t>13 – 24 </a:t>
                      </a:r>
                      <a:endParaRPr lang="en-GB" b="0" dirty="0"/>
                    </a:p>
                  </a:txBody>
                  <a:tcPr anchor="ctr">
                    <a:noFill/>
                  </a:tcPr>
                </a:tc>
              </a:tr>
            </a:tbl>
          </a:graphicData>
        </a:graphic>
      </p:graphicFrame>
    </p:spTree>
    <p:extLst>
      <p:ext uri="{BB962C8B-B14F-4D97-AF65-F5344CB8AC3E}">
        <p14:creationId xmlns:p14="http://schemas.microsoft.com/office/powerpoint/2010/main" val="117958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graphicFrame>
        <p:nvGraphicFramePr>
          <p:cNvPr id="3" name="Tabelle 8"/>
          <p:cNvGraphicFramePr>
            <a:graphicFrameLocks noGrp="1"/>
          </p:cNvGraphicFramePr>
          <p:nvPr>
            <p:extLst>
              <p:ext uri="{D42A27DB-BD31-4B8C-83A1-F6EECF244321}">
                <p14:modId xmlns:p14="http://schemas.microsoft.com/office/powerpoint/2010/main" val="2720727150"/>
              </p:ext>
            </p:extLst>
          </p:nvPr>
        </p:nvGraphicFramePr>
        <p:xfrm>
          <a:off x="179512" y="1340768"/>
          <a:ext cx="8820981" cy="4414520"/>
        </p:xfrm>
        <a:graphic>
          <a:graphicData uri="http://schemas.openxmlformats.org/drawingml/2006/table">
            <a:tbl>
              <a:tblPr firstRow="1" bandRow="1"/>
              <a:tblGrid>
                <a:gridCol w="850162"/>
                <a:gridCol w="6038951"/>
                <a:gridCol w="947709"/>
                <a:gridCol w="984159"/>
              </a:tblGrid>
              <a:tr h="370840">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Milestones</a:t>
                      </a:r>
                      <a:endParaRPr lang="en-GB" sz="1800" b="1" kern="1200" dirty="0">
                        <a:solidFill>
                          <a:schemeClr val="tx1"/>
                        </a:solidFill>
                        <a:latin typeface="+mn-lt"/>
                        <a:ea typeface="+mn-ea"/>
                        <a:cs typeface="+mn-cs"/>
                      </a:endParaRPr>
                    </a:p>
                  </a:txBody>
                  <a:tcPr anchor="ctr"/>
                </a:tc>
                <a:tc>
                  <a:txBody>
                    <a:bodyPr/>
                    <a:lstStyle/>
                    <a:p>
                      <a:pPr algn="ctr"/>
                      <a:r>
                        <a:rPr lang="de-DE" b="1" dirty="0" err="1" smtClean="0"/>
                        <a:t>Month</a:t>
                      </a:r>
                      <a:endParaRPr lang="en-GB" b="1" dirty="0"/>
                    </a:p>
                  </a:txBody>
                  <a:tcPr anchor="ctr"/>
                </a:tc>
                <a:tc>
                  <a:txBody>
                    <a:bodyPr/>
                    <a:lstStyle/>
                    <a:p>
                      <a:pPr algn="ctr"/>
                      <a:r>
                        <a:rPr lang="de-DE" b="1" dirty="0" smtClean="0"/>
                        <a:t>Partner</a:t>
                      </a:r>
                      <a:endParaRPr lang="en-GB" b="1" dirty="0"/>
                    </a:p>
                  </a:txBody>
                  <a:tcPr anchor="ctr"/>
                </a:tc>
              </a:tr>
              <a:tr h="370840">
                <a:tc>
                  <a:txBody>
                    <a:bodyPr/>
                    <a:lstStyle/>
                    <a:p>
                      <a:pPr algn="ctr"/>
                      <a:r>
                        <a:rPr lang="en-GB" dirty="0" smtClean="0"/>
                        <a:t>MS25</a:t>
                      </a:r>
                      <a:endParaRPr lang="en-GB" dirty="0"/>
                    </a:p>
                  </a:txBody>
                  <a:tcPr anchor="ctr">
                    <a:solidFill>
                      <a:srgbClr val="009C0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Decision on optimized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 couplers	</a:t>
                      </a:r>
                    </a:p>
                  </a:txBody>
                  <a:tcPr anchor="ctr">
                    <a:solidFill>
                      <a:srgbClr val="009C01"/>
                    </a:solidFill>
                  </a:tcPr>
                </a:tc>
                <a:tc>
                  <a:txBody>
                    <a:bodyPr/>
                    <a:lstStyle/>
                    <a:p>
                      <a:r>
                        <a:rPr lang="en-US" dirty="0" smtClean="0"/>
                        <a:t>6</a:t>
                      </a:r>
                      <a:endParaRPr lang="en-US" dirty="0"/>
                    </a:p>
                  </a:txBody>
                  <a:tcPr anchor="ctr">
                    <a:solidFill>
                      <a:srgbClr val="009C01"/>
                    </a:solidFill>
                  </a:tcPr>
                </a:tc>
                <a:tc>
                  <a:txBody>
                    <a:bodyPr/>
                    <a:lstStyle/>
                    <a:p>
                      <a:r>
                        <a:rPr lang="en-US" dirty="0" smtClean="0"/>
                        <a:t>KIT</a:t>
                      </a:r>
                      <a:endParaRPr lang="en-US" dirty="0"/>
                    </a:p>
                  </a:txBody>
                  <a:tcPr anchor="ctr">
                    <a:solidFill>
                      <a:srgbClr val="009C01"/>
                    </a:solidFill>
                  </a:tcPr>
                </a:tc>
              </a:tr>
              <a:tr h="370840">
                <a:tc>
                  <a:txBody>
                    <a:bodyPr/>
                    <a:lstStyle/>
                    <a:p>
                      <a:pPr algn="ctr"/>
                      <a:r>
                        <a:rPr lang="en-GB" dirty="0" smtClean="0"/>
                        <a:t>MS26</a:t>
                      </a:r>
                      <a:endParaRPr lang="en-GB" dirty="0"/>
                    </a:p>
                  </a:txBody>
                  <a:tcPr anchor="ctr">
                    <a:solidFill>
                      <a:srgbClr val="009C01"/>
                    </a:solidFill>
                  </a:tcPr>
                </a:tc>
                <a:tc>
                  <a:txBody>
                    <a:bodyPr/>
                    <a:lstStyle/>
                    <a:p>
                      <a:r>
                        <a:rPr lang="en-US" sz="1800" kern="1200" dirty="0" smtClean="0">
                          <a:solidFill>
                            <a:schemeClr val="tx1"/>
                          </a:solidFill>
                          <a:latin typeface="+mn-lt"/>
                          <a:ea typeface="+mn-ea"/>
                          <a:cs typeface="+mn-cs"/>
                        </a:rPr>
                        <a:t>Fabrication of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 couplers with less than 3 dB coupling loss</a:t>
                      </a:r>
                      <a:endParaRPr lang="en-US" dirty="0"/>
                    </a:p>
                  </a:txBody>
                  <a:tcPr anchor="ctr">
                    <a:solidFill>
                      <a:srgbClr val="009C01"/>
                    </a:solidFill>
                  </a:tcPr>
                </a:tc>
                <a:tc>
                  <a:txBody>
                    <a:bodyPr/>
                    <a:lstStyle/>
                    <a:p>
                      <a:r>
                        <a:rPr lang="en-US" dirty="0" smtClean="0"/>
                        <a:t>12</a:t>
                      </a:r>
                      <a:endParaRPr lang="en-US" dirty="0"/>
                    </a:p>
                  </a:txBody>
                  <a:tcPr anchor="ctr">
                    <a:solidFill>
                      <a:srgbClr val="009C01"/>
                    </a:solidFill>
                  </a:tcPr>
                </a:tc>
                <a:tc>
                  <a:txBody>
                    <a:bodyPr/>
                    <a:lstStyle/>
                    <a:p>
                      <a:r>
                        <a:rPr lang="en-US" dirty="0" smtClean="0"/>
                        <a:t>KIT</a:t>
                      </a:r>
                      <a:endParaRPr lang="en-US" dirty="0"/>
                    </a:p>
                  </a:txBody>
                  <a:tcPr anchor="ctr">
                    <a:solidFill>
                      <a:srgbClr val="009C01"/>
                    </a:solidFill>
                  </a:tcPr>
                </a:tc>
              </a:tr>
              <a:tr h="370840">
                <a:tc>
                  <a:txBody>
                    <a:bodyPr/>
                    <a:lstStyle/>
                    <a:p>
                      <a:pPr algn="ctr"/>
                      <a:r>
                        <a:rPr lang="en-GB" dirty="0" smtClean="0"/>
                        <a:t>MS27</a:t>
                      </a:r>
                      <a:endParaRPr lang="en-GB" dirty="0"/>
                    </a:p>
                  </a:txBody>
                  <a:tcPr anchor="ctr">
                    <a:solidFill>
                      <a:srgbClr val="009C01"/>
                    </a:solidFill>
                  </a:tcPr>
                </a:tc>
                <a:tc>
                  <a:txBody>
                    <a:bodyPr/>
                    <a:lstStyle/>
                    <a:p>
                      <a:r>
                        <a:rPr lang="en-US" sz="1800" kern="1200" dirty="0" smtClean="0">
                          <a:solidFill>
                            <a:schemeClr val="tx1"/>
                          </a:solidFill>
                          <a:latin typeface="+mn-lt"/>
                          <a:ea typeface="+mn-ea"/>
                          <a:cs typeface="+mn-cs"/>
                        </a:rPr>
                        <a:t>Design of first generation beam shapers and compact optical filters</a:t>
                      </a:r>
                      <a:endParaRPr lang="en-US" dirty="0"/>
                    </a:p>
                  </a:txBody>
                  <a:tcPr anchor="ctr">
                    <a:solidFill>
                      <a:srgbClr val="009C01"/>
                    </a:solidFill>
                  </a:tcPr>
                </a:tc>
                <a:tc>
                  <a:txBody>
                    <a:bodyPr/>
                    <a:lstStyle/>
                    <a:p>
                      <a:r>
                        <a:rPr lang="en-US" dirty="0" smtClean="0"/>
                        <a:t>12</a:t>
                      </a:r>
                      <a:endParaRPr lang="en-US" dirty="0"/>
                    </a:p>
                  </a:txBody>
                  <a:tcPr anchor="ctr">
                    <a:solidFill>
                      <a:srgbClr val="009C01"/>
                    </a:solidFill>
                  </a:tcPr>
                </a:tc>
                <a:tc>
                  <a:txBody>
                    <a:bodyPr/>
                    <a:lstStyle/>
                    <a:p>
                      <a:r>
                        <a:rPr lang="en-US" dirty="0" smtClean="0"/>
                        <a:t>IMEC</a:t>
                      </a:r>
                      <a:endParaRPr lang="en-US" dirty="0"/>
                    </a:p>
                  </a:txBody>
                  <a:tcPr anchor="ctr">
                    <a:solidFill>
                      <a:srgbClr val="009C01"/>
                    </a:solidFill>
                  </a:tcPr>
                </a:tc>
              </a:tr>
              <a:tr h="370840">
                <a:tc>
                  <a:txBody>
                    <a:bodyPr/>
                    <a:lstStyle/>
                    <a:p>
                      <a:pPr algn="ctr"/>
                      <a:r>
                        <a:rPr lang="en-GB" dirty="0" smtClean="0"/>
                        <a:t>MS28</a:t>
                      </a:r>
                      <a:endParaRPr lang="en-GB" dirty="0"/>
                    </a:p>
                  </a:txBody>
                  <a:tcPr anchor="ctr">
                    <a:solidFill>
                      <a:srgbClr val="009C01"/>
                    </a:solidFill>
                  </a:tcPr>
                </a:tc>
                <a:tc>
                  <a:txBody>
                    <a:bodyPr/>
                    <a:lstStyle/>
                    <a:p>
                      <a:r>
                        <a:rPr lang="en-US" sz="1800" kern="1200" dirty="0" smtClean="0">
                          <a:solidFill>
                            <a:schemeClr val="tx1"/>
                          </a:solidFill>
                          <a:latin typeface="+mn-lt"/>
                          <a:ea typeface="+mn-ea"/>
                          <a:cs typeface="+mn-cs"/>
                        </a:rPr>
                        <a:t>DDCM with electrical PHY design and verification</a:t>
                      </a:r>
                      <a:endParaRPr lang="en-US" dirty="0"/>
                    </a:p>
                  </a:txBody>
                  <a:tcPr anchor="ctr">
                    <a:solidFill>
                      <a:srgbClr val="009C01"/>
                    </a:solidFill>
                  </a:tcPr>
                </a:tc>
                <a:tc>
                  <a:txBody>
                    <a:bodyPr/>
                    <a:lstStyle/>
                    <a:p>
                      <a:r>
                        <a:rPr lang="en-US" dirty="0" smtClean="0"/>
                        <a:t>12</a:t>
                      </a:r>
                      <a:endParaRPr lang="en-US" dirty="0"/>
                    </a:p>
                  </a:txBody>
                  <a:tcPr anchor="ctr">
                    <a:solidFill>
                      <a:srgbClr val="009C01"/>
                    </a:solidFill>
                  </a:tcPr>
                </a:tc>
                <a:tc>
                  <a:txBody>
                    <a:bodyPr/>
                    <a:lstStyle/>
                    <a:p>
                      <a:r>
                        <a:rPr lang="en-US" dirty="0" smtClean="0"/>
                        <a:t>ST</a:t>
                      </a:r>
                      <a:endParaRPr lang="en-US" dirty="0"/>
                    </a:p>
                  </a:txBody>
                  <a:tcPr anchor="ctr">
                    <a:solidFill>
                      <a:srgbClr val="009C01"/>
                    </a:solidFill>
                  </a:tcPr>
                </a:tc>
              </a:tr>
              <a:tr h="370840">
                <a:tc>
                  <a:txBody>
                    <a:bodyPr/>
                    <a:lstStyle/>
                    <a:p>
                      <a:pPr algn="ctr"/>
                      <a:r>
                        <a:rPr lang="de-DE" dirty="0" smtClean="0"/>
                        <a:t>MS29</a:t>
                      </a:r>
                      <a:endParaRPr lang="en-GB" dirty="0"/>
                    </a:p>
                  </a:txBody>
                  <a:tcPr anchor="ctr"/>
                </a:tc>
                <a:tc>
                  <a:txBody>
                    <a:bodyPr/>
                    <a:lstStyle/>
                    <a:p>
                      <a:r>
                        <a:rPr lang="en-US" sz="1800" kern="1200" dirty="0" smtClean="0">
                          <a:solidFill>
                            <a:schemeClr val="tx1"/>
                          </a:solidFill>
                          <a:latin typeface="+mn-lt"/>
                          <a:ea typeface="+mn-ea"/>
                          <a:cs typeface="+mn-cs"/>
                        </a:rPr>
                        <a:t>Data codecs for power consumption reduction</a:t>
                      </a:r>
                      <a:endParaRPr lang="en-US" dirty="0"/>
                    </a:p>
                  </a:txBody>
                  <a:tcPr anchor="ctr"/>
                </a:tc>
                <a:tc>
                  <a:txBody>
                    <a:bodyPr/>
                    <a:lstStyle/>
                    <a:p>
                      <a:r>
                        <a:rPr lang="en-US" dirty="0" smtClean="0"/>
                        <a:t>15</a:t>
                      </a:r>
                      <a:endParaRPr lang="en-US" dirty="0"/>
                    </a:p>
                  </a:txBody>
                  <a:tcPr anchor="ctr"/>
                </a:tc>
                <a:tc>
                  <a:txBody>
                    <a:bodyPr/>
                    <a:lstStyle/>
                    <a:p>
                      <a:r>
                        <a:rPr lang="en-US" dirty="0" smtClean="0"/>
                        <a:t>ST</a:t>
                      </a:r>
                      <a:endParaRPr lang="en-US" dirty="0"/>
                    </a:p>
                  </a:txBody>
                  <a:tcPr anchor="ctr"/>
                </a:tc>
              </a:tr>
              <a:tr h="370840">
                <a:tc>
                  <a:txBody>
                    <a:bodyPr/>
                    <a:lstStyle/>
                    <a:p>
                      <a:pPr algn="ctr"/>
                      <a:r>
                        <a:rPr lang="de-DE" dirty="0" smtClean="0"/>
                        <a:t>MS30</a:t>
                      </a:r>
                      <a:endParaRPr lang="en-GB" dirty="0"/>
                    </a:p>
                  </a:txBody>
                  <a:tcPr anchor="ctr"/>
                </a:tc>
                <a:tc>
                  <a:txBody>
                    <a:bodyPr/>
                    <a:lstStyle/>
                    <a:p>
                      <a:r>
                        <a:rPr lang="en-US" sz="1800" kern="1200" dirty="0" smtClean="0">
                          <a:solidFill>
                            <a:schemeClr val="tx1"/>
                          </a:solidFill>
                          <a:latin typeface="+mn-lt"/>
                          <a:ea typeface="+mn-ea"/>
                          <a:cs typeface="+mn-cs"/>
                        </a:rPr>
                        <a:t>Decision on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 couplers with less than 3 dB coupling loss</a:t>
                      </a:r>
                      <a:endParaRPr lang="en-US" dirty="0"/>
                    </a:p>
                  </a:txBody>
                  <a:tcPr anchor="ctr"/>
                </a:tc>
                <a:tc>
                  <a:txBody>
                    <a:bodyPr/>
                    <a:lstStyle/>
                    <a:p>
                      <a:r>
                        <a:rPr lang="en-US" dirty="0" smtClean="0"/>
                        <a:t>15</a:t>
                      </a:r>
                      <a:endParaRPr lang="en-US" dirty="0"/>
                    </a:p>
                  </a:txBody>
                  <a:tcPr anchor="ctr"/>
                </a:tc>
                <a:tc>
                  <a:txBody>
                    <a:bodyPr/>
                    <a:lstStyle/>
                    <a:p>
                      <a:r>
                        <a:rPr lang="en-US" dirty="0" smtClean="0"/>
                        <a:t>KIT</a:t>
                      </a:r>
                      <a:endParaRPr lang="en-US" dirty="0"/>
                    </a:p>
                  </a:txBody>
                  <a:tcPr anchor="ctr"/>
                </a:tc>
              </a:tr>
              <a:tr h="370840">
                <a:tc>
                  <a:txBody>
                    <a:bodyPr/>
                    <a:lstStyle/>
                    <a:p>
                      <a:pPr algn="ctr"/>
                      <a:r>
                        <a:rPr lang="de-DE" dirty="0" smtClean="0"/>
                        <a:t>MS32</a:t>
                      </a:r>
                      <a:endParaRPr lang="en-GB" dirty="0"/>
                    </a:p>
                  </a:txBody>
                  <a:tcPr anchor="ctr"/>
                </a:tc>
                <a:tc>
                  <a:txBody>
                    <a:bodyPr/>
                    <a:lstStyle/>
                    <a:p>
                      <a:r>
                        <a:rPr lang="en-US" sz="1800" kern="1200" dirty="0" smtClean="0">
                          <a:solidFill>
                            <a:schemeClr val="tx1"/>
                          </a:solidFill>
                          <a:latin typeface="+mn-lt"/>
                          <a:ea typeface="+mn-ea"/>
                          <a:cs typeface="+mn-cs"/>
                        </a:rPr>
                        <a:t>Fabrication of compact optical filters and first generation beam shapers</a:t>
                      </a:r>
                      <a:endParaRPr lang="en-US" dirty="0"/>
                    </a:p>
                  </a:txBody>
                  <a:tcPr anchor="ctr"/>
                </a:tc>
                <a:tc>
                  <a:txBody>
                    <a:bodyPr/>
                    <a:lstStyle/>
                    <a:p>
                      <a:r>
                        <a:rPr lang="en-US" dirty="0" smtClean="0"/>
                        <a:t>18</a:t>
                      </a:r>
                      <a:endParaRPr lang="en-US" dirty="0"/>
                    </a:p>
                  </a:txBody>
                  <a:tcPr anchor="ctr"/>
                </a:tc>
                <a:tc>
                  <a:txBody>
                    <a:bodyPr/>
                    <a:lstStyle/>
                    <a:p>
                      <a:r>
                        <a:rPr lang="en-US" dirty="0" smtClean="0"/>
                        <a:t>IMEC</a:t>
                      </a:r>
                      <a:endParaRPr lang="en-US" dirty="0"/>
                    </a:p>
                  </a:txBody>
                  <a:tcPr anchor="ctr"/>
                </a:tc>
              </a:tr>
              <a:tr h="370840">
                <a:tc>
                  <a:txBody>
                    <a:bodyPr/>
                    <a:lstStyle/>
                    <a:p>
                      <a:pPr algn="ctr"/>
                      <a:r>
                        <a:rPr lang="de-DE" dirty="0" smtClean="0"/>
                        <a:t>MS33</a:t>
                      </a:r>
                      <a:endParaRPr lang="en-GB" dirty="0"/>
                    </a:p>
                  </a:txBody>
                  <a:tcPr anchor="ctr"/>
                </a:tc>
                <a:tc>
                  <a:txBody>
                    <a:bodyPr/>
                    <a:lstStyle/>
                    <a:p>
                      <a:r>
                        <a:rPr lang="en-US" sz="1800" kern="1200" dirty="0" smtClean="0">
                          <a:solidFill>
                            <a:schemeClr val="tx1"/>
                          </a:solidFill>
                          <a:latin typeface="+mn-lt"/>
                          <a:ea typeface="+mn-ea"/>
                          <a:cs typeface="+mn-cs"/>
                        </a:rPr>
                        <a:t>Data codecs for error detection and correction</a:t>
                      </a:r>
                      <a:endParaRPr lang="en-US" dirty="0"/>
                    </a:p>
                  </a:txBody>
                  <a:tcPr anchor="ctr"/>
                </a:tc>
                <a:tc>
                  <a:txBody>
                    <a:bodyPr/>
                    <a:lstStyle/>
                    <a:p>
                      <a:r>
                        <a:rPr lang="en-US" dirty="0" smtClean="0"/>
                        <a:t>18</a:t>
                      </a:r>
                      <a:endParaRPr lang="en-US" dirty="0"/>
                    </a:p>
                  </a:txBody>
                  <a:tcPr anchor="ctr"/>
                </a:tc>
                <a:tc>
                  <a:txBody>
                    <a:bodyPr/>
                    <a:lstStyle/>
                    <a:p>
                      <a:r>
                        <a:rPr lang="en-US" dirty="0" smtClean="0"/>
                        <a:t>ST</a:t>
                      </a:r>
                      <a:endParaRPr lang="en-US" dirty="0"/>
                    </a:p>
                  </a:txBody>
                  <a:tcPr anchor="ctr"/>
                </a:tc>
              </a:tr>
            </a:tbl>
          </a:graphicData>
        </a:graphic>
      </p:graphicFrame>
    </p:spTree>
    <p:extLst>
      <p:ext uri="{BB962C8B-B14F-4D97-AF65-F5344CB8AC3E}">
        <p14:creationId xmlns:p14="http://schemas.microsoft.com/office/powerpoint/2010/main" val="20868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graphicFrame>
        <p:nvGraphicFramePr>
          <p:cNvPr id="3" name="Tabelle 8"/>
          <p:cNvGraphicFramePr>
            <a:graphicFrameLocks noGrp="1"/>
          </p:cNvGraphicFramePr>
          <p:nvPr>
            <p:extLst>
              <p:ext uri="{D42A27DB-BD31-4B8C-83A1-F6EECF244321}">
                <p14:modId xmlns:p14="http://schemas.microsoft.com/office/powerpoint/2010/main" val="91768516"/>
              </p:ext>
            </p:extLst>
          </p:nvPr>
        </p:nvGraphicFramePr>
        <p:xfrm>
          <a:off x="179512" y="1340768"/>
          <a:ext cx="8820981" cy="4683760"/>
        </p:xfrm>
        <a:graphic>
          <a:graphicData uri="http://schemas.openxmlformats.org/drawingml/2006/table">
            <a:tbl>
              <a:tblPr firstRow="1" bandRow="1"/>
              <a:tblGrid>
                <a:gridCol w="850162"/>
                <a:gridCol w="6038951"/>
                <a:gridCol w="947709"/>
                <a:gridCol w="984159"/>
              </a:tblGrid>
              <a:tr h="370840">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Milestones</a:t>
                      </a:r>
                      <a:endParaRPr lang="en-GB" sz="1800" b="1" kern="1200" dirty="0">
                        <a:solidFill>
                          <a:schemeClr val="tx1"/>
                        </a:solidFill>
                        <a:latin typeface="+mn-lt"/>
                        <a:ea typeface="+mn-ea"/>
                        <a:cs typeface="+mn-cs"/>
                      </a:endParaRPr>
                    </a:p>
                  </a:txBody>
                  <a:tcPr anchor="ctr"/>
                </a:tc>
                <a:tc>
                  <a:txBody>
                    <a:bodyPr/>
                    <a:lstStyle/>
                    <a:p>
                      <a:pPr algn="ctr"/>
                      <a:r>
                        <a:rPr lang="de-DE" b="1" dirty="0" err="1" smtClean="0"/>
                        <a:t>Month</a:t>
                      </a:r>
                      <a:endParaRPr lang="en-GB" b="1" dirty="0"/>
                    </a:p>
                  </a:txBody>
                  <a:tcPr anchor="ctr"/>
                </a:tc>
                <a:tc>
                  <a:txBody>
                    <a:bodyPr/>
                    <a:lstStyle/>
                    <a:p>
                      <a:pPr algn="ctr"/>
                      <a:r>
                        <a:rPr lang="de-DE" b="1" dirty="0" smtClean="0"/>
                        <a:t>Partner</a:t>
                      </a:r>
                      <a:endParaRPr lang="en-GB" b="1" dirty="0"/>
                    </a:p>
                  </a:txBody>
                  <a:tcPr anchor="ctr"/>
                </a:tc>
              </a:tr>
              <a:tr h="370840">
                <a:tc>
                  <a:txBody>
                    <a:bodyPr/>
                    <a:lstStyle/>
                    <a:p>
                      <a:r>
                        <a:rPr lang="en-US" dirty="0" smtClean="0"/>
                        <a:t>D5.1</a:t>
                      </a:r>
                      <a:endParaRPr lang="en-US" dirty="0"/>
                    </a:p>
                  </a:txBody>
                  <a:tcPr anchor="ctr">
                    <a:solidFill>
                      <a:srgbClr val="009C01"/>
                    </a:solidFill>
                  </a:tcPr>
                </a:tc>
                <a:tc>
                  <a:txBody>
                    <a:bodyPr/>
                    <a:lstStyle/>
                    <a:p>
                      <a:r>
                        <a:rPr lang="en-US" sz="1800" kern="1200" dirty="0" smtClean="0">
                          <a:solidFill>
                            <a:schemeClr val="tx1"/>
                          </a:solidFill>
                          <a:latin typeface="+mn-lt"/>
                          <a:ea typeface="+mn-ea"/>
                          <a:cs typeface="+mn-cs"/>
                        </a:rPr>
                        <a:t>DDCM specification document</a:t>
                      </a:r>
                      <a:endParaRPr lang="en-US" dirty="0"/>
                    </a:p>
                  </a:txBody>
                  <a:tcPr anchor="ctr">
                    <a:solidFill>
                      <a:srgbClr val="009C01"/>
                    </a:solidFill>
                  </a:tcPr>
                </a:tc>
                <a:tc>
                  <a:txBody>
                    <a:bodyPr/>
                    <a:lstStyle/>
                    <a:p>
                      <a:r>
                        <a:rPr lang="en-US" dirty="0" smtClean="0"/>
                        <a:t>6</a:t>
                      </a:r>
                      <a:endParaRPr lang="en-US" dirty="0"/>
                    </a:p>
                  </a:txBody>
                  <a:tcPr anchor="ctr">
                    <a:solidFill>
                      <a:srgbClr val="009C01"/>
                    </a:solidFill>
                  </a:tcPr>
                </a:tc>
                <a:tc>
                  <a:txBody>
                    <a:bodyPr/>
                    <a:lstStyle/>
                    <a:p>
                      <a:r>
                        <a:rPr lang="en-US" dirty="0" smtClean="0"/>
                        <a:t>ST</a:t>
                      </a:r>
                      <a:endParaRPr lang="en-US" dirty="0"/>
                    </a:p>
                  </a:txBody>
                  <a:tcPr anchor="ctr">
                    <a:solidFill>
                      <a:srgbClr val="009C01"/>
                    </a:solidFill>
                  </a:tcPr>
                </a:tc>
              </a:tr>
              <a:tr h="370840">
                <a:tc>
                  <a:txBody>
                    <a:bodyPr/>
                    <a:lstStyle/>
                    <a:p>
                      <a:r>
                        <a:rPr lang="en-US" dirty="0" smtClean="0"/>
                        <a:t>D5.2</a:t>
                      </a:r>
                      <a:endParaRPr lang="en-US" dirty="0"/>
                    </a:p>
                  </a:txBody>
                  <a:tcPr anchor="ctr">
                    <a:solidFill>
                      <a:srgbClr val="009C01"/>
                    </a:solidFill>
                  </a:tcPr>
                </a:tc>
                <a:tc>
                  <a:txBody>
                    <a:bodyPr/>
                    <a:lstStyle/>
                    <a:p>
                      <a:r>
                        <a:rPr lang="en-US" sz="1800" kern="1200" dirty="0" smtClean="0">
                          <a:solidFill>
                            <a:schemeClr val="tx1"/>
                          </a:solidFill>
                          <a:latin typeface="+mn-lt"/>
                          <a:ea typeface="+mn-ea"/>
                          <a:cs typeface="+mn-cs"/>
                        </a:rPr>
                        <a:t>DDCM with electrical PHY design and verification data base</a:t>
                      </a:r>
                      <a:endParaRPr lang="en-US" dirty="0"/>
                    </a:p>
                  </a:txBody>
                  <a:tcPr anchor="ctr">
                    <a:solidFill>
                      <a:srgbClr val="009C01"/>
                    </a:solidFill>
                  </a:tcPr>
                </a:tc>
                <a:tc>
                  <a:txBody>
                    <a:bodyPr/>
                    <a:lstStyle/>
                    <a:p>
                      <a:r>
                        <a:rPr lang="en-US" dirty="0" smtClean="0"/>
                        <a:t>12</a:t>
                      </a:r>
                      <a:endParaRPr lang="en-US" dirty="0"/>
                    </a:p>
                  </a:txBody>
                  <a:tcPr anchor="ctr">
                    <a:solidFill>
                      <a:srgbClr val="009C01"/>
                    </a:solidFill>
                  </a:tcPr>
                </a:tc>
                <a:tc>
                  <a:txBody>
                    <a:bodyPr/>
                    <a:lstStyle/>
                    <a:p>
                      <a:r>
                        <a:rPr lang="en-US" dirty="0" smtClean="0"/>
                        <a:t>ST</a:t>
                      </a:r>
                      <a:endParaRPr lang="en-US" dirty="0"/>
                    </a:p>
                  </a:txBody>
                  <a:tcPr anchor="ctr">
                    <a:solidFill>
                      <a:srgbClr val="009C01"/>
                    </a:solidFill>
                  </a:tcPr>
                </a:tc>
              </a:tr>
              <a:tr h="370840">
                <a:tc>
                  <a:txBody>
                    <a:bodyPr/>
                    <a:lstStyle/>
                    <a:p>
                      <a:r>
                        <a:rPr lang="en-US" dirty="0" smtClean="0"/>
                        <a:t>D5.3</a:t>
                      </a:r>
                      <a:endParaRPr lang="en-US" dirty="0"/>
                    </a:p>
                  </a:txBody>
                  <a:tcPr anchor="ctr">
                    <a:noFill/>
                  </a:tcPr>
                </a:tc>
                <a:tc>
                  <a:txBody>
                    <a:bodyPr/>
                    <a:lstStyle/>
                    <a:p>
                      <a:r>
                        <a:rPr lang="en-US" sz="1800" kern="1200" dirty="0" smtClean="0">
                          <a:solidFill>
                            <a:schemeClr val="tx1"/>
                          </a:solidFill>
                          <a:latin typeface="+mn-lt"/>
                          <a:ea typeface="+mn-ea"/>
                          <a:cs typeface="+mn-cs"/>
                        </a:rPr>
                        <a:t>Compact optical filters (2nm bandwidth, &gt;30nm FSR) and first generation beam shapers</a:t>
                      </a:r>
                      <a:endParaRPr lang="en-US" dirty="0"/>
                    </a:p>
                  </a:txBody>
                  <a:tcPr anchor="ctr">
                    <a:noFill/>
                  </a:tcPr>
                </a:tc>
                <a:tc>
                  <a:txBody>
                    <a:bodyPr/>
                    <a:lstStyle/>
                    <a:p>
                      <a:r>
                        <a:rPr lang="en-US" dirty="0" smtClean="0"/>
                        <a:t>21</a:t>
                      </a:r>
                      <a:endParaRPr lang="en-US" dirty="0"/>
                    </a:p>
                  </a:txBody>
                  <a:tcPr anchor="ctr">
                    <a:noFill/>
                  </a:tcPr>
                </a:tc>
                <a:tc>
                  <a:txBody>
                    <a:bodyPr/>
                    <a:lstStyle/>
                    <a:p>
                      <a:r>
                        <a:rPr lang="en-US" dirty="0" err="1" smtClean="0"/>
                        <a:t>imec</a:t>
                      </a:r>
                      <a:endParaRPr lang="en-US" dirty="0"/>
                    </a:p>
                  </a:txBody>
                  <a:tcPr anchor="ctr">
                    <a:noFill/>
                  </a:tcPr>
                </a:tc>
              </a:tr>
              <a:tr h="370840">
                <a:tc>
                  <a:txBody>
                    <a:bodyPr/>
                    <a:lstStyle/>
                    <a:p>
                      <a:r>
                        <a:rPr lang="en-US" dirty="0" smtClean="0"/>
                        <a:t>D5.4</a:t>
                      </a:r>
                      <a:endParaRPr lang="en-US" dirty="0"/>
                    </a:p>
                  </a:txBody>
                  <a:tcPr anchor="ctr">
                    <a:noFill/>
                  </a:tcPr>
                </a:tc>
                <a:tc>
                  <a:txBody>
                    <a:bodyPr/>
                    <a:lstStyle/>
                    <a:p>
                      <a:r>
                        <a:rPr lang="en-US" sz="1800" kern="1200" dirty="0" smtClean="0">
                          <a:solidFill>
                            <a:schemeClr val="tx1"/>
                          </a:solidFill>
                          <a:latin typeface="+mn-lt"/>
                          <a:ea typeface="+mn-ea"/>
                          <a:cs typeface="+mn-cs"/>
                        </a:rPr>
                        <a:t>Generic DDCM compatible with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-based PHY specification document</a:t>
                      </a:r>
                      <a:endParaRPr lang="en-US" dirty="0"/>
                    </a:p>
                  </a:txBody>
                  <a:tcPr anchor="ctr">
                    <a:noFill/>
                  </a:tcPr>
                </a:tc>
                <a:tc>
                  <a:txBody>
                    <a:bodyPr/>
                    <a:lstStyle/>
                    <a:p>
                      <a:r>
                        <a:rPr lang="en-US" dirty="0" smtClean="0"/>
                        <a:t>24</a:t>
                      </a:r>
                      <a:endParaRPr lang="en-US" dirty="0"/>
                    </a:p>
                  </a:txBody>
                  <a:tcPr anchor="ctr">
                    <a:noFill/>
                  </a:tcPr>
                </a:tc>
                <a:tc>
                  <a:txBody>
                    <a:bodyPr/>
                    <a:lstStyle/>
                    <a:p>
                      <a:r>
                        <a:rPr lang="en-US" dirty="0" smtClean="0"/>
                        <a:t>ST</a:t>
                      </a:r>
                      <a:endParaRPr lang="en-US" dirty="0"/>
                    </a:p>
                  </a:txBody>
                  <a:tcPr anchor="ctr">
                    <a:noFill/>
                  </a:tcPr>
                </a:tc>
              </a:tr>
              <a:tr h="370840">
                <a:tc>
                  <a:txBody>
                    <a:bodyPr/>
                    <a:lstStyle/>
                    <a:p>
                      <a:r>
                        <a:rPr lang="en-US" dirty="0" smtClean="0"/>
                        <a:t>D5.5</a:t>
                      </a:r>
                      <a:endParaRPr lang="en-US" dirty="0"/>
                    </a:p>
                  </a:txBody>
                  <a:tcPr anchor="ctr"/>
                </a:tc>
                <a:tc>
                  <a:txBody>
                    <a:bodyPr/>
                    <a:lstStyle/>
                    <a:p>
                      <a:r>
                        <a:rPr lang="en-US" sz="1800" kern="1200" dirty="0" smtClean="0">
                          <a:solidFill>
                            <a:schemeClr val="tx1"/>
                          </a:solidFill>
                          <a:latin typeface="+mn-lt"/>
                          <a:ea typeface="+mn-ea"/>
                          <a:cs typeface="+mn-cs"/>
                        </a:rPr>
                        <a:t>Report on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 couplers</a:t>
                      </a:r>
                      <a:endParaRPr lang="en-US" dirty="0"/>
                    </a:p>
                  </a:txBody>
                  <a:tcPr anchor="ctr"/>
                </a:tc>
                <a:tc>
                  <a:txBody>
                    <a:bodyPr/>
                    <a:lstStyle/>
                    <a:p>
                      <a:r>
                        <a:rPr lang="en-US" dirty="0" smtClean="0"/>
                        <a:t>24</a:t>
                      </a:r>
                      <a:endParaRPr lang="en-US" dirty="0"/>
                    </a:p>
                  </a:txBody>
                  <a:tcPr anchor="ctr"/>
                </a:tc>
                <a:tc>
                  <a:txBody>
                    <a:bodyPr/>
                    <a:lstStyle/>
                    <a:p>
                      <a:r>
                        <a:rPr lang="en-US" dirty="0" err="1" smtClean="0"/>
                        <a:t>imec</a:t>
                      </a:r>
                      <a:endParaRPr lang="en-US" dirty="0"/>
                    </a:p>
                  </a:txBody>
                  <a:tcPr anchor="ctr"/>
                </a:tc>
              </a:tr>
              <a:tr h="370840">
                <a:tc>
                  <a:txBody>
                    <a:bodyPr/>
                    <a:lstStyle/>
                    <a:p>
                      <a:r>
                        <a:rPr lang="en-US" dirty="0" smtClean="0"/>
                        <a:t>D5.6</a:t>
                      </a:r>
                    </a:p>
                  </a:txBody>
                  <a:tcPr anchor="ctr"/>
                </a:tc>
                <a:tc>
                  <a:txBody>
                    <a:bodyPr/>
                    <a:lstStyle/>
                    <a:p>
                      <a:r>
                        <a:rPr lang="en-US" sz="1800" kern="1200" dirty="0" smtClean="0">
                          <a:solidFill>
                            <a:schemeClr val="tx1"/>
                          </a:solidFill>
                          <a:latin typeface="+mn-lt"/>
                          <a:ea typeface="+mn-ea"/>
                          <a:cs typeface="+mn-cs"/>
                        </a:rPr>
                        <a:t>Generic DDCM compatible with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-based PHY design and verification data base</a:t>
                      </a:r>
                      <a:endParaRPr lang="en-US" dirty="0"/>
                    </a:p>
                  </a:txBody>
                  <a:tcPr anchor="ctr"/>
                </a:tc>
                <a:tc>
                  <a:txBody>
                    <a:bodyPr/>
                    <a:lstStyle/>
                    <a:p>
                      <a:r>
                        <a:rPr lang="en-US" dirty="0" smtClean="0"/>
                        <a:t>30</a:t>
                      </a:r>
                      <a:endParaRPr lang="en-US" dirty="0"/>
                    </a:p>
                  </a:txBody>
                  <a:tcPr anchor="ctr"/>
                </a:tc>
                <a:tc>
                  <a:txBody>
                    <a:bodyPr/>
                    <a:lstStyle/>
                    <a:p>
                      <a:r>
                        <a:rPr lang="en-US" dirty="0" err="1" smtClean="0"/>
                        <a:t>st</a:t>
                      </a:r>
                      <a:endParaRPr lang="en-US" dirty="0"/>
                    </a:p>
                  </a:txBody>
                  <a:tcPr anchor="ctr"/>
                </a:tc>
              </a:tr>
              <a:tr h="370840">
                <a:tc>
                  <a:txBody>
                    <a:bodyPr/>
                    <a:lstStyle/>
                    <a:p>
                      <a:r>
                        <a:rPr lang="en-US" dirty="0" smtClean="0"/>
                        <a:t>D5.7</a:t>
                      </a:r>
                      <a:endParaRPr lang="en-US" dirty="0"/>
                    </a:p>
                  </a:txBody>
                  <a:tcPr anchor="ctr"/>
                </a:tc>
                <a:tc>
                  <a:txBody>
                    <a:bodyPr/>
                    <a:lstStyle/>
                    <a:p>
                      <a:r>
                        <a:rPr lang="en-US" sz="1800" kern="1200" dirty="0" smtClean="0">
                          <a:solidFill>
                            <a:schemeClr val="tx1"/>
                          </a:solidFill>
                          <a:latin typeface="+mn-lt"/>
                          <a:ea typeface="+mn-ea"/>
                          <a:cs typeface="+mn-cs"/>
                        </a:rPr>
                        <a:t>Second generation beam shapers (distance 1mm, with bandwidth &gt; 10nm and efficiency &gt; 3dB)</a:t>
                      </a:r>
                      <a:endParaRPr lang="en-US" dirty="0"/>
                    </a:p>
                  </a:txBody>
                  <a:tcPr anchor="ctr"/>
                </a:tc>
                <a:tc>
                  <a:txBody>
                    <a:bodyPr/>
                    <a:lstStyle/>
                    <a:p>
                      <a:r>
                        <a:rPr lang="en-US" dirty="0" smtClean="0"/>
                        <a:t>33</a:t>
                      </a:r>
                      <a:endParaRPr lang="en-US" dirty="0"/>
                    </a:p>
                  </a:txBody>
                  <a:tcPr anchor="ctr"/>
                </a:tc>
                <a:tc>
                  <a:txBody>
                    <a:bodyPr/>
                    <a:lstStyle/>
                    <a:p>
                      <a:r>
                        <a:rPr lang="en-US" dirty="0" err="1" smtClean="0"/>
                        <a:t>imec</a:t>
                      </a:r>
                      <a:endParaRPr lang="en-US" dirty="0"/>
                    </a:p>
                  </a:txBody>
                  <a:tcPr anchor="ctr"/>
                </a:tc>
              </a:tr>
              <a:tr h="370840">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277647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Tasks</a:t>
            </a:r>
            <a:endParaRPr lang="en-US" dirty="0"/>
          </a:p>
        </p:txBody>
      </p:sp>
      <p:graphicFrame>
        <p:nvGraphicFramePr>
          <p:cNvPr id="5" name="Tabelle 8"/>
          <p:cNvGraphicFramePr>
            <a:graphicFrameLocks noGrp="1"/>
          </p:cNvGraphicFramePr>
          <p:nvPr>
            <p:extLst>
              <p:ext uri="{D42A27DB-BD31-4B8C-83A1-F6EECF244321}">
                <p14:modId xmlns:p14="http://schemas.microsoft.com/office/powerpoint/2010/main" val="106781084"/>
              </p:ext>
            </p:extLst>
          </p:nvPr>
        </p:nvGraphicFramePr>
        <p:xfrm>
          <a:off x="251521" y="1268760"/>
          <a:ext cx="8424934" cy="4096464"/>
        </p:xfrm>
        <a:graphic>
          <a:graphicData uri="http://schemas.openxmlformats.org/drawingml/2006/table">
            <a:tbl>
              <a:tblPr firstRow="1" bandRow="1"/>
              <a:tblGrid>
                <a:gridCol w="1118354"/>
                <a:gridCol w="5767902"/>
                <a:gridCol w="1538678"/>
              </a:tblGrid>
              <a:tr h="432048">
                <a:tc>
                  <a:txBody>
                    <a:bodyPr/>
                    <a:lstStyle/>
                    <a:p>
                      <a:endParaRPr lang="en-GB" dirty="0"/>
                    </a:p>
                  </a:txBody>
                  <a:tcPr anchor="ctr"/>
                </a:tc>
                <a:tc>
                  <a:txBody>
                    <a:bodyPr/>
                    <a:lstStyle/>
                    <a:p>
                      <a:pPr algn="ctr"/>
                      <a:r>
                        <a:rPr lang="en-US" sz="1800" b="1" kern="1200" dirty="0" smtClean="0">
                          <a:solidFill>
                            <a:schemeClr val="tx1"/>
                          </a:solidFill>
                          <a:latin typeface="+mn-lt"/>
                          <a:ea typeface="+mn-ea"/>
                          <a:cs typeface="+mn-cs"/>
                        </a:rPr>
                        <a:t>Names of the Tasks</a:t>
                      </a:r>
                      <a:endParaRPr lang="en-GB" sz="1800" b="1" kern="1200" dirty="0">
                        <a:solidFill>
                          <a:schemeClr val="tx1"/>
                        </a:solidFill>
                        <a:latin typeface="+mn-lt"/>
                        <a:ea typeface="+mn-ea"/>
                        <a:cs typeface="+mn-cs"/>
                      </a:endParaRPr>
                    </a:p>
                  </a:txBody>
                  <a:tcPr anchor="ctr"/>
                </a:tc>
                <a:tc>
                  <a:txBody>
                    <a:bodyPr/>
                    <a:lstStyle/>
                    <a:p>
                      <a:pPr algn="ctr"/>
                      <a:r>
                        <a:rPr lang="en-GB" sz="1800" b="1" kern="1200" dirty="0" smtClean="0">
                          <a:solidFill>
                            <a:schemeClr val="tx1"/>
                          </a:solidFill>
                          <a:latin typeface="+mn-lt"/>
                          <a:ea typeface="+mn-ea"/>
                          <a:cs typeface="+mn-cs"/>
                        </a:rPr>
                        <a:t>Time Period [months]</a:t>
                      </a:r>
                      <a:endParaRPr lang="en-GB" sz="1800" b="1" kern="1200" dirty="0">
                        <a:solidFill>
                          <a:schemeClr val="tx1"/>
                        </a:solidFill>
                        <a:latin typeface="+mn-lt"/>
                        <a:ea typeface="+mn-ea"/>
                        <a:cs typeface="+mn-cs"/>
                      </a:endParaRPr>
                    </a:p>
                  </a:txBody>
                  <a:tcPr anchor="ctr"/>
                </a:tc>
              </a:tr>
              <a:tr h="864096">
                <a:tc>
                  <a:txBody>
                    <a:bodyPr/>
                    <a:lstStyle/>
                    <a:p>
                      <a:pPr algn="ctr"/>
                      <a:r>
                        <a:rPr lang="en-GB" dirty="0" smtClean="0"/>
                        <a:t>Task </a:t>
                      </a:r>
                      <a:r>
                        <a:rPr lang="en-GB" dirty="0" smtClean="0"/>
                        <a:t>5.1</a:t>
                      </a:r>
                      <a:endParaRPr lang="en-GB" dirty="0"/>
                    </a:p>
                  </a:txBody>
                  <a:tcPr anchor="ctr">
                    <a:solidFill>
                      <a:srgbClr val="66C0FF"/>
                    </a:solidFill>
                  </a:tcPr>
                </a:tc>
                <a:tc>
                  <a:txBody>
                    <a:bodyPr/>
                    <a:lstStyle/>
                    <a:p>
                      <a:r>
                        <a:rPr lang="en-US" sz="1800" kern="1200" smtClean="0">
                          <a:solidFill>
                            <a:schemeClr val="tx1"/>
                          </a:solidFill>
                          <a:latin typeface="+mn-lt"/>
                          <a:ea typeface="+mn-ea"/>
                          <a:cs typeface="+mn-cs"/>
                        </a:rPr>
                        <a:t>Modeling </a:t>
                      </a:r>
                      <a:r>
                        <a:rPr lang="en-US" sz="1800" kern="1200" dirty="0" smtClean="0">
                          <a:solidFill>
                            <a:schemeClr val="tx1"/>
                          </a:solidFill>
                          <a:latin typeface="+mn-lt"/>
                          <a:ea typeface="+mn-ea"/>
                          <a:cs typeface="+mn-cs"/>
                        </a:rPr>
                        <a:t>and fabrication of coupling Si waveguide to </a:t>
                      </a:r>
                      <a:r>
                        <a:rPr lang="en-US" sz="1800" kern="1200" dirty="0" err="1" smtClean="0">
                          <a:solidFill>
                            <a:schemeClr val="tx1"/>
                          </a:solidFill>
                          <a:latin typeface="+mn-lt"/>
                          <a:ea typeface="+mn-ea"/>
                          <a:cs typeface="+mn-cs"/>
                        </a:rPr>
                        <a:t>plasmonic</a:t>
                      </a:r>
                      <a:r>
                        <a:rPr lang="en-US" sz="1800" kern="1200" dirty="0" smtClean="0">
                          <a:solidFill>
                            <a:schemeClr val="tx1"/>
                          </a:solidFill>
                          <a:latin typeface="+mn-lt"/>
                          <a:ea typeface="+mn-ea"/>
                          <a:cs typeface="+mn-cs"/>
                        </a:rPr>
                        <a:t> waveguide</a:t>
                      </a:r>
                      <a:endParaRPr lang="en-GB" b="0" dirty="0"/>
                    </a:p>
                  </a:txBody>
                  <a:tcPr anchor="ctr">
                    <a:solidFill>
                      <a:srgbClr val="66C0FF"/>
                    </a:solidFill>
                  </a:tcPr>
                </a:tc>
                <a:tc>
                  <a:txBody>
                    <a:bodyPr/>
                    <a:lstStyle/>
                    <a:p>
                      <a:pPr algn="ctr"/>
                      <a:r>
                        <a:rPr lang="en-GB" b="0" dirty="0" smtClean="0"/>
                        <a:t>1 – </a:t>
                      </a:r>
                      <a:r>
                        <a:rPr lang="en-GB" b="0" dirty="0" smtClean="0"/>
                        <a:t>15</a:t>
                      </a:r>
                      <a:endParaRPr lang="en-GB" b="0" dirty="0"/>
                    </a:p>
                  </a:txBody>
                  <a:tcPr anchor="ctr">
                    <a:solidFill>
                      <a:srgbClr val="66C0FF"/>
                    </a:solidFill>
                  </a:tcPr>
                </a:tc>
              </a:tr>
              <a:tr h="648072">
                <a:tc>
                  <a:txBody>
                    <a:bodyPr/>
                    <a:lstStyle/>
                    <a:p>
                      <a:pPr algn="ctr"/>
                      <a:r>
                        <a:rPr lang="en-GB" dirty="0" smtClean="0"/>
                        <a:t>Task </a:t>
                      </a:r>
                      <a:r>
                        <a:rPr lang="en-GB" dirty="0" smtClean="0"/>
                        <a:t>5.2</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Si </a:t>
                      </a:r>
                      <a:r>
                        <a:rPr lang="en-US" sz="1800" kern="1200" dirty="0" err="1" smtClean="0">
                          <a:solidFill>
                            <a:schemeClr val="tx1"/>
                          </a:solidFill>
                          <a:latin typeface="+mn-lt"/>
                          <a:ea typeface="+mn-ea"/>
                          <a:cs typeface="+mn-cs"/>
                        </a:rPr>
                        <a:t>beamshaper</a:t>
                      </a:r>
                      <a:endParaRPr lang="en-GB" b="0" dirty="0"/>
                    </a:p>
                  </a:txBody>
                  <a:tcPr anchor="ctr">
                    <a:noFill/>
                  </a:tcPr>
                </a:tc>
                <a:tc>
                  <a:txBody>
                    <a:bodyPr/>
                    <a:lstStyle/>
                    <a:p>
                      <a:pPr algn="ctr"/>
                      <a:r>
                        <a:rPr lang="en-GB" b="0" dirty="0" smtClean="0"/>
                        <a:t>1 – </a:t>
                      </a:r>
                      <a:r>
                        <a:rPr lang="en-GB" b="0" dirty="0" smtClean="0"/>
                        <a:t>30</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5.3</a:t>
                      </a:r>
                      <a:endParaRPr lang="en-GB" dirty="0"/>
                    </a:p>
                  </a:txBody>
                  <a:tcPr anchor="ctr">
                    <a:noFill/>
                  </a:tcPr>
                </a:tc>
                <a:tc>
                  <a:txBody>
                    <a:bodyPr/>
                    <a:lstStyle/>
                    <a:p>
                      <a:r>
                        <a:rPr lang="en-US" sz="1800" kern="1200" dirty="0" smtClean="0">
                          <a:solidFill>
                            <a:schemeClr val="tx1"/>
                          </a:solidFill>
                          <a:latin typeface="+mn-lt"/>
                          <a:ea typeface="+mn-ea"/>
                          <a:cs typeface="+mn-cs"/>
                        </a:rPr>
                        <a:t>Design and fabrication of passive ultra-compact components as filters</a:t>
                      </a:r>
                      <a:endParaRPr lang="en-GB" b="0" dirty="0"/>
                    </a:p>
                  </a:txBody>
                  <a:tcPr anchor="ctr">
                    <a:noFill/>
                  </a:tcPr>
                </a:tc>
                <a:tc>
                  <a:txBody>
                    <a:bodyPr/>
                    <a:lstStyle/>
                    <a:p>
                      <a:pPr algn="ctr"/>
                      <a:r>
                        <a:rPr lang="en-GB" b="0" dirty="0" smtClean="0"/>
                        <a:t>1 </a:t>
                      </a:r>
                      <a:r>
                        <a:rPr lang="en-GB" b="0" dirty="0" smtClean="0"/>
                        <a:t>– </a:t>
                      </a:r>
                      <a:r>
                        <a:rPr lang="en-GB" b="0" dirty="0" smtClean="0"/>
                        <a:t>15</a:t>
                      </a:r>
                      <a:endParaRPr lang="en-GB" b="0" dirty="0"/>
                    </a:p>
                  </a:txBody>
                  <a:tcPr anchor="ctr">
                    <a:noFill/>
                  </a:tcPr>
                </a:tc>
              </a:tr>
              <a:tr h="648072">
                <a:tc>
                  <a:txBody>
                    <a:bodyPr/>
                    <a:lstStyle/>
                    <a:p>
                      <a:pPr algn="ctr"/>
                      <a:r>
                        <a:rPr lang="de-DE" dirty="0" smtClean="0"/>
                        <a:t>Task</a:t>
                      </a:r>
                      <a:r>
                        <a:rPr lang="de-DE" baseline="0" dirty="0" smtClean="0"/>
                        <a:t> </a:t>
                      </a:r>
                      <a:r>
                        <a:rPr lang="de-DE" baseline="0" dirty="0" smtClean="0"/>
                        <a:t>5.4</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design</a:t>
                      </a:r>
                      <a:endParaRPr lang="en-GB" b="0" dirty="0"/>
                    </a:p>
                  </a:txBody>
                  <a:tcPr anchor="ctr">
                    <a:noFill/>
                  </a:tcPr>
                </a:tc>
                <a:tc>
                  <a:txBody>
                    <a:bodyPr/>
                    <a:lstStyle/>
                    <a:p>
                      <a:pPr algn="ctr"/>
                      <a:r>
                        <a:rPr lang="en-GB" b="0" dirty="0" smtClean="0"/>
                        <a:t>4 </a:t>
                      </a:r>
                      <a:r>
                        <a:rPr lang="en-GB" b="0" dirty="0" smtClean="0"/>
                        <a:t>– </a:t>
                      </a:r>
                      <a:r>
                        <a:rPr lang="en-GB" b="0" dirty="0" smtClean="0"/>
                        <a:t>12</a:t>
                      </a:r>
                      <a:endParaRPr lang="en-GB" b="0" dirty="0"/>
                    </a:p>
                  </a:txBody>
                  <a:tcPr anchor="ctr">
                    <a:noFill/>
                  </a:tcPr>
                </a:tc>
              </a:tr>
              <a:tr h="648072">
                <a:tc>
                  <a:txBody>
                    <a:bodyPr/>
                    <a:lstStyle/>
                    <a:p>
                      <a:pPr algn="ctr"/>
                      <a:r>
                        <a:rPr lang="en-GB" dirty="0" smtClean="0"/>
                        <a:t>Task 5.5</a:t>
                      </a:r>
                      <a:endParaRPr lang="en-GB" dirty="0"/>
                    </a:p>
                  </a:txBody>
                  <a:tcPr anchor="ctr">
                    <a:noFill/>
                  </a:tcPr>
                </a:tc>
                <a:tc>
                  <a:txBody>
                    <a:bodyPr/>
                    <a:lstStyle/>
                    <a:p>
                      <a:r>
                        <a:rPr lang="en-US" sz="1800" kern="1200" dirty="0" smtClean="0">
                          <a:solidFill>
                            <a:schemeClr val="tx1"/>
                          </a:solidFill>
                          <a:latin typeface="+mn-lt"/>
                          <a:ea typeface="+mn-ea"/>
                          <a:cs typeface="+mn-cs"/>
                        </a:rPr>
                        <a:t>Signal Generation Module implementation via FPGA</a:t>
                      </a:r>
                      <a:endParaRPr lang="en-GB" b="0" dirty="0"/>
                    </a:p>
                  </a:txBody>
                  <a:tcPr anchor="ctr">
                    <a:noFill/>
                  </a:tcPr>
                </a:tc>
                <a:tc>
                  <a:txBody>
                    <a:bodyPr/>
                    <a:lstStyle/>
                    <a:p>
                      <a:pPr algn="ctr"/>
                      <a:r>
                        <a:rPr lang="en-GB" b="0" dirty="0" smtClean="0"/>
                        <a:t>13 – 24 </a:t>
                      </a:r>
                      <a:endParaRPr lang="en-GB" b="0" dirty="0"/>
                    </a:p>
                  </a:txBody>
                  <a:tcPr anchor="ctr">
                    <a:noFill/>
                  </a:tcPr>
                </a:tc>
              </a:tr>
            </a:tbl>
          </a:graphicData>
        </a:graphic>
      </p:graphicFrame>
    </p:spTree>
    <p:extLst>
      <p:ext uri="{BB962C8B-B14F-4D97-AF65-F5344CB8AC3E}">
        <p14:creationId xmlns:p14="http://schemas.microsoft.com/office/powerpoint/2010/main" val="350518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Title 1"/>
          <p:cNvSpPr>
            <a:spLocks noGrp="1"/>
          </p:cNvSpPr>
          <p:nvPr>
            <p:ph type="title" idx="4294967295"/>
          </p:nvPr>
        </p:nvSpPr>
        <p:spPr/>
        <p:txBody>
          <a:bodyPr/>
          <a:lstStyle/>
          <a:p>
            <a:r>
              <a:rPr lang="en-US" sz="3200" dirty="0" smtClean="0">
                <a:solidFill>
                  <a:srgbClr val="002060"/>
                </a:solidFill>
              </a:rPr>
              <a:t>3D Design of the Phase Modulator</a:t>
            </a:r>
          </a:p>
        </p:txBody>
      </p:sp>
      <p:pic>
        <p:nvPicPr>
          <p:cNvPr id="720898" name="Grafik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700808"/>
            <a:ext cx="3384376" cy="344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99" name="Grafik 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t="6448" r="51249"/>
          <a:stretch/>
        </p:blipFill>
        <p:spPr bwMode="auto">
          <a:xfrm>
            <a:off x="4208006" y="1916832"/>
            <a:ext cx="493599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6300192" y="1747416"/>
            <a:ext cx="1224136" cy="369332"/>
          </a:xfrm>
          <a:prstGeom prst="rect">
            <a:avLst/>
          </a:prstGeom>
          <a:noFill/>
        </p:spPr>
        <p:txBody>
          <a:bodyPr wrap="square" rtlCol="0">
            <a:spAutoFit/>
          </a:bodyPr>
          <a:lstStyle/>
          <a:p>
            <a:r>
              <a:rPr lang="de-DE" sz="1800" i="1" dirty="0" err="1" smtClean="0">
                <a:solidFill>
                  <a:schemeClr val="tx1"/>
                </a:solidFill>
              </a:rPr>
              <a:t>U</a:t>
            </a:r>
            <a:r>
              <a:rPr lang="de-DE" sz="1800" baseline="-25000" dirty="0" err="1" smtClean="0">
                <a:solidFill>
                  <a:schemeClr val="tx1"/>
                </a:solidFill>
              </a:rPr>
              <a:t>pp</a:t>
            </a:r>
            <a:r>
              <a:rPr lang="de-DE" sz="1800" i="1" dirty="0" smtClean="0">
                <a:solidFill>
                  <a:schemeClr val="tx1"/>
                </a:solidFill>
              </a:rPr>
              <a:t>=</a:t>
            </a:r>
            <a:r>
              <a:rPr lang="de-DE" sz="1800" dirty="0" smtClean="0">
                <a:solidFill>
                  <a:schemeClr val="tx1"/>
                </a:solidFill>
              </a:rPr>
              <a:t>4.5V</a:t>
            </a:r>
            <a:endParaRPr lang="en-GB" sz="1800" dirty="0">
              <a:solidFill>
                <a:schemeClr val="tx1"/>
              </a:solidFill>
            </a:endParaRPr>
          </a:p>
        </p:txBody>
      </p:sp>
    </p:spTree>
    <p:extLst>
      <p:ext uri="{BB962C8B-B14F-4D97-AF65-F5344CB8AC3E}">
        <p14:creationId xmlns:p14="http://schemas.microsoft.com/office/powerpoint/2010/main" val="38801715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2199</TotalTime>
  <Words>1371</Words>
  <Application>Microsoft Macintosh PowerPoint</Application>
  <PresentationFormat>On-screen Show (4:3)</PresentationFormat>
  <Paragraphs>312</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PowerPoint_Template_IHQ</vt:lpstr>
      <vt:lpstr>MSPhotoEd.3</vt:lpstr>
      <vt:lpstr>PowerPoint Presentation</vt:lpstr>
      <vt:lpstr>Outline</vt:lpstr>
      <vt:lpstr>WP3 Position in Project</vt:lpstr>
      <vt:lpstr>Objectives</vt:lpstr>
      <vt:lpstr>Tasks</vt:lpstr>
      <vt:lpstr>Milestones</vt:lpstr>
      <vt:lpstr>Deliverables</vt:lpstr>
      <vt:lpstr>Tasks</vt:lpstr>
      <vt:lpstr>3D Design of the Phase Modulator</vt:lpstr>
      <vt:lpstr>Task 5.1 - SPP Excitation in the Slot</vt:lpstr>
      <vt:lpstr>Task 5.1 - Fabrication by KIT &amp; IMEC</vt:lpstr>
      <vt:lpstr>Task 5.1 - Fabrication by KIT &amp; IMEC</vt:lpstr>
      <vt:lpstr>Task 5.1 - Fabrication by KIT &amp; IMEC</vt:lpstr>
      <vt:lpstr>Task 5.1 - Optical Characterization</vt:lpstr>
      <vt:lpstr>Tasks</vt:lpstr>
      <vt:lpstr>Task 5.2 – Optical Beam Steerers</vt:lpstr>
      <vt:lpstr>Task 5.2 – Optical Beam Steerers</vt:lpstr>
      <vt:lpstr>Tasks</vt:lpstr>
      <vt:lpstr>Task 5.3 – Optical filter</vt:lpstr>
      <vt:lpstr>Task 5.3 – Optical Filter</vt:lpstr>
      <vt:lpstr>Task 5.3 – Optical Filter</vt:lpstr>
      <vt:lpstr>Task 5.3 – Optical Filter</vt:lpstr>
      <vt:lpstr>Tasks</vt:lpstr>
      <vt:lpstr>Task 5.4 – Main achievements</vt:lpstr>
      <vt:lpstr>Task5.4 – DDCM Specification</vt:lpstr>
      <vt:lpstr>Task5.4 – DDCM Specification</vt:lpstr>
      <vt:lpstr>Task 5.4 - What’s next</vt:lpstr>
      <vt:lpstr>Summary</vt:lpstr>
      <vt:lpstr>Outlook</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Dries Van Thourhout</cp:lastModifiedBy>
  <cp:revision>409</cp:revision>
  <cp:lastPrinted>2000-09-29T14:26:26Z</cp:lastPrinted>
  <dcterms:created xsi:type="dcterms:W3CDTF">2010-01-08T09:05:51Z</dcterms:created>
  <dcterms:modified xsi:type="dcterms:W3CDTF">2012-11-24T19:32:17Z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40488629</vt:i4>
  </property>
  <property fmtid="{D5CDD505-2E9C-101B-9397-08002B2CF9AE}" pid="3" name="_EmailSubject">
    <vt:lpwstr/>
  </property>
  <property fmtid="{D5CDD505-2E9C-101B-9397-08002B2CF9AE}" pid="4" name="_AuthorEmail">
    <vt:lpwstr>martin.sommer@kit.edu</vt:lpwstr>
  </property>
  <property fmtid="{D5CDD505-2E9C-101B-9397-08002B2CF9AE}" pid="5" name="_AuthorEmailDisplayName">
    <vt:lpwstr>Sommer, Martin (IMT)</vt:lpwstr>
  </property>
</Properties>
</file>