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0" r:id="rId2"/>
    <p:sldId id="403" r:id="rId3"/>
    <p:sldId id="426" r:id="rId4"/>
    <p:sldId id="427" r:id="rId5"/>
    <p:sldId id="454" r:id="rId6"/>
    <p:sldId id="429" r:id="rId7"/>
    <p:sldId id="428" r:id="rId8"/>
    <p:sldId id="434" r:id="rId9"/>
    <p:sldId id="440" r:id="rId10"/>
    <p:sldId id="437" r:id="rId11"/>
    <p:sldId id="435" r:id="rId12"/>
    <p:sldId id="438" r:id="rId13"/>
    <p:sldId id="441" r:id="rId14"/>
    <p:sldId id="445" r:id="rId15"/>
    <p:sldId id="458" r:id="rId16"/>
    <p:sldId id="446" r:id="rId17"/>
    <p:sldId id="447" r:id="rId18"/>
    <p:sldId id="442" r:id="rId19"/>
    <p:sldId id="443" r:id="rId20"/>
    <p:sldId id="453" r:id="rId21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rgbClr val="22006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rgbClr val="22006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EA019"/>
    <a:srgbClr val="F0F014"/>
    <a:srgbClr val="F8F319"/>
    <a:srgbClr val="1EA000"/>
    <a:srgbClr val="1FA200"/>
    <a:srgbClr val="1E8200"/>
    <a:srgbClr val="00B6F6"/>
    <a:srgbClr val="0DC0FF"/>
    <a:srgbClr val="EEB500"/>
    <a:srgbClr val="1E9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19" autoAdjust="0"/>
    <p:restoredTop sz="82488" autoAdjust="0"/>
  </p:normalViewPr>
  <p:slideViewPr>
    <p:cSldViewPr>
      <p:cViewPr varScale="1">
        <p:scale>
          <a:sx n="129" d="100"/>
          <a:sy n="129" d="100"/>
        </p:scale>
        <p:origin x="-78" y="-108"/>
      </p:cViewPr>
      <p:guideLst>
        <p:guide orient="horz" pos="66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96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05588" y="8961438"/>
            <a:ext cx="192087" cy="1524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r" eaLnBrk="0" hangingPunct="0">
              <a:defRPr/>
            </a:pPr>
            <a:fld id="{883F6577-566B-4D30-8418-230214A631F8}" type="slidenum">
              <a:rPr lang="en-US" sz="1000" b="0">
                <a:solidFill>
                  <a:schemeClr val="tx1"/>
                </a:solidFill>
                <a:latin typeface="Tahoma" pitchFamily="34" charset="0"/>
              </a:rPr>
              <a:pPr algn="r" eaLnBrk="0" hangingPunct="0">
                <a:defRPr/>
              </a:pPr>
              <a:t>‹Nr.›</a:t>
            </a:fld>
            <a:endParaRPr lang="en-US" sz="1000" b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727200" y="8932863"/>
            <a:ext cx="3114675" cy="21113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90416" tIns="44414" rIns="90416" bIns="44414">
            <a:spAutoFit/>
          </a:bodyPr>
          <a:lstStyle/>
          <a:p>
            <a:pPr algn="r" eaLnBrk="0" hangingPunct="0">
              <a:defRPr/>
            </a:pPr>
            <a:r>
              <a:rPr lang="en-US" sz="800" b="0">
                <a:solidFill>
                  <a:schemeClr val="tx1"/>
                </a:solidFill>
              </a:rPr>
              <a:t>University of Karlsruhe Proprietary – Use pursuant to instructions</a:t>
            </a:r>
          </a:p>
        </p:txBody>
      </p:sp>
    </p:spTree>
    <p:extLst>
      <p:ext uri="{BB962C8B-B14F-4D97-AF65-F5344CB8AC3E}">
        <p14:creationId xmlns:p14="http://schemas.microsoft.com/office/powerpoint/2010/main" val="3671059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4538" cy="3416300"/>
          </a:xfrm>
          <a:prstGeom prst="rect">
            <a:avLst/>
          </a:prstGeom>
          <a:noFill/>
          <a:ln w="12699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43400"/>
            <a:ext cx="5032375" cy="41148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0416" tIns="44414" rIns="90416" bIns="44414" numCol="1" anchor="t" anchorCtr="1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91372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0005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685800" indent="-1143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028700" indent="-171450" algn="l" rtl="0" eaLnBrk="0" fontAlgn="base" hangingPunct="0">
      <a:spcBef>
        <a:spcPct val="30000"/>
      </a:spcBef>
      <a:spcAft>
        <a:spcPct val="0"/>
      </a:spcAft>
      <a:buSzPct val="100000"/>
      <a:buChar char="–"/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85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061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de-DE" dirty="0" smtClean="0">
              <a:sym typeface="Wingdings" pitchFamily="2" charset="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mlDrawing" Target="../drawings/vmlDrawing2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422" y="1931987"/>
            <a:ext cx="9037945" cy="1800225"/>
          </a:xfrm>
          <a:prstGeom prst="rect">
            <a:avLst/>
          </a:prstGeom>
          <a:solidFill>
            <a:srgbClr val="220060"/>
          </a:solidFill>
          <a:ln w="9525">
            <a:solidFill>
              <a:srgbClr val="0000FF"/>
            </a:solidFill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  <p:txBody>
          <a:bodyPr wrap="none" lIns="0" tIns="0" rIns="0" bIns="0" anchor="ctr"/>
          <a:lstStyle/>
          <a:p>
            <a:pPr algn="ctr" eaLnBrk="0" hangingPunct="0">
              <a:defRPr/>
            </a:pPr>
            <a:endParaRPr lang="en-US" altLang="en-US" sz="16800" b="0">
              <a:solidFill>
                <a:srgbClr val="666666"/>
              </a:solidFill>
              <a:latin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380288" y="260350"/>
          <a:ext cx="1485900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2167" r:id="rId4" imgW="3895238" imgH="2809524" progId="MSPhotoEd.3">
                  <p:embed/>
                </p:oleObj>
              </mc:Choice>
              <mc:Fallback>
                <p:oleObj r:id="rId4" imgW="3895238" imgH="280952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260350"/>
                        <a:ext cx="1485900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1375"/>
            <a:ext cx="3240088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 userDrawn="1"/>
        </p:nvSpPr>
        <p:spPr bwMode="auto">
          <a:xfrm>
            <a:off x="3276600" y="4724400"/>
            <a:ext cx="5616575" cy="8810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Nano Scale Disruptive Silicon-Plasmonic Platform for Chip-to-Chip Interconnection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www.navolchi.eu</a:t>
            </a:r>
          </a:p>
        </p:txBody>
      </p:sp>
      <p:sp>
        <p:nvSpPr>
          <p:cNvPr id="6" name="Text Box 11"/>
          <p:cNvSpPr txBox="1">
            <a:spLocks noChangeArrowheads="1"/>
          </p:cNvSpPr>
          <p:nvPr userDrawn="1"/>
        </p:nvSpPr>
        <p:spPr bwMode="auto">
          <a:xfrm>
            <a:off x="798513" y="333375"/>
            <a:ext cx="6049962" cy="11445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i="1">
                <a:solidFill>
                  <a:schemeClr val="tx1"/>
                </a:solidFill>
              </a:rPr>
              <a:t>NAVOLCHI</a:t>
            </a:r>
            <a:r>
              <a:rPr lang="en-US"/>
              <a:t>  1</a:t>
            </a:r>
            <a:r>
              <a:rPr lang="en-US" baseline="30000"/>
              <a:t>st</a:t>
            </a:r>
            <a:r>
              <a:rPr lang="en-US"/>
              <a:t> Review Meeting</a:t>
            </a:r>
            <a:r>
              <a:rPr lang="en-US" sz="2400"/>
              <a:t> </a:t>
            </a:r>
          </a:p>
          <a:p>
            <a:pPr>
              <a:lnSpc>
                <a:spcPct val="150000"/>
              </a:lnSpc>
            </a:pPr>
            <a:r>
              <a:rPr lang="en-US" sz="1800"/>
              <a:t>November 27</a:t>
            </a:r>
            <a:r>
              <a:rPr lang="en-US" sz="1800" baseline="30000"/>
              <a:t>th</a:t>
            </a:r>
            <a:r>
              <a:rPr lang="en-US" sz="1800"/>
              <a:t> 2012, Brussels</a:t>
            </a:r>
            <a:endParaRPr lang="de-DE" sz="180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7451725" y="1452563"/>
            <a:ext cx="1439863" cy="3302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FP7-ICT-2011-7</a:t>
            </a:r>
          </a:p>
          <a:p>
            <a:pPr eaLnBrk="1" hangingPunct="1">
              <a:lnSpc>
                <a:spcPct val="90000"/>
              </a:lnSpc>
            </a:pPr>
            <a:r>
              <a:rPr lang="en-US" sz="1200">
                <a:solidFill>
                  <a:schemeClr val="tx1"/>
                </a:solidFill>
              </a:rPr>
              <a:t>GA 288869</a:t>
            </a:r>
          </a:p>
        </p:txBody>
      </p:sp>
    </p:spTree>
    <p:extLst>
      <p:ext uri="{BB962C8B-B14F-4D97-AF65-F5344CB8AC3E}">
        <p14:creationId xmlns:p14="http://schemas.microsoft.com/office/powerpoint/2010/main" val="34121378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66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1138" y="333375"/>
            <a:ext cx="2125662" cy="579278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80975" y="333375"/>
            <a:ext cx="6227763" cy="57927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0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PQ-Standard-Sl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2"/>
          <p:cNvSpPr>
            <a:spLocks noGrp="1"/>
          </p:cNvSpPr>
          <p:nvPr>
            <p:ph type="body" sz="quarter" idx="17"/>
          </p:nvPr>
        </p:nvSpPr>
        <p:spPr>
          <a:xfrm>
            <a:off x="428596" y="1124744"/>
            <a:ext cx="8286807" cy="5112569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SzPct val="100000"/>
              <a:buFont typeface="Arial" pitchFamily="34" charset="0"/>
              <a:buChar char="●"/>
              <a:defRPr b="0" i="0" baseline="0"/>
            </a:lvl1pPr>
            <a:lvl2pPr marL="180975" indent="276225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/>
            </a:lvl2pPr>
            <a:lvl3pPr marL="361950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3pPr>
            <a:lvl4pPr marL="542925" indent="260350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800"/>
            </a:lvl4pPr>
            <a:lvl5pPr marL="712788" indent="271463">
              <a:spcBef>
                <a:spcPts val="300"/>
              </a:spcBef>
              <a:spcAft>
                <a:spcPts val="0"/>
              </a:spcAft>
              <a:buClr>
                <a:srgbClr val="0000A7"/>
              </a:buClr>
              <a:buFont typeface="Arial" pitchFamily="34" charset="0"/>
              <a:buChar char="•"/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5"/>
          <p:cNvSpPr>
            <a:spLocks noGrp="1"/>
          </p:cNvSpPr>
          <p:nvPr>
            <p:ph type="title"/>
          </p:nvPr>
        </p:nvSpPr>
        <p:spPr>
          <a:xfrm>
            <a:off x="457200" y="164577"/>
            <a:ext cx="7139136" cy="70609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90000"/>
              </a:lnSpc>
              <a:defRPr spc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0630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81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6938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0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96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541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4596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90932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19002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76" name="Picture 49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6130925"/>
            <a:ext cx="1744663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7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0426" name="Text Box 10"/>
          <p:cNvSpPr txBox="1">
            <a:spLocks noChangeArrowheads="1"/>
          </p:cNvSpPr>
          <p:nvPr/>
        </p:nvSpPr>
        <p:spPr bwMode="auto">
          <a:xfrm>
            <a:off x="1643063" y="6500813"/>
            <a:ext cx="6526212" cy="16510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200">
                <a:solidFill>
                  <a:schemeClr val="tx1"/>
                </a:solidFill>
              </a:rPr>
              <a:t>N</a:t>
            </a:r>
            <a:r>
              <a:rPr lang="en-US" sz="1200"/>
              <a:t>ano Scale Disruptive Silicon-Plasmonic Platform for Chip-to-Chip Interconnection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8429625" y="6500813"/>
            <a:ext cx="3651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>
              <a:lnSpc>
                <a:spcPct val="100000"/>
              </a:lnSpc>
            </a:pPr>
            <a:fld id="{8711D9A1-6E9C-4CDC-9CDE-1DB8EFF92027}" type="slidenum">
              <a:rPr lang="en-US" sz="1400"/>
              <a:pPr algn="l">
                <a:lnSpc>
                  <a:spcPct val="100000"/>
                </a:lnSpc>
              </a:pPr>
              <a:t>‹Nr.›</a:t>
            </a:fld>
            <a:endParaRPr lang="en-US" sz="1400"/>
          </a:p>
        </p:txBody>
      </p:sp>
      <p:graphicFrame>
        <p:nvGraphicFramePr>
          <p:cNvPr id="60470" name="Object 54"/>
          <p:cNvGraphicFramePr>
            <a:graphicFrameLocks noChangeAspect="1"/>
          </p:cNvGraphicFramePr>
          <p:nvPr/>
        </p:nvGraphicFramePr>
        <p:xfrm>
          <a:off x="7740650" y="115888"/>
          <a:ext cx="114300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88" r:id="rId16" imgW="3895238" imgH="2809524" progId="MSPhotoEd.3">
                  <p:embed/>
                </p:oleObj>
              </mc:Choice>
              <mc:Fallback>
                <p:oleObj r:id="rId16" imgW="3895238" imgH="2809524" progId="MSPhotoEd.3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115888"/>
                        <a:ext cx="114300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0475" name="Gerade Verbindung 10"/>
          <p:cNvCxnSpPr>
            <a:cxnSpLocks noChangeShapeType="1"/>
          </p:cNvCxnSpPr>
          <p:nvPr userDrawn="1"/>
        </p:nvCxnSpPr>
        <p:spPr bwMode="auto">
          <a:xfrm>
            <a:off x="1619250" y="6430963"/>
            <a:ext cx="7310438" cy="22225"/>
          </a:xfrm>
          <a:prstGeom prst="line">
            <a:avLst/>
          </a:prstGeom>
          <a:noFill/>
          <a:ln w="19050" algn="ctr">
            <a:solidFill>
              <a:srgbClr val="262FD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477" name="Gerade Verbindung 10"/>
          <p:cNvCxnSpPr>
            <a:cxnSpLocks noChangeShapeType="1"/>
          </p:cNvCxnSpPr>
          <p:nvPr userDrawn="1"/>
        </p:nvCxnSpPr>
        <p:spPr bwMode="auto">
          <a:xfrm>
            <a:off x="177800" y="765175"/>
            <a:ext cx="7418388" cy="0"/>
          </a:xfrm>
          <a:prstGeom prst="line">
            <a:avLst/>
          </a:prstGeom>
          <a:noFill/>
          <a:ln w="1905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2pPr>
      <a:lvl3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3pPr>
      <a:lvl4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4pPr>
      <a:lvl5pPr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rgbClr val="220060"/>
          </a:solidFill>
          <a:latin typeface="Arial" charset="0"/>
        </a:defRPr>
      </a:lvl5pPr>
      <a:lvl6pPr marL="4572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Font typeface="Wingdings" pitchFamily="2" charset="2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•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–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80000"/>
        </a:lnSpc>
        <a:spcBef>
          <a:spcPct val="25000"/>
        </a:spcBef>
        <a:spcAft>
          <a:spcPct val="0"/>
        </a:spcAft>
        <a:buChar char="»"/>
        <a:tabLst>
          <a:tab pos="269875" algn="l"/>
          <a:tab pos="357188" algn="l"/>
          <a:tab pos="715963" algn="l"/>
          <a:tab pos="1073150" algn="l"/>
          <a:tab pos="1431925" algn="l"/>
          <a:tab pos="1797050" algn="l"/>
          <a:tab pos="2154238" algn="l"/>
          <a:tab pos="2513013" algn="l"/>
          <a:tab pos="2870200" algn="l"/>
          <a:tab pos="3228975" algn="l"/>
          <a:tab pos="3586163" algn="l"/>
          <a:tab pos="3943350" algn="l"/>
          <a:tab pos="7537450" algn="l"/>
          <a:tab pos="7896225" algn="l"/>
        </a:tabLst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7" name="Text Box 10"/>
          <p:cNvSpPr txBox="1">
            <a:spLocks noChangeArrowheads="1"/>
          </p:cNvSpPr>
          <p:nvPr/>
        </p:nvSpPr>
        <p:spPr bwMode="auto">
          <a:xfrm>
            <a:off x="323850" y="2133600"/>
            <a:ext cx="83820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742950" indent="-2857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11430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16002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2057400" indent="-228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25146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29718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34290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3886200" indent="-228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Work Package </a:t>
            </a:r>
            <a:r>
              <a:rPr lang="en-US" sz="2000" dirty="0" smtClean="0">
                <a:solidFill>
                  <a:schemeClr val="bg1"/>
                </a:solidFill>
              </a:rPr>
              <a:t>3 </a:t>
            </a:r>
            <a:r>
              <a:rPr lang="en-US" sz="2000" dirty="0">
                <a:solidFill>
                  <a:schemeClr val="bg1"/>
                </a:solidFill>
              </a:rPr>
              <a:t>Presentation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u="sng" dirty="0" smtClean="0">
                <a:solidFill>
                  <a:schemeClr val="bg1"/>
                </a:solidFill>
              </a:rPr>
              <a:t>Victor Dolores-Calzadilla</a:t>
            </a:r>
            <a:r>
              <a:rPr lang="en-US" sz="2000" dirty="0" smtClean="0">
                <a:solidFill>
                  <a:schemeClr val="bg1"/>
                </a:solidFill>
              </a:rPr>
              <a:t>, </a:t>
            </a:r>
            <a:r>
              <a:rPr lang="en-US" sz="2000" dirty="0" err="1" smtClean="0">
                <a:solidFill>
                  <a:schemeClr val="bg1"/>
                </a:solidFill>
              </a:rPr>
              <a:t>Meint</a:t>
            </a:r>
            <a:r>
              <a:rPr lang="en-US" sz="2000" dirty="0" smtClean="0">
                <a:solidFill>
                  <a:schemeClr val="bg1"/>
                </a:solidFill>
              </a:rPr>
              <a:t> Smit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000" dirty="0" smtClean="0">
                <a:solidFill>
                  <a:schemeClr val="bg1"/>
                </a:solidFill>
              </a:rPr>
              <a:t>Eindhoven University of Technology (TU/e), The Netherlands</a:t>
            </a:r>
            <a:r>
              <a:rPr lang="de-DE" sz="2000" dirty="0" smtClean="0">
                <a:solidFill>
                  <a:srgbClr val="FF0000"/>
                </a:solidFill>
              </a:rPr>
              <a:t> 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83884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Metallo-Dielectric Nanolaser</a:t>
            </a:r>
            <a:endParaRPr lang="en-US" sz="20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05" y="1844824"/>
            <a:ext cx="2949679" cy="40280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4942825" y="4581128"/>
            <a:ext cx="3013551" cy="101566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b="0" dirty="0" smtClean="0"/>
              <a:t>Optimization </a:t>
            </a:r>
            <a:r>
              <a:rPr lang="en-US" sz="2000" b="0" dirty="0"/>
              <a:t>for high Q-factor and high coupling efficiency 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700" y="1835064"/>
            <a:ext cx="2736660" cy="2117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012759" y="392376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log(|E|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)</a:t>
            </a:r>
            <a:endParaRPr lang="en-US" sz="1800" b="0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smtClean="0">
                <a:solidFill>
                  <a:srgbClr val="002060"/>
                </a:solidFill>
              </a:rPr>
              <a:t>Status of Work: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7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9" name="Picture 76" descr="C:\Users\vcalzadilla\Desktop\PhD\Reports\Papers\BENELUX 2012\figures\Origin\figures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41043"/>
            <a:ext cx="4653494" cy="326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5" descr="C:\Users\vcalzadilla\Desktop\PhD\Reports\Papers\BENELUX 2012\figures\Origin\figures\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13051"/>
            <a:ext cx="4457349" cy="31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067944" y="5006853"/>
            <a:ext cx="4394152" cy="1323439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2000" b="0" dirty="0" smtClean="0"/>
              <a:t>For length = 400 nm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Threshold current ~70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/>
              <a:t>Differential efficiency ~ </a:t>
            </a:r>
            <a:r>
              <a:rPr lang="en-US" sz="2000" b="0" dirty="0" smtClean="0"/>
              <a:t>0.16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Expected power: 50</a:t>
            </a:r>
            <a:r>
              <a:rPr lang="en-US" sz="500" b="0" dirty="0" smtClean="0">
                <a:latin typeface="Symbol" pitchFamily="18" charset="2"/>
              </a:rPr>
              <a:t> </a:t>
            </a:r>
            <a:r>
              <a:rPr lang="en-US" sz="2000" b="0" dirty="0" err="1" smtClean="0">
                <a:latin typeface="Symbol" pitchFamily="18" charset="2"/>
              </a:rPr>
              <a:t>m</a:t>
            </a:r>
            <a:r>
              <a:rPr lang="en-US" sz="2000" b="0" dirty="0" err="1" smtClean="0"/>
              <a:t>W</a:t>
            </a:r>
            <a:r>
              <a:rPr lang="en-US" sz="2000" b="0" dirty="0" smtClean="0"/>
              <a:t> for 0.5</a:t>
            </a:r>
            <a:r>
              <a:rPr lang="en-US" sz="500" b="0" dirty="0" smtClean="0"/>
              <a:t> </a:t>
            </a:r>
            <a:r>
              <a:rPr lang="en-US" sz="2000" b="0" dirty="0" smtClean="0"/>
              <a:t>mA</a:t>
            </a:r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2843808" y="3435907"/>
            <a:ext cx="3312368" cy="587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2843808" y="2523077"/>
            <a:ext cx="0" cy="131626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7561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Calculated threshold gain and current</a:t>
            </a:r>
            <a:endParaRPr lang="en-US" sz="2000" dirty="0"/>
          </a:p>
        </p:txBody>
      </p:sp>
      <p:cxnSp>
        <p:nvCxnSpPr>
          <p:cNvPr id="23" name="Straight Arrow Connector 22"/>
          <p:cNvCxnSpPr/>
          <p:nvPr/>
        </p:nvCxnSpPr>
        <p:spPr bwMode="auto">
          <a:xfrm flipV="1">
            <a:off x="6156176" y="3253926"/>
            <a:ext cx="0" cy="13162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C000"/>
            </a:solidFill>
            <a:prstDash val="dash"/>
            <a:round/>
            <a:headEnd type="none" w="med" len="med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192281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3.3 </a:t>
            </a:r>
            <a:r>
              <a:rPr lang="en-US" sz="3200" dirty="0" smtClean="0">
                <a:solidFill>
                  <a:srgbClr val="002060"/>
                </a:solidFill>
              </a:rPr>
              <a:t>Fabrication </a:t>
            </a:r>
            <a:r>
              <a:rPr lang="en-US" sz="3200" dirty="0">
                <a:solidFill>
                  <a:srgbClr val="002060"/>
                </a:solidFill>
              </a:rPr>
              <a:t>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7561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 started</a:t>
            </a:r>
            <a:endParaRPr lang="en-US" sz="2000" b="0" dirty="0"/>
          </a:p>
        </p:txBody>
      </p:sp>
      <p:pic>
        <p:nvPicPr>
          <p:cNvPr id="10" name="Picture 4" descr="Y:\Victor\hsq_test\afterICP\pillars_d8-d9_a10_b1.bm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3" t="11195"/>
          <a:stretch/>
        </p:blipFill>
        <p:spPr bwMode="auto">
          <a:xfrm>
            <a:off x="5020693" y="2171700"/>
            <a:ext cx="3185988" cy="30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161261" y="2204864"/>
            <a:ext cx="2939131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68288" indent="-2682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988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200" b="1">
                <a:solidFill>
                  <a:schemeClr val="tx1"/>
                </a:solidFill>
                <a:latin typeface="+mn-lt"/>
              </a:defRPr>
            </a:lvl2pPr>
            <a:lvl3pPr marL="814388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3pPr>
            <a:lvl4pPr marL="1069975" indent="-254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4pPr>
            <a:lvl5pPr marL="1349375" indent="-2778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5pPr>
            <a:lvl6pPr marL="18065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6pPr>
            <a:lvl7pPr marL="22637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7pPr>
            <a:lvl8pPr marL="27209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8pPr>
            <a:lvl9pPr marL="3178175" indent="-2778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−"/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b="0" dirty="0" smtClean="0">
                <a:solidFill>
                  <a:schemeClr val="bg1"/>
                </a:solidFill>
              </a:rPr>
              <a:t>Pillars (300 nm x 300 nm)</a:t>
            </a:r>
            <a:endParaRPr lang="en-US" sz="2000" dirty="0"/>
          </a:p>
        </p:txBody>
      </p:sp>
      <p:pic>
        <p:nvPicPr>
          <p:cNvPr id="13" name="Picture 2" descr="Y:\Victor\hsq_test\afterNitrideRIE\afterCleaning\wg1_a10_b1.bmp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11195" r="1"/>
          <a:stretch/>
        </p:blipFill>
        <p:spPr bwMode="auto">
          <a:xfrm>
            <a:off x="1187624" y="2171700"/>
            <a:ext cx="3311475" cy="306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186892" y="2240868"/>
            <a:ext cx="3313100" cy="3960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Font typeface="Wingdings" pitchFamily="2" charset="2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•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–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lnSpc>
                <a:spcPct val="80000"/>
              </a:lnSpc>
              <a:spcBef>
                <a:spcPct val="25000"/>
              </a:spcBef>
              <a:spcAft>
                <a:spcPct val="0"/>
              </a:spcAft>
              <a:buChar char="»"/>
              <a:tabLst>
                <a:tab pos="269875" algn="l"/>
                <a:tab pos="357188" algn="l"/>
                <a:tab pos="715963" algn="l"/>
                <a:tab pos="1073150" algn="l"/>
                <a:tab pos="1431925" algn="l"/>
                <a:tab pos="1797050" algn="l"/>
                <a:tab pos="2154238" algn="l"/>
                <a:tab pos="2513013" algn="l"/>
                <a:tab pos="2870200" algn="l"/>
                <a:tab pos="3228975" algn="l"/>
                <a:tab pos="3586163" algn="l"/>
                <a:tab pos="3943350" algn="l"/>
                <a:tab pos="7537450" algn="l"/>
                <a:tab pos="7896225" algn="l"/>
              </a:tabLst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0" dirty="0" smtClean="0">
                <a:solidFill>
                  <a:schemeClr val="bg1"/>
                </a:solidFill>
              </a:rPr>
              <a:t>Waveguides (400 nm wide)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4794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Plasmonic Modulator Approaches</a:t>
            </a:r>
          </a:p>
        </p:txBody>
      </p:sp>
      <p:pic>
        <p:nvPicPr>
          <p:cNvPr id="71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4831773" cy="2294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260" y="1984550"/>
            <a:ext cx="4235083" cy="201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004048" y="1092052"/>
            <a:ext cx="38164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de-DE" sz="2000" dirty="0" smtClean="0"/>
              <a:t>SPP Phase Modulator</a:t>
            </a:r>
            <a:endParaRPr lang="de-DE" sz="2000" dirty="0"/>
          </a:p>
        </p:txBody>
      </p:sp>
      <p:sp>
        <p:nvSpPr>
          <p:cNvPr id="9" name="Rechteck 8"/>
          <p:cNvSpPr/>
          <p:nvPr/>
        </p:nvSpPr>
        <p:spPr>
          <a:xfrm>
            <a:off x="405408" y="1049710"/>
            <a:ext cx="4310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ct val="20000"/>
              </a:spcAft>
              <a:buFont typeface="Arial" pitchFamily="34" charset="0"/>
              <a:buChar char="•"/>
            </a:pPr>
            <a:r>
              <a:rPr lang="de-DE" sz="2000" dirty="0" smtClean="0"/>
              <a:t>SPP Absorption Modulator</a:t>
            </a:r>
            <a:endParaRPr lang="de-DE" sz="2000" dirty="0"/>
          </a:p>
        </p:txBody>
      </p:sp>
      <p:pic>
        <p:nvPicPr>
          <p:cNvPr id="7157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32030"/>
            <a:ext cx="3735955" cy="1905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57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21975"/>
            <a:ext cx="3787135" cy="1535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9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</a:t>
            </a:r>
            <a:r>
              <a:rPr lang="en-US" sz="3200" dirty="0" smtClean="0">
                <a:solidFill>
                  <a:srgbClr val="002060"/>
                </a:solidFill>
              </a:rPr>
              <a:t>Modulator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7828" name="Picture 4" descr="DR_bigger_final_linea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094" y="3356992"/>
            <a:ext cx="6172782" cy="24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3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/>
          <a:stretch/>
        </p:blipFill>
        <p:spPr bwMode="auto">
          <a:xfrm>
            <a:off x="1078189" y="1447800"/>
            <a:ext cx="6475342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35696" y="5805264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200" b="0" dirty="0"/>
              <a:t>A Melikyan, N. Lindenmann, S. </a:t>
            </a:r>
            <a:r>
              <a:rPr lang="en-GB" sz="1200" b="0" dirty="0" err="1"/>
              <a:t>Walheim</a:t>
            </a:r>
            <a:r>
              <a:rPr lang="en-GB" sz="1200" b="0" dirty="0"/>
              <a:t>, P. M. Leufke, S. Ulrich, J. Ye, P. Vincze, H. Hahn, T. </a:t>
            </a:r>
            <a:r>
              <a:rPr lang="en-GB" sz="1200" b="0" dirty="0" err="1"/>
              <a:t>Schimmel</a:t>
            </a:r>
            <a:r>
              <a:rPr lang="en-GB" sz="1200" b="0" dirty="0"/>
              <a:t>, C. </a:t>
            </a:r>
            <a:r>
              <a:rPr lang="en-GB" sz="1200" b="0" dirty="0" err="1"/>
              <a:t>Koos</a:t>
            </a:r>
            <a:r>
              <a:rPr lang="en-GB" sz="1200" b="0" dirty="0"/>
              <a:t>, W. Freude, and J. Leuthold, “Surface plasmon polariton absorption modulator.,” </a:t>
            </a:r>
            <a:r>
              <a:rPr lang="en-GB" sz="1200" b="0" i="1" dirty="0"/>
              <a:t>Optics express</a:t>
            </a:r>
            <a:r>
              <a:rPr lang="en-GB" sz="1200" b="0" dirty="0"/>
              <a:t>, vol. 19, no. 9, pp. 8855–69, Apr. 2011.</a:t>
            </a:r>
          </a:p>
          <a:p>
            <a:endParaRPr lang="en-GB" sz="1200" b="0" dirty="0"/>
          </a:p>
        </p:txBody>
      </p:sp>
      <p:sp>
        <p:nvSpPr>
          <p:cNvPr id="8" name="Rechteck 26"/>
          <p:cNvSpPr/>
          <p:nvPr/>
        </p:nvSpPr>
        <p:spPr>
          <a:xfrm>
            <a:off x="539552" y="1012666"/>
            <a:ext cx="378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Absorption Modulator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0253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</a:t>
            </a:r>
            <a:r>
              <a:rPr lang="en-US" sz="3200" dirty="0" smtClean="0">
                <a:solidFill>
                  <a:srgbClr val="002060"/>
                </a:solidFill>
              </a:rPr>
              <a:t>Modulator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" name="Textfeld 1"/>
          <p:cNvSpPr txBox="1"/>
          <p:nvPr/>
        </p:nvSpPr>
        <p:spPr>
          <a:xfrm>
            <a:off x="251520" y="3290500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0" dirty="0"/>
              <a:t>A. Melikyan, et al.: </a:t>
            </a:r>
            <a:r>
              <a:rPr lang="de-DE" sz="1200" b="0" dirty="0" err="1"/>
              <a:t>Opt</a:t>
            </a:r>
            <a:r>
              <a:rPr lang="de-DE" sz="1200" b="0" dirty="0"/>
              <a:t>. Express, vol. 19, 2011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04"/>
          <a:stretch/>
        </p:blipFill>
        <p:spPr bwMode="auto">
          <a:xfrm>
            <a:off x="107504" y="985372"/>
            <a:ext cx="4186538" cy="237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788024" y="781596"/>
            <a:ext cx="3520952" cy="281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-7642" y="3454424"/>
            <a:ext cx="8568544" cy="3010016"/>
            <a:chOff x="-7642" y="3454424"/>
            <a:chExt cx="8568544" cy="3010016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4465110" y="3454424"/>
              <a:ext cx="4095792" cy="3010016"/>
              <a:chOff x="4708921" y="3336540"/>
              <a:chExt cx="3723448" cy="2736378"/>
            </a:xfrm>
          </p:grpSpPr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08921" y="3336540"/>
                <a:ext cx="3723448" cy="2736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6" name="Rechteck 15"/>
              <p:cNvSpPr/>
              <p:nvPr/>
            </p:nvSpPr>
            <p:spPr bwMode="gray">
              <a:xfrm>
                <a:off x="4716016" y="3429000"/>
                <a:ext cx="360040" cy="432048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7" name="Textfeld 16"/>
            <p:cNvSpPr txBox="1"/>
            <p:nvPr/>
          </p:nvSpPr>
          <p:spPr>
            <a:xfrm>
              <a:off x="7150212" y="4338450"/>
              <a:ext cx="687259" cy="2708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5</a:t>
              </a:r>
              <a:r>
                <a:rPr lang="de-DE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m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6237356" y="4545721"/>
              <a:ext cx="938986" cy="37240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 smtClean="0">
                  <a:solidFill>
                    <a:srgbClr val="FF0000"/>
                  </a:solidFill>
                </a:rPr>
                <a:t>20</a:t>
              </a:r>
              <a:r>
                <a:rPr lang="de-DE" dirty="0" smtClean="0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de-DE" dirty="0" smtClean="0">
                  <a:solidFill>
                    <a:srgbClr val="FF0000"/>
                  </a:solidFill>
                </a:rPr>
                <a:t>m</a:t>
              </a:r>
              <a:endParaRPr lang="de-DE" dirty="0">
                <a:solidFill>
                  <a:srgbClr val="FF0000"/>
                </a:solidFill>
              </a:endParaRPr>
            </a:p>
          </p:txBody>
        </p:sp>
        <p:grpSp>
          <p:nvGrpSpPr>
            <p:cNvPr id="19" name="Gruppieren 18"/>
            <p:cNvGrpSpPr/>
            <p:nvPr/>
          </p:nvGrpSpPr>
          <p:grpSpPr>
            <a:xfrm>
              <a:off x="1645070" y="3805872"/>
              <a:ext cx="2916547" cy="2222309"/>
              <a:chOff x="1259632" y="3645024"/>
              <a:chExt cx="2916547" cy="2222309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3645024"/>
                <a:ext cx="2628515" cy="222230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21" name="Gerade Verbindung 20"/>
              <p:cNvCxnSpPr/>
              <p:nvPr/>
            </p:nvCxnSpPr>
            <p:spPr bwMode="auto">
              <a:xfrm>
                <a:off x="3254589" y="4278582"/>
                <a:ext cx="792088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3" name="Gerade Verbindung 22"/>
              <p:cNvCxnSpPr/>
              <p:nvPr/>
            </p:nvCxnSpPr>
            <p:spPr bwMode="auto">
              <a:xfrm>
                <a:off x="3254589" y="4879891"/>
                <a:ext cx="792088" cy="0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4" name="Ellipse 23"/>
              <p:cNvSpPr/>
              <p:nvPr/>
            </p:nvSpPr>
            <p:spPr bwMode="gray">
              <a:xfrm>
                <a:off x="3218585" y="4240853"/>
                <a:ext cx="72008" cy="72008"/>
              </a:xfrm>
              <a:prstGeom prst="ellipse">
                <a:avLst/>
              </a:prstGeom>
              <a:solidFill>
                <a:srgbClr val="009B00"/>
              </a:solidFill>
              <a:ln w="952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Ellipse 24"/>
              <p:cNvSpPr/>
              <p:nvPr/>
            </p:nvSpPr>
            <p:spPr bwMode="gray">
              <a:xfrm>
                <a:off x="3226523" y="4843887"/>
                <a:ext cx="72008" cy="72008"/>
              </a:xfrm>
              <a:prstGeom prst="ellipse">
                <a:avLst/>
              </a:prstGeom>
              <a:solidFill>
                <a:srgbClr val="009B00"/>
              </a:solidFill>
              <a:ln w="952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Ellipse 25"/>
              <p:cNvSpPr/>
              <p:nvPr/>
            </p:nvSpPr>
            <p:spPr bwMode="gray">
              <a:xfrm>
                <a:off x="3888147" y="4451170"/>
                <a:ext cx="288032" cy="261572"/>
              </a:xfrm>
              <a:prstGeom prst="ellipse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7" name="Freihandform 26"/>
              <p:cNvSpPr/>
              <p:nvPr/>
            </p:nvSpPr>
            <p:spPr bwMode="gray">
              <a:xfrm>
                <a:off x="3941974" y="4539775"/>
                <a:ext cx="176709" cy="82180"/>
              </a:xfrm>
              <a:custGeom>
                <a:avLst/>
                <a:gdLst>
                  <a:gd name="connsiteX0" fmla="*/ 0 w 135732"/>
                  <a:gd name="connsiteY0" fmla="*/ 46015 h 79952"/>
                  <a:gd name="connsiteX1" fmla="*/ 42863 w 135732"/>
                  <a:gd name="connsiteY1" fmla="*/ 771 h 79952"/>
                  <a:gd name="connsiteX2" fmla="*/ 92869 w 135732"/>
                  <a:gd name="connsiteY2" fmla="*/ 79352 h 79952"/>
                  <a:gd name="connsiteX3" fmla="*/ 135732 w 135732"/>
                  <a:gd name="connsiteY3" fmla="*/ 36490 h 79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5732" h="79952">
                    <a:moveTo>
                      <a:pt x="0" y="46015"/>
                    </a:moveTo>
                    <a:cubicBezTo>
                      <a:pt x="13692" y="20615"/>
                      <a:pt x="27385" y="-4785"/>
                      <a:pt x="42863" y="771"/>
                    </a:cubicBezTo>
                    <a:cubicBezTo>
                      <a:pt x="58341" y="6327"/>
                      <a:pt x="77391" y="73399"/>
                      <a:pt x="92869" y="79352"/>
                    </a:cubicBezTo>
                    <a:cubicBezTo>
                      <a:pt x="108347" y="85305"/>
                      <a:pt x="127398" y="45221"/>
                      <a:pt x="135732" y="3649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buFont typeface="Wingdings 2" pitchFamily="18" charset="2"/>
                  <a:buNone/>
                  <a:tabLst/>
                </a:pPr>
                <a:endParaRPr kumimoji="0" lang="de-DE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28" name="Gerade Verbindung 27"/>
              <p:cNvCxnSpPr>
                <a:stCxn id="26" idx="4"/>
              </p:cNvCxnSpPr>
              <p:nvPr/>
            </p:nvCxnSpPr>
            <p:spPr bwMode="auto">
              <a:xfrm flipH="1">
                <a:off x="4030329" y="4712742"/>
                <a:ext cx="1834" cy="183816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Gerade Verbindung 28"/>
              <p:cNvCxnSpPr/>
              <p:nvPr/>
            </p:nvCxnSpPr>
            <p:spPr bwMode="auto">
              <a:xfrm flipH="1">
                <a:off x="4032163" y="4260211"/>
                <a:ext cx="1834" cy="183816"/>
              </a:xfrm>
              <a:prstGeom prst="lin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009B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0" name="Gruppieren 29"/>
            <p:cNvGrpSpPr/>
            <p:nvPr/>
          </p:nvGrpSpPr>
          <p:grpSpPr>
            <a:xfrm>
              <a:off x="61340" y="3683719"/>
              <a:ext cx="2447826" cy="1767339"/>
              <a:chOff x="107950" y="778517"/>
              <a:chExt cx="2447826" cy="1767339"/>
            </a:xfrm>
          </p:grpSpPr>
          <p:cxnSp>
            <p:nvCxnSpPr>
              <p:cNvPr id="31" name="Gerade Verbindung 30"/>
              <p:cNvCxnSpPr/>
              <p:nvPr/>
            </p:nvCxnSpPr>
            <p:spPr bwMode="auto">
              <a:xfrm flipH="1" flipV="1">
                <a:off x="1462574" y="778517"/>
                <a:ext cx="1093202" cy="28931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Gerade Verbindung 31"/>
              <p:cNvCxnSpPr/>
              <p:nvPr/>
            </p:nvCxnSpPr>
            <p:spPr bwMode="auto">
              <a:xfrm flipH="1">
                <a:off x="1462574" y="2256810"/>
                <a:ext cx="1093202" cy="289046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3" name="Rechteck 32"/>
              <p:cNvSpPr/>
              <p:nvPr/>
            </p:nvSpPr>
            <p:spPr bwMode="gray">
              <a:xfrm>
                <a:off x="1763688" y="1067831"/>
                <a:ext cx="792088" cy="1188979"/>
              </a:xfrm>
              <a:prstGeom prst="rect">
                <a:avLst/>
              </a:prstGeom>
              <a:noFill/>
              <a:ln w="28575" cap="flat" cmpd="sng" algn="ctr">
                <a:solidFill>
                  <a:schemeClr val="bg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0000" tIns="46800" rIns="90000" bIns="4680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accent1"/>
                  </a:buClr>
                  <a:buSzTx/>
                  <a:tabLst/>
                </a:pPr>
                <a:endParaRPr kumimoji="0" lang="de-DE" sz="1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4" name="Gerade Verbindung 33"/>
              <p:cNvCxnSpPr/>
              <p:nvPr/>
            </p:nvCxnSpPr>
            <p:spPr bwMode="auto">
              <a:xfrm flipH="1">
                <a:off x="107950" y="2256810"/>
                <a:ext cx="1634629" cy="272647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Gerade Verbindung 34"/>
              <p:cNvCxnSpPr/>
              <p:nvPr/>
            </p:nvCxnSpPr>
            <p:spPr bwMode="auto">
              <a:xfrm flipH="1" flipV="1">
                <a:off x="107950" y="778517"/>
                <a:ext cx="1667224" cy="28931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pic>
            <p:nvPicPr>
              <p:cNvPr id="36" name="Picture 2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17" t="7352" r="63848" b="40586"/>
              <a:stretch/>
            </p:blipFill>
            <p:spPr bwMode="auto">
              <a:xfrm>
                <a:off x="114328" y="795184"/>
                <a:ext cx="1329197" cy="1734273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7" name="Textfeld 36"/>
            <p:cNvSpPr txBox="1"/>
            <p:nvPr/>
          </p:nvSpPr>
          <p:spPr>
            <a:xfrm>
              <a:off x="-7642" y="5904187"/>
              <a:ext cx="457944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0" dirty="0" smtClean="0"/>
                <a:t>V. </a:t>
              </a:r>
              <a:r>
                <a:rPr lang="en-GB" sz="1200" b="0" dirty="0"/>
                <a:t>J. </a:t>
              </a:r>
              <a:r>
                <a:rPr lang="en-GB" sz="1200" b="0" dirty="0" err="1"/>
                <a:t>Sorger</a:t>
              </a:r>
              <a:r>
                <a:rPr lang="en-GB" sz="1200" b="0" dirty="0" smtClean="0"/>
                <a:t>,</a:t>
              </a:r>
              <a:r>
                <a:rPr lang="de-DE" sz="1200" b="0" dirty="0" smtClean="0"/>
                <a:t> </a:t>
              </a:r>
              <a:r>
                <a:rPr lang="de-DE" sz="1200" b="0" dirty="0"/>
                <a:t>et al.: </a:t>
              </a:r>
              <a:r>
                <a:rPr lang="de-DE" sz="1200" b="0" dirty="0" err="1" smtClean="0"/>
                <a:t>Nanophotonics</a:t>
              </a:r>
              <a:r>
                <a:rPr lang="de-DE" sz="1200" b="0" dirty="0" smtClean="0"/>
                <a:t>, </a:t>
              </a:r>
              <a:r>
                <a:rPr lang="de-DE" sz="1200" b="0" dirty="0"/>
                <a:t>vol. </a:t>
              </a:r>
              <a:r>
                <a:rPr lang="de-DE" sz="1200" b="0" dirty="0" smtClean="0"/>
                <a:t>1, 17-22, 2012</a:t>
              </a:r>
              <a:endParaRPr lang="de-DE" sz="1200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46542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988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324189"/>
            <a:ext cx="8208912" cy="293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hteck 26"/>
          <p:cNvSpPr/>
          <p:nvPr/>
        </p:nvSpPr>
        <p:spPr>
          <a:xfrm>
            <a:off x="539552" y="1115766"/>
            <a:ext cx="31776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SPP Phase Modulator</a:t>
            </a:r>
            <a:endParaRPr lang="en-GB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6684450" y="5319138"/>
            <a:ext cx="124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err="1">
                <a:solidFill>
                  <a:schemeClr val="tx1"/>
                </a:solidFill>
              </a:rPr>
              <a:t>U</a:t>
            </a:r>
            <a:r>
              <a:rPr lang="en-GB" sz="2000" b="0" baseline="-25000" dirty="0" err="1">
                <a:solidFill>
                  <a:schemeClr val="tx1"/>
                </a:solidFill>
              </a:rPr>
              <a:t>pp</a:t>
            </a:r>
            <a:r>
              <a:rPr lang="en-GB" sz="2000" b="0" dirty="0">
                <a:solidFill>
                  <a:schemeClr val="tx1"/>
                </a:solidFill>
              </a:rPr>
              <a:t>=4.5V</a:t>
            </a:r>
            <a:endParaRPr lang="en-GB" sz="2000" b="0" baseline="-25000" dirty="0">
              <a:solidFill>
                <a:schemeClr val="tx1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2458073" y="5229200"/>
            <a:ext cx="1249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0" dirty="0" err="1">
                <a:solidFill>
                  <a:schemeClr val="tx1"/>
                </a:solidFill>
              </a:rPr>
              <a:t>U</a:t>
            </a:r>
            <a:r>
              <a:rPr lang="en-GB" sz="2000" b="0" baseline="-25000" dirty="0" err="1">
                <a:solidFill>
                  <a:schemeClr val="tx1"/>
                </a:solidFill>
              </a:rPr>
              <a:t>pp</a:t>
            </a:r>
            <a:r>
              <a:rPr lang="en-GB" sz="2000" b="0" dirty="0">
                <a:solidFill>
                  <a:schemeClr val="tx1"/>
                </a:solidFill>
              </a:rPr>
              <a:t>=4.5V</a:t>
            </a:r>
            <a:endParaRPr lang="en-GB" sz="2000" b="0" baseline="-25000" dirty="0">
              <a:solidFill>
                <a:schemeClr val="tx1"/>
              </a:solidFill>
            </a:endParaRPr>
          </a:p>
        </p:txBody>
      </p:sp>
      <p:pic>
        <p:nvPicPr>
          <p:cNvPr id="7198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98" y="1758597"/>
            <a:ext cx="389435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4906165" y="2006849"/>
            <a:ext cx="3194227" cy="101566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Large figure of merit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Easy coupling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b="0" dirty="0" smtClean="0"/>
              <a:t>Easier fabrication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31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3.2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720898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296965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899" name="Grafik 1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9" t="6448"/>
          <a:stretch/>
        </p:blipFill>
        <p:spPr bwMode="auto">
          <a:xfrm>
            <a:off x="5046448" y="1127123"/>
            <a:ext cx="377402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09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566" y="3719411"/>
            <a:ext cx="4002906" cy="203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3968" y="5777258"/>
            <a:ext cx="4824536" cy="400110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000" b="0" dirty="0" err="1">
                <a:solidFill>
                  <a:schemeClr val="tx1"/>
                </a:solidFill>
              </a:rPr>
              <a:t>Cutoff</a:t>
            </a:r>
            <a:r>
              <a:rPr lang="en-GB" sz="2000" b="0" dirty="0">
                <a:solidFill>
                  <a:schemeClr val="tx1"/>
                </a:solidFill>
              </a:rPr>
              <a:t> frequency of the low pass &gt; </a:t>
            </a:r>
            <a:r>
              <a:rPr lang="en-GB" sz="2000" b="0" dirty="0" smtClean="0">
                <a:solidFill>
                  <a:schemeClr val="tx1"/>
                </a:solidFill>
              </a:rPr>
              <a:t>1THz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Rechteck 26"/>
          <p:cNvSpPr/>
          <p:nvPr/>
        </p:nvSpPr>
        <p:spPr>
          <a:xfrm>
            <a:off x="539552" y="1115766"/>
            <a:ext cx="45320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Latency and electrical properties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6983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3.4 </a:t>
            </a:r>
            <a:r>
              <a:rPr lang="en-US" sz="3200" dirty="0" smtClean="0">
                <a:solidFill>
                  <a:srgbClr val="002060"/>
                </a:solidFill>
              </a:rPr>
              <a:t>Fabrication of </a:t>
            </a:r>
            <a:r>
              <a:rPr lang="en-US" sz="3200" dirty="0">
                <a:solidFill>
                  <a:srgbClr val="002060"/>
                </a:solidFill>
              </a:rPr>
              <a:t>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  <p:pic>
        <p:nvPicPr>
          <p:cNvPr id="7229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87824" y="4005064"/>
            <a:ext cx="3290672" cy="237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 descr="C:\Users\Melikyan\Documents\W63D\Work\Plasmonic Phase Modulator\Metal_pol_Si_pol_metal\Fabrication\2012-06-27-MSPSM-3D-2ndRun\MiddleTop_13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46" b="32589"/>
          <a:stretch/>
        </p:blipFill>
        <p:spPr bwMode="auto">
          <a:xfrm>
            <a:off x="179512" y="1224053"/>
            <a:ext cx="8725230" cy="257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feld 28"/>
          <p:cNvSpPr txBox="1"/>
          <p:nvPr/>
        </p:nvSpPr>
        <p:spPr>
          <a:xfrm>
            <a:off x="36891" y="831671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SEM </a:t>
            </a:r>
            <a:r>
              <a:rPr lang="de-DE" sz="2000" dirty="0" err="1" smtClean="0"/>
              <a:t>image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device</a:t>
            </a:r>
            <a:endParaRPr lang="de-DE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282596" y="1979495"/>
            <a:ext cx="165618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000" b="1" dirty="0" smtClean="0"/>
              <a:t>Si </a:t>
            </a:r>
            <a:r>
              <a:rPr lang="de-DE" sz="2000" b="1" dirty="0" err="1" smtClean="0"/>
              <a:t>nanowire</a:t>
            </a:r>
            <a:endParaRPr lang="de-DE" sz="2000" b="1" dirty="0"/>
          </a:p>
        </p:txBody>
      </p:sp>
      <p:cxnSp>
        <p:nvCxnSpPr>
          <p:cNvPr id="31" name="Gerade Verbindung 30"/>
          <p:cNvCxnSpPr/>
          <p:nvPr/>
        </p:nvCxnSpPr>
        <p:spPr bwMode="auto">
          <a:xfrm flipH="1" flipV="1">
            <a:off x="1230962" y="2379605"/>
            <a:ext cx="144016" cy="391978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2" name="Textfeld 31"/>
          <p:cNvSpPr txBox="1"/>
          <p:nvPr/>
        </p:nvSpPr>
        <p:spPr>
          <a:xfrm>
            <a:off x="4067944" y="1331423"/>
            <a:ext cx="99287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Au</a:t>
            </a:r>
            <a:endParaRPr lang="de-DE" sz="2000" b="1" dirty="0"/>
          </a:p>
        </p:txBody>
      </p:sp>
      <p:sp>
        <p:nvSpPr>
          <p:cNvPr id="33" name="Textfeld 32"/>
          <p:cNvSpPr txBox="1"/>
          <p:nvPr/>
        </p:nvSpPr>
        <p:spPr>
          <a:xfrm>
            <a:off x="4067944" y="3298992"/>
            <a:ext cx="100811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/>
              <a:t>Au</a:t>
            </a:r>
            <a:endParaRPr lang="de-DE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6336196" y="4839335"/>
            <a:ext cx="2412268" cy="707886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 algn="ctr"/>
            <a:r>
              <a:rPr lang="en-GB" sz="2000" b="0" dirty="0" smtClean="0">
                <a:solidFill>
                  <a:schemeClr val="tx1"/>
                </a:solidFill>
              </a:rPr>
              <a:t>Fabrication by KIT and IMEC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9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592" y="2791494"/>
            <a:ext cx="5274816" cy="3805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rafik 3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486" y="1114302"/>
            <a:ext cx="5796702" cy="1882650"/>
          </a:xfrm>
          <a:prstGeom prst="rect">
            <a:avLst/>
          </a:prstGeom>
          <a:noFill/>
        </p:spPr>
      </p:pic>
      <p:grpSp>
        <p:nvGrpSpPr>
          <p:cNvPr id="33" name="Gruppieren 32"/>
          <p:cNvGrpSpPr/>
          <p:nvPr/>
        </p:nvGrpSpPr>
        <p:grpSpPr>
          <a:xfrm>
            <a:off x="5046858" y="3284984"/>
            <a:ext cx="1354540" cy="696509"/>
            <a:chOff x="7236296" y="4007385"/>
            <a:chExt cx="1354540" cy="696509"/>
          </a:xfrm>
        </p:grpSpPr>
        <p:sp>
          <p:nvSpPr>
            <p:cNvPr id="38" name="Rechteck 37"/>
            <p:cNvSpPr/>
            <p:nvPr/>
          </p:nvSpPr>
          <p:spPr bwMode="gray">
            <a:xfrm>
              <a:off x="7236296" y="4516445"/>
              <a:ext cx="576064" cy="1874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hteck 38"/>
            <p:cNvSpPr/>
            <p:nvPr/>
          </p:nvSpPr>
          <p:spPr bwMode="gray">
            <a:xfrm>
              <a:off x="8014772" y="4516445"/>
              <a:ext cx="576064" cy="1874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1"/>
                </a:buClr>
                <a:buSzTx/>
                <a:tabLst/>
              </a:pPr>
              <a:endParaRPr kumimoji="0" lang="de-DE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7351114" y="4007385"/>
              <a:ext cx="11385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000" dirty="0" smtClean="0"/>
                <a:t>167nm</a:t>
              </a:r>
              <a:endParaRPr lang="de-DE" sz="2000" dirty="0"/>
            </a:p>
          </p:txBody>
        </p:sp>
        <p:cxnSp>
          <p:nvCxnSpPr>
            <p:cNvPr id="42" name="Gerade Verbindung mit Pfeil 41"/>
            <p:cNvCxnSpPr/>
            <p:nvPr/>
          </p:nvCxnSpPr>
          <p:spPr bwMode="auto">
            <a:xfrm>
              <a:off x="7596336" y="4437112"/>
              <a:ext cx="216024" cy="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3" name="Gerade Verbindung mit Pfeil 42"/>
            <p:cNvCxnSpPr/>
            <p:nvPr/>
          </p:nvCxnSpPr>
          <p:spPr bwMode="auto">
            <a:xfrm flipH="1">
              <a:off x="8004574" y="4439493"/>
              <a:ext cx="216024" cy="0"/>
            </a:xfrm>
            <a:prstGeom prst="straightConnector1">
              <a:avLst/>
            </a:prstGeom>
            <a:solidFill>
              <a:schemeClr val="bg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Gerade Verbindung 43"/>
            <p:cNvCxnSpPr>
              <a:stCxn id="38" idx="3"/>
            </p:cNvCxnSpPr>
            <p:nvPr/>
          </p:nvCxnSpPr>
          <p:spPr bwMode="auto">
            <a:xfrm flipV="1">
              <a:off x="7812360" y="4371949"/>
              <a:ext cx="0" cy="23822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Gerade Verbindung 44"/>
            <p:cNvCxnSpPr/>
            <p:nvPr/>
          </p:nvCxnSpPr>
          <p:spPr bwMode="auto">
            <a:xfrm flipV="1">
              <a:off x="8021394" y="4389461"/>
              <a:ext cx="0" cy="238221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4" name="Rechteck 26"/>
          <p:cNvSpPr/>
          <p:nvPr/>
        </p:nvSpPr>
        <p:spPr>
          <a:xfrm>
            <a:off x="539552" y="1115766"/>
            <a:ext cx="34339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</a:rPr>
              <a:t>Optical characterization</a:t>
            </a:r>
            <a:endParaRPr lang="en-GB" sz="2000" dirty="0"/>
          </a:p>
        </p:txBody>
      </p:sp>
      <p:sp>
        <p:nvSpPr>
          <p:cNvPr id="16" name="Title 1"/>
          <p:cNvSpPr>
            <a:spLocks noGrp="1"/>
          </p:cNvSpPr>
          <p:nvPr>
            <p:ph type="title" idx="4294967295"/>
          </p:nvPr>
        </p:nvSpPr>
        <p:spPr>
          <a:xfrm>
            <a:off x="179388" y="187325"/>
            <a:ext cx="7416800" cy="609600"/>
          </a:xfrm>
        </p:spPr>
        <p:txBody>
          <a:bodyPr/>
          <a:lstStyle/>
          <a:p>
            <a:r>
              <a:rPr lang="en-GB" sz="3200" dirty="0"/>
              <a:t>Task 3.4 </a:t>
            </a:r>
            <a:r>
              <a:rPr lang="en-US" sz="3200" dirty="0">
                <a:solidFill>
                  <a:srgbClr val="002060"/>
                </a:solidFill>
              </a:rPr>
              <a:t>Fabrication of the Modulator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44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Outline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971550" y="1484313"/>
            <a:ext cx="7776914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WP3 </a:t>
            </a:r>
            <a:r>
              <a:rPr lang="en-US" sz="2000" dirty="0"/>
              <a:t>Position in </a:t>
            </a:r>
            <a:r>
              <a:rPr lang="en-US" sz="2000" dirty="0" smtClean="0"/>
              <a:t>Project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Objectives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Tasks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Milestones and </a:t>
            </a:r>
            <a:r>
              <a:rPr lang="en-US" sz="2000" dirty="0" smtClean="0"/>
              <a:t>Deliverables</a:t>
            </a:r>
            <a:endParaRPr lang="en-US" sz="2000" dirty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/>
              <a:t>Status of </a:t>
            </a:r>
            <a:r>
              <a:rPr lang="en-US" sz="2000" dirty="0" smtClean="0"/>
              <a:t>Work</a:t>
            </a:r>
          </a:p>
          <a:p>
            <a:pPr marL="1028700" lvl="1" indent="-314325" algn="l" eaLnBrk="1" hangingPunct="1">
              <a:lnSpc>
                <a:spcPct val="100000"/>
              </a:lnSpc>
              <a:spcAft>
                <a:spcPct val="20000"/>
              </a:spcAft>
              <a:buFont typeface="+mj-lt"/>
              <a:buAutoNum type="romanUcPeriod"/>
            </a:pPr>
            <a:r>
              <a:rPr lang="en-US" sz="2000" dirty="0" smtClean="0"/>
              <a:t>Plasmonic/Metallic Laser</a:t>
            </a:r>
          </a:p>
          <a:p>
            <a:pPr marL="1028700" lvl="1" indent="-314325" algn="l" eaLnBrk="1" hangingPunct="1">
              <a:lnSpc>
                <a:spcPct val="100000"/>
              </a:lnSpc>
              <a:spcAft>
                <a:spcPct val="20000"/>
              </a:spcAft>
              <a:buFont typeface="+mj-lt"/>
              <a:buAutoNum type="romanUcPeriod"/>
            </a:pPr>
            <a:r>
              <a:rPr lang="en-US" sz="2000" dirty="0" smtClean="0"/>
              <a:t>Plasmonic Modulator</a:t>
            </a:r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Tx/>
              <a:buAutoNum type="arabicPeriod"/>
            </a:pPr>
            <a:r>
              <a:rPr lang="en-US" sz="2000" dirty="0" smtClean="0"/>
              <a:t>Summary and Outlook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Summary and Outlook</a:t>
            </a: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55576" y="1052736"/>
            <a:ext cx="7344816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marL="346075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Summary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Different designs of plasmonic/metallic lasers and plasmonic modulators were studied and optimized for operation near 1.55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The fabrication of the metallo-dielectric nanolaser and the phase modulator has started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Optical characterization of modulator structure without EO polymer was carried out</a:t>
            </a:r>
          </a:p>
          <a:p>
            <a:pPr marL="346075" lvl="1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Outlook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/>
              <a:t>Further study on longer </a:t>
            </a:r>
            <a:r>
              <a:rPr lang="en-US" sz="2000" b="0" dirty="0" smtClean="0"/>
              <a:t>(</a:t>
            </a:r>
            <a:r>
              <a:rPr lang="en-US" sz="500" b="0" dirty="0" smtClean="0"/>
              <a:t> </a:t>
            </a:r>
            <a:r>
              <a:rPr lang="en-US" sz="2000" b="0" dirty="0" smtClean="0"/>
              <a:t>&lt; 10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m) lasers to get higher output power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Continue fabrication activities (EO polymer coating for modulator, InP-Si wafer bonding for lasers, </a:t>
            </a:r>
            <a:r>
              <a:rPr lang="en-US" sz="2000" b="0" dirty="0" err="1" smtClean="0"/>
              <a:t>etc</a:t>
            </a:r>
            <a:r>
              <a:rPr lang="en-US" sz="2000" b="0" dirty="0" smtClean="0"/>
              <a:t>)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Characterization of devices</a:t>
            </a:r>
          </a:p>
          <a:p>
            <a:pPr marL="1135063" lvl="2" indent="-342900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818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WP3 Position in Project</a:t>
            </a:r>
          </a:p>
        </p:txBody>
      </p:sp>
      <p:pic>
        <p:nvPicPr>
          <p:cNvPr id="76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6417945" cy="475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1331640" y="2204864"/>
            <a:ext cx="2088232" cy="1369827"/>
          </a:xfrm>
          <a:prstGeom prst="roundRect">
            <a:avLst/>
          </a:prstGeom>
          <a:noFill/>
          <a:ln w="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rgbClr val="00B0F0"/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9875" algn="l"/>
                <a:tab pos="358775" algn="l"/>
                <a:tab pos="719138" algn="l"/>
                <a:tab pos="1077913" algn="l"/>
                <a:tab pos="1436688" algn="l"/>
                <a:tab pos="1795463" algn="l"/>
                <a:tab pos="2155825" algn="l"/>
                <a:tab pos="2514600" algn="l"/>
                <a:tab pos="2873375" algn="l"/>
                <a:tab pos="3233738" algn="l"/>
                <a:tab pos="3584575" algn="l"/>
                <a:tab pos="6457950" algn="l"/>
              </a:tabLst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" name="Picture 2" descr="http://www2.imec.be/content/user/Image/imec_logo_blauw_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42" y="4072360"/>
            <a:ext cx="1051256" cy="72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foodandyou.nl/wp-content/uploads/2011/02/Logo-TU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125"/>
          <a:stretch/>
        </p:blipFill>
        <p:spPr bwMode="auto">
          <a:xfrm>
            <a:off x="7557174" y="2560192"/>
            <a:ext cx="1018616" cy="49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fik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087" y="3353685"/>
            <a:ext cx="1014725" cy="50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7233051" y="1908813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Contributors: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1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002060"/>
                </a:solidFill>
              </a:rPr>
              <a:t>O</a:t>
            </a:r>
            <a:r>
              <a:rPr lang="en-US" sz="3200" dirty="0" smtClean="0">
                <a:solidFill>
                  <a:srgbClr val="002060"/>
                </a:solidFill>
              </a:rPr>
              <a:t>bjectives</a:t>
            </a:r>
          </a:p>
        </p:txBody>
      </p:sp>
      <p:sp>
        <p:nvSpPr>
          <p:cNvPr id="579590" name="Text Box 6"/>
          <p:cNvSpPr txBox="1">
            <a:spLocks noChangeArrowheads="1"/>
          </p:cNvSpPr>
          <p:nvPr/>
        </p:nvSpPr>
        <p:spPr bwMode="auto">
          <a:xfrm>
            <a:off x="755576" y="1340768"/>
            <a:ext cx="777686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Simulation </a:t>
            </a:r>
            <a:r>
              <a:rPr lang="en-US" sz="2000" dirty="0"/>
              <a:t>studies </a:t>
            </a:r>
            <a:r>
              <a:rPr lang="en-US" sz="2000" b="0" dirty="0" smtClean="0"/>
              <a:t>to optimize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Plasmonic/metallic nanolaser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Plasmonic 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Fabrication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</a:t>
            </a:r>
            <a:r>
              <a:rPr lang="en-US" sz="2000" b="0" dirty="0"/>
              <a:t>pumped plasmonic/metallic </a:t>
            </a:r>
            <a:r>
              <a:rPr lang="en-US" sz="2000" b="0" dirty="0" smtClean="0"/>
              <a:t>nanolaser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Electrically driven plasmonic modulator</a:t>
            </a:r>
          </a:p>
          <a:p>
            <a:pPr lvl="1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endParaRPr lang="en-US" sz="2000" b="0" dirty="0" smtClean="0"/>
          </a:p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Performance targets</a:t>
            </a:r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Laser: active </a:t>
            </a:r>
            <a:r>
              <a:rPr lang="en-US" sz="2000" b="0" dirty="0"/>
              <a:t>region </a:t>
            </a:r>
            <a:r>
              <a:rPr lang="en-US" sz="2000" b="0" dirty="0" smtClean="0"/>
              <a:t>&lt;</a:t>
            </a:r>
            <a:r>
              <a:rPr lang="en-US" sz="800" b="0" dirty="0" smtClean="0"/>
              <a:t> </a:t>
            </a:r>
            <a:r>
              <a:rPr lang="en-US" sz="2000" b="0" dirty="0" smtClean="0"/>
              <a:t>1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</a:t>
            </a:r>
            <a:r>
              <a:rPr lang="en-US" sz="2000" b="0" baseline="30000" dirty="0" smtClean="0"/>
              <a:t>2</a:t>
            </a:r>
            <a:r>
              <a:rPr lang="en-US" sz="2000" b="0" dirty="0" smtClean="0"/>
              <a:t>, output power &gt; 100</a:t>
            </a:r>
            <a:r>
              <a:rPr lang="en-US" sz="500" b="0" dirty="0" smtClean="0"/>
              <a:t> </a:t>
            </a:r>
            <a:r>
              <a:rPr lang="en-US" sz="2000" b="0" dirty="0" err="1" smtClean="0">
                <a:latin typeface="Symbol" pitchFamily="18" charset="2"/>
              </a:rPr>
              <a:t>m</a:t>
            </a:r>
            <a:r>
              <a:rPr lang="en-US" sz="2000" b="0" dirty="0" err="1" smtClean="0"/>
              <a:t>W</a:t>
            </a:r>
            <a:endParaRPr lang="en-US" sz="2000" b="0" dirty="0" smtClean="0"/>
          </a:p>
          <a:p>
            <a:pPr marL="1027113" lvl="1" indent="-312738"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b="0" dirty="0" smtClean="0"/>
              <a:t>Modulator: extinction ratio &gt;</a:t>
            </a:r>
            <a:r>
              <a:rPr lang="en-US" sz="800" b="0" dirty="0" smtClean="0"/>
              <a:t> </a:t>
            </a:r>
            <a:r>
              <a:rPr lang="en-US" sz="2000" b="0" dirty="0" smtClean="0"/>
              <a:t>10</a:t>
            </a:r>
            <a:r>
              <a:rPr lang="en-US" sz="500" b="0" dirty="0" smtClean="0"/>
              <a:t> </a:t>
            </a:r>
            <a:r>
              <a:rPr lang="en-US" sz="2000" b="0" dirty="0" smtClean="0"/>
              <a:t>dB for length &lt; 10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m,  and modulation speed &gt;</a:t>
            </a:r>
            <a:r>
              <a:rPr lang="en-US" sz="800" b="0" dirty="0" smtClean="0"/>
              <a:t> </a:t>
            </a:r>
            <a:r>
              <a:rPr lang="en-US" sz="2000" b="0" dirty="0" smtClean="0"/>
              <a:t>40</a:t>
            </a:r>
            <a:r>
              <a:rPr lang="en-US" sz="500" b="0" dirty="0" smtClean="0"/>
              <a:t> </a:t>
            </a:r>
            <a:r>
              <a:rPr lang="en-US" sz="2000" b="0" dirty="0" err="1" smtClean="0"/>
              <a:t>Gbit</a:t>
            </a:r>
            <a:r>
              <a:rPr lang="en-US" sz="2000" b="0" dirty="0" smtClean="0"/>
              <a:t>/s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44163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Tasks</a:t>
            </a:r>
          </a:p>
        </p:txBody>
      </p:sp>
      <p:graphicFrame>
        <p:nvGraphicFramePr>
          <p:cNvPr id="4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719710"/>
              </p:ext>
            </p:extLst>
          </p:nvPr>
        </p:nvGraphicFramePr>
        <p:xfrm>
          <a:off x="251521" y="1268760"/>
          <a:ext cx="8424934" cy="3448392"/>
        </p:xfrm>
        <a:graphic>
          <a:graphicData uri="http://schemas.openxmlformats.org/drawingml/2006/table">
            <a:tbl>
              <a:tblPr firstRow="1" bandRow="1"/>
              <a:tblGrid>
                <a:gridCol w="1118354"/>
                <a:gridCol w="5767902"/>
                <a:gridCol w="1538678"/>
              </a:tblGrid>
              <a:tr h="432048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Tasks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Time Period [months]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3.1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device structure (plasmonic laser) and optimization of bonding technology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6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Task 3.2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Modelling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plasmonic modulator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1 – 18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</a:t>
                      </a:r>
                      <a:r>
                        <a:rPr lang="en-US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nano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plasmonic laser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7 – 30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Task</a:t>
                      </a:r>
                      <a:r>
                        <a:rPr lang="de-DE" baseline="0" dirty="0" smtClean="0"/>
                        <a:t> 3.4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Fabrication of Si-plasmonic modulators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 smtClean="0"/>
                        <a:t>7 – 27</a:t>
                      </a:r>
                      <a:endParaRPr lang="en-GB" b="0" dirty="0"/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05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Milestones</a:t>
            </a: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363609"/>
              </p:ext>
            </p:extLst>
          </p:nvPr>
        </p:nvGraphicFramePr>
        <p:xfrm>
          <a:off x="179512" y="1340768"/>
          <a:ext cx="8820981" cy="441452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Names of the Milestones</a:t>
                      </a:r>
                      <a:endParaRPr lang="en-GB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MS8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metallic/plasmonic nanolaser</a:t>
                      </a:r>
                      <a:r>
                        <a:rPr lang="en-GB" baseline="0" dirty="0" smtClean="0"/>
                        <a:t> and its coupling to a Si-waveguide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MS9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plasmonic modulator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6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MS10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Grown wafer structure</a:t>
                      </a:r>
                      <a:r>
                        <a:rPr lang="en-GB" baseline="0" dirty="0" smtClean="0"/>
                        <a:t> for plasmonic lasers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TU/e</a:t>
                      </a:r>
                      <a:endParaRPr lang="en-GB" dirty="0" smtClean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MS11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Fabrication of plasmonic modulator on a SOI platform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MS12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Decision on an optimized structure for plasmonic modulator with a maximum loss of 20dB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MS13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characterization of </a:t>
                      </a:r>
                      <a:r>
                        <a:rPr lang="en-GB" dirty="0" err="1" smtClean="0"/>
                        <a:t>unbonded</a:t>
                      </a:r>
                      <a:r>
                        <a:rPr lang="en-GB" baseline="0" dirty="0" smtClean="0"/>
                        <a:t> plasmonic lasers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18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testing and characterization of plasmonic modulators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21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MS15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Initial testing of bonded plasmonic lasers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01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Deliverables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692494"/>
              </p:ext>
            </p:extLst>
          </p:nvPr>
        </p:nvGraphicFramePr>
        <p:xfrm>
          <a:off x="161509" y="1484784"/>
          <a:ext cx="8820981" cy="2397760"/>
        </p:xfrm>
        <a:graphic>
          <a:graphicData uri="http://schemas.openxmlformats.org/drawingml/2006/table">
            <a:tbl>
              <a:tblPr firstRow="1" bandRow="1"/>
              <a:tblGrid>
                <a:gridCol w="850162"/>
                <a:gridCol w="6038951"/>
                <a:gridCol w="947709"/>
                <a:gridCol w="984159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Names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of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the</a:t>
                      </a:r>
                      <a:r>
                        <a:rPr lang="de-DE" b="1" baseline="0" dirty="0" smtClean="0"/>
                        <a:t> </a:t>
                      </a:r>
                      <a:r>
                        <a:rPr lang="de-DE" b="1" baseline="0" dirty="0" err="1" smtClean="0"/>
                        <a:t>Deliverables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err="1" smtClean="0"/>
                        <a:t>Month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 smtClean="0"/>
                        <a:t>Partner</a:t>
                      </a:r>
                      <a:endParaRPr lang="en-GB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D3.1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studies of optimized structure for metallic/plasmonic nanolaser and its coupling to Si</a:t>
                      </a:r>
                      <a:r>
                        <a:rPr lang="en-GB" baseline="0" dirty="0" smtClean="0"/>
                        <a:t>-</a:t>
                      </a:r>
                      <a:r>
                        <a:rPr lang="en-GB" dirty="0" smtClean="0"/>
                        <a:t>waveguide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TU/e</a:t>
                      </a:r>
                      <a:endParaRPr lang="en-GB" dirty="0"/>
                    </a:p>
                  </a:txBody>
                  <a:tcPr anchor="ctr">
                    <a:solidFill>
                      <a:srgbClr val="1EA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modelling of the modulator structure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12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>
                    <a:solidFill>
                      <a:srgbClr val="1EA01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Fabrication of plasmonic laser device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D3.3</a:t>
                      </a:r>
                      <a:endParaRPr lang="en-GB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TU/e</a:t>
                      </a:r>
                      <a:endParaRPr lang="en-GB" dirty="0" smtClean="0"/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D3.4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Report on fabrication of modulators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24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KIT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76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sz="3200" dirty="0"/>
              <a:t>Task </a:t>
            </a:r>
            <a:r>
              <a:rPr lang="en-GB" sz="3200" dirty="0" smtClean="0"/>
              <a:t>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of the Nanolaser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41399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Fabry Perot Plasmonic Laser</a:t>
            </a:r>
            <a:endParaRPr lang="en-US" sz="2000" b="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58"/>
          <a:stretch/>
        </p:blipFill>
        <p:spPr bwMode="auto">
          <a:xfrm>
            <a:off x="525120" y="1844824"/>
            <a:ext cx="3254792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C:\Users\vcalzadilla\Desktop\PhD\Reports\Papers\BENELUX 2012\figures\Varias\3d_p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 r="26066" b="29099"/>
          <a:stretch/>
        </p:blipFill>
        <p:spPr bwMode="auto">
          <a:xfrm>
            <a:off x="5076056" y="1594489"/>
            <a:ext cx="3979829" cy="24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4"/>
          <a:stretch/>
        </p:blipFill>
        <p:spPr bwMode="auto">
          <a:xfrm>
            <a:off x="395536" y="4077072"/>
            <a:ext cx="1386859" cy="2077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2" t="33602" r="13482" b="1613"/>
          <a:stretch/>
        </p:blipFill>
        <p:spPr bwMode="auto">
          <a:xfrm>
            <a:off x="6222529" y="4294452"/>
            <a:ext cx="1651360" cy="156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228184" y="5897875"/>
            <a:ext cx="1723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|E|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TE mode</a:t>
            </a:r>
            <a:endParaRPr lang="en-US" sz="1800" b="0" dirty="0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968527" y="1202779"/>
            <a:ext cx="41593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Metallo-Dielectric Nanolaser</a:t>
            </a:r>
            <a:endParaRPr lang="en-US" sz="2000" b="0" dirty="0"/>
          </a:p>
        </p:txBody>
      </p:sp>
      <p:sp>
        <p:nvSpPr>
          <p:cNvPr id="20" name="TextBox 19"/>
          <p:cNvSpPr txBox="1"/>
          <p:nvPr/>
        </p:nvSpPr>
        <p:spPr>
          <a:xfrm>
            <a:off x="1768512" y="5824032"/>
            <a:ext cx="337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|E|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TE mode</a:t>
            </a:r>
            <a:endParaRPr lang="en-US" sz="1800" b="0" dirty="0"/>
          </a:p>
        </p:txBody>
      </p:sp>
      <p:sp>
        <p:nvSpPr>
          <p:cNvPr id="21" name="Rectangle 20"/>
          <p:cNvSpPr/>
          <p:nvPr/>
        </p:nvSpPr>
        <p:spPr>
          <a:xfrm>
            <a:off x="1954137" y="4255928"/>
            <a:ext cx="2761879" cy="1477328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pPr marL="0" lvl="1"/>
            <a:r>
              <a:rPr lang="en-US" b="0" dirty="0" smtClean="0"/>
              <a:t>Main issues: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 smtClean="0"/>
              <a:t>High propagation loss (</a:t>
            </a:r>
            <a:r>
              <a:rPr lang="en-US" sz="800" b="0" dirty="0" smtClean="0"/>
              <a:t> </a:t>
            </a:r>
            <a:r>
              <a:rPr lang="en-US" b="0" dirty="0" smtClean="0"/>
              <a:t>~ 0.16</a:t>
            </a:r>
            <a:r>
              <a:rPr lang="en-US" sz="500" b="0" dirty="0" smtClean="0"/>
              <a:t> </a:t>
            </a:r>
            <a:r>
              <a:rPr lang="en-US" b="0" dirty="0" smtClean="0"/>
              <a:t>dB</a:t>
            </a:r>
            <a:r>
              <a:rPr lang="en-US" sz="500" b="0" dirty="0" smtClean="0"/>
              <a:t> </a:t>
            </a:r>
            <a:r>
              <a:rPr lang="en-US" b="0" dirty="0" smtClean="0"/>
              <a:t>/</a:t>
            </a:r>
            <a:r>
              <a:rPr lang="en-US" sz="500" b="0" dirty="0" smtClean="0"/>
              <a:t> </a:t>
            </a:r>
            <a:r>
              <a:rPr lang="en-US" b="0" dirty="0" smtClean="0">
                <a:latin typeface="Symbol" pitchFamily="18" charset="2"/>
              </a:rPr>
              <a:t>m</a:t>
            </a:r>
            <a:r>
              <a:rPr lang="en-US" b="0" dirty="0" smtClean="0"/>
              <a:t>m)</a:t>
            </a:r>
          </a:p>
          <a:p>
            <a:pPr marL="463550" lvl="2" indent="-180975">
              <a:buFont typeface="Arial" pitchFamily="34" charset="0"/>
              <a:buChar char="•"/>
            </a:pPr>
            <a:r>
              <a:rPr lang="en-US" b="0" dirty="0"/>
              <a:t>Poor </a:t>
            </a:r>
            <a:r>
              <a:rPr lang="en-US" b="0" dirty="0" smtClean="0"/>
              <a:t>confinement factor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2" name="Picture 2" descr="C:\Users\vcalzadilla\Desktop\PhD\Reports\Papers\BENELUX 2012\figures\Varias\3d_png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9" t="9406" r="900" b="29099"/>
          <a:stretch/>
        </p:blipFill>
        <p:spPr bwMode="auto">
          <a:xfrm>
            <a:off x="3821620" y="1647219"/>
            <a:ext cx="1326444" cy="248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88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648048" y="1194379"/>
            <a:ext cx="75613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61950" indent="-36195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1pPr>
            <a:lvl2pPr marL="1323975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2pPr>
            <a:lvl3pPr marL="2112963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3pPr>
            <a:lvl4pPr marL="2901950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4pPr>
            <a:lvl5pPr marL="3690938" indent="-609600" algn="ctr" eaLnBrk="0" hangingPunct="0">
              <a:lnSpc>
                <a:spcPts val="3200"/>
              </a:lnSpc>
              <a:defRPr sz="3200" b="1">
                <a:solidFill>
                  <a:srgbClr val="220060"/>
                </a:solidFill>
                <a:latin typeface="Arial" charset="0"/>
              </a:defRPr>
            </a:lvl5pPr>
            <a:lvl6pPr marL="41481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6pPr>
            <a:lvl7pPr marL="46053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7pPr>
            <a:lvl8pPr marL="50625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8pPr>
            <a:lvl9pPr marL="5519738" indent="-609600" algn="ctr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20060"/>
                </a:solidFill>
                <a:latin typeface="Arial" charset="0"/>
              </a:defRPr>
            </a:lvl9pPr>
          </a:lstStyle>
          <a:p>
            <a:pPr algn="l" eaLnBrk="1" hangingPunct="1">
              <a:lnSpc>
                <a:spcPct val="100000"/>
              </a:lnSpc>
              <a:spcAft>
                <a:spcPct val="20000"/>
              </a:spcAft>
              <a:buFont typeface="Arial" pitchFamily="34" charset="0"/>
              <a:buChar char="•"/>
            </a:pPr>
            <a:r>
              <a:rPr lang="en-US" sz="2000" dirty="0" smtClean="0"/>
              <a:t>Fabry Perot Plasmonic Laser</a:t>
            </a:r>
            <a:endParaRPr lang="en-US" sz="2000" b="0" dirty="0"/>
          </a:p>
        </p:txBody>
      </p:sp>
      <p:pic>
        <p:nvPicPr>
          <p:cNvPr id="76492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>
            <a:fillRect/>
          </a:stretch>
        </p:blipFill>
        <p:spPr bwMode="auto">
          <a:xfrm>
            <a:off x="204532" y="1556792"/>
            <a:ext cx="4799516" cy="356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47664" y="5057889"/>
            <a:ext cx="6081829" cy="1015663"/>
          </a:xfrm>
          <a:prstGeom prst="rect">
            <a:avLst/>
          </a:prstGeom>
          <a:solidFill>
            <a:srgbClr val="0070C0">
              <a:alpha val="31000"/>
            </a:srgbClr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b="0" dirty="0" smtClean="0"/>
              <a:t>For room temperature operation </a:t>
            </a:r>
            <a:r>
              <a:rPr lang="en-US" sz="2000" b="0" i="1" dirty="0" err="1" smtClean="0"/>
              <a:t>g</a:t>
            </a:r>
            <a:r>
              <a:rPr lang="en-US" sz="2000" b="0" baseline="-25000" dirty="0" err="1" smtClean="0"/>
              <a:t>th</a:t>
            </a:r>
            <a:r>
              <a:rPr lang="en-US" sz="500" b="0" baseline="-25000" dirty="0" smtClean="0"/>
              <a:t> </a:t>
            </a:r>
            <a:r>
              <a:rPr lang="en-US" sz="2000" b="0" dirty="0" smtClean="0"/>
              <a:t>&lt;</a:t>
            </a:r>
            <a:r>
              <a:rPr lang="en-US" sz="500" b="0" dirty="0" smtClean="0"/>
              <a:t> </a:t>
            </a:r>
            <a:r>
              <a:rPr lang="en-US" sz="2000" b="0" dirty="0" smtClean="0"/>
              <a:t>2500</a:t>
            </a:r>
            <a:r>
              <a:rPr lang="en-US" sz="500" b="0" dirty="0" smtClean="0"/>
              <a:t> </a:t>
            </a:r>
            <a:r>
              <a:rPr lang="en-US" sz="2000" b="0" dirty="0" smtClean="0"/>
              <a:t>cm</a:t>
            </a:r>
            <a:r>
              <a:rPr lang="en-US" sz="2000" b="0" baseline="30000" dirty="0" smtClean="0"/>
              <a:t>-1</a:t>
            </a:r>
            <a:r>
              <a:rPr lang="en-US" sz="2000" b="0" dirty="0" smtClean="0"/>
              <a:t>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0" dirty="0" smtClean="0"/>
              <a:t>Long devices (</a:t>
            </a:r>
            <a:r>
              <a:rPr lang="en-US" sz="500" b="0" dirty="0" smtClean="0"/>
              <a:t> </a:t>
            </a:r>
            <a:r>
              <a:rPr lang="en-US" sz="2000" b="0" dirty="0" smtClean="0"/>
              <a:t>&gt;</a:t>
            </a:r>
            <a:r>
              <a:rPr lang="en-US" sz="500" b="0" dirty="0" smtClean="0"/>
              <a:t> </a:t>
            </a:r>
            <a:r>
              <a:rPr lang="en-US" sz="2000" b="0" dirty="0" smtClean="0"/>
              <a:t>50</a:t>
            </a:r>
            <a:r>
              <a:rPr lang="en-US" sz="500" b="0" dirty="0" smtClean="0"/>
              <a:t> </a:t>
            </a:r>
            <a:r>
              <a:rPr lang="en-US" sz="2000" b="0" dirty="0" smtClean="0">
                <a:latin typeface="Symbol" pitchFamily="18" charset="2"/>
              </a:rPr>
              <a:t>m</a:t>
            </a:r>
            <a:r>
              <a:rPr lang="en-US" sz="2000" b="0" dirty="0" smtClean="0"/>
              <a:t>m 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b="0" dirty="0" smtClean="0"/>
              <a:t>Low efficiency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060848"/>
            <a:ext cx="3711506" cy="179441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5004048" y="39330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/>
              <a:t>|E|</a:t>
            </a:r>
            <a:r>
              <a:rPr lang="en-US" sz="1800" b="0" baseline="30000" dirty="0" smtClean="0"/>
              <a:t>2</a:t>
            </a:r>
            <a:r>
              <a:rPr lang="en-US" sz="1800" b="0" dirty="0" smtClean="0"/>
              <a:t>, longitudinal cross section showing the waveguide coupling</a:t>
            </a:r>
            <a:endParaRPr lang="en-US" sz="1800" b="0" dirty="0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79388" y="187325"/>
            <a:ext cx="741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20060"/>
                </a:solidFill>
                <a:latin typeface="Arial" charset="0"/>
              </a:defRPr>
            </a:lvl5pPr>
            <a:lvl6pPr marL="4572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3200" dirty="0"/>
              <a:t>Task 3.1 </a:t>
            </a:r>
            <a:r>
              <a:rPr lang="en-US" sz="3200" dirty="0" err="1">
                <a:solidFill>
                  <a:srgbClr val="002060"/>
                </a:solidFill>
              </a:rPr>
              <a:t>Modelling</a:t>
            </a:r>
            <a:r>
              <a:rPr lang="en-US" sz="3200" dirty="0">
                <a:solidFill>
                  <a:srgbClr val="002060"/>
                </a:solidFill>
              </a:rPr>
              <a:t> of the Nanolaser</a:t>
            </a:r>
            <a:endParaRPr lang="en-US" sz="32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IHQ">
  <a:themeElements>
    <a:clrScheme name="PowerPoint_Template_IHQ 2">
      <a:dk1>
        <a:srgbClr val="000000"/>
      </a:dk1>
      <a:lt1>
        <a:srgbClr val="FFFFFF"/>
      </a:lt1>
      <a:dk2>
        <a:srgbClr val="000000"/>
      </a:dk2>
      <a:lt2>
        <a:srgbClr val="707070"/>
      </a:lt2>
      <a:accent1>
        <a:srgbClr val="CC0000"/>
      </a:accent1>
      <a:accent2>
        <a:srgbClr val="CACACA"/>
      </a:accent2>
      <a:accent3>
        <a:srgbClr val="FFFFFF"/>
      </a:accent3>
      <a:accent4>
        <a:srgbClr val="000000"/>
      </a:accent4>
      <a:accent5>
        <a:srgbClr val="E2AAAA"/>
      </a:accent5>
      <a:accent6>
        <a:srgbClr val="B7B7B7"/>
      </a:accent6>
      <a:hlink>
        <a:srgbClr val="0000FF"/>
      </a:hlink>
      <a:folHlink>
        <a:srgbClr val="000000"/>
      </a:folHlink>
    </a:clrScheme>
    <a:fontScheme name="PowerPoint_Template_IHQ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9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>
            <a:tab pos="269875" algn="l"/>
            <a:tab pos="358775" algn="l"/>
            <a:tab pos="719138" algn="l"/>
            <a:tab pos="1077913" algn="l"/>
            <a:tab pos="1436688" algn="l"/>
            <a:tab pos="1795463" algn="l"/>
            <a:tab pos="2155825" algn="l"/>
            <a:tab pos="2514600" algn="l"/>
            <a:tab pos="2873375" algn="l"/>
            <a:tab pos="3233738" algn="l"/>
            <a:tab pos="3584575" algn="l"/>
            <a:tab pos="6457950" algn="l"/>
          </a:tabLst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1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FF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7B7B7"/>
        </a:accent6>
        <a:hlink>
          <a:srgbClr val="70707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IHQ 2">
        <a:dk1>
          <a:srgbClr val="000000"/>
        </a:dk1>
        <a:lt1>
          <a:srgbClr val="FFFFFF"/>
        </a:lt1>
        <a:dk2>
          <a:srgbClr val="000000"/>
        </a:dk2>
        <a:lt2>
          <a:srgbClr val="707070"/>
        </a:lt2>
        <a:accent1>
          <a:srgbClr val="CC0000"/>
        </a:accent1>
        <a:accent2>
          <a:srgbClr val="CACACA"/>
        </a:accent2>
        <a:accent3>
          <a:srgbClr val="FFFFFF"/>
        </a:accent3>
        <a:accent4>
          <a:srgbClr val="000000"/>
        </a:accent4>
        <a:accent5>
          <a:srgbClr val="E2AAAA"/>
        </a:accent5>
        <a:accent6>
          <a:srgbClr val="B7B7B7"/>
        </a:accent6>
        <a:hlink>
          <a:srgbClr val="0000FF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707070"/>
    </a:lt2>
    <a:accent1>
      <a:srgbClr val="CC0000"/>
    </a:accent1>
    <a:accent2>
      <a:srgbClr val="CACACA"/>
    </a:accent2>
    <a:accent3>
      <a:srgbClr val="FFFFFF"/>
    </a:accent3>
    <a:accent4>
      <a:srgbClr val="000000"/>
    </a:accent4>
    <a:accent5>
      <a:srgbClr val="E2AAAA"/>
    </a:accent5>
    <a:accent6>
      <a:srgbClr val="B7B7B7"/>
    </a:accent6>
    <a:hlink>
      <a:srgbClr val="70707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735</Words>
  <Application>Microsoft Office PowerPoint</Application>
  <PresentationFormat>Bildschirmpräsentation (4:3)</PresentationFormat>
  <Paragraphs>165</Paragraphs>
  <Slides>20</Slides>
  <Notes>19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PowerPoint_Template_IHQ</vt:lpstr>
      <vt:lpstr>MSPhotoEd.3</vt:lpstr>
      <vt:lpstr>PowerPoint-Präsentation</vt:lpstr>
      <vt:lpstr>Outline</vt:lpstr>
      <vt:lpstr>WP3 Position in Project</vt:lpstr>
      <vt:lpstr>Objectives</vt:lpstr>
      <vt:lpstr>Tasks</vt:lpstr>
      <vt:lpstr>Milestones</vt:lpstr>
      <vt:lpstr>Deliverables</vt:lpstr>
      <vt:lpstr>Task 3.1 Modelling of the Nanolaser</vt:lpstr>
      <vt:lpstr>PowerPoint-Präsentation</vt:lpstr>
      <vt:lpstr>PowerPoint-Präsentation</vt:lpstr>
      <vt:lpstr>Task 3.1 Modelling of the Nanolaser</vt:lpstr>
      <vt:lpstr>Task 3.3 Fabrication of the Nanolaser</vt:lpstr>
      <vt:lpstr>Plasmonic Modulator Approaches</vt:lpstr>
      <vt:lpstr>Task 3.2 Modelling of the Modulator</vt:lpstr>
      <vt:lpstr>Task 3.2 Modelling of the Modulator</vt:lpstr>
      <vt:lpstr>Task 3.2 Modelling of the Modulator</vt:lpstr>
      <vt:lpstr>Task 3.2 Modelling of the Modulator</vt:lpstr>
      <vt:lpstr>Task 3.4 Fabrication of the Modulator</vt:lpstr>
      <vt:lpstr>Task 3.4 Fabrication of the Modulator</vt:lpstr>
      <vt:lpstr>Summary and Outlook</vt:lpstr>
    </vt:vector>
  </TitlesOfParts>
  <Company>Universitaet Karlsruhe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R.Bonk</dc:creator>
  <cp:lastModifiedBy>J. Leuthold</cp:lastModifiedBy>
  <cp:revision>619</cp:revision>
  <cp:lastPrinted>2000-09-29T14:26:26Z</cp:lastPrinted>
  <dcterms:created xsi:type="dcterms:W3CDTF">2010-01-08T09:05:51Z</dcterms:created>
  <dcterms:modified xsi:type="dcterms:W3CDTF">2012-11-18T18:38:39Z</dcterms:modified>
</cp:coreProperties>
</file>