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9" r:id="rId2"/>
    <p:sldId id="280" r:id="rId3"/>
    <p:sldId id="403" r:id="rId4"/>
    <p:sldId id="342" r:id="rId5"/>
    <p:sldId id="444" r:id="rId6"/>
    <p:sldId id="445" r:id="rId7"/>
    <p:sldId id="442" r:id="rId8"/>
    <p:sldId id="418" r:id="rId9"/>
    <p:sldId id="441" r:id="rId10"/>
    <p:sldId id="440" r:id="rId11"/>
    <p:sldId id="439" r:id="rId12"/>
    <p:sldId id="443" r:id="rId13"/>
    <p:sldId id="298" r:id="rId14"/>
    <p:sldId id="436" r:id="rId15"/>
    <p:sldId id="431" r:id="rId16"/>
    <p:sldId id="402" r:id="rId17"/>
    <p:sldId id="421" r:id="rId18"/>
    <p:sldId id="430" r:id="rId19"/>
    <p:sldId id="408" r:id="rId20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BEEAD"/>
    <a:srgbClr val="220060"/>
    <a:srgbClr val="262FDA"/>
    <a:srgbClr val="5A42BE"/>
    <a:srgbClr val="66FFCC"/>
    <a:srgbClr val="FF0000"/>
    <a:srgbClr val="F3CE1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9710" autoAdjust="0"/>
  </p:normalViewPr>
  <p:slideViewPr>
    <p:cSldViewPr>
      <p:cViewPr varScale="1">
        <p:scale>
          <a:sx n="86" d="100"/>
          <a:sy n="86" d="100"/>
        </p:scale>
        <p:origin x="-5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B02C922F-D161-4491-81BC-25EC5026583E}" type="slidenum">
              <a:rPr lang="en-US" sz="1000" b="0">
                <a:solidFill>
                  <a:schemeClr val="tx1"/>
                </a:solidFill>
                <a:latin typeface="Tahoma" pitchFamily="34" charset="0"/>
                <a:cs typeface="+mn-cs"/>
              </a:rPr>
              <a:pPr algn="r" eaLnBrk="0" hangingPunct="0">
                <a:defRPr/>
              </a:pPr>
              <a:t>‹Nr.›</a:t>
            </a:fld>
            <a:endParaRPr lang="en-US" sz="1000" b="0">
              <a:solidFill>
                <a:schemeClr val="tx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chemeClr val="tx1"/>
                </a:solidFill>
                <a:cs typeface="+mn-cs"/>
              </a:rPr>
              <a:t>University of Karlsruhe Proprietary – Use pursuant to instructions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31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26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46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87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08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49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69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28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b="1" smtClean="0"/>
              <a:t>Partner presentations (10min each)</a:t>
            </a:r>
            <a:endParaRPr lang="en-US" smtClean="0"/>
          </a:p>
          <a:p>
            <a:pPr lvl="1" eaLnBrk="1" hangingPunct="1"/>
            <a:r>
              <a:rPr lang="en-US" smtClean="0"/>
              <a:t>Institute / company (short)</a:t>
            </a:r>
          </a:p>
          <a:p>
            <a:pPr lvl="1" eaLnBrk="1" hangingPunct="1"/>
            <a:r>
              <a:rPr lang="en-US" smtClean="0"/>
              <a:t>Contribution to the project, own work effort and timeline (focus)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13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44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64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85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17488"/>
          <a:ext cx="1485900" cy="1071562"/>
        </p:xfrm>
        <a:graphic>
          <a:graphicData uri="http://schemas.openxmlformats.org/presentationml/2006/ole">
            <p:oleObj spid="_x0000_s772097" r:id="rId4" imgW="3895238" imgH="2809524" progId="MSPhotoEd.3">
              <p:embed/>
            </p:oleObj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373688"/>
            <a:ext cx="19796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195513" y="5613400"/>
            <a:ext cx="6526212" cy="1920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>
                <a:cs typeface="+mn-cs"/>
              </a:rPr>
              <a:t>Nano Scale Disruptive Silicon-Plasmonic Platform for Chip-to-Chip Interconnection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684213" y="549275"/>
            <a:ext cx="5718175" cy="409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dirty="0" smtClean="0">
                <a:cs typeface="+mn-cs"/>
              </a:rPr>
              <a:t>Meeting Karlsruhe 2</a:t>
            </a:r>
            <a:r>
              <a:rPr lang="en-US" sz="2000" dirty="0">
                <a:cs typeface="+mn-cs"/>
              </a:rPr>
              <a:t>			</a:t>
            </a:r>
            <a:r>
              <a:rPr lang="en-US" sz="2000" dirty="0" smtClean="0">
                <a:cs typeface="+mn-cs"/>
              </a:rPr>
              <a:t>April 26</a:t>
            </a:r>
            <a:r>
              <a:rPr lang="en-US" sz="2000" baseline="30000" dirty="0" smtClean="0">
                <a:cs typeface="+mn-cs"/>
              </a:rPr>
              <a:t>th</a:t>
            </a:r>
            <a:r>
              <a:rPr lang="en-US" sz="2000" dirty="0">
                <a:cs typeface="+mn-cs"/>
              </a:rPr>
              <a:t>, </a:t>
            </a:r>
            <a:r>
              <a:rPr lang="en-US" sz="2000" dirty="0" smtClean="0">
                <a:cs typeface="+mn-cs"/>
              </a:rPr>
              <a:t>2013 </a:t>
            </a:r>
            <a:endParaRPr lang="de-DE" sz="2000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6983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920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220060"/>
                </a:solidFill>
                <a:cs typeface="+mn-cs"/>
              </a:rPr>
              <a:t>Nano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fld id="{A1284804-CDE8-4848-8E1F-8CD6EFF8C757}" type="slidenum">
              <a:rPr lang="en-US" sz="1400" b="0">
                <a:solidFill>
                  <a:srgbClr val="220060"/>
                </a:solidFill>
                <a:cs typeface="+mn-cs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t>‹Nr.›</a:t>
            </a:fld>
            <a:endParaRPr lang="en-US" sz="1400" b="0">
              <a:solidFill>
                <a:srgbClr val="220060"/>
              </a:solidFill>
              <a:cs typeface="+mn-cs"/>
            </a:endParaRPr>
          </a:p>
        </p:txBody>
      </p:sp>
      <p:graphicFrame>
        <p:nvGraphicFramePr>
          <p:cNvPr id="60509" name="Object 93"/>
          <p:cNvGraphicFramePr>
            <a:graphicFrameLocks noChangeAspect="1"/>
          </p:cNvGraphicFramePr>
          <p:nvPr/>
        </p:nvGraphicFramePr>
        <p:xfrm>
          <a:off x="142875" y="5929313"/>
          <a:ext cx="1143000" cy="823912"/>
        </p:xfrm>
        <a:graphic>
          <a:graphicData uri="http://schemas.openxmlformats.org/presentationml/2006/ole">
            <p:oleObj spid="_x0000_s60509" r:id="rId5" imgW="3895238" imgH="2809524" progId="MSPhotoEd.3">
              <p:embed/>
            </p:oleObj>
          </a:graphicData>
        </a:graphic>
      </p:graphicFrame>
      <p:cxnSp>
        <p:nvCxnSpPr>
          <p:cNvPr id="60514" name="Gerade Verbindung 10"/>
          <p:cNvCxnSpPr>
            <a:cxnSpLocks noChangeShapeType="1"/>
          </p:cNvCxnSpPr>
          <p:nvPr/>
        </p:nvCxnSpPr>
        <p:spPr bwMode="auto">
          <a:xfrm>
            <a:off x="1500188" y="6429375"/>
            <a:ext cx="7429500" cy="1588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</p:spPr>
      </p:cxnSp>
      <p:pic>
        <p:nvPicPr>
          <p:cNvPr id="60515" name="Picture 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238125"/>
            <a:ext cx="19796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516" name="Gerade Verbindung 10"/>
          <p:cNvCxnSpPr>
            <a:cxnSpLocks noChangeShapeType="1"/>
          </p:cNvCxnSpPr>
          <p:nvPr/>
        </p:nvCxnSpPr>
        <p:spPr bwMode="auto">
          <a:xfrm>
            <a:off x="179388" y="812800"/>
            <a:ext cx="6985000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5" name="Rectangle 8"/>
          <p:cNvSpPr>
            <a:spLocks noChangeArrowheads="1"/>
          </p:cNvSpPr>
          <p:nvPr/>
        </p:nvSpPr>
        <p:spPr bwMode="auto">
          <a:xfrm>
            <a:off x="107950" y="5637213"/>
            <a:ext cx="8928100" cy="1220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62516" name="Rectangle 4"/>
          <p:cNvSpPr>
            <a:spLocks noChangeArrowheads="1"/>
          </p:cNvSpPr>
          <p:nvPr/>
        </p:nvSpPr>
        <p:spPr bwMode="auto">
          <a:xfrm>
            <a:off x="5786438" y="0"/>
            <a:ext cx="3357562" cy="2214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62517" name="Text Box 10"/>
          <p:cNvSpPr txBox="1">
            <a:spLocks noChangeArrowheads="1"/>
          </p:cNvSpPr>
          <p:nvPr/>
        </p:nvSpPr>
        <p:spPr bwMode="auto">
          <a:xfrm>
            <a:off x="539750" y="4652963"/>
            <a:ext cx="8118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000" b="0">
                <a:solidFill>
                  <a:schemeClr val="tx1"/>
                </a:solidFill>
              </a:rPr>
              <a:t>NAVOLCHI - Nano Scale Disruptive Silicon-Plasmonic Platform for Chip-to-Chip Interconnection </a:t>
            </a:r>
            <a:endParaRPr lang="en-US" sz="2000" b="0">
              <a:solidFill>
                <a:schemeClr val="tx1"/>
              </a:solidFill>
            </a:endParaRPr>
          </a:p>
        </p:txBody>
      </p:sp>
      <p:pic>
        <p:nvPicPr>
          <p:cNvPr id="6251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0238" y="2636838"/>
            <a:ext cx="53959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19" name="Rectangle 8"/>
          <p:cNvSpPr>
            <a:spLocks noChangeArrowheads="1"/>
          </p:cNvSpPr>
          <p:nvPr/>
        </p:nvSpPr>
        <p:spPr bwMode="auto">
          <a:xfrm>
            <a:off x="107950" y="692150"/>
            <a:ext cx="5759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graphicFrame>
        <p:nvGraphicFramePr>
          <p:cNvPr id="62514" name="Object 50"/>
          <p:cNvGraphicFramePr>
            <a:graphicFrameLocks noChangeAspect="1"/>
          </p:cNvGraphicFramePr>
          <p:nvPr/>
        </p:nvGraphicFramePr>
        <p:xfrm>
          <a:off x="3784600" y="692150"/>
          <a:ext cx="1627188" cy="1173163"/>
        </p:xfrm>
        <a:graphic>
          <a:graphicData uri="http://schemas.openxmlformats.org/presentationml/2006/ole">
            <p:oleObj spid="_x0000_s62514" r:id="rId5" imgW="3895238" imgH="2809524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569" name="Gruppieren 40"/>
          <p:cNvGrpSpPr>
            <a:grpSpLocks/>
          </p:cNvGrpSpPr>
          <p:nvPr/>
        </p:nvGrpSpPr>
        <p:grpSpPr bwMode="auto">
          <a:xfrm>
            <a:off x="117475" y="866775"/>
            <a:ext cx="8755063" cy="5329238"/>
            <a:chOff x="117136" y="1052736"/>
            <a:chExt cx="8756173" cy="5328592"/>
          </a:xfrm>
        </p:grpSpPr>
        <p:pic>
          <p:nvPicPr>
            <p:cNvPr id="74957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3688" y="1052736"/>
              <a:ext cx="7109621" cy="329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957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2067" y="4350008"/>
              <a:ext cx="6944281" cy="203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9575" name="Rechteck 2"/>
            <p:cNvSpPr>
              <a:spLocks noChangeArrowheads="1"/>
            </p:cNvSpPr>
            <p:nvPr/>
          </p:nvSpPr>
          <p:spPr bwMode="auto">
            <a:xfrm>
              <a:off x="4456784" y="1059936"/>
              <a:ext cx="1584176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6" name="Rechteck 6"/>
            <p:cNvSpPr>
              <a:spLocks noChangeArrowheads="1"/>
            </p:cNvSpPr>
            <p:nvPr/>
          </p:nvSpPr>
          <p:spPr bwMode="auto">
            <a:xfrm>
              <a:off x="6689032" y="2017640"/>
              <a:ext cx="1872208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7" name="Rechteck 7"/>
            <p:cNvSpPr>
              <a:spLocks noChangeArrowheads="1"/>
            </p:cNvSpPr>
            <p:nvPr/>
          </p:nvSpPr>
          <p:spPr bwMode="auto">
            <a:xfrm>
              <a:off x="4720798" y="2860136"/>
              <a:ext cx="1192965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8" name="Rechteck 8"/>
            <p:cNvSpPr>
              <a:spLocks noChangeArrowheads="1"/>
            </p:cNvSpPr>
            <p:nvPr/>
          </p:nvSpPr>
          <p:spPr bwMode="auto">
            <a:xfrm>
              <a:off x="3623119" y="3054560"/>
              <a:ext cx="985922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9" name="Rechteck 9"/>
            <p:cNvSpPr>
              <a:spLocks noChangeArrowheads="1"/>
            </p:cNvSpPr>
            <p:nvPr/>
          </p:nvSpPr>
          <p:spPr bwMode="auto">
            <a:xfrm>
              <a:off x="5977593" y="3314972"/>
              <a:ext cx="1394078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0" name="Rechteck 10"/>
            <p:cNvSpPr>
              <a:spLocks noChangeArrowheads="1"/>
            </p:cNvSpPr>
            <p:nvPr/>
          </p:nvSpPr>
          <p:spPr bwMode="auto">
            <a:xfrm>
              <a:off x="3996360" y="4350008"/>
              <a:ext cx="2735879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1" name="Rechteck 11"/>
            <p:cNvSpPr>
              <a:spLocks noChangeArrowheads="1"/>
            </p:cNvSpPr>
            <p:nvPr/>
          </p:nvSpPr>
          <p:spPr bwMode="auto">
            <a:xfrm>
              <a:off x="3419872" y="5188076"/>
              <a:ext cx="5141368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2" name="Textfeld 3"/>
            <p:cNvSpPr txBox="1">
              <a:spLocks noChangeArrowheads="1"/>
            </p:cNvSpPr>
            <p:nvPr/>
          </p:nvSpPr>
          <p:spPr bwMode="auto">
            <a:xfrm>
              <a:off x="467544" y="2017640"/>
              <a:ext cx="763351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</a:t>
              </a:r>
            </a:p>
          </p:txBody>
        </p:sp>
        <p:sp>
          <p:nvSpPr>
            <p:cNvPr id="749583" name="Textfeld 13"/>
            <p:cNvSpPr txBox="1">
              <a:spLocks noChangeArrowheads="1"/>
            </p:cNvSpPr>
            <p:nvPr/>
          </p:nvSpPr>
          <p:spPr bwMode="auto">
            <a:xfrm>
              <a:off x="211424" y="2730197"/>
              <a:ext cx="1441420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AIT/KIT</a:t>
              </a:r>
            </a:p>
          </p:txBody>
        </p:sp>
        <p:sp>
          <p:nvSpPr>
            <p:cNvPr id="749584" name="Textfeld 14"/>
            <p:cNvSpPr txBox="1">
              <a:spLocks noChangeArrowheads="1"/>
            </p:cNvSpPr>
            <p:nvPr/>
          </p:nvSpPr>
          <p:spPr bwMode="auto">
            <a:xfrm>
              <a:off x="239896" y="3573016"/>
              <a:ext cx="1321196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AIT/ST</a:t>
              </a:r>
            </a:p>
          </p:txBody>
        </p:sp>
        <p:sp>
          <p:nvSpPr>
            <p:cNvPr id="749585" name="Textfeld 15"/>
            <p:cNvSpPr txBox="1">
              <a:spLocks noChangeArrowheads="1"/>
            </p:cNvSpPr>
            <p:nvPr/>
          </p:nvSpPr>
          <p:spPr bwMode="auto">
            <a:xfrm>
              <a:off x="691010" y="4458020"/>
              <a:ext cx="763351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</a:t>
              </a:r>
            </a:p>
          </p:txBody>
        </p:sp>
        <p:sp>
          <p:nvSpPr>
            <p:cNvPr id="749586" name="Textfeld 16"/>
            <p:cNvSpPr txBox="1">
              <a:spLocks noChangeArrowheads="1"/>
            </p:cNvSpPr>
            <p:nvPr/>
          </p:nvSpPr>
          <p:spPr bwMode="auto">
            <a:xfrm>
              <a:off x="117136" y="5404100"/>
              <a:ext cx="1911101" cy="46166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>
                  <a:solidFill>
                    <a:srgbClr val="002060"/>
                  </a:solidFill>
                </a:rPr>
                <a:t>IMEC/UVEG</a:t>
              </a:r>
            </a:p>
          </p:txBody>
        </p:sp>
        <p:cxnSp>
          <p:nvCxnSpPr>
            <p:cNvPr id="749587" name="Gerade Verbindung mit Pfeil 5"/>
            <p:cNvCxnSpPr>
              <a:cxnSpLocks noChangeShapeType="1"/>
              <a:endCxn id="749588" idx="2"/>
            </p:cNvCxnSpPr>
            <p:nvPr/>
          </p:nvCxnSpPr>
          <p:spPr bwMode="auto">
            <a:xfrm flipV="1">
              <a:off x="1281232" y="2125652"/>
              <a:ext cx="698480" cy="153598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sp>
          <p:nvSpPr>
            <p:cNvPr id="749588" name="Ellipse 12"/>
            <p:cNvSpPr>
              <a:spLocks noChangeArrowheads="1"/>
            </p:cNvSpPr>
            <p:nvPr/>
          </p:nvSpPr>
          <p:spPr bwMode="auto">
            <a:xfrm>
              <a:off x="1979712" y="2017640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9" name="Ellipse 20"/>
            <p:cNvSpPr>
              <a:spLocks noChangeArrowheads="1"/>
            </p:cNvSpPr>
            <p:nvPr/>
          </p:nvSpPr>
          <p:spPr bwMode="auto">
            <a:xfrm>
              <a:off x="1965064" y="2860136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90" name="Ellipse 21"/>
            <p:cNvSpPr>
              <a:spLocks noChangeArrowheads="1"/>
            </p:cNvSpPr>
            <p:nvPr/>
          </p:nvSpPr>
          <p:spPr bwMode="auto">
            <a:xfrm>
              <a:off x="1964800" y="3314972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91" name="Ellipse 22"/>
            <p:cNvSpPr>
              <a:spLocks noChangeArrowheads="1"/>
            </p:cNvSpPr>
            <p:nvPr/>
          </p:nvSpPr>
          <p:spPr bwMode="auto">
            <a:xfrm>
              <a:off x="1988096" y="4350008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92" name="Ellipse 23"/>
            <p:cNvSpPr>
              <a:spLocks noChangeArrowheads="1"/>
            </p:cNvSpPr>
            <p:nvPr/>
          </p:nvSpPr>
          <p:spPr bwMode="auto">
            <a:xfrm>
              <a:off x="1979712" y="5188076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cxnSp>
          <p:nvCxnSpPr>
            <p:cNvPr id="749593" name="Gerade Verbindung mit Pfeil 25"/>
            <p:cNvCxnSpPr>
              <a:cxnSpLocks noChangeShapeType="1"/>
              <a:endCxn id="749589" idx="3"/>
            </p:cNvCxnSpPr>
            <p:nvPr/>
          </p:nvCxnSpPr>
          <p:spPr bwMode="auto">
            <a:xfrm flipV="1">
              <a:off x="1707797" y="3044524"/>
              <a:ext cx="299448" cy="72532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cxnSp>
          <p:nvCxnSpPr>
            <p:cNvPr id="749594" name="Gerade Verbindung mit Pfeil 27"/>
            <p:cNvCxnSpPr>
              <a:cxnSpLocks noChangeShapeType="1"/>
              <a:endCxn id="749590" idx="2"/>
            </p:cNvCxnSpPr>
            <p:nvPr/>
          </p:nvCxnSpPr>
          <p:spPr bwMode="auto">
            <a:xfrm flipV="1">
              <a:off x="1159259" y="3422984"/>
              <a:ext cx="805541" cy="108012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cxnSp>
          <p:nvCxnSpPr>
            <p:cNvPr id="749595" name="Gerade Verbindung mit Pfeil 29"/>
            <p:cNvCxnSpPr>
              <a:cxnSpLocks noChangeShapeType="1"/>
              <a:endCxn id="749591" idx="3"/>
            </p:cNvCxnSpPr>
            <p:nvPr/>
          </p:nvCxnSpPr>
          <p:spPr bwMode="auto">
            <a:xfrm flipV="1">
              <a:off x="1511629" y="4534396"/>
              <a:ext cx="518648" cy="262756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cxnSp>
          <p:nvCxnSpPr>
            <p:cNvPr id="749596" name="Gerade Verbindung mit Pfeil 34"/>
            <p:cNvCxnSpPr>
              <a:cxnSpLocks noChangeShapeType="1"/>
              <a:endCxn id="749592" idx="2"/>
            </p:cNvCxnSpPr>
            <p:nvPr/>
          </p:nvCxnSpPr>
          <p:spPr bwMode="auto">
            <a:xfrm flipV="1">
              <a:off x="1446152" y="5296088"/>
              <a:ext cx="533560" cy="55180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sp>
          <p:nvSpPr>
            <p:cNvPr id="749597" name="Rechteck 39"/>
            <p:cNvSpPr>
              <a:spLocks noChangeArrowheads="1"/>
            </p:cNvSpPr>
            <p:nvPr/>
          </p:nvSpPr>
          <p:spPr bwMode="auto">
            <a:xfrm>
              <a:off x="2007245" y="1412776"/>
              <a:ext cx="6741219" cy="50405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</p:grpSp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Reviewers Comments: Responsibilities</a:t>
            </a:r>
          </a:p>
        </p:txBody>
      </p:sp>
      <p:sp>
        <p:nvSpPr>
          <p:cNvPr id="749571" name="Rechteck 41"/>
          <p:cNvSpPr>
            <a:spLocks noChangeArrowheads="1"/>
          </p:cNvSpPr>
          <p:nvPr/>
        </p:nvSpPr>
        <p:spPr bwMode="auto">
          <a:xfrm>
            <a:off x="1760538" y="866775"/>
            <a:ext cx="4467225" cy="360363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49572" name="Textfeld 37"/>
          <p:cNvSpPr txBox="1">
            <a:spLocks noChangeArrowheads="1"/>
          </p:cNvSpPr>
          <p:nvPr/>
        </p:nvSpPr>
        <p:spPr bwMode="auto">
          <a:xfrm>
            <a:off x="1930400" y="1084263"/>
            <a:ext cx="55546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Recommendations concerning </a:t>
            </a:r>
            <a:r>
              <a:rPr lang="de-DE" sz="1600">
                <a:solidFill>
                  <a:srgbClr val="FF0000"/>
                </a:solidFill>
              </a:rPr>
              <a:t>the period under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00213"/>
            <a:ext cx="7099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16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Reviewers Comments: Responsibilities</a:t>
            </a:r>
          </a:p>
        </p:txBody>
      </p:sp>
      <p:sp>
        <p:nvSpPr>
          <p:cNvPr id="751619" name="Textfeld 1"/>
          <p:cNvSpPr txBox="1">
            <a:spLocks noChangeArrowheads="1"/>
          </p:cNvSpPr>
          <p:nvPr/>
        </p:nvSpPr>
        <p:spPr bwMode="auto">
          <a:xfrm>
            <a:off x="1763713" y="1196975"/>
            <a:ext cx="4357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Recommendations concerning </a:t>
            </a:r>
            <a:r>
              <a:rPr lang="de-DE" sz="1600">
                <a:solidFill>
                  <a:srgbClr val="FF0000"/>
                </a:solidFill>
              </a:rPr>
              <a:t>future work</a:t>
            </a:r>
          </a:p>
        </p:txBody>
      </p:sp>
      <p:sp>
        <p:nvSpPr>
          <p:cNvPr id="751620" name="Textfeld 4"/>
          <p:cNvSpPr txBox="1">
            <a:spLocks noChangeArrowheads="1"/>
          </p:cNvSpPr>
          <p:nvPr/>
        </p:nvSpPr>
        <p:spPr bwMode="auto">
          <a:xfrm>
            <a:off x="250825" y="1755775"/>
            <a:ext cx="903288" cy="523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J. L.</a:t>
            </a:r>
          </a:p>
        </p:txBody>
      </p:sp>
      <p:cxnSp>
        <p:nvCxnSpPr>
          <p:cNvPr id="751621" name="Gerade Verbindung mit Pfeil 5"/>
          <p:cNvCxnSpPr>
            <a:cxnSpLocks noChangeShapeType="1"/>
            <a:endCxn id="751622" idx="2"/>
          </p:cNvCxnSpPr>
          <p:nvPr/>
        </p:nvCxnSpPr>
        <p:spPr bwMode="auto">
          <a:xfrm flipV="1">
            <a:off x="1187450" y="1863725"/>
            <a:ext cx="560388" cy="153988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oval" w="med" len="med"/>
            <a:tailEnd/>
          </a:ln>
        </p:spPr>
      </p:cxnSp>
      <p:sp>
        <p:nvSpPr>
          <p:cNvPr id="751622" name="Ellipse 6"/>
          <p:cNvSpPr>
            <a:spLocks noChangeArrowheads="1"/>
          </p:cNvSpPr>
          <p:nvPr/>
        </p:nvSpPr>
        <p:spPr bwMode="auto">
          <a:xfrm>
            <a:off x="1747838" y="1755775"/>
            <a:ext cx="261937" cy="215900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1623" name="Textfeld 8"/>
          <p:cNvSpPr txBox="1">
            <a:spLocks noChangeArrowheads="1"/>
          </p:cNvSpPr>
          <p:nvPr/>
        </p:nvSpPr>
        <p:spPr bwMode="auto">
          <a:xfrm>
            <a:off x="390525" y="2425700"/>
            <a:ext cx="763588" cy="523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KIT</a:t>
            </a:r>
          </a:p>
        </p:txBody>
      </p:sp>
      <p:cxnSp>
        <p:nvCxnSpPr>
          <p:cNvPr id="751624" name="Gerade Verbindung mit Pfeil 9"/>
          <p:cNvCxnSpPr>
            <a:cxnSpLocks noChangeShapeType="1"/>
            <a:endCxn id="751625" idx="2"/>
          </p:cNvCxnSpPr>
          <p:nvPr/>
        </p:nvCxnSpPr>
        <p:spPr bwMode="auto">
          <a:xfrm flipV="1">
            <a:off x="1187450" y="2538413"/>
            <a:ext cx="560388" cy="169862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oval" w="med" len="med"/>
            <a:tailEnd/>
          </a:ln>
        </p:spPr>
      </p:cxnSp>
      <p:sp>
        <p:nvSpPr>
          <p:cNvPr id="751625" name="Ellipse 10"/>
          <p:cNvSpPr>
            <a:spLocks noChangeArrowheads="1"/>
          </p:cNvSpPr>
          <p:nvPr/>
        </p:nvSpPr>
        <p:spPr bwMode="auto">
          <a:xfrm>
            <a:off x="1747838" y="2430463"/>
            <a:ext cx="261937" cy="215900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1626" name="Textfeld 14"/>
          <p:cNvSpPr txBox="1">
            <a:spLocks noChangeArrowheads="1"/>
          </p:cNvSpPr>
          <p:nvPr/>
        </p:nvSpPr>
        <p:spPr bwMode="auto">
          <a:xfrm>
            <a:off x="390525" y="3141663"/>
            <a:ext cx="763588" cy="52228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KIT</a:t>
            </a:r>
          </a:p>
        </p:txBody>
      </p:sp>
      <p:cxnSp>
        <p:nvCxnSpPr>
          <p:cNvPr id="751627" name="Gerade Verbindung mit Pfeil 15"/>
          <p:cNvCxnSpPr>
            <a:cxnSpLocks noChangeShapeType="1"/>
            <a:endCxn id="751628" idx="2"/>
          </p:cNvCxnSpPr>
          <p:nvPr/>
        </p:nvCxnSpPr>
        <p:spPr bwMode="auto">
          <a:xfrm flipV="1">
            <a:off x="1187450" y="3294063"/>
            <a:ext cx="560388" cy="153987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oval" w="med" len="med"/>
            <a:tailEnd/>
          </a:ln>
        </p:spPr>
      </p:cxnSp>
      <p:sp>
        <p:nvSpPr>
          <p:cNvPr id="751628" name="Ellipse 16"/>
          <p:cNvSpPr>
            <a:spLocks noChangeArrowheads="1"/>
          </p:cNvSpPr>
          <p:nvPr/>
        </p:nvSpPr>
        <p:spPr bwMode="auto">
          <a:xfrm>
            <a:off x="1747838" y="3186113"/>
            <a:ext cx="261937" cy="215900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pic>
        <p:nvPicPr>
          <p:cNvPr id="75162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1925" y="2794000"/>
            <a:ext cx="3746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Brussels preparation</a:t>
            </a:r>
          </a:p>
        </p:txBody>
      </p:sp>
      <p:sp>
        <p:nvSpPr>
          <p:cNvPr id="681987" name="Rectangle 7"/>
          <p:cNvSpPr>
            <a:spLocks noChangeArrowheads="1"/>
          </p:cNvSpPr>
          <p:nvPr/>
        </p:nvSpPr>
        <p:spPr bwMode="auto">
          <a:xfrm>
            <a:off x="539750" y="1025525"/>
            <a:ext cx="4608513" cy="3386138"/>
          </a:xfrm>
          <a:prstGeom prst="rect">
            <a:avLst/>
          </a:prstGeom>
          <a:solidFill>
            <a:srgbClr val="FBEEAD"/>
          </a:solidFill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50000"/>
              </a:lnSpc>
              <a:defRPr/>
            </a:pPr>
            <a:r>
              <a:rPr lang="de-DE" sz="2000" dirty="0">
                <a:cs typeface="+mn-cs"/>
              </a:rPr>
              <a:t>Next (additional) </a:t>
            </a:r>
            <a:r>
              <a:rPr lang="de-DE" sz="2000" dirty="0" err="1">
                <a:cs typeface="+mn-cs"/>
              </a:rPr>
              <a:t>phone</a:t>
            </a:r>
            <a:r>
              <a:rPr lang="de-DE" sz="2000" dirty="0">
                <a:cs typeface="+mn-cs"/>
              </a:rPr>
              <a:t> </a:t>
            </a:r>
            <a:r>
              <a:rPr lang="de-DE" sz="2000" dirty="0" err="1">
                <a:cs typeface="+mn-cs"/>
              </a:rPr>
              <a:t>conferences</a:t>
            </a:r>
            <a:r>
              <a:rPr lang="de-DE" sz="2000" dirty="0">
                <a:cs typeface="+mn-cs"/>
              </a:rPr>
              <a:t>:</a:t>
            </a:r>
            <a:endParaRPr lang="de-DE" sz="20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cs typeface="+mn-cs"/>
              </a:rPr>
              <a:t>May 13</a:t>
            </a:r>
            <a:r>
              <a:rPr lang="de-DE" sz="2000" baseline="30000" dirty="0">
                <a:cs typeface="+mn-cs"/>
              </a:rPr>
              <a:t>th</a:t>
            </a: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cs typeface="+mn-cs"/>
              </a:rPr>
              <a:t>May 27</a:t>
            </a:r>
            <a:r>
              <a:rPr lang="de-DE" sz="2000" baseline="30000" dirty="0">
                <a:cs typeface="+mn-cs"/>
              </a:rPr>
              <a:t>th</a:t>
            </a: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cs typeface="+mn-cs"/>
              </a:rPr>
              <a:t>June 10</a:t>
            </a:r>
            <a:r>
              <a:rPr lang="de-DE" sz="2000" baseline="30000" dirty="0">
                <a:cs typeface="+mn-cs"/>
              </a:rPr>
              <a:t>rd</a:t>
            </a: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 err="1">
                <a:cs typeface="+mn-cs"/>
              </a:rPr>
              <a:t>July</a:t>
            </a:r>
            <a:r>
              <a:rPr lang="de-DE" sz="2000" dirty="0">
                <a:cs typeface="+mn-cs"/>
              </a:rPr>
              <a:t> 1</a:t>
            </a:r>
            <a:r>
              <a:rPr lang="de-DE" sz="2000" baseline="30000" dirty="0">
                <a:cs typeface="+mn-cs"/>
              </a:rPr>
              <a:t>st</a:t>
            </a:r>
          </a:p>
          <a:p>
            <a:pPr eaLnBrk="0" hangingPunct="0">
              <a:lnSpc>
                <a:spcPct val="150000"/>
              </a:lnSpc>
              <a:defRPr/>
            </a:pPr>
            <a:endParaRPr lang="de-DE" sz="2000" baseline="30000" dirty="0"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de-DE" sz="2000" dirty="0">
                <a:cs typeface="+mn-cs"/>
              </a:rPr>
              <a:t>(&amp; </a:t>
            </a:r>
            <a:r>
              <a:rPr lang="de-DE" sz="2000" dirty="0" err="1">
                <a:cs typeface="+mn-cs"/>
              </a:rPr>
              <a:t>meeting</a:t>
            </a:r>
            <a:r>
              <a:rPr lang="de-DE" sz="2000" dirty="0">
                <a:cs typeface="+mn-cs"/>
              </a:rPr>
              <a:t>?)</a:t>
            </a: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de-DE" sz="2000" baseline="30000" dirty="0">
              <a:cs typeface="+mn-cs"/>
            </a:endParaRPr>
          </a:p>
        </p:txBody>
      </p:sp>
      <p:pic>
        <p:nvPicPr>
          <p:cNvPr id="7536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1675" y="1052513"/>
            <a:ext cx="30099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36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789363"/>
            <a:ext cx="2933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366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8350" y="3789363"/>
            <a:ext cx="28765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70" name="Ellipse 1"/>
          <p:cNvSpPr>
            <a:spLocks noChangeArrowheads="1"/>
          </p:cNvSpPr>
          <p:nvPr/>
        </p:nvSpPr>
        <p:spPr bwMode="auto">
          <a:xfrm>
            <a:off x="6924675" y="4724400"/>
            <a:ext cx="376238" cy="360363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3671" name="Ellipse 7"/>
          <p:cNvSpPr>
            <a:spLocks noChangeArrowheads="1"/>
          </p:cNvSpPr>
          <p:nvPr/>
        </p:nvSpPr>
        <p:spPr bwMode="auto">
          <a:xfrm>
            <a:off x="6300788" y="2320925"/>
            <a:ext cx="377825" cy="358775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3672" name="Ellipse 8"/>
          <p:cNvSpPr>
            <a:spLocks noChangeArrowheads="1"/>
          </p:cNvSpPr>
          <p:nvPr/>
        </p:nvSpPr>
        <p:spPr bwMode="auto">
          <a:xfrm>
            <a:off x="6300788" y="2997200"/>
            <a:ext cx="377825" cy="360363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3673" name="Ellipse 9"/>
          <p:cNvSpPr>
            <a:spLocks noChangeArrowheads="1"/>
          </p:cNvSpPr>
          <p:nvPr/>
        </p:nvSpPr>
        <p:spPr bwMode="auto">
          <a:xfrm>
            <a:off x="3132138" y="5084763"/>
            <a:ext cx="377825" cy="360362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3674" name="Ellipse 10"/>
          <p:cNvSpPr>
            <a:spLocks noChangeArrowheads="1"/>
          </p:cNvSpPr>
          <p:nvPr/>
        </p:nvSpPr>
        <p:spPr bwMode="auto">
          <a:xfrm>
            <a:off x="6300788" y="4383088"/>
            <a:ext cx="377825" cy="360362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8382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If appropriate: Discussion</a:t>
            </a:r>
          </a:p>
          <a:p>
            <a:pPr marL="742950" lvl="1" indent="-285750" algn="ctr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742950" lvl="1" indent="-285750" algn="ctr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Deliverables &amp; Milestones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January and April</a:t>
            </a:r>
            <a:r>
              <a:rPr lang="en-US" smtClean="0">
                <a:solidFill>
                  <a:srgbClr val="002060"/>
                </a:solidFill>
              </a:rPr>
              <a:t> Milestones</a:t>
            </a:r>
          </a:p>
        </p:txBody>
      </p:sp>
      <p:pic>
        <p:nvPicPr>
          <p:cNvPr id="75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908050"/>
            <a:ext cx="635793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April Deliverables</a:t>
            </a:r>
          </a:p>
        </p:txBody>
      </p:sp>
      <p:pic>
        <p:nvPicPr>
          <p:cNvPr id="7598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1047750"/>
            <a:ext cx="7762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98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852738"/>
            <a:ext cx="7343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7" name="Text Box 10"/>
          <p:cNvSpPr txBox="1">
            <a:spLocks noChangeArrowheads="1"/>
          </p:cNvSpPr>
          <p:nvPr/>
        </p:nvSpPr>
        <p:spPr bwMode="auto">
          <a:xfrm>
            <a:off x="323850" y="2060575"/>
            <a:ext cx="80645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 eaLnBrk="0" hangingPunct="0"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Open Issues</a:t>
            </a:r>
          </a:p>
          <a:p>
            <a:pPr marL="742950" lvl="1" indent="-285750" algn="ctr" eaLnBrk="0" hangingPunct="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742950" lvl="1" indent="-285750" algn="ctr" eaLnBrk="0" hangingPunct="0"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Next Tel. Conf.</a:t>
            </a:r>
            <a:endParaRPr lang="de-DE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Open Issues</a:t>
            </a:r>
          </a:p>
        </p:txBody>
      </p:sp>
      <p:sp>
        <p:nvSpPr>
          <p:cNvPr id="763906" name="Text Box 4"/>
          <p:cNvSpPr txBox="1">
            <a:spLocks noChangeArrowheads="1"/>
          </p:cNvSpPr>
          <p:nvPr/>
        </p:nvSpPr>
        <p:spPr bwMode="auto">
          <a:xfrm>
            <a:off x="1042988" y="1916113"/>
            <a:ext cx="64452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/>
              <a:t>Any important things to discuss?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Next Phone Conference</a:t>
            </a:r>
          </a:p>
        </p:txBody>
      </p:sp>
      <p:sp>
        <p:nvSpPr>
          <p:cNvPr id="765954" name="Text Box 4"/>
          <p:cNvSpPr txBox="1">
            <a:spLocks noChangeArrowheads="1"/>
          </p:cNvSpPr>
          <p:nvPr/>
        </p:nvSpPr>
        <p:spPr bwMode="auto">
          <a:xfrm>
            <a:off x="3302000" y="3213100"/>
            <a:ext cx="25352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/>
              <a:t>May 6</a:t>
            </a:r>
            <a:r>
              <a:rPr lang="de-DE" baseline="30000"/>
              <a:t>th</a:t>
            </a:r>
            <a:r>
              <a:rPr lang="de-DE"/>
              <a:t>, 2013</a:t>
            </a:r>
          </a:p>
        </p:txBody>
      </p:sp>
      <p:sp>
        <p:nvSpPr>
          <p:cNvPr id="765955" name="Text Box 4"/>
          <p:cNvSpPr txBox="1">
            <a:spLocks noChangeArrowheads="1"/>
          </p:cNvSpPr>
          <p:nvPr/>
        </p:nvSpPr>
        <p:spPr bwMode="auto">
          <a:xfrm>
            <a:off x="1439863" y="1700213"/>
            <a:ext cx="62642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/>
              <a:t>First Monday of the next month, </a:t>
            </a:r>
          </a:p>
          <a:p>
            <a:pPr algn="ctr" eaLnBrk="0" hangingPunct="0">
              <a:lnSpc>
                <a:spcPts val="3200"/>
              </a:lnSpc>
            </a:pPr>
            <a:r>
              <a:rPr lang="de-DE"/>
              <a:t>4:00 pm (CET)</a:t>
            </a:r>
          </a:p>
        </p:txBody>
      </p:sp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949325" y="4446588"/>
            <a:ext cx="72405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>
                <a:solidFill>
                  <a:srgbClr val="FF0000"/>
                </a:solidFill>
              </a:rPr>
              <a:t>Shifted to May 13</a:t>
            </a:r>
            <a:r>
              <a:rPr lang="de-DE" baseline="30000">
                <a:solidFill>
                  <a:srgbClr val="FF0000"/>
                </a:solidFill>
              </a:rPr>
              <a:t>th</a:t>
            </a:r>
            <a:r>
              <a:rPr lang="de-DE">
                <a:solidFill>
                  <a:srgbClr val="FF0000"/>
                </a:solidFill>
              </a:rPr>
              <a:t>, 2013</a:t>
            </a:r>
          </a:p>
          <a:p>
            <a:pPr algn="ctr" eaLnBrk="0" hangingPunct="0">
              <a:lnSpc>
                <a:spcPts val="3200"/>
              </a:lnSpc>
            </a:pPr>
            <a:r>
              <a:rPr lang="de-DE">
                <a:solidFill>
                  <a:srgbClr val="FF0000"/>
                </a:solidFill>
              </a:rPr>
              <a:t>due to previous meeting in Karlsruhe</a:t>
            </a:r>
          </a:p>
        </p:txBody>
      </p:sp>
      <p:sp>
        <p:nvSpPr>
          <p:cNvPr id="765959" name="Rectangle 7"/>
          <p:cNvSpPr>
            <a:spLocks noChangeArrowheads="1"/>
          </p:cNvSpPr>
          <p:nvPr/>
        </p:nvSpPr>
        <p:spPr bwMode="auto">
          <a:xfrm>
            <a:off x="3059113" y="3368675"/>
            <a:ext cx="3168650" cy="71438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Text Box 10"/>
          <p:cNvSpPr txBox="1">
            <a:spLocks noChangeArrowheads="1"/>
          </p:cNvSpPr>
          <p:nvPr/>
        </p:nvSpPr>
        <p:spPr bwMode="auto">
          <a:xfrm>
            <a:off x="323850" y="2636838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Bye!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Text Box 10"/>
          <p:cNvSpPr txBox="1">
            <a:spLocks noChangeArrowheads="1"/>
          </p:cNvSpPr>
          <p:nvPr/>
        </p:nvSpPr>
        <p:spPr bwMode="auto">
          <a:xfrm>
            <a:off x="381000" y="2362200"/>
            <a:ext cx="8382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endParaRPr lang="en-US" sz="2400">
              <a:solidFill>
                <a:srgbClr val="FF0000"/>
              </a:solidFill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  <a:endParaRPr lang="en-US" sz="2800">
              <a:solidFill>
                <a:schemeClr val="bg1"/>
              </a:solidFill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de-DE" sz="24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Agenda</a:t>
            </a:r>
          </a:p>
        </p:txBody>
      </p:sp>
      <p:pic>
        <p:nvPicPr>
          <p:cNvPr id="7362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052513"/>
            <a:ext cx="60769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5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84978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Status of Work: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Partner Presentations </a:t>
            </a:r>
            <a:r>
              <a:rPr lang="de-DE" sz="24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Time Scale</a:t>
            </a:r>
          </a:p>
        </p:txBody>
      </p:sp>
      <p:pic>
        <p:nvPicPr>
          <p:cNvPr id="74035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1125538"/>
            <a:ext cx="87852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5" name="Line 5"/>
          <p:cNvSpPr>
            <a:spLocks noChangeShapeType="1"/>
          </p:cNvSpPr>
          <p:nvPr/>
        </p:nvSpPr>
        <p:spPr bwMode="auto">
          <a:xfrm>
            <a:off x="6732588" y="887413"/>
            <a:ext cx="0" cy="511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0356" name="Text Box 6"/>
          <p:cNvSpPr txBox="1">
            <a:spLocks noChangeArrowheads="1"/>
          </p:cNvSpPr>
          <p:nvPr/>
        </p:nvSpPr>
        <p:spPr bwMode="auto">
          <a:xfrm>
            <a:off x="4067175" y="5872163"/>
            <a:ext cx="4538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No problems expected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1" name="AutoShape 216"/>
          <p:cNvSpPr>
            <a:spLocks noChangeArrowheads="1"/>
          </p:cNvSpPr>
          <p:nvPr/>
        </p:nvSpPr>
        <p:spPr bwMode="auto">
          <a:xfrm>
            <a:off x="4427538" y="3644900"/>
            <a:ext cx="4321175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7CA5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3200"/>
              </a:lnSpc>
            </a:pPr>
            <a:endParaRPr lang="de-DE"/>
          </a:p>
        </p:txBody>
      </p:sp>
      <p:sp>
        <p:nvSpPr>
          <p:cNvPr id="7424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de-DE" sz="2000" b="0">
              <a:solidFill>
                <a:schemeClr val="tx1"/>
              </a:solidFill>
            </a:endParaRPr>
          </a:p>
        </p:txBody>
      </p:sp>
      <p:pic>
        <p:nvPicPr>
          <p:cNvPr id="74240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85677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7344" name="Group 64"/>
          <p:cNvGraphicFramePr>
            <a:graphicFrameLocks noGrp="1"/>
          </p:cNvGraphicFramePr>
          <p:nvPr/>
        </p:nvGraphicFramePr>
        <p:xfrm>
          <a:off x="4643438" y="3860800"/>
          <a:ext cx="3889375" cy="2203450"/>
        </p:xfrm>
        <a:graphic>
          <a:graphicData uri="http://schemas.openxmlformats.org/drawingml/2006/table">
            <a:tbl>
              <a:tblPr/>
              <a:tblGrid>
                <a:gridCol w="522287"/>
                <a:gridCol w="990600"/>
                <a:gridCol w="1349375"/>
                <a:gridCol w="1027113"/>
              </a:tblGrid>
              <a:tr h="1920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Tranche: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1 400 000 €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Sum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Tranche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495 615 €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289 109 €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290 000 €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IMCV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386 013 €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225 174 €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225 000 €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TU/e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362 224 €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211 297 €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210 000 €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304 988 €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177 910 €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180 000 €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UVEG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311 540 €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181 732 €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180 000 €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411 700 €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240 158 €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240 000 €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Ugent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127 920 €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74 620 €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75 000 €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2 400 000 €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1 400 000 €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1 400 000 €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2452" name="AutoShape 215"/>
          <p:cNvSpPr>
            <a:spLocks noChangeArrowheads="1"/>
          </p:cNvSpPr>
          <p:nvPr/>
        </p:nvSpPr>
        <p:spPr bwMode="auto">
          <a:xfrm>
            <a:off x="684213" y="4149725"/>
            <a:ext cx="33115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6688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0">
                <a:solidFill>
                  <a:schemeClr val="tx1"/>
                </a:solidFill>
              </a:rPr>
              <a:t>First payment done</a:t>
            </a:r>
          </a:p>
          <a:p>
            <a:pPr algn="ctr"/>
            <a:r>
              <a:rPr lang="de-DE" sz="2400" b="0">
                <a:solidFill>
                  <a:schemeClr val="tx1"/>
                </a:solidFill>
              </a:rPr>
              <a:t>at project start</a:t>
            </a:r>
          </a:p>
        </p:txBody>
      </p:sp>
      <p:sp>
        <p:nvSpPr>
          <p:cNvPr id="742453" name="Text Box 55"/>
          <p:cNvSpPr txBox="1">
            <a:spLocks noChangeArrowheads="1"/>
          </p:cNvSpPr>
          <p:nvPr/>
        </p:nvSpPr>
        <p:spPr bwMode="auto">
          <a:xfrm>
            <a:off x="611188" y="3716338"/>
            <a:ext cx="36369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A: Actual Costs; T: Transitional Flat Rate</a:t>
            </a:r>
          </a:p>
        </p:txBody>
      </p:sp>
      <p:sp>
        <p:nvSpPr>
          <p:cNvPr id="742454" name="Line 56"/>
          <p:cNvSpPr>
            <a:spLocks noChangeShapeType="1"/>
          </p:cNvSpPr>
          <p:nvPr/>
        </p:nvSpPr>
        <p:spPr bwMode="auto">
          <a:xfrm flipH="1" flipV="1">
            <a:off x="2916238" y="1557338"/>
            <a:ext cx="431800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42455" name="Title 1"/>
          <p:cNvSpPr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ts val="3200"/>
              </a:lnSpc>
            </a:pPr>
            <a:r>
              <a:rPr lang="en-US">
                <a:solidFill>
                  <a:srgbClr val="002060"/>
                </a:solidFill>
              </a:rPr>
              <a:t>Resources: Budget and Pre-financing</a:t>
            </a:r>
          </a:p>
        </p:txBody>
      </p:sp>
      <p:sp>
        <p:nvSpPr>
          <p:cNvPr id="742456" name="Oval 60"/>
          <p:cNvSpPr>
            <a:spLocks noChangeArrowheads="1"/>
          </p:cNvSpPr>
          <p:nvPr/>
        </p:nvSpPr>
        <p:spPr bwMode="auto">
          <a:xfrm>
            <a:off x="7885113" y="3157538"/>
            <a:ext cx="1008062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2457" name="AutoShape 215"/>
          <p:cNvSpPr>
            <a:spLocks noChangeArrowheads="1"/>
          </p:cNvSpPr>
          <p:nvPr/>
        </p:nvSpPr>
        <p:spPr bwMode="auto">
          <a:xfrm>
            <a:off x="684213" y="5084763"/>
            <a:ext cx="33115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EA5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0">
                <a:solidFill>
                  <a:schemeClr val="tx1"/>
                </a:solidFill>
              </a:rPr>
              <a:t>Next payment after </a:t>
            </a:r>
          </a:p>
          <a:p>
            <a:pPr algn="ctr"/>
            <a:r>
              <a:rPr lang="de-DE" sz="2400" b="0">
                <a:solidFill>
                  <a:schemeClr val="tx1"/>
                </a:solidFill>
              </a:rPr>
              <a:t>first report period (M18)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Preparation to Brussels</a:t>
            </a:r>
          </a:p>
        </p:txBody>
      </p:sp>
      <p:sp>
        <p:nvSpPr>
          <p:cNvPr id="681987" name="Rectangle 7"/>
          <p:cNvSpPr>
            <a:spLocks noChangeArrowheads="1"/>
          </p:cNvSpPr>
          <p:nvPr/>
        </p:nvSpPr>
        <p:spPr bwMode="auto">
          <a:xfrm>
            <a:off x="1042988" y="1052513"/>
            <a:ext cx="7058025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50000"/>
              </a:lnSpc>
              <a:defRPr/>
            </a:pPr>
            <a:r>
              <a:rPr lang="de-DE" sz="2400" dirty="0" err="1">
                <a:cs typeface="+mn-cs"/>
              </a:rPr>
              <a:t>Important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topics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to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prepare</a:t>
            </a:r>
            <a:r>
              <a:rPr lang="de-DE" sz="2400" dirty="0">
                <a:cs typeface="+mn-cs"/>
              </a:rPr>
              <a:t>:</a:t>
            </a:r>
          </a:p>
          <a:p>
            <a:pPr marL="176213" indent="-176213" eaLnBrk="0" hangingPunct="0">
              <a:lnSpc>
                <a:spcPct val="150000"/>
              </a:lnSpc>
              <a:defRPr/>
            </a:pPr>
            <a:endParaRPr lang="de-DE" sz="24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>
                <a:cs typeface="+mn-cs"/>
              </a:rPr>
              <a:t>18 </a:t>
            </a:r>
            <a:r>
              <a:rPr lang="de-DE" sz="2400" dirty="0" err="1">
                <a:cs typeface="+mn-cs"/>
              </a:rPr>
              <a:t>month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periodic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report</a:t>
            </a:r>
            <a:endParaRPr lang="de-DE" sz="24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 err="1">
                <a:cs typeface="+mn-cs"/>
              </a:rPr>
              <a:t>Brussels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presentation</a:t>
            </a:r>
            <a:endParaRPr lang="de-DE" sz="2400" dirty="0">
              <a:cs typeface="+mn-cs"/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>
                <a:cs typeface="+mn-cs"/>
              </a:rPr>
              <a:t>Work </a:t>
            </a:r>
            <a:r>
              <a:rPr lang="de-DE" sz="2400" dirty="0" err="1">
                <a:cs typeface="+mn-cs"/>
              </a:rPr>
              <a:t>progress</a:t>
            </a:r>
            <a:endParaRPr lang="de-DE" sz="2400" dirty="0">
              <a:cs typeface="+mn-cs"/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 err="1">
                <a:cs typeface="+mn-cs"/>
              </a:rPr>
              <a:t>Reaction</a:t>
            </a:r>
            <a:r>
              <a:rPr lang="de-DE" sz="2400" dirty="0">
                <a:cs typeface="+mn-cs"/>
              </a:rPr>
              <a:t> on </a:t>
            </a:r>
            <a:r>
              <a:rPr lang="de-DE" sz="2400" dirty="0" err="1">
                <a:cs typeface="+mn-cs"/>
              </a:rPr>
              <a:t>reviewers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recommendations</a:t>
            </a:r>
            <a:endParaRPr lang="de-DE" sz="24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>
                <a:cs typeface="+mn-cs"/>
              </a:rPr>
              <a:t>Separate </a:t>
            </a:r>
            <a:r>
              <a:rPr lang="de-DE" sz="2400" dirty="0" err="1">
                <a:cs typeface="+mn-cs"/>
              </a:rPr>
              <a:t>documents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with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reactions</a:t>
            </a:r>
            <a:r>
              <a:rPr lang="de-DE" sz="2400" dirty="0">
                <a:cs typeface="+mn-cs"/>
              </a:rPr>
              <a:t> on </a:t>
            </a:r>
            <a:r>
              <a:rPr lang="de-DE" sz="2400" dirty="0" err="1">
                <a:cs typeface="+mn-cs"/>
              </a:rPr>
              <a:t>reviewers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comments</a:t>
            </a:r>
            <a:endParaRPr lang="de-DE" sz="24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18 months periodic report</a:t>
            </a:r>
          </a:p>
        </p:txBody>
      </p:sp>
      <p:sp>
        <p:nvSpPr>
          <p:cNvPr id="745474" name="Rectangle 7"/>
          <p:cNvSpPr>
            <a:spLocks noChangeArrowheads="1"/>
          </p:cNvSpPr>
          <p:nvPr/>
        </p:nvSpPr>
        <p:spPr bwMode="auto">
          <a:xfrm>
            <a:off x="1187450" y="1196975"/>
            <a:ext cx="70564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50000"/>
              </a:lnSpc>
            </a:pPr>
            <a:r>
              <a:rPr lang="de-DE" sz="2000" u="sng"/>
              <a:t>What Coordinator needs from you:</a:t>
            </a:r>
          </a:p>
          <a:p>
            <a:pPr marL="176213" indent="-176213" eaLnBrk="0" hangingPunct="0">
              <a:lnSpc>
                <a:spcPct val="150000"/>
              </a:lnSpc>
            </a:pPr>
            <a:endParaRPr lang="de-DE" sz="2000"/>
          </a:p>
          <a:p>
            <a:pPr marL="176213" indent="-176213" eaLnBrk="0" hangingPunct="0">
              <a:lnSpc>
                <a:spcPct val="150000"/>
              </a:lnSpc>
            </a:pPr>
            <a:r>
              <a:rPr lang="de-DE" sz="2000"/>
              <a:t>Work package summary</a:t>
            </a:r>
          </a:p>
          <a:p>
            <a:pPr marL="176213" indent="-176213" eaLnBrk="0" hangingPunct="0">
              <a:lnSpc>
                <a:spcPct val="150000"/>
              </a:lnSpc>
            </a:pPr>
            <a:r>
              <a:rPr lang="de-DE" sz="2000"/>
              <a:t>WP objectives</a:t>
            </a:r>
          </a:p>
          <a:p>
            <a:pPr marL="176213" indent="-176213" eaLnBrk="0" hangingPunct="0">
              <a:lnSpc>
                <a:spcPct val="150000"/>
              </a:lnSpc>
            </a:pPr>
            <a:r>
              <a:rPr lang="de-DE" sz="2000"/>
              <a:t>WP progress, status and future work</a:t>
            </a:r>
          </a:p>
          <a:p>
            <a:pPr marL="176213" indent="-176213" eaLnBrk="0" hangingPunct="0">
              <a:lnSpc>
                <a:spcPct val="150000"/>
              </a:lnSpc>
            </a:pPr>
            <a:r>
              <a:rPr lang="de-DE" sz="2000"/>
              <a:t>Finances table</a:t>
            </a:r>
          </a:p>
          <a:p>
            <a:pPr marL="176213" indent="-176213" eaLnBrk="0" hangingPunct="0">
              <a:lnSpc>
                <a:spcPct val="150000"/>
              </a:lnSpc>
            </a:pPr>
            <a:r>
              <a:rPr lang="de-DE" sz="2000"/>
              <a:t>Man power table</a:t>
            </a:r>
          </a:p>
          <a:p>
            <a:pPr marL="176213" indent="-176213" algn="r" eaLnBrk="0" hangingPunct="0">
              <a:lnSpc>
                <a:spcPct val="150000"/>
              </a:lnSpc>
            </a:pPr>
            <a:r>
              <a:rPr lang="de-DE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de-DE" sz="2000">
                <a:solidFill>
                  <a:srgbClr val="FF0000"/>
                </a:solidFill>
                <a:sym typeface="Wingdings" pitchFamily="2" charset="2"/>
              </a:rPr>
              <a:t>   </a:t>
            </a:r>
            <a:r>
              <a:rPr lang="de-DE" sz="2800">
                <a:solidFill>
                  <a:srgbClr val="FF0000"/>
                </a:solidFill>
              </a:rPr>
              <a:t>Within next 3 weeks!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18 months periodic report</a:t>
            </a:r>
          </a:p>
        </p:txBody>
      </p:sp>
      <p:sp>
        <p:nvSpPr>
          <p:cNvPr id="681987" name="Rectangle 7"/>
          <p:cNvSpPr>
            <a:spLocks noChangeArrowheads="1"/>
          </p:cNvSpPr>
          <p:nvPr/>
        </p:nvSpPr>
        <p:spPr bwMode="auto">
          <a:xfrm>
            <a:off x="1116013" y="1484313"/>
            <a:ext cx="705643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50000"/>
              </a:lnSpc>
              <a:defRPr/>
            </a:pPr>
            <a:r>
              <a:rPr lang="de-DE" sz="2000" dirty="0" err="1">
                <a:cs typeface="+mn-cs"/>
              </a:rPr>
              <a:t>Please</a:t>
            </a:r>
            <a:r>
              <a:rPr lang="de-DE" sz="2000" dirty="0">
                <a:cs typeface="+mn-cs"/>
              </a:rPr>
              <a:t> </a:t>
            </a:r>
            <a:r>
              <a:rPr lang="de-DE" sz="2000" dirty="0" err="1">
                <a:cs typeface="+mn-cs"/>
              </a:rPr>
              <a:t>refer</a:t>
            </a:r>
            <a:r>
              <a:rPr lang="de-DE" sz="2000" dirty="0">
                <a:cs typeface="+mn-cs"/>
              </a:rPr>
              <a:t> </a:t>
            </a:r>
            <a:r>
              <a:rPr lang="de-DE" sz="2000" dirty="0" err="1">
                <a:cs typeface="+mn-cs"/>
              </a:rPr>
              <a:t>to</a:t>
            </a:r>
            <a:r>
              <a:rPr lang="de-DE" sz="2000" dirty="0">
                <a:cs typeface="+mn-cs"/>
              </a:rPr>
              <a:t> </a:t>
            </a:r>
          </a:p>
          <a:p>
            <a:pPr marL="176213" indent="-176213" eaLnBrk="0" hangingPunct="0">
              <a:lnSpc>
                <a:spcPct val="150000"/>
              </a:lnSpc>
              <a:defRPr/>
            </a:pPr>
            <a:endParaRPr lang="de-DE" sz="20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cs typeface="+mn-cs"/>
              </a:rPr>
              <a:t>Project </a:t>
            </a:r>
            <a:r>
              <a:rPr lang="de-DE" sz="2000" dirty="0" err="1">
                <a:cs typeface="+mn-cs"/>
              </a:rPr>
              <a:t>reference</a:t>
            </a:r>
            <a:r>
              <a:rPr lang="de-DE" sz="2000" dirty="0">
                <a:cs typeface="+mn-cs"/>
              </a:rPr>
              <a:t> </a:t>
            </a:r>
            <a:r>
              <a:rPr lang="de-DE" sz="2000" dirty="0" err="1">
                <a:cs typeface="+mn-cs"/>
              </a:rPr>
              <a:t>manual</a:t>
            </a:r>
            <a:r>
              <a:rPr lang="de-DE" sz="2000" dirty="0">
                <a:cs typeface="+mn-cs"/>
              </a:rPr>
              <a:t> on web </a:t>
            </a:r>
            <a:r>
              <a:rPr lang="de-DE" sz="2000" dirty="0" err="1">
                <a:cs typeface="+mn-cs"/>
              </a:rPr>
              <a:t>site</a:t>
            </a:r>
            <a:endParaRPr lang="de-DE" sz="20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cs typeface="+mn-cs"/>
              </a:rPr>
              <a:t>Template </a:t>
            </a:r>
            <a:r>
              <a:rPr lang="de-DE" sz="2000" dirty="0" err="1">
                <a:cs typeface="+mn-cs"/>
              </a:rPr>
              <a:t>for</a:t>
            </a:r>
            <a:r>
              <a:rPr lang="de-DE" sz="2000" dirty="0">
                <a:cs typeface="+mn-cs"/>
              </a:rPr>
              <a:t> </a:t>
            </a:r>
            <a:r>
              <a:rPr lang="de-DE" sz="2000" dirty="0" err="1">
                <a:cs typeface="+mn-cs"/>
              </a:rPr>
              <a:t>periodic</a:t>
            </a:r>
            <a:r>
              <a:rPr lang="de-DE" sz="2000" dirty="0">
                <a:cs typeface="+mn-cs"/>
              </a:rPr>
              <a:t> </a:t>
            </a:r>
            <a:r>
              <a:rPr lang="de-DE" sz="2000" dirty="0" err="1">
                <a:cs typeface="+mn-cs"/>
              </a:rPr>
              <a:t>report</a:t>
            </a:r>
            <a:r>
              <a:rPr lang="de-DE" sz="2000" dirty="0">
                <a:cs typeface="+mn-cs"/>
              </a:rPr>
              <a:t> on web </a:t>
            </a:r>
            <a:r>
              <a:rPr lang="de-DE" sz="2000" dirty="0" err="1">
                <a:cs typeface="+mn-cs"/>
              </a:rPr>
              <a:t>site</a:t>
            </a:r>
            <a:endParaRPr lang="de-DE" sz="20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cs typeface="+mn-cs"/>
              </a:rPr>
              <a:t>Last 9 </a:t>
            </a:r>
            <a:r>
              <a:rPr lang="de-DE" sz="2000" dirty="0" err="1">
                <a:cs typeface="+mn-cs"/>
              </a:rPr>
              <a:t>month</a:t>
            </a:r>
            <a:r>
              <a:rPr lang="de-DE" sz="2000" dirty="0">
                <a:cs typeface="+mn-cs"/>
              </a:rPr>
              <a:t> intermediate </a:t>
            </a:r>
            <a:r>
              <a:rPr lang="de-DE" sz="2000" dirty="0" err="1">
                <a:cs typeface="+mn-cs"/>
              </a:rPr>
              <a:t>report</a:t>
            </a:r>
            <a:r>
              <a:rPr lang="de-DE" sz="2000" dirty="0">
                <a:cs typeface="+mn-cs"/>
              </a:rPr>
              <a:t> on web </a:t>
            </a:r>
            <a:r>
              <a:rPr lang="de-DE" sz="2000" dirty="0" err="1">
                <a:cs typeface="+mn-cs"/>
              </a:rPr>
              <a:t>site</a:t>
            </a:r>
            <a:endParaRPr lang="de-DE" sz="20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de-DE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127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</Words>
  <Application>Microsoft Office PowerPoint</Application>
  <PresentationFormat>Bildschirmpräsentation (4:3)</PresentationFormat>
  <Paragraphs>116</Paragraphs>
  <Slides>19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Entwurfsvorlage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Wingdings</vt:lpstr>
      <vt:lpstr>Tahoma</vt:lpstr>
      <vt:lpstr>PowerPoint_Template_IHQ</vt:lpstr>
      <vt:lpstr>PowerPoint_Template_IHQ</vt:lpstr>
      <vt:lpstr>Microsoft Photo Editor 3.0-Photo</vt:lpstr>
      <vt:lpstr>Folie 1</vt:lpstr>
      <vt:lpstr>Folie 2</vt:lpstr>
      <vt:lpstr>Agenda</vt:lpstr>
      <vt:lpstr>Folie 4</vt:lpstr>
      <vt:lpstr>Time Scale</vt:lpstr>
      <vt:lpstr>Folie 6</vt:lpstr>
      <vt:lpstr>Preparation to Brussels</vt:lpstr>
      <vt:lpstr>18 months periodic report</vt:lpstr>
      <vt:lpstr>18 months periodic report</vt:lpstr>
      <vt:lpstr>Reviewers Comments: Responsibilities</vt:lpstr>
      <vt:lpstr>Reviewers Comments: Responsibilities</vt:lpstr>
      <vt:lpstr>Brussels preparation</vt:lpstr>
      <vt:lpstr>Folie 13</vt:lpstr>
      <vt:lpstr>January and April Milestones</vt:lpstr>
      <vt:lpstr>April Deliverables</vt:lpstr>
      <vt:lpstr>Folie 16</vt:lpstr>
      <vt:lpstr>Open Issues</vt:lpstr>
      <vt:lpstr>Next Phone Conference</vt:lpstr>
      <vt:lpstr>Folie 19</vt:lpstr>
    </vt:vector>
  </TitlesOfParts>
  <Company>Universitaet Karlsruhe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Sommer</cp:lastModifiedBy>
  <cp:revision>402</cp:revision>
  <cp:lastPrinted>2000-09-29T14:26:26Z</cp:lastPrinted>
  <dcterms:created xsi:type="dcterms:W3CDTF">2010-01-08T09:05:51Z</dcterms:created>
  <dcterms:modified xsi:type="dcterms:W3CDTF">2013-04-25T13:55:12Z</dcterms:modified>
</cp:coreProperties>
</file>