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299" r:id="rId2"/>
    <p:sldId id="342" r:id="rId3"/>
    <p:sldId id="451" r:id="rId4"/>
    <p:sldId id="455" r:id="rId5"/>
    <p:sldId id="444" r:id="rId6"/>
    <p:sldId id="461" r:id="rId7"/>
    <p:sldId id="450" r:id="rId8"/>
    <p:sldId id="449" r:id="rId9"/>
    <p:sldId id="452" r:id="rId10"/>
    <p:sldId id="418" r:id="rId11"/>
    <p:sldId id="441" r:id="rId12"/>
    <p:sldId id="453" r:id="rId13"/>
    <p:sldId id="447" r:id="rId14"/>
    <p:sldId id="454" r:id="rId15"/>
    <p:sldId id="446" r:id="rId16"/>
    <p:sldId id="448" r:id="rId17"/>
    <p:sldId id="456" r:id="rId18"/>
    <p:sldId id="457" r:id="rId19"/>
    <p:sldId id="458" r:id="rId20"/>
    <p:sldId id="459" r:id="rId21"/>
    <p:sldId id="460" r:id="rId22"/>
    <p:sldId id="402" r:id="rId23"/>
    <p:sldId id="421" r:id="rId24"/>
    <p:sldId id="430" r:id="rId25"/>
    <p:sldId id="408" r:id="rId26"/>
  </p:sldIdLst>
  <p:sldSz cx="9144000" cy="6858000" type="screen4x3"/>
  <p:notesSz cx="9867900" cy="67183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200" b="1" kern="1200">
        <a:solidFill>
          <a:srgbClr val="220060"/>
        </a:solidFill>
        <a:latin typeface="Arial" charset="0"/>
        <a:ea typeface="+mn-ea"/>
        <a:cs typeface="Arial" charset="0"/>
      </a:defRPr>
    </a:lvl1pPr>
    <a:lvl2pPr marL="457200" algn="l" rtl="0" fontAlgn="base">
      <a:spcBef>
        <a:spcPct val="0"/>
      </a:spcBef>
      <a:spcAft>
        <a:spcPct val="0"/>
      </a:spcAft>
      <a:defRPr sz="3200" b="1" kern="1200">
        <a:solidFill>
          <a:srgbClr val="220060"/>
        </a:solidFill>
        <a:latin typeface="Arial" charset="0"/>
        <a:ea typeface="+mn-ea"/>
        <a:cs typeface="Arial" charset="0"/>
      </a:defRPr>
    </a:lvl2pPr>
    <a:lvl3pPr marL="914400" algn="l" rtl="0" fontAlgn="base">
      <a:spcBef>
        <a:spcPct val="0"/>
      </a:spcBef>
      <a:spcAft>
        <a:spcPct val="0"/>
      </a:spcAft>
      <a:defRPr sz="3200" b="1" kern="1200">
        <a:solidFill>
          <a:srgbClr val="220060"/>
        </a:solidFill>
        <a:latin typeface="Arial" charset="0"/>
        <a:ea typeface="+mn-ea"/>
        <a:cs typeface="Arial" charset="0"/>
      </a:defRPr>
    </a:lvl3pPr>
    <a:lvl4pPr marL="1371600" algn="l" rtl="0" fontAlgn="base">
      <a:spcBef>
        <a:spcPct val="0"/>
      </a:spcBef>
      <a:spcAft>
        <a:spcPct val="0"/>
      </a:spcAft>
      <a:defRPr sz="3200" b="1" kern="1200">
        <a:solidFill>
          <a:srgbClr val="220060"/>
        </a:solidFill>
        <a:latin typeface="Arial" charset="0"/>
        <a:ea typeface="+mn-ea"/>
        <a:cs typeface="Arial" charset="0"/>
      </a:defRPr>
    </a:lvl4pPr>
    <a:lvl5pPr marL="1828800" algn="l" rtl="0" fontAlgn="base">
      <a:spcBef>
        <a:spcPct val="0"/>
      </a:spcBef>
      <a:spcAft>
        <a:spcPct val="0"/>
      </a:spcAft>
      <a:defRPr sz="3200" b="1" kern="1200">
        <a:solidFill>
          <a:srgbClr val="220060"/>
        </a:solidFill>
        <a:latin typeface="Arial" charset="0"/>
        <a:ea typeface="+mn-ea"/>
        <a:cs typeface="Arial" charset="0"/>
      </a:defRPr>
    </a:lvl5pPr>
    <a:lvl6pPr marL="2286000" algn="l" defTabSz="914400" rtl="0" eaLnBrk="1" latinLnBrk="0" hangingPunct="1">
      <a:defRPr sz="3200" b="1" kern="1200">
        <a:solidFill>
          <a:srgbClr val="220060"/>
        </a:solidFill>
        <a:latin typeface="Arial" charset="0"/>
        <a:ea typeface="+mn-ea"/>
        <a:cs typeface="Arial" charset="0"/>
      </a:defRPr>
    </a:lvl6pPr>
    <a:lvl7pPr marL="2743200" algn="l" defTabSz="914400" rtl="0" eaLnBrk="1" latinLnBrk="0" hangingPunct="1">
      <a:defRPr sz="3200" b="1" kern="1200">
        <a:solidFill>
          <a:srgbClr val="220060"/>
        </a:solidFill>
        <a:latin typeface="Arial" charset="0"/>
        <a:ea typeface="+mn-ea"/>
        <a:cs typeface="Arial" charset="0"/>
      </a:defRPr>
    </a:lvl7pPr>
    <a:lvl8pPr marL="3200400" algn="l" defTabSz="914400" rtl="0" eaLnBrk="1" latinLnBrk="0" hangingPunct="1">
      <a:defRPr sz="3200" b="1" kern="1200">
        <a:solidFill>
          <a:srgbClr val="220060"/>
        </a:solidFill>
        <a:latin typeface="Arial" charset="0"/>
        <a:ea typeface="+mn-ea"/>
        <a:cs typeface="Arial" charset="0"/>
      </a:defRPr>
    </a:lvl8pPr>
    <a:lvl9pPr marL="3657600" algn="l" defTabSz="914400" rtl="0" eaLnBrk="1" latinLnBrk="0" hangingPunct="1">
      <a:defRPr sz="3200" b="1" kern="1200">
        <a:solidFill>
          <a:srgbClr val="22006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EAD"/>
    <a:srgbClr val="220060"/>
    <a:srgbClr val="262FDA"/>
    <a:srgbClr val="5A42BE"/>
    <a:srgbClr val="66FFCC"/>
    <a:srgbClr val="FF0000"/>
    <a:srgbClr val="F3CE1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9710" autoAdjust="0"/>
  </p:normalViewPr>
  <p:slideViewPr>
    <p:cSldViewPr>
      <p:cViewPr varScale="1">
        <p:scale>
          <a:sx n="117" d="100"/>
          <a:sy n="117"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511795" y="6584168"/>
            <a:ext cx="269304" cy="153888"/>
          </a:xfrm>
          <a:prstGeom prst="rect">
            <a:avLst/>
          </a:prstGeom>
          <a:noFill/>
          <a:ln w="12699">
            <a:noFill/>
            <a:miter lim="800000"/>
            <a:headEnd/>
            <a:tailEnd/>
          </a:ln>
          <a:effectLst/>
        </p:spPr>
        <p:txBody>
          <a:bodyPr wrap="none" lIns="0" tIns="0" rIns="0" bIns="0">
            <a:spAutoFit/>
          </a:bodyPr>
          <a:lstStyle/>
          <a:p>
            <a:pPr algn="r" eaLnBrk="0" hangingPunct="0">
              <a:defRPr/>
            </a:pPr>
            <a:fld id="{B02C922F-D161-4491-81BC-25EC5026583E}" type="slidenum">
              <a:rPr lang="en-US" sz="1000" b="0">
                <a:solidFill>
                  <a:schemeClr val="tx1"/>
                </a:solidFill>
                <a:latin typeface="Tahoma" pitchFamily="34" charset="0"/>
                <a:cs typeface="+mn-cs"/>
              </a:rPr>
              <a:pPr algn="r" eaLnBrk="0" hangingPunct="0">
                <a:defRPr/>
              </a:pPr>
              <a:t>‹Nr.›</a:t>
            </a:fld>
            <a:endParaRPr lang="en-US" sz="1000" b="0">
              <a:solidFill>
                <a:schemeClr val="tx1"/>
              </a:solidFill>
              <a:latin typeface="Tahoma" pitchFamily="34" charset="0"/>
              <a:cs typeface="+mn-cs"/>
            </a:endParaRPr>
          </a:p>
        </p:txBody>
      </p:sp>
      <p:sp>
        <p:nvSpPr>
          <p:cNvPr id="3075" name="Rectangle 3"/>
          <p:cNvSpPr>
            <a:spLocks noChangeArrowheads="1"/>
          </p:cNvSpPr>
          <p:nvPr/>
        </p:nvSpPr>
        <p:spPr bwMode="auto">
          <a:xfrm>
            <a:off x="3821974" y="6563174"/>
            <a:ext cx="3144947" cy="212806"/>
          </a:xfrm>
          <a:prstGeom prst="rect">
            <a:avLst/>
          </a:prstGeom>
          <a:noFill/>
          <a:ln w="12699">
            <a:noFill/>
            <a:miter lim="800000"/>
            <a:headEnd/>
            <a:tailEnd/>
          </a:ln>
          <a:effectLst/>
        </p:spPr>
        <p:txBody>
          <a:bodyPr wrap="none" lIns="90416" tIns="44414" rIns="90416" bIns="44414">
            <a:spAutoFit/>
          </a:bodyPr>
          <a:lstStyle/>
          <a:p>
            <a:pPr algn="r" eaLnBrk="0" hangingPunct="0">
              <a:defRPr/>
            </a:pPr>
            <a:r>
              <a:rPr lang="en-US" sz="800" b="0">
                <a:solidFill>
                  <a:schemeClr val="tx1"/>
                </a:solidFill>
                <a:cs typeface="+mn-cs"/>
              </a:rPr>
              <a:t>University of Karlsruhe Proprietary – Use pursuant to instructions</a:t>
            </a:r>
          </a:p>
        </p:txBody>
      </p:sp>
    </p:spTree>
    <p:extLst>
      <p:ext uri="{BB962C8B-B14F-4D97-AF65-F5344CB8AC3E}">
        <p14:creationId xmlns:p14="http://schemas.microsoft.com/office/powerpoint/2010/main" val="316700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idx="2"/>
          </p:nvPr>
        </p:nvSpPr>
        <p:spPr bwMode="auto">
          <a:xfrm>
            <a:off x="3260725" y="508000"/>
            <a:ext cx="3348038" cy="2509838"/>
          </a:xfrm>
          <a:prstGeom prst="rect">
            <a:avLst/>
          </a:prstGeom>
          <a:noFill/>
          <a:ln w="12699">
            <a:solidFill>
              <a:srgbClr val="000000"/>
            </a:solidFill>
            <a:miter lim="800000"/>
            <a:headEnd/>
            <a:tailEnd/>
          </a:ln>
        </p:spPr>
      </p:sp>
      <p:sp>
        <p:nvSpPr>
          <p:cNvPr id="2051" name="Rectangle 3"/>
          <p:cNvSpPr>
            <a:spLocks noGrp="1" noChangeArrowheads="1"/>
          </p:cNvSpPr>
          <p:nvPr>
            <p:ph type="body" sz="quarter" idx="3"/>
          </p:nvPr>
        </p:nvSpPr>
        <p:spPr bwMode="auto">
          <a:xfrm>
            <a:off x="1313438" y="3191192"/>
            <a:ext cx="7241028" cy="3023235"/>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465357997"/>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Slide Image Placeholder 1"/>
          <p:cNvSpPr>
            <a:spLocks noGrp="1" noRot="1" noChangeAspect="1"/>
          </p:cNvSpPr>
          <p:nvPr>
            <p:ph type="sldImg"/>
          </p:nvPr>
        </p:nvSpPr>
        <p:spPr>
          <a:ln/>
        </p:spPr>
      </p:sp>
      <p:sp>
        <p:nvSpPr>
          <p:cNvPr id="733186" name="Notes Placeholder 2"/>
          <p:cNvSpPr>
            <a:spLocks noGrp="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2"/>
          <p:cNvSpPr>
            <a:spLocks noGrp="1" noRot="1" noChangeAspect="1" noChangeArrowheads="1" noTextEdit="1"/>
          </p:cNvSpPr>
          <p:nvPr>
            <p:ph type="sldImg"/>
          </p:nvPr>
        </p:nvSpPr>
        <p:spPr>
          <a:ln/>
        </p:spPr>
      </p:sp>
      <p:sp>
        <p:nvSpPr>
          <p:cNvPr id="762882"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2"/>
          <p:cNvSpPr>
            <a:spLocks noGrp="1" noRot="1" noChangeAspect="1" noChangeArrowheads="1" noTextEdit="1"/>
          </p:cNvSpPr>
          <p:nvPr>
            <p:ph type="sldImg"/>
          </p:nvPr>
        </p:nvSpPr>
        <p:spPr>
          <a:ln/>
        </p:spPr>
      </p:sp>
      <p:sp>
        <p:nvSpPr>
          <p:cNvPr id="762882"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49" name="Slide Image Placeholder 1"/>
          <p:cNvSpPr>
            <a:spLocks noGrp="1" noRot="1" noChangeAspect="1" noTextEdit="1"/>
          </p:cNvSpPr>
          <p:nvPr>
            <p:ph type="sldImg"/>
          </p:nvPr>
        </p:nvSpPr>
        <p:spPr>
          <a:ln/>
        </p:spPr>
      </p:sp>
      <p:sp>
        <p:nvSpPr>
          <p:cNvPr id="744450" name="Notes Placeholder 2"/>
          <p:cNvSpPr>
            <a:spLocks noGrp="1"/>
          </p:cNvSpPr>
          <p:nvPr>
            <p:ph type="body" idx="1"/>
          </p:nvPr>
        </p:nvSpPr>
        <p:spPr>
          <a:noFill/>
          <a:ln w="9525"/>
        </p:spPr>
        <p:txBody>
          <a:bodyPr/>
          <a:lstStyle/>
          <a:p>
            <a:pPr eaLnBrk="1" hangingPunct="1"/>
            <a:endParaRPr lang="de-DE"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2"/>
          <p:cNvSpPr>
            <a:spLocks noGrp="1" noRot="1" noChangeAspect="1" noChangeArrowheads="1" noTextEdit="1"/>
          </p:cNvSpPr>
          <p:nvPr>
            <p:ph type="sldImg"/>
          </p:nvPr>
        </p:nvSpPr>
        <p:spPr>
          <a:ln/>
        </p:spPr>
      </p:sp>
      <p:sp>
        <p:nvSpPr>
          <p:cNvPr id="762882"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29" name="Slide Image Placeholder 1"/>
          <p:cNvSpPr>
            <a:spLocks noGrp="1" noRot="1" noChangeAspect="1" noTextEdit="1"/>
          </p:cNvSpPr>
          <p:nvPr>
            <p:ph type="sldImg"/>
          </p:nvPr>
        </p:nvSpPr>
        <p:spPr>
          <a:ln/>
        </p:spPr>
      </p:sp>
      <p:sp>
        <p:nvSpPr>
          <p:cNvPr id="764930" name="Notes Placeholder 2"/>
          <p:cNvSpPr>
            <a:spLocks noGrp="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Slide Image Placeholder 1"/>
          <p:cNvSpPr>
            <a:spLocks noGrp="1" noRot="1" noChangeAspect="1" noTextEdit="1"/>
          </p:cNvSpPr>
          <p:nvPr>
            <p:ph type="sldImg"/>
          </p:nvPr>
        </p:nvSpPr>
        <p:spPr>
          <a:ln/>
        </p:spPr>
      </p:sp>
      <p:sp>
        <p:nvSpPr>
          <p:cNvPr id="766978" name="Notes Placeholder 2"/>
          <p:cNvSpPr>
            <a:spLocks noGrp="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5" name="Rectangle 2"/>
          <p:cNvSpPr>
            <a:spLocks noGrp="1" noRot="1" noChangeAspect="1" noChangeArrowheads="1" noTextEdit="1"/>
          </p:cNvSpPr>
          <p:nvPr>
            <p:ph type="sldImg"/>
          </p:nvPr>
        </p:nvSpPr>
        <p:spPr>
          <a:ln/>
        </p:spPr>
      </p:sp>
      <p:sp>
        <p:nvSpPr>
          <p:cNvPr id="769026"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Rectangle 2"/>
          <p:cNvSpPr>
            <a:spLocks noGrp="1" noRot="1" noChangeAspect="1" noChangeArrowheads="1" noTextEdit="1"/>
          </p:cNvSpPr>
          <p:nvPr>
            <p:ph type="sldImg"/>
          </p:nvPr>
        </p:nvSpPr>
        <p:spPr>
          <a:ln/>
        </p:spPr>
      </p:sp>
      <p:sp>
        <p:nvSpPr>
          <p:cNvPr id="739330" name="Rectangle 3"/>
          <p:cNvSpPr>
            <a:spLocks noGrp="1" noChangeArrowheads="1"/>
          </p:cNvSpPr>
          <p:nvPr>
            <p:ph type="body" idx="1"/>
          </p:nvPr>
        </p:nvSpPr>
        <p:spPr>
          <a:noFill/>
          <a:ln w="9525"/>
        </p:spPr>
        <p:txBody>
          <a:bodyPr/>
          <a:lstStyle/>
          <a:p>
            <a:pPr eaLnBrk="1" hangingPunct="1"/>
            <a:r>
              <a:rPr lang="en-US" b="1" smtClean="0"/>
              <a:t>Partner presentations (10min each)</a:t>
            </a:r>
            <a:endParaRPr lang="en-US" smtClean="0"/>
          </a:p>
          <a:p>
            <a:pPr lvl="1" eaLnBrk="1" hangingPunct="1"/>
            <a:r>
              <a:rPr lang="en-US" smtClean="0"/>
              <a:t>Institute / company (short)</a:t>
            </a:r>
          </a:p>
          <a:p>
            <a:pPr lvl="1" eaLnBrk="1" hangingPunct="1"/>
            <a:r>
              <a:rPr lang="en-US" smtClean="0"/>
              <a:t>Contribution to the project, own work effort and timeline (focus)</a:t>
            </a:r>
          </a:p>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2"/>
          <p:cNvSpPr>
            <a:spLocks noGrp="1" noRot="1" noChangeAspect="1" noChangeArrowheads="1" noTextEdit="1"/>
          </p:cNvSpPr>
          <p:nvPr>
            <p:ph type="sldImg"/>
          </p:nvPr>
        </p:nvSpPr>
        <p:spPr>
          <a:ln/>
        </p:spPr>
      </p:sp>
      <p:sp>
        <p:nvSpPr>
          <p:cNvPr id="762882"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Slide Image Placeholder 1"/>
          <p:cNvSpPr>
            <a:spLocks noGrp="1" noRot="1" noChangeAspect="1" noTextEdit="1"/>
          </p:cNvSpPr>
          <p:nvPr>
            <p:ph type="sldImg"/>
          </p:nvPr>
        </p:nvSpPr>
        <p:spPr>
          <a:ln/>
        </p:spPr>
      </p:sp>
      <p:sp>
        <p:nvSpPr>
          <p:cNvPr id="741378" name="Notes Placeholder 2"/>
          <p:cNvSpPr>
            <a:spLocks noGrp="1"/>
          </p:cNvSpPr>
          <p:nvPr>
            <p:ph type="body" idx="1"/>
          </p:nvPr>
        </p:nvSpPr>
        <p:spPr>
          <a:noFill/>
          <a:ln w="9525"/>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5" name="Slide Image Placeholder 1"/>
          <p:cNvSpPr>
            <a:spLocks noGrp="1" noRot="1" noChangeAspect="1" noTextEdit="1"/>
          </p:cNvSpPr>
          <p:nvPr>
            <p:ph type="sldImg"/>
          </p:nvPr>
        </p:nvSpPr>
        <p:spPr>
          <a:ln/>
        </p:spPr>
      </p:sp>
      <p:sp>
        <p:nvSpPr>
          <p:cNvPr id="758786" name="Notes Placeholder 2"/>
          <p:cNvSpPr>
            <a:spLocks noGrp="1"/>
          </p:cNvSpPr>
          <p:nvPr>
            <p:ph type="body" idx="1"/>
          </p:nvPr>
        </p:nvSpPr>
        <p:spPr>
          <a:noFill/>
          <a:ln w="9525"/>
        </p:spPr>
        <p:txBody>
          <a:bodyPr/>
          <a:lstStyle/>
          <a:p>
            <a:pPr eaLnBrk="1" hangingPunct="1"/>
            <a:endParaRPr lang="de-DE" sz="11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3" name="Slide Image Placeholder 1"/>
          <p:cNvSpPr>
            <a:spLocks noGrp="1" noRot="1" noChangeAspect="1" noTextEdit="1"/>
          </p:cNvSpPr>
          <p:nvPr>
            <p:ph type="sldImg"/>
          </p:nvPr>
        </p:nvSpPr>
        <p:spPr>
          <a:ln/>
        </p:spPr>
      </p:sp>
      <p:sp>
        <p:nvSpPr>
          <p:cNvPr id="760834" name="Notes Placeholder 2"/>
          <p:cNvSpPr>
            <a:spLocks noGrp="1"/>
          </p:cNvSpPr>
          <p:nvPr>
            <p:ph type="body" idx="1"/>
          </p:nvPr>
        </p:nvSpPr>
        <p:spPr>
          <a:noFill/>
          <a:ln w="9525"/>
        </p:spPr>
        <p:txBody>
          <a:bodyPr/>
          <a:lstStyle/>
          <a:p>
            <a:pPr eaLnBrk="1" hangingPunct="1"/>
            <a:endParaRPr lang="de-DE"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2"/>
          <p:cNvSpPr>
            <a:spLocks noGrp="1" noRot="1" noChangeAspect="1" noChangeArrowheads="1" noTextEdit="1"/>
          </p:cNvSpPr>
          <p:nvPr>
            <p:ph type="sldImg"/>
          </p:nvPr>
        </p:nvSpPr>
        <p:spPr>
          <a:ln/>
        </p:spPr>
      </p:sp>
      <p:sp>
        <p:nvSpPr>
          <p:cNvPr id="762882" name="Rectangle 3"/>
          <p:cNvSpPr>
            <a:spLocks noGrp="1" noChangeArrowheads="1"/>
          </p:cNvSpPr>
          <p:nvPr>
            <p:ph type="body" idx="1"/>
          </p:nvPr>
        </p:nvSpPr>
        <p:spPr>
          <a:noFill/>
          <a:ln w="9525"/>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Slide Image Placeholder 1"/>
          <p:cNvSpPr>
            <a:spLocks noGrp="1" noRot="1" noChangeAspect="1" noTextEdit="1"/>
          </p:cNvSpPr>
          <p:nvPr>
            <p:ph type="sldImg"/>
          </p:nvPr>
        </p:nvSpPr>
        <p:spPr>
          <a:ln/>
        </p:spPr>
      </p:sp>
      <p:sp>
        <p:nvSpPr>
          <p:cNvPr id="746498" name="Notes Placeholder 2"/>
          <p:cNvSpPr>
            <a:spLocks noGrp="1"/>
          </p:cNvSpPr>
          <p:nvPr>
            <p:ph type="body" idx="1"/>
          </p:nvPr>
        </p:nvSpPr>
        <p:spPr>
          <a:noFill/>
          <a:ln w="9525"/>
        </p:spPr>
        <p:txBody>
          <a:bodyPr/>
          <a:lstStyle/>
          <a:p>
            <a:pPr eaLnBrk="1" hangingPunct="1"/>
            <a:endParaRPr lang="de-DE" sz="11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5" name="Slide Image Placeholder 1"/>
          <p:cNvSpPr>
            <a:spLocks noGrp="1" noRot="1" noChangeAspect="1" noTextEdit="1"/>
          </p:cNvSpPr>
          <p:nvPr>
            <p:ph type="sldImg"/>
          </p:nvPr>
        </p:nvSpPr>
        <p:spPr>
          <a:ln/>
        </p:spPr>
      </p:sp>
      <p:sp>
        <p:nvSpPr>
          <p:cNvPr id="748546" name="Notes Placeholder 2"/>
          <p:cNvSpPr>
            <a:spLocks noGrp="1"/>
          </p:cNvSpPr>
          <p:nvPr>
            <p:ph type="body" idx="1"/>
          </p:nvPr>
        </p:nvSpPr>
        <p:spPr>
          <a:noFill/>
          <a:ln w="9525"/>
        </p:spPr>
        <p:txBody>
          <a:bodyPr/>
          <a:lstStyle/>
          <a:p>
            <a:pPr eaLnBrk="1" hangingPunct="1"/>
            <a:endParaRPr lang="de-DE" sz="11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cs typeface="+mn-cs"/>
            </a:endParaRPr>
          </a:p>
        </p:txBody>
      </p:sp>
      <p:graphicFrame>
        <p:nvGraphicFramePr>
          <p:cNvPr id="3" name="Object 2"/>
          <p:cNvGraphicFramePr>
            <a:graphicFrameLocks noChangeAspect="1"/>
          </p:cNvGraphicFramePr>
          <p:nvPr/>
        </p:nvGraphicFramePr>
        <p:xfrm>
          <a:off x="7380288" y="217488"/>
          <a:ext cx="1485900" cy="1071562"/>
        </p:xfrm>
        <a:graphic>
          <a:graphicData uri="http://schemas.openxmlformats.org/presentationml/2006/ole">
            <mc:AlternateContent xmlns:mc="http://schemas.openxmlformats.org/markup-compatibility/2006">
              <mc:Choice xmlns:v="urn:schemas-microsoft-com:vml" Requires="v">
                <p:oleObj spid="_x0000_s772113" r:id="rId4" imgW="3895238" imgH="2809524" progId="MSPhotoEd.3">
                  <p:embed/>
                </p:oleObj>
              </mc:Choice>
              <mc:Fallback>
                <p:oleObj r:id="rId4" imgW="3895238" imgH="2809524" progId="MSPhotoEd.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17488"/>
                        <a:ext cx="1485900"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8"/>
          <p:cNvPicPr>
            <a:picLocks noChangeAspect="1" noChangeArrowheads="1"/>
          </p:cNvPicPr>
          <p:nvPr userDrawn="1"/>
        </p:nvPicPr>
        <p:blipFill>
          <a:blip r:embed="rId6"/>
          <a:srcRect/>
          <a:stretch>
            <a:fillRect/>
          </a:stretch>
        </p:blipFill>
        <p:spPr bwMode="auto">
          <a:xfrm>
            <a:off x="179388" y="5373688"/>
            <a:ext cx="1979612" cy="655637"/>
          </a:xfrm>
          <a:prstGeom prst="rect">
            <a:avLst/>
          </a:prstGeom>
          <a:noFill/>
          <a:ln w="9525">
            <a:noFill/>
            <a:miter lim="800000"/>
            <a:headEnd/>
            <a:tailEnd/>
          </a:ln>
        </p:spPr>
      </p:pic>
      <p:sp>
        <p:nvSpPr>
          <p:cNvPr id="5" name="Text Box 10"/>
          <p:cNvSpPr txBox="1">
            <a:spLocks noChangeArrowheads="1"/>
          </p:cNvSpPr>
          <p:nvPr userDrawn="1"/>
        </p:nvSpPr>
        <p:spPr bwMode="auto">
          <a:xfrm>
            <a:off x="2195513" y="5613400"/>
            <a:ext cx="6526212" cy="192088"/>
          </a:xfrm>
          <a:prstGeom prst="rect">
            <a:avLst/>
          </a:prstGeom>
          <a:noFill/>
          <a:ln>
            <a:noFill/>
          </a:ln>
          <a:extLst/>
        </p:spPr>
        <p:txBody>
          <a:bodyPr lIns="0" tIns="0" rIns="0" bIns="0">
            <a:spAutoFit/>
          </a:bodyPr>
          <a:lstStyle>
            <a:lvl1pPr algn="l">
              <a:lnSpc>
                <a:spcPct val="90000"/>
              </a:lnSpc>
              <a:spcBef>
                <a:spcPct val="50000"/>
              </a:spcBef>
              <a:defRPr sz="2000">
                <a:solidFill>
                  <a:schemeClr val="tx1"/>
                </a:solidFill>
                <a:latin typeface="Arial" charset="0"/>
              </a:defRPr>
            </a:lvl1pPr>
            <a:lvl2pPr marL="742950" indent="-285750" algn="l">
              <a:lnSpc>
                <a:spcPct val="90000"/>
              </a:lnSpc>
              <a:spcBef>
                <a:spcPct val="50000"/>
              </a:spcBef>
              <a:defRPr sz="2000">
                <a:solidFill>
                  <a:schemeClr val="tx1"/>
                </a:solidFill>
                <a:latin typeface="Arial" charset="0"/>
              </a:defRPr>
            </a:lvl2pPr>
            <a:lvl3pPr marL="1143000" indent="-228600" algn="l">
              <a:lnSpc>
                <a:spcPct val="90000"/>
              </a:lnSpc>
              <a:spcBef>
                <a:spcPct val="50000"/>
              </a:spcBef>
              <a:defRPr sz="2000">
                <a:solidFill>
                  <a:schemeClr val="tx1"/>
                </a:solidFill>
                <a:latin typeface="Arial" charset="0"/>
              </a:defRPr>
            </a:lvl3pPr>
            <a:lvl4pPr marL="1600200" indent="-228600" algn="l">
              <a:lnSpc>
                <a:spcPct val="90000"/>
              </a:lnSpc>
              <a:spcBef>
                <a:spcPct val="50000"/>
              </a:spcBef>
              <a:defRPr sz="2000">
                <a:solidFill>
                  <a:schemeClr val="tx1"/>
                </a:solidFill>
                <a:latin typeface="Arial" charset="0"/>
              </a:defRPr>
            </a:lvl4pPr>
            <a:lvl5pPr marL="2057400" indent="-228600" algn="l">
              <a:lnSpc>
                <a:spcPct val="90000"/>
              </a:lnSpc>
              <a:spcBef>
                <a:spcPct val="50000"/>
              </a:spcBef>
              <a:defRPr sz="2000">
                <a:solidFill>
                  <a:schemeClr val="tx1"/>
                </a:solidFill>
                <a:latin typeface="Arial" charset="0"/>
              </a:defRPr>
            </a:lvl5pPr>
            <a:lvl6pPr marL="2514600" indent="-228600" fontAlgn="base">
              <a:lnSpc>
                <a:spcPct val="90000"/>
              </a:lnSpc>
              <a:spcBef>
                <a:spcPct val="50000"/>
              </a:spcBef>
              <a:spcAft>
                <a:spcPct val="0"/>
              </a:spcAft>
              <a:defRPr sz="2000">
                <a:solidFill>
                  <a:schemeClr val="tx1"/>
                </a:solidFill>
                <a:latin typeface="Arial" charset="0"/>
              </a:defRPr>
            </a:lvl6pPr>
            <a:lvl7pPr marL="2971800" indent="-228600" fontAlgn="base">
              <a:lnSpc>
                <a:spcPct val="90000"/>
              </a:lnSpc>
              <a:spcBef>
                <a:spcPct val="50000"/>
              </a:spcBef>
              <a:spcAft>
                <a:spcPct val="0"/>
              </a:spcAft>
              <a:defRPr sz="2000">
                <a:solidFill>
                  <a:schemeClr val="tx1"/>
                </a:solidFill>
                <a:latin typeface="Arial" charset="0"/>
              </a:defRPr>
            </a:lvl7pPr>
            <a:lvl8pPr marL="3429000" indent="-228600" fontAlgn="base">
              <a:lnSpc>
                <a:spcPct val="90000"/>
              </a:lnSpc>
              <a:spcBef>
                <a:spcPct val="50000"/>
              </a:spcBef>
              <a:spcAft>
                <a:spcPct val="0"/>
              </a:spcAft>
              <a:defRPr sz="2000">
                <a:solidFill>
                  <a:schemeClr val="tx1"/>
                </a:solidFill>
                <a:latin typeface="Arial" charset="0"/>
              </a:defRPr>
            </a:lvl8pPr>
            <a:lvl9pPr marL="3886200" indent="-228600" fontAlgn="base">
              <a:lnSpc>
                <a:spcPct val="90000"/>
              </a:lnSpc>
              <a:spcBef>
                <a:spcPct val="50000"/>
              </a:spcBef>
              <a:spcAft>
                <a:spcPct val="0"/>
              </a:spcAft>
              <a:defRPr sz="2000">
                <a:solidFill>
                  <a:schemeClr val="tx1"/>
                </a:solidFill>
                <a:latin typeface="Arial" charset="0"/>
              </a:defRPr>
            </a:lvl9pPr>
          </a:lstStyle>
          <a:p>
            <a:pPr>
              <a:defRPr/>
            </a:pPr>
            <a:r>
              <a:rPr lang="en-US" sz="1400" b="0">
                <a:cs typeface="+mn-cs"/>
              </a:rPr>
              <a:t>Nano Scale Disruptive Silicon-Plasmonic Platform for Chip-to-Chip Interconnection</a:t>
            </a:r>
          </a:p>
        </p:txBody>
      </p:sp>
      <p:sp>
        <p:nvSpPr>
          <p:cNvPr id="6" name="Text Box 11"/>
          <p:cNvSpPr txBox="1">
            <a:spLocks noChangeArrowheads="1"/>
          </p:cNvSpPr>
          <p:nvPr userDrawn="1"/>
        </p:nvSpPr>
        <p:spPr bwMode="auto">
          <a:xfrm>
            <a:off x="455917" y="549275"/>
            <a:ext cx="6174767" cy="410369"/>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defRPr>
            </a:lvl1pPr>
            <a:lvl2pPr marL="742950" indent="-285750" algn="ctr" eaLnBrk="0" hangingPunct="0">
              <a:lnSpc>
                <a:spcPts val="3200"/>
              </a:lnSpc>
              <a:defRPr sz="3200" b="1">
                <a:solidFill>
                  <a:srgbClr val="220060"/>
                </a:solidFill>
                <a:latin typeface="Arial" charset="0"/>
              </a:defRPr>
            </a:lvl2pPr>
            <a:lvl3pPr marL="1143000" indent="-228600" algn="ctr" eaLnBrk="0" hangingPunct="0">
              <a:lnSpc>
                <a:spcPts val="3200"/>
              </a:lnSpc>
              <a:defRPr sz="3200" b="1">
                <a:solidFill>
                  <a:srgbClr val="220060"/>
                </a:solidFill>
                <a:latin typeface="Arial" charset="0"/>
              </a:defRPr>
            </a:lvl3pPr>
            <a:lvl4pPr marL="1600200" indent="-228600" algn="ctr" eaLnBrk="0" hangingPunct="0">
              <a:lnSpc>
                <a:spcPts val="3200"/>
              </a:lnSpc>
              <a:defRPr sz="3200" b="1">
                <a:solidFill>
                  <a:srgbClr val="220060"/>
                </a:solidFill>
                <a:latin typeface="Arial" charset="0"/>
              </a:defRPr>
            </a:lvl4pPr>
            <a:lvl5pPr marL="2057400" indent="-228600" algn="ctr" eaLnBrk="0" hangingPunct="0">
              <a:lnSpc>
                <a:spcPts val="3200"/>
              </a:lnSpc>
              <a:defRPr sz="3200" b="1">
                <a:solidFill>
                  <a:srgbClr val="220060"/>
                </a:solidFill>
                <a:latin typeface="Arial"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defRPr>
            </a:lvl9pPr>
          </a:lstStyle>
          <a:p>
            <a:pPr>
              <a:defRPr/>
            </a:pPr>
            <a:r>
              <a:rPr lang="en-US" sz="2000" dirty="0" smtClean="0">
                <a:cs typeface="+mn-cs"/>
              </a:rPr>
              <a:t>Meeting Eindhoven</a:t>
            </a:r>
            <a:r>
              <a:rPr lang="en-US" sz="2000" dirty="0">
                <a:cs typeface="+mn-cs"/>
              </a:rPr>
              <a:t>			</a:t>
            </a:r>
            <a:r>
              <a:rPr lang="en-US" sz="2000" dirty="0" smtClean="0">
                <a:cs typeface="+mn-cs"/>
              </a:rPr>
              <a:t>January 28</a:t>
            </a:r>
            <a:r>
              <a:rPr lang="en-US" sz="2000" baseline="30000" dirty="0" smtClean="0">
                <a:cs typeface="+mn-cs"/>
              </a:rPr>
              <a:t>th</a:t>
            </a:r>
            <a:r>
              <a:rPr lang="en-US" sz="2000" dirty="0" smtClean="0">
                <a:cs typeface="+mn-cs"/>
              </a:rPr>
              <a:t>, 2014 </a:t>
            </a:r>
            <a:endParaRPr lang="de-DE" sz="2000" dirty="0">
              <a:cs typeface="+mn-cs"/>
            </a:endParaRP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511" name="Rectangle 2"/>
          <p:cNvSpPr>
            <a:spLocks noGrp="1" noChangeArrowheads="1"/>
          </p:cNvSpPr>
          <p:nvPr>
            <p:ph type="title"/>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60426" name="Text Box 10"/>
          <p:cNvSpPr txBox="1">
            <a:spLocks noChangeArrowheads="1"/>
          </p:cNvSpPr>
          <p:nvPr/>
        </p:nvSpPr>
        <p:spPr bwMode="auto">
          <a:xfrm>
            <a:off x="1643063" y="6500813"/>
            <a:ext cx="6526212" cy="192087"/>
          </a:xfrm>
          <a:prstGeom prst="rect">
            <a:avLst/>
          </a:prstGeom>
          <a:noFill/>
          <a:ln>
            <a:noFill/>
          </a:ln>
          <a:extLst/>
        </p:spPr>
        <p:txBody>
          <a:bodyPr lIns="0" tIns="0" rIns="0" bIns="0">
            <a:spAutoFit/>
          </a:bodyPr>
          <a:lstStyle>
            <a:lvl1pPr algn="l">
              <a:lnSpc>
                <a:spcPct val="90000"/>
              </a:lnSpc>
              <a:spcBef>
                <a:spcPct val="50000"/>
              </a:spcBef>
              <a:defRPr sz="2000">
                <a:solidFill>
                  <a:schemeClr val="tx1"/>
                </a:solidFill>
                <a:latin typeface="Arial" charset="0"/>
              </a:defRPr>
            </a:lvl1pPr>
            <a:lvl2pPr marL="742950" indent="-285750" algn="l">
              <a:lnSpc>
                <a:spcPct val="90000"/>
              </a:lnSpc>
              <a:spcBef>
                <a:spcPct val="50000"/>
              </a:spcBef>
              <a:defRPr sz="2000">
                <a:solidFill>
                  <a:schemeClr val="tx1"/>
                </a:solidFill>
                <a:latin typeface="Arial" charset="0"/>
              </a:defRPr>
            </a:lvl2pPr>
            <a:lvl3pPr marL="1143000" indent="-228600" algn="l">
              <a:lnSpc>
                <a:spcPct val="90000"/>
              </a:lnSpc>
              <a:spcBef>
                <a:spcPct val="50000"/>
              </a:spcBef>
              <a:defRPr sz="2000">
                <a:solidFill>
                  <a:schemeClr val="tx1"/>
                </a:solidFill>
                <a:latin typeface="Arial" charset="0"/>
              </a:defRPr>
            </a:lvl3pPr>
            <a:lvl4pPr marL="1600200" indent="-228600" algn="l">
              <a:lnSpc>
                <a:spcPct val="90000"/>
              </a:lnSpc>
              <a:spcBef>
                <a:spcPct val="50000"/>
              </a:spcBef>
              <a:defRPr sz="2000">
                <a:solidFill>
                  <a:schemeClr val="tx1"/>
                </a:solidFill>
                <a:latin typeface="Arial" charset="0"/>
              </a:defRPr>
            </a:lvl4pPr>
            <a:lvl5pPr marL="2057400" indent="-228600" algn="l">
              <a:lnSpc>
                <a:spcPct val="90000"/>
              </a:lnSpc>
              <a:spcBef>
                <a:spcPct val="50000"/>
              </a:spcBef>
              <a:defRPr sz="2000">
                <a:solidFill>
                  <a:schemeClr val="tx1"/>
                </a:solidFill>
                <a:latin typeface="Arial" charset="0"/>
              </a:defRPr>
            </a:lvl5pPr>
            <a:lvl6pPr marL="2514600" indent="-228600" fontAlgn="base">
              <a:lnSpc>
                <a:spcPct val="90000"/>
              </a:lnSpc>
              <a:spcBef>
                <a:spcPct val="50000"/>
              </a:spcBef>
              <a:spcAft>
                <a:spcPct val="0"/>
              </a:spcAft>
              <a:defRPr sz="2000">
                <a:solidFill>
                  <a:schemeClr val="tx1"/>
                </a:solidFill>
                <a:latin typeface="Arial" charset="0"/>
              </a:defRPr>
            </a:lvl6pPr>
            <a:lvl7pPr marL="2971800" indent="-228600" fontAlgn="base">
              <a:lnSpc>
                <a:spcPct val="90000"/>
              </a:lnSpc>
              <a:spcBef>
                <a:spcPct val="50000"/>
              </a:spcBef>
              <a:spcAft>
                <a:spcPct val="0"/>
              </a:spcAft>
              <a:defRPr sz="2000">
                <a:solidFill>
                  <a:schemeClr val="tx1"/>
                </a:solidFill>
                <a:latin typeface="Arial" charset="0"/>
              </a:defRPr>
            </a:lvl7pPr>
            <a:lvl8pPr marL="3429000" indent="-228600" fontAlgn="base">
              <a:lnSpc>
                <a:spcPct val="90000"/>
              </a:lnSpc>
              <a:spcBef>
                <a:spcPct val="50000"/>
              </a:spcBef>
              <a:spcAft>
                <a:spcPct val="0"/>
              </a:spcAft>
              <a:defRPr sz="2000">
                <a:solidFill>
                  <a:schemeClr val="tx1"/>
                </a:solidFill>
                <a:latin typeface="Arial" charset="0"/>
              </a:defRPr>
            </a:lvl8pPr>
            <a:lvl9pPr marL="3886200" indent="-228600" fontAlgn="base">
              <a:lnSpc>
                <a:spcPct val="90000"/>
              </a:lnSpc>
              <a:spcBef>
                <a:spcPct val="50000"/>
              </a:spcBef>
              <a:spcAft>
                <a:spcPct val="0"/>
              </a:spcAft>
              <a:defRPr sz="2000">
                <a:solidFill>
                  <a:schemeClr val="tx1"/>
                </a:solidFill>
                <a:latin typeface="Arial" charset="0"/>
              </a:defRPr>
            </a:lvl9pPr>
          </a:lstStyle>
          <a:p>
            <a:pPr>
              <a:defRPr/>
            </a:pPr>
            <a:r>
              <a:rPr lang="en-US" sz="1400" b="0">
                <a:solidFill>
                  <a:srgbClr val="220060"/>
                </a:solidFill>
                <a:cs typeface="+mn-cs"/>
              </a:rPr>
              <a:t>Nano Scale Disruptive Silicon-Plasmonic Platform for Chip-to-Chip Interconnection</a:t>
            </a:r>
          </a:p>
        </p:txBody>
      </p:sp>
      <p:sp>
        <p:nvSpPr>
          <p:cNvPr id="60427" name="Text Box 11"/>
          <p:cNvSpPr txBox="1">
            <a:spLocks noChangeArrowheads="1"/>
          </p:cNvSpPr>
          <p:nvPr/>
        </p:nvSpPr>
        <p:spPr bwMode="auto">
          <a:xfrm>
            <a:off x="8429625" y="6500813"/>
            <a:ext cx="354013" cy="212725"/>
          </a:xfrm>
          <a:prstGeom prst="rect">
            <a:avLst/>
          </a:prstGeom>
          <a:noFill/>
          <a:ln w="9525">
            <a:noFill/>
            <a:miter lim="800000"/>
            <a:headEnd/>
            <a:tailEnd/>
          </a:ln>
          <a:effectLst/>
        </p:spPr>
        <p:txBody>
          <a:bodyPr wrap="none" lIns="0" tIns="0" rIns="0" bIns="0">
            <a:spAutoFit/>
          </a:bodyPr>
          <a:lstStyle>
            <a:lvl1pPr algn="l">
              <a:lnSpc>
                <a:spcPct val="90000"/>
              </a:lnSpc>
              <a:spcBef>
                <a:spcPct val="50000"/>
              </a:spcBef>
              <a:defRPr sz="2000">
                <a:solidFill>
                  <a:schemeClr val="tx1"/>
                </a:solidFill>
                <a:latin typeface="Arial" charset="0"/>
              </a:defRPr>
            </a:lvl1pPr>
            <a:lvl2pPr marL="742950" indent="-285750" algn="l">
              <a:lnSpc>
                <a:spcPct val="90000"/>
              </a:lnSpc>
              <a:spcBef>
                <a:spcPct val="50000"/>
              </a:spcBef>
              <a:defRPr sz="2000">
                <a:solidFill>
                  <a:schemeClr val="tx1"/>
                </a:solidFill>
                <a:latin typeface="Arial" charset="0"/>
              </a:defRPr>
            </a:lvl2pPr>
            <a:lvl3pPr marL="1143000" indent="-228600" algn="l">
              <a:lnSpc>
                <a:spcPct val="90000"/>
              </a:lnSpc>
              <a:spcBef>
                <a:spcPct val="50000"/>
              </a:spcBef>
              <a:defRPr sz="2000">
                <a:solidFill>
                  <a:schemeClr val="tx1"/>
                </a:solidFill>
                <a:latin typeface="Arial" charset="0"/>
              </a:defRPr>
            </a:lvl3pPr>
            <a:lvl4pPr marL="1600200" indent="-228600" algn="l">
              <a:lnSpc>
                <a:spcPct val="90000"/>
              </a:lnSpc>
              <a:spcBef>
                <a:spcPct val="50000"/>
              </a:spcBef>
              <a:defRPr sz="2000">
                <a:solidFill>
                  <a:schemeClr val="tx1"/>
                </a:solidFill>
                <a:latin typeface="Arial" charset="0"/>
              </a:defRPr>
            </a:lvl4pPr>
            <a:lvl5pPr marL="2057400" indent="-228600" algn="l">
              <a:lnSpc>
                <a:spcPct val="90000"/>
              </a:lnSpc>
              <a:spcBef>
                <a:spcPct val="50000"/>
              </a:spcBef>
              <a:defRPr sz="2000">
                <a:solidFill>
                  <a:schemeClr val="tx1"/>
                </a:solidFill>
                <a:latin typeface="Arial" charset="0"/>
              </a:defRPr>
            </a:lvl5pPr>
            <a:lvl6pPr marL="2514600" indent="-228600" fontAlgn="base">
              <a:lnSpc>
                <a:spcPct val="90000"/>
              </a:lnSpc>
              <a:spcBef>
                <a:spcPct val="50000"/>
              </a:spcBef>
              <a:spcAft>
                <a:spcPct val="0"/>
              </a:spcAft>
              <a:defRPr sz="2000">
                <a:solidFill>
                  <a:schemeClr val="tx1"/>
                </a:solidFill>
                <a:latin typeface="Arial" charset="0"/>
              </a:defRPr>
            </a:lvl6pPr>
            <a:lvl7pPr marL="2971800" indent="-228600" fontAlgn="base">
              <a:lnSpc>
                <a:spcPct val="90000"/>
              </a:lnSpc>
              <a:spcBef>
                <a:spcPct val="50000"/>
              </a:spcBef>
              <a:spcAft>
                <a:spcPct val="0"/>
              </a:spcAft>
              <a:defRPr sz="2000">
                <a:solidFill>
                  <a:schemeClr val="tx1"/>
                </a:solidFill>
                <a:latin typeface="Arial" charset="0"/>
              </a:defRPr>
            </a:lvl7pPr>
            <a:lvl8pPr marL="3429000" indent="-228600" fontAlgn="base">
              <a:lnSpc>
                <a:spcPct val="90000"/>
              </a:lnSpc>
              <a:spcBef>
                <a:spcPct val="50000"/>
              </a:spcBef>
              <a:spcAft>
                <a:spcPct val="0"/>
              </a:spcAft>
              <a:defRPr sz="2000">
                <a:solidFill>
                  <a:schemeClr val="tx1"/>
                </a:solidFill>
                <a:latin typeface="Arial" charset="0"/>
              </a:defRPr>
            </a:lvl8pPr>
            <a:lvl9pPr marL="3886200" indent="-228600" fontAlgn="base">
              <a:lnSpc>
                <a:spcPct val="90000"/>
              </a:lnSpc>
              <a:spcBef>
                <a:spcPct val="50000"/>
              </a:spcBef>
              <a:spcAft>
                <a:spcPct val="0"/>
              </a:spcAft>
              <a:defRPr sz="2000">
                <a:solidFill>
                  <a:schemeClr val="tx1"/>
                </a:solidFill>
                <a:latin typeface="Arial" charset="0"/>
              </a:defRPr>
            </a:lvl9pPr>
          </a:lstStyle>
          <a:p>
            <a:pPr eaLnBrk="0" hangingPunct="0">
              <a:lnSpc>
                <a:spcPct val="100000"/>
              </a:lnSpc>
              <a:spcBef>
                <a:spcPct val="0"/>
              </a:spcBef>
              <a:defRPr/>
            </a:pPr>
            <a:fld id="{A1284804-CDE8-4848-8E1F-8CD6EFF8C757}" type="slidenum">
              <a:rPr lang="en-US" sz="1400" b="0">
                <a:solidFill>
                  <a:srgbClr val="220060"/>
                </a:solidFill>
                <a:cs typeface="+mn-cs"/>
              </a:rPr>
              <a:pPr eaLnBrk="0" hangingPunct="0">
                <a:lnSpc>
                  <a:spcPct val="100000"/>
                </a:lnSpc>
                <a:spcBef>
                  <a:spcPct val="0"/>
                </a:spcBef>
                <a:defRPr/>
              </a:pPr>
              <a:t>‹Nr.›</a:t>
            </a:fld>
            <a:endParaRPr lang="en-US" sz="1400" b="0">
              <a:solidFill>
                <a:srgbClr val="220060"/>
              </a:solidFill>
              <a:cs typeface="+mn-cs"/>
            </a:endParaRPr>
          </a:p>
        </p:txBody>
      </p:sp>
      <p:graphicFrame>
        <p:nvGraphicFramePr>
          <p:cNvPr id="60509" name="Object 93"/>
          <p:cNvGraphicFramePr>
            <a:graphicFrameLocks noChangeAspect="1"/>
          </p:cNvGraphicFramePr>
          <p:nvPr/>
        </p:nvGraphicFramePr>
        <p:xfrm>
          <a:off x="142875" y="5929313"/>
          <a:ext cx="1143000" cy="823912"/>
        </p:xfrm>
        <a:graphic>
          <a:graphicData uri="http://schemas.openxmlformats.org/presentationml/2006/ole">
            <mc:AlternateContent xmlns:mc="http://schemas.openxmlformats.org/markup-compatibility/2006">
              <mc:Choice xmlns:v="urn:schemas-microsoft-com:vml" Requires="v">
                <p:oleObj spid="_x0000_s60525" r:id="rId5" imgW="3895238" imgH="2809524" progId="MSPhotoEd.3">
                  <p:embed/>
                </p:oleObj>
              </mc:Choice>
              <mc:Fallback>
                <p:oleObj r:id="rId5" imgW="3895238" imgH="2809524" progId="MSPhotoEd.3">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5929313"/>
                        <a:ext cx="1143000"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514" name="Gerade Verbindung 10"/>
          <p:cNvCxnSpPr>
            <a:cxnSpLocks noChangeShapeType="1"/>
          </p:cNvCxnSpPr>
          <p:nvPr/>
        </p:nvCxnSpPr>
        <p:spPr bwMode="auto">
          <a:xfrm>
            <a:off x="1500188" y="6429375"/>
            <a:ext cx="7429500" cy="1588"/>
          </a:xfrm>
          <a:prstGeom prst="line">
            <a:avLst/>
          </a:prstGeom>
          <a:noFill/>
          <a:ln w="19050" algn="ctr">
            <a:solidFill>
              <a:srgbClr val="262FDA"/>
            </a:solidFill>
            <a:round/>
            <a:headEnd/>
            <a:tailEnd/>
          </a:ln>
        </p:spPr>
      </p:cxnSp>
      <p:pic>
        <p:nvPicPr>
          <p:cNvPr id="60515" name="Picture 49"/>
          <p:cNvPicPr>
            <a:picLocks noChangeAspect="1" noChangeArrowheads="1"/>
          </p:cNvPicPr>
          <p:nvPr/>
        </p:nvPicPr>
        <p:blipFill>
          <a:blip r:embed="rId7"/>
          <a:srcRect/>
          <a:stretch>
            <a:fillRect/>
          </a:stretch>
        </p:blipFill>
        <p:spPr bwMode="auto">
          <a:xfrm>
            <a:off x="7164388" y="238125"/>
            <a:ext cx="1979612" cy="655638"/>
          </a:xfrm>
          <a:prstGeom prst="rect">
            <a:avLst/>
          </a:prstGeom>
          <a:noFill/>
          <a:ln w="9525">
            <a:noFill/>
            <a:miter lim="800000"/>
            <a:headEnd/>
            <a:tailEnd/>
          </a:ln>
        </p:spPr>
      </p:pic>
      <p:cxnSp>
        <p:nvCxnSpPr>
          <p:cNvPr id="60516" name="Gerade Verbindung 10"/>
          <p:cNvCxnSpPr>
            <a:cxnSpLocks noChangeShapeType="1"/>
          </p:cNvCxnSpPr>
          <p:nvPr/>
        </p:nvCxnSpPr>
        <p:spPr bwMode="auto">
          <a:xfrm>
            <a:off x="179388" y="812800"/>
            <a:ext cx="6985000" cy="0"/>
          </a:xfrm>
          <a:prstGeom prst="line">
            <a:avLst/>
          </a:prstGeom>
          <a:noFill/>
          <a:ln w="19050" algn="ctr">
            <a:solidFill>
              <a:srgbClr val="0000FF"/>
            </a:solidFill>
            <a:round/>
            <a:headEnd/>
            <a:tailEnd/>
          </a:ln>
        </p:spPr>
      </p:cxnSp>
    </p:spTree>
  </p:cSld>
  <p:clrMap bg1="lt1" tx1="dk1" bg2="lt2" tx2="dk2" accent1="accent1" accent2="accent2" accent3="accent3" accent4="accent4" accent5="accent5" accent6="accent6" hlink="hlink" folHlink="folHlink"/>
  <p:sldLayoutIdLst>
    <p:sldLayoutId id="2147483651" r:id="rId1"/>
    <p:sldLayoutId id="2147483650" r:id="rId2"/>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mn-ea"/>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5" name="Rectangle 8"/>
          <p:cNvSpPr>
            <a:spLocks noChangeArrowheads="1"/>
          </p:cNvSpPr>
          <p:nvPr/>
        </p:nvSpPr>
        <p:spPr bwMode="auto">
          <a:xfrm>
            <a:off x="107950" y="5637213"/>
            <a:ext cx="8928100" cy="1220787"/>
          </a:xfrm>
          <a:prstGeom prst="rect">
            <a:avLst/>
          </a:prstGeom>
          <a:solidFill>
            <a:schemeClr val="bg1"/>
          </a:solidFill>
          <a:ln w="9525">
            <a:noFill/>
            <a:miter lim="800000"/>
            <a:headEnd/>
            <a:tailEnd/>
          </a:ln>
        </p:spPr>
        <p:txBody>
          <a:bodyPr>
            <a:spAutoFit/>
          </a:body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p:txBody>
      </p:sp>
      <p:sp>
        <p:nvSpPr>
          <p:cNvPr id="62516" name="Rectangle 4"/>
          <p:cNvSpPr>
            <a:spLocks noChangeArrowheads="1"/>
          </p:cNvSpPr>
          <p:nvPr/>
        </p:nvSpPr>
        <p:spPr bwMode="auto">
          <a:xfrm>
            <a:off x="5786438" y="0"/>
            <a:ext cx="3357562" cy="2214563"/>
          </a:xfrm>
          <a:prstGeom prst="rect">
            <a:avLst/>
          </a:prstGeom>
          <a:solidFill>
            <a:schemeClr val="bg1"/>
          </a:solidFill>
          <a:ln w="9525">
            <a:noFill/>
            <a:miter lim="800000"/>
            <a:headEnd/>
            <a:tailEnd/>
          </a:ln>
        </p:spPr>
        <p:txBody>
          <a:bodyPr>
            <a:spAutoFit/>
          </a:body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p:txBody>
      </p:sp>
      <p:sp>
        <p:nvSpPr>
          <p:cNvPr id="62517" name="Text Box 10"/>
          <p:cNvSpPr txBox="1">
            <a:spLocks noChangeArrowheads="1"/>
          </p:cNvSpPr>
          <p:nvPr/>
        </p:nvSpPr>
        <p:spPr bwMode="auto">
          <a:xfrm>
            <a:off x="539750" y="4652963"/>
            <a:ext cx="8118475" cy="549275"/>
          </a:xfrm>
          <a:prstGeom prst="rect">
            <a:avLst/>
          </a:prstGeom>
          <a:noFill/>
          <a:ln w="9525">
            <a:noFill/>
            <a:miter lim="800000"/>
            <a:headEnd/>
            <a:tailEnd/>
          </a:ln>
        </p:spPr>
        <p:txBody>
          <a:bodyPr lIns="0" tIns="0" rIns="0" bIns="0">
            <a:spAutoFit/>
          </a:bodyPr>
          <a:lstStyle/>
          <a:p>
            <a:pPr algn="ctr">
              <a:lnSpc>
                <a:spcPct val="90000"/>
              </a:lnSpc>
              <a:spcBef>
                <a:spcPct val="50000"/>
              </a:spcBef>
            </a:pPr>
            <a:r>
              <a:rPr lang="de-DE" sz="2000" b="0">
                <a:solidFill>
                  <a:schemeClr val="tx1"/>
                </a:solidFill>
              </a:rPr>
              <a:t>NAVOLCHI - Nano Scale Disruptive Silicon-Plasmonic Platform for Chip-to-Chip Interconnection </a:t>
            </a:r>
            <a:endParaRPr lang="en-US" sz="2000" b="0">
              <a:solidFill>
                <a:schemeClr val="tx1"/>
              </a:solidFill>
            </a:endParaRPr>
          </a:p>
        </p:txBody>
      </p:sp>
      <p:pic>
        <p:nvPicPr>
          <p:cNvPr id="62518" name="Picture 8"/>
          <p:cNvPicPr>
            <a:picLocks noChangeAspect="1" noChangeArrowheads="1"/>
          </p:cNvPicPr>
          <p:nvPr/>
        </p:nvPicPr>
        <p:blipFill>
          <a:blip r:embed="rId4"/>
          <a:srcRect/>
          <a:stretch>
            <a:fillRect/>
          </a:stretch>
        </p:blipFill>
        <p:spPr bwMode="auto">
          <a:xfrm>
            <a:off x="1900238" y="2636838"/>
            <a:ext cx="5395912" cy="1787525"/>
          </a:xfrm>
          <a:prstGeom prst="rect">
            <a:avLst/>
          </a:prstGeom>
          <a:noFill/>
          <a:ln w="9525">
            <a:noFill/>
            <a:miter lim="800000"/>
            <a:headEnd/>
            <a:tailEnd/>
          </a:ln>
        </p:spPr>
      </p:pic>
      <p:sp>
        <p:nvSpPr>
          <p:cNvPr id="62519" name="Rectangle 8"/>
          <p:cNvSpPr>
            <a:spLocks noChangeArrowheads="1"/>
          </p:cNvSpPr>
          <p:nvPr/>
        </p:nvSpPr>
        <p:spPr bwMode="auto">
          <a:xfrm>
            <a:off x="107950" y="692150"/>
            <a:ext cx="5759450" cy="366713"/>
          </a:xfrm>
          <a:prstGeom prst="rect">
            <a:avLst/>
          </a:prstGeom>
          <a:solidFill>
            <a:schemeClr val="bg1"/>
          </a:solidFill>
          <a:ln w="9525">
            <a:noFill/>
            <a:miter lim="800000"/>
            <a:headEnd/>
            <a:tailEnd/>
          </a:ln>
        </p:spPr>
        <p:txBody>
          <a:bodyPr>
            <a:spAutoFit/>
          </a:body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p:txBody>
      </p:sp>
      <p:graphicFrame>
        <p:nvGraphicFramePr>
          <p:cNvPr id="62514" name="Object 50"/>
          <p:cNvGraphicFramePr>
            <a:graphicFrameLocks noChangeAspect="1"/>
          </p:cNvGraphicFramePr>
          <p:nvPr/>
        </p:nvGraphicFramePr>
        <p:xfrm>
          <a:off x="3784600" y="692150"/>
          <a:ext cx="1627188" cy="1173163"/>
        </p:xfrm>
        <a:graphic>
          <a:graphicData uri="http://schemas.openxmlformats.org/presentationml/2006/ole">
            <mc:AlternateContent xmlns:mc="http://schemas.openxmlformats.org/markup-compatibility/2006">
              <mc:Choice xmlns:v="urn:schemas-microsoft-com:vml" Requires="v">
                <p:oleObj spid="_x0000_s62529" r:id="rId5" imgW="3895238" imgH="2809524" progId="MSPhotoEd.3">
                  <p:embed/>
                </p:oleObj>
              </mc:Choice>
              <mc:Fallback>
                <p:oleObj r:id="rId5" imgW="3895238" imgH="2809524" progId="MSPhotoEd.3">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692150"/>
                        <a:ext cx="1627188"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Rectangle 2"/>
          <p:cNvSpPr>
            <a:spLocks noGrp="1" noChangeArrowheads="1"/>
          </p:cNvSpPr>
          <p:nvPr>
            <p:ph type="title" idx="4294967295"/>
          </p:nvPr>
        </p:nvSpPr>
        <p:spPr/>
        <p:txBody>
          <a:bodyPr/>
          <a:lstStyle/>
          <a:p>
            <a:r>
              <a:rPr lang="en-US" dirty="0" smtClean="0">
                <a:solidFill>
                  <a:srgbClr val="002060"/>
                </a:solidFill>
              </a:rPr>
              <a:t>27 Months Intermediate </a:t>
            </a:r>
            <a:r>
              <a:rPr lang="en-US" dirty="0" smtClean="0">
                <a:solidFill>
                  <a:srgbClr val="002060"/>
                </a:solidFill>
              </a:rPr>
              <a:t>Report </a:t>
            </a:r>
            <a:r>
              <a:rPr lang="en-US" dirty="0" smtClean="0">
                <a:solidFill>
                  <a:srgbClr val="FF0000"/>
                </a:solidFill>
              </a:rPr>
              <a:t>D1.5</a:t>
            </a:r>
            <a:endParaRPr lang="en-US" dirty="0" smtClean="0">
              <a:solidFill>
                <a:srgbClr val="FF0000"/>
              </a:solidFill>
            </a:endParaRPr>
          </a:p>
        </p:txBody>
      </p:sp>
      <p:sp>
        <p:nvSpPr>
          <p:cNvPr id="745474" name="Rectangle 7"/>
          <p:cNvSpPr>
            <a:spLocks noChangeArrowheads="1"/>
          </p:cNvSpPr>
          <p:nvPr/>
        </p:nvSpPr>
        <p:spPr bwMode="auto">
          <a:xfrm>
            <a:off x="1187450" y="1196975"/>
            <a:ext cx="7056438" cy="3508653"/>
          </a:xfrm>
          <a:prstGeom prst="rect">
            <a:avLst/>
          </a:prstGeom>
          <a:noFill/>
          <a:ln w="9525">
            <a:noFill/>
            <a:miter lim="800000"/>
            <a:headEnd/>
            <a:tailEnd/>
          </a:ln>
        </p:spPr>
        <p:txBody>
          <a:bodyPr lIns="0" tIns="0" rIns="0" bIns="0">
            <a:spAutoFit/>
          </a:bodyPr>
          <a:lstStyle/>
          <a:p>
            <a:pPr marL="176213" indent="-176213" eaLnBrk="0" hangingPunct="0">
              <a:lnSpc>
                <a:spcPct val="150000"/>
              </a:lnSpc>
            </a:pPr>
            <a:r>
              <a:rPr lang="de-DE" sz="2000" u="sng" dirty="0" err="1"/>
              <a:t>What</a:t>
            </a:r>
            <a:r>
              <a:rPr lang="de-DE" sz="2000" u="sng" dirty="0"/>
              <a:t> </a:t>
            </a:r>
            <a:r>
              <a:rPr lang="de-DE" sz="2000" u="sng" dirty="0" err="1"/>
              <a:t>Coordinator</a:t>
            </a:r>
            <a:r>
              <a:rPr lang="de-DE" sz="2000" u="sng" dirty="0"/>
              <a:t> </a:t>
            </a:r>
            <a:r>
              <a:rPr lang="de-DE" sz="2000" u="sng" dirty="0" err="1"/>
              <a:t>needs</a:t>
            </a:r>
            <a:r>
              <a:rPr lang="de-DE" sz="2000" u="sng" dirty="0"/>
              <a:t> </a:t>
            </a:r>
            <a:r>
              <a:rPr lang="de-DE" sz="2000" u="sng" dirty="0" err="1"/>
              <a:t>from</a:t>
            </a:r>
            <a:r>
              <a:rPr lang="de-DE" sz="2000" u="sng" dirty="0"/>
              <a:t> </a:t>
            </a:r>
            <a:r>
              <a:rPr lang="de-DE" sz="2000" u="sng" dirty="0" err="1"/>
              <a:t>you</a:t>
            </a:r>
            <a:r>
              <a:rPr lang="de-DE" sz="2000" u="sng" dirty="0"/>
              <a:t>:</a:t>
            </a:r>
          </a:p>
          <a:p>
            <a:pPr marL="176213" indent="-176213" eaLnBrk="0" hangingPunct="0">
              <a:lnSpc>
                <a:spcPct val="150000"/>
              </a:lnSpc>
            </a:pPr>
            <a:endParaRPr lang="de-DE" sz="2000" dirty="0"/>
          </a:p>
          <a:p>
            <a:pPr marL="176213" indent="-176213" eaLnBrk="0" hangingPunct="0">
              <a:lnSpc>
                <a:spcPct val="150000"/>
              </a:lnSpc>
            </a:pPr>
            <a:r>
              <a:rPr lang="de-DE" sz="2000" dirty="0"/>
              <a:t>Work </a:t>
            </a:r>
            <a:r>
              <a:rPr lang="de-DE" sz="2000" dirty="0" err="1"/>
              <a:t>package</a:t>
            </a:r>
            <a:r>
              <a:rPr lang="de-DE" sz="2000" dirty="0"/>
              <a:t> </a:t>
            </a:r>
            <a:r>
              <a:rPr lang="de-DE" sz="2000" dirty="0" err="1"/>
              <a:t>summary</a:t>
            </a:r>
            <a:endParaRPr lang="de-DE" sz="2000" dirty="0"/>
          </a:p>
          <a:p>
            <a:pPr marL="176213" indent="-176213" eaLnBrk="0" hangingPunct="0">
              <a:lnSpc>
                <a:spcPct val="150000"/>
              </a:lnSpc>
            </a:pPr>
            <a:r>
              <a:rPr lang="de-DE" sz="2000" dirty="0"/>
              <a:t>WP </a:t>
            </a:r>
            <a:r>
              <a:rPr lang="de-DE" sz="2000" dirty="0" err="1"/>
              <a:t>objectives</a:t>
            </a:r>
            <a:endParaRPr lang="de-DE" sz="2000" dirty="0"/>
          </a:p>
          <a:p>
            <a:pPr marL="176213" indent="-176213" eaLnBrk="0" hangingPunct="0">
              <a:lnSpc>
                <a:spcPct val="150000"/>
              </a:lnSpc>
            </a:pPr>
            <a:r>
              <a:rPr lang="de-DE" sz="2000" dirty="0"/>
              <a:t>WP </a:t>
            </a:r>
            <a:r>
              <a:rPr lang="de-DE" sz="2000" dirty="0" err="1"/>
              <a:t>progress</a:t>
            </a:r>
            <a:r>
              <a:rPr lang="de-DE" sz="2000" dirty="0"/>
              <a:t>, </a:t>
            </a:r>
            <a:r>
              <a:rPr lang="de-DE" sz="2000" dirty="0" err="1"/>
              <a:t>status</a:t>
            </a:r>
            <a:r>
              <a:rPr lang="de-DE" sz="2000" dirty="0"/>
              <a:t> </a:t>
            </a:r>
            <a:r>
              <a:rPr lang="de-DE" sz="2000" dirty="0" err="1"/>
              <a:t>and</a:t>
            </a:r>
            <a:r>
              <a:rPr lang="de-DE" sz="2000" dirty="0"/>
              <a:t> </a:t>
            </a:r>
            <a:r>
              <a:rPr lang="de-DE" sz="2000" dirty="0" err="1"/>
              <a:t>future</a:t>
            </a:r>
            <a:r>
              <a:rPr lang="de-DE" sz="2000" dirty="0"/>
              <a:t> </a:t>
            </a:r>
            <a:r>
              <a:rPr lang="de-DE" sz="2000" dirty="0" err="1" smtClean="0"/>
              <a:t>work</a:t>
            </a:r>
            <a:r>
              <a:rPr lang="de-DE" sz="2000" dirty="0" smtClean="0"/>
              <a:t> </a:t>
            </a:r>
            <a:r>
              <a:rPr lang="de-DE" sz="2000" dirty="0" err="1" smtClean="0"/>
              <a:t>with</a:t>
            </a:r>
            <a:r>
              <a:rPr lang="de-DE" sz="2000" dirty="0" smtClean="0"/>
              <a:t> </a:t>
            </a:r>
            <a:r>
              <a:rPr lang="de-DE" sz="2000" dirty="0" err="1" smtClean="0"/>
              <a:t>respect</a:t>
            </a:r>
            <a:r>
              <a:rPr lang="de-DE" sz="2000" dirty="0" smtClean="0"/>
              <a:t> </a:t>
            </a:r>
            <a:r>
              <a:rPr lang="de-DE" sz="2000" dirty="0" err="1" smtClean="0"/>
              <a:t>to</a:t>
            </a:r>
            <a:r>
              <a:rPr lang="de-DE" sz="2000" dirty="0" smtClean="0"/>
              <a:t> </a:t>
            </a:r>
            <a:r>
              <a:rPr lang="de-DE" sz="2000" dirty="0" err="1" smtClean="0"/>
              <a:t>tasks</a:t>
            </a:r>
            <a:r>
              <a:rPr lang="de-DE" sz="2000" dirty="0" smtClean="0"/>
              <a:t>, </a:t>
            </a:r>
            <a:r>
              <a:rPr lang="de-DE" sz="2000" dirty="0" err="1" smtClean="0"/>
              <a:t>deliverables</a:t>
            </a:r>
            <a:r>
              <a:rPr lang="de-DE" sz="2000" dirty="0" smtClean="0"/>
              <a:t> </a:t>
            </a:r>
            <a:r>
              <a:rPr lang="de-DE" sz="2000" dirty="0" err="1" smtClean="0"/>
              <a:t>and</a:t>
            </a:r>
            <a:r>
              <a:rPr lang="de-DE" sz="2000" dirty="0" smtClean="0"/>
              <a:t> </a:t>
            </a:r>
            <a:r>
              <a:rPr lang="de-DE" sz="2000" dirty="0" err="1" smtClean="0"/>
              <a:t>milestones</a:t>
            </a:r>
            <a:endParaRPr lang="de-DE" sz="2000" dirty="0"/>
          </a:p>
          <a:p>
            <a:pPr marL="176213" indent="-176213" algn="r" eaLnBrk="0" hangingPunct="0">
              <a:lnSpc>
                <a:spcPct val="150000"/>
              </a:lnSpc>
            </a:pPr>
            <a:r>
              <a:rPr lang="de-DE" dirty="0" smtClean="0">
                <a:solidFill>
                  <a:srgbClr val="FF0000"/>
                </a:solidFill>
                <a:sym typeface="Wingdings" pitchFamily="2" charset="2"/>
              </a:rPr>
              <a:t></a:t>
            </a:r>
            <a:r>
              <a:rPr lang="de-DE" sz="2000" dirty="0" smtClean="0">
                <a:solidFill>
                  <a:srgbClr val="FF0000"/>
                </a:solidFill>
                <a:sym typeface="Wingdings" pitchFamily="2" charset="2"/>
              </a:rPr>
              <a:t>   </a:t>
            </a:r>
            <a:r>
              <a:rPr lang="de-DE" sz="2800" dirty="0" err="1" smtClean="0">
                <a:solidFill>
                  <a:srgbClr val="FF0000"/>
                </a:solidFill>
              </a:rPr>
              <a:t>as</a:t>
            </a:r>
            <a:r>
              <a:rPr lang="de-DE" sz="2800" dirty="0" smtClean="0">
                <a:solidFill>
                  <a:srgbClr val="FF0000"/>
                </a:solidFill>
              </a:rPr>
              <a:t> </a:t>
            </a:r>
            <a:r>
              <a:rPr lang="de-DE" sz="2800" dirty="0" err="1" smtClean="0">
                <a:solidFill>
                  <a:srgbClr val="FF0000"/>
                </a:solidFill>
              </a:rPr>
              <a:t>soon</a:t>
            </a:r>
            <a:r>
              <a:rPr lang="de-DE" sz="2800" dirty="0" smtClean="0">
                <a:solidFill>
                  <a:srgbClr val="FF0000"/>
                </a:solidFill>
              </a:rPr>
              <a:t> </a:t>
            </a:r>
            <a:r>
              <a:rPr lang="de-DE" sz="2800" dirty="0" err="1" smtClean="0">
                <a:solidFill>
                  <a:srgbClr val="FF0000"/>
                </a:solidFill>
              </a:rPr>
              <a:t>as</a:t>
            </a:r>
            <a:r>
              <a:rPr lang="de-DE" sz="2800" dirty="0" smtClean="0">
                <a:solidFill>
                  <a:srgbClr val="FF0000"/>
                </a:solidFill>
              </a:rPr>
              <a:t> </a:t>
            </a:r>
            <a:r>
              <a:rPr lang="de-DE" sz="2800" dirty="0" err="1" smtClean="0">
                <a:solidFill>
                  <a:srgbClr val="FF0000"/>
                </a:solidFill>
              </a:rPr>
              <a:t>possible</a:t>
            </a:r>
            <a:r>
              <a:rPr lang="de-DE" sz="2800" dirty="0" smtClean="0">
                <a:solidFill>
                  <a:srgbClr val="FF0000"/>
                </a:solidFill>
              </a:rPr>
              <a:t>!</a:t>
            </a:r>
            <a:endParaRPr lang="de-DE" sz="28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Rectangle 2"/>
          <p:cNvSpPr>
            <a:spLocks noGrp="1" noChangeArrowheads="1"/>
          </p:cNvSpPr>
          <p:nvPr>
            <p:ph type="title" idx="4294967295"/>
          </p:nvPr>
        </p:nvSpPr>
        <p:spPr/>
        <p:txBody>
          <a:bodyPr/>
          <a:lstStyle/>
          <a:p>
            <a:r>
              <a:rPr lang="en-US" dirty="0" smtClean="0">
                <a:solidFill>
                  <a:srgbClr val="002060"/>
                </a:solidFill>
              </a:rPr>
              <a:t>27 Months Intermediate Report</a:t>
            </a:r>
          </a:p>
        </p:txBody>
      </p:sp>
      <p:sp>
        <p:nvSpPr>
          <p:cNvPr id="681987" name="Rectangle 7"/>
          <p:cNvSpPr>
            <a:spLocks noChangeArrowheads="1"/>
          </p:cNvSpPr>
          <p:nvPr/>
        </p:nvSpPr>
        <p:spPr bwMode="auto">
          <a:xfrm>
            <a:off x="1116013" y="1484313"/>
            <a:ext cx="7056437" cy="2308324"/>
          </a:xfrm>
          <a:prstGeom prst="rect">
            <a:avLst/>
          </a:prstGeom>
          <a:noFill/>
          <a:ln>
            <a:noFill/>
          </a:ln>
          <a:extLst/>
        </p:spPr>
        <p:txBody>
          <a:bodyPr lIns="0" tIns="0" rIns="0" bIns="0">
            <a:spAutoFit/>
          </a:bodyPr>
          <a:lstStyle/>
          <a:p>
            <a:pPr marL="176213" indent="-176213" eaLnBrk="0" hangingPunct="0">
              <a:lnSpc>
                <a:spcPct val="150000"/>
              </a:lnSpc>
              <a:defRPr/>
            </a:pPr>
            <a:r>
              <a:rPr lang="de-DE" sz="2000" dirty="0" err="1">
                <a:cs typeface="+mn-cs"/>
              </a:rPr>
              <a:t>Please</a:t>
            </a:r>
            <a:r>
              <a:rPr lang="de-DE" sz="2000" dirty="0">
                <a:cs typeface="+mn-cs"/>
              </a:rPr>
              <a:t> </a:t>
            </a:r>
            <a:r>
              <a:rPr lang="de-DE" sz="2000" dirty="0" err="1">
                <a:cs typeface="+mn-cs"/>
              </a:rPr>
              <a:t>refer</a:t>
            </a:r>
            <a:r>
              <a:rPr lang="de-DE" sz="2000" dirty="0">
                <a:cs typeface="+mn-cs"/>
              </a:rPr>
              <a:t> </a:t>
            </a:r>
            <a:r>
              <a:rPr lang="de-DE" sz="2000" dirty="0" err="1">
                <a:cs typeface="+mn-cs"/>
              </a:rPr>
              <a:t>to</a:t>
            </a:r>
            <a:r>
              <a:rPr lang="de-DE" sz="2000" dirty="0">
                <a:cs typeface="+mn-cs"/>
              </a:rPr>
              <a:t> </a:t>
            </a:r>
          </a:p>
          <a:p>
            <a:pPr marL="176213" indent="-176213" eaLnBrk="0" hangingPunct="0">
              <a:lnSpc>
                <a:spcPct val="150000"/>
              </a:lnSpc>
              <a:defRPr/>
            </a:pPr>
            <a:endParaRPr lang="de-DE" sz="2000" dirty="0">
              <a:cs typeface="+mn-cs"/>
            </a:endParaRPr>
          </a:p>
          <a:p>
            <a:pPr marL="342900" indent="-342900" eaLnBrk="0" hangingPunct="0">
              <a:lnSpc>
                <a:spcPct val="150000"/>
              </a:lnSpc>
              <a:buFont typeface="Arial" pitchFamily="34" charset="0"/>
              <a:buChar char="•"/>
              <a:defRPr/>
            </a:pPr>
            <a:r>
              <a:rPr lang="de-DE" sz="2000" dirty="0">
                <a:cs typeface="+mn-cs"/>
              </a:rPr>
              <a:t>Project </a:t>
            </a:r>
            <a:r>
              <a:rPr lang="de-DE" sz="2000" dirty="0" err="1">
                <a:cs typeface="+mn-cs"/>
              </a:rPr>
              <a:t>reference</a:t>
            </a:r>
            <a:r>
              <a:rPr lang="de-DE" sz="2000" dirty="0">
                <a:cs typeface="+mn-cs"/>
              </a:rPr>
              <a:t> </a:t>
            </a:r>
            <a:r>
              <a:rPr lang="de-DE" sz="2000" dirty="0" err="1">
                <a:cs typeface="+mn-cs"/>
              </a:rPr>
              <a:t>manual</a:t>
            </a:r>
            <a:r>
              <a:rPr lang="de-DE" sz="2000" dirty="0">
                <a:cs typeface="+mn-cs"/>
              </a:rPr>
              <a:t> on web </a:t>
            </a:r>
            <a:r>
              <a:rPr lang="de-DE" sz="2000" dirty="0" err="1">
                <a:cs typeface="+mn-cs"/>
              </a:rPr>
              <a:t>site</a:t>
            </a:r>
            <a:endParaRPr lang="de-DE" sz="2000" dirty="0">
              <a:cs typeface="+mn-cs"/>
            </a:endParaRPr>
          </a:p>
          <a:p>
            <a:pPr marL="342900" indent="-342900" eaLnBrk="0" hangingPunct="0">
              <a:lnSpc>
                <a:spcPct val="150000"/>
              </a:lnSpc>
              <a:buFont typeface="Arial" pitchFamily="34" charset="0"/>
              <a:buChar char="•"/>
              <a:defRPr/>
            </a:pPr>
            <a:r>
              <a:rPr lang="de-DE" sz="2000" dirty="0" smtClean="0">
                <a:cs typeface="+mn-cs"/>
              </a:rPr>
              <a:t>Last </a:t>
            </a:r>
            <a:r>
              <a:rPr lang="de-DE" sz="2000" dirty="0">
                <a:cs typeface="+mn-cs"/>
              </a:rPr>
              <a:t>9 </a:t>
            </a:r>
            <a:r>
              <a:rPr lang="de-DE" sz="2000" dirty="0" err="1">
                <a:cs typeface="+mn-cs"/>
              </a:rPr>
              <a:t>month</a:t>
            </a:r>
            <a:r>
              <a:rPr lang="de-DE" sz="2000" dirty="0">
                <a:cs typeface="+mn-cs"/>
              </a:rPr>
              <a:t> intermediate </a:t>
            </a:r>
            <a:r>
              <a:rPr lang="de-DE" sz="2000" dirty="0" err="1">
                <a:cs typeface="+mn-cs"/>
              </a:rPr>
              <a:t>report</a:t>
            </a:r>
            <a:r>
              <a:rPr lang="de-DE" sz="2000" dirty="0">
                <a:cs typeface="+mn-cs"/>
              </a:rPr>
              <a:t> on web </a:t>
            </a:r>
            <a:r>
              <a:rPr lang="de-DE" sz="2000" dirty="0" err="1">
                <a:cs typeface="+mn-cs"/>
              </a:rPr>
              <a:t>site</a:t>
            </a:r>
            <a:endParaRPr lang="de-DE" sz="2000" dirty="0">
              <a:cs typeface="+mn-cs"/>
            </a:endParaRPr>
          </a:p>
          <a:p>
            <a:pPr marL="342900" indent="-342900" eaLnBrk="0" hangingPunct="0">
              <a:lnSpc>
                <a:spcPct val="150000"/>
              </a:lnSpc>
              <a:buFont typeface="Arial" pitchFamily="34" charset="0"/>
              <a:buChar char="•"/>
              <a:defRPr/>
            </a:pPr>
            <a:endParaRPr lang="de-DE" sz="2000" dirty="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7" name="Text Box 10"/>
          <p:cNvSpPr txBox="1">
            <a:spLocks noChangeArrowheads="1"/>
          </p:cNvSpPr>
          <p:nvPr/>
        </p:nvSpPr>
        <p:spPr bwMode="auto">
          <a:xfrm>
            <a:off x="323850" y="2060575"/>
            <a:ext cx="8064500" cy="867930"/>
          </a:xfrm>
          <a:prstGeom prst="rect">
            <a:avLst/>
          </a:prstGeom>
          <a:noFill/>
          <a:ln w="9525">
            <a:noFill/>
            <a:miter lim="800000"/>
            <a:headEnd/>
            <a:tailEnd/>
          </a:ln>
        </p:spPr>
        <p:txBody>
          <a:bodyPr>
            <a:spAutoFit/>
          </a:bodyPr>
          <a:lstStyle/>
          <a:p>
            <a:pPr marL="742950" lvl="1" indent="-285750" algn="ctr" eaLnBrk="0" hangingPunct="0">
              <a:spcBef>
                <a:spcPct val="10000"/>
              </a:spcBef>
              <a:buFontTx/>
              <a:buChar char="•"/>
            </a:pPr>
            <a:endParaRPr lang="en-US" sz="2400" dirty="0" smtClean="0">
              <a:solidFill>
                <a:schemeClr val="bg1"/>
              </a:solidFill>
            </a:endParaRPr>
          </a:p>
          <a:p>
            <a:pPr marL="742950" lvl="1" indent="-285750" algn="ctr" eaLnBrk="0" hangingPunct="0">
              <a:spcBef>
                <a:spcPct val="10000"/>
              </a:spcBef>
              <a:buFontTx/>
              <a:buChar char="•"/>
            </a:pPr>
            <a:r>
              <a:rPr lang="en-US" sz="2400" dirty="0" smtClean="0">
                <a:solidFill>
                  <a:schemeClr val="bg1"/>
                </a:solidFill>
              </a:rPr>
              <a:t>Reviewers Comments</a:t>
            </a:r>
            <a:endParaRPr lang="de-DE" sz="2400" dirty="0">
              <a:solidFill>
                <a:schemeClr val="bg1"/>
              </a:solidFill>
            </a:endParaRPr>
          </a:p>
        </p:txBody>
      </p:sp>
    </p:spTree>
    <p:extLst>
      <p:ext uri="{BB962C8B-B14F-4D97-AF65-F5344CB8AC3E}">
        <p14:creationId xmlns:p14="http://schemas.microsoft.com/office/powerpoint/2010/main" val="1787747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75656" y="1032672"/>
            <a:ext cx="7416824" cy="5170646"/>
          </a:xfrm>
          <a:prstGeom prst="rect">
            <a:avLst/>
          </a:prstGeom>
        </p:spPr>
        <p:txBody>
          <a:bodyPr wrap="square">
            <a:spAutoFit/>
          </a:bodyPr>
          <a:lstStyle/>
          <a:p>
            <a:r>
              <a:rPr lang="en-GB" sz="1600" u="sng" dirty="0"/>
              <a:t>Status of deliverables</a:t>
            </a:r>
            <a:endParaRPr lang="de-DE" sz="1600" u="sng" dirty="0"/>
          </a:p>
          <a:p>
            <a:r>
              <a:rPr lang="en-GB" sz="1400" dirty="0"/>
              <a:t>All deliverables due for this review have been submitted in good quality. </a:t>
            </a:r>
            <a:endParaRPr lang="en-GB" sz="1400" dirty="0" smtClean="0"/>
          </a:p>
          <a:p>
            <a:endParaRPr lang="de-DE" sz="1400" dirty="0"/>
          </a:p>
          <a:p>
            <a:r>
              <a:rPr lang="en-GB" sz="1600" u="sng" dirty="0"/>
              <a:t>Recommendations concerning the period under review (and past periods) </a:t>
            </a:r>
            <a:endParaRPr lang="de-DE" sz="1600" u="sng" dirty="0"/>
          </a:p>
          <a:p>
            <a:r>
              <a:rPr lang="en-GB" sz="1400" i="1" dirty="0"/>
              <a:t>&lt;</a:t>
            </a:r>
            <a:r>
              <a:rPr lang="en-GB" sz="1400" i="1" dirty="0" err="1"/>
              <a:t>n.a</a:t>
            </a:r>
            <a:r>
              <a:rPr lang="en-GB" sz="1400" i="1" dirty="0" smtClean="0"/>
              <a:t>.&gt;</a:t>
            </a:r>
          </a:p>
          <a:p>
            <a:endParaRPr lang="de-DE" sz="1400" dirty="0"/>
          </a:p>
          <a:p>
            <a:r>
              <a:rPr lang="en-GB" sz="1600" u="sng" dirty="0"/>
              <a:t>Recommendations regarding future work</a:t>
            </a:r>
            <a:endParaRPr lang="de-DE" sz="1600" u="sng" dirty="0"/>
          </a:p>
          <a:p>
            <a:pPr lvl="0"/>
            <a:r>
              <a:rPr lang="en-GB" sz="1400" dirty="0"/>
              <a:t>Before implementing the system level demonstrator(s), make an analysis of the expected interconnect parameters at system level (e.g. data rate, latency, power consumption, foot print) for different possible architectures of the system level demonstrator, based on known or expected component performances. Compare these system level values with data from other research groups and commercial data. Report these data in deliverable D1.5 or in milestone report M39, as appropriate. When this document is ready, send it also to the reviewers. </a:t>
            </a:r>
            <a:endParaRPr lang="de-DE" sz="1400" dirty="0"/>
          </a:p>
          <a:p>
            <a:pPr lvl="0"/>
            <a:r>
              <a:rPr lang="en-GB" sz="1400" dirty="0"/>
              <a:t>In deliverable D6.3, extend this comparison with the actually measured system level data</a:t>
            </a:r>
            <a:r>
              <a:rPr lang="en-GB" sz="1400" dirty="0" smtClean="0"/>
              <a:t>.</a:t>
            </a:r>
          </a:p>
          <a:p>
            <a:pPr lvl="0"/>
            <a:endParaRPr lang="de-DE" sz="1400" dirty="0"/>
          </a:p>
          <a:p>
            <a:r>
              <a:rPr lang="en-GB" sz="1600" u="sng" dirty="0"/>
              <a:t>Final comment</a:t>
            </a:r>
            <a:endParaRPr lang="de-DE" sz="1600" u="sng" dirty="0"/>
          </a:p>
          <a:p>
            <a:r>
              <a:rPr lang="en-GB" sz="1400" dirty="0"/>
              <a:t>At present there seems to be no need for another intermediate review (i.e. in the middle of period 2). However, should significant unexpected problems or delays occur, inform the project officer in time for taking appropriate action (including possibly an intermediate review to be organised on short notice, and/or preparing an amendment of the grant agreement).</a:t>
            </a:r>
            <a:endParaRPr lang="de-DE" sz="1400" dirty="0"/>
          </a:p>
        </p:txBody>
      </p:sp>
      <p:sp>
        <p:nvSpPr>
          <p:cNvPr id="3" name="Title 1"/>
          <p:cNvSpPr txBox="1">
            <a:spLocks/>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Reviewers Comments from Rev. 2</a:t>
            </a:r>
          </a:p>
        </p:txBody>
      </p:sp>
      <p:sp>
        <p:nvSpPr>
          <p:cNvPr id="4" name="Rechteck 8"/>
          <p:cNvSpPr>
            <a:spLocks noChangeArrowheads="1"/>
          </p:cNvSpPr>
          <p:nvPr/>
        </p:nvSpPr>
        <p:spPr bwMode="auto">
          <a:xfrm>
            <a:off x="1731623" y="4149080"/>
            <a:ext cx="1479433" cy="216050"/>
          </a:xfrm>
          <a:prstGeom prst="rect">
            <a:avLst/>
          </a:prstGeom>
          <a:solidFill>
            <a:srgbClr val="FFFF00">
              <a:alpha val="34117"/>
            </a:srgbClr>
          </a:solidFill>
          <a:ln w="19050" algn="ctr">
            <a:solidFill>
              <a:schemeClr val="accent1"/>
            </a:solidFill>
            <a:round/>
            <a:headEnd/>
            <a:tailEnd/>
          </a:ln>
        </p:spPr>
        <p:txBody>
          <a:bodyPr wrap="square">
            <a:spAutoFit/>
          </a:body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p:txBody>
      </p:sp>
      <p:sp>
        <p:nvSpPr>
          <p:cNvPr id="5" name="Rechteck 8"/>
          <p:cNvSpPr>
            <a:spLocks noChangeArrowheads="1"/>
          </p:cNvSpPr>
          <p:nvPr/>
        </p:nvSpPr>
        <p:spPr bwMode="auto">
          <a:xfrm>
            <a:off x="3275856" y="3731432"/>
            <a:ext cx="3744416" cy="216050"/>
          </a:xfrm>
          <a:prstGeom prst="rect">
            <a:avLst/>
          </a:prstGeom>
          <a:solidFill>
            <a:srgbClr val="FFFF00">
              <a:alpha val="34117"/>
            </a:srgbClr>
          </a:solidFill>
          <a:ln w="19050" algn="ctr">
            <a:solidFill>
              <a:schemeClr val="accent1"/>
            </a:solidFill>
            <a:round/>
            <a:headEnd/>
            <a:tailEnd/>
          </a:ln>
        </p:spPr>
        <p:txBody>
          <a:bodyPr wrap="square">
            <a:spAutoFit/>
          </a:bodyPr>
          <a:lstStyle/>
          <a:p>
            <a:pPr>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lang="de-DE" sz="2000" b="0">
              <a:solidFill>
                <a:schemeClr val="tx1"/>
              </a:solidFill>
            </a:endParaRPr>
          </a:p>
        </p:txBody>
      </p:sp>
      <p:sp>
        <p:nvSpPr>
          <p:cNvPr id="6" name="Textfeld 15"/>
          <p:cNvSpPr txBox="1">
            <a:spLocks noChangeArrowheads="1"/>
          </p:cNvSpPr>
          <p:nvPr/>
        </p:nvSpPr>
        <p:spPr bwMode="auto">
          <a:xfrm>
            <a:off x="611560" y="3217254"/>
            <a:ext cx="763254" cy="523283"/>
          </a:xfrm>
          <a:prstGeom prst="rect">
            <a:avLst/>
          </a:prstGeom>
          <a:solidFill>
            <a:srgbClr val="FFFF00"/>
          </a:solidFill>
          <a:ln w="25400">
            <a:solidFill>
              <a:schemeClr val="accent1"/>
            </a:solidFill>
            <a:miter lim="800000"/>
            <a:headEnd/>
            <a:tailEnd/>
          </a:ln>
        </p:spPr>
        <p:txBody>
          <a:bodyPr wrap="none">
            <a:spAutoFit/>
          </a:bodyPr>
          <a:lstStyle/>
          <a:p>
            <a:r>
              <a:rPr lang="de-DE" sz="2800">
                <a:solidFill>
                  <a:srgbClr val="002060"/>
                </a:solidFill>
              </a:rPr>
              <a:t>AIT</a:t>
            </a:r>
          </a:p>
        </p:txBody>
      </p:sp>
      <p:cxnSp>
        <p:nvCxnSpPr>
          <p:cNvPr id="7" name="Gerade Verbindung mit Pfeil 29"/>
          <p:cNvCxnSpPr>
            <a:cxnSpLocks noChangeShapeType="1"/>
            <a:endCxn id="5" idx="1"/>
          </p:cNvCxnSpPr>
          <p:nvPr/>
        </p:nvCxnSpPr>
        <p:spPr bwMode="auto">
          <a:xfrm>
            <a:off x="1432075" y="3556427"/>
            <a:ext cx="1843781" cy="283030"/>
          </a:xfrm>
          <a:prstGeom prst="straightConnector1">
            <a:avLst/>
          </a:prstGeom>
          <a:noFill/>
          <a:ln w="12700" algn="ctr">
            <a:solidFill>
              <a:srgbClr val="C00000"/>
            </a:solidFill>
            <a:round/>
            <a:headEnd type="oval" w="med" len="med"/>
            <a:tailEnd/>
          </a:ln>
        </p:spPr>
      </p:cxnSp>
      <p:sp>
        <p:nvSpPr>
          <p:cNvPr id="9" name="Textfeld 14"/>
          <p:cNvSpPr txBox="1">
            <a:spLocks noChangeArrowheads="1"/>
          </p:cNvSpPr>
          <p:nvPr/>
        </p:nvSpPr>
        <p:spPr bwMode="auto">
          <a:xfrm>
            <a:off x="153902" y="4260466"/>
            <a:ext cx="1321029" cy="523283"/>
          </a:xfrm>
          <a:prstGeom prst="rect">
            <a:avLst/>
          </a:prstGeom>
          <a:solidFill>
            <a:srgbClr val="FFFF00"/>
          </a:solidFill>
          <a:ln w="25400">
            <a:solidFill>
              <a:schemeClr val="accent1"/>
            </a:solidFill>
            <a:miter lim="800000"/>
            <a:headEnd/>
            <a:tailEnd/>
          </a:ln>
        </p:spPr>
        <p:txBody>
          <a:bodyPr wrap="none">
            <a:spAutoFit/>
          </a:bodyPr>
          <a:lstStyle/>
          <a:p>
            <a:r>
              <a:rPr lang="de-DE" sz="2800">
                <a:solidFill>
                  <a:srgbClr val="002060"/>
                </a:solidFill>
              </a:rPr>
              <a:t>AIT/ST</a:t>
            </a:r>
          </a:p>
        </p:txBody>
      </p:sp>
      <p:cxnSp>
        <p:nvCxnSpPr>
          <p:cNvPr id="10" name="Gerade Verbindung mit Pfeil 15"/>
          <p:cNvCxnSpPr>
            <a:cxnSpLocks noChangeShapeType="1"/>
          </p:cNvCxnSpPr>
          <p:nvPr/>
        </p:nvCxnSpPr>
        <p:spPr bwMode="auto">
          <a:xfrm flipV="1">
            <a:off x="1482520" y="4365130"/>
            <a:ext cx="871445" cy="310965"/>
          </a:xfrm>
          <a:prstGeom prst="straightConnector1">
            <a:avLst/>
          </a:prstGeom>
          <a:noFill/>
          <a:ln w="12700" algn="ctr">
            <a:solidFill>
              <a:srgbClr val="C00000"/>
            </a:solidFill>
            <a:round/>
            <a:headEnd type="oval" w="med" len="med"/>
            <a:tailEnd/>
          </a:ln>
        </p:spPr>
      </p:cxnSp>
      <p:sp>
        <p:nvSpPr>
          <p:cNvPr id="13" name="Textfeld 15"/>
          <p:cNvSpPr txBox="1">
            <a:spLocks noChangeArrowheads="1"/>
          </p:cNvSpPr>
          <p:nvPr/>
        </p:nvSpPr>
        <p:spPr bwMode="auto">
          <a:xfrm>
            <a:off x="1069922" y="5195208"/>
            <a:ext cx="304892" cy="523220"/>
          </a:xfrm>
          <a:prstGeom prst="rect">
            <a:avLst/>
          </a:prstGeom>
          <a:solidFill>
            <a:srgbClr val="FFFF00"/>
          </a:solidFill>
          <a:ln w="25400">
            <a:solidFill>
              <a:schemeClr val="accent1"/>
            </a:solidFill>
            <a:miter lim="800000"/>
            <a:headEnd/>
            <a:tailEnd/>
          </a:ln>
        </p:spPr>
        <p:txBody>
          <a:bodyPr wrap="none">
            <a:spAutoFit/>
          </a:bodyPr>
          <a:lstStyle/>
          <a:p>
            <a:r>
              <a:rPr lang="de-DE" sz="2800" dirty="0" smtClean="0">
                <a:solidFill>
                  <a:srgbClr val="002060"/>
                </a:solidFill>
              </a:rPr>
              <a:t>!</a:t>
            </a:r>
            <a:endParaRPr lang="de-DE" sz="2800" dirty="0">
              <a:solidFill>
                <a:srgbClr val="002060"/>
              </a:solidFill>
            </a:endParaRPr>
          </a:p>
        </p:txBody>
      </p:sp>
    </p:spTree>
    <p:extLst>
      <p:ext uri="{BB962C8B-B14F-4D97-AF65-F5344CB8AC3E}">
        <p14:creationId xmlns:p14="http://schemas.microsoft.com/office/powerpoint/2010/main" val="235662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7" name="Text Box 10"/>
          <p:cNvSpPr txBox="1">
            <a:spLocks noChangeArrowheads="1"/>
          </p:cNvSpPr>
          <p:nvPr/>
        </p:nvSpPr>
        <p:spPr bwMode="auto">
          <a:xfrm>
            <a:off x="323850" y="2060575"/>
            <a:ext cx="8064500" cy="1274195"/>
          </a:xfrm>
          <a:prstGeom prst="rect">
            <a:avLst/>
          </a:prstGeom>
          <a:noFill/>
          <a:ln w="9525">
            <a:noFill/>
            <a:miter lim="800000"/>
            <a:headEnd/>
            <a:tailEnd/>
          </a:ln>
        </p:spPr>
        <p:txBody>
          <a:bodyPr>
            <a:spAutoFit/>
          </a:bodyPr>
          <a:lstStyle/>
          <a:p>
            <a:pPr marL="742950" lvl="1" indent="-285750" algn="ctr" eaLnBrk="0" hangingPunct="0">
              <a:spcBef>
                <a:spcPct val="10000"/>
              </a:spcBef>
              <a:buFontTx/>
              <a:buChar char="•"/>
            </a:pPr>
            <a:endParaRPr lang="en-US" sz="2400" dirty="0" smtClean="0">
              <a:solidFill>
                <a:schemeClr val="bg1"/>
              </a:solidFill>
            </a:endParaRPr>
          </a:p>
          <a:p>
            <a:pPr marL="742950" lvl="1" indent="-285750" algn="ctr" eaLnBrk="0" hangingPunct="0">
              <a:spcBef>
                <a:spcPct val="10000"/>
              </a:spcBef>
              <a:buFontTx/>
              <a:buChar char="•"/>
            </a:pPr>
            <a:r>
              <a:rPr lang="en-US" sz="2400" dirty="0" smtClean="0">
                <a:solidFill>
                  <a:schemeClr val="bg1"/>
                </a:solidFill>
              </a:rPr>
              <a:t>ST and AIT Personal </a:t>
            </a:r>
            <a:r>
              <a:rPr lang="en-US" sz="2400" dirty="0" smtClean="0">
                <a:solidFill>
                  <a:schemeClr val="bg1"/>
                </a:solidFill>
              </a:rPr>
              <a:t>situation</a:t>
            </a:r>
          </a:p>
          <a:p>
            <a:pPr marL="742950" lvl="1" indent="-285750" algn="ctr" eaLnBrk="0" hangingPunct="0">
              <a:spcBef>
                <a:spcPct val="10000"/>
              </a:spcBef>
              <a:buFontTx/>
              <a:buChar char="•"/>
            </a:pPr>
            <a:r>
              <a:rPr lang="en-US" sz="2400" dirty="0" smtClean="0">
                <a:solidFill>
                  <a:schemeClr val="bg1"/>
                </a:solidFill>
              </a:rPr>
              <a:t>Scenarios for system demonstrator</a:t>
            </a:r>
            <a:endParaRPr lang="de-DE" sz="2400" dirty="0">
              <a:solidFill>
                <a:schemeClr val="bg1"/>
              </a:solidFill>
            </a:endParaRPr>
          </a:p>
        </p:txBody>
      </p:sp>
    </p:spTree>
    <p:extLst>
      <p:ext uri="{BB962C8B-B14F-4D97-AF65-F5344CB8AC3E}">
        <p14:creationId xmlns:p14="http://schemas.microsoft.com/office/powerpoint/2010/main" val="12548550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Rectangle 2"/>
          <p:cNvSpPr>
            <a:spLocks noGrp="1" noChangeArrowheads="1"/>
          </p:cNvSpPr>
          <p:nvPr>
            <p:ph type="title" idx="4294967295"/>
          </p:nvPr>
        </p:nvSpPr>
        <p:spPr/>
        <p:txBody>
          <a:bodyPr/>
          <a:lstStyle/>
          <a:p>
            <a:r>
              <a:rPr lang="en-US" dirty="0" smtClean="0">
                <a:solidFill>
                  <a:srgbClr val="002060"/>
                </a:solidFill>
              </a:rPr>
              <a:t>ST</a:t>
            </a:r>
          </a:p>
        </p:txBody>
      </p:sp>
      <p:sp>
        <p:nvSpPr>
          <p:cNvPr id="681987" name="Rectangle 7"/>
          <p:cNvSpPr>
            <a:spLocks noChangeArrowheads="1"/>
          </p:cNvSpPr>
          <p:nvPr/>
        </p:nvSpPr>
        <p:spPr bwMode="auto">
          <a:xfrm>
            <a:off x="827584" y="2697301"/>
            <a:ext cx="7058025" cy="3323987"/>
          </a:xfrm>
          <a:prstGeom prst="rect">
            <a:avLst/>
          </a:prstGeom>
          <a:noFill/>
          <a:ln>
            <a:noFill/>
          </a:ln>
          <a:extLst/>
        </p:spPr>
        <p:txBody>
          <a:bodyPr lIns="0" tIns="0" rIns="0" bIns="0">
            <a:spAutoFit/>
          </a:bodyPr>
          <a:lstStyle/>
          <a:p>
            <a:pPr marL="176213" indent="-176213" eaLnBrk="0" hangingPunct="0">
              <a:lnSpc>
                <a:spcPct val="150000"/>
              </a:lnSpc>
              <a:defRPr/>
            </a:pPr>
            <a:r>
              <a:rPr lang="de-DE" sz="2400" dirty="0" smtClean="0">
                <a:cs typeface="+mn-cs"/>
              </a:rPr>
              <a:t>Topics </a:t>
            </a:r>
            <a:r>
              <a:rPr lang="de-DE" sz="2400" dirty="0" err="1" smtClean="0">
                <a:cs typeface="+mn-cs"/>
              </a:rPr>
              <a:t>affected</a:t>
            </a:r>
            <a:r>
              <a:rPr lang="de-DE" sz="2400" dirty="0" smtClean="0">
                <a:cs typeface="+mn-cs"/>
              </a:rPr>
              <a:t> </a:t>
            </a:r>
            <a:r>
              <a:rPr lang="de-DE" sz="2400" dirty="0" err="1" smtClean="0">
                <a:cs typeface="+mn-cs"/>
              </a:rPr>
              <a:t>by</a:t>
            </a:r>
            <a:r>
              <a:rPr lang="de-DE" sz="2400" dirty="0" smtClean="0">
                <a:cs typeface="+mn-cs"/>
              </a:rPr>
              <a:t> STs pull-out</a:t>
            </a:r>
            <a:r>
              <a:rPr lang="de-DE" sz="2400" dirty="0" smtClean="0">
                <a:cs typeface="+mn-cs"/>
              </a:rPr>
              <a:t>:</a:t>
            </a:r>
            <a:endParaRPr lang="de-DE" sz="2400" dirty="0">
              <a:cs typeface="+mn-cs"/>
            </a:endParaRPr>
          </a:p>
          <a:p>
            <a:pPr marL="342900" indent="-342900" eaLnBrk="0" hangingPunct="0">
              <a:lnSpc>
                <a:spcPct val="150000"/>
              </a:lnSpc>
              <a:buFont typeface="Arial" pitchFamily="34" charset="0"/>
              <a:buChar char="•"/>
              <a:defRPr/>
            </a:pPr>
            <a:r>
              <a:rPr lang="de-DE" sz="2400" dirty="0" smtClean="0">
                <a:cs typeface="+mn-cs"/>
              </a:rPr>
              <a:t>Tasks, </a:t>
            </a:r>
            <a:r>
              <a:rPr lang="de-DE" sz="2400" dirty="0" err="1" smtClean="0">
                <a:cs typeface="+mn-cs"/>
              </a:rPr>
              <a:t>deliverables</a:t>
            </a:r>
            <a:r>
              <a:rPr lang="de-DE" sz="2400" dirty="0" smtClean="0">
                <a:cs typeface="+mn-cs"/>
              </a:rPr>
              <a:t> </a:t>
            </a:r>
            <a:r>
              <a:rPr lang="de-DE" sz="2400" dirty="0" err="1" smtClean="0">
                <a:cs typeface="+mn-cs"/>
              </a:rPr>
              <a:t>and</a:t>
            </a:r>
            <a:r>
              <a:rPr lang="de-DE" sz="2400" dirty="0" smtClean="0">
                <a:cs typeface="+mn-cs"/>
              </a:rPr>
              <a:t> </a:t>
            </a:r>
            <a:r>
              <a:rPr lang="de-DE" sz="2400" dirty="0" err="1" smtClean="0">
                <a:cs typeface="+mn-cs"/>
              </a:rPr>
              <a:t>milestones</a:t>
            </a:r>
            <a:endParaRPr lang="de-DE" sz="2400" dirty="0" smtClean="0">
              <a:cs typeface="+mn-cs"/>
            </a:endParaRPr>
          </a:p>
          <a:p>
            <a:pPr marL="342900" indent="-342900" eaLnBrk="0" hangingPunct="0">
              <a:lnSpc>
                <a:spcPct val="150000"/>
              </a:lnSpc>
              <a:buFont typeface="Arial" pitchFamily="34" charset="0"/>
              <a:buChar char="•"/>
              <a:defRPr/>
            </a:pPr>
            <a:r>
              <a:rPr lang="de-DE" sz="2400" dirty="0" smtClean="0">
                <a:cs typeface="+mn-cs"/>
              </a:rPr>
              <a:t>Manpower, </a:t>
            </a:r>
            <a:r>
              <a:rPr lang="de-DE" sz="2400" dirty="0" err="1" smtClean="0">
                <a:cs typeface="+mn-cs"/>
              </a:rPr>
              <a:t>finances</a:t>
            </a:r>
            <a:endParaRPr lang="de-DE" sz="2400" dirty="0" smtClean="0">
              <a:cs typeface="+mn-cs"/>
            </a:endParaRPr>
          </a:p>
          <a:p>
            <a:pPr marL="342900" indent="-342900" eaLnBrk="0" hangingPunct="0">
              <a:lnSpc>
                <a:spcPct val="150000"/>
              </a:lnSpc>
              <a:buFont typeface="Arial" pitchFamily="34" charset="0"/>
              <a:buChar char="•"/>
              <a:defRPr/>
            </a:pPr>
            <a:r>
              <a:rPr lang="de-DE" sz="2400" dirty="0" smtClean="0">
                <a:cs typeface="+mn-cs"/>
              </a:rPr>
              <a:t>Who </a:t>
            </a:r>
            <a:r>
              <a:rPr lang="de-DE" sz="2400" dirty="0" err="1" smtClean="0">
                <a:cs typeface="+mn-cs"/>
              </a:rPr>
              <a:t>becomes</a:t>
            </a:r>
            <a:r>
              <a:rPr lang="de-DE" sz="2400" dirty="0" smtClean="0">
                <a:cs typeface="+mn-cs"/>
              </a:rPr>
              <a:t> WP-Leader 6?</a:t>
            </a:r>
          </a:p>
          <a:p>
            <a:pPr marL="342900" indent="-342900" eaLnBrk="0" hangingPunct="0">
              <a:lnSpc>
                <a:spcPct val="150000"/>
              </a:lnSpc>
              <a:buFont typeface="Arial" pitchFamily="34" charset="0"/>
              <a:buChar char="•"/>
              <a:defRPr/>
            </a:pPr>
            <a:r>
              <a:rPr lang="de-DE" sz="2400" dirty="0" smtClean="0">
                <a:cs typeface="+mn-cs"/>
              </a:rPr>
              <a:t>Who </a:t>
            </a:r>
            <a:r>
              <a:rPr lang="de-DE" sz="2400" dirty="0" err="1" smtClean="0">
                <a:cs typeface="+mn-cs"/>
              </a:rPr>
              <a:t>prepares</a:t>
            </a:r>
            <a:r>
              <a:rPr lang="de-DE" sz="2400" dirty="0" smtClean="0">
                <a:cs typeface="+mn-cs"/>
              </a:rPr>
              <a:t> </a:t>
            </a:r>
            <a:r>
              <a:rPr lang="de-DE" sz="2400" dirty="0" err="1" smtClean="0">
                <a:cs typeface="+mn-cs"/>
              </a:rPr>
              <a:t>reports</a:t>
            </a:r>
            <a:r>
              <a:rPr lang="de-DE" sz="2400" dirty="0" smtClean="0">
                <a:cs typeface="+mn-cs"/>
              </a:rPr>
              <a:t> (</a:t>
            </a:r>
            <a:r>
              <a:rPr lang="de-DE" sz="2400" dirty="0" err="1" smtClean="0">
                <a:cs typeface="+mn-cs"/>
              </a:rPr>
              <a:t>intermediade</a:t>
            </a:r>
            <a:r>
              <a:rPr lang="de-DE" sz="2400" dirty="0" smtClean="0">
                <a:cs typeface="+mn-cs"/>
              </a:rPr>
              <a:t>, final)</a:t>
            </a:r>
          </a:p>
          <a:p>
            <a:pPr eaLnBrk="0" hangingPunct="0">
              <a:lnSpc>
                <a:spcPct val="150000"/>
              </a:lnSpc>
              <a:defRPr/>
            </a:pPr>
            <a:endParaRPr lang="de-DE" sz="2400" dirty="0">
              <a:cs typeface="+mn-cs"/>
            </a:endParaRPr>
          </a:p>
        </p:txBody>
      </p:sp>
      <p:sp>
        <p:nvSpPr>
          <p:cNvPr id="2" name="Textfeld 1"/>
          <p:cNvSpPr txBox="1"/>
          <p:nvPr/>
        </p:nvSpPr>
        <p:spPr>
          <a:xfrm>
            <a:off x="323528" y="1169457"/>
            <a:ext cx="8587736" cy="1323439"/>
          </a:xfrm>
          <a:prstGeom prst="rect">
            <a:avLst/>
          </a:prstGeom>
          <a:noFill/>
          <a:ln>
            <a:solidFill>
              <a:srgbClr val="FF0000"/>
            </a:solidFill>
          </a:ln>
        </p:spPr>
        <p:txBody>
          <a:bodyPr wrap="none" rtlCol="0">
            <a:spAutoFit/>
          </a:bodyPr>
          <a:lstStyle/>
          <a:p>
            <a:r>
              <a:rPr lang="en-US" sz="2000" dirty="0" smtClean="0">
                <a:solidFill>
                  <a:srgbClr val="FF0000"/>
                </a:solidFill>
              </a:rPr>
              <a:t>“MCD </a:t>
            </a:r>
            <a:r>
              <a:rPr lang="en-US" sz="2000" dirty="0">
                <a:solidFill>
                  <a:srgbClr val="FF0000"/>
                </a:solidFill>
              </a:rPr>
              <a:t>can guarantee only the completion of the digital parts design </a:t>
            </a:r>
            <a:endParaRPr lang="en-US" sz="2000" dirty="0" smtClean="0">
              <a:solidFill>
                <a:srgbClr val="FF0000"/>
              </a:solidFill>
            </a:endParaRPr>
          </a:p>
          <a:p>
            <a:r>
              <a:rPr lang="en-US" sz="2000" dirty="0">
                <a:solidFill>
                  <a:srgbClr val="FF0000"/>
                </a:solidFill>
              </a:rPr>
              <a:t> </a:t>
            </a:r>
            <a:r>
              <a:rPr lang="en-US" sz="2000" dirty="0" smtClean="0">
                <a:solidFill>
                  <a:srgbClr val="FF0000"/>
                </a:solidFill>
              </a:rPr>
              <a:t> and </a:t>
            </a:r>
            <a:r>
              <a:rPr lang="en-US" sz="2000" dirty="0">
                <a:solidFill>
                  <a:srgbClr val="FF0000"/>
                </a:solidFill>
              </a:rPr>
              <a:t>the FPGA mapping, while board design and implementation for </a:t>
            </a:r>
            <a:endParaRPr lang="en-US" sz="2000" dirty="0" smtClean="0">
              <a:solidFill>
                <a:srgbClr val="FF0000"/>
              </a:solidFill>
            </a:endParaRPr>
          </a:p>
          <a:p>
            <a:r>
              <a:rPr lang="en-US" sz="2000" dirty="0">
                <a:solidFill>
                  <a:srgbClr val="FF0000"/>
                </a:solidFill>
              </a:rPr>
              <a:t> </a:t>
            </a:r>
            <a:r>
              <a:rPr lang="en-US" sz="2000" dirty="0" smtClean="0">
                <a:solidFill>
                  <a:srgbClr val="FF0000"/>
                </a:solidFill>
              </a:rPr>
              <a:t> demonstrator </a:t>
            </a:r>
            <a:r>
              <a:rPr lang="en-US" sz="2000" dirty="0">
                <a:solidFill>
                  <a:srgbClr val="FF0000"/>
                </a:solidFill>
              </a:rPr>
              <a:t>cannot be carried </a:t>
            </a:r>
            <a:r>
              <a:rPr lang="en-US" sz="2000" dirty="0" smtClean="0">
                <a:solidFill>
                  <a:srgbClr val="FF0000"/>
                </a:solidFill>
              </a:rPr>
              <a:t>out”</a:t>
            </a:r>
            <a:endParaRPr lang="en-US" sz="2000" dirty="0">
              <a:solidFill>
                <a:srgbClr val="FF0000"/>
              </a:solidFill>
            </a:endParaRPr>
          </a:p>
          <a:p>
            <a:r>
              <a:rPr lang="en-US" sz="2000" dirty="0" smtClean="0">
                <a:solidFill>
                  <a:srgbClr val="FF0000"/>
                </a:solidFill>
              </a:rPr>
              <a:t>“Activity </a:t>
            </a:r>
            <a:r>
              <a:rPr lang="en-US" sz="2000" dirty="0">
                <a:solidFill>
                  <a:srgbClr val="FF0000"/>
                </a:solidFill>
              </a:rPr>
              <a:t>and related budget has to be moved to another </a:t>
            </a:r>
            <a:r>
              <a:rPr lang="en-US" sz="2000" dirty="0" smtClean="0">
                <a:solidFill>
                  <a:srgbClr val="FF0000"/>
                </a:solidFill>
              </a:rPr>
              <a:t>partner”</a:t>
            </a:r>
            <a:endParaRPr lang="en-US" sz="2000" dirty="0">
              <a:solidFill>
                <a:srgbClr val="FF0000"/>
              </a:solidFill>
            </a:endParaRPr>
          </a:p>
        </p:txBody>
      </p:sp>
    </p:spTree>
    <p:extLst>
      <p:ext uri="{BB962C8B-B14F-4D97-AF65-F5344CB8AC3E}">
        <p14:creationId xmlns:p14="http://schemas.microsoft.com/office/powerpoint/2010/main" val="81315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397530506"/>
              </p:ext>
            </p:extLst>
          </p:nvPr>
        </p:nvGraphicFramePr>
        <p:xfrm>
          <a:off x="847156" y="919921"/>
          <a:ext cx="5597052" cy="4525953"/>
        </p:xfrm>
        <a:graphic>
          <a:graphicData uri="http://schemas.openxmlformats.org/drawingml/2006/table">
            <a:tbl>
              <a:tblPr/>
              <a:tblGrid>
                <a:gridCol w="700627"/>
                <a:gridCol w="700627"/>
                <a:gridCol w="700627"/>
                <a:gridCol w="700627"/>
                <a:gridCol w="2093917"/>
                <a:gridCol w="700627"/>
              </a:tblGrid>
              <a:tr h="288349">
                <a:tc>
                  <a:txBody>
                    <a:bodyPr/>
                    <a:lstStyle/>
                    <a:p>
                      <a:pPr algn="ctr" fontAlgn="b"/>
                      <a:r>
                        <a:rPr lang="de-DE" sz="900" b="1" i="0" u="none" strike="noStrike" dirty="0">
                          <a:solidFill>
                            <a:srgbClr val="3333FF"/>
                          </a:solidFill>
                          <a:effectLst/>
                          <a:latin typeface="Arial"/>
                        </a:rPr>
                        <a:t>WP</a:t>
                      </a:r>
                    </a:p>
                  </a:txBody>
                  <a:tcPr marL="7965" marR="7965" marT="79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900" b="1" i="0" u="none" strike="noStrike">
                          <a:solidFill>
                            <a:srgbClr val="3333FF"/>
                          </a:solidFill>
                          <a:effectLst/>
                          <a:latin typeface="Arial"/>
                        </a:rPr>
                        <a:t>WP-Leader</a:t>
                      </a:r>
                    </a:p>
                  </a:txBody>
                  <a:tcPr marL="7965" marR="7965" marT="79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900" b="1" i="0" u="none" strike="noStrike">
                          <a:solidFill>
                            <a:srgbClr val="3333FF"/>
                          </a:solidFill>
                          <a:effectLst/>
                          <a:latin typeface="Arial"/>
                        </a:rPr>
                        <a:t>Task</a:t>
                      </a:r>
                    </a:p>
                  </a:txBody>
                  <a:tcPr marL="7965" marR="7965" marT="79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900" b="1" i="0" u="none" strike="noStrike">
                          <a:solidFill>
                            <a:srgbClr val="3333FF"/>
                          </a:solidFill>
                          <a:effectLst/>
                          <a:latin typeface="Arial"/>
                        </a:rPr>
                        <a:t>Task-Leader</a:t>
                      </a:r>
                    </a:p>
                  </a:txBody>
                  <a:tcPr marL="7965" marR="7965" marT="79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900" b="1" i="0" u="none" strike="noStrike">
                          <a:solidFill>
                            <a:srgbClr val="3333FF"/>
                          </a:solidFill>
                          <a:effectLst/>
                          <a:latin typeface="Arial"/>
                        </a:rPr>
                        <a:t>Contrib</a:t>
                      </a:r>
                    </a:p>
                  </a:txBody>
                  <a:tcPr marL="7965" marR="7965" marT="79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900" b="1" i="0" u="none" strike="noStrike" dirty="0" err="1">
                          <a:solidFill>
                            <a:srgbClr val="3333FF"/>
                          </a:solidFill>
                          <a:effectLst/>
                          <a:latin typeface="Arial"/>
                        </a:rPr>
                        <a:t>Month</a:t>
                      </a:r>
                      <a:endParaRPr lang="de-DE" sz="900" b="1" i="0" u="none" strike="noStrike" dirty="0">
                        <a:solidFill>
                          <a:srgbClr val="3333FF"/>
                        </a:solidFill>
                        <a:effectLst/>
                        <a:latin typeface="Arial"/>
                      </a:endParaRPr>
                    </a:p>
                  </a:txBody>
                  <a:tcPr marL="7965" marR="7965" marT="796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343">
                <a:tc>
                  <a:txBody>
                    <a:bodyPr/>
                    <a:lstStyle/>
                    <a:p>
                      <a:pPr algn="ctr" fontAlgn="b"/>
                      <a:r>
                        <a:rPr lang="de-DE" sz="900" b="0" i="0" u="none" strike="noStrike">
                          <a:solidFill>
                            <a:srgbClr val="000000"/>
                          </a:solidFill>
                          <a:effectLst/>
                          <a:latin typeface="Arial"/>
                        </a:rPr>
                        <a:t>1</a:t>
                      </a:r>
                    </a:p>
                  </a:txBody>
                  <a:tcPr marL="7965" marR="7965" marT="796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effectLst/>
                          <a:latin typeface="Arial"/>
                        </a:rPr>
                        <a:t>1.1</a:t>
                      </a:r>
                    </a:p>
                  </a:txBody>
                  <a:tcPr marL="7965" marR="7965" marT="796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900" b="0" i="0" u="none" strike="noStrike">
                          <a:solidFill>
                            <a:srgbClr val="000000"/>
                          </a:solidFill>
                          <a:effectLst/>
                          <a:latin typeface="Arial"/>
                        </a:rPr>
                        <a:t>All</a:t>
                      </a:r>
                    </a:p>
                  </a:txBody>
                  <a:tcPr marL="7965" marR="7965" marT="796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effectLst/>
                          <a:latin typeface="Arial"/>
                        </a:rPr>
                        <a:t>1-36</a:t>
                      </a:r>
                    </a:p>
                  </a:txBody>
                  <a:tcPr marL="7965" marR="7965" marT="796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All</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2</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rtl="0" fontAlgn="b"/>
                      <a:r>
                        <a:rPr lang="en-US" sz="900" b="0" i="0" u="none" strike="noStrike">
                          <a:solidFill>
                            <a:srgbClr val="000000"/>
                          </a:solidFill>
                          <a:effectLst/>
                          <a:latin typeface="Arial"/>
                        </a:rPr>
                        <a:t>AIT, ST, KIT, TUE, IMEC, 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2.3</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AIT, ST, KIT, TUE, IMEC, 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25-30</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2.4</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rtl="0" fontAlgn="b"/>
                      <a:r>
                        <a:rPr lang="en-US" sz="900" b="0" i="0" u="none" strike="noStrike">
                          <a:solidFill>
                            <a:srgbClr val="000000"/>
                          </a:solidFill>
                          <a:effectLst/>
                          <a:latin typeface="Arial"/>
                        </a:rPr>
                        <a:t>AIT, ST, KIT, TUE, IMEC, 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24-36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2.5</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l" rtl="0"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10-24</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3</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TUE</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TUE</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l" fontAlgn="b"/>
                      <a:r>
                        <a:rPr lang="de-DE" sz="900" b="0" i="0" u="none" strike="noStrike" dirty="0">
                          <a:solidFill>
                            <a:srgbClr val="000000"/>
                          </a:solidFill>
                          <a:effectLst/>
                          <a:latin typeface="Arial"/>
                        </a:rPr>
                        <a:t>KIT, IMEC</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1-18</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3.3</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TUE</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TUE, IMEC</a:t>
                      </a:r>
                    </a:p>
                  </a:txBody>
                  <a:tcPr marL="7965" marR="7965" marT="7965" marB="0" anchor="b">
                    <a:lnL>
                      <a:noFill/>
                    </a:lnL>
                    <a:lnR>
                      <a:noFill/>
                    </a:lnR>
                    <a:lnT>
                      <a:noFill/>
                    </a:lnT>
                    <a:lnB>
                      <a:noFill/>
                    </a:lnB>
                  </a:tcPr>
                </a:tc>
                <a:tc>
                  <a:txBody>
                    <a:bodyPr/>
                    <a:lstStyle/>
                    <a:p>
                      <a:pPr algn="ctr" fontAlgn="b"/>
                      <a:r>
                        <a:rPr lang="de-DE" sz="900" b="0" i="0" u="none" strike="noStrike" dirty="0" smtClean="0">
                          <a:solidFill>
                            <a:srgbClr val="000000"/>
                          </a:solidFill>
                          <a:effectLst/>
                          <a:latin typeface="Arial"/>
                        </a:rPr>
                        <a:t>7-30</a:t>
                      </a:r>
                      <a:endParaRPr lang="de-DE" sz="900" b="0" i="0" u="none" strike="noStrike" dirty="0">
                        <a:solidFill>
                          <a:srgbClr val="000000"/>
                        </a:solidFill>
                        <a:effectLst/>
                        <a:latin typeface="Arial"/>
                      </a:endParaRP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3.4</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KIT, IMEC</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7-27</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4</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KIT, UVEG, IMEC, UGent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1-18</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UVEG</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UVEG, KIT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1-24</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4.3</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UVEG</a:t>
                      </a:r>
                    </a:p>
                  </a:txBody>
                  <a:tcPr marL="7965" marR="7965" marT="7965" marB="0" anchor="b">
                    <a:lnL>
                      <a:noFill/>
                    </a:lnL>
                    <a:lnR>
                      <a:noFill/>
                    </a:lnR>
                    <a:lnT>
                      <a:noFill/>
                    </a:lnT>
                    <a:lnB>
                      <a:noFill/>
                    </a:lnB>
                  </a:tcPr>
                </a:tc>
                <a:tc>
                  <a:txBody>
                    <a:bodyPr/>
                    <a:lstStyle/>
                    <a:p>
                      <a:pPr algn="l" fontAlgn="b"/>
                      <a:r>
                        <a:rPr lang="de-DE" sz="900" b="0" i="0" u="none" strike="noStrike" dirty="0">
                          <a:solidFill>
                            <a:srgbClr val="000000"/>
                          </a:solidFill>
                          <a:effectLst/>
                          <a:latin typeface="Arial"/>
                        </a:rPr>
                        <a:t>UVEG, </a:t>
                      </a:r>
                      <a:r>
                        <a:rPr lang="de-DE" sz="900" b="0" i="0" u="none" strike="noStrike" dirty="0" err="1">
                          <a:solidFill>
                            <a:srgbClr val="000000"/>
                          </a:solidFill>
                          <a:effectLst/>
                          <a:latin typeface="Arial"/>
                        </a:rPr>
                        <a:t>UGent</a:t>
                      </a:r>
                      <a:endParaRPr lang="de-DE" sz="900" b="0" i="0" u="none" strike="noStrike" dirty="0">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1-18</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4.4</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6-30</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4.5</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UVEG</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IMEC, KIT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5</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5.1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IMEC, 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1-15</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5.2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1-30</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5.3</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1-15</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5.4</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IMEC, KIT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4-12</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5.5</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ST, IMEC, KIT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13-24</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6</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ST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6.1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TUE, IMEC, KIT, UVEG</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7-33</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6.2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KIT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KIT, ST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30-36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6.3</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KIT, AIT, ST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32-36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6.4</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ST, AIT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22-36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7</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7.1</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a:noFill/>
                    </a:lnB>
                  </a:tcPr>
                </a:tc>
                <a:tc>
                  <a:txBody>
                    <a:bodyPr/>
                    <a:lstStyle/>
                    <a:p>
                      <a:pPr algn="l" fontAlgn="b"/>
                      <a:r>
                        <a:rPr lang="de-DE" sz="900" b="0" i="0" u="none" strike="noStrike">
                          <a:solidFill>
                            <a:srgbClr val="000000"/>
                          </a:solidFill>
                          <a:effectLst/>
                          <a:latin typeface="Arial"/>
                        </a:rPr>
                        <a:t>All</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de-DE" sz="900" b="0" i="0" u="none" strike="noStrike">
                        <a:solidFill>
                          <a:srgbClr val="000000"/>
                        </a:solidFill>
                        <a:effectLst/>
                        <a:latin typeface="Arial"/>
                      </a:endParaRP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7.2</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IMEC</a:t>
                      </a:r>
                    </a:p>
                  </a:txBody>
                  <a:tcPr marL="7965" marR="7965" marT="7965" marB="0" anchor="b">
                    <a:lnL>
                      <a:noFill/>
                    </a:lnL>
                    <a:lnR>
                      <a:noFill/>
                    </a:lnR>
                    <a:lnT>
                      <a:noFill/>
                    </a:lnT>
                    <a:lnB>
                      <a:noFill/>
                    </a:lnB>
                  </a:tcPr>
                </a:tc>
                <a:tc>
                  <a:txBody>
                    <a:bodyPr/>
                    <a:lstStyle/>
                    <a:p>
                      <a:pPr algn="l" fontAlgn="b"/>
                      <a:r>
                        <a:rPr lang="en-US" sz="900" b="0" i="0" u="none" strike="noStrike">
                          <a:solidFill>
                            <a:srgbClr val="000000"/>
                          </a:solidFill>
                          <a:effectLst/>
                          <a:latin typeface="Arial"/>
                        </a:rPr>
                        <a:t>KIT, IMEC, TUE, UVEG, ST</a:t>
                      </a:r>
                    </a:p>
                  </a:txBody>
                  <a:tcPr marL="7965" marR="7965" marT="7965" marB="0" anchor="b">
                    <a:lnL>
                      <a:noFill/>
                    </a:lnL>
                    <a:lnR>
                      <a:noFill/>
                    </a:lnR>
                    <a:lnT>
                      <a:noFill/>
                    </a:lnT>
                    <a:lnB>
                      <a:noFill/>
                    </a:lnB>
                  </a:tcPr>
                </a:tc>
                <a:tc>
                  <a:txBody>
                    <a:bodyPr/>
                    <a:lstStyle/>
                    <a:p>
                      <a:pPr algn="ctr" fontAlgn="b"/>
                      <a:r>
                        <a:rPr lang="de-DE" sz="900" b="0" i="0" u="none" strike="noStrike">
                          <a:solidFill>
                            <a:srgbClr val="000000"/>
                          </a:solidFill>
                          <a:effectLst/>
                          <a:latin typeface="Arial"/>
                        </a:rPr>
                        <a:t>12-36</a:t>
                      </a:r>
                    </a:p>
                  </a:txBody>
                  <a:tcPr marL="7965" marR="7965" marT="7965" marB="0" anchor="b">
                    <a:lnL>
                      <a:noFill/>
                    </a:lnL>
                    <a:lnR w="6350" cap="flat" cmpd="sng" algn="ctr">
                      <a:solidFill>
                        <a:srgbClr val="000000"/>
                      </a:solidFill>
                      <a:prstDash val="solid"/>
                      <a:round/>
                      <a:headEnd type="none" w="med" len="med"/>
                      <a:tailEnd type="none" w="med" len="med"/>
                    </a:lnR>
                    <a:lnT>
                      <a:noFill/>
                    </a:lnT>
                    <a:lnB>
                      <a:noFill/>
                    </a:lnB>
                  </a:tcPr>
                </a:tc>
              </a:tr>
              <a:tr h="151343">
                <a:tc>
                  <a:txBody>
                    <a:bodyPr/>
                    <a:lstStyle/>
                    <a:p>
                      <a:pPr algn="ctr" fontAlgn="b"/>
                      <a:r>
                        <a:rPr lang="de-DE" sz="900" b="0" i="0" u="none" strike="noStrike">
                          <a:solidFill>
                            <a:srgbClr val="000000"/>
                          </a:solidFill>
                          <a:effectLst/>
                          <a:latin typeface="Arial"/>
                        </a:rPr>
                        <a:t> </a:t>
                      </a:r>
                    </a:p>
                  </a:txBody>
                  <a:tcPr marL="7965" marR="7965" marT="79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a:solidFill>
                            <a:srgbClr val="000000"/>
                          </a:solidFill>
                          <a:effectLst/>
                          <a:latin typeface="Arial"/>
                        </a:rPr>
                        <a:t> </a:t>
                      </a:r>
                    </a:p>
                  </a:txBody>
                  <a:tcPr marL="7965" marR="7965" marT="7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a:solidFill>
                            <a:srgbClr val="000000"/>
                          </a:solidFill>
                          <a:effectLst/>
                          <a:latin typeface="Arial"/>
                        </a:rPr>
                        <a:t>7.3</a:t>
                      </a:r>
                    </a:p>
                  </a:txBody>
                  <a:tcPr marL="7965" marR="7965" marT="7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a:solidFill>
                            <a:srgbClr val="000000"/>
                          </a:solidFill>
                          <a:effectLst/>
                          <a:latin typeface="Arial"/>
                        </a:rPr>
                        <a:t>AIT</a:t>
                      </a:r>
                    </a:p>
                  </a:txBody>
                  <a:tcPr marL="7965" marR="7965" marT="7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900" b="0" i="0" u="none" strike="noStrike">
                          <a:solidFill>
                            <a:srgbClr val="000000"/>
                          </a:solidFill>
                          <a:effectLst/>
                          <a:latin typeface="Arial"/>
                        </a:rPr>
                        <a:t>KIT, AIT, ST</a:t>
                      </a:r>
                    </a:p>
                  </a:txBody>
                  <a:tcPr marL="7965" marR="7965" marT="7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Arial"/>
                        </a:rPr>
                        <a:t>24-36</a:t>
                      </a:r>
                    </a:p>
                  </a:txBody>
                  <a:tcPr marL="7965" marR="7965" marT="79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ST, Activities</a:t>
            </a:r>
          </a:p>
        </p:txBody>
      </p:sp>
      <p:sp>
        <p:nvSpPr>
          <p:cNvPr id="5" name="Ellipse 4"/>
          <p:cNvSpPr/>
          <p:nvPr/>
        </p:nvSpPr>
        <p:spPr bwMode="auto">
          <a:xfrm>
            <a:off x="3799484" y="1567993"/>
            <a:ext cx="360040" cy="648072"/>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6" name="Ellipse 5"/>
          <p:cNvSpPr/>
          <p:nvPr/>
        </p:nvSpPr>
        <p:spPr bwMode="auto">
          <a:xfrm>
            <a:off x="4058688" y="5227649"/>
            <a:ext cx="288032" cy="30676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7" name="Ellipse 6"/>
          <p:cNvSpPr/>
          <p:nvPr/>
        </p:nvSpPr>
        <p:spPr bwMode="auto">
          <a:xfrm>
            <a:off x="3151412" y="1429013"/>
            <a:ext cx="288032" cy="306760"/>
          </a:xfrm>
          <a:prstGeom prst="ellipse">
            <a:avLst/>
          </a:prstGeom>
          <a:noFill/>
          <a:ln w="1270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0" name="Ellipse 9"/>
          <p:cNvSpPr/>
          <p:nvPr/>
        </p:nvSpPr>
        <p:spPr bwMode="auto">
          <a:xfrm>
            <a:off x="4865204" y="5077969"/>
            <a:ext cx="288032" cy="30676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1" name="Ellipse 10"/>
          <p:cNvSpPr/>
          <p:nvPr/>
        </p:nvSpPr>
        <p:spPr bwMode="auto">
          <a:xfrm>
            <a:off x="1005244" y="4316065"/>
            <a:ext cx="1080120" cy="306760"/>
          </a:xfrm>
          <a:prstGeom prst="ellipse">
            <a:avLst/>
          </a:prstGeom>
          <a:noFill/>
          <a:ln w="5715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2" name="Ellipse 11"/>
          <p:cNvSpPr/>
          <p:nvPr/>
        </p:nvSpPr>
        <p:spPr bwMode="auto">
          <a:xfrm>
            <a:off x="3591816" y="4931789"/>
            <a:ext cx="288032" cy="30676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3" name="Ellipse 12"/>
          <p:cNvSpPr/>
          <p:nvPr/>
        </p:nvSpPr>
        <p:spPr bwMode="auto">
          <a:xfrm>
            <a:off x="3578588" y="1207953"/>
            <a:ext cx="285700" cy="360040"/>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4" name="Rechteck 13"/>
          <p:cNvSpPr/>
          <p:nvPr/>
        </p:nvSpPr>
        <p:spPr>
          <a:xfrm>
            <a:off x="6444208" y="4032744"/>
            <a:ext cx="2448272" cy="430887"/>
          </a:xfrm>
          <a:prstGeom prst="rect">
            <a:avLst/>
          </a:prstGeom>
        </p:spPr>
        <p:txBody>
          <a:bodyPr wrap="square">
            <a:spAutoFit/>
          </a:bodyPr>
          <a:lstStyle/>
          <a:p>
            <a:r>
              <a:rPr lang="de-DE" sz="1100" dirty="0" smtClean="0"/>
              <a:t>T 5.5: Signal </a:t>
            </a:r>
            <a:r>
              <a:rPr lang="de-DE" sz="1100" dirty="0"/>
              <a:t>Generation Module </a:t>
            </a:r>
            <a:r>
              <a:rPr lang="de-DE" sz="1100" dirty="0" err="1"/>
              <a:t>implementation</a:t>
            </a:r>
            <a:r>
              <a:rPr lang="de-DE" sz="1100" dirty="0"/>
              <a:t> </a:t>
            </a:r>
            <a:r>
              <a:rPr lang="de-DE" sz="1100" dirty="0" smtClean="0"/>
              <a:t>via FPGA</a:t>
            </a:r>
            <a:endParaRPr lang="de-DE" sz="1100" dirty="0"/>
          </a:p>
        </p:txBody>
      </p:sp>
      <p:sp>
        <p:nvSpPr>
          <p:cNvPr id="18" name="Ellipse 17"/>
          <p:cNvSpPr/>
          <p:nvPr/>
        </p:nvSpPr>
        <p:spPr bwMode="auto">
          <a:xfrm>
            <a:off x="3115532" y="4236373"/>
            <a:ext cx="359792" cy="171008"/>
          </a:xfrm>
          <a:prstGeom prst="ellipse">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9" name="Ellipse 18"/>
          <p:cNvSpPr/>
          <p:nvPr/>
        </p:nvSpPr>
        <p:spPr bwMode="auto">
          <a:xfrm>
            <a:off x="3151412" y="2046158"/>
            <a:ext cx="288032" cy="306760"/>
          </a:xfrm>
          <a:prstGeom prst="ellipse">
            <a:avLst/>
          </a:prstGeom>
          <a:noFill/>
          <a:ln w="1270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21" name="Ellipse 20"/>
          <p:cNvSpPr/>
          <p:nvPr/>
        </p:nvSpPr>
        <p:spPr bwMode="auto">
          <a:xfrm>
            <a:off x="3115532" y="4070724"/>
            <a:ext cx="359792" cy="171008"/>
          </a:xfrm>
          <a:prstGeom prst="ellipse">
            <a:avLst/>
          </a:prstGeom>
          <a:noFill/>
          <a:ln w="1270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2" name="Textfeld 1"/>
          <p:cNvSpPr txBox="1"/>
          <p:nvPr/>
        </p:nvSpPr>
        <p:spPr>
          <a:xfrm>
            <a:off x="1926872" y="5652276"/>
            <a:ext cx="5405472" cy="707886"/>
          </a:xfrm>
          <a:prstGeom prst="rect">
            <a:avLst/>
          </a:prstGeom>
          <a:noFill/>
          <a:ln w="28575">
            <a:solidFill>
              <a:srgbClr val="C00000"/>
            </a:solidFill>
          </a:ln>
        </p:spPr>
        <p:txBody>
          <a:bodyPr wrap="square" rtlCol="0">
            <a:spAutoFit/>
          </a:bodyPr>
          <a:lstStyle/>
          <a:p>
            <a:r>
              <a:rPr lang="de-DE" sz="2000" dirty="0" smtClean="0">
                <a:solidFill>
                  <a:srgbClr val="FF0000"/>
                </a:solidFill>
                <a:sym typeface="Wingdings" panose="05000000000000000000" pitchFamily="2" charset="2"/>
              </a:rPr>
              <a:t> </a:t>
            </a:r>
            <a:r>
              <a:rPr lang="de-DE" sz="2000" dirty="0" smtClean="0">
                <a:solidFill>
                  <a:srgbClr val="FF0000"/>
                </a:solidFill>
              </a:rPr>
              <a:t>ST </a:t>
            </a:r>
            <a:r>
              <a:rPr lang="de-DE" sz="2000" dirty="0" err="1" smtClean="0">
                <a:solidFill>
                  <a:srgbClr val="FF0000"/>
                </a:solidFill>
              </a:rPr>
              <a:t>is</a:t>
            </a:r>
            <a:r>
              <a:rPr lang="de-DE" sz="2000" dirty="0" smtClean="0">
                <a:solidFill>
                  <a:srgbClr val="FF0000"/>
                </a:solidFill>
              </a:rPr>
              <a:t> </a:t>
            </a:r>
            <a:r>
              <a:rPr lang="de-DE" sz="2000" dirty="0" err="1" smtClean="0">
                <a:solidFill>
                  <a:srgbClr val="FF0000"/>
                </a:solidFill>
              </a:rPr>
              <a:t>strongly</a:t>
            </a:r>
            <a:r>
              <a:rPr lang="de-DE" sz="2000" dirty="0" smtClean="0">
                <a:solidFill>
                  <a:srgbClr val="FF0000"/>
                </a:solidFill>
              </a:rPr>
              <a:t> </a:t>
            </a:r>
            <a:r>
              <a:rPr lang="de-DE" sz="2000" dirty="0" err="1" smtClean="0">
                <a:solidFill>
                  <a:srgbClr val="FF0000"/>
                </a:solidFill>
              </a:rPr>
              <a:t>involved</a:t>
            </a:r>
            <a:r>
              <a:rPr lang="de-DE" sz="2000" dirty="0" smtClean="0">
                <a:solidFill>
                  <a:srgbClr val="FF0000"/>
                </a:solidFill>
              </a:rPr>
              <a:t> </a:t>
            </a:r>
            <a:r>
              <a:rPr lang="de-DE" sz="2000" dirty="0" err="1" smtClean="0">
                <a:solidFill>
                  <a:srgbClr val="FF0000"/>
                </a:solidFill>
              </a:rPr>
              <a:t>until</a:t>
            </a:r>
            <a:r>
              <a:rPr lang="de-DE" sz="2000" dirty="0" smtClean="0">
                <a:solidFill>
                  <a:srgbClr val="FF0000"/>
                </a:solidFill>
              </a:rPr>
              <a:t> end </a:t>
            </a:r>
            <a:r>
              <a:rPr lang="de-DE" sz="2000" dirty="0" err="1" smtClean="0">
                <a:solidFill>
                  <a:srgbClr val="FF0000"/>
                </a:solidFill>
              </a:rPr>
              <a:t>of</a:t>
            </a:r>
            <a:r>
              <a:rPr lang="de-DE" sz="2000" dirty="0" smtClean="0">
                <a:solidFill>
                  <a:srgbClr val="FF0000"/>
                </a:solidFill>
              </a:rPr>
              <a:t> </a:t>
            </a:r>
            <a:r>
              <a:rPr lang="de-DE" sz="2000" dirty="0" err="1" smtClean="0">
                <a:solidFill>
                  <a:srgbClr val="FF0000"/>
                </a:solidFill>
              </a:rPr>
              <a:t>project</a:t>
            </a:r>
            <a:r>
              <a:rPr lang="de-DE" sz="2000" dirty="0" smtClean="0">
                <a:solidFill>
                  <a:srgbClr val="FF0000"/>
                </a:solidFill>
              </a:rPr>
              <a:t> in WPs 1,2,(5),6,7</a:t>
            </a:r>
            <a:endParaRPr lang="de-DE" sz="2000" dirty="0">
              <a:solidFill>
                <a:srgbClr val="FF0000"/>
              </a:solidFill>
            </a:endParaRPr>
          </a:p>
        </p:txBody>
      </p:sp>
    </p:spTree>
    <p:extLst>
      <p:ext uri="{BB962C8B-B14F-4D97-AF65-F5344CB8AC3E}">
        <p14:creationId xmlns:p14="http://schemas.microsoft.com/office/powerpoint/2010/main" val="58979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ST, WP 6 Activities</a:t>
            </a:r>
          </a:p>
        </p:txBody>
      </p:sp>
      <p:pic>
        <p:nvPicPr>
          <p:cNvPr id="77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46957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bwMode="auto">
          <a:xfrm>
            <a:off x="1547664" y="4869160"/>
            <a:ext cx="5400600" cy="792088"/>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4" name="Textfeld 3"/>
          <p:cNvSpPr txBox="1"/>
          <p:nvPr/>
        </p:nvSpPr>
        <p:spPr>
          <a:xfrm>
            <a:off x="7141857" y="2636912"/>
            <a:ext cx="966931" cy="400110"/>
          </a:xfrm>
          <a:prstGeom prst="rect">
            <a:avLst/>
          </a:prstGeom>
          <a:noFill/>
          <a:ln>
            <a:solidFill>
              <a:srgbClr val="FF0000"/>
            </a:solidFill>
          </a:ln>
        </p:spPr>
        <p:txBody>
          <a:bodyPr wrap="none" rtlCol="0">
            <a:spAutoFit/>
          </a:bodyPr>
          <a:lstStyle/>
          <a:p>
            <a:r>
              <a:rPr lang="de-DE" sz="2000" dirty="0" smtClean="0">
                <a:solidFill>
                  <a:srgbClr val="FF0000"/>
                </a:solidFill>
              </a:rPr>
              <a:t>22 MM</a:t>
            </a:r>
            <a:endParaRPr lang="de-DE" sz="2000" dirty="0">
              <a:solidFill>
                <a:srgbClr val="FF0000"/>
              </a:solidFill>
            </a:endParaRPr>
          </a:p>
        </p:txBody>
      </p:sp>
      <p:cxnSp>
        <p:nvCxnSpPr>
          <p:cNvPr id="7" name="Gerade Verbindung 6"/>
          <p:cNvCxnSpPr/>
          <p:nvPr/>
        </p:nvCxnSpPr>
        <p:spPr bwMode="auto">
          <a:xfrm flipV="1">
            <a:off x="6948264" y="2636912"/>
            <a:ext cx="193593" cy="72008"/>
          </a:xfrm>
          <a:prstGeom prst="line">
            <a:avLst/>
          </a:prstGeom>
          <a:noFill/>
          <a:ln w="3175" cap="flat" cmpd="sng" algn="ctr">
            <a:solidFill>
              <a:srgbClr val="C00000"/>
            </a:solidFill>
            <a:prstDash val="solid"/>
            <a:round/>
            <a:headEnd type="none" w="med" len="med"/>
            <a:tailEnd type="none" w="med" len="med"/>
          </a:ln>
          <a:effectLst/>
        </p:spPr>
      </p:cxnSp>
      <p:cxnSp>
        <p:nvCxnSpPr>
          <p:cNvPr id="9" name="Gerade Verbindung 8"/>
          <p:cNvCxnSpPr/>
          <p:nvPr/>
        </p:nvCxnSpPr>
        <p:spPr bwMode="auto">
          <a:xfrm>
            <a:off x="6948264" y="2936994"/>
            <a:ext cx="193593" cy="100028"/>
          </a:xfrm>
          <a:prstGeom prst="line">
            <a:avLst/>
          </a:prstGeom>
          <a:noFill/>
          <a:ln w="31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30542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ST, WP 6 Activities</a:t>
            </a:r>
          </a:p>
        </p:txBody>
      </p:sp>
      <p:pic>
        <p:nvPicPr>
          <p:cNvPr id="77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176" y="3911448"/>
            <a:ext cx="4710658" cy="116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4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488" y="5085184"/>
            <a:ext cx="4759112" cy="119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4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79" y="1247669"/>
            <a:ext cx="4576167" cy="209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4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07" y="3320102"/>
            <a:ext cx="4143845" cy="271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4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07" y="1067128"/>
            <a:ext cx="4127181" cy="22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bwMode="auto">
          <a:xfrm>
            <a:off x="192915" y="2984401"/>
            <a:ext cx="648072"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2" name="Ellipse 11"/>
          <p:cNvSpPr/>
          <p:nvPr/>
        </p:nvSpPr>
        <p:spPr bwMode="auto">
          <a:xfrm>
            <a:off x="3131840" y="3000903"/>
            <a:ext cx="648072"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3" name="Ellipse 12"/>
          <p:cNvSpPr/>
          <p:nvPr/>
        </p:nvSpPr>
        <p:spPr bwMode="auto">
          <a:xfrm>
            <a:off x="4452979" y="1124744"/>
            <a:ext cx="648072"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4" name="Ellipse 13"/>
          <p:cNvSpPr/>
          <p:nvPr/>
        </p:nvSpPr>
        <p:spPr bwMode="auto">
          <a:xfrm>
            <a:off x="4433875" y="3789040"/>
            <a:ext cx="648072"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15" name="Ellipse 14"/>
          <p:cNvSpPr/>
          <p:nvPr/>
        </p:nvSpPr>
        <p:spPr bwMode="auto">
          <a:xfrm>
            <a:off x="8215600" y="3789040"/>
            <a:ext cx="792088"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cxnSp>
        <p:nvCxnSpPr>
          <p:cNvPr id="5" name="Gerade Verbindung 4"/>
          <p:cNvCxnSpPr/>
          <p:nvPr/>
        </p:nvCxnSpPr>
        <p:spPr bwMode="auto">
          <a:xfrm flipH="1">
            <a:off x="4355976" y="1124744"/>
            <a:ext cx="34699" cy="5040560"/>
          </a:xfrm>
          <a:prstGeom prst="line">
            <a:avLst/>
          </a:prstGeom>
          <a:noFill/>
          <a:ln w="38100" cap="flat" cmpd="sng" algn="ctr">
            <a:solidFill>
              <a:srgbClr val="C00000"/>
            </a:solidFill>
            <a:prstDash val="solid"/>
            <a:round/>
            <a:headEnd type="none" w="med" len="med"/>
            <a:tailEnd type="none" w="med" len="med"/>
          </a:ln>
          <a:effectLst/>
        </p:spPr>
      </p:cxnSp>
      <p:cxnSp>
        <p:nvCxnSpPr>
          <p:cNvPr id="18" name="Gerade Verbindung 17"/>
          <p:cNvCxnSpPr/>
          <p:nvPr/>
        </p:nvCxnSpPr>
        <p:spPr bwMode="auto">
          <a:xfrm>
            <a:off x="4452979" y="3645024"/>
            <a:ext cx="4576167" cy="0"/>
          </a:xfrm>
          <a:prstGeom prst="line">
            <a:avLst/>
          </a:prstGeom>
          <a:noFill/>
          <a:ln w="38100" cap="flat" cmpd="sng" algn="ctr">
            <a:solidFill>
              <a:srgbClr val="C00000"/>
            </a:solidFill>
            <a:prstDash val="solid"/>
            <a:round/>
            <a:headEnd type="none" w="med" len="med"/>
            <a:tailEnd type="none" w="med" len="med"/>
          </a:ln>
          <a:effectLst/>
        </p:spPr>
      </p:cxnSp>
      <p:sp>
        <p:nvSpPr>
          <p:cNvPr id="16" name="Ellipse 15"/>
          <p:cNvSpPr/>
          <p:nvPr/>
        </p:nvSpPr>
        <p:spPr bwMode="auto">
          <a:xfrm>
            <a:off x="1259632" y="2708920"/>
            <a:ext cx="576064"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4227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ST, WP 6 Activities</a:t>
            </a:r>
          </a:p>
        </p:txBody>
      </p:sp>
      <p:pic>
        <p:nvPicPr>
          <p:cNvPr id="77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19225"/>
            <a:ext cx="57912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bwMode="auto">
          <a:xfrm>
            <a:off x="5436096" y="1340768"/>
            <a:ext cx="864096"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6" name="Ellipse 5"/>
          <p:cNvSpPr/>
          <p:nvPr/>
        </p:nvSpPr>
        <p:spPr bwMode="auto">
          <a:xfrm>
            <a:off x="1676400" y="1344756"/>
            <a:ext cx="864096" cy="360040"/>
          </a:xfrm>
          <a:prstGeom prst="ellipse">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grpSp>
        <p:nvGrpSpPr>
          <p:cNvPr id="10" name="Gruppieren 9"/>
          <p:cNvGrpSpPr/>
          <p:nvPr/>
        </p:nvGrpSpPr>
        <p:grpSpPr>
          <a:xfrm>
            <a:off x="1640400" y="4156720"/>
            <a:ext cx="5847928" cy="531985"/>
            <a:chOff x="1676400" y="4156720"/>
            <a:chExt cx="5847928" cy="531985"/>
          </a:xfrm>
        </p:grpSpPr>
        <p:sp>
          <p:nvSpPr>
            <p:cNvPr id="3" name="Rechteck 2"/>
            <p:cNvSpPr/>
            <p:nvPr/>
          </p:nvSpPr>
          <p:spPr bwMode="auto">
            <a:xfrm>
              <a:off x="1676400" y="4156720"/>
              <a:ext cx="5847928" cy="531985"/>
            </a:xfrm>
            <a:prstGeom prst="rect">
              <a:avLst/>
            </a:prstGeom>
            <a:noFill/>
            <a:ln w="127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cxnSp>
          <p:nvCxnSpPr>
            <p:cNvPr id="7" name="Gerade Verbindung 6"/>
            <p:cNvCxnSpPr/>
            <p:nvPr/>
          </p:nvCxnSpPr>
          <p:spPr bwMode="auto">
            <a:xfrm flipV="1">
              <a:off x="1676400" y="4156720"/>
              <a:ext cx="5847928" cy="531985"/>
            </a:xfrm>
            <a:prstGeom prst="line">
              <a:avLst/>
            </a:prstGeom>
            <a:noFill/>
            <a:ln w="3175" cap="flat" cmpd="sng" algn="ctr">
              <a:solidFill>
                <a:srgbClr val="C00000"/>
              </a:solidFill>
              <a:prstDash val="solid"/>
              <a:round/>
              <a:headEnd type="none" w="med" len="med"/>
              <a:tailEnd type="none" w="med" len="med"/>
            </a:ln>
            <a:effectLst/>
          </p:spPr>
        </p:cxnSp>
        <p:cxnSp>
          <p:nvCxnSpPr>
            <p:cNvPr id="9" name="Gerade Verbindung 8"/>
            <p:cNvCxnSpPr/>
            <p:nvPr/>
          </p:nvCxnSpPr>
          <p:spPr bwMode="auto">
            <a:xfrm>
              <a:off x="1676400" y="4156720"/>
              <a:ext cx="5847928" cy="531985"/>
            </a:xfrm>
            <a:prstGeom prst="line">
              <a:avLst/>
            </a:prstGeom>
            <a:noFill/>
            <a:ln w="3175"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208064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8305" name="Text Box 10"/>
          <p:cNvSpPr txBox="1">
            <a:spLocks noChangeArrowheads="1"/>
          </p:cNvSpPr>
          <p:nvPr/>
        </p:nvSpPr>
        <p:spPr bwMode="auto">
          <a:xfrm>
            <a:off x="395288" y="2133600"/>
            <a:ext cx="8497887" cy="984885"/>
          </a:xfrm>
          <a:prstGeom prst="rect">
            <a:avLst/>
          </a:prstGeom>
          <a:noFill/>
          <a:ln w="9525">
            <a:noFill/>
            <a:miter lim="800000"/>
            <a:headEnd/>
            <a:tailEnd/>
          </a:ln>
        </p:spPr>
        <p:txBody>
          <a:bodyPr>
            <a:spAutoFit/>
          </a:bodyPr>
          <a:lstStyle/>
          <a:p>
            <a:pPr algn="ctr" eaLnBrk="0" hangingPunct="0">
              <a:spcBef>
                <a:spcPts val="600"/>
              </a:spcBef>
              <a:spcAft>
                <a:spcPts val="600"/>
              </a:spcAft>
            </a:pPr>
            <a:endParaRPr lang="de-DE" sz="2400" dirty="0" smtClean="0">
              <a:solidFill>
                <a:schemeClr val="bg1"/>
              </a:solidFill>
            </a:endParaRPr>
          </a:p>
          <a:p>
            <a:pPr algn="ctr" eaLnBrk="0" hangingPunct="0">
              <a:spcBef>
                <a:spcPts val="600"/>
              </a:spcBef>
              <a:spcAft>
                <a:spcPts val="600"/>
              </a:spcAft>
            </a:pPr>
            <a:r>
              <a:rPr lang="de-DE" sz="2400" dirty="0" smtClean="0">
                <a:solidFill>
                  <a:schemeClr val="bg1"/>
                </a:solidFill>
              </a:rPr>
              <a:t>KIT: </a:t>
            </a:r>
            <a:r>
              <a:rPr lang="de-DE" sz="2400" dirty="0" err="1" smtClean="0">
                <a:solidFill>
                  <a:schemeClr val="bg1"/>
                </a:solidFill>
              </a:rPr>
              <a:t>Coordinators</a:t>
            </a:r>
            <a:r>
              <a:rPr lang="de-DE" sz="2400" dirty="0" smtClean="0">
                <a:solidFill>
                  <a:schemeClr val="bg1"/>
                </a:solidFill>
              </a:rPr>
              <a:t> </a:t>
            </a:r>
            <a:r>
              <a:rPr lang="de-DE" sz="2400" dirty="0" err="1" smtClean="0">
                <a:solidFill>
                  <a:schemeClr val="bg1"/>
                </a:solidFill>
              </a:rPr>
              <a:t>presentation</a:t>
            </a:r>
            <a:endParaRPr lang="de-DE" sz="2400"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Scenarios for System Demonstrator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354" y="1050807"/>
            <a:ext cx="6122974" cy="3530321"/>
          </a:xfrm>
          <a:prstGeom prst="rect">
            <a:avLst/>
          </a:prstGeom>
        </p:spPr>
      </p:pic>
      <p:sp>
        <p:nvSpPr>
          <p:cNvPr id="8" name="Textfeld 7"/>
          <p:cNvSpPr txBox="1"/>
          <p:nvPr/>
        </p:nvSpPr>
        <p:spPr>
          <a:xfrm>
            <a:off x="1716832" y="4669769"/>
            <a:ext cx="7011856" cy="1015663"/>
          </a:xfrm>
          <a:prstGeom prst="rect">
            <a:avLst/>
          </a:prstGeom>
          <a:noFill/>
        </p:spPr>
        <p:txBody>
          <a:bodyPr wrap="none" rtlCol="0">
            <a:spAutoFit/>
          </a:bodyPr>
          <a:lstStyle/>
          <a:p>
            <a:pPr marL="457200" indent="-457200">
              <a:buAutoNum type="arabicPeriod"/>
            </a:pPr>
            <a:r>
              <a:rPr lang="de-DE" sz="2000" dirty="0" smtClean="0"/>
              <a:t>Light via </a:t>
            </a:r>
            <a:r>
              <a:rPr lang="de-DE" sz="2000" dirty="0" err="1" smtClean="0"/>
              <a:t>fiber</a:t>
            </a:r>
            <a:endParaRPr lang="de-DE" sz="2000" dirty="0" smtClean="0"/>
          </a:p>
          <a:p>
            <a:pPr marL="457200" indent="-457200">
              <a:buAutoNum type="arabicPeriod"/>
            </a:pPr>
            <a:r>
              <a:rPr lang="de-DE" sz="2000" dirty="0" smtClean="0"/>
              <a:t>Light via </a:t>
            </a:r>
            <a:r>
              <a:rPr lang="de-DE" sz="2000" dirty="0" err="1" smtClean="0"/>
              <a:t>grating</a:t>
            </a:r>
            <a:r>
              <a:rPr lang="de-DE" sz="2000" dirty="0" smtClean="0"/>
              <a:t> </a:t>
            </a:r>
            <a:r>
              <a:rPr lang="de-DE" sz="2000" dirty="0" err="1" smtClean="0"/>
              <a:t>coupler</a:t>
            </a:r>
            <a:endParaRPr lang="de-DE" sz="2000" dirty="0" smtClean="0"/>
          </a:p>
          <a:p>
            <a:pPr marL="457200" indent="-457200">
              <a:buAutoNum type="arabicPeriod"/>
            </a:pPr>
            <a:r>
              <a:rPr lang="de-DE" sz="2000" dirty="0" err="1" smtClean="0"/>
              <a:t>External</a:t>
            </a:r>
            <a:r>
              <a:rPr lang="de-DE" sz="2000" dirty="0" smtClean="0"/>
              <a:t> </a:t>
            </a:r>
            <a:r>
              <a:rPr lang="de-DE" sz="2000" dirty="0" err="1" smtClean="0"/>
              <a:t>laser</a:t>
            </a:r>
            <a:r>
              <a:rPr lang="de-DE" sz="2000" dirty="0" smtClean="0"/>
              <a:t> </a:t>
            </a:r>
            <a:r>
              <a:rPr lang="de-DE" sz="2000" dirty="0" err="1" smtClean="0"/>
              <a:t>source</a:t>
            </a:r>
            <a:r>
              <a:rPr lang="de-DE" sz="2000" dirty="0" smtClean="0"/>
              <a:t> </a:t>
            </a:r>
            <a:r>
              <a:rPr lang="de-DE" sz="2000" dirty="0" err="1" smtClean="0"/>
              <a:t>and</a:t>
            </a:r>
            <a:r>
              <a:rPr lang="de-DE" sz="2000" dirty="0" smtClean="0"/>
              <a:t> IMEC Si-</a:t>
            </a:r>
            <a:r>
              <a:rPr lang="de-DE" sz="2000" dirty="0" err="1" smtClean="0"/>
              <a:t>Ge</a:t>
            </a:r>
            <a:r>
              <a:rPr lang="de-DE" sz="2000" dirty="0" smtClean="0"/>
              <a:t> </a:t>
            </a:r>
            <a:r>
              <a:rPr lang="de-DE" sz="2000" dirty="0" err="1" smtClean="0"/>
              <a:t>photodetector</a:t>
            </a:r>
            <a:endParaRPr lang="de-DE" sz="2000" dirty="0"/>
          </a:p>
        </p:txBody>
      </p:sp>
      <p:sp>
        <p:nvSpPr>
          <p:cNvPr id="11" name="Textfeld 10"/>
          <p:cNvSpPr txBox="1"/>
          <p:nvPr/>
        </p:nvSpPr>
        <p:spPr>
          <a:xfrm>
            <a:off x="539552" y="4653136"/>
            <a:ext cx="1237839" cy="400110"/>
          </a:xfrm>
          <a:prstGeom prst="rect">
            <a:avLst/>
          </a:prstGeom>
          <a:noFill/>
        </p:spPr>
        <p:txBody>
          <a:bodyPr wrap="none" rtlCol="0">
            <a:spAutoFit/>
          </a:bodyPr>
          <a:lstStyle/>
          <a:p>
            <a:r>
              <a:rPr lang="de-DE" sz="2000" dirty="0" smtClean="0"/>
              <a:t>Options:</a:t>
            </a:r>
            <a:endParaRPr lang="de-DE" sz="2000" dirty="0"/>
          </a:p>
        </p:txBody>
      </p:sp>
      <p:sp>
        <p:nvSpPr>
          <p:cNvPr id="12" name="Ellipse 11"/>
          <p:cNvSpPr/>
          <p:nvPr/>
        </p:nvSpPr>
        <p:spPr bwMode="auto">
          <a:xfrm>
            <a:off x="3851920" y="1914903"/>
            <a:ext cx="1440160" cy="1440160"/>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grpSp>
        <p:nvGrpSpPr>
          <p:cNvPr id="28" name="Gruppieren 27"/>
          <p:cNvGrpSpPr/>
          <p:nvPr/>
        </p:nvGrpSpPr>
        <p:grpSpPr>
          <a:xfrm>
            <a:off x="5364088" y="1837273"/>
            <a:ext cx="3600400" cy="1229758"/>
            <a:chOff x="5364088" y="1837273"/>
            <a:chExt cx="3600400" cy="1229758"/>
          </a:xfrm>
        </p:grpSpPr>
        <p:sp>
          <p:nvSpPr>
            <p:cNvPr id="13" name="Rechteck 12"/>
            <p:cNvSpPr/>
            <p:nvPr/>
          </p:nvSpPr>
          <p:spPr bwMode="auto">
            <a:xfrm>
              <a:off x="5364088" y="2202935"/>
              <a:ext cx="936104" cy="864096"/>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cxnSp>
          <p:nvCxnSpPr>
            <p:cNvPr id="15" name="Gerade Verbindung 14"/>
            <p:cNvCxnSpPr/>
            <p:nvPr/>
          </p:nvCxnSpPr>
          <p:spPr bwMode="auto">
            <a:xfrm flipV="1">
              <a:off x="6300192" y="1837273"/>
              <a:ext cx="740371" cy="367591"/>
            </a:xfrm>
            <a:prstGeom prst="line">
              <a:avLst/>
            </a:prstGeom>
            <a:noFill/>
            <a:ln w="3175" cap="flat" cmpd="sng" algn="ctr">
              <a:solidFill>
                <a:srgbClr val="C00000"/>
              </a:solidFill>
              <a:prstDash val="solid"/>
              <a:round/>
              <a:headEnd type="none" w="med" len="med"/>
              <a:tailEnd type="none" w="med" len="med"/>
            </a:ln>
            <a:effectLst/>
          </p:spPr>
        </p:cxnSp>
        <p:sp>
          <p:nvSpPr>
            <p:cNvPr id="16" name="Textfeld 15"/>
            <p:cNvSpPr txBox="1"/>
            <p:nvPr/>
          </p:nvSpPr>
          <p:spPr>
            <a:xfrm>
              <a:off x="7040563" y="1837273"/>
              <a:ext cx="1923925" cy="1015663"/>
            </a:xfrm>
            <a:prstGeom prst="rect">
              <a:avLst/>
            </a:prstGeom>
            <a:noFill/>
            <a:ln>
              <a:solidFill>
                <a:srgbClr val="FF0000"/>
              </a:solidFill>
            </a:ln>
          </p:spPr>
          <p:txBody>
            <a:bodyPr wrap="none" rtlCol="0">
              <a:spAutoFit/>
            </a:bodyPr>
            <a:lstStyle/>
            <a:p>
              <a:r>
                <a:rPr lang="de-DE" sz="2000" dirty="0" err="1" smtClean="0">
                  <a:solidFill>
                    <a:srgbClr val="FF0000"/>
                  </a:solidFill>
                </a:rPr>
                <a:t>Nanogap</a:t>
              </a:r>
              <a:r>
                <a:rPr lang="de-DE" sz="2000" dirty="0" smtClean="0">
                  <a:solidFill>
                    <a:srgbClr val="FF0000"/>
                  </a:solidFill>
                </a:rPr>
                <a:t> </a:t>
              </a:r>
              <a:r>
                <a:rPr lang="de-DE" sz="2000" dirty="0" err="1" smtClean="0">
                  <a:solidFill>
                    <a:srgbClr val="FF0000"/>
                  </a:solidFill>
                </a:rPr>
                <a:t>or</a:t>
              </a:r>
              <a:endParaRPr lang="de-DE" sz="2000" dirty="0" smtClean="0">
                <a:solidFill>
                  <a:srgbClr val="FF0000"/>
                </a:solidFill>
              </a:endParaRPr>
            </a:p>
            <a:p>
              <a:r>
                <a:rPr lang="de-DE" sz="2000" dirty="0" err="1" smtClean="0">
                  <a:solidFill>
                    <a:srgbClr val="FF0000"/>
                  </a:solidFill>
                </a:rPr>
                <a:t>Shottky</a:t>
              </a:r>
              <a:r>
                <a:rPr lang="de-DE" sz="2000" dirty="0" smtClean="0">
                  <a:solidFill>
                    <a:srgbClr val="FF0000"/>
                  </a:solidFill>
                </a:rPr>
                <a:t> </a:t>
              </a:r>
            </a:p>
            <a:p>
              <a:r>
                <a:rPr lang="de-DE" sz="2000" dirty="0" err="1" smtClean="0">
                  <a:solidFill>
                    <a:srgbClr val="FF0000"/>
                  </a:solidFill>
                </a:rPr>
                <a:t>Photodetector</a:t>
              </a:r>
              <a:endParaRPr lang="de-DE" sz="2000" dirty="0">
                <a:solidFill>
                  <a:srgbClr val="FF0000"/>
                </a:solidFill>
              </a:endParaRPr>
            </a:p>
          </p:txBody>
        </p:sp>
      </p:grpSp>
      <p:grpSp>
        <p:nvGrpSpPr>
          <p:cNvPr id="27" name="Gruppieren 26"/>
          <p:cNvGrpSpPr/>
          <p:nvPr/>
        </p:nvGrpSpPr>
        <p:grpSpPr>
          <a:xfrm>
            <a:off x="107505" y="953433"/>
            <a:ext cx="3528391" cy="2113598"/>
            <a:chOff x="107505" y="953433"/>
            <a:chExt cx="3528391" cy="2113598"/>
          </a:xfrm>
        </p:grpSpPr>
        <p:sp>
          <p:nvSpPr>
            <p:cNvPr id="18" name="Rechteck 17"/>
            <p:cNvSpPr/>
            <p:nvPr/>
          </p:nvSpPr>
          <p:spPr bwMode="auto">
            <a:xfrm>
              <a:off x="2699792" y="2202935"/>
              <a:ext cx="936104" cy="864096"/>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cxnSp>
          <p:nvCxnSpPr>
            <p:cNvPr id="19" name="Gerade Verbindung 18"/>
            <p:cNvCxnSpPr/>
            <p:nvPr/>
          </p:nvCxnSpPr>
          <p:spPr bwMode="auto">
            <a:xfrm>
              <a:off x="2097869" y="1268760"/>
              <a:ext cx="601923" cy="936104"/>
            </a:xfrm>
            <a:prstGeom prst="line">
              <a:avLst/>
            </a:prstGeom>
            <a:noFill/>
            <a:ln w="3175" cap="flat" cmpd="sng" algn="ctr">
              <a:solidFill>
                <a:srgbClr val="C00000"/>
              </a:solidFill>
              <a:prstDash val="solid"/>
              <a:round/>
              <a:headEnd type="none" w="med" len="med"/>
              <a:tailEnd type="none" w="med" len="med"/>
            </a:ln>
            <a:effectLst/>
          </p:spPr>
        </p:cxnSp>
        <p:sp>
          <p:nvSpPr>
            <p:cNvPr id="24" name="Textfeld 23"/>
            <p:cNvSpPr txBox="1"/>
            <p:nvPr/>
          </p:nvSpPr>
          <p:spPr>
            <a:xfrm>
              <a:off x="107505" y="953433"/>
              <a:ext cx="1990364" cy="1323439"/>
            </a:xfrm>
            <a:prstGeom prst="rect">
              <a:avLst/>
            </a:prstGeom>
            <a:noFill/>
            <a:ln>
              <a:solidFill>
                <a:srgbClr val="FF0000"/>
              </a:solidFill>
            </a:ln>
          </p:spPr>
          <p:txBody>
            <a:bodyPr wrap="square" rtlCol="0">
              <a:spAutoFit/>
            </a:bodyPr>
            <a:lstStyle/>
            <a:p>
              <a:r>
                <a:rPr lang="de-DE" sz="2000" dirty="0" smtClean="0">
                  <a:solidFill>
                    <a:srgbClr val="FF0000"/>
                  </a:solidFill>
                </a:rPr>
                <a:t>Phase Modulator</a:t>
              </a:r>
            </a:p>
            <a:p>
              <a:r>
                <a:rPr lang="de-DE" sz="2000" dirty="0" err="1" smtClean="0">
                  <a:solidFill>
                    <a:srgbClr val="FF0000"/>
                  </a:solidFill>
                </a:rPr>
                <a:t>and</a:t>
              </a:r>
              <a:r>
                <a:rPr lang="de-DE" sz="2000" dirty="0" smtClean="0">
                  <a:solidFill>
                    <a:srgbClr val="FF0000"/>
                  </a:solidFill>
                </a:rPr>
                <a:t> </a:t>
              </a:r>
            </a:p>
            <a:p>
              <a:r>
                <a:rPr lang="de-DE" sz="2000" dirty="0" smtClean="0">
                  <a:solidFill>
                    <a:srgbClr val="FF0000"/>
                  </a:solidFill>
                </a:rPr>
                <a:t>Mach-Zehnder</a:t>
              </a:r>
            </a:p>
          </p:txBody>
        </p:sp>
      </p:grpSp>
    </p:spTree>
    <p:extLst>
      <p:ext uri="{BB962C8B-B14F-4D97-AF65-F5344CB8AC3E}">
        <p14:creationId xmlns:p14="http://schemas.microsoft.com/office/powerpoint/2010/main" val="13341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388" y="260350"/>
            <a:ext cx="6983412"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kern="0" dirty="0" smtClean="0">
                <a:solidFill>
                  <a:srgbClr val="002060"/>
                </a:solidFill>
              </a:rPr>
              <a:t>Scenarios for System Demonstrator</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290" y="836712"/>
            <a:ext cx="6122974" cy="3530321"/>
          </a:xfrm>
          <a:prstGeom prst="rect">
            <a:avLst/>
          </a:prstGeom>
        </p:spPr>
      </p:pic>
      <p:grpSp>
        <p:nvGrpSpPr>
          <p:cNvPr id="11" name="Gruppieren 10"/>
          <p:cNvGrpSpPr/>
          <p:nvPr/>
        </p:nvGrpSpPr>
        <p:grpSpPr>
          <a:xfrm>
            <a:off x="1691680" y="1484784"/>
            <a:ext cx="1774845" cy="4824536"/>
            <a:chOff x="1691680" y="1484784"/>
            <a:chExt cx="1774845" cy="4824536"/>
          </a:xfrm>
        </p:grpSpPr>
        <p:sp>
          <p:nvSpPr>
            <p:cNvPr id="3" name="Rechteck 2"/>
            <p:cNvSpPr/>
            <p:nvPr/>
          </p:nvSpPr>
          <p:spPr bwMode="auto">
            <a:xfrm>
              <a:off x="1691680" y="1484784"/>
              <a:ext cx="1728192" cy="4824536"/>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1691680" y="4741113"/>
              <a:ext cx="1774845" cy="923330"/>
            </a:xfrm>
            <a:prstGeom prst="rect">
              <a:avLst/>
            </a:prstGeom>
            <a:noFill/>
          </p:spPr>
          <p:txBody>
            <a:bodyPr wrap="none" rtlCol="0">
              <a:spAutoFit/>
            </a:bodyPr>
            <a:lstStyle/>
            <a:p>
              <a:pPr marL="342900" indent="-342900">
                <a:buFontTx/>
                <a:buChar char="-"/>
              </a:pPr>
              <a:r>
                <a:rPr lang="de-DE" sz="1800" dirty="0" smtClean="0">
                  <a:solidFill>
                    <a:srgbClr val="FF0000"/>
                  </a:solidFill>
                </a:rPr>
                <a:t>Design</a:t>
              </a:r>
            </a:p>
            <a:p>
              <a:pPr marL="342900" indent="-342900">
                <a:buFontTx/>
                <a:buChar char="-"/>
              </a:pPr>
              <a:r>
                <a:rPr lang="de-DE" sz="1800" dirty="0" err="1" smtClean="0">
                  <a:solidFill>
                    <a:srgbClr val="FF0000"/>
                  </a:solidFill>
                </a:rPr>
                <a:t>Fabrication</a:t>
              </a:r>
              <a:endParaRPr lang="de-DE" sz="1800" dirty="0" smtClean="0">
                <a:solidFill>
                  <a:srgbClr val="FF0000"/>
                </a:solidFill>
              </a:endParaRPr>
            </a:p>
            <a:p>
              <a:pPr marL="342900" indent="-342900">
                <a:buFontTx/>
                <a:buChar char="-"/>
              </a:pPr>
              <a:r>
                <a:rPr lang="de-DE" sz="1800" dirty="0" err="1" smtClean="0">
                  <a:solidFill>
                    <a:srgbClr val="FF0000"/>
                  </a:solidFill>
                </a:rPr>
                <a:t>Testing</a:t>
              </a:r>
              <a:endParaRPr lang="de-DE" sz="1800" dirty="0">
                <a:solidFill>
                  <a:srgbClr val="FF0000"/>
                </a:solidFill>
              </a:endParaRPr>
            </a:p>
          </p:txBody>
        </p:sp>
      </p:grpSp>
      <p:grpSp>
        <p:nvGrpSpPr>
          <p:cNvPr id="12" name="Gruppieren 11"/>
          <p:cNvGrpSpPr/>
          <p:nvPr/>
        </p:nvGrpSpPr>
        <p:grpSpPr>
          <a:xfrm>
            <a:off x="4572000" y="1484784"/>
            <a:ext cx="1800200" cy="4824536"/>
            <a:chOff x="4572000" y="1484784"/>
            <a:chExt cx="1800200" cy="4824536"/>
          </a:xfrm>
        </p:grpSpPr>
        <p:sp>
          <p:nvSpPr>
            <p:cNvPr id="8" name="Textfeld 7"/>
            <p:cNvSpPr txBox="1"/>
            <p:nvPr/>
          </p:nvSpPr>
          <p:spPr>
            <a:xfrm>
              <a:off x="4597355" y="4741113"/>
              <a:ext cx="1774845" cy="923330"/>
            </a:xfrm>
            <a:prstGeom prst="rect">
              <a:avLst/>
            </a:prstGeom>
            <a:noFill/>
            <a:ln>
              <a:noFill/>
            </a:ln>
          </p:spPr>
          <p:txBody>
            <a:bodyPr wrap="none" rtlCol="0">
              <a:spAutoFit/>
            </a:bodyPr>
            <a:lstStyle/>
            <a:p>
              <a:pPr marL="342900" indent="-342900">
                <a:buFontTx/>
                <a:buChar char="-"/>
              </a:pPr>
              <a:r>
                <a:rPr lang="de-DE" sz="1800" dirty="0" smtClean="0">
                  <a:solidFill>
                    <a:srgbClr val="00B050"/>
                  </a:solidFill>
                </a:rPr>
                <a:t>Design</a:t>
              </a:r>
            </a:p>
            <a:p>
              <a:pPr marL="342900" indent="-342900">
                <a:buFontTx/>
                <a:buChar char="-"/>
              </a:pPr>
              <a:r>
                <a:rPr lang="de-DE" sz="1800" dirty="0" err="1" smtClean="0">
                  <a:solidFill>
                    <a:srgbClr val="00B050"/>
                  </a:solidFill>
                </a:rPr>
                <a:t>Fabrication</a:t>
              </a:r>
              <a:endParaRPr lang="de-DE" sz="1800" dirty="0" smtClean="0">
                <a:solidFill>
                  <a:srgbClr val="00B050"/>
                </a:solidFill>
              </a:endParaRPr>
            </a:p>
            <a:p>
              <a:pPr marL="342900" indent="-342900">
                <a:buFontTx/>
                <a:buChar char="-"/>
              </a:pPr>
              <a:r>
                <a:rPr lang="de-DE" sz="1800" dirty="0" err="1" smtClean="0">
                  <a:solidFill>
                    <a:srgbClr val="00B050"/>
                  </a:solidFill>
                </a:rPr>
                <a:t>Testing</a:t>
              </a:r>
              <a:endParaRPr lang="de-DE" sz="1800" dirty="0">
                <a:solidFill>
                  <a:srgbClr val="00B050"/>
                </a:solidFill>
              </a:endParaRPr>
            </a:p>
          </p:txBody>
        </p:sp>
        <p:sp>
          <p:nvSpPr>
            <p:cNvPr id="9" name="Rechteck 8"/>
            <p:cNvSpPr/>
            <p:nvPr/>
          </p:nvSpPr>
          <p:spPr bwMode="auto">
            <a:xfrm>
              <a:off x="4572000" y="1484784"/>
              <a:ext cx="1728192" cy="4824536"/>
            </a:xfrm>
            <a:prstGeom prst="rect">
              <a:avLst/>
            </a:prstGeom>
            <a:noFill/>
            <a:ln w="28575"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grpSp>
      <p:sp>
        <p:nvSpPr>
          <p:cNvPr id="10" name="Textfeld 9"/>
          <p:cNvSpPr txBox="1"/>
          <p:nvPr/>
        </p:nvSpPr>
        <p:spPr>
          <a:xfrm>
            <a:off x="502877" y="836712"/>
            <a:ext cx="4285147" cy="461665"/>
          </a:xfrm>
          <a:prstGeom prst="rect">
            <a:avLst/>
          </a:prstGeom>
          <a:noFill/>
        </p:spPr>
        <p:txBody>
          <a:bodyPr wrap="none" rtlCol="0">
            <a:spAutoFit/>
          </a:bodyPr>
          <a:lstStyle/>
          <a:p>
            <a:r>
              <a:rPr lang="de-DE" sz="2400" dirty="0" smtClean="0">
                <a:solidFill>
                  <a:srgbClr val="FF0000"/>
                </a:solidFill>
              </a:rPr>
              <a:t>Action Items </a:t>
            </a:r>
            <a:r>
              <a:rPr lang="de-DE" sz="2400" dirty="0" err="1" smtClean="0">
                <a:solidFill>
                  <a:srgbClr val="FF0000"/>
                </a:solidFill>
              </a:rPr>
              <a:t>to</a:t>
            </a:r>
            <a:r>
              <a:rPr lang="de-DE" sz="2400" dirty="0" smtClean="0">
                <a:solidFill>
                  <a:srgbClr val="FF0000"/>
                </a:solidFill>
              </a:rPr>
              <a:t> </a:t>
            </a:r>
            <a:r>
              <a:rPr lang="de-DE" sz="2400" dirty="0" err="1" smtClean="0">
                <a:solidFill>
                  <a:srgbClr val="FF0000"/>
                </a:solidFill>
              </a:rPr>
              <a:t>be</a:t>
            </a:r>
            <a:r>
              <a:rPr lang="de-DE" sz="2400" dirty="0" smtClean="0">
                <a:solidFill>
                  <a:srgbClr val="FF0000"/>
                </a:solidFill>
              </a:rPr>
              <a:t> </a:t>
            </a:r>
            <a:r>
              <a:rPr lang="de-DE" sz="2400" dirty="0" err="1" smtClean="0">
                <a:solidFill>
                  <a:srgbClr val="FF0000"/>
                </a:solidFill>
              </a:rPr>
              <a:t>decided</a:t>
            </a:r>
            <a:r>
              <a:rPr lang="de-DE" sz="2400" dirty="0" smtClean="0">
                <a:solidFill>
                  <a:srgbClr val="FF0000"/>
                </a:solidFill>
              </a:rPr>
              <a:t> !</a:t>
            </a:r>
            <a:endParaRPr lang="de-DE" sz="2400" dirty="0">
              <a:solidFill>
                <a:srgbClr val="FF0000"/>
              </a:solidFill>
            </a:endParaRPr>
          </a:p>
        </p:txBody>
      </p:sp>
    </p:spTree>
    <p:extLst>
      <p:ext uri="{BB962C8B-B14F-4D97-AF65-F5344CB8AC3E}">
        <p14:creationId xmlns:p14="http://schemas.microsoft.com/office/powerpoint/2010/main" val="3376937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7" name="Text Box 10"/>
          <p:cNvSpPr txBox="1">
            <a:spLocks noChangeArrowheads="1"/>
          </p:cNvSpPr>
          <p:nvPr/>
        </p:nvSpPr>
        <p:spPr bwMode="auto">
          <a:xfrm>
            <a:off x="323850" y="2060575"/>
            <a:ext cx="8064500" cy="1274763"/>
          </a:xfrm>
          <a:prstGeom prst="rect">
            <a:avLst/>
          </a:prstGeom>
          <a:noFill/>
          <a:ln w="9525">
            <a:noFill/>
            <a:miter lim="800000"/>
            <a:headEnd/>
            <a:tailEnd/>
          </a:ln>
        </p:spPr>
        <p:txBody>
          <a:bodyPr>
            <a:spAutoFit/>
          </a:bodyPr>
          <a:lstStyle/>
          <a:p>
            <a:pPr marL="742950" lvl="1" indent="-285750" algn="ctr" eaLnBrk="0" hangingPunct="0">
              <a:spcBef>
                <a:spcPct val="10000"/>
              </a:spcBef>
              <a:buFontTx/>
              <a:buChar char="•"/>
            </a:pPr>
            <a:r>
              <a:rPr lang="en-US" sz="2400" dirty="0" smtClean="0">
                <a:solidFill>
                  <a:schemeClr val="bg1"/>
                </a:solidFill>
              </a:rPr>
              <a:t>Next Meeting</a:t>
            </a:r>
            <a:endParaRPr lang="en-US" sz="2400" dirty="0">
              <a:solidFill>
                <a:schemeClr val="bg1"/>
              </a:solidFill>
            </a:endParaRPr>
          </a:p>
          <a:p>
            <a:pPr marL="742950" lvl="1" indent="-285750" algn="ctr" eaLnBrk="0" hangingPunct="0">
              <a:spcBef>
                <a:spcPct val="10000"/>
              </a:spcBef>
              <a:buFontTx/>
              <a:buChar char="•"/>
            </a:pPr>
            <a:endParaRPr lang="en-US" sz="2400" dirty="0">
              <a:solidFill>
                <a:schemeClr val="bg1"/>
              </a:solidFill>
            </a:endParaRPr>
          </a:p>
          <a:p>
            <a:pPr marL="742950" lvl="1" indent="-285750" algn="ctr" eaLnBrk="0" hangingPunct="0">
              <a:spcBef>
                <a:spcPct val="10000"/>
              </a:spcBef>
              <a:buFontTx/>
              <a:buChar char="•"/>
            </a:pPr>
            <a:r>
              <a:rPr lang="en-US" sz="2400" dirty="0">
                <a:solidFill>
                  <a:schemeClr val="bg1"/>
                </a:solidFill>
              </a:rPr>
              <a:t>Next Tel. Conf.</a:t>
            </a:r>
            <a:endParaRPr lang="de-DE" sz="24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Title 1"/>
          <p:cNvSpPr>
            <a:spLocks noGrp="1"/>
          </p:cNvSpPr>
          <p:nvPr>
            <p:ph type="title" idx="4294967295"/>
          </p:nvPr>
        </p:nvSpPr>
        <p:spPr/>
        <p:txBody>
          <a:bodyPr/>
          <a:lstStyle/>
          <a:p>
            <a:r>
              <a:rPr lang="en-US" dirty="0" smtClean="0">
                <a:solidFill>
                  <a:srgbClr val="002060"/>
                </a:solidFill>
              </a:rPr>
              <a:t>Next Meeting</a:t>
            </a:r>
          </a:p>
        </p:txBody>
      </p:sp>
      <p:sp>
        <p:nvSpPr>
          <p:cNvPr id="763906" name="Text Box 4"/>
          <p:cNvSpPr txBox="1">
            <a:spLocks noChangeArrowheads="1"/>
          </p:cNvSpPr>
          <p:nvPr/>
        </p:nvSpPr>
        <p:spPr bwMode="auto">
          <a:xfrm>
            <a:off x="395536" y="1556792"/>
            <a:ext cx="7694414" cy="3282950"/>
          </a:xfrm>
          <a:prstGeom prst="rect">
            <a:avLst/>
          </a:prstGeom>
          <a:noFill/>
          <a:ln w="9525">
            <a:noFill/>
            <a:miter lim="800000"/>
            <a:headEnd/>
            <a:tailEnd/>
          </a:ln>
        </p:spPr>
        <p:txBody>
          <a:bodyPr wrap="none" lIns="0" tIns="0" rIns="0" bIns="0">
            <a:spAutoFit/>
          </a:bodyPr>
          <a:lstStyle/>
          <a:p>
            <a:pPr algn="ctr" eaLnBrk="0" hangingPunct="0">
              <a:lnSpc>
                <a:spcPts val="3200"/>
              </a:lnSpc>
            </a:pPr>
            <a:r>
              <a:rPr lang="de-DE" dirty="0" err="1" smtClean="0"/>
              <a:t>Where</a:t>
            </a:r>
            <a:r>
              <a:rPr lang="de-DE" dirty="0" smtClean="0"/>
              <a:t>? </a:t>
            </a:r>
          </a:p>
          <a:p>
            <a:pPr algn="ctr" eaLnBrk="0" hangingPunct="0">
              <a:lnSpc>
                <a:spcPts val="3200"/>
              </a:lnSpc>
            </a:pPr>
            <a:endParaRPr lang="de-DE" dirty="0"/>
          </a:p>
          <a:p>
            <a:pPr algn="ctr" eaLnBrk="0" hangingPunct="0">
              <a:lnSpc>
                <a:spcPts val="3200"/>
              </a:lnSpc>
            </a:pPr>
            <a:r>
              <a:rPr lang="de-DE" dirty="0" smtClean="0"/>
              <a:t>Not in Karlsruhe, </a:t>
            </a:r>
            <a:r>
              <a:rPr lang="de-DE" dirty="0" err="1" smtClean="0"/>
              <a:t>because</a:t>
            </a:r>
            <a:r>
              <a:rPr lang="de-DE" dirty="0" smtClean="0"/>
              <a:t> final </a:t>
            </a:r>
            <a:r>
              <a:rPr lang="de-DE" dirty="0" err="1" smtClean="0"/>
              <a:t>meeting</a:t>
            </a:r>
            <a:endParaRPr lang="de-DE" dirty="0" smtClean="0"/>
          </a:p>
          <a:p>
            <a:pPr algn="ctr" eaLnBrk="0" hangingPunct="0">
              <a:lnSpc>
                <a:spcPts val="3200"/>
              </a:lnSpc>
            </a:pPr>
            <a:r>
              <a:rPr lang="de-DE" dirty="0" smtClean="0"/>
              <a:t>(</a:t>
            </a:r>
            <a:r>
              <a:rPr lang="de-DE" dirty="0" err="1" smtClean="0"/>
              <a:t>autumn</a:t>
            </a:r>
            <a:r>
              <a:rPr lang="de-DE" dirty="0" smtClean="0"/>
              <a:t> 2014) </a:t>
            </a:r>
            <a:r>
              <a:rPr lang="de-DE" dirty="0" err="1" smtClean="0"/>
              <a:t>may</a:t>
            </a:r>
            <a:r>
              <a:rPr lang="de-DE" dirty="0" smtClean="0"/>
              <a:t> </a:t>
            </a:r>
            <a:r>
              <a:rPr lang="de-DE" dirty="0" err="1" smtClean="0"/>
              <a:t>be</a:t>
            </a:r>
            <a:r>
              <a:rPr lang="de-DE" dirty="0" smtClean="0"/>
              <a:t> </a:t>
            </a:r>
            <a:r>
              <a:rPr lang="de-DE" dirty="0" err="1" smtClean="0"/>
              <a:t>there</a:t>
            </a:r>
            <a:endParaRPr lang="de-DE" dirty="0" smtClean="0"/>
          </a:p>
          <a:p>
            <a:pPr algn="ctr" eaLnBrk="0" hangingPunct="0">
              <a:lnSpc>
                <a:spcPts val="3200"/>
              </a:lnSpc>
            </a:pPr>
            <a:endParaRPr lang="de-DE" dirty="0"/>
          </a:p>
          <a:p>
            <a:pPr algn="ctr" eaLnBrk="0" hangingPunct="0">
              <a:lnSpc>
                <a:spcPts val="3200"/>
              </a:lnSpc>
            </a:pPr>
            <a:r>
              <a:rPr lang="de-DE" dirty="0" err="1" smtClean="0"/>
              <a:t>When</a:t>
            </a:r>
            <a:r>
              <a:rPr lang="de-DE" dirty="0" smtClean="0"/>
              <a:t>?</a:t>
            </a:r>
          </a:p>
          <a:p>
            <a:pPr algn="ctr" eaLnBrk="0" hangingPunct="0">
              <a:lnSpc>
                <a:spcPts val="3200"/>
              </a:lnSpc>
            </a:pPr>
            <a:endParaRPr lang="de-DE" dirty="0" smtClean="0"/>
          </a:p>
          <a:p>
            <a:pPr algn="ctr" eaLnBrk="0" hangingPunct="0">
              <a:lnSpc>
                <a:spcPts val="3200"/>
              </a:lnSpc>
            </a:pPr>
            <a:r>
              <a:rPr lang="de-DE" dirty="0" err="1" smtClean="0"/>
              <a:t>Before</a:t>
            </a:r>
            <a:r>
              <a:rPr lang="de-DE" dirty="0" smtClean="0"/>
              <a:t> </a:t>
            </a:r>
            <a:r>
              <a:rPr lang="de-DE" dirty="0" err="1" smtClean="0"/>
              <a:t>summer</a:t>
            </a:r>
            <a:r>
              <a:rPr lang="de-DE" dirty="0" smtClean="0"/>
              <a:t> 2014</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Title 1"/>
          <p:cNvSpPr>
            <a:spLocks noGrp="1"/>
          </p:cNvSpPr>
          <p:nvPr>
            <p:ph type="title" idx="4294967295"/>
          </p:nvPr>
        </p:nvSpPr>
        <p:spPr/>
        <p:txBody>
          <a:bodyPr/>
          <a:lstStyle/>
          <a:p>
            <a:r>
              <a:rPr lang="en-US" smtClean="0">
                <a:solidFill>
                  <a:srgbClr val="002060"/>
                </a:solidFill>
              </a:rPr>
              <a:t>Next Phone Conference</a:t>
            </a:r>
          </a:p>
        </p:txBody>
      </p:sp>
      <p:sp>
        <p:nvSpPr>
          <p:cNvPr id="765954" name="Text Box 4"/>
          <p:cNvSpPr txBox="1">
            <a:spLocks noChangeArrowheads="1"/>
          </p:cNvSpPr>
          <p:nvPr/>
        </p:nvSpPr>
        <p:spPr bwMode="auto">
          <a:xfrm>
            <a:off x="3295232" y="3213100"/>
            <a:ext cx="2548775" cy="410369"/>
          </a:xfrm>
          <a:prstGeom prst="rect">
            <a:avLst/>
          </a:prstGeom>
          <a:noFill/>
          <a:ln w="9525">
            <a:noFill/>
            <a:miter lim="800000"/>
            <a:headEnd/>
            <a:tailEnd/>
          </a:ln>
        </p:spPr>
        <p:txBody>
          <a:bodyPr wrap="none" lIns="0" tIns="0" rIns="0" bIns="0">
            <a:spAutoFit/>
          </a:bodyPr>
          <a:lstStyle/>
          <a:p>
            <a:pPr algn="ctr" eaLnBrk="0" hangingPunct="0">
              <a:lnSpc>
                <a:spcPts val="3200"/>
              </a:lnSpc>
            </a:pPr>
            <a:r>
              <a:rPr lang="de-DE" dirty="0"/>
              <a:t>May </a:t>
            </a:r>
            <a:r>
              <a:rPr lang="de-DE" dirty="0" smtClean="0"/>
              <a:t>3</a:t>
            </a:r>
            <a:r>
              <a:rPr lang="de-DE" baseline="30000" dirty="0" smtClean="0"/>
              <a:t>rd</a:t>
            </a:r>
            <a:r>
              <a:rPr lang="de-DE" dirty="0" smtClean="0"/>
              <a:t>, 2014</a:t>
            </a:r>
            <a:endParaRPr lang="de-DE" dirty="0"/>
          </a:p>
        </p:txBody>
      </p:sp>
      <p:sp>
        <p:nvSpPr>
          <p:cNvPr id="765955" name="Text Box 4"/>
          <p:cNvSpPr txBox="1">
            <a:spLocks noChangeArrowheads="1"/>
          </p:cNvSpPr>
          <p:nvPr/>
        </p:nvSpPr>
        <p:spPr bwMode="auto">
          <a:xfrm>
            <a:off x="1439863" y="1700213"/>
            <a:ext cx="6264275" cy="812800"/>
          </a:xfrm>
          <a:prstGeom prst="rect">
            <a:avLst/>
          </a:prstGeom>
          <a:noFill/>
          <a:ln w="9525">
            <a:noFill/>
            <a:miter lim="800000"/>
            <a:headEnd/>
            <a:tailEnd/>
          </a:ln>
        </p:spPr>
        <p:txBody>
          <a:bodyPr wrap="none" lIns="0" tIns="0" rIns="0" bIns="0">
            <a:spAutoFit/>
          </a:bodyPr>
          <a:lstStyle/>
          <a:p>
            <a:pPr algn="ctr" eaLnBrk="0" hangingPunct="0">
              <a:lnSpc>
                <a:spcPts val="3200"/>
              </a:lnSpc>
            </a:pPr>
            <a:r>
              <a:rPr lang="de-DE" dirty="0"/>
              <a:t>First </a:t>
            </a:r>
            <a:r>
              <a:rPr lang="de-DE" dirty="0" err="1"/>
              <a:t>Monday</a:t>
            </a:r>
            <a:r>
              <a:rPr lang="de-DE" dirty="0"/>
              <a:t> </a:t>
            </a:r>
            <a:r>
              <a:rPr lang="de-DE" dirty="0" err="1"/>
              <a:t>of</a:t>
            </a:r>
            <a:r>
              <a:rPr lang="de-DE" dirty="0"/>
              <a:t> </a:t>
            </a:r>
            <a:r>
              <a:rPr lang="de-DE" dirty="0" err="1"/>
              <a:t>the</a:t>
            </a:r>
            <a:r>
              <a:rPr lang="de-DE" dirty="0"/>
              <a:t> </a:t>
            </a:r>
            <a:r>
              <a:rPr lang="de-DE" dirty="0" err="1" smtClean="0"/>
              <a:t>next</a:t>
            </a:r>
            <a:r>
              <a:rPr lang="de-DE" dirty="0" smtClean="0"/>
              <a:t> </a:t>
            </a:r>
            <a:r>
              <a:rPr lang="de-DE" dirty="0" err="1"/>
              <a:t>month</a:t>
            </a:r>
            <a:r>
              <a:rPr lang="de-DE" dirty="0"/>
              <a:t>, </a:t>
            </a:r>
          </a:p>
          <a:p>
            <a:pPr algn="ctr" eaLnBrk="0" hangingPunct="0">
              <a:lnSpc>
                <a:spcPts val="3200"/>
              </a:lnSpc>
            </a:pPr>
            <a:r>
              <a:rPr lang="de-DE" dirty="0"/>
              <a:t>4:00 </a:t>
            </a:r>
            <a:r>
              <a:rPr lang="de-DE" dirty="0" err="1"/>
              <a:t>pm</a:t>
            </a:r>
            <a:r>
              <a:rPr lang="de-DE" dirty="0"/>
              <a:t> (CET)</a:t>
            </a:r>
          </a:p>
        </p:txBody>
      </p:sp>
      <p:sp>
        <p:nvSpPr>
          <p:cNvPr id="765959" name="Rectangle 7"/>
          <p:cNvSpPr>
            <a:spLocks noChangeArrowheads="1"/>
          </p:cNvSpPr>
          <p:nvPr/>
        </p:nvSpPr>
        <p:spPr bwMode="auto">
          <a:xfrm>
            <a:off x="4499992" y="1880824"/>
            <a:ext cx="1700616" cy="45719"/>
          </a:xfrm>
          <a:prstGeom prst="rect">
            <a:avLst/>
          </a:prstGeom>
          <a:solidFill>
            <a:srgbClr val="FF0000">
              <a:alpha val="50000"/>
            </a:srgbClr>
          </a:solidFill>
          <a:ln w="9525">
            <a:noFill/>
            <a:miter lim="800000"/>
            <a:headEnd/>
            <a:tailEnd/>
          </a:ln>
          <a:effectLst/>
        </p:spPr>
        <p:txBody>
          <a:bodyPr wrap="none" anchor="ctr"/>
          <a:lstStyle/>
          <a:p>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1" name="Text Box 10"/>
          <p:cNvSpPr txBox="1">
            <a:spLocks noChangeArrowheads="1"/>
          </p:cNvSpPr>
          <p:nvPr/>
        </p:nvSpPr>
        <p:spPr bwMode="auto">
          <a:xfrm>
            <a:off x="323850" y="2636838"/>
            <a:ext cx="7416800" cy="579437"/>
          </a:xfrm>
          <a:prstGeom prst="rect">
            <a:avLst/>
          </a:prstGeom>
          <a:noFill/>
          <a:ln w="9525">
            <a:noFill/>
            <a:miter lim="800000"/>
            <a:headEnd/>
            <a:tailEnd/>
          </a:ln>
        </p:spPr>
        <p:txBody>
          <a:bodyPr>
            <a:spAutoFit/>
          </a:bodyPr>
          <a:lstStyle/>
          <a:p>
            <a:pPr marL="179388" lvl="1" algn="ctr" eaLnBrk="0" hangingPunct="0">
              <a:spcBef>
                <a:spcPts val="600"/>
              </a:spcBef>
              <a:spcAft>
                <a:spcPts val="600"/>
              </a:spcAft>
            </a:pPr>
            <a:r>
              <a:rPr lang="en-US">
                <a:solidFill>
                  <a:schemeClr val="bg1"/>
                </a:solidFill>
              </a:rPr>
              <a:t>Bye!</a:t>
            </a:r>
            <a:endParaRPr lang="de-DE">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1484784"/>
            <a:ext cx="7422225" cy="3046988"/>
          </a:xfrm>
          <a:prstGeom prst="rect">
            <a:avLst/>
          </a:prstGeom>
          <a:noFill/>
        </p:spPr>
        <p:txBody>
          <a:bodyPr wrap="none" rtlCol="0">
            <a:spAutoFit/>
          </a:bodyPr>
          <a:lstStyle/>
          <a:p>
            <a:r>
              <a:rPr lang="de-DE" dirty="0" smtClean="0"/>
              <a:t>Outline:</a:t>
            </a:r>
          </a:p>
          <a:p>
            <a:endParaRPr lang="de-DE" dirty="0" smtClean="0"/>
          </a:p>
          <a:p>
            <a:pPr marL="514350" indent="-514350">
              <a:buAutoNum type="arabicParenR"/>
            </a:pPr>
            <a:r>
              <a:rPr lang="de-DE" dirty="0" smtClean="0"/>
              <a:t>Status</a:t>
            </a:r>
          </a:p>
          <a:p>
            <a:pPr marL="514350" indent="-514350">
              <a:buAutoNum type="arabicParenR"/>
            </a:pPr>
            <a:r>
              <a:rPr lang="de-DE" dirty="0" smtClean="0"/>
              <a:t>ST </a:t>
            </a:r>
            <a:r>
              <a:rPr lang="de-DE" dirty="0" err="1" smtClean="0"/>
              <a:t>and</a:t>
            </a:r>
            <a:r>
              <a:rPr lang="de-DE" dirty="0" smtClean="0"/>
              <a:t> AIT Personal Situation</a:t>
            </a:r>
          </a:p>
          <a:p>
            <a:pPr marL="514350" indent="-514350">
              <a:buAutoNum type="arabicParenR"/>
            </a:pPr>
            <a:r>
              <a:rPr lang="de-DE" dirty="0" err="1" smtClean="0"/>
              <a:t>Reaction</a:t>
            </a:r>
            <a:r>
              <a:rPr lang="de-DE" dirty="0" smtClean="0"/>
              <a:t> on </a:t>
            </a:r>
            <a:r>
              <a:rPr lang="de-DE" dirty="0" err="1" smtClean="0"/>
              <a:t>Reviewers</a:t>
            </a:r>
            <a:r>
              <a:rPr lang="de-DE" dirty="0" smtClean="0"/>
              <a:t> Comments</a:t>
            </a:r>
          </a:p>
          <a:p>
            <a:pPr marL="514350" indent="-514350">
              <a:buAutoNum type="arabicParenR"/>
            </a:pPr>
            <a:r>
              <a:rPr lang="de-DE" dirty="0" smtClean="0"/>
              <a:t>Intermediate Progress Report</a:t>
            </a:r>
            <a:endParaRPr lang="de-DE" dirty="0"/>
          </a:p>
        </p:txBody>
      </p:sp>
    </p:spTree>
    <p:extLst>
      <p:ext uri="{BB962C8B-B14F-4D97-AF65-F5344CB8AC3E}">
        <p14:creationId xmlns:p14="http://schemas.microsoft.com/office/powerpoint/2010/main" val="167949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7" name="Text Box 10"/>
          <p:cNvSpPr txBox="1">
            <a:spLocks noChangeArrowheads="1"/>
          </p:cNvSpPr>
          <p:nvPr/>
        </p:nvSpPr>
        <p:spPr bwMode="auto">
          <a:xfrm>
            <a:off x="323850" y="2060575"/>
            <a:ext cx="8064500" cy="867930"/>
          </a:xfrm>
          <a:prstGeom prst="rect">
            <a:avLst/>
          </a:prstGeom>
          <a:noFill/>
          <a:ln w="9525">
            <a:noFill/>
            <a:miter lim="800000"/>
            <a:headEnd/>
            <a:tailEnd/>
          </a:ln>
        </p:spPr>
        <p:txBody>
          <a:bodyPr>
            <a:spAutoFit/>
          </a:bodyPr>
          <a:lstStyle/>
          <a:p>
            <a:pPr marL="742950" lvl="1" indent="-285750" algn="ctr" eaLnBrk="0" hangingPunct="0">
              <a:spcBef>
                <a:spcPct val="10000"/>
              </a:spcBef>
              <a:buFontTx/>
              <a:buChar char="•"/>
            </a:pPr>
            <a:endParaRPr lang="en-US" sz="2400" dirty="0" smtClean="0">
              <a:solidFill>
                <a:schemeClr val="bg1"/>
              </a:solidFill>
            </a:endParaRPr>
          </a:p>
          <a:p>
            <a:pPr marL="742950" lvl="1" indent="-285750" algn="ctr" eaLnBrk="0" hangingPunct="0">
              <a:spcBef>
                <a:spcPct val="10000"/>
              </a:spcBef>
              <a:buFontTx/>
              <a:buChar char="•"/>
            </a:pPr>
            <a:r>
              <a:rPr lang="en-US" sz="2400" dirty="0" smtClean="0">
                <a:solidFill>
                  <a:schemeClr val="bg1"/>
                </a:solidFill>
              </a:rPr>
              <a:t>Status</a:t>
            </a:r>
            <a:endParaRPr lang="de-DE" sz="2400" dirty="0">
              <a:solidFill>
                <a:schemeClr val="bg1"/>
              </a:solidFill>
            </a:endParaRPr>
          </a:p>
        </p:txBody>
      </p:sp>
    </p:spTree>
    <p:extLst>
      <p:ext uri="{BB962C8B-B14F-4D97-AF65-F5344CB8AC3E}">
        <p14:creationId xmlns:p14="http://schemas.microsoft.com/office/powerpoint/2010/main" val="12548550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3" name="Title 1"/>
          <p:cNvSpPr>
            <a:spLocks noGrp="1"/>
          </p:cNvSpPr>
          <p:nvPr>
            <p:ph type="title" idx="4294967295"/>
          </p:nvPr>
        </p:nvSpPr>
        <p:spPr/>
        <p:txBody>
          <a:bodyPr/>
          <a:lstStyle/>
          <a:p>
            <a:r>
              <a:rPr lang="en-US" sz="3200" smtClean="0">
                <a:solidFill>
                  <a:srgbClr val="002060"/>
                </a:solidFill>
              </a:rPr>
              <a:t>Time Scale</a:t>
            </a:r>
          </a:p>
        </p:txBody>
      </p:sp>
      <p:pic>
        <p:nvPicPr>
          <p:cNvPr id="740354" name="Picture 14"/>
          <p:cNvPicPr>
            <a:picLocks noChangeAspect="1" noChangeArrowheads="1"/>
          </p:cNvPicPr>
          <p:nvPr/>
        </p:nvPicPr>
        <p:blipFill>
          <a:blip r:embed="rId3"/>
          <a:srcRect/>
          <a:stretch>
            <a:fillRect/>
          </a:stretch>
        </p:blipFill>
        <p:spPr bwMode="auto">
          <a:xfrm>
            <a:off x="358775" y="1125538"/>
            <a:ext cx="8785225" cy="4633912"/>
          </a:xfrm>
          <a:prstGeom prst="rect">
            <a:avLst/>
          </a:prstGeom>
          <a:noFill/>
          <a:ln w="9525">
            <a:noFill/>
            <a:miter lim="800000"/>
            <a:headEnd/>
            <a:tailEnd/>
          </a:ln>
        </p:spPr>
      </p:pic>
      <p:sp>
        <p:nvSpPr>
          <p:cNvPr id="740355" name="Line 5"/>
          <p:cNvSpPr>
            <a:spLocks noChangeShapeType="1"/>
          </p:cNvSpPr>
          <p:nvPr/>
        </p:nvSpPr>
        <p:spPr bwMode="auto">
          <a:xfrm>
            <a:off x="7841160" y="886619"/>
            <a:ext cx="0" cy="5111750"/>
          </a:xfrm>
          <a:prstGeom prst="line">
            <a:avLst/>
          </a:prstGeom>
          <a:noFill/>
          <a:ln w="25400">
            <a:solidFill>
              <a:srgbClr val="FF0000"/>
            </a:solidFill>
            <a:round/>
            <a:headEnd/>
            <a:tailEnd/>
          </a:ln>
        </p:spPr>
        <p:txBody>
          <a:bodyPr/>
          <a:lstStyle/>
          <a:p>
            <a:endParaRPr lang="de-DE"/>
          </a:p>
        </p:txBody>
      </p:sp>
      <p:sp>
        <p:nvSpPr>
          <p:cNvPr id="740356" name="Text Box 6"/>
          <p:cNvSpPr txBox="1">
            <a:spLocks noChangeArrowheads="1"/>
          </p:cNvSpPr>
          <p:nvPr/>
        </p:nvSpPr>
        <p:spPr bwMode="auto">
          <a:xfrm>
            <a:off x="2987824" y="5876326"/>
            <a:ext cx="5544616" cy="584775"/>
          </a:xfrm>
          <a:prstGeom prst="rect">
            <a:avLst/>
          </a:prstGeom>
          <a:noFill/>
          <a:ln w="9525">
            <a:noFill/>
            <a:miter lim="800000"/>
            <a:headEnd/>
            <a:tailEnd/>
          </a:ln>
        </p:spPr>
        <p:txBody>
          <a:bodyPr wrap="square">
            <a:spAutoFit/>
          </a:bodyPr>
          <a:lstStyle/>
          <a:p>
            <a:r>
              <a:rPr lang="de-DE" dirty="0" smtClean="0">
                <a:solidFill>
                  <a:srgbClr val="FF0000"/>
                </a:solidFill>
              </a:rPr>
              <a:t>System Integration Phase!</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nSpc>
                <a:spcPct val="90000"/>
              </a:lnSpc>
              <a:spcBef>
                <a:spcPct val="50000"/>
              </a:spcBef>
            </a:pPr>
            <a:endParaRPr lang="de-DE" sz="2000" b="0">
              <a:solidFill>
                <a:schemeClr val="tx1"/>
              </a:solidFill>
            </a:endParaRPr>
          </a:p>
        </p:txBody>
      </p:sp>
      <p:sp>
        <p:nvSpPr>
          <p:cNvPr id="742455" name="Title 1"/>
          <p:cNvSpPr>
            <a:spLocks/>
          </p:cNvSpPr>
          <p:nvPr/>
        </p:nvSpPr>
        <p:spPr bwMode="auto">
          <a:xfrm>
            <a:off x="179388" y="187325"/>
            <a:ext cx="7416800" cy="609600"/>
          </a:xfrm>
          <a:prstGeom prst="rect">
            <a:avLst/>
          </a:prstGeom>
          <a:noFill/>
          <a:ln w="9525">
            <a:noFill/>
            <a:miter lim="800000"/>
            <a:headEnd/>
            <a:tailEnd/>
          </a:ln>
        </p:spPr>
        <p:txBody>
          <a:bodyPr lIns="0" tIns="0" rIns="0" bIns="0" anchor="ctr"/>
          <a:lstStyle/>
          <a:p>
            <a:pPr algn="ctr" eaLnBrk="0" hangingPunct="0">
              <a:lnSpc>
                <a:spcPts val="3200"/>
              </a:lnSpc>
            </a:pPr>
            <a:r>
              <a:rPr lang="en-US" dirty="0" smtClean="0">
                <a:solidFill>
                  <a:srgbClr val="002060"/>
                </a:solidFill>
              </a:rPr>
              <a:t>Budget</a:t>
            </a:r>
            <a:endParaRPr lang="en-US" dirty="0">
              <a:solidFill>
                <a:srgbClr val="002060"/>
              </a:solidFill>
            </a:endParaRPr>
          </a:p>
        </p:txBody>
      </p:sp>
      <p:graphicFrame>
        <p:nvGraphicFramePr>
          <p:cNvPr id="10" name="Tabelle 9"/>
          <p:cNvGraphicFramePr>
            <a:graphicFrameLocks noGrp="1"/>
          </p:cNvGraphicFramePr>
          <p:nvPr>
            <p:extLst>
              <p:ext uri="{D42A27DB-BD31-4B8C-83A1-F6EECF244321}">
                <p14:modId xmlns:p14="http://schemas.microsoft.com/office/powerpoint/2010/main" val="1234695598"/>
              </p:ext>
            </p:extLst>
          </p:nvPr>
        </p:nvGraphicFramePr>
        <p:xfrm>
          <a:off x="611560" y="1412776"/>
          <a:ext cx="7704855" cy="3495675"/>
        </p:xfrm>
        <a:graphic>
          <a:graphicData uri="http://schemas.openxmlformats.org/drawingml/2006/table">
            <a:tbl>
              <a:tblPr/>
              <a:tblGrid>
                <a:gridCol w="1019385"/>
                <a:gridCol w="1299716"/>
                <a:gridCol w="1308212"/>
                <a:gridCol w="1274232"/>
                <a:gridCol w="1274232"/>
                <a:gridCol w="509693"/>
                <a:gridCol w="1019385"/>
              </a:tblGrid>
              <a:tr h="238125">
                <a:tc gridSpan="2">
                  <a:txBody>
                    <a:bodyPr/>
                    <a:lstStyle/>
                    <a:p>
                      <a:pPr algn="l" fontAlgn="b"/>
                      <a:r>
                        <a:rPr lang="de-DE" sz="1800" b="1" i="0" u="none" strike="noStrike">
                          <a:solidFill>
                            <a:srgbClr val="FF0000"/>
                          </a:solidFill>
                          <a:effectLst/>
                          <a:latin typeface="Calibri"/>
                        </a:rPr>
                        <a:t>NAVOLCHI Finances</a:t>
                      </a:r>
                    </a:p>
                  </a:txBody>
                  <a:tcPr marL="9525" marR="9525" marT="9525" marB="0" anchor="b">
                    <a:lnL>
                      <a:noFill/>
                    </a:lnL>
                    <a:lnR>
                      <a:noFill/>
                    </a:lnR>
                    <a:lnT>
                      <a:noFill/>
                    </a:lnT>
                    <a:lnB>
                      <a:noFill/>
                    </a:lnB>
                  </a:tcPr>
                </a:tc>
                <a:tc hMerge="1">
                  <a:txBody>
                    <a:bodyPr/>
                    <a:lstStyle/>
                    <a:p>
                      <a:endParaRPr lang="de-DE"/>
                    </a:p>
                  </a:txBody>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238125">
                <a:tc>
                  <a:txBody>
                    <a:bodyPr/>
                    <a:lstStyle/>
                    <a:p>
                      <a:pPr algn="l" fontAlgn="b"/>
                      <a:endParaRPr lang="de-DE" sz="1800" b="1" i="0" u="none" strike="noStrike">
                        <a:solidFill>
                          <a:srgbClr val="FF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FF0000"/>
                          </a:solidFill>
                          <a:effectLst/>
                          <a:latin typeface="Calibri"/>
                        </a:rPr>
                        <a:t>Tranche 1:</a:t>
                      </a:r>
                    </a:p>
                  </a:txBody>
                  <a:tcPr marL="9525" marR="9525" marT="9525" marB="0" anchor="b">
                    <a:lnL>
                      <a:noFill/>
                    </a:lnL>
                    <a:lnR>
                      <a:noFill/>
                    </a:lnR>
                    <a:lnT>
                      <a:noFill/>
                    </a:lnT>
                    <a:lnB>
                      <a:noFill/>
                    </a:lnB>
                  </a:tcPr>
                </a:tc>
                <a:tc>
                  <a:txBody>
                    <a:bodyPr/>
                    <a:lstStyle/>
                    <a:p>
                      <a:pPr algn="l" fontAlgn="b"/>
                      <a:r>
                        <a:rPr lang="de-DE" sz="1400" b="0" i="0" u="none" strike="noStrike">
                          <a:solidFill>
                            <a:srgbClr val="1F497D"/>
                          </a:solidFill>
                          <a:effectLst/>
                          <a:latin typeface="Calibri"/>
                        </a:rPr>
                        <a:t>         1.400.000 €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1F497D"/>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FF0000"/>
                          </a:solidFill>
                          <a:effectLst/>
                          <a:latin typeface="Calibri"/>
                        </a:rPr>
                        <a:t>Tranche 2:</a:t>
                      </a:r>
                    </a:p>
                  </a:txBody>
                  <a:tcPr marL="9525" marR="9525" marT="9525" marB="0" anchor="b">
                    <a:lnL>
                      <a:noFill/>
                    </a:lnL>
                    <a:lnR>
                      <a:noFill/>
                    </a:lnR>
                    <a:lnT>
                      <a:noFill/>
                    </a:lnT>
                    <a:lnB>
                      <a:noFill/>
                    </a:lnB>
                  </a:tcPr>
                </a:tc>
                <a:tc>
                  <a:txBody>
                    <a:bodyPr/>
                    <a:lstStyle/>
                    <a:p>
                      <a:pPr algn="l" fontAlgn="b"/>
                      <a:r>
                        <a:rPr lang="de-DE" sz="1400" b="0" i="0" u="none" strike="noStrike">
                          <a:solidFill>
                            <a:srgbClr val="1F497D"/>
                          </a:solidFill>
                          <a:effectLst/>
                          <a:latin typeface="Calibri"/>
                        </a:rPr>
                        <a:t>            596.326 €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1F497D"/>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de-DE" sz="1400" b="0" i="0" u="none" strike="noStrike">
                        <a:solidFill>
                          <a:srgbClr val="FF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1F497D"/>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1F497D"/>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r>
              <a:tr h="200025">
                <a:tc>
                  <a:txBody>
                    <a:bodyPr/>
                    <a:lstStyle/>
                    <a:p>
                      <a:pPr algn="l" fontAlgn="b"/>
                      <a:r>
                        <a:rPr lang="de-DE" sz="1600" b="1" i="0" u="none" strike="noStrike">
                          <a:solidFill>
                            <a:srgbClr val="0000FF"/>
                          </a:solidFill>
                          <a:effectLst/>
                          <a:latin typeface="Calibri"/>
                        </a:rPr>
                        <a:t>Partner</a:t>
                      </a:r>
                    </a:p>
                  </a:txBody>
                  <a:tcPr marL="9525" marR="9525" marT="9525" marB="0" anchor="b">
                    <a:lnL>
                      <a:noFill/>
                    </a:lnL>
                    <a:lnR>
                      <a:noFill/>
                    </a:lnR>
                    <a:lnT>
                      <a:noFill/>
                    </a:lnT>
                    <a:lnB>
                      <a:noFill/>
                    </a:lnB>
                  </a:tcPr>
                </a:tc>
                <a:tc gridSpan="2">
                  <a:txBody>
                    <a:bodyPr/>
                    <a:lstStyle/>
                    <a:p>
                      <a:pPr algn="ctr" fontAlgn="b"/>
                      <a:r>
                        <a:rPr lang="de-DE" sz="1600" b="1" i="0" u="none" strike="noStrike">
                          <a:solidFill>
                            <a:srgbClr val="0000FF"/>
                          </a:solidFill>
                          <a:effectLst/>
                          <a:latin typeface="Calibri"/>
                        </a:rPr>
                        <a:t>Total Funding</a:t>
                      </a:r>
                    </a:p>
                  </a:txBody>
                  <a:tcPr marL="9525" marR="9525" marT="9525" marB="0" anchor="b">
                    <a:lnL>
                      <a:noFill/>
                    </a:lnL>
                    <a:lnR>
                      <a:noFill/>
                    </a:lnR>
                    <a:lnT>
                      <a:noFill/>
                    </a:lnT>
                    <a:lnB>
                      <a:noFill/>
                    </a:lnB>
                  </a:tcPr>
                </a:tc>
                <a:tc hMerge="1">
                  <a:txBody>
                    <a:bodyPr/>
                    <a:lstStyle/>
                    <a:p>
                      <a:endParaRPr lang="de-DE"/>
                    </a:p>
                  </a:txBody>
                  <a:tcPr/>
                </a:tc>
                <a:tc>
                  <a:txBody>
                    <a:bodyPr/>
                    <a:lstStyle/>
                    <a:p>
                      <a:pPr algn="ctr" fontAlgn="b"/>
                      <a:r>
                        <a:rPr lang="de-DE" sz="1600" b="1" i="0" u="none" strike="noStrike">
                          <a:solidFill>
                            <a:srgbClr val="0000FF"/>
                          </a:solidFill>
                          <a:effectLst/>
                          <a:latin typeface="Calibri"/>
                        </a:rPr>
                        <a:t>Tranche 1</a:t>
                      </a:r>
                    </a:p>
                  </a:txBody>
                  <a:tcPr marL="9525" marR="9525" marT="9525" marB="0" anchor="b">
                    <a:lnL>
                      <a:noFill/>
                    </a:lnL>
                    <a:lnR>
                      <a:noFill/>
                    </a:lnR>
                    <a:lnT>
                      <a:noFill/>
                    </a:lnT>
                    <a:lnB>
                      <a:noFill/>
                    </a:lnB>
                  </a:tcPr>
                </a:tc>
                <a:tc>
                  <a:txBody>
                    <a:bodyPr/>
                    <a:lstStyle/>
                    <a:p>
                      <a:pPr algn="ctr" fontAlgn="b"/>
                      <a:r>
                        <a:rPr lang="de-DE" sz="1600" b="1" i="0" u="none" strike="noStrike">
                          <a:solidFill>
                            <a:srgbClr val="0000FF"/>
                          </a:solidFill>
                          <a:effectLst/>
                          <a:latin typeface="Calibri"/>
                        </a:rPr>
                        <a:t>Tranche 2</a:t>
                      </a:r>
                    </a:p>
                  </a:txBody>
                  <a:tcPr marL="9525" marR="9525" marT="9525" marB="0" anchor="b">
                    <a:lnL>
                      <a:noFill/>
                    </a:lnL>
                    <a:lnR>
                      <a:noFill/>
                    </a:lnR>
                    <a:lnT>
                      <a:noFill/>
                    </a:lnT>
                    <a:lnB>
                      <a:noFill/>
                    </a:lnB>
                  </a:tcPr>
                </a:tc>
                <a:tc>
                  <a:txBody>
                    <a:bodyPr/>
                    <a:lstStyle/>
                    <a:p>
                      <a:pPr algn="ctr"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de-DE" sz="1600" b="1" i="0" u="none" strike="noStrike">
                          <a:solidFill>
                            <a:srgbClr val="0000FF"/>
                          </a:solidFill>
                          <a:effectLst/>
                          <a:latin typeface="Calibri"/>
                        </a:rPr>
                        <a:t>Open</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KIT</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495.615 €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21%</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290.000 €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123.145 €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82.470 €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IMCV</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386.013 €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225.000 €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95.912 €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65.101 €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TU/e</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362.224 €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210.000 €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90.001 €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62.223 €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AIT</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304.988 €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180.000 €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75.780 €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49.208 €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UEVG</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311.540 €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180.000 €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77.408 €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54.132 €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ST</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411.700 €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240.000 €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102.295 €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69.405 € </a:t>
                      </a:r>
                    </a:p>
                  </a:txBody>
                  <a:tcPr marL="9525" marR="9525" marT="9525" marB="0" anchor="b">
                    <a:lnL>
                      <a:noFill/>
                    </a:lnL>
                    <a:lnR>
                      <a:noFill/>
                    </a:lnR>
                    <a:lnT>
                      <a:noFill/>
                    </a:lnT>
                    <a:lnB>
                      <a:noFill/>
                    </a:lnB>
                  </a:tcPr>
                </a:tc>
              </a:tr>
              <a:tr h="190500">
                <a:tc>
                  <a:txBody>
                    <a:bodyPr/>
                    <a:lstStyle/>
                    <a:p>
                      <a:pPr algn="l" fontAlgn="b"/>
                      <a:r>
                        <a:rPr lang="de-DE" sz="1400" b="0" i="0" u="none" strike="noStrike">
                          <a:solidFill>
                            <a:srgbClr val="000000"/>
                          </a:solidFill>
                          <a:effectLst/>
                          <a:latin typeface="Calibri"/>
                        </a:rPr>
                        <a:t>UGent</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127.920 € </a:t>
                      </a:r>
                    </a:p>
                  </a:txBody>
                  <a:tcPr marL="9525" marR="9525" marT="9525" marB="0" anchor="b">
                    <a:lnL>
                      <a:noFill/>
                    </a:lnL>
                    <a:lnR>
                      <a:noFill/>
                    </a:lnR>
                    <a:lnT>
                      <a:noFill/>
                    </a:lnT>
                    <a:lnB>
                      <a:noFill/>
                    </a:lnB>
                  </a:tcPr>
                </a:tc>
                <a:tc>
                  <a:txBody>
                    <a:bodyPr/>
                    <a:lstStyle/>
                    <a:p>
                      <a:pPr algn="ctr" fontAlgn="b"/>
                      <a:r>
                        <a:rPr lang="de-DE" sz="1400" b="0"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75.000 € </a:t>
                      </a: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31.784 €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0" i="0" u="none" strike="noStrike">
                          <a:solidFill>
                            <a:srgbClr val="000000"/>
                          </a:solidFill>
                          <a:effectLst/>
                          <a:latin typeface="Calibri"/>
                        </a:rPr>
                        <a:t>       21.136 € </a:t>
                      </a:r>
                    </a:p>
                  </a:txBody>
                  <a:tcPr marL="9525" marR="9525" marT="9525" marB="0" anchor="b">
                    <a:lnL>
                      <a:noFill/>
                    </a:lnL>
                    <a:lnR>
                      <a:noFill/>
                    </a:lnR>
                    <a:lnT>
                      <a:noFill/>
                    </a:lnT>
                    <a:lnB>
                      <a:noFill/>
                    </a:lnB>
                  </a:tcPr>
                </a:tc>
              </a:tr>
              <a:tr h="190500">
                <a:tc>
                  <a:txBody>
                    <a:bodyPr/>
                    <a:lstStyle/>
                    <a:p>
                      <a:pPr algn="l" fontAlgn="b"/>
                      <a:r>
                        <a:rPr lang="de-DE" sz="1400" b="1" i="0" u="none" strike="noStrike">
                          <a:solidFill>
                            <a:srgbClr val="000000"/>
                          </a:solidFill>
                          <a:effectLst/>
                          <a:latin typeface="Calibri"/>
                        </a:rPr>
                        <a:t>Sum</a:t>
                      </a:r>
                    </a:p>
                  </a:txBody>
                  <a:tcPr marL="9525" marR="9525" marT="9525"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         2.400.000 € </a:t>
                      </a:r>
                    </a:p>
                  </a:txBody>
                  <a:tcPr marL="9525" marR="9525" marT="9525" marB="0" anchor="b">
                    <a:lnL>
                      <a:noFill/>
                    </a:lnL>
                    <a:lnR>
                      <a:noFill/>
                    </a:lnR>
                    <a:lnT>
                      <a:noFill/>
                    </a:lnT>
                    <a:lnB>
                      <a:noFill/>
                    </a:lnB>
                  </a:tcPr>
                </a:tc>
                <a:tc>
                  <a:txBody>
                    <a:bodyPr/>
                    <a:lstStyle/>
                    <a:p>
                      <a:pPr algn="ctr" fontAlgn="b"/>
                      <a:r>
                        <a:rPr lang="de-DE" sz="1400" b="1" i="0" u="none" strike="noStrike">
                          <a:solidFill>
                            <a:srgbClr val="000000"/>
                          </a:solidFill>
                          <a:effectLst/>
                          <a:latin typeface="Calibri"/>
                        </a:rPr>
                        <a:t>100%</a:t>
                      </a:r>
                    </a:p>
                  </a:txBody>
                  <a:tcPr marL="9525" marR="9525" marT="9525"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        1.400.000 € </a:t>
                      </a:r>
                    </a:p>
                  </a:txBody>
                  <a:tcPr marL="9525" marR="9525" marT="9525"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            596.326 € </a:t>
                      </a:r>
                    </a:p>
                  </a:txBody>
                  <a:tcPr marL="9525" marR="9525" marT="9525" marB="0" anchor="b">
                    <a:lnL>
                      <a:noFill/>
                    </a:lnL>
                    <a:lnR>
                      <a:noFill/>
                    </a:lnR>
                    <a:lnT>
                      <a:noFill/>
                    </a:lnT>
                    <a:lnB>
                      <a:noFill/>
                    </a:lnB>
                  </a:tcPr>
                </a:tc>
                <a:tc>
                  <a:txBody>
                    <a:bodyPr/>
                    <a:lstStyle/>
                    <a:p>
                      <a:pPr algn="l" fontAlgn="b"/>
                      <a:endParaRPr lang="de-DE" sz="14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     403.674 € </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425371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Rectangle 2"/>
          <p:cNvSpPr>
            <a:spLocks noGrp="1" noChangeArrowheads="1"/>
          </p:cNvSpPr>
          <p:nvPr>
            <p:ph type="title" idx="4294967295"/>
          </p:nvPr>
        </p:nvSpPr>
        <p:spPr/>
        <p:txBody>
          <a:bodyPr/>
          <a:lstStyle/>
          <a:p>
            <a:r>
              <a:rPr lang="en-US" dirty="0" smtClean="0">
                <a:solidFill>
                  <a:srgbClr val="002060"/>
                </a:solidFill>
              </a:rPr>
              <a:t>Missing and Upcoming Milestones</a:t>
            </a:r>
          </a:p>
        </p:txBody>
      </p:sp>
      <p:pic>
        <p:nvPicPr>
          <p:cNvPr id="77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033463"/>
            <a:ext cx="77533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80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2"/>
          <p:cNvSpPr>
            <a:spLocks noGrp="1" noChangeArrowheads="1"/>
          </p:cNvSpPr>
          <p:nvPr>
            <p:ph type="title" idx="4294967295"/>
          </p:nvPr>
        </p:nvSpPr>
        <p:spPr/>
        <p:txBody>
          <a:bodyPr/>
          <a:lstStyle/>
          <a:p>
            <a:r>
              <a:rPr lang="en-US" dirty="0" smtClean="0">
                <a:solidFill>
                  <a:srgbClr val="002060"/>
                </a:solidFill>
              </a:rPr>
              <a:t>Missing and Upcoming Deliverables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31952"/>
            <a:ext cx="7293818" cy="525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1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7" name="Text Box 10"/>
          <p:cNvSpPr txBox="1">
            <a:spLocks noChangeArrowheads="1"/>
          </p:cNvSpPr>
          <p:nvPr/>
        </p:nvSpPr>
        <p:spPr bwMode="auto">
          <a:xfrm>
            <a:off x="323850" y="2060575"/>
            <a:ext cx="8064500" cy="867930"/>
          </a:xfrm>
          <a:prstGeom prst="rect">
            <a:avLst/>
          </a:prstGeom>
          <a:noFill/>
          <a:ln w="9525">
            <a:noFill/>
            <a:miter lim="800000"/>
            <a:headEnd/>
            <a:tailEnd/>
          </a:ln>
        </p:spPr>
        <p:txBody>
          <a:bodyPr>
            <a:spAutoFit/>
          </a:bodyPr>
          <a:lstStyle/>
          <a:p>
            <a:pPr marL="742950" lvl="1" indent="-285750" algn="ctr" eaLnBrk="0" hangingPunct="0">
              <a:spcBef>
                <a:spcPct val="10000"/>
              </a:spcBef>
              <a:buFontTx/>
              <a:buChar char="•"/>
            </a:pPr>
            <a:endParaRPr lang="en-US" sz="2400" dirty="0" smtClean="0">
              <a:solidFill>
                <a:schemeClr val="bg1"/>
              </a:solidFill>
            </a:endParaRPr>
          </a:p>
          <a:p>
            <a:pPr marL="742950" lvl="1" indent="-285750" algn="ctr" eaLnBrk="0" hangingPunct="0">
              <a:spcBef>
                <a:spcPct val="10000"/>
              </a:spcBef>
              <a:buFontTx/>
              <a:buChar char="•"/>
            </a:pPr>
            <a:r>
              <a:rPr lang="en-US" sz="2400" dirty="0" smtClean="0">
                <a:solidFill>
                  <a:schemeClr val="bg1"/>
                </a:solidFill>
              </a:rPr>
              <a:t>Second Intermediate Report</a:t>
            </a:r>
            <a:endParaRPr lang="de-DE" sz="2400" dirty="0">
              <a:solidFill>
                <a:schemeClr val="bg1"/>
              </a:solidFill>
            </a:endParaRPr>
          </a:p>
        </p:txBody>
      </p:sp>
    </p:spTree>
    <p:extLst>
      <p:ext uri="{BB962C8B-B14F-4D97-AF65-F5344CB8AC3E}">
        <p14:creationId xmlns:p14="http://schemas.microsoft.com/office/powerpoint/2010/main" val="14681835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12700" cap="flat" cmpd="sng" algn="ctr">
          <a:solidFill>
            <a:srgbClr val="C0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sz="2000" b="0" i="0" u="none" strike="noStrike" cap="none" normalizeH="0" baseline="0" smtClean="0">
            <a:ln>
              <a:noFill/>
            </a:ln>
            <a:solidFill>
              <a:schemeClr val="tx1"/>
            </a:solidFill>
            <a:effectLst/>
            <a:latin typeface="Arial" charset="0"/>
          </a:defRPr>
        </a:defPPr>
      </a:lstStyle>
    </a:spDef>
    <a:lnDef>
      <a:spPr bwMode="auto">
        <a:noFill/>
        <a:ln w="3175" cap="flat" cmpd="sng" algn="ctr">
          <a:solidFill>
            <a:srgbClr val="C00000"/>
          </a:solidFill>
          <a:prstDash val="solid"/>
          <a:round/>
          <a:headEnd type="none" w="med" len="med"/>
          <a:tailEnd type="none" w="med" len="med"/>
        </a:ln>
        <a:effectLst/>
      </a:spPr>
      <a:bodyPr/>
      <a:lstStyle/>
    </a:lnDef>
    <a:txDef>
      <a:spPr>
        <a:noFill/>
      </a:spPr>
      <a:bodyPr wrap="none" rtlCol="0">
        <a:spAutoFit/>
      </a:bodyPr>
      <a:lstStyle>
        <a:defPPr>
          <a:defRPr sz="2000" dirty="0"/>
        </a:defPPr>
      </a:lstStyle>
    </a:tx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927</Words>
  <Application>Microsoft Office PowerPoint</Application>
  <PresentationFormat>Bildschirmpräsentation (4:3)</PresentationFormat>
  <Paragraphs>320</Paragraphs>
  <Slides>25</Slides>
  <Notes>16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27" baseType="lpstr">
      <vt:lpstr>PowerPoint_Template_IHQ</vt:lpstr>
      <vt:lpstr>MSPhotoEd.3</vt:lpstr>
      <vt:lpstr>PowerPoint-Präsentation</vt:lpstr>
      <vt:lpstr>PowerPoint-Präsentation</vt:lpstr>
      <vt:lpstr>PowerPoint-Präsentation</vt:lpstr>
      <vt:lpstr>PowerPoint-Präsentation</vt:lpstr>
      <vt:lpstr>Time Scale</vt:lpstr>
      <vt:lpstr>PowerPoint-Präsentation</vt:lpstr>
      <vt:lpstr>Missing and Upcoming Milestones</vt:lpstr>
      <vt:lpstr>Missing and Upcoming Deliverables</vt:lpstr>
      <vt:lpstr>PowerPoint-Präsentation</vt:lpstr>
      <vt:lpstr>27 Months Intermediate Report D1.5</vt:lpstr>
      <vt:lpstr>27 Months Intermediate Report</vt:lpstr>
      <vt:lpstr>PowerPoint-Präsentation</vt:lpstr>
      <vt:lpstr>PowerPoint-Präsentation</vt:lpstr>
      <vt:lpstr>PowerPoint-Präsentation</vt:lpstr>
      <vt:lpstr>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Next Meeting</vt:lpstr>
      <vt:lpstr>Next Phone Conference</vt:lpstr>
      <vt:lpstr>PowerPoint-Präsentation</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Manfred Kohl</cp:lastModifiedBy>
  <cp:revision>426</cp:revision>
  <cp:lastPrinted>2000-09-29T14:26:26Z</cp:lastPrinted>
  <dcterms:created xsi:type="dcterms:W3CDTF">2010-01-08T09:05:51Z</dcterms:created>
  <dcterms:modified xsi:type="dcterms:W3CDTF">2014-01-24T09:30:08Z</dcterms:modified>
</cp:coreProperties>
</file>