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80" r:id="rId2"/>
    <p:sldId id="403" r:id="rId3"/>
    <p:sldId id="410" r:id="rId4"/>
    <p:sldId id="428" r:id="rId5"/>
    <p:sldId id="409" r:id="rId6"/>
    <p:sldId id="414" r:id="rId7"/>
    <p:sldId id="415" r:id="rId8"/>
    <p:sldId id="443" r:id="rId9"/>
    <p:sldId id="424" r:id="rId10"/>
    <p:sldId id="439" r:id="rId11"/>
    <p:sldId id="427" r:id="rId12"/>
    <p:sldId id="440" r:id="rId13"/>
    <p:sldId id="441" r:id="rId14"/>
    <p:sldId id="416" r:id="rId15"/>
    <p:sldId id="438" r:id="rId16"/>
    <p:sldId id="421" r:id="rId17"/>
    <p:sldId id="444" r:id="rId18"/>
    <p:sldId id="437" r:id="rId19"/>
  </p:sldIdLst>
  <p:sldSz cx="9144000" cy="6858000" type="screen4x3"/>
  <p:notesSz cx="9867900" cy="67183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99"/>
    <a:srgbClr val="262FDA"/>
    <a:srgbClr val="220060"/>
    <a:srgbClr val="5A42BE"/>
    <a:srgbClr val="FBEEAD"/>
    <a:srgbClr val="66FFCC"/>
    <a:srgbClr val="FF0000"/>
    <a:srgbClr val="DB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58" autoAdjust="0"/>
    <p:restoredTop sz="82445" autoAdjust="0"/>
  </p:normalViewPr>
  <p:slideViewPr>
    <p:cSldViewPr>
      <p:cViewPr>
        <p:scale>
          <a:sx n="100" d="100"/>
          <a:sy n="100" d="100"/>
        </p:scale>
        <p:origin x="-58" y="38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9511795" y="6584168"/>
            <a:ext cx="269304" cy="153888"/>
          </a:xfrm>
          <a:prstGeom prst="rect">
            <a:avLst/>
          </a:prstGeom>
          <a:noFill/>
          <a:ln w="12699">
            <a:noFill/>
            <a:miter lim="800000"/>
            <a:headEnd/>
            <a:tailEnd/>
          </a:ln>
          <a:effectLst/>
        </p:spPr>
        <p:txBody>
          <a:bodyPr wrap="none" lIns="0" tIns="0" rIns="0" bIns="0">
            <a:spAutoFit/>
          </a:bodyPr>
          <a:lstStyle/>
          <a:p>
            <a:pPr algn="r" eaLnBrk="0" hangingPunct="0">
              <a:defRPr/>
            </a:pPr>
            <a:fld id="{EDD41085-71DD-4628-BC02-FB757E6B369A}" type="slidenum">
              <a:rPr lang="en-US" sz="1000" b="0">
                <a:solidFill>
                  <a:schemeClr val="tx1"/>
                </a:solidFill>
                <a:latin typeface="Tahoma" pitchFamily="34" charset="0"/>
              </a:rPr>
              <a:pPr algn="r" eaLnBrk="0" hangingPunct="0">
                <a:defRPr/>
              </a:pPr>
              <a:t>‹Nr.›</a:t>
            </a:fld>
            <a:endParaRPr lang="en-US" sz="1000" b="0">
              <a:solidFill>
                <a:schemeClr val="tx1"/>
              </a:solidFill>
              <a:latin typeface="Tahoma" pitchFamily="34" charset="0"/>
            </a:endParaRPr>
          </a:p>
        </p:txBody>
      </p:sp>
      <p:sp>
        <p:nvSpPr>
          <p:cNvPr id="3075" name="Rectangle 3"/>
          <p:cNvSpPr>
            <a:spLocks noChangeArrowheads="1"/>
          </p:cNvSpPr>
          <p:nvPr/>
        </p:nvSpPr>
        <p:spPr bwMode="auto">
          <a:xfrm>
            <a:off x="3821974" y="6563174"/>
            <a:ext cx="3144947" cy="212806"/>
          </a:xfrm>
          <a:prstGeom prst="rect">
            <a:avLst/>
          </a:prstGeom>
          <a:noFill/>
          <a:ln w="12699">
            <a:noFill/>
            <a:miter lim="800000"/>
            <a:headEnd/>
            <a:tailEnd/>
          </a:ln>
          <a:effectLst/>
        </p:spPr>
        <p:txBody>
          <a:bodyPr wrap="none" lIns="90416" tIns="44414" rIns="90416" bIns="44414">
            <a:spAutoFit/>
          </a:bodyPr>
          <a:lstStyle/>
          <a:p>
            <a:pPr algn="r" eaLnBrk="0" hangingPunct="0">
              <a:defRPr/>
            </a:pPr>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395429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idx="2"/>
          </p:nvPr>
        </p:nvSpPr>
        <p:spPr bwMode="auto">
          <a:xfrm>
            <a:off x="3260725" y="508000"/>
            <a:ext cx="3348038" cy="2509838"/>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1313438" y="3191192"/>
            <a:ext cx="7241028" cy="3023235"/>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208340137"/>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Rectangle 2"/>
          <p:cNvSpPr>
            <a:spLocks noGrp="1" noRot="1" noChangeAspect="1" noChangeArrowheads="1" noTextEdit="1"/>
          </p:cNvSpPr>
          <p:nvPr>
            <p:ph type="sldImg"/>
          </p:nvPr>
        </p:nvSpPr>
        <p:spPr>
          <a:ln/>
        </p:spPr>
      </p:sp>
      <p:sp>
        <p:nvSpPr>
          <p:cNvPr id="77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69" name="Slide Image Placeholder 1"/>
          <p:cNvSpPr>
            <a:spLocks noGrp="1" noRot="1" noChangeAspect="1" noTextEdit="1"/>
          </p:cNvSpPr>
          <p:nvPr>
            <p:ph type="sldImg"/>
          </p:nvPr>
        </p:nvSpPr>
        <p:spPr>
          <a:ln/>
        </p:spPr>
      </p:sp>
      <p:sp>
        <p:nvSpPr>
          <p:cNvPr id="8007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Slide Image Placeholder 1"/>
          <p:cNvSpPr>
            <a:spLocks noGrp="1" noRot="1" noChangeAspect="1" noTextEdit="1"/>
          </p:cNvSpPr>
          <p:nvPr>
            <p:ph type="sldImg"/>
          </p:nvPr>
        </p:nvSpPr>
        <p:spPr>
          <a:ln/>
        </p:spPr>
      </p:sp>
      <p:sp>
        <p:nvSpPr>
          <p:cNvPr id="8028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Slide Image Placeholder 1"/>
          <p:cNvSpPr>
            <a:spLocks noGrp="1" noRot="1" noChangeAspect="1" noTextEdit="1"/>
          </p:cNvSpPr>
          <p:nvPr>
            <p:ph type="sldImg"/>
          </p:nvPr>
        </p:nvSpPr>
        <p:spPr>
          <a:ln/>
        </p:spPr>
      </p:sp>
      <p:sp>
        <p:nvSpPr>
          <p:cNvPr id="804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Slide Image Placeholder 1"/>
          <p:cNvSpPr>
            <a:spLocks noGrp="1" noRot="1" noChangeAspect="1" noTextEdit="1"/>
          </p:cNvSpPr>
          <p:nvPr>
            <p:ph type="sldImg"/>
          </p:nvPr>
        </p:nvSpPr>
        <p:spPr>
          <a:ln/>
        </p:spPr>
      </p:sp>
      <p:sp>
        <p:nvSpPr>
          <p:cNvPr id="804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Slide Image Placeholder 1"/>
          <p:cNvSpPr>
            <a:spLocks noGrp="1" noRot="1" noChangeAspect="1" noTextEdit="1"/>
          </p:cNvSpPr>
          <p:nvPr>
            <p:ph type="sldImg"/>
          </p:nvPr>
        </p:nvSpPr>
        <p:spPr>
          <a:ln/>
        </p:spPr>
      </p:sp>
      <p:sp>
        <p:nvSpPr>
          <p:cNvPr id="7792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noTextEdit="1"/>
          </p:cNvSpPr>
          <p:nvPr>
            <p:ph type="sldImg"/>
          </p:nvPr>
        </p:nvSpPr>
        <p:spPr>
          <a:ln/>
        </p:spPr>
      </p:sp>
      <p:sp>
        <p:nvSpPr>
          <p:cNvPr id="781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a:ln/>
        </p:spPr>
      </p:sp>
      <p:sp>
        <p:nvSpPr>
          <p:cNvPr id="7833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Slide Image Placeholder 1"/>
          <p:cNvSpPr>
            <a:spLocks noGrp="1" noRot="1" noChangeAspect="1" noTextEdit="1"/>
          </p:cNvSpPr>
          <p:nvPr>
            <p:ph type="sldImg"/>
          </p:nvPr>
        </p:nvSpPr>
        <p:spPr>
          <a:ln/>
        </p:spPr>
      </p:sp>
      <p:sp>
        <p:nvSpPr>
          <p:cNvPr id="7854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Slide Image Placeholder 1"/>
          <p:cNvSpPr>
            <a:spLocks noGrp="1" noRot="1" noChangeAspect="1" noTextEdit="1"/>
          </p:cNvSpPr>
          <p:nvPr>
            <p:ph type="sldImg"/>
          </p:nvPr>
        </p:nvSpPr>
        <p:spPr>
          <a:ln/>
        </p:spPr>
      </p:sp>
      <p:sp>
        <p:nvSpPr>
          <p:cNvPr id="7966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Slide Image Placeholder 1"/>
          <p:cNvSpPr>
            <a:spLocks noGrp="1" noRot="1" noChangeAspect="1" noTextEdit="1"/>
          </p:cNvSpPr>
          <p:nvPr>
            <p:ph type="sldImg"/>
          </p:nvPr>
        </p:nvSpPr>
        <p:spPr>
          <a:ln/>
        </p:spPr>
      </p:sp>
      <p:sp>
        <p:nvSpPr>
          <p:cNvPr id="7987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825383"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spcBef>
                <a:spcPct val="50000"/>
              </a:spcBef>
              <a:defRPr/>
            </a:pPr>
            <a:r>
              <a:rPr lang="en-US" sz="1800">
                <a:solidFill>
                  <a:schemeClr val="tx1"/>
                </a:solidFill>
              </a:rPr>
              <a:t>Nano Scale Disruptive Silicon-Plasmonic Platform for Chip-to-Chip Interconnection</a:t>
            </a:r>
          </a:p>
          <a:p>
            <a:pPr eaLnBrk="1" hangingPunct="1">
              <a:lnSpc>
                <a:spcPct val="90000"/>
              </a:lnSpc>
              <a:spcBef>
                <a:spcPct val="50000"/>
              </a:spcBef>
              <a:defRPr/>
            </a:pPr>
            <a:r>
              <a:rPr lang="en-US" sz="1800">
                <a:solidFill>
                  <a:schemeClr val="tx1"/>
                </a:solidFill>
              </a:rPr>
              <a:t>www.navolchi.eu</a:t>
            </a:r>
          </a:p>
        </p:txBody>
      </p:sp>
      <p:sp>
        <p:nvSpPr>
          <p:cNvPr id="6" name="Text Box 11"/>
          <p:cNvSpPr txBox="1">
            <a:spLocks noChangeArrowheads="1"/>
          </p:cNvSpPr>
          <p:nvPr userDrawn="1"/>
        </p:nvSpPr>
        <p:spPr bwMode="auto">
          <a:xfrm>
            <a:off x="767370" y="333375"/>
            <a:ext cx="6112251" cy="1154162"/>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nSpc>
                <a:spcPct val="150000"/>
              </a:lnSpc>
              <a:defRPr/>
            </a:pPr>
            <a:r>
              <a:rPr lang="en-US" i="1" dirty="0">
                <a:solidFill>
                  <a:schemeClr val="tx1"/>
                </a:solidFill>
              </a:rPr>
              <a:t>NAVOLCHI</a:t>
            </a:r>
            <a:r>
              <a:rPr lang="en-US" dirty="0"/>
              <a:t>  </a:t>
            </a:r>
            <a:r>
              <a:rPr lang="en-US" dirty="0" smtClean="0"/>
              <a:t>3</a:t>
            </a:r>
            <a:r>
              <a:rPr lang="en-US" baseline="30000" dirty="0" smtClean="0"/>
              <a:t>rd</a:t>
            </a:r>
            <a:r>
              <a:rPr lang="en-US" baseline="0" dirty="0" smtClean="0"/>
              <a:t> </a:t>
            </a:r>
            <a:r>
              <a:rPr lang="en-US" dirty="0" smtClean="0"/>
              <a:t>Review </a:t>
            </a:r>
            <a:r>
              <a:rPr lang="en-US" dirty="0"/>
              <a:t>Meeting</a:t>
            </a:r>
            <a:r>
              <a:rPr lang="en-US" sz="2400" dirty="0"/>
              <a:t> </a:t>
            </a:r>
          </a:p>
          <a:p>
            <a:pPr>
              <a:lnSpc>
                <a:spcPct val="150000"/>
              </a:lnSpc>
              <a:defRPr/>
            </a:pPr>
            <a:r>
              <a:rPr lang="en-US" sz="1800" dirty="0" smtClean="0"/>
              <a:t>November 5</a:t>
            </a:r>
            <a:r>
              <a:rPr lang="en-US" sz="1800" baseline="30000" dirty="0" smtClean="0"/>
              <a:t>th</a:t>
            </a:r>
            <a:r>
              <a:rPr lang="en-US" sz="1800" dirty="0" smtClean="0"/>
              <a:t> 2014, </a:t>
            </a:r>
            <a:r>
              <a:rPr lang="en-US" sz="1800" dirty="0"/>
              <a:t>Brussels</a:t>
            </a:r>
            <a:endParaRPr lang="de-DE" sz="1800" dirty="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defRPr/>
            </a:pPr>
            <a:r>
              <a:rPr lang="en-US" sz="1200">
                <a:solidFill>
                  <a:schemeClr val="tx1"/>
                </a:solidFill>
              </a:rPr>
              <a:t>FP7-ICT-2011-7</a:t>
            </a:r>
          </a:p>
          <a:p>
            <a:pPr eaLnBrk="1" hangingPunct="1">
              <a:lnSpc>
                <a:spcPct val="90000"/>
              </a:lnSpc>
              <a:defRPr/>
            </a:pPr>
            <a:r>
              <a:rPr lang="en-US" sz="1200">
                <a:solidFill>
                  <a:schemeClr val="tx1"/>
                </a:solidFill>
              </a:rPr>
              <a:t>GA 288869</a:t>
            </a:r>
          </a:p>
        </p:txBody>
      </p:sp>
    </p:spTree>
    <p:extLst>
      <p:ext uri="{BB962C8B-B14F-4D97-AF65-F5344CB8AC3E}">
        <p14:creationId xmlns:p14="http://schemas.microsoft.com/office/powerpoint/2010/main" val="3309661984"/>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00570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28035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48937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67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19769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4734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16947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18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92678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77420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87" name="Picture 4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8"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gn="l" eaLnBrk="1" hangingPunct="1">
              <a:lnSpc>
                <a:spcPct val="90000"/>
              </a:lnSpc>
              <a:spcBef>
                <a:spcPct val="50000"/>
              </a:spcBef>
              <a:defRPr/>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365125" cy="212725"/>
          </a:xfrm>
          <a:prstGeom prst="rect">
            <a:avLst/>
          </a:prstGeom>
          <a:noFill/>
          <a:ln w="9525">
            <a:noFill/>
            <a:miter lim="800000"/>
            <a:headEnd/>
            <a:tailEnd/>
          </a:ln>
          <a:effec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gn="l">
              <a:lnSpc>
                <a:spcPct val="100000"/>
              </a:lnSpc>
              <a:defRPr/>
            </a:pPr>
            <a:fld id="{823FAF72-F292-4873-9535-D24B4F120444}" type="slidenum">
              <a:rPr lang="en-US" sz="1400"/>
              <a:pPr algn="l">
                <a:lnSpc>
                  <a:spcPct val="100000"/>
                </a:lnSpc>
                <a:defRPr/>
              </a:pPr>
              <a:t>‹Nr.›</a:t>
            </a:fld>
            <a:endParaRPr lang="en-US" sz="1400"/>
          </a:p>
        </p:txBody>
      </p:sp>
      <p:graphicFrame>
        <p:nvGraphicFramePr>
          <p:cNvPr id="60485" name="Object 69"/>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60530" r:id="rId15" imgW="3895238" imgH="2809524" progId="MSPhotoEd.3">
                  <p:embed/>
                </p:oleObj>
              </mc:Choice>
              <mc:Fallback>
                <p:oleObj r:id="rId15" imgW="3895238" imgH="2809524" progId="MSPhotoEd.3">
                  <p:embed/>
                  <p:pic>
                    <p:nvPicPr>
                      <p:cNvPr id="0" name="Object 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0491" name="Gerade Verbindung 10"/>
          <p:cNvCxnSpPr>
            <a:cxnSpLocks noChangeShapeType="1"/>
          </p:cNvCxnSpPr>
          <p:nvPr/>
        </p:nvCxnSpPr>
        <p:spPr bwMode="auto">
          <a:xfrm>
            <a:off x="1619250" y="6430963"/>
            <a:ext cx="7310438" cy="22225"/>
          </a:xfrm>
          <a:prstGeom prst="line">
            <a:avLst/>
          </a:prstGeom>
          <a:noFill/>
          <a:ln w="19050" algn="ctr">
            <a:solidFill>
              <a:srgbClr val="262FDA"/>
            </a:solidFill>
            <a:round/>
            <a:headEnd/>
            <a:tailEnd/>
          </a:ln>
          <a:extLst>
            <a:ext uri="{909E8E84-426E-40DD-AFC4-6F175D3DCCD1}">
              <a14:hiddenFill xmlns:a14="http://schemas.microsoft.com/office/drawing/2010/main">
                <a:noFill/>
              </a14:hiddenFill>
            </a:ext>
          </a:extLst>
        </p:spPr>
      </p:cxnSp>
      <p:cxnSp>
        <p:nvCxnSpPr>
          <p:cNvPr id="60492" name="Gerade Verbindung 10"/>
          <p:cNvCxnSpPr>
            <a:cxnSpLocks noChangeShapeType="1"/>
          </p:cNvCxnSpPr>
          <p:nvPr/>
        </p:nvCxnSpPr>
        <p:spPr bwMode="auto">
          <a:xfrm>
            <a:off x="177800" y="765175"/>
            <a:ext cx="7418388"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mn-ea"/>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3" name="Text Box 10"/>
          <p:cNvSpPr txBox="1">
            <a:spLocks noChangeArrowheads="1"/>
          </p:cNvSpPr>
          <p:nvPr/>
        </p:nvSpPr>
        <p:spPr bwMode="auto">
          <a:xfrm>
            <a:off x="323850" y="2133600"/>
            <a:ext cx="8382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eaLnBrk="0" hangingPunct="0">
              <a:spcAft>
                <a:spcPts val="600"/>
              </a:spcAft>
            </a:pPr>
            <a:r>
              <a:rPr lang="en-US" sz="2000">
                <a:solidFill>
                  <a:schemeClr val="bg1"/>
                </a:solidFill>
              </a:rPr>
              <a:t>WP-1 Presentation</a:t>
            </a:r>
          </a:p>
          <a:p>
            <a:pPr algn="ctr" eaLnBrk="0" hangingPunct="0">
              <a:spcAft>
                <a:spcPts val="600"/>
              </a:spcAft>
            </a:pPr>
            <a:r>
              <a:rPr lang="en-US" sz="2000">
                <a:solidFill>
                  <a:schemeClr val="bg1"/>
                </a:solidFill>
              </a:rPr>
              <a:t>“NAVOLCHI Management”</a:t>
            </a:r>
          </a:p>
          <a:p>
            <a:pPr algn="ctr" eaLnBrk="0" hangingPunct="0">
              <a:spcAft>
                <a:spcPts val="600"/>
              </a:spcAft>
            </a:pPr>
            <a:r>
              <a:rPr lang="en-US" sz="2000">
                <a:solidFill>
                  <a:schemeClr val="bg1"/>
                </a:solidFill>
              </a:rPr>
              <a:t>Manfred Kohl</a:t>
            </a:r>
          </a:p>
          <a:p>
            <a:pPr algn="ctr" eaLnBrk="0" hangingPunct="0">
              <a:spcAft>
                <a:spcPts val="600"/>
              </a:spcAft>
            </a:pPr>
            <a:r>
              <a:rPr lang="en-US" sz="2000">
                <a:solidFill>
                  <a:schemeClr val="bg1"/>
                </a:solidFill>
              </a:rPr>
              <a:t>Karlsruhe Institute of Technology (KIT), Germany</a:t>
            </a:r>
            <a:r>
              <a:rPr lang="de-DE" sz="2000">
                <a:solidFill>
                  <a:srgbClr val="FF0000"/>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smtClean="0">
                <a:solidFill>
                  <a:srgbClr val="002060"/>
                </a:solidFill>
              </a:rPr>
              <a:t>Communication</a:t>
            </a:r>
          </a:p>
        </p:txBody>
      </p:sp>
      <p:sp>
        <p:nvSpPr>
          <p:cNvPr id="793602" name="Text Box 3"/>
          <p:cNvSpPr txBox="1">
            <a:spLocks noChangeArrowheads="1"/>
          </p:cNvSpPr>
          <p:nvPr/>
        </p:nvSpPr>
        <p:spPr bwMode="auto">
          <a:xfrm>
            <a:off x="899592" y="1052736"/>
            <a:ext cx="734536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b="1">
                <a:solidFill>
                  <a:srgbClr val="220060"/>
                </a:solidFill>
                <a:latin typeface="Arial" charset="0"/>
              </a:defRPr>
            </a:lvl1pPr>
            <a:lvl2pPr marL="817563" indent="-276225">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20000"/>
              </a:spcAft>
            </a:pPr>
            <a:r>
              <a:rPr lang="en-US" sz="2000" b="0" u="sng" dirty="0"/>
              <a:t>Meetings:</a:t>
            </a:r>
          </a:p>
          <a:p>
            <a:pPr lvl="1">
              <a:spcAft>
                <a:spcPct val="20000"/>
              </a:spcAft>
              <a:buFontTx/>
              <a:buChar char="•"/>
            </a:pPr>
            <a:r>
              <a:rPr lang="en-US" sz="2000" b="0" dirty="0"/>
              <a:t>Kick-Off in Karlsruhe, Germany</a:t>
            </a:r>
          </a:p>
          <a:p>
            <a:pPr lvl="1">
              <a:spcAft>
                <a:spcPct val="20000"/>
              </a:spcAft>
              <a:buFontTx/>
              <a:buChar char="•"/>
            </a:pPr>
            <a:r>
              <a:rPr lang="en-US" sz="2000" b="0" dirty="0"/>
              <a:t>6-Month Meeting in Warwick, UK</a:t>
            </a:r>
          </a:p>
          <a:p>
            <a:pPr lvl="1">
              <a:spcAft>
                <a:spcPct val="20000"/>
              </a:spcAft>
              <a:buFontTx/>
              <a:buChar char="•"/>
            </a:pPr>
            <a:r>
              <a:rPr lang="en-US" sz="2000" b="0" dirty="0"/>
              <a:t>12-Month Meeting in Ghent, </a:t>
            </a:r>
            <a:r>
              <a:rPr lang="en-US" sz="2000" b="0" dirty="0" smtClean="0"/>
              <a:t>Belgium</a:t>
            </a:r>
          </a:p>
          <a:p>
            <a:pPr lvl="1">
              <a:spcAft>
                <a:spcPct val="20000"/>
              </a:spcAft>
              <a:buFontTx/>
              <a:buChar char="•"/>
            </a:pPr>
            <a:r>
              <a:rPr lang="en-US" sz="2000" b="0" dirty="0" smtClean="0"/>
              <a:t>18-Month Meeting in Karlsruhe, Germany</a:t>
            </a:r>
          </a:p>
          <a:p>
            <a:pPr lvl="1">
              <a:spcAft>
                <a:spcPct val="20000"/>
              </a:spcAft>
              <a:buFontTx/>
              <a:buChar char="•"/>
            </a:pPr>
            <a:r>
              <a:rPr lang="en-US" sz="2000" b="0" dirty="0" smtClean="0"/>
              <a:t>27-Month Meeting in Eindhoven, Belgium</a:t>
            </a:r>
          </a:p>
          <a:p>
            <a:pPr lvl="1">
              <a:spcAft>
                <a:spcPct val="20000"/>
              </a:spcAft>
              <a:buFontTx/>
              <a:buChar char="•"/>
            </a:pPr>
            <a:r>
              <a:rPr lang="en-US" sz="2000" b="0" dirty="0" smtClean="0"/>
              <a:t>36-Month Meeting in Brussels, Belgium</a:t>
            </a:r>
            <a:endParaRPr lang="en-US" sz="2000" b="0" dirty="0"/>
          </a:p>
          <a:p>
            <a:pPr>
              <a:spcAft>
                <a:spcPct val="20000"/>
              </a:spcAft>
            </a:pPr>
            <a:endParaRPr lang="en-US" sz="2000" b="0" dirty="0"/>
          </a:p>
          <a:p>
            <a:pPr>
              <a:spcAft>
                <a:spcPct val="20000"/>
              </a:spcAft>
            </a:pPr>
            <a:r>
              <a:rPr lang="en-US" sz="2000" b="0" u="sng" dirty="0"/>
              <a:t>Phone Conferences:</a:t>
            </a:r>
          </a:p>
          <a:p>
            <a:pPr lvl="1">
              <a:spcAft>
                <a:spcPct val="20000"/>
              </a:spcAft>
              <a:buFontTx/>
              <a:buChar char="•"/>
            </a:pPr>
            <a:r>
              <a:rPr lang="en-US" sz="2000" b="0" dirty="0" smtClean="0"/>
              <a:t>30 </a:t>
            </a:r>
            <a:r>
              <a:rPr lang="en-US" sz="2000" b="0" dirty="0"/>
              <a:t>up to </a:t>
            </a:r>
            <a:r>
              <a:rPr lang="en-US" sz="2000" b="0" dirty="0" smtClean="0"/>
              <a:t>now (November 2014), </a:t>
            </a:r>
            <a:r>
              <a:rPr lang="en-US" sz="2000" b="0" dirty="0"/>
              <a:t>typically monthly</a:t>
            </a:r>
          </a:p>
          <a:p>
            <a:pPr lvl="1">
              <a:spcAft>
                <a:spcPct val="20000"/>
              </a:spcAft>
              <a:buFontTx/>
              <a:buChar char="•"/>
            </a:pPr>
            <a:r>
              <a:rPr lang="en-US" sz="2000" b="0" dirty="0"/>
              <a:t>Topics: Work progress, adjustments, ..</a:t>
            </a:r>
          </a:p>
          <a:p>
            <a:pPr lvl="1">
              <a:spcAft>
                <a:spcPct val="20000"/>
              </a:spcAft>
              <a:buFontTx/>
              <a:buChar char="•"/>
            </a:pPr>
            <a:r>
              <a:rPr lang="en-US" sz="2000" b="0" dirty="0"/>
              <a:t>Presentations documented at WEB-Site</a:t>
            </a:r>
          </a:p>
        </p:txBody>
      </p:sp>
    </p:spTree>
    <p:extLst>
      <p:ext uri="{BB962C8B-B14F-4D97-AF65-F5344CB8AC3E}">
        <p14:creationId xmlns:p14="http://schemas.microsoft.com/office/powerpoint/2010/main" val="42687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sp>
        <p:nvSpPr>
          <p:cNvPr id="2" name="Rechteck 1"/>
          <p:cNvSpPr/>
          <p:nvPr/>
        </p:nvSpPr>
        <p:spPr>
          <a:xfrm>
            <a:off x="841226" y="1052736"/>
            <a:ext cx="5746998" cy="2246769"/>
          </a:xfrm>
          <a:prstGeom prst="rect">
            <a:avLst/>
          </a:prstGeom>
        </p:spPr>
        <p:txBody>
          <a:bodyPr wrap="square">
            <a:spAutoFit/>
          </a:bodyPr>
          <a:lstStyle/>
          <a:p>
            <a:pPr>
              <a:spcAft>
                <a:spcPts val="0"/>
              </a:spcAft>
              <a:defRPr/>
            </a:pPr>
            <a:r>
              <a:rPr lang="en-US" sz="2000" b="0" dirty="0" smtClean="0"/>
              <a:t>Main topics</a:t>
            </a:r>
          </a:p>
          <a:p>
            <a:pPr marL="285750" indent="-285750">
              <a:spcAft>
                <a:spcPts val="0"/>
              </a:spcAft>
              <a:buFontTx/>
              <a:buChar char="-"/>
              <a:defRPr/>
            </a:pPr>
            <a:r>
              <a:rPr lang="en-US" sz="2000" b="0" dirty="0" smtClean="0"/>
              <a:t>Project extension by 9 months</a:t>
            </a:r>
          </a:p>
          <a:p>
            <a:pPr marL="285750" indent="-285750">
              <a:spcAft>
                <a:spcPts val="0"/>
              </a:spcAft>
              <a:buFontTx/>
              <a:buChar char="-"/>
              <a:defRPr/>
            </a:pPr>
            <a:r>
              <a:rPr lang="en-US" sz="2000" b="0" dirty="0" smtClean="0"/>
              <a:t>ETH as new partner to overtake tasks from ST</a:t>
            </a:r>
          </a:p>
          <a:p>
            <a:pPr marL="285750" indent="-285750">
              <a:spcAft>
                <a:spcPts val="0"/>
              </a:spcAft>
              <a:buFontTx/>
              <a:buChar char="-"/>
              <a:defRPr/>
            </a:pPr>
            <a:r>
              <a:rPr lang="en-US" sz="2000" b="0" dirty="0" smtClean="0"/>
              <a:t>Modification of </a:t>
            </a:r>
            <a:r>
              <a:rPr lang="en-US" sz="2000" b="0" dirty="0" err="1" smtClean="0"/>
              <a:t>DoW</a:t>
            </a:r>
            <a:r>
              <a:rPr lang="en-US" sz="2000" b="0" dirty="0" smtClean="0"/>
              <a:t>, mainly WP6 (task6.3 and task 6.4), which will be finished by ETH</a:t>
            </a:r>
          </a:p>
          <a:p>
            <a:pPr marL="285750" indent="-285750">
              <a:spcAft>
                <a:spcPts val="0"/>
              </a:spcAft>
              <a:buFontTx/>
              <a:buChar char="-"/>
              <a:defRPr/>
            </a:pPr>
            <a:endParaRPr lang="en-US" sz="2000" b="0" dirty="0"/>
          </a:p>
          <a:p>
            <a:pPr marL="285750" indent="-285750">
              <a:spcAft>
                <a:spcPts val="0"/>
              </a:spcAft>
              <a:buFontTx/>
              <a:buChar char="-"/>
              <a:defRPr/>
            </a:pPr>
            <a:r>
              <a:rPr lang="en-US" sz="2000" dirty="0" smtClean="0"/>
              <a:t>Accepted by EC: 16 Sept. 2014</a:t>
            </a:r>
            <a:endParaRPr lang="en-US" sz="2000" dirty="0"/>
          </a:p>
        </p:txBody>
      </p:sp>
      <p:pic>
        <p:nvPicPr>
          <p:cNvPr id="83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62" y="4319208"/>
            <a:ext cx="7334498"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841226" y="3897608"/>
            <a:ext cx="6396729" cy="400110"/>
          </a:xfrm>
          <a:prstGeom prst="rect">
            <a:avLst/>
          </a:prstGeom>
        </p:spPr>
        <p:txBody>
          <a:bodyPr wrap="square">
            <a:spAutoFit/>
          </a:bodyPr>
          <a:lstStyle/>
          <a:p>
            <a:pPr>
              <a:spcAft>
                <a:spcPts val="0"/>
              </a:spcAft>
              <a:defRPr/>
            </a:pPr>
            <a:r>
              <a:rPr lang="en-US" sz="2000" b="0" dirty="0" smtClean="0"/>
              <a:t>Consequence: Shift of deliverables and milestones:</a:t>
            </a:r>
            <a:endParaRPr lang="en-US" sz="20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74" y="1628800"/>
            <a:ext cx="8873999" cy="333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sp>
        <p:nvSpPr>
          <p:cNvPr id="3" name="Rechteck 2"/>
          <p:cNvSpPr/>
          <p:nvPr/>
        </p:nvSpPr>
        <p:spPr>
          <a:xfrm>
            <a:off x="683568" y="1122310"/>
            <a:ext cx="5526360" cy="369332"/>
          </a:xfrm>
          <a:prstGeom prst="rect">
            <a:avLst/>
          </a:prstGeom>
        </p:spPr>
        <p:txBody>
          <a:bodyPr wrap="square">
            <a:spAutoFit/>
          </a:bodyPr>
          <a:lstStyle/>
          <a:p>
            <a:pPr>
              <a:spcAft>
                <a:spcPts val="0"/>
              </a:spcAft>
              <a:defRPr/>
            </a:pPr>
            <a:r>
              <a:rPr lang="en-US" dirty="0" smtClean="0"/>
              <a:t>New budget breakdown</a:t>
            </a:r>
            <a:endParaRPr lang="en-US" dirty="0"/>
          </a:p>
        </p:txBody>
      </p:sp>
      <p:sp>
        <p:nvSpPr>
          <p:cNvPr id="2" name="Ellipse 1"/>
          <p:cNvSpPr/>
          <p:nvPr/>
        </p:nvSpPr>
        <p:spPr bwMode="auto">
          <a:xfrm>
            <a:off x="8081549" y="4026330"/>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6" name="Ellipse 5"/>
          <p:cNvSpPr/>
          <p:nvPr/>
        </p:nvSpPr>
        <p:spPr bwMode="auto">
          <a:xfrm>
            <a:off x="8086236" y="4466762"/>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7" name="Ellipse 6"/>
          <p:cNvSpPr/>
          <p:nvPr/>
        </p:nvSpPr>
        <p:spPr bwMode="auto">
          <a:xfrm>
            <a:off x="1182937" y="4026330"/>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8" name="Ellipse 7"/>
          <p:cNvSpPr/>
          <p:nvPr/>
        </p:nvSpPr>
        <p:spPr bwMode="auto">
          <a:xfrm>
            <a:off x="1187624" y="4466762"/>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9" name="Rechteck 8"/>
          <p:cNvSpPr/>
          <p:nvPr/>
        </p:nvSpPr>
        <p:spPr>
          <a:xfrm>
            <a:off x="395536" y="5229200"/>
            <a:ext cx="5256584" cy="646331"/>
          </a:xfrm>
          <a:prstGeom prst="rect">
            <a:avLst/>
          </a:prstGeom>
        </p:spPr>
        <p:txBody>
          <a:bodyPr wrap="square">
            <a:spAutoFit/>
          </a:bodyPr>
          <a:lstStyle/>
          <a:p>
            <a:pPr>
              <a:spcAft>
                <a:spcPts val="0"/>
              </a:spcAft>
              <a:defRPr/>
            </a:pPr>
            <a:r>
              <a:rPr lang="en-US" dirty="0" smtClean="0"/>
              <a:t>ST is instructed to pay 123,2 t€ to Coordinator, who remits it to ETH</a:t>
            </a:r>
            <a:endParaRPr lang="en-US" dirty="0"/>
          </a:p>
        </p:txBody>
      </p:sp>
    </p:spTree>
    <p:extLst>
      <p:ext uri="{BB962C8B-B14F-4D97-AF65-F5344CB8AC3E}">
        <p14:creationId xmlns:p14="http://schemas.microsoft.com/office/powerpoint/2010/main" val="192317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pic>
        <p:nvPicPr>
          <p:cNvPr id="83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069" y="980728"/>
            <a:ext cx="60007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bwMode="auto">
          <a:xfrm>
            <a:off x="7243565" y="3432274"/>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5" name="Rechteck 4"/>
          <p:cNvSpPr/>
          <p:nvPr/>
        </p:nvSpPr>
        <p:spPr>
          <a:xfrm>
            <a:off x="222630" y="1122310"/>
            <a:ext cx="2333145" cy="646331"/>
          </a:xfrm>
          <a:prstGeom prst="rect">
            <a:avLst/>
          </a:prstGeom>
        </p:spPr>
        <p:txBody>
          <a:bodyPr wrap="square">
            <a:spAutoFit/>
          </a:bodyPr>
          <a:lstStyle/>
          <a:p>
            <a:pPr>
              <a:spcAft>
                <a:spcPts val="0"/>
              </a:spcAft>
              <a:defRPr/>
            </a:pPr>
            <a:r>
              <a:rPr lang="en-US" dirty="0" smtClean="0"/>
              <a:t>Detailed calculation</a:t>
            </a:r>
          </a:p>
          <a:p>
            <a:pPr>
              <a:spcAft>
                <a:spcPts val="0"/>
              </a:spcAft>
              <a:defRPr/>
            </a:pPr>
            <a:r>
              <a:rPr lang="en-US" dirty="0" smtClean="0"/>
              <a:t>of STs liabilities</a:t>
            </a:r>
            <a:endParaRPr lang="en-US" dirty="0"/>
          </a:p>
        </p:txBody>
      </p:sp>
    </p:spTree>
    <p:extLst>
      <p:ext uri="{BB962C8B-B14F-4D97-AF65-F5344CB8AC3E}">
        <p14:creationId xmlns:p14="http://schemas.microsoft.com/office/powerpoint/2010/main" val="1923170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Title 1"/>
          <p:cNvSpPr>
            <a:spLocks noGrp="1"/>
          </p:cNvSpPr>
          <p:nvPr>
            <p:ph type="title" idx="4294967295"/>
          </p:nvPr>
        </p:nvSpPr>
        <p:spPr/>
        <p:txBody>
          <a:bodyPr/>
          <a:lstStyle/>
          <a:p>
            <a:r>
              <a:rPr lang="en-US" sz="3200" smtClean="0">
                <a:solidFill>
                  <a:srgbClr val="002060"/>
                </a:solidFill>
              </a:rPr>
              <a:t>Status: Deliverables</a:t>
            </a:r>
          </a:p>
        </p:txBody>
      </p:sp>
      <p:sp>
        <p:nvSpPr>
          <p:cNvPr id="733189" name="Text Box 5"/>
          <p:cNvSpPr txBox="1">
            <a:spLocks noChangeArrowheads="1"/>
          </p:cNvSpPr>
          <p:nvPr/>
        </p:nvSpPr>
        <p:spPr bwMode="auto">
          <a:xfrm>
            <a:off x="395288" y="1557338"/>
            <a:ext cx="3384624" cy="3416320"/>
          </a:xfrm>
          <a:prstGeom prst="rect">
            <a:avLst/>
          </a:prstGeom>
          <a:noFill/>
          <a:ln>
            <a:noFill/>
          </a:ln>
          <a:effectLst/>
          <a:extLst/>
        </p:spPr>
        <p:txBody>
          <a:bodyPr wrap="square">
            <a:spAutoFit/>
          </a:bodyPr>
          <a:lstStyle>
            <a:lvl1pPr marL="361950" indent="-361950" algn="ctr" eaLnBrk="0" hangingPunct="0">
              <a:lnSpc>
                <a:spcPts val="3200"/>
              </a:lnSpc>
              <a:defRPr sz="3200" b="1">
                <a:solidFill>
                  <a:srgbClr val="220060"/>
                </a:solidFill>
                <a:latin typeface="Arial" pitchFamily="34" charset="0"/>
              </a:defRPr>
            </a:lvl1pPr>
            <a:lvl2pPr marL="1323975" indent="-609600" algn="ctr" eaLnBrk="0" hangingPunct="0">
              <a:lnSpc>
                <a:spcPts val="3200"/>
              </a:lnSpc>
              <a:defRPr sz="3200" b="1">
                <a:solidFill>
                  <a:srgbClr val="220060"/>
                </a:solidFill>
                <a:latin typeface="Arial" pitchFamily="34" charset="0"/>
              </a:defRPr>
            </a:lvl2pPr>
            <a:lvl3pPr marL="2112963" indent="-609600" algn="ctr" eaLnBrk="0" hangingPunct="0">
              <a:lnSpc>
                <a:spcPts val="3200"/>
              </a:lnSpc>
              <a:defRPr sz="3200" b="1">
                <a:solidFill>
                  <a:srgbClr val="220060"/>
                </a:solidFill>
                <a:latin typeface="Arial" pitchFamily="34" charset="0"/>
              </a:defRPr>
            </a:lvl3pPr>
            <a:lvl4pPr marL="2901950" indent="-609600" algn="ctr" eaLnBrk="0" hangingPunct="0">
              <a:lnSpc>
                <a:spcPts val="3200"/>
              </a:lnSpc>
              <a:defRPr sz="3200" b="1">
                <a:solidFill>
                  <a:srgbClr val="220060"/>
                </a:solidFill>
                <a:latin typeface="Arial" pitchFamily="34" charset="0"/>
              </a:defRPr>
            </a:lvl4pPr>
            <a:lvl5pPr marL="3690938" indent="-609600" algn="ctr" eaLnBrk="0" hangingPunct="0">
              <a:lnSpc>
                <a:spcPts val="3200"/>
              </a:lnSpc>
              <a:defRPr sz="3200" b="1">
                <a:solidFill>
                  <a:srgbClr val="220060"/>
                </a:solidFill>
                <a:latin typeface="Arial" pitchFamily="34" charset="0"/>
              </a:defRPr>
            </a:lvl5pPr>
            <a:lvl6pPr marL="4148138" indent="-609600" algn="ctr" eaLnBrk="0" fontAlgn="base" hangingPunct="0">
              <a:lnSpc>
                <a:spcPts val="3200"/>
              </a:lnSpc>
              <a:spcBef>
                <a:spcPct val="0"/>
              </a:spcBef>
              <a:spcAft>
                <a:spcPct val="0"/>
              </a:spcAft>
              <a:defRPr sz="3200" b="1">
                <a:solidFill>
                  <a:srgbClr val="220060"/>
                </a:solidFill>
                <a:latin typeface="Arial" pitchFamily="34" charset="0"/>
              </a:defRPr>
            </a:lvl6pPr>
            <a:lvl7pPr marL="4605338" indent="-609600" algn="ctr" eaLnBrk="0" fontAlgn="base" hangingPunct="0">
              <a:lnSpc>
                <a:spcPts val="3200"/>
              </a:lnSpc>
              <a:spcBef>
                <a:spcPct val="0"/>
              </a:spcBef>
              <a:spcAft>
                <a:spcPct val="0"/>
              </a:spcAft>
              <a:defRPr sz="3200" b="1">
                <a:solidFill>
                  <a:srgbClr val="220060"/>
                </a:solidFill>
                <a:latin typeface="Arial" pitchFamily="34" charset="0"/>
              </a:defRPr>
            </a:lvl7pPr>
            <a:lvl8pPr marL="5062538" indent="-609600" algn="ctr" eaLnBrk="0" fontAlgn="base" hangingPunct="0">
              <a:lnSpc>
                <a:spcPts val="3200"/>
              </a:lnSpc>
              <a:spcBef>
                <a:spcPct val="0"/>
              </a:spcBef>
              <a:spcAft>
                <a:spcPct val="0"/>
              </a:spcAft>
              <a:defRPr sz="3200" b="1">
                <a:solidFill>
                  <a:srgbClr val="220060"/>
                </a:solidFill>
                <a:latin typeface="Arial" pitchFamily="34" charset="0"/>
              </a:defRPr>
            </a:lvl8pPr>
            <a:lvl9pPr marL="5519738" indent="-609600" algn="ctr" eaLnBrk="0" fontAlgn="base" hangingPunct="0">
              <a:lnSpc>
                <a:spcPts val="3200"/>
              </a:lnSpc>
              <a:spcBef>
                <a:spcPct val="0"/>
              </a:spcBef>
              <a:spcAft>
                <a:spcPct val="0"/>
              </a:spcAft>
              <a:defRPr sz="3200" b="1">
                <a:solidFill>
                  <a:srgbClr val="220060"/>
                </a:solidFill>
                <a:latin typeface="Arial" pitchFamily="34" charset="0"/>
              </a:defRPr>
            </a:lvl9pPr>
          </a:lstStyle>
          <a:p>
            <a:pPr marL="0" indent="0" algn="l" eaLnBrk="1" hangingPunct="1">
              <a:lnSpc>
                <a:spcPct val="100000"/>
              </a:lnSpc>
              <a:spcAft>
                <a:spcPct val="20000"/>
              </a:spcAft>
              <a:defRPr/>
            </a:pPr>
            <a:r>
              <a:rPr lang="en-US" sz="2000" dirty="0" smtClean="0"/>
              <a:t>Most deliverables </a:t>
            </a:r>
            <a:r>
              <a:rPr lang="en-US" sz="2000" dirty="0"/>
              <a:t>finished in </a:t>
            </a:r>
            <a:r>
              <a:rPr lang="en-US" sz="2000" dirty="0" smtClean="0"/>
              <a:t>time, except D2.5 and D2.6</a:t>
            </a:r>
            <a:endParaRPr lang="en-US" sz="2000" dirty="0"/>
          </a:p>
          <a:p>
            <a:pPr algn="l" eaLnBrk="1" hangingPunct="1">
              <a:lnSpc>
                <a:spcPct val="100000"/>
              </a:lnSpc>
              <a:spcAft>
                <a:spcPct val="20000"/>
              </a:spcAft>
              <a:defRPr/>
            </a:pPr>
            <a:endParaRPr lang="en-US" sz="2000" dirty="0"/>
          </a:p>
          <a:p>
            <a:pPr marL="0" indent="0" algn="l" eaLnBrk="1" hangingPunct="1">
              <a:lnSpc>
                <a:spcPct val="100000"/>
              </a:lnSpc>
              <a:spcAft>
                <a:spcPct val="20000"/>
              </a:spcAft>
              <a:defRPr/>
            </a:pPr>
            <a:r>
              <a:rPr lang="en-US" sz="2000" dirty="0"/>
              <a:t>Next </a:t>
            </a:r>
            <a:r>
              <a:rPr lang="en-US" sz="2000" dirty="0" smtClean="0"/>
              <a:t>deliverable </a:t>
            </a:r>
            <a:r>
              <a:rPr lang="en-US" sz="2000" dirty="0"/>
              <a:t>in </a:t>
            </a:r>
            <a:r>
              <a:rPr lang="en-US" sz="2000" dirty="0" smtClean="0"/>
              <a:t>M42 (April 2015)</a:t>
            </a:r>
          </a:p>
          <a:p>
            <a:pPr algn="l" eaLnBrk="1" hangingPunct="1">
              <a:lnSpc>
                <a:spcPct val="100000"/>
              </a:lnSpc>
              <a:spcAft>
                <a:spcPct val="20000"/>
              </a:spcAft>
              <a:defRPr/>
            </a:pPr>
            <a:endParaRPr lang="en-US" sz="2000" dirty="0" smtClean="0"/>
          </a:p>
          <a:p>
            <a:pPr marL="0" indent="0" algn="l" eaLnBrk="1" hangingPunct="1">
              <a:lnSpc>
                <a:spcPct val="100000"/>
              </a:lnSpc>
              <a:spcAft>
                <a:spcPts val="0"/>
              </a:spcAft>
              <a:defRPr/>
            </a:pPr>
            <a:r>
              <a:rPr lang="en-US" sz="2000" dirty="0" smtClean="0"/>
              <a:t>With project extension by 9 month, no </a:t>
            </a:r>
            <a:r>
              <a:rPr lang="en-US" sz="2000" dirty="0"/>
              <a:t>critical </a:t>
            </a:r>
            <a:r>
              <a:rPr lang="en-US" sz="2000" dirty="0" smtClean="0"/>
              <a:t>status level expected</a:t>
            </a:r>
            <a:endParaRPr lang="en-US" sz="2000" dirty="0"/>
          </a:p>
        </p:txBody>
      </p:sp>
      <p:pic>
        <p:nvPicPr>
          <p:cNvPr id="828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844824"/>
            <a:ext cx="4969941" cy="4435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8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826" y="1092614"/>
            <a:ext cx="4969941" cy="75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Title 1"/>
          <p:cNvSpPr>
            <a:spLocks noGrp="1"/>
          </p:cNvSpPr>
          <p:nvPr>
            <p:ph type="title" idx="4294967295"/>
          </p:nvPr>
        </p:nvSpPr>
        <p:spPr/>
        <p:txBody>
          <a:bodyPr/>
          <a:lstStyle/>
          <a:p>
            <a:r>
              <a:rPr lang="en-US" sz="3200" smtClean="0">
                <a:solidFill>
                  <a:srgbClr val="002060"/>
                </a:solidFill>
              </a:rPr>
              <a:t>Status: Milestones</a:t>
            </a:r>
          </a:p>
        </p:txBody>
      </p:sp>
      <p:sp>
        <p:nvSpPr>
          <p:cNvPr id="801794" name="Text Box 3"/>
          <p:cNvSpPr txBox="1">
            <a:spLocks noChangeArrowheads="1"/>
          </p:cNvSpPr>
          <p:nvPr/>
        </p:nvSpPr>
        <p:spPr bwMode="auto">
          <a:xfrm>
            <a:off x="426240" y="1052736"/>
            <a:ext cx="331217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20000"/>
              </a:spcAft>
            </a:pPr>
            <a:r>
              <a:rPr lang="en-US" sz="2000" dirty="0" smtClean="0"/>
              <a:t>MS39: Continuously updated; final decisions expected at preparatory meeting; will be fixed immediately after review meeting</a:t>
            </a:r>
          </a:p>
          <a:p>
            <a:pPr>
              <a:spcAft>
                <a:spcPct val="20000"/>
              </a:spcAft>
            </a:pPr>
            <a:endParaRPr lang="en-US" sz="2000" dirty="0"/>
          </a:p>
          <a:p>
            <a:pPr>
              <a:spcAft>
                <a:spcPct val="20000"/>
              </a:spcAft>
            </a:pPr>
            <a:r>
              <a:rPr lang="en-US" sz="2000" dirty="0" smtClean="0"/>
              <a:t>MS7, </a:t>
            </a:r>
            <a:r>
              <a:rPr lang="en-US" sz="2000" dirty="0" smtClean="0"/>
              <a:t>MS24: </a:t>
            </a:r>
            <a:r>
              <a:rPr lang="en-US" sz="2000" dirty="0" smtClean="0"/>
              <a:t>Late ! </a:t>
            </a:r>
            <a:endParaRPr lang="en-US" sz="2000" dirty="0"/>
          </a:p>
          <a:p>
            <a:pPr>
              <a:spcAft>
                <a:spcPct val="20000"/>
              </a:spcAft>
            </a:pPr>
            <a:r>
              <a:rPr lang="en-US" sz="2000" dirty="0" smtClean="0"/>
              <a:t>MS47: in submission</a:t>
            </a:r>
            <a:endParaRPr lang="en-US" sz="2000" dirty="0"/>
          </a:p>
          <a:p>
            <a:pPr>
              <a:spcAft>
                <a:spcPct val="20000"/>
              </a:spcAft>
            </a:pPr>
            <a:r>
              <a:rPr lang="en-US" sz="2000" dirty="0"/>
              <a:t>Next milestones in </a:t>
            </a:r>
            <a:r>
              <a:rPr lang="en-US" sz="2000" dirty="0" smtClean="0"/>
              <a:t>M39 (January 2015)</a:t>
            </a:r>
            <a:endParaRPr lang="en-US" sz="2000" dirty="0"/>
          </a:p>
          <a:p>
            <a:pPr>
              <a:spcAft>
                <a:spcPct val="20000"/>
              </a:spcAft>
            </a:pPr>
            <a:endParaRPr lang="en-US" sz="2000" dirty="0"/>
          </a:p>
          <a:p>
            <a:pPr>
              <a:spcAft>
                <a:spcPts val="0"/>
              </a:spcAft>
              <a:defRPr/>
            </a:pPr>
            <a:r>
              <a:rPr lang="en-US" sz="2000" dirty="0"/>
              <a:t>With project extension by 9 month, no critical status level expected</a:t>
            </a:r>
          </a:p>
        </p:txBody>
      </p:sp>
      <p:pic>
        <p:nvPicPr>
          <p:cNvPr id="83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70" y="1977660"/>
            <a:ext cx="5229256" cy="404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0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170" y="1170640"/>
            <a:ext cx="5184576" cy="87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bwMode="auto">
          <a:xfrm>
            <a:off x="4427984" y="3717032"/>
            <a:ext cx="2592288" cy="144016"/>
          </a:xfrm>
          <a:prstGeom prst="rect">
            <a:avLst/>
          </a:prstGeom>
          <a:solidFill>
            <a:srgbClr val="FFFF99"/>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2" name="Textfeld 1"/>
          <p:cNvSpPr txBox="1"/>
          <p:nvPr/>
        </p:nvSpPr>
        <p:spPr>
          <a:xfrm>
            <a:off x="4427984" y="3573596"/>
            <a:ext cx="2592288" cy="215444"/>
          </a:xfrm>
          <a:prstGeom prst="rect">
            <a:avLst/>
          </a:prstGeom>
          <a:solidFill>
            <a:srgbClr val="FFFF99"/>
          </a:solidFill>
        </p:spPr>
        <p:txBody>
          <a:bodyPr wrap="square" rtlCol="0">
            <a:spAutoFit/>
          </a:bodyPr>
          <a:lstStyle/>
          <a:p>
            <a:pPr>
              <a:spcBef>
                <a:spcPts val="600"/>
              </a:spcBef>
              <a:spcAft>
                <a:spcPts val="600"/>
              </a:spcAft>
            </a:pPr>
            <a:r>
              <a:rPr lang="de-DE" sz="800" b="0" dirty="0" err="1" smtClean="0">
                <a:solidFill>
                  <a:schemeClr val="tx1"/>
                </a:solidFill>
              </a:rPr>
              <a:t>Fabrication</a:t>
            </a:r>
            <a:r>
              <a:rPr lang="de-DE" sz="800" b="0" dirty="0" smtClean="0">
                <a:solidFill>
                  <a:schemeClr val="tx1"/>
                </a:solidFill>
              </a:rPr>
              <a:t> </a:t>
            </a:r>
            <a:r>
              <a:rPr lang="de-DE" sz="800" b="0" dirty="0" err="1" smtClean="0">
                <a:solidFill>
                  <a:schemeClr val="tx1"/>
                </a:solidFill>
              </a:rPr>
              <a:t>of</a:t>
            </a:r>
            <a:r>
              <a:rPr lang="de-DE" sz="800" b="0" dirty="0" smtClean="0">
                <a:solidFill>
                  <a:schemeClr val="tx1"/>
                </a:solidFill>
              </a:rPr>
              <a:t> </a:t>
            </a:r>
            <a:r>
              <a:rPr lang="de-DE" sz="800" b="0" dirty="0" err="1" smtClean="0">
                <a:solidFill>
                  <a:schemeClr val="tx1"/>
                </a:solidFill>
              </a:rPr>
              <a:t>second</a:t>
            </a:r>
            <a:r>
              <a:rPr lang="de-DE" sz="800" b="0" dirty="0" smtClean="0">
                <a:solidFill>
                  <a:schemeClr val="tx1"/>
                </a:solidFill>
              </a:rPr>
              <a:t> </a:t>
            </a:r>
            <a:r>
              <a:rPr lang="de-DE" sz="800" b="0" dirty="0" err="1" smtClean="0">
                <a:solidFill>
                  <a:schemeClr val="tx1"/>
                </a:solidFill>
              </a:rPr>
              <a:t>generation</a:t>
            </a:r>
            <a:r>
              <a:rPr lang="de-DE" sz="800" b="0" dirty="0" smtClean="0">
                <a:solidFill>
                  <a:schemeClr val="tx1"/>
                </a:solidFill>
              </a:rPr>
              <a:t> </a:t>
            </a:r>
            <a:r>
              <a:rPr lang="de-DE" sz="800" b="0" dirty="0" err="1" smtClean="0">
                <a:solidFill>
                  <a:schemeClr val="tx1"/>
                </a:solidFill>
              </a:rPr>
              <a:t>of</a:t>
            </a:r>
            <a:r>
              <a:rPr lang="de-DE" sz="800" b="0" dirty="0" smtClean="0">
                <a:solidFill>
                  <a:schemeClr val="tx1"/>
                </a:solidFill>
              </a:rPr>
              <a:t> beam </a:t>
            </a:r>
            <a:r>
              <a:rPr lang="de-DE" sz="800" b="0" dirty="0" err="1" smtClean="0">
                <a:solidFill>
                  <a:schemeClr val="tx1"/>
                </a:solidFill>
              </a:rPr>
              <a:t>shapers</a:t>
            </a:r>
            <a:endParaRPr lang="de-DE" sz="800" b="0" dirty="0" smtClean="0">
              <a:solidFill>
                <a:schemeClr val="tx1"/>
              </a:solidFill>
            </a:endParaRPr>
          </a:p>
        </p:txBody>
      </p:sp>
    </p:spTree>
    <p:extLst>
      <p:ext uri="{BB962C8B-B14F-4D97-AF65-F5344CB8AC3E}">
        <p14:creationId xmlns:p14="http://schemas.microsoft.com/office/powerpoint/2010/main" val="94386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4" name="Title 1"/>
          <p:cNvSpPr>
            <a:spLocks noGrp="1"/>
          </p:cNvSpPr>
          <p:nvPr>
            <p:ph type="title" idx="4294967295"/>
          </p:nvPr>
        </p:nvSpPr>
        <p:spPr/>
        <p:txBody>
          <a:bodyPr/>
          <a:lstStyle/>
          <a:p>
            <a:r>
              <a:rPr lang="en-US" sz="3200" dirty="0" smtClean="0">
                <a:solidFill>
                  <a:srgbClr val="002060"/>
                </a:solidFill>
              </a:rPr>
              <a:t>Innovation</a:t>
            </a:r>
          </a:p>
        </p:txBody>
      </p:sp>
      <p:sp>
        <p:nvSpPr>
          <p:cNvPr id="803845" name="Text Box 3"/>
          <p:cNvSpPr txBox="1">
            <a:spLocks noChangeArrowheads="1"/>
          </p:cNvSpPr>
          <p:nvPr/>
        </p:nvSpPr>
        <p:spPr bwMode="auto">
          <a:xfrm>
            <a:off x="611560" y="1196752"/>
            <a:ext cx="763284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100000"/>
              </a:spcAft>
            </a:pPr>
            <a:r>
              <a:rPr lang="en-US" sz="2400" b="0" dirty="0" smtClean="0"/>
              <a:t>Innovation questionnaire </a:t>
            </a:r>
            <a:r>
              <a:rPr lang="en-US" sz="1600" b="0" dirty="0" smtClean="0"/>
              <a:t>(October, 23</a:t>
            </a:r>
            <a:r>
              <a:rPr lang="en-US" sz="1600" b="0" i="0" baseline="30000" dirty="0" smtClean="0">
                <a:latin typeface="+mj-lt"/>
              </a:rPr>
              <a:t>th</a:t>
            </a:r>
            <a:r>
              <a:rPr lang="en-US" sz="1600" b="0" dirty="0" smtClean="0"/>
              <a:t> 2014)</a:t>
            </a:r>
          </a:p>
          <a:p>
            <a:pPr marL="396000">
              <a:spcAft>
                <a:spcPts val="1200"/>
              </a:spcAft>
              <a:buFontTx/>
              <a:buChar char="-"/>
            </a:pPr>
            <a:r>
              <a:rPr lang="en-US" sz="2400" b="0" dirty="0" smtClean="0"/>
              <a:t>Summary:</a:t>
            </a:r>
          </a:p>
          <a:p>
            <a:pPr marL="396000">
              <a:spcAft>
                <a:spcPts val="1200"/>
              </a:spcAft>
              <a:buFontTx/>
              <a:buChar char="-"/>
            </a:pPr>
            <a:endParaRPr lang="en-US" sz="2400" b="0" dirty="0" smtClean="0"/>
          </a:p>
          <a:p>
            <a:pPr marL="396000">
              <a:spcAft>
                <a:spcPts val="1200"/>
              </a:spcAft>
              <a:buFontTx/>
              <a:buChar char="-"/>
            </a:pPr>
            <a:endParaRPr lang="en-US" sz="2400" dirty="0" smtClean="0"/>
          </a:p>
          <a:p>
            <a:pPr marL="396000">
              <a:spcAft>
                <a:spcPts val="1200"/>
              </a:spcAft>
              <a:buFontTx/>
              <a:buChar char="-"/>
            </a:pPr>
            <a:endParaRPr lang="en-US" sz="2400" dirty="0"/>
          </a:p>
          <a:p>
            <a:pPr marL="396000">
              <a:spcAft>
                <a:spcPts val="1200"/>
              </a:spcAft>
              <a:buFontTx/>
              <a:buChar char="-"/>
            </a:pPr>
            <a:endParaRPr lang="en-US" sz="2400" dirty="0" smtClean="0"/>
          </a:p>
          <a:p>
            <a:pPr marL="396000">
              <a:spcAft>
                <a:spcPts val="1200"/>
              </a:spcAft>
              <a:buFontTx/>
              <a:buChar char="-"/>
            </a:pPr>
            <a:r>
              <a:rPr lang="en-US" sz="2400" b="0" dirty="0" smtClean="0"/>
              <a:t>Extra topic in this meeting: Topic 6, 30 minutes</a:t>
            </a:r>
          </a:p>
          <a:p>
            <a:pPr marL="396000">
              <a:spcAft>
                <a:spcPts val="1200"/>
              </a:spcAft>
              <a:buFontTx/>
              <a:buChar char="-"/>
            </a:pPr>
            <a:r>
              <a:rPr lang="en-US" sz="2400" b="0" dirty="0" smtClean="0"/>
              <a:t>Further information in WP7 presentation</a:t>
            </a:r>
          </a:p>
          <a:p>
            <a:pPr marL="396000">
              <a:spcAft>
                <a:spcPts val="1200"/>
              </a:spcAft>
              <a:buFontTx/>
              <a:buChar char="-"/>
            </a:pPr>
            <a:endParaRPr lang="en-US" sz="2400"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Text Box 3"/>
          <p:cNvSpPr txBox="1">
            <a:spLocks noChangeArrowheads="1"/>
          </p:cNvSpPr>
          <p:nvPr/>
        </p:nvSpPr>
        <p:spPr bwMode="auto">
          <a:xfrm>
            <a:off x="1187624" y="2492896"/>
            <a:ext cx="6552728" cy="15121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de-DE"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main innovations of the </a:t>
            </a:r>
            <a:r>
              <a:rPr kumimoji="0" lang="en-GB" altLang="de-DE" sz="140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NAVOLCHI project are a plasmonic transmitter and a novel </a:t>
            </a:r>
            <a:r>
              <a:rPr kumimoji="0" lang="en-GB" altLang="de-DE" sz="140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nano</a:t>
            </a:r>
            <a:r>
              <a:rPr kumimoji="0" lang="en-GB" altLang="de-DE" sz="140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-scale plasmonic chip-to-chip and system-in-package interconnection platform to overcome the bandwidth, foot-print and power consumption limitations of todays electrical and optical interconnect solutions. The proposed plasmonic scheme combines efficiently the advantages of photonics devices (high bandwidth, low latency) with the advantages of the electronic systems (small footprint, low-cost and energy-efficient).</a:t>
            </a:r>
            <a:endParaRPr kumimoji="0" lang="en-GB" altLang="de-DE" sz="240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en-GB" alt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4" name="Title 1"/>
          <p:cNvSpPr>
            <a:spLocks noGrp="1"/>
          </p:cNvSpPr>
          <p:nvPr>
            <p:ph type="title" idx="4294967295"/>
          </p:nvPr>
        </p:nvSpPr>
        <p:spPr/>
        <p:txBody>
          <a:bodyPr/>
          <a:lstStyle/>
          <a:p>
            <a:r>
              <a:rPr lang="en-US" sz="3200" smtClean="0">
                <a:solidFill>
                  <a:srgbClr val="002060"/>
                </a:solidFill>
              </a:rPr>
              <a:t>Summary</a:t>
            </a:r>
          </a:p>
        </p:txBody>
      </p:sp>
      <p:sp>
        <p:nvSpPr>
          <p:cNvPr id="803845" name="Text Box 3"/>
          <p:cNvSpPr txBox="1">
            <a:spLocks noChangeArrowheads="1"/>
          </p:cNvSpPr>
          <p:nvPr/>
        </p:nvSpPr>
        <p:spPr bwMode="auto">
          <a:xfrm>
            <a:off x="1979613" y="1484313"/>
            <a:ext cx="669684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100000"/>
              </a:spcAft>
            </a:pPr>
            <a:r>
              <a:rPr lang="en-US" sz="2400" dirty="0"/>
              <a:t>Project Structure</a:t>
            </a:r>
          </a:p>
          <a:p>
            <a:pPr>
              <a:spcAft>
                <a:spcPct val="100000"/>
              </a:spcAft>
            </a:pPr>
            <a:r>
              <a:rPr lang="en-US" sz="2400" dirty="0"/>
              <a:t>Partner </a:t>
            </a:r>
            <a:r>
              <a:rPr lang="en-US" sz="2400" dirty="0" smtClean="0"/>
              <a:t>Communication</a:t>
            </a:r>
          </a:p>
          <a:p>
            <a:pPr>
              <a:spcAft>
                <a:spcPts val="1200"/>
              </a:spcAft>
            </a:pPr>
            <a:r>
              <a:rPr lang="en-US" sz="2400" dirty="0" smtClean="0"/>
              <a:t>Technical </a:t>
            </a:r>
            <a:r>
              <a:rPr lang="en-US" sz="2400" dirty="0"/>
              <a:t>and </a:t>
            </a:r>
            <a:r>
              <a:rPr lang="en-US" sz="2400" dirty="0" smtClean="0"/>
              <a:t>Scientific Progress</a:t>
            </a:r>
          </a:p>
          <a:p>
            <a:pPr>
              <a:spcAft>
                <a:spcPts val="2400"/>
              </a:spcAft>
            </a:pPr>
            <a:r>
              <a:rPr lang="en-US" sz="2400" dirty="0"/>
              <a:t>	</a:t>
            </a:r>
            <a:r>
              <a:rPr lang="en-US" sz="2000" dirty="0" smtClean="0"/>
              <a:t>Solutions of Problems during extension</a:t>
            </a:r>
            <a:r>
              <a:rPr lang="en-US" sz="2400" dirty="0" smtClean="0"/>
              <a:t> </a:t>
            </a:r>
            <a:endParaRPr lang="en-US" sz="2400" dirty="0"/>
          </a:p>
          <a:p>
            <a:pPr>
              <a:spcAft>
                <a:spcPct val="100000"/>
              </a:spcAft>
            </a:pPr>
            <a:r>
              <a:rPr lang="en-US" sz="2400" dirty="0" smtClean="0"/>
              <a:t>Plan </a:t>
            </a:r>
            <a:r>
              <a:rPr lang="en-US" sz="2400" dirty="0"/>
              <a:t>for F</a:t>
            </a:r>
            <a:r>
              <a:rPr lang="en-US" sz="2400" dirty="0" smtClean="0"/>
              <a:t>urther Progress</a:t>
            </a:r>
            <a:endParaRPr lang="en-US" sz="2400" dirty="0"/>
          </a:p>
        </p:txBody>
      </p:sp>
      <p:pic>
        <p:nvPicPr>
          <p:cNvPr id="82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1384573"/>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2118847"/>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4002532"/>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2853121"/>
            <a:ext cx="638175" cy="66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3517562"/>
            <a:ext cx="393919" cy="39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85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43808" y="3044280"/>
            <a:ext cx="3456384" cy="769441"/>
          </a:xfrm>
          <a:prstGeom prst="rect">
            <a:avLst/>
          </a:prstGeom>
          <a:noFill/>
        </p:spPr>
        <p:txBody>
          <a:bodyPr wrap="square" rtlCol="0">
            <a:spAutoFit/>
          </a:bodyPr>
          <a:lstStyle/>
          <a:p>
            <a:pPr algn="ctr"/>
            <a:r>
              <a:rPr lang="de-DE" sz="4400" dirty="0" err="1" smtClean="0"/>
              <a:t>Thank</a:t>
            </a:r>
            <a:r>
              <a:rPr lang="de-DE" sz="4400" dirty="0" smtClean="0"/>
              <a:t> </a:t>
            </a:r>
            <a:r>
              <a:rPr lang="de-DE" sz="4400" dirty="0" err="1" smtClean="0"/>
              <a:t>you</a:t>
            </a:r>
            <a:r>
              <a:rPr lang="de-DE" sz="4400" dirty="0" smtClean="0"/>
              <a:t>!</a:t>
            </a:r>
            <a:endParaRPr lang="de-DE"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Title 1"/>
          <p:cNvSpPr>
            <a:spLocks noGrp="1"/>
          </p:cNvSpPr>
          <p:nvPr>
            <p:ph type="title" idx="4294967295"/>
          </p:nvPr>
        </p:nvSpPr>
        <p:spPr/>
        <p:txBody>
          <a:bodyPr/>
          <a:lstStyle/>
          <a:p>
            <a:r>
              <a:rPr lang="en-US" sz="3200" smtClean="0">
                <a:solidFill>
                  <a:srgbClr val="002060"/>
                </a:solidFill>
              </a:rPr>
              <a:t>Outline</a:t>
            </a:r>
          </a:p>
        </p:txBody>
      </p:sp>
      <p:sp>
        <p:nvSpPr>
          <p:cNvPr id="778242" name="Text Box 6"/>
          <p:cNvSpPr txBox="1">
            <a:spLocks noChangeArrowheads="1"/>
          </p:cNvSpPr>
          <p:nvPr/>
        </p:nvSpPr>
        <p:spPr bwMode="auto">
          <a:xfrm>
            <a:off x="539552" y="1052736"/>
            <a:ext cx="8064896"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nSpc>
                <a:spcPct val="150000"/>
              </a:lnSpc>
              <a:spcAft>
                <a:spcPct val="20000"/>
              </a:spcAft>
              <a:buFontTx/>
              <a:buAutoNum type="arabicPeriod"/>
            </a:pPr>
            <a:r>
              <a:rPr lang="en-US" sz="2400" dirty="0" smtClean="0"/>
              <a:t>Overview and Project Governance</a:t>
            </a:r>
          </a:p>
          <a:p>
            <a:pPr>
              <a:lnSpc>
                <a:spcPct val="150000"/>
              </a:lnSpc>
              <a:spcAft>
                <a:spcPct val="20000"/>
              </a:spcAft>
              <a:buFontTx/>
              <a:buAutoNum type="arabicPeriod"/>
            </a:pPr>
            <a:r>
              <a:rPr lang="en-US" sz="2400" dirty="0"/>
              <a:t>Management Deliverables</a:t>
            </a:r>
          </a:p>
          <a:p>
            <a:pPr>
              <a:lnSpc>
                <a:spcPct val="150000"/>
              </a:lnSpc>
              <a:spcAft>
                <a:spcPct val="20000"/>
              </a:spcAft>
              <a:buFontTx/>
              <a:buAutoNum type="arabicPeriod"/>
            </a:pPr>
            <a:r>
              <a:rPr lang="en-US" sz="2400" dirty="0" smtClean="0"/>
              <a:t>Communication</a:t>
            </a:r>
            <a:r>
              <a:rPr lang="en-US" sz="2400" dirty="0"/>
              <a:t>: Meetings and Phone Conferences</a:t>
            </a:r>
          </a:p>
          <a:p>
            <a:pPr>
              <a:lnSpc>
                <a:spcPct val="150000"/>
              </a:lnSpc>
              <a:spcAft>
                <a:spcPct val="20000"/>
              </a:spcAft>
              <a:buFontTx/>
              <a:buAutoNum type="arabicPeriod"/>
            </a:pPr>
            <a:r>
              <a:rPr lang="en-US" sz="2400" dirty="0" smtClean="0"/>
              <a:t>GA-Amendment</a:t>
            </a:r>
          </a:p>
          <a:p>
            <a:pPr>
              <a:lnSpc>
                <a:spcPct val="150000"/>
              </a:lnSpc>
              <a:spcAft>
                <a:spcPct val="20000"/>
              </a:spcAft>
              <a:buFontTx/>
              <a:buAutoNum type="arabicPeriod"/>
            </a:pPr>
            <a:r>
              <a:rPr lang="en-US" sz="2400" dirty="0" smtClean="0"/>
              <a:t>Current Status: Deliverables and Milestones</a:t>
            </a:r>
          </a:p>
          <a:p>
            <a:pPr>
              <a:lnSpc>
                <a:spcPct val="150000"/>
              </a:lnSpc>
              <a:spcAft>
                <a:spcPct val="20000"/>
              </a:spcAft>
              <a:buFontTx/>
              <a:buAutoNum type="arabicPeriod"/>
            </a:pPr>
            <a:r>
              <a:rPr lang="en-US" sz="2400" dirty="0" smtClean="0"/>
              <a:t>Innovation</a:t>
            </a:r>
            <a:endParaRPr lang="en-US" sz="2400" dirty="0"/>
          </a:p>
          <a:p>
            <a:pPr>
              <a:lnSpc>
                <a:spcPct val="150000"/>
              </a:lnSpc>
              <a:spcAft>
                <a:spcPct val="20000"/>
              </a:spcAft>
              <a:buFontTx/>
              <a:buAutoNum type="arabicPeriod"/>
            </a:pPr>
            <a:r>
              <a:rPr lang="en-US" sz="2400" dirty="0" smtClean="0"/>
              <a:t>Summary</a:t>
            </a:r>
            <a:endParaRPr lang="en-US" sz="2400" dirty="0"/>
          </a:p>
        </p:txBody>
      </p:sp>
      <p:graphicFrame>
        <p:nvGraphicFramePr>
          <p:cNvPr id="2" name="Objekt 1"/>
          <p:cNvGraphicFramePr>
            <a:graphicFrameLocks noChangeAspect="1"/>
          </p:cNvGraphicFramePr>
          <p:nvPr>
            <p:extLst>
              <p:ext uri="{D42A27DB-BD31-4B8C-83A1-F6EECF244321}">
                <p14:modId xmlns:p14="http://schemas.microsoft.com/office/powerpoint/2010/main" val="892017783"/>
              </p:ext>
            </p:extLst>
          </p:nvPr>
        </p:nvGraphicFramePr>
        <p:xfrm>
          <a:off x="4965700" y="3771900"/>
          <a:ext cx="914400" cy="198438"/>
        </p:xfrm>
        <a:graphic>
          <a:graphicData uri="http://schemas.openxmlformats.org/presentationml/2006/ole">
            <mc:AlternateContent xmlns:mc="http://schemas.openxmlformats.org/markup-compatibility/2006">
              <mc:Choice xmlns:v="urn:schemas-microsoft-com:vml" Requires="v">
                <p:oleObj spid="_x0000_s829456"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965700" y="3771900"/>
                        <a:ext cx="914400" cy="1984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Title 1"/>
          <p:cNvSpPr>
            <a:spLocks noGrp="1"/>
          </p:cNvSpPr>
          <p:nvPr>
            <p:ph type="title" idx="4294967295"/>
          </p:nvPr>
        </p:nvSpPr>
        <p:spPr/>
        <p:txBody>
          <a:bodyPr/>
          <a:lstStyle/>
          <a:p>
            <a:r>
              <a:rPr lang="en-US" sz="3200" smtClean="0">
                <a:solidFill>
                  <a:srgbClr val="002060"/>
                </a:solidFill>
              </a:rPr>
              <a:t>Overview of WPs</a:t>
            </a:r>
          </a:p>
        </p:txBody>
      </p:sp>
      <p:pic>
        <p:nvPicPr>
          <p:cNvPr id="780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08050"/>
            <a:ext cx="72009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291" name="Rounded 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092325"/>
            <a:ext cx="151288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idx="4294967295"/>
          </p:nvPr>
        </p:nvSpPr>
        <p:spPr/>
        <p:txBody>
          <a:bodyPr/>
          <a:lstStyle/>
          <a:p>
            <a:r>
              <a:rPr lang="en-US" sz="3200" smtClean="0">
                <a:solidFill>
                  <a:srgbClr val="002060"/>
                </a:solidFill>
              </a:rPr>
              <a:t>Management: Main Tasks</a:t>
            </a:r>
          </a:p>
        </p:txBody>
      </p:sp>
      <p:sp>
        <p:nvSpPr>
          <p:cNvPr id="782338" name="Text Box 4"/>
          <p:cNvSpPr txBox="1">
            <a:spLocks noChangeArrowheads="1"/>
          </p:cNvSpPr>
          <p:nvPr/>
        </p:nvSpPr>
        <p:spPr bwMode="auto">
          <a:xfrm>
            <a:off x="1476375" y="1268413"/>
            <a:ext cx="62658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Bef>
                <a:spcPct val="100000"/>
              </a:spcBef>
              <a:buFontTx/>
              <a:buChar char="•"/>
            </a:pPr>
            <a:r>
              <a:rPr lang="en-US" sz="2400"/>
              <a:t>Strategic management at project level</a:t>
            </a:r>
          </a:p>
          <a:p>
            <a:pPr>
              <a:spcBef>
                <a:spcPct val="100000"/>
              </a:spcBef>
              <a:buFontTx/>
              <a:buChar char="•"/>
            </a:pPr>
            <a:r>
              <a:rPr lang="en-US" sz="2400"/>
              <a:t>Control of work package activities, including technical quality control</a:t>
            </a:r>
          </a:p>
          <a:p>
            <a:pPr>
              <a:spcBef>
                <a:spcPct val="100000"/>
              </a:spcBef>
              <a:buFontTx/>
              <a:buChar char="•"/>
            </a:pPr>
            <a:r>
              <a:rPr lang="en-US" sz="2400"/>
              <a:t>Organisation of project reporting and meetings</a:t>
            </a:r>
          </a:p>
          <a:p>
            <a:pPr>
              <a:spcBef>
                <a:spcPct val="100000"/>
              </a:spcBef>
              <a:buFontTx/>
              <a:buChar char="•"/>
            </a:pPr>
            <a:r>
              <a:rPr lang="en-US" sz="2400"/>
              <a:t>Control of deliverable preparation</a:t>
            </a:r>
          </a:p>
          <a:p>
            <a:pPr>
              <a:spcBef>
                <a:spcPct val="100000"/>
              </a:spcBef>
              <a:buFontTx/>
              <a:buChar char="•"/>
            </a:pPr>
            <a:r>
              <a:rPr lang="en-US" sz="2400"/>
              <a:t>Conflict management</a:t>
            </a:r>
            <a:endParaRPr lang="de-DE"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Title 1"/>
          <p:cNvSpPr>
            <a:spLocks noGrp="1"/>
          </p:cNvSpPr>
          <p:nvPr>
            <p:ph type="title" idx="4294967295"/>
          </p:nvPr>
        </p:nvSpPr>
        <p:spPr/>
        <p:txBody>
          <a:bodyPr/>
          <a:lstStyle/>
          <a:p>
            <a:r>
              <a:rPr lang="en-US" sz="3200" smtClean="0">
                <a:solidFill>
                  <a:srgbClr val="002060"/>
                </a:solidFill>
              </a:rPr>
              <a:t>Project Governance</a:t>
            </a:r>
          </a:p>
        </p:txBody>
      </p:sp>
      <p:pic>
        <p:nvPicPr>
          <p:cNvPr id="784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840422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581525"/>
            <a:ext cx="48958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197" name="Group 61"/>
          <p:cNvGraphicFramePr>
            <a:graphicFrameLocks noGrp="1"/>
          </p:cNvGraphicFramePr>
          <p:nvPr>
            <p:ph idx="4294967295"/>
          </p:nvPr>
        </p:nvGraphicFramePr>
        <p:xfrm>
          <a:off x="755650" y="1773238"/>
          <a:ext cx="7416800" cy="4175127"/>
        </p:xfrm>
        <a:graphic>
          <a:graphicData uri="http://schemas.openxmlformats.org/drawingml/2006/table">
            <a:tbl>
              <a:tblPr/>
              <a:tblGrid>
                <a:gridCol w="2592388"/>
                <a:gridCol w="1584325"/>
                <a:gridCol w="3240087"/>
              </a:tblGrid>
              <a:tr h="6064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GB" sz="1800" b="0" i="0" u="none" strike="noStrike" cap="none" normalizeH="0" baseline="0" smtClean="0">
                          <a:ln>
                            <a:noFill/>
                          </a:ln>
                          <a:solidFill>
                            <a:schemeClr val="tx1"/>
                          </a:solidFill>
                          <a:effectLst/>
                          <a:latin typeface="Arial" pitchFamily="34" charset="0"/>
                        </a:rPr>
                        <a:t>KIT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Manfred Kohl</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IMCV</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Arial" pitchFamily="34" charset="0"/>
                        </a:rPr>
                        <a:t>Dries Van Thourhout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64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TU/e</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Meint Smit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AIT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Ioannis Tomkos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UVEG</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Juan Martinez Pastor</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5302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ST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Alberto Scandurra</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Ugent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Zeger Hens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bl>
          </a:graphicData>
        </a:graphic>
      </p:graphicFrame>
      <p:sp>
        <p:nvSpPr>
          <p:cNvPr id="786467" name="Title 1"/>
          <p:cNvSpPr>
            <a:spLocks noGrp="1"/>
          </p:cNvSpPr>
          <p:nvPr>
            <p:ph type="title" idx="4294967295"/>
          </p:nvPr>
        </p:nvSpPr>
        <p:spPr/>
        <p:txBody>
          <a:bodyPr/>
          <a:lstStyle/>
          <a:p>
            <a:r>
              <a:rPr lang="en-US" smtClean="0">
                <a:solidFill>
                  <a:srgbClr val="002060"/>
                </a:solidFill>
              </a:rPr>
              <a:t>General Assembly: Representatives</a:t>
            </a:r>
          </a:p>
        </p:txBody>
      </p:sp>
      <p:sp>
        <p:nvSpPr>
          <p:cNvPr id="786468" name="Text Box 48"/>
          <p:cNvSpPr txBox="1">
            <a:spLocks noChangeArrowheads="1"/>
          </p:cNvSpPr>
          <p:nvPr/>
        </p:nvSpPr>
        <p:spPr bwMode="auto">
          <a:xfrm>
            <a:off x="2339975" y="981075"/>
            <a:ext cx="4092575" cy="376238"/>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err="1"/>
              <a:t>Coordinator</a:t>
            </a:r>
            <a:r>
              <a:rPr lang="de-DE" dirty="0"/>
              <a:t> (</a:t>
            </a:r>
            <a:r>
              <a:rPr lang="de-DE" dirty="0" err="1"/>
              <a:t>Chair</a:t>
            </a:r>
            <a:r>
              <a:rPr lang="de-DE" dirty="0"/>
              <a:t>): </a:t>
            </a:r>
            <a:r>
              <a:rPr lang="de-DE" dirty="0" smtClean="0"/>
              <a:t>Juerg Leuthold</a:t>
            </a:r>
            <a:endParaRPr lang="de-DE" dirty="0"/>
          </a:p>
        </p:txBody>
      </p:sp>
      <p:sp>
        <p:nvSpPr>
          <p:cNvPr id="786469" name="Text Box 49"/>
          <p:cNvSpPr txBox="1">
            <a:spLocks noChangeArrowheads="1"/>
          </p:cNvSpPr>
          <p:nvPr/>
        </p:nvSpPr>
        <p:spPr bwMode="auto">
          <a:xfrm>
            <a:off x="4121150" y="1195388"/>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pic>
        <p:nvPicPr>
          <p:cNvPr id="786470" name="Picture 50" descr="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793875"/>
            <a:ext cx="1079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1" name="Picture 51" descr="I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89188"/>
            <a:ext cx="6318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2" name="Picture 52" descr="T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97200"/>
            <a:ext cx="1800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3" name="Picture 53" desc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3606800"/>
            <a:ext cx="23764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4" name="Picture 54" descr="ICMU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4213225"/>
            <a:ext cx="12969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6" name="Picture 56" descr="Ghent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75" y="5349875"/>
            <a:ext cx="7826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779912" y="2492896"/>
            <a:ext cx="761747" cy="369332"/>
          </a:xfrm>
          <a:prstGeom prst="rect">
            <a:avLst/>
          </a:prstGeom>
          <a:solidFill>
            <a:srgbClr val="CCFFCC"/>
          </a:solidFill>
        </p:spPr>
        <p:txBody>
          <a:bodyPr wrap="none" rtlCol="0">
            <a:spAutoFit/>
          </a:bodyPr>
          <a:lstStyle/>
          <a:p>
            <a:r>
              <a:rPr lang="de-DE" b="0" dirty="0" smtClean="0"/>
              <a:t>IMEC</a:t>
            </a:r>
            <a:endParaRPr lang="de-DE" b="0" dirty="0"/>
          </a:p>
        </p:txBody>
      </p:sp>
      <p:grpSp>
        <p:nvGrpSpPr>
          <p:cNvPr id="5" name="Gruppieren 4"/>
          <p:cNvGrpSpPr/>
          <p:nvPr/>
        </p:nvGrpSpPr>
        <p:grpSpPr>
          <a:xfrm>
            <a:off x="827584" y="993319"/>
            <a:ext cx="6795709" cy="4307889"/>
            <a:chOff x="811939" y="993319"/>
            <a:chExt cx="6795709" cy="4307889"/>
          </a:xfrm>
        </p:grpSpPr>
        <p:sp>
          <p:nvSpPr>
            <p:cNvPr id="13" name="Textfeld 12"/>
            <p:cNvSpPr txBox="1"/>
            <p:nvPr/>
          </p:nvSpPr>
          <p:spPr>
            <a:xfrm>
              <a:off x="5508104" y="4892642"/>
              <a:ext cx="2099544" cy="369953"/>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Jürg Leuthold</a:t>
              </a:r>
              <a:endParaRPr lang="de-DE" dirty="0">
                <a:solidFill>
                  <a:srgbClr val="FF0000"/>
                </a:solidFill>
              </a:endParaRPr>
            </a:p>
          </p:txBody>
        </p:sp>
        <p:sp>
          <p:nvSpPr>
            <p:cNvPr id="14" name="Textfeld 13"/>
            <p:cNvSpPr txBox="1"/>
            <p:nvPr/>
          </p:nvSpPr>
          <p:spPr>
            <a:xfrm>
              <a:off x="3761110" y="4892642"/>
              <a:ext cx="720080"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ETH</a:t>
              </a:r>
              <a:endParaRPr lang="de-DE" dirty="0">
                <a:solidFill>
                  <a:srgbClr val="FF0000"/>
                </a:solidFill>
              </a:endParaRPr>
            </a:p>
          </p:txBody>
        </p:sp>
        <p:sp>
          <p:nvSpPr>
            <p:cNvPr id="15" name="Textfeld 14"/>
            <p:cNvSpPr txBox="1"/>
            <p:nvPr/>
          </p:nvSpPr>
          <p:spPr>
            <a:xfrm>
              <a:off x="4669292" y="993319"/>
              <a:ext cx="176308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Manfred Kohl</a:t>
              </a:r>
              <a:endParaRPr lang="de-DE" dirty="0">
                <a:solidFill>
                  <a:srgbClr val="FF0000"/>
                </a:solidFill>
              </a:endParaRPr>
            </a:p>
          </p:txBody>
        </p:sp>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9" y="4824425"/>
              <a:ext cx="1887853" cy="476783"/>
            </a:xfrm>
            <a:prstGeom prst="rect">
              <a:avLst/>
            </a:prstGeom>
            <a:solidFill>
              <a:srgbClr val="CCFFCC"/>
            </a:solidFill>
          </p:spPr>
        </p:pic>
      </p:grpSp>
      <p:pic>
        <p:nvPicPr>
          <p:cNvPr id="21" name="Picture 55" descr="STMicroelectronics (S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4821238"/>
            <a:ext cx="8556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2162" name="Group 2"/>
          <p:cNvGraphicFramePr>
            <a:graphicFrameLocks noGrp="1"/>
          </p:cNvGraphicFramePr>
          <p:nvPr>
            <p:ph idx="4294967295"/>
            <p:extLst>
              <p:ext uri="{D42A27DB-BD31-4B8C-83A1-F6EECF244321}">
                <p14:modId xmlns:p14="http://schemas.microsoft.com/office/powerpoint/2010/main" val="2264814415"/>
              </p:ext>
            </p:extLst>
          </p:nvPr>
        </p:nvGraphicFramePr>
        <p:xfrm>
          <a:off x="962025" y="2451100"/>
          <a:ext cx="7345363" cy="3432178"/>
        </p:xfrm>
        <a:graphic>
          <a:graphicData uri="http://schemas.openxmlformats.org/drawingml/2006/table">
            <a:tbl>
              <a:tblPr/>
              <a:tblGrid>
                <a:gridCol w="1843088"/>
                <a:gridCol w="1536700"/>
                <a:gridCol w="3965575"/>
              </a:tblGrid>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WP 1 Leader</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GB" sz="1800" b="0" i="0" u="none" strike="noStrike" cap="none" normalizeH="0" baseline="0" smtClean="0">
                          <a:ln>
                            <a:noFill/>
                          </a:ln>
                          <a:solidFill>
                            <a:schemeClr val="tx1"/>
                          </a:solidFill>
                          <a:effectLst/>
                          <a:latin typeface="Arial" pitchFamily="34" charset="0"/>
                        </a:rPr>
                        <a:t>KIT</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Manfred Kohl</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2</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AIT</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Emmanouil-Panagiotis Fitrakis</a:t>
                      </a:r>
                      <a:endParaRPr kumimoji="0" lang="en-GB"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3</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TU/e</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Meint Smit</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88950">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4</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UVEG</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Juan Martinez Pastor            .      </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5</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t"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IMEC</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Arial" pitchFamily="34" charset="0"/>
                        </a:rPr>
                        <a:t>Dries Van Thourhout</a:t>
                      </a:r>
                      <a:endParaRPr kumimoji="0" lang="de-DE"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6</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ST</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Alberto Scandurra</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7</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AIT</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Dimitrios Klonidis</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bl>
          </a:graphicData>
        </a:graphic>
      </p:graphicFrame>
      <p:sp>
        <p:nvSpPr>
          <p:cNvPr id="787491" name="Title 1"/>
          <p:cNvSpPr>
            <a:spLocks noGrp="1"/>
          </p:cNvSpPr>
          <p:nvPr>
            <p:ph type="title" idx="4294967295"/>
          </p:nvPr>
        </p:nvSpPr>
        <p:spPr/>
        <p:txBody>
          <a:bodyPr/>
          <a:lstStyle/>
          <a:p>
            <a:r>
              <a:rPr lang="en-US" dirty="0" smtClean="0">
                <a:solidFill>
                  <a:srgbClr val="002060"/>
                </a:solidFill>
              </a:rPr>
              <a:t>Project Management Committee:</a:t>
            </a:r>
          </a:p>
        </p:txBody>
      </p:sp>
      <p:sp>
        <p:nvSpPr>
          <p:cNvPr id="787492" name="Text Box 37"/>
          <p:cNvSpPr txBox="1">
            <a:spLocks noChangeArrowheads="1"/>
          </p:cNvSpPr>
          <p:nvPr/>
        </p:nvSpPr>
        <p:spPr bwMode="auto">
          <a:xfrm>
            <a:off x="2646363" y="1677988"/>
            <a:ext cx="3292475" cy="376237"/>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err="1"/>
              <a:t>Coordinator</a:t>
            </a:r>
            <a:r>
              <a:rPr lang="de-DE" dirty="0"/>
              <a:t>: Juerg Leuthold</a:t>
            </a:r>
          </a:p>
        </p:txBody>
      </p:sp>
      <p:sp>
        <p:nvSpPr>
          <p:cNvPr id="787493" name="Text Box 38"/>
          <p:cNvSpPr txBox="1">
            <a:spLocks noChangeArrowheads="1"/>
          </p:cNvSpPr>
          <p:nvPr/>
        </p:nvSpPr>
        <p:spPr bwMode="auto">
          <a:xfrm>
            <a:off x="3995738" y="1892300"/>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sp>
        <p:nvSpPr>
          <p:cNvPr id="787494" name="Text Box 39"/>
          <p:cNvSpPr txBox="1">
            <a:spLocks noChangeArrowheads="1"/>
          </p:cNvSpPr>
          <p:nvPr/>
        </p:nvSpPr>
        <p:spPr bwMode="auto">
          <a:xfrm>
            <a:off x="1547813" y="908050"/>
            <a:ext cx="5489575" cy="376238"/>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a:t>Technical Project Manager (</a:t>
            </a:r>
            <a:r>
              <a:rPr lang="de-DE" dirty="0" err="1"/>
              <a:t>Chair</a:t>
            </a:r>
            <a:r>
              <a:rPr lang="de-DE" dirty="0"/>
              <a:t>): Manfred Kohl</a:t>
            </a:r>
          </a:p>
        </p:txBody>
      </p:sp>
      <p:sp>
        <p:nvSpPr>
          <p:cNvPr id="787495" name="Text Box 40"/>
          <p:cNvSpPr txBox="1">
            <a:spLocks noChangeArrowheads="1"/>
          </p:cNvSpPr>
          <p:nvPr/>
        </p:nvSpPr>
        <p:spPr bwMode="auto">
          <a:xfrm>
            <a:off x="3995738" y="1125538"/>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grpSp>
        <p:nvGrpSpPr>
          <p:cNvPr id="5" name="Gruppieren 4"/>
          <p:cNvGrpSpPr/>
          <p:nvPr/>
        </p:nvGrpSpPr>
        <p:grpSpPr>
          <a:xfrm>
            <a:off x="3219624" y="912360"/>
            <a:ext cx="4744283" cy="4917954"/>
            <a:chOff x="3219624" y="912360"/>
            <a:chExt cx="4744283" cy="4917954"/>
          </a:xfrm>
        </p:grpSpPr>
        <p:sp>
          <p:nvSpPr>
            <p:cNvPr id="2" name="Textfeld 1"/>
            <p:cNvSpPr txBox="1"/>
            <p:nvPr/>
          </p:nvSpPr>
          <p:spPr>
            <a:xfrm>
              <a:off x="4175900" y="1681685"/>
              <a:ext cx="176308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Manfred Kohl</a:t>
              </a:r>
              <a:endParaRPr lang="de-DE" dirty="0">
                <a:solidFill>
                  <a:srgbClr val="FF0000"/>
                </a:solidFill>
              </a:endParaRPr>
            </a:p>
          </p:txBody>
        </p:sp>
        <p:sp>
          <p:nvSpPr>
            <p:cNvPr id="12" name="Textfeld 11"/>
            <p:cNvSpPr txBox="1"/>
            <p:nvPr/>
          </p:nvSpPr>
          <p:spPr>
            <a:xfrm>
              <a:off x="5427104" y="912360"/>
              <a:ext cx="172851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Jürg Leuthold</a:t>
              </a:r>
              <a:endParaRPr lang="de-DE" dirty="0">
                <a:solidFill>
                  <a:srgbClr val="FF0000"/>
                </a:solidFill>
              </a:endParaRPr>
            </a:p>
          </p:txBody>
        </p:sp>
        <p:sp>
          <p:nvSpPr>
            <p:cNvPr id="14" name="Textfeld 13"/>
            <p:cNvSpPr txBox="1"/>
            <p:nvPr/>
          </p:nvSpPr>
          <p:spPr>
            <a:xfrm>
              <a:off x="4716016" y="2996952"/>
              <a:ext cx="3247891" cy="369332"/>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Christoforos Kachris</a:t>
              </a:r>
              <a:endParaRPr lang="de-DE" dirty="0">
                <a:solidFill>
                  <a:srgbClr val="FF0000"/>
                </a:solidFill>
              </a:endParaRPr>
            </a:p>
          </p:txBody>
        </p:sp>
        <p:sp>
          <p:nvSpPr>
            <p:cNvPr id="15" name="Textfeld 14"/>
            <p:cNvSpPr txBox="1"/>
            <p:nvPr/>
          </p:nvSpPr>
          <p:spPr>
            <a:xfrm>
              <a:off x="4716017" y="5460982"/>
              <a:ext cx="3247890" cy="369332"/>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Christoforos Kachris</a:t>
              </a:r>
              <a:endParaRPr lang="de-DE" dirty="0">
                <a:solidFill>
                  <a:srgbClr val="FF0000"/>
                </a:solidFill>
              </a:endParaRPr>
            </a:p>
          </p:txBody>
        </p:sp>
        <p:sp>
          <p:nvSpPr>
            <p:cNvPr id="16" name="Textfeld 15"/>
            <p:cNvSpPr txBox="1"/>
            <p:nvPr/>
          </p:nvSpPr>
          <p:spPr>
            <a:xfrm>
              <a:off x="5280744" y="4962473"/>
              <a:ext cx="2099544" cy="369953"/>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Jürg Leuthold</a:t>
              </a:r>
              <a:endParaRPr lang="de-DE" dirty="0">
                <a:solidFill>
                  <a:srgbClr val="FF0000"/>
                </a:solidFill>
              </a:endParaRPr>
            </a:p>
          </p:txBody>
        </p:sp>
        <p:sp>
          <p:nvSpPr>
            <p:cNvPr id="17" name="Textfeld 16"/>
            <p:cNvSpPr txBox="1"/>
            <p:nvPr/>
          </p:nvSpPr>
          <p:spPr>
            <a:xfrm>
              <a:off x="3219624" y="4962473"/>
              <a:ext cx="720080"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ETH</a:t>
              </a:r>
              <a:endParaRPr lang="de-DE"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629328" cy="42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5649" name="Title 1"/>
          <p:cNvSpPr>
            <a:spLocks noGrp="1"/>
          </p:cNvSpPr>
          <p:nvPr>
            <p:ph type="title" idx="4294967295"/>
          </p:nvPr>
        </p:nvSpPr>
        <p:spPr/>
        <p:txBody>
          <a:bodyPr/>
          <a:lstStyle/>
          <a:p>
            <a:r>
              <a:rPr lang="en-US" sz="3200" dirty="0" smtClean="0">
                <a:solidFill>
                  <a:srgbClr val="002060"/>
                </a:solidFill>
              </a:rPr>
              <a:t>Time Scale </a:t>
            </a:r>
            <a:r>
              <a:rPr lang="en-US" sz="2400" dirty="0" smtClean="0">
                <a:solidFill>
                  <a:srgbClr val="002060"/>
                </a:solidFill>
              </a:rPr>
              <a:t>(including extension)</a:t>
            </a:r>
            <a:endParaRPr lang="en-US" sz="3200" dirty="0" smtClean="0">
              <a:solidFill>
                <a:srgbClr val="002060"/>
              </a:solidFill>
            </a:endParaRPr>
          </a:p>
        </p:txBody>
      </p:sp>
      <p:sp>
        <p:nvSpPr>
          <p:cNvPr id="795651" name="Line 5"/>
          <p:cNvSpPr>
            <a:spLocks noChangeShapeType="1"/>
          </p:cNvSpPr>
          <p:nvPr/>
        </p:nvSpPr>
        <p:spPr bwMode="auto">
          <a:xfrm>
            <a:off x="8172400" y="838200"/>
            <a:ext cx="0" cy="5111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95652" name="Text Box 6"/>
          <p:cNvSpPr txBox="1">
            <a:spLocks noChangeArrowheads="1"/>
          </p:cNvSpPr>
          <p:nvPr/>
        </p:nvSpPr>
        <p:spPr bwMode="auto">
          <a:xfrm>
            <a:off x="2051720" y="5445224"/>
            <a:ext cx="50129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marL="285750" indent="-285750">
              <a:buFont typeface="Arial" panose="020B0604020202020204" pitchFamily="34" charset="0"/>
              <a:buChar char="•"/>
            </a:pPr>
            <a:r>
              <a:rPr lang="de-DE" dirty="0" err="1" smtClean="0"/>
              <a:t>Originally</a:t>
            </a:r>
            <a:r>
              <a:rPr lang="de-DE" dirty="0" smtClean="0"/>
              <a:t> </a:t>
            </a:r>
            <a:r>
              <a:rPr lang="de-DE" dirty="0" err="1" smtClean="0"/>
              <a:t>planned</a:t>
            </a:r>
            <a:r>
              <a:rPr lang="de-DE" dirty="0" smtClean="0"/>
              <a:t> end </a:t>
            </a:r>
            <a:r>
              <a:rPr lang="de-DE" dirty="0" err="1" smtClean="0"/>
              <a:t>attained</a:t>
            </a:r>
            <a:endParaRPr lang="de-DE" dirty="0" smtClean="0"/>
          </a:p>
          <a:p>
            <a:pPr marL="285750" indent="-285750">
              <a:buFont typeface="Arial" panose="020B0604020202020204" pitchFamily="34" charset="0"/>
              <a:buChar char="•"/>
            </a:pPr>
            <a:r>
              <a:rPr lang="de-DE" dirty="0" err="1" smtClean="0"/>
              <a:t>Some</a:t>
            </a:r>
            <a:r>
              <a:rPr lang="de-DE" dirty="0" smtClean="0"/>
              <a:t> </a:t>
            </a:r>
            <a:r>
              <a:rPr lang="de-DE" dirty="0" err="1" smtClean="0"/>
              <a:t>tasks</a:t>
            </a:r>
            <a:r>
              <a:rPr lang="de-DE" dirty="0" smtClean="0"/>
              <a:t> </a:t>
            </a:r>
            <a:r>
              <a:rPr lang="de-DE" dirty="0" err="1" smtClean="0"/>
              <a:t>are</a:t>
            </a:r>
            <a:r>
              <a:rPr lang="de-DE" dirty="0" smtClean="0"/>
              <a:t> </a:t>
            </a:r>
            <a:r>
              <a:rPr lang="de-DE" dirty="0" err="1" smtClean="0"/>
              <a:t>extended</a:t>
            </a:r>
            <a:r>
              <a:rPr lang="de-DE" dirty="0" smtClean="0"/>
              <a:t> </a:t>
            </a:r>
            <a:r>
              <a:rPr lang="de-DE" dirty="0" err="1" smtClean="0"/>
              <a:t>by</a:t>
            </a:r>
            <a:r>
              <a:rPr lang="de-DE" dirty="0" smtClean="0"/>
              <a:t> </a:t>
            </a:r>
            <a:r>
              <a:rPr lang="de-DE" dirty="0" err="1" smtClean="0"/>
              <a:t>nine</a:t>
            </a:r>
            <a:r>
              <a:rPr lang="de-DE" dirty="0" smtClean="0"/>
              <a:t> </a:t>
            </a:r>
            <a:r>
              <a:rPr lang="de-DE" dirty="0" err="1" smtClean="0"/>
              <a:t>months</a:t>
            </a:r>
            <a:endParaRPr lang="de-DE" dirty="0"/>
          </a:p>
        </p:txBody>
      </p:sp>
    </p:spTree>
    <p:extLst>
      <p:ext uri="{BB962C8B-B14F-4D97-AF65-F5344CB8AC3E}">
        <p14:creationId xmlns:p14="http://schemas.microsoft.com/office/powerpoint/2010/main" val="105628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Title 1"/>
          <p:cNvSpPr>
            <a:spLocks noGrp="1"/>
          </p:cNvSpPr>
          <p:nvPr>
            <p:ph type="title" idx="4294967295"/>
          </p:nvPr>
        </p:nvSpPr>
        <p:spPr/>
        <p:txBody>
          <a:bodyPr/>
          <a:lstStyle/>
          <a:p>
            <a:r>
              <a:rPr lang="en-US" sz="3200" smtClean="0">
                <a:solidFill>
                  <a:srgbClr val="002060"/>
                </a:solidFill>
              </a:rPr>
              <a:t>Management Deliverables</a:t>
            </a:r>
          </a:p>
        </p:txBody>
      </p:sp>
      <p:sp>
        <p:nvSpPr>
          <p:cNvPr id="797698" name="Text Box 3"/>
          <p:cNvSpPr txBox="1">
            <a:spLocks noChangeArrowheads="1"/>
          </p:cNvSpPr>
          <p:nvPr/>
        </p:nvSpPr>
        <p:spPr bwMode="auto">
          <a:xfrm>
            <a:off x="611560" y="1124744"/>
            <a:ext cx="81369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tabLst>
                <a:tab pos="176213" algn="l"/>
                <a:tab pos="1343025" algn="l"/>
              </a:tabLst>
              <a:defRPr b="1">
                <a:solidFill>
                  <a:srgbClr val="220060"/>
                </a:solidFill>
                <a:latin typeface="Arial" charset="0"/>
              </a:defRPr>
            </a:lvl1pPr>
            <a:lvl2pPr marL="628650" indent="-273050">
              <a:tabLst>
                <a:tab pos="176213" algn="l"/>
                <a:tab pos="1343025" algn="l"/>
              </a:tabLst>
              <a:defRPr b="1">
                <a:solidFill>
                  <a:srgbClr val="220060"/>
                </a:solidFill>
                <a:latin typeface="Arial" charset="0"/>
              </a:defRPr>
            </a:lvl2pPr>
            <a:lvl3pPr marL="1143000" indent="-228600">
              <a:tabLst>
                <a:tab pos="176213" algn="l"/>
                <a:tab pos="1343025" algn="l"/>
              </a:tabLst>
              <a:defRPr b="1">
                <a:solidFill>
                  <a:srgbClr val="220060"/>
                </a:solidFill>
                <a:latin typeface="Arial" charset="0"/>
              </a:defRPr>
            </a:lvl3pPr>
            <a:lvl4pPr marL="1600200" indent="-228600">
              <a:tabLst>
                <a:tab pos="176213" algn="l"/>
                <a:tab pos="1343025" algn="l"/>
              </a:tabLst>
              <a:defRPr b="1">
                <a:solidFill>
                  <a:srgbClr val="220060"/>
                </a:solidFill>
                <a:latin typeface="Arial" charset="0"/>
              </a:defRPr>
            </a:lvl4pPr>
            <a:lvl5pPr marL="2057400" indent="-228600">
              <a:tabLst>
                <a:tab pos="176213" algn="l"/>
                <a:tab pos="1343025" algn="l"/>
              </a:tabLst>
              <a:defRPr b="1">
                <a:solidFill>
                  <a:srgbClr val="220060"/>
                </a:solidFill>
                <a:latin typeface="Arial" charset="0"/>
              </a:defRPr>
            </a:lvl5pPr>
            <a:lvl6pPr marL="2514600" indent="-228600" fontAlgn="base">
              <a:spcBef>
                <a:spcPct val="0"/>
              </a:spcBef>
              <a:spcAft>
                <a:spcPct val="0"/>
              </a:spcAft>
              <a:tabLst>
                <a:tab pos="176213" algn="l"/>
                <a:tab pos="1343025" algn="l"/>
              </a:tabLst>
              <a:defRPr b="1">
                <a:solidFill>
                  <a:srgbClr val="220060"/>
                </a:solidFill>
                <a:latin typeface="Arial" charset="0"/>
              </a:defRPr>
            </a:lvl6pPr>
            <a:lvl7pPr marL="2971800" indent="-228600" fontAlgn="base">
              <a:spcBef>
                <a:spcPct val="0"/>
              </a:spcBef>
              <a:spcAft>
                <a:spcPct val="0"/>
              </a:spcAft>
              <a:tabLst>
                <a:tab pos="176213" algn="l"/>
                <a:tab pos="1343025" algn="l"/>
              </a:tabLst>
              <a:defRPr b="1">
                <a:solidFill>
                  <a:srgbClr val="220060"/>
                </a:solidFill>
                <a:latin typeface="Arial" charset="0"/>
              </a:defRPr>
            </a:lvl7pPr>
            <a:lvl8pPr marL="3429000" indent="-228600" fontAlgn="base">
              <a:spcBef>
                <a:spcPct val="0"/>
              </a:spcBef>
              <a:spcAft>
                <a:spcPct val="0"/>
              </a:spcAft>
              <a:tabLst>
                <a:tab pos="176213" algn="l"/>
                <a:tab pos="1343025" algn="l"/>
              </a:tabLst>
              <a:defRPr b="1">
                <a:solidFill>
                  <a:srgbClr val="220060"/>
                </a:solidFill>
                <a:latin typeface="Arial" charset="0"/>
              </a:defRPr>
            </a:lvl8pPr>
            <a:lvl9pPr marL="3886200" indent="-228600" fontAlgn="base">
              <a:spcBef>
                <a:spcPct val="0"/>
              </a:spcBef>
              <a:spcAft>
                <a:spcPct val="0"/>
              </a:spcAft>
              <a:tabLst>
                <a:tab pos="176213" algn="l"/>
                <a:tab pos="1343025" algn="l"/>
              </a:tabLst>
              <a:defRPr b="1">
                <a:solidFill>
                  <a:srgbClr val="220060"/>
                </a:solidFill>
                <a:latin typeface="Arial" charset="0"/>
              </a:defRPr>
            </a:lvl9pPr>
          </a:lstStyle>
          <a:p>
            <a:r>
              <a:rPr lang="en-US" sz="2000" b="0" dirty="0"/>
              <a:t>Deliverables covered by work package 1 with delivery dates are:</a:t>
            </a:r>
          </a:p>
          <a:p>
            <a:endParaRPr lang="en-US" sz="2000" b="0" dirty="0"/>
          </a:p>
          <a:p>
            <a:pPr lvl="1">
              <a:buFontTx/>
              <a:buChar char="•"/>
            </a:pPr>
            <a:r>
              <a:rPr lang="en-US" sz="2000" b="0" dirty="0"/>
              <a:t>D1.1:	Project web site with .</a:t>
            </a:r>
            <a:r>
              <a:rPr lang="en-US" sz="2000" b="0" dirty="0" err="1"/>
              <a:t>eu</a:t>
            </a:r>
            <a:r>
              <a:rPr lang="en-US" sz="2000" b="0" dirty="0"/>
              <a:t> domain (M01) and 	continuous </a:t>
            </a:r>
            <a:r>
              <a:rPr lang="en-US" sz="2000" b="0" dirty="0" smtClean="0"/>
              <a:t>	update </a:t>
            </a:r>
            <a:r>
              <a:rPr lang="en-US" sz="2000" dirty="0"/>
              <a:t>11/2011</a:t>
            </a:r>
          </a:p>
          <a:p>
            <a:pPr lvl="1">
              <a:buFontTx/>
              <a:buChar char="•"/>
            </a:pPr>
            <a:r>
              <a:rPr lang="en-US" sz="2000" b="0" dirty="0"/>
              <a:t>D1.2:	Project reference online manual </a:t>
            </a:r>
            <a:r>
              <a:rPr lang="en-US" sz="2000" dirty="0"/>
              <a:t>01/2012</a:t>
            </a:r>
          </a:p>
          <a:p>
            <a:pPr lvl="1">
              <a:buFontTx/>
              <a:buChar char="•"/>
            </a:pPr>
            <a:r>
              <a:rPr lang="en-US" sz="2000" b="0" dirty="0"/>
              <a:t>D1.3:	Project quality assurance manual </a:t>
            </a:r>
            <a:r>
              <a:rPr lang="en-US" sz="2000" dirty="0"/>
              <a:t>04/2012</a:t>
            </a:r>
          </a:p>
          <a:p>
            <a:pPr lvl="1">
              <a:buFontTx/>
              <a:buChar char="•"/>
            </a:pPr>
            <a:r>
              <a:rPr lang="en-US" sz="2000" b="0" dirty="0"/>
              <a:t>D1.4:	Intermediate progress report (1) containing </a:t>
            </a:r>
            <a:r>
              <a:rPr lang="en-US" sz="2000" b="0" dirty="0" smtClean="0"/>
              <a:t>work progress 	and </a:t>
            </a:r>
            <a:r>
              <a:rPr lang="en-US" sz="2000" b="0" dirty="0"/>
              <a:t>management activities up to month 9 </a:t>
            </a:r>
            <a:r>
              <a:rPr lang="en-US" sz="2000" b="0" dirty="0" smtClean="0"/>
              <a:t>(</a:t>
            </a:r>
            <a:r>
              <a:rPr lang="en-US" sz="2000" dirty="0" smtClean="0"/>
              <a:t>07/2012)</a:t>
            </a:r>
          </a:p>
          <a:p>
            <a:pPr lvl="1">
              <a:buFontTx/>
              <a:buChar char="•"/>
            </a:pPr>
            <a:r>
              <a:rPr lang="en-US" sz="2000" b="0" dirty="0" smtClean="0"/>
              <a:t>D1.5:</a:t>
            </a:r>
            <a:r>
              <a:rPr lang="en-US" sz="2000" b="0" dirty="0"/>
              <a:t>	Intermediate progress report </a:t>
            </a:r>
            <a:r>
              <a:rPr lang="en-US" sz="2000" b="0" dirty="0" smtClean="0"/>
              <a:t>(2) </a:t>
            </a:r>
            <a:r>
              <a:rPr lang="en-US" sz="2000" b="0" dirty="0"/>
              <a:t>containing work </a:t>
            </a:r>
            <a:r>
              <a:rPr lang="en-US" sz="2000" b="0" dirty="0" smtClean="0"/>
              <a:t>progress 	and </a:t>
            </a:r>
            <a:r>
              <a:rPr lang="en-US" sz="2000" b="0" dirty="0"/>
              <a:t>management activities up to month </a:t>
            </a:r>
            <a:r>
              <a:rPr lang="en-US" sz="2000" b="0" dirty="0" smtClean="0"/>
              <a:t>27 (</a:t>
            </a:r>
            <a:r>
              <a:rPr lang="en-US" sz="2000" dirty="0" smtClean="0"/>
              <a:t>01/2014)</a:t>
            </a:r>
            <a:endParaRPr lang="en-US" sz="2000" dirty="0"/>
          </a:p>
          <a:p>
            <a:endParaRPr lang="en-US" sz="2000" dirty="0"/>
          </a:p>
          <a:p>
            <a:r>
              <a:rPr lang="en-US" sz="2000" b="0" dirty="0"/>
              <a:t>		All have been prepared in time.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4365104"/>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561</Words>
  <Application>Microsoft Office PowerPoint</Application>
  <PresentationFormat>Bildschirmpräsentation (4:3)</PresentationFormat>
  <Paragraphs>147</Paragraphs>
  <Slides>18</Slides>
  <Notes>16</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18</vt:i4>
      </vt:variant>
    </vt:vector>
  </HeadingPairs>
  <TitlesOfParts>
    <vt:vector size="21" baseType="lpstr">
      <vt:lpstr>PowerPoint_Template_IHQ</vt:lpstr>
      <vt:lpstr>MSPhotoEd.3</vt:lpstr>
      <vt:lpstr>Equation</vt:lpstr>
      <vt:lpstr>PowerPoint-Präsentation</vt:lpstr>
      <vt:lpstr>Outline</vt:lpstr>
      <vt:lpstr>Overview of WPs</vt:lpstr>
      <vt:lpstr>Management: Main Tasks</vt:lpstr>
      <vt:lpstr>Project Governance</vt:lpstr>
      <vt:lpstr>General Assembly: Representatives</vt:lpstr>
      <vt:lpstr>Project Management Committee:</vt:lpstr>
      <vt:lpstr>Time Scale (including extension)</vt:lpstr>
      <vt:lpstr>Management Deliverables</vt:lpstr>
      <vt:lpstr>Communication</vt:lpstr>
      <vt:lpstr>GA-Amendment</vt:lpstr>
      <vt:lpstr>GA-Amendment</vt:lpstr>
      <vt:lpstr>GA-Amendment</vt:lpstr>
      <vt:lpstr>Status: Deliverables</vt:lpstr>
      <vt:lpstr>Status: Milestones</vt:lpstr>
      <vt:lpstr>Innovation</vt:lpstr>
      <vt:lpstr>Summary</vt:lpstr>
      <vt:lpstr>PowerPoint-Präsentation</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Kohl, Manfred (IMT)</cp:lastModifiedBy>
  <cp:revision>449</cp:revision>
  <cp:lastPrinted>2013-07-05T08:13:14Z</cp:lastPrinted>
  <dcterms:created xsi:type="dcterms:W3CDTF">2010-01-08T09:05:51Z</dcterms:created>
  <dcterms:modified xsi:type="dcterms:W3CDTF">2014-11-04T16:05:58Z</dcterms:modified>
</cp:coreProperties>
</file>