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1" r:id="rId2"/>
    <p:sldMasterId id="2147483674" r:id="rId3"/>
    <p:sldMasterId id="2147483687" r:id="rId4"/>
    <p:sldMasterId id="2147483700" r:id="rId5"/>
  </p:sldMasterIdLst>
  <p:notesMasterIdLst>
    <p:notesMasterId r:id="rId38"/>
  </p:notesMasterIdLst>
  <p:handoutMasterIdLst>
    <p:handoutMasterId r:id="rId39"/>
  </p:handoutMasterIdLst>
  <p:sldIdLst>
    <p:sldId id="299" r:id="rId6"/>
    <p:sldId id="409" r:id="rId7"/>
    <p:sldId id="303" r:id="rId8"/>
    <p:sldId id="280" r:id="rId9"/>
    <p:sldId id="403" r:id="rId10"/>
    <p:sldId id="397" r:id="rId11"/>
    <p:sldId id="302" r:id="rId12"/>
    <p:sldId id="398" r:id="rId13"/>
    <p:sldId id="321" r:id="rId14"/>
    <p:sldId id="312" r:id="rId15"/>
    <p:sldId id="333" r:id="rId16"/>
    <p:sldId id="404" r:id="rId17"/>
    <p:sldId id="319" r:id="rId18"/>
    <p:sldId id="337" r:id="rId19"/>
    <p:sldId id="359" r:id="rId20"/>
    <p:sldId id="401" r:id="rId21"/>
    <p:sldId id="342" r:id="rId22"/>
    <p:sldId id="294" r:id="rId23"/>
    <p:sldId id="352" r:id="rId24"/>
    <p:sldId id="353" r:id="rId25"/>
    <p:sldId id="410" r:id="rId26"/>
    <p:sldId id="411" r:id="rId27"/>
    <p:sldId id="354" r:id="rId28"/>
    <p:sldId id="412" r:id="rId29"/>
    <p:sldId id="413" r:id="rId30"/>
    <p:sldId id="298" r:id="rId31"/>
    <p:sldId id="311" r:id="rId32"/>
    <p:sldId id="402" r:id="rId33"/>
    <p:sldId id="405" r:id="rId34"/>
    <p:sldId id="406" r:id="rId35"/>
    <p:sldId id="407" r:id="rId36"/>
    <p:sldId id="408" r:id="rId37"/>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lnSpc>
        <a:spcPts val="3200"/>
      </a:lnSpc>
      <a:spcBef>
        <a:spcPct val="0"/>
      </a:spcBef>
      <a:spcAft>
        <a:spcPct val="0"/>
      </a:spcAft>
      <a:defRPr sz="3200" b="1" kern="1200">
        <a:solidFill>
          <a:srgbClr val="220060"/>
        </a:solidFill>
        <a:latin typeface="Arial" charset="0"/>
        <a:ea typeface="+mn-ea"/>
        <a:cs typeface="+mn-cs"/>
      </a:defRPr>
    </a:lvl1pPr>
    <a:lvl2pPr marL="457200" algn="ctr" rtl="0" eaLnBrk="0" fontAlgn="base" hangingPunct="0">
      <a:lnSpc>
        <a:spcPts val="3200"/>
      </a:lnSpc>
      <a:spcBef>
        <a:spcPct val="0"/>
      </a:spcBef>
      <a:spcAft>
        <a:spcPct val="0"/>
      </a:spcAft>
      <a:defRPr sz="3200" b="1" kern="1200">
        <a:solidFill>
          <a:srgbClr val="220060"/>
        </a:solidFill>
        <a:latin typeface="Arial" charset="0"/>
        <a:ea typeface="+mn-ea"/>
        <a:cs typeface="+mn-cs"/>
      </a:defRPr>
    </a:lvl2pPr>
    <a:lvl3pPr marL="914400" algn="ctr" rtl="0" eaLnBrk="0" fontAlgn="base" hangingPunct="0">
      <a:lnSpc>
        <a:spcPts val="3200"/>
      </a:lnSpc>
      <a:spcBef>
        <a:spcPct val="0"/>
      </a:spcBef>
      <a:spcAft>
        <a:spcPct val="0"/>
      </a:spcAft>
      <a:defRPr sz="3200" b="1" kern="1200">
        <a:solidFill>
          <a:srgbClr val="220060"/>
        </a:solidFill>
        <a:latin typeface="Arial" charset="0"/>
        <a:ea typeface="+mn-ea"/>
        <a:cs typeface="+mn-cs"/>
      </a:defRPr>
    </a:lvl3pPr>
    <a:lvl4pPr marL="1371600" algn="ctr" rtl="0" eaLnBrk="0" fontAlgn="base" hangingPunct="0">
      <a:lnSpc>
        <a:spcPts val="3200"/>
      </a:lnSpc>
      <a:spcBef>
        <a:spcPct val="0"/>
      </a:spcBef>
      <a:spcAft>
        <a:spcPct val="0"/>
      </a:spcAft>
      <a:defRPr sz="3200" b="1" kern="1200">
        <a:solidFill>
          <a:srgbClr val="220060"/>
        </a:solidFill>
        <a:latin typeface="Arial" charset="0"/>
        <a:ea typeface="+mn-ea"/>
        <a:cs typeface="+mn-cs"/>
      </a:defRPr>
    </a:lvl4pPr>
    <a:lvl5pPr marL="1828800" algn="ctr" rtl="0" eaLnBrk="0" fontAlgn="base" hangingPunct="0">
      <a:lnSpc>
        <a:spcPts val="3200"/>
      </a:lnSpc>
      <a:spcBef>
        <a:spcPct val="0"/>
      </a:spcBef>
      <a:spcAft>
        <a:spcPct val="0"/>
      </a:spcAft>
      <a:defRPr sz="3200" b="1" kern="1200">
        <a:solidFill>
          <a:srgbClr val="220060"/>
        </a:solidFill>
        <a:latin typeface="Arial" charset="0"/>
        <a:ea typeface="+mn-ea"/>
        <a:cs typeface="+mn-cs"/>
      </a:defRPr>
    </a:lvl5pPr>
    <a:lvl6pPr marL="2286000" algn="l" defTabSz="914400" rtl="0" eaLnBrk="1" latinLnBrk="0" hangingPunct="1">
      <a:defRPr sz="3200" b="1" kern="1200">
        <a:solidFill>
          <a:srgbClr val="220060"/>
        </a:solidFill>
        <a:latin typeface="Arial" charset="0"/>
        <a:ea typeface="+mn-ea"/>
        <a:cs typeface="+mn-cs"/>
      </a:defRPr>
    </a:lvl6pPr>
    <a:lvl7pPr marL="2743200" algn="l" defTabSz="914400" rtl="0" eaLnBrk="1" latinLnBrk="0" hangingPunct="1">
      <a:defRPr sz="3200" b="1" kern="1200">
        <a:solidFill>
          <a:srgbClr val="220060"/>
        </a:solidFill>
        <a:latin typeface="Arial" charset="0"/>
        <a:ea typeface="+mn-ea"/>
        <a:cs typeface="+mn-cs"/>
      </a:defRPr>
    </a:lvl7pPr>
    <a:lvl8pPr marL="3200400" algn="l" defTabSz="914400" rtl="0" eaLnBrk="1" latinLnBrk="0" hangingPunct="1">
      <a:defRPr sz="3200" b="1" kern="1200">
        <a:solidFill>
          <a:srgbClr val="220060"/>
        </a:solidFill>
        <a:latin typeface="Arial" charset="0"/>
        <a:ea typeface="+mn-ea"/>
        <a:cs typeface="+mn-cs"/>
      </a:defRPr>
    </a:lvl8pPr>
    <a:lvl9pPr marL="3657600" algn="l" defTabSz="914400" rtl="0" eaLnBrk="1" latinLnBrk="0" hangingPunct="1">
      <a:defRPr sz="3200" b="1" kern="1200">
        <a:solidFill>
          <a:srgbClr val="22006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0060"/>
    <a:srgbClr val="262FDA"/>
    <a:srgbClr val="5A42BE"/>
    <a:srgbClr val="FBEEAD"/>
    <a:srgbClr val="66FFCC"/>
    <a:srgbClr val="FF0000"/>
    <a:srgbClr val="E6EA30"/>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8" autoAdjust="0"/>
    <p:restoredTop sz="82445" autoAdjust="0"/>
  </p:normalViewPr>
  <p:slideViewPr>
    <p:cSldViewPr>
      <p:cViewPr>
        <p:scale>
          <a:sx n="116" d="100"/>
          <a:sy n="116" d="100"/>
        </p:scale>
        <p:origin x="-149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605588" y="8961438"/>
            <a:ext cx="192087" cy="152400"/>
          </a:xfrm>
          <a:prstGeom prst="rect">
            <a:avLst/>
          </a:prstGeom>
          <a:noFill/>
          <a:ln w="12699">
            <a:noFill/>
            <a:miter lim="800000"/>
            <a:headEnd/>
            <a:tailEnd/>
          </a:ln>
          <a:effectLst/>
        </p:spPr>
        <p:txBody>
          <a:bodyPr wrap="none" lIns="0" tIns="0" rIns="0" bIns="0">
            <a:spAutoFit/>
          </a:bodyPr>
          <a:lstStyle/>
          <a:p>
            <a:pPr algn="r">
              <a:lnSpc>
                <a:spcPct val="100000"/>
              </a:lnSpc>
              <a:defRPr/>
            </a:pPr>
            <a:fld id="{1821BFBB-01B5-4542-AA00-762BF817BC70}" type="slidenum">
              <a:rPr lang="en-US" sz="1000" b="0">
                <a:solidFill>
                  <a:schemeClr val="tx1"/>
                </a:solidFill>
                <a:latin typeface="Tahoma" pitchFamily="34" charset="0"/>
              </a:rPr>
              <a:pPr algn="r">
                <a:lnSpc>
                  <a:spcPct val="100000"/>
                </a:lnSpc>
                <a:defRPr/>
              </a:pPr>
              <a:t>‹Nr.›</a:t>
            </a:fld>
            <a:endParaRPr lang="en-US" sz="1000" b="0">
              <a:solidFill>
                <a:schemeClr val="tx1"/>
              </a:solidFill>
              <a:latin typeface="Tahoma" pitchFamily="34" charset="0"/>
            </a:endParaRPr>
          </a:p>
        </p:txBody>
      </p:sp>
      <p:sp>
        <p:nvSpPr>
          <p:cNvPr id="3075" name="Rectangle 3"/>
          <p:cNvSpPr>
            <a:spLocks noChangeArrowheads="1"/>
          </p:cNvSpPr>
          <p:nvPr/>
        </p:nvSpPr>
        <p:spPr bwMode="auto">
          <a:xfrm>
            <a:off x="1727200" y="8932863"/>
            <a:ext cx="3114675" cy="211137"/>
          </a:xfrm>
          <a:prstGeom prst="rect">
            <a:avLst/>
          </a:prstGeom>
          <a:noFill/>
          <a:ln w="12699">
            <a:noFill/>
            <a:miter lim="800000"/>
            <a:headEnd/>
            <a:tailEnd/>
          </a:ln>
          <a:effectLst/>
        </p:spPr>
        <p:txBody>
          <a:bodyPr wrap="none" lIns="90416" tIns="44414" rIns="90416" bIns="44414">
            <a:spAutoFit/>
          </a:bodyPr>
          <a:lstStyle/>
          <a:p>
            <a:pPr algn="r">
              <a:lnSpc>
                <a:spcPct val="100000"/>
              </a:lnSpc>
              <a:defRPr/>
            </a:pPr>
            <a:r>
              <a:rPr lang="en-US" sz="800" b="0">
                <a:solidFill>
                  <a:schemeClr val="tx1"/>
                </a:solidFill>
              </a:rPr>
              <a:t>University of Karlsruhe Proprietary – Use pursuant to instructions</a:t>
            </a:r>
          </a:p>
        </p:txBody>
      </p:sp>
    </p:spTree>
    <p:extLst>
      <p:ext uri="{BB962C8B-B14F-4D97-AF65-F5344CB8AC3E}">
        <p14:creationId xmlns:p14="http://schemas.microsoft.com/office/powerpoint/2010/main" val="3337867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idx="2"/>
          </p:nvPr>
        </p:nvSpPr>
        <p:spPr bwMode="auto">
          <a:xfrm>
            <a:off x="1152525" y="692150"/>
            <a:ext cx="4554538" cy="3416300"/>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12813" y="4343400"/>
            <a:ext cx="5032375" cy="4114800"/>
          </a:xfrm>
          <a:prstGeom prst="rect">
            <a:avLst/>
          </a:prstGeom>
          <a:noFill/>
          <a:ln w="12699">
            <a:noFill/>
            <a:miter lim="800000"/>
            <a:headEnd/>
            <a:tailEnd/>
          </a:ln>
          <a:effectLst/>
        </p:spPr>
        <p:txBody>
          <a:bodyPr vert="horz" wrap="square" lIns="90416" tIns="44414" rIns="90416" bIns="44414" numCol="1" anchor="t" anchorCtr="1"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Tree>
    <p:extLst>
      <p:ext uri="{BB962C8B-B14F-4D97-AF65-F5344CB8AC3E}">
        <p14:creationId xmlns:p14="http://schemas.microsoft.com/office/powerpoint/2010/main" val="1907767120"/>
      </p:ext>
    </p:extLst>
  </p:cSld>
  <p:clrMap bg1="lt1" tx1="dk1" bg2="lt2" tx2="dk2" accent1="accent1" accent2="accent2" accent3="accent3" accent4="accent4" accent5="accent5" accent6="accent6" hlink="hlink" folHlink="folHlink"/>
  <p:notesStyle>
    <a:lvl1pPr marL="114300" indent="-1143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1pPr>
    <a:lvl2pPr marL="400050" indent="-17145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2pPr>
    <a:lvl3pPr marL="685800" indent="-1143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3pPr>
    <a:lvl4pPr marL="1028700" indent="-17145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buSzPct val="100000"/>
      <a:buChar cha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a:ln/>
        </p:spPr>
      </p:sp>
      <p:sp>
        <p:nvSpPr>
          <p:cNvPr id="491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From DoW</a:t>
            </a:r>
          </a:p>
          <a:p>
            <a:pPr eaLnBrk="1" hangingPunct="1"/>
            <a:endParaRPr lang="en-US" smtClean="0"/>
          </a:p>
          <a:p>
            <a:pPr eaLnBrk="1" hangingPunct="1"/>
            <a:r>
              <a:rPr lang="en-US" smtClean="0"/>
              <a:t>Project Management Committee = Executive Board</a:t>
            </a:r>
          </a:p>
          <a:p>
            <a:pPr eaLnBrk="1" hangingPunct="1"/>
            <a:r>
              <a:rPr lang="en-GB" smtClean="0"/>
              <a:t>6.3.2.3.1 The Executive </a:t>
            </a:r>
            <a:r>
              <a:rPr lang="en-GB" b="1" smtClean="0"/>
              <a:t>Board shall prepare the meetings, propose decisions and prepare the agenda of the General Assembly </a:t>
            </a:r>
            <a:r>
              <a:rPr lang="en-GB" smtClean="0"/>
              <a:t>according to Article 6.3.1.2.</a:t>
            </a:r>
            <a:r>
              <a:rPr lang="en-US" smtClean="0"/>
              <a:t> </a:t>
            </a:r>
            <a:r>
              <a:rPr lang="en-GB" smtClean="0"/>
              <a:t> </a:t>
            </a:r>
            <a:endParaRPr lang="en-US" smtClean="0"/>
          </a:p>
          <a:p>
            <a:pPr eaLnBrk="1" hangingPunct="1"/>
            <a:r>
              <a:rPr lang="en-GB" smtClean="0"/>
              <a:t>6.3.2.3.3 The Executive Board shall be </a:t>
            </a:r>
            <a:r>
              <a:rPr lang="en-GB" b="1" smtClean="0"/>
              <a:t>responsible for the proper execution and implementation</a:t>
            </a:r>
            <a:r>
              <a:rPr lang="en-GB" smtClean="0"/>
              <a:t> of the decisions of the General Assembly.</a:t>
            </a:r>
            <a:endParaRPr lang="en-US" smtClean="0"/>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a:bodyPr>
          <a:lstStyle/>
          <a:p>
            <a:pPr eaLnBrk="1" hangingPunct="1">
              <a:defRPr/>
            </a:pPr>
            <a:r>
              <a:rPr lang="en-GB" dirty="0" smtClean="0"/>
              <a:t>6.5 The Technical Project Manager shall be proposed by the Coordinator. He / she shall be appointed by the Executive Board and shall assist and facilitate the work of the Executive Board and the Coordinator for executing the decisions of the General Assembly as well as the day-to-day management regarding technical questions of the Project.</a:t>
            </a:r>
            <a:endParaRPr lang="en-US" dirty="0" smtClean="0"/>
          </a:p>
          <a:p>
            <a:pPr eaLnBrk="1" hangingPunct="1">
              <a:defRPr/>
            </a:pPr>
            <a:r>
              <a:rPr lang="en-GB" dirty="0" smtClean="0"/>
              <a:t>The Technical Project Manager will have the following responsibilities:</a:t>
            </a:r>
            <a:endParaRPr lang="en-US" dirty="0" smtClean="0"/>
          </a:p>
          <a:p>
            <a:pPr eaLnBrk="1" hangingPunct="1">
              <a:defRPr/>
            </a:pPr>
            <a:r>
              <a:rPr lang="en-GB" dirty="0" smtClean="0"/>
              <a:t>•	Chair of the Executive Board</a:t>
            </a:r>
            <a:endParaRPr lang="en-US" dirty="0" smtClean="0"/>
          </a:p>
          <a:p>
            <a:pPr eaLnBrk="1" hangingPunct="1">
              <a:defRPr/>
            </a:pPr>
            <a:r>
              <a:rPr lang="en-GB" dirty="0" smtClean="0"/>
              <a:t>•	Liaisons between the Executive Board and the General Assembly;</a:t>
            </a:r>
            <a:endParaRPr lang="en-US" dirty="0" smtClean="0"/>
          </a:p>
          <a:p>
            <a:pPr eaLnBrk="1" hangingPunct="1">
              <a:defRPr/>
            </a:pPr>
            <a:r>
              <a:rPr lang="en-GB" dirty="0" smtClean="0"/>
              <a:t>•	Technical relationship and coordination with other relevant R&amp;D projects,</a:t>
            </a:r>
            <a:endParaRPr lang="en-US" dirty="0" smtClean="0"/>
          </a:p>
          <a:p>
            <a:pPr eaLnBrk="1" hangingPunct="1">
              <a:defRPr/>
            </a:pPr>
            <a:r>
              <a:rPr lang="en-GB" dirty="0" smtClean="0"/>
              <a:t>•	Supervision of the overall technical progress of the Project;</a:t>
            </a:r>
            <a:endParaRPr lang="en-US" dirty="0" smtClean="0"/>
          </a:p>
          <a:p>
            <a:pPr eaLnBrk="1" hangingPunct="1">
              <a:defRPr/>
            </a:pPr>
            <a:r>
              <a:rPr lang="en-GB" dirty="0" smtClean="0"/>
              <a:t>•	Consolidation of the technical reports;</a:t>
            </a:r>
            <a:endParaRPr lang="en-US" dirty="0" smtClean="0"/>
          </a:p>
          <a:p>
            <a:pPr eaLnBrk="1" hangingPunct="1">
              <a:defRPr/>
            </a:pPr>
            <a:r>
              <a:rPr lang="en-GB" dirty="0" smtClean="0"/>
              <a:t>•	Preparation of minutes of the General Assembly, and follow-up of its decisions;</a:t>
            </a:r>
            <a:endParaRPr lang="en-US" dirty="0" smtClean="0"/>
          </a:p>
          <a:p>
            <a:pPr eaLnBrk="1" hangingPunct="1">
              <a:defRPr/>
            </a:pPr>
            <a:r>
              <a:rPr lang="en-GB" dirty="0" smtClean="0"/>
              <a:t>•	Follow-up and coordination of all technical Work Packages;</a:t>
            </a:r>
            <a:endParaRPr lang="en-US" dirty="0" smtClean="0"/>
          </a:p>
          <a:p>
            <a:pPr eaLnBrk="1" hangingPunct="1">
              <a:defRPr/>
            </a:pPr>
            <a:r>
              <a:rPr lang="en-GB" dirty="0" smtClean="0"/>
              <a:t>•	Transmission of any documents and information connected with the Project between the partners,</a:t>
            </a:r>
            <a:endParaRPr lang="en-US" dirty="0" smtClean="0"/>
          </a:p>
          <a:p>
            <a:pPr eaLnBrk="1" hangingPunct="1">
              <a:defRPr/>
            </a:pPr>
            <a:r>
              <a:rPr lang="en-GB" dirty="0" smtClean="0"/>
              <a:t>The Technical Project Manager is assisted in all the non-technical tasks by the Administrative Coordinator.</a:t>
            </a:r>
            <a:endParaRPr lang="en-US" dirty="0" smtClean="0"/>
          </a:p>
          <a:p>
            <a:pPr eaLnBrk="1" hangingPunct="1">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p:cNvSpPr>
          <p:nvPr>
            <p:ph type="sldImg"/>
          </p:nvPr>
        </p:nvSpPr>
        <p:spPr>
          <a:ln/>
        </p:spPr>
      </p:sp>
      <p:sp>
        <p:nvSpPr>
          <p:cNvPr id="39629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Talk about what each WP is supposed to accomplish</a:t>
            </a:r>
          </a:p>
          <a:p>
            <a:pPr eaLnBrk="1" hangingPunct="1"/>
            <a:r>
              <a:rPr lang="en-US" smtClean="0"/>
              <a:t>We all read the DoW, each task in these WPs will be subject to much more detailed discussion</a:t>
            </a:r>
          </a:p>
          <a:p>
            <a:pPr eaLnBrk="1" hangingPunct="1"/>
            <a:r>
              <a:rPr lang="en-US" smtClean="0"/>
              <a:t>For now, only name, say who needs work from whom</a:t>
            </a:r>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Rot="1" noChangeAspect="1" noChangeArrowheads="1" noTextEdit="1"/>
          </p:cNvSpPr>
          <p:nvPr>
            <p:ph type="sldImg"/>
          </p:nvPr>
        </p:nvSpPr>
        <p:spPr>
          <a:ln/>
        </p:spPr>
      </p:sp>
      <p:sp>
        <p:nvSpPr>
          <p:cNvPr id="408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b="1" smtClean="0"/>
              <a:t>Partner presentations (10min each)</a:t>
            </a:r>
            <a:endParaRPr lang="en-US" smtClean="0"/>
          </a:p>
          <a:p>
            <a:pPr lvl="1" eaLnBrk="1" hangingPunct="1"/>
            <a:r>
              <a:rPr lang="en-US" smtClean="0"/>
              <a:t>Institute / company (short)</a:t>
            </a:r>
          </a:p>
          <a:p>
            <a:pPr lvl="1" eaLnBrk="1" hangingPunct="1"/>
            <a:r>
              <a:rPr lang="en-US" smtClean="0"/>
              <a:t>Contribution to the project, own work effort and timeline (focus)</a:t>
            </a:r>
          </a:p>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Coordinator presents the project </a:t>
            </a:r>
            <a:r>
              <a:rPr lang="en-US" b="1" smtClean="0"/>
              <a:t>(30min)</a:t>
            </a:r>
          </a:p>
          <a:p>
            <a:pPr lvl="1" eaLnBrk="1" hangingPunct="1"/>
            <a:r>
              <a:rPr lang="en-US" b="1" smtClean="0"/>
              <a:t>Who is the Coordinator</a:t>
            </a:r>
          </a:p>
          <a:p>
            <a:pPr lvl="1" eaLnBrk="1" hangingPunct="1"/>
            <a:r>
              <a:rPr lang="en-US" smtClean="0"/>
              <a:t>Work packages (WPs), contents, interrelation </a:t>
            </a:r>
          </a:p>
          <a:p>
            <a:pPr lvl="1" eaLnBrk="1" hangingPunct="1"/>
            <a:r>
              <a:rPr lang="en-US" smtClean="0"/>
              <a:t>Time schedule</a:t>
            </a:r>
          </a:p>
          <a:p>
            <a:pPr lvl="1" eaLnBrk="1" hangingPunct="1"/>
            <a:r>
              <a:rPr lang="en-US" smtClean="0"/>
              <a:t>Administrative Details</a:t>
            </a:r>
          </a:p>
          <a:p>
            <a:pPr lvl="2" eaLnBrk="1" hangingPunct="1"/>
            <a:r>
              <a:rPr lang="en-US" smtClean="0"/>
              <a:t>Webpage (restricted area, access to address lists, documents, etc.)</a:t>
            </a:r>
          </a:p>
          <a:p>
            <a:pPr lvl="2" eaLnBrk="1" hangingPunct="1"/>
            <a:r>
              <a:rPr lang="en-US" smtClean="0"/>
              <a:t>Consortium Agreement (Ownership of deliverables, materials &amp; samples, IPR (foreground, background), funding money distribution)</a:t>
            </a:r>
          </a:p>
          <a:p>
            <a:pPr lvl="2" eaLnBrk="1" hangingPunct="1"/>
            <a:r>
              <a:rPr lang="en-US" smtClean="0"/>
              <a:t>Publications, Confidentiality</a:t>
            </a:r>
          </a:p>
          <a:p>
            <a:pPr lvl="2" eaLnBrk="1" hangingPunct="1"/>
            <a:r>
              <a:rPr lang="en-US" smtClean="0"/>
              <a:t>Discussion of </a:t>
            </a:r>
            <a:r>
              <a:rPr lang="en-US" b="1" smtClean="0"/>
              <a:t>dates for next meetings</a:t>
            </a:r>
            <a:r>
              <a:rPr lang="en-US" smtClean="0"/>
              <a:t> (General Assembly, Project Management Committee, Work Package Technical Groups) </a:t>
            </a:r>
            <a:r>
              <a:rPr lang="en-US" b="1" smtClean="0"/>
              <a:t>(* see below</a:t>
            </a:r>
            <a:r>
              <a:rPr lang="en-US" smtClean="0"/>
              <a:t>)</a:t>
            </a:r>
          </a:p>
          <a:p>
            <a:pPr lvl="1" eaLnBrk="1" hangingPunct="1"/>
            <a:r>
              <a:rPr lang="en-US" smtClean="0"/>
              <a:t>Open issues</a:t>
            </a:r>
          </a:p>
          <a:p>
            <a:pPr eaLnBrk="1" hangingPunct="1"/>
            <a:r>
              <a:rPr lang="en-US" smtClean="0"/>
              <a:t>Appointment of Technical Project Manager</a:t>
            </a:r>
          </a:p>
          <a:p>
            <a:pPr eaLnBrk="1" hangingPunct="1"/>
            <a:r>
              <a:rPr lang="en-US" smtClean="0"/>
              <a:t>Discussion of technical specifications</a:t>
            </a:r>
          </a:p>
          <a:p>
            <a:pPr eaLnBrk="1" hangingPunct="1"/>
            <a:r>
              <a:rPr lang="en-US" smtClean="0"/>
              <a:t>Visit of the premises of GigOptix-Helix (around 4pm)</a:t>
            </a:r>
          </a:p>
          <a:p>
            <a:pPr lvl="1" eaLnBrk="1" hangingPunct="1"/>
            <a:r>
              <a:rPr lang="en-US" smtClean="0"/>
              <a:t>WP 4 discussion including GigOptix-USA (by video link)</a:t>
            </a:r>
          </a:p>
          <a:p>
            <a:pPr eaLnBrk="1" hangingPunct="1"/>
            <a:r>
              <a:rPr lang="en-US" smtClean="0"/>
              <a:t>Diner for those staying in town</a:t>
            </a:r>
          </a:p>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85863" y="711200"/>
            <a:ext cx="4529137" cy="3397250"/>
          </a:xfrm>
          <a:solidFill>
            <a:srgbClr val="FFFFFF"/>
          </a:solidFill>
          <a:ln/>
        </p:spPr>
      </p:sp>
      <p:sp>
        <p:nvSpPr>
          <p:cNvPr id="94210" name="Rectangle 3"/>
          <p:cNvSpPr>
            <a:spLocks noGrp="1" noChangeArrowheads="1"/>
          </p:cNvSpPr>
          <p:nvPr>
            <p:ph type="body" idx="1"/>
          </p:nvPr>
        </p:nvSpPr>
        <p:spPr>
          <a:xfrm>
            <a:off x="941388" y="4324350"/>
            <a:ext cx="5019675" cy="4106863"/>
          </a:xfrm>
          <a:solidFill>
            <a:srgbClr val="FFFFFF"/>
          </a:solidFill>
          <a:ln>
            <a:solidFill>
              <a:srgbClr val="000000"/>
            </a:solidFill>
          </a:ln>
        </p:spPr>
        <p:txBody>
          <a:bodyPr lIns="89703" tIns="44851" rIns="89703" bIns="44851"/>
          <a:lstStyle/>
          <a:p>
            <a:pPr eaLnBrk="1" hangingPunct="1"/>
            <a:r>
              <a:rPr lang="de-DE" smtClean="0"/>
              <a:t>Blick aus </a:t>
            </a:r>
            <a:r>
              <a:rPr lang="de-DE" b="1" smtClean="0"/>
              <a:t>6 km Höhe </a:t>
            </a:r>
            <a:r>
              <a:rPr lang="de-DE" smtClean="0"/>
              <a:t>auf Karlsruhe und den Hardtwald:</a:t>
            </a:r>
          </a:p>
          <a:p>
            <a:pPr eaLnBrk="1" hangingPunct="1"/>
            <a:r>
              <a:rPr lang="de-DE" smtClean="0"/>
              <a:t>in </a:t>
            </a:r>
            <a:r>
              <a:rPr lang="de-DE" b="1" smtClean="0"/>
              <a:t>15 km </a:t>
            </a:r>
            <a:r>
              <a:rPr lang="de-DE" smtClean="0"/>
              <a:t>Entfernung befindet sich das Forschungszentrum</a:t>
            </a:r>
          </a:p>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41413" y="685800"/>
            <a:ext cx="4573587" cy="3430588"/>
          </a:xfrm>
          <a:solidFill>
            <a:srgbClr val="FFFFFF"/>
          </a:solidFill>
          <a:ln/>
        </p:spPr>
      </p:sp>
      <p:sp>
        <p:nvSpPr>
          <p:cNvPr id="96258" name="Rectangle 3"/>
          <p:cNvSpPr>
            <a:spLocks noGrp="1" noChangeArrowheads="1"/>
          </p:cNvSpPr>
          <p:nvPr>
            <p:ph type="body" idx="1"/>
          </p:nvPr>
        </p:nvSpPr>
        <p:spPr>
          <a:xfrm>
            <a:off x="914400" y="4344988"/>
            <a:ext cx="5029200" cy="4113212"/>
          </a:xfrm>
          <a:solidFill>
            <a:srgbClr val="FFFFFF"/>
          </a:solidFill>
          <a:ln>
            <a:solidFill>
              <a:srgbClr val="000000"/>
            </a:solidFill>
          </a:ln>
        </p:spPr>
        <p:txBody>
          <a:bodyPr lIns="89703" tIns="44851" rIns="89703" bIns="44851"/>
          <a:lstStyle/>
          <a:p>
            <a:pPr eaLnBrk="1" hangingPunct="1"/>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966132" y="692147"/>
            <a:ext cx="4925737" cy="3416767"/>
          </a:xfrm>
          <a:ln/>
        </p:spPr>
      </p:sp>
      <p:sp>
        <p:nvSpPr>
          <p:cNvPr id="43011" name="Rectangle 3"/>
          <p:cNvSpPr>
            <a:spLocks noGrp="1" noChangeArrowheads="1"/>
          </p:cNvSpPr>
          <p:nvPr>
            <p:ph type="body" idx="1"/>
          </p:nvPr>
        </p:nvSpPr>
        <p:spPr>
          <a:xfrm>
            <a:off x="913991" y="4342939"/>
            <a:ext cx="503001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43000" y="685800"/>
            <a:ext cx="4572000" cy="3429000"/>
          </a:xfrm>
          <a:noFill/>
          <a:ln/>
        </p:spPr>
      </p:sp>
      <p:sp>
        <p:nvSpPr>
          <p:cNvPr id="204802" name="Rectangle 3"/>
          <p:cNvSpPr>
            <a:spLocks noGrp="1" noChangeArrowheads="1"/>
          </p:cNvSpPr>
          <p:nvPr>
            <p:ph type="body" idx="1"/>
          </p:nvPr>
        </p:nvSpPr>
        <p:spPr>
          <a:xfrm>
            <a:off x="685800" y="4343400"/>
            <a:ext cx="5486400" cy="41148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Rot="1" noChangeAspect="1" noChangeArrowheads="1" noTextEdit="1"/>
          </p:cNvSpPr>
          <p:nvPr>
            <p:ph type="sldImg"/>
          </p:nvPr>
        </p:nvSpPr>
        <p:spPr>
          <a:ln/>
        </p:spPr>
      </p:sp>
      <p:sp>
        <p:nvSpPr>
          <p:cNvPr id="414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buFontTx/>
              <a:buNone/>
            </a:pPr>
            <a:r>
              <a:rPr lang="en-US" smtClean="0"/>
              <a:t>Welcome Note:</a:t>
            </a:r>
          </a:p>
          <a:p>
            <a:pPr eaLnBrk="1" hangingPunct="1">
              <a:buFontTx/>
              <a:buNone/>
            </a:pPr>
            <a:endParaRPr lang="en-US" smtClean="0"/>
          </a:p>
          <a:p>
            <a:pPr eaLnBrk="1" hangingPunct="1"/>
            <a:r>
              <a:rPr lang="en-US" smtClean="0"/>
              <a:t>Who is present</a:t>
            </a:r>
          </a:p>
          <a:p>
            <a:pPr eaLnBrk="1" hangingPunct="1"/>
            <a:r>
              <a:rPr lang="en-US" smtClean="0"/>
              <a:t>Excuse CUDOS</a:t>
            </a:r>
          </a:p>
          <a:p>
            <a:pPr eaLnBrk="1" hangingPunct="1"/>
            <a:r>
              <a:rPr lang="en-US" smtClean="0"/>
              <a:t>Thank Mojca for organizing</a:t>
            </a:r>
          </a:p>
          <a:p>
            <a:pPr eaLnBrk="1" hangingPunct="1"/>
            <a:endParaRPr lang="en-US" smtClean="0"/>
          </a:p>
          <a:p>
            <a:pPr eaLnBrk="1" hangingPunct="1"/>
            <a:r>
              <a:rPr lang="en-US" smtClean="0"/>
              <a:t>Why Silicon Photonics?</a:t>
            </a:r>
          </a:p>
          <a:p>
            <a:pPr eaLnBrk="1" hangingPunct="1"/>
            <a:r>
              <a:rPr lang="en-US" smtClean="0"/>
              <a:t>Why this consortium?</a:t>
            </a:r>
          </a:p>
          <a:p>
            <a:pPr eaLnBrk="1" hangingPunct="1"/>
            <a:r>
              <a:rPr lang="en-US" smtClean="0"/>
              <a:t>Project goal</a:t>
            </a:r>
          </a:p>
          <a:p>
            <a:pPr eaLnBrk="1" hangingPunct="1">
              <a:buFontTx/>
              <a:buNone/>
            </a:pPr>
            <a:endParaRPr lang="en-US" smtClean="0">
              <a:sym typeface="Wingdings" pitchFamily="2" charset="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p:cNvSpPr>
          <p:nvPr>
            <p:ph type="sldImg"/>
          </p:nvPr>
        </p:nvSpPr>
        <p:spPr>
          <a:ln/>
        </p:spPr>
      </p:sp>
      <p:sp>
        <p:nvSpPr>
          <p:cNvPr id="40653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Scientific challenges: SOH laser, sensor (ask for support)</a:t>
            </a:r>
          </a:p>
          <a:p>
            <a:pPr eaLnBrk="1" hangingPunct="1"/>
            <a:endParaRPr lang="en-US" smtClean="0"/>
          </a:p>
          <a:p>
            <a:pPr eaLnBrk="1" hangingPunct="1"/>
            <a:r>
              <a:rPr lang="en-US" smtClean="0"/>
              <a:t>IPR GO</a:t>
            </a:r>
          </a:p>
          <a:p>
            <a:pPr eaLnBrk="1" hangingPunct="1"/>
            <a:r>
              <a:rPr lang="en-US" smtClean="0"/>
              <a:t>Apps for SELEX</a:t>
            </a:r>
          </a:p>
          <a:p>
            <a:pPr eaLnBrk="1" hangingPunct="1"/>
            <a:r>
              <a:rPr lang="en-US" smtClean="0"/>
              <a:t>Responsibilities in WP6 Summer school organized by AIT?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Scientific challenges: SOH laser, sensor (ask for support)</a:t>
            </a:r>
          </a:p>
          <a:p>
            <a:pPr eaLnBrk="1" hangingPunct="1"/>
            <a:endParaRPr lang="en-US" smtClean="0"/>
          </a:p>
          <a:p>
            <a:pPr eaLnBrk="1" hangingPunct="1"/>
            <a:r>
              <a:rPr lang="en-US" smtClean="0"/>
              <a:t>IPR GO</a:t>
            </a:r>
          </a:p>
          <a:p>
            <a:pPr eaLnBrk="1" hangingPunct="1"/>
            <a:r>
              <a:rPr lang="en-US" smtClean="0"/>
              <a:t>Apps for SELEX</a:t>
            </a:r>
          </a:p>
          <a:p>
            <a:pPr eaLnBrk="1" hangingPunct="1"/>
            <a:r>
              <a:rPr lang="en-US" smtClean="0"/>
              <a:t>Responsibilities in WP6 Summer school organized by AIT?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a:ln/>
        </p:spPr>
      </p:sp>
      <p:sp>
        <p:nvSpPr>
          <p:cNvPr id="499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Scientific challenges: SOH laser, sensor (ask for support)</a:t>
            </a:r>
          </a:p>
          <a:p>
            <a:pPr eaLnBrk="1" hangingPunct="1"/>
            <a:endParaRPr lang="en-US" smtClean="0"/>
          </a:p>
          <a:p>
            <a:pPr eaLnBrk="1" hangingPunct="1"/>
            <a:r>
              <a:rPr lang="en-US" smtClean="0"/>
              <a:t>IPR GO</a:t>
            </a:r>
          </a:p>
          <a:p>
            <a:pPr eaLnBrk="1" hangingPunct="1"/>
            <a:r>
              <a:rPr lang="en-US" smtClean="0"/>
              <a:t>Apps for SELEX</a:t>
            </a:r>
          </a:p>
          <a:p>
            <a:pPr eaLnBrk="1" hangingPunct="1"/>
            <a:r>
              <a:rPr lang="en-US" smtClean="0"/>
              <a:t>Responsibilities in WP6 Summer school organized by AIT?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a:ln/>
        </p:spPr>
      </p:sp>
      <p:sp>
        <p:nvSpPr>
          <p:cNvPr id="501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Scientific challenges: SOH laser, sensor (ask for support)</a:t>
            </a:r>
          </a:p>
          <a:p>
            <a:pPr eaLnBrk="1" hangingPunct="1"/>
            <a:endParaRPr lang="en-US" smtClean="0"/>
          </a:p>
          <a:p>
            <a:pPr eaLnBrk="1" hangingPunct="1"/>
            <a:r>
              <a:rPr lang="en-US" smtClean="0"/>
              <a:t>IPR GO</a:t>
            </a:r>
          </a:p>
          <a:p>
            <a:pPr eaLnBrk="1" hangingPunct="1"/>
            <a:r>
              <a:rPr lang="en-US" smtClean="0"/>
              <a:t>Apps for SELEX</a:t>
            </a:r>
          </a:p>
          <a:p>
            <a:pPr eaLnBrk="1" hangingPunct="1"/>
            <a:r>
              <a:rPr lang="en-US" smtClean="0"/>
              <a:t>Responsibilities in WP6 Summer school organized by AIT?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a:ln/>
        </p:spPr>
      </p:sp>
      <p:sp>
        <p:nvSpPr>
          <p:cNvPr id="489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buFontTx/>
              <a:buNone/>
            </a:pPr>
            <a:r>
              <a:rPr lang="en-US" smtClean="0"/>
              <a:t>Welcome Note:</a:t>
            </a:r>
          </a:p>
          <a:p>
            <a:pPr eaLnBrk="1" hangingPunct="1">
              <a:buFontTx/>
              <a:buNone/>
            </a:pPr>
            <a:endParaRPr lang="en-US" smtClean="0"/>
          </a:p>
          <a:p>
            <a:pPr eaLnBrk="1" hangingPunct="1"/>
            <a:r>
              <a:rPr lang="en-US" smtClean="0"/>
              <a:t>Who is present</a:t>
            </a:r>
          </a:p>
          <a:p>
            <a:pPr eaLnBrk="1" hangingPunct="1"/>
            <a:r>
              <a:rPr lang="en-US" smtClean="0"/>
              <a:t>Excuse CUDOS</a:t>
            </a:r>
          </a:p>
          <a:p>
            <a:pPr eaLnBrk="1" hangingPunct="1"/>
            <a:r>
              <a:rPr lang="en-US" smtClean="0"/>
              <a:t>Thank Mojca for organizing</a:t>
            </a:r>
          </a:p>
          <a:p>
            <a:pPr eaLnBrk="1" hangingPunct="1"/>
            <a:endParaRPr lang="en-US" smtClean="0"/>
          </a:p>
          <a:p>
            <a:pPr eaLnBrk="1" hangingPunct="1"/>
            <a:r>
              <a:rPr lang="en-US" smtClean="0"/>
              <a:t>Why Silicon Photonics?</a:t>
            </a:r>
          </a:p>
          <a:p>
            <a:pPr eaLnBrk="1" hangingPunct="1"/>
            <a:r>
              <a:rPr lang="en-US" smtClean="0"/>
              <a:t>Why this consortium?</a:t>
            </a:r>
          </a:p>
          <a:p>
            <a:pPr eaLnBrk="1" hangingPunct="1"/>
            <a:r>
              <a:rPr lang="en-US" smtClean="0"/>
              <a:t>Project goal</a:t>
            </a:r>
          </a:p>
          <a:p>
            <a:pPr eaLnBrk="1" hangingPunct="1">
              <a:buFontTx/>
              <a:buNone/>
            </a:pPr>
            <a:endParaRPr lang="en-US" smtClean="0">
              <a:sym typeface="Wingdings" pitchFamily="2" charset="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Rot="1" noChangeAspect="1" noChangeArrowheads="1" noTextEdit="1"/>
          </p:cNvSpPr>
          <p:nvPr>
            <p:ph type="sldImg"/>
          </p:nvPr>
        </p:nvSpPr>
        <p:spPr>
          <a:ln/>
        </p:spPr>
      </p:sp>
      <p:sp>
        <p:nvSpPr>
          <p:cNvPr id="3502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Coordinator presents the project </a:t>
            </a:r>
            <a:r>
              <a:rPr lang="en-US" b="1" smtClean="0"/>
              <a:t>(30min)</a:t>
            </a:r>
          </a:p>
          <a:p>
            <a:pPr lvl="1" eaLnBrk="1" hangingPunct="1"/>
            <a:r>
              <a:rPr lang="en-US" b="1" smtClean="0"/>
              <a:t>Who is the Coordinator</a:t>
            </a:r>
          </a:p>
          <a:p>
            <a:pPr lvl="1" eaLnBrk="1" hangingPunct="1"/>
            <a:r>
              <a:rPr lang="en-US" smtClean="0"/>
              <a:t>Work packages (WPs), contents, interrelation </a:t>
            </a:r>
          </a:p>
          <a:p>
            <a:pPr lvl="1" eaLnBrk="1" hangingPunct="1"/>
            <a:r>
              <a:rPr lang="en-US" smtClean="0"/>
              <a:t>Time schedule</a:t>
            </a:r>
          </a:p>
          <a:p>
            <a:pPr lvl="1" eaLnBrk="1" hangingPunct="1"/>
            <a:r>
              <a:rPr lang="en-US" smtClean="0"/>
              <a:t>Administrative Details</a:t>
            </a:r>
          </a:p>
          <a:p>
            <a:pPr lvl="2" eaLnBrk="1" hangingPunct="1"/>
            <a:r>
              <a:rPr lang="en-US" smtClean="0"/>
              <a:t>Webpage (restricted area, access to address lists, documents, etc.)</a:t>
            </a:r>
          </a:p>
          <a:p>
            <a:pPr lvl="2" eaLnBrk="1" hangingPunct="1"/>
            <a:r>
              <a:rPr lang="en-US" smtClean="0"/>
              <a:t>Consortium Agreement (Ownership of deliverables, materials &amp; samples, IPR (foreground, background), funding money distribution)</a:t>
            </a:r>
          </a:p>
          <a:p>
            <a:pPr lvl="2" eaLnBrk="1" hangingPunct="1"/>
            <a:r>
              <a:rPr lang="en-US" smtClean="0"/>
              <a:t>Publications, Confidentiality</a:t>
            </a:r>
          </a:p>
          <a:p>
            <a:pPr lvl="2" eaLnBrk="1" hangingPunct="1"/>
            <a:r>
              <a:rPr lang="en-US" smtClean="0"/>
              <a:t>Discussion of </a:t>
            </a:r>
            <a:r>
              <a:rPr lang="en-US" b="1" smtClean="0"/>
              <a:t>dates for next meetings</a:t>
            </a:r>
            <a:r>
              <a:rPr lang="en-US" smtClean="0"/>
              <a:t> (General Assembly, Project Management Committee, Work Package Technical Groups) </a:t>
            </a:r>
            <a:r>
              <a:rPr lang="en-US" b="1" smtClean="0"/>
              <a:t>(* see below</a:t>
            </a:r>
            <a:r>
              <a:rPr lang="en-US" smtClean="0"/>
              <a:t>)</a:t>
            </a:r>
          </a:p>
          <a:p>
            <a:pPr lvl="1" eaLnBrk="1" hangingPunct="1"/>
            <a:r>
              <a:rPr lang="en-US" smtClean="0"/>
              <a:t>Open issues</a:t>
            </a:r>
          </a:p>
          <a:p>
            <a:pPr eaLnBrk="1" hangingPunct="1"/>
            <a:r>
              <a:rPr lang="en-US" smtClean="0"/>
              <a:t>Appointment of Technical Project Manager</a:t>
            </a:r>
          </a:p>
          <a:p>
            <a:pPr eaLnBrk="1" hangingPunct="1"/>
            <a:r>
              <a:rPr lang="en-US" smtClean="0"/>
              <a:t>Discussion of technical specifications</a:t>
            </a:r>
          </a:p>
          <a:p>
            <a:pPr eaLnBrk="1" hangingPunct="1"/>
            <a:r>
              <a:rPr lang="en-US" smtClean="0"/>
              <a:t>Visit of the premises of GigOptix-Helix (around 4pm)</a:t>
            </a:r>
          </a:p>
          <a:p>
            <a:pPr lvl="1" eaLnBrk="1" hangingPunct="1"/>
            <a:r>
              <a:rPr lang="en-US" smtClean="0"/>
              <a:t>WP 4 discussion including GigOptix-USA (by video link)</a:t>
            </a:r>
          </a:p>
          <a:p>
            <a:pPr eaLnBrk="1" hangingPunct="1"/>
            <a:r>
              <a:rPr lang="en-US" smtClean="0"/>
              <a:t>Diner for those staying in town</a:t>
            </a:r>
          </a:p>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Why our Consortium: Who provides which important component?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lvl="1" eaLnBrk="1" hangingPunct="1">
              <a:buFontTx/>
              <a:buNone/>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If all this has been done by a partner: Money can be transferred</a:t>
            </a:r>
          </a:p>
          <a:p>
            <a:pPr eaLnBrk="1" hangingPunct="1"/>
            <a:endParaRPr lang="en-US" smtClean="0"/>
          </a:p>
          <a:p>
            <a:pPr eaLnBrk="1" hangingPunct="1"/>
            <a:r>
              <a:rPr lang="en-US" smtClean="0"/>
              <a:t>EC_GA Accession Forms: 45 days after signature of EC-GA, otherwise: SOFI canceled</a:t>
            </a:r>
          </a:p>
          <a:p>
            <a:pPr eaLnBrk="1" hangingPunct="1"/>
            <a:endParaRPr lang="en-US" smtClean="0"/>
          </a:p>
          <a:p>
            <a:pPr eaLnBrk="1" hangingPunct="1"/>
            <a:r>
              <a:rPr lang="en-US" smtClean="0"/>
              <a:t>Explain contracts: </a:t>
            </a:r>
          </a:p>
          <a:p>
            <a:pPr lvl="1" eaLnBrk="1" hangingPunct="1"/>
            <a:r>
              <a:rPr lang="en-US" smtClean="0"/>
              <a:t>EC-GA with EC</a:t>
            </a:r>
          </a:p>
          <a:p>
            <a:pPr lvl="1" eaLnBrk="1" hangingPunct="1"/>
            <a:r>
              <a:rPr lang="en-US" smtClean="0"/>
              <a:t>CA among us</a:t>
            </a:r>
          </a:p>
          <a:p>
            <a:pPr eaLnBrk="1" hangingPunct="1"/>
            <a:endParaRPr lang="en-US" smtClean="0"/>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p:cNvSpPr>
          <p:nvPr>
            <p:ph type="sldImg"/>
          </p:nvPr>
        </p:nvSpPr>
        <p:spPr>
          <a:ln/>
        </p:spPr>
      </p:sp>
      <p:sp>
        <p:nvSpPr>
          <p:cNvPr id="37273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lstStyle/>
          <a:p>
            <a:pPr eaLnBrk="1" hangingPunct="1"/>
            <a:r>
              <a:rPr lang="en-US" smtClean="0"/>
              <a:t>From DoW</a:t>
            </a:r>
          </a:p>
          <a:p>
            <a:pPr eaLnBrk="1" hangingPunct="1"/>
            <a:endParaRPr lang="en-US" smtClean="0"/>
          </a:p>
          <a:p>
            <a:pPr eaLnBrk="1" hangingPunct="1"/>
            <a:r>
              <a:rPr lang="en-US" smtClean="0"/>
              <a:t>Project Management Committee = Executive Board</a:t>
            </a:r>
          </a:p>
          <a:p>
            <a:pPr eaLnBrk="1" hangingPunct="1"/>
            <a:r>
              <a:rPr lang="en-GB" smtClean="0"/>
              <a:t>6.3.2.3.1 The Executive </a:t>
            </a:r>
            <a:r>
              <a:rPr lang="en-GB" b="1" smtClean="0"/>
              <a:t>Board shall prepare the meetings, propose decisions and prepare the agenda of the General Assembly </a:t>
            </a:r>
            <a:r>
              <a:rPr lang="en-GB" smtClean="0"/>
              <a:t>according to Article 6.3.1.2.</a:t>
            </a:r>
            <a:r>
              <a:rPr lang="en-US" smtClean="0"/>
              <a:t> </a:t>
            </a:r>
            <a:r>
              <a:rPr lang="en-GB" smtClean="0"/>
              <a:t> </a:t>
            </a:r>
            <a:endParaRPr lang="en-US" smtClean="0"/>
          </a:p>
          <a:p>
            <a:pPr eaLnBrk="1" hangingPunct="1"/>
            <a:r>
              <a:rPr lang="en-GB" smtClean="0"/>
              <a:t>6.3.2.3.3 The Executive Board shall be </a:t>
            </a:r>
            <a:r>
              <a:rPr lang="en-GB" b="1" smtClean="0"/>
              <a:t>responsible for the proper execution and implementation</a:t>
            </a:r>
            <a:r>
              <a:rPr lang="en-GB" smtClean="0"/>
              <a:t> of the decisions of the General Assembly.</a:t>
            </a:r>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Rectangle 2"/>
          <p:cNvSpPr>
            <a:spLocks noChangeArrowheads="1"/>
          </p:cNvSpPr>
          <p:nvPr/>
        </p:nvSpPr>
        <p:spPr bwMode="auto">
          <a:xfrm>
            <a:off x="51422" y="1931987"/>
            <a:ext cx="9037945" cy="1800225"/>
          </a:xfrm>
          <a:prstGeom prst="rect">
            <a:avLst/>
          </a:prstGeom>
          <a:solidFill>
            <a:srgbClr val="220060"/>
          </a:solidFill>
          <a:ln w="9525">
            <a:solidFill>
              <a:srgbClr val="0000FF"/>
            </a:solidFill>
            <a:miter lim="800000"/>
            <a:headEnd/>
            <a:tailEnd/>
          </a:ln>
          <a:effectLst>
            <a:glow rad="63500">
              <a:schemeClr val="accent4">
                <a:satMod val="175000"/>
                <a:alpha val="40000"/>
              </a:schemeClr>
            </a:glow>
            <a:reflection blurRad="6350" stA="50000" endA="275" endPos="40000" dist="101600" dir="5400000" sy="-100000" algn="bl" rotWithShape="0"/>
          </a:effectLst>
        </p:spPr>
        <p:txBody>
          <a:bodyPr wrap="none" lIns="0" tIns="0" rIns="0" bIns="0" anchor="ctr"/>
          <a:lstStyle/>
          <a:p>
            <a:pPr>
              <a:lnSpc>
                <a:spcPct val="100000"/>
              </a:lnSpc>
              <a:defRPr/>
            </a:pPr>
            <a:endParaRPr lang="en-US" altLang="en-US" sz="16800" b="0">
              <a:solidFill>
                <a:srgbClr val="666666"/>
              </a:solidFill>
              <a:latin typeface="Times New Roman" pitchFamily="18" charset="0"/>
            </a:endParaRPr>
          </a:p>
        </p:txBody>
      </p:sp>
      <p:graphicFrame>
        <p:nvGraphicFramePr>
          <p:cNvPr id="3" name="Object 2"/>
          <p:cNvGraphicFramePr>
            <a:graphicFrameLocks noChangeAspect="1"/>
          </p:cNvGraphicFramePr>
          <p:nvPr userDrawn="1"/>
        </p:nvGraphicFramePr>
        <p:xfrm>
          <a:off x="7380288" y="333375"/>
          <a:ext cx="1485900" cy="1071563"/>
        </p:xfrm>
        <a:graphic>
          <a:graphicData uri="http://schemas.openxmlformats.org/presentationml/2006/ole">
            <mc:AlternateContent xmlns:mc="http://schemas.openxmlformats.org/markup-compatibility/2006">
              <mc:Choice xmlns:v="urn:schemas-microsoft-com:vml" Requires="v">
                <p:oleObj spid="_x0000_s505861" r:id="rId3" imgW="3895238" imgH="2809524" progId="MSPhotoEd.3">
                  <p:embed/>
                </p:oleObj>
              </mc:Choice>
              <mc:Fallback>
                <p:oleObj r:id="rId3" imgW="3895238" imgH="28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33375"/>
                        <a:ext cx="1485900" cy="1071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8"/>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5373688"/>
            <a:ext cx="1979612"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userDrawn="1"/>
        </p:nvSpPr>
        <p:spPr bwMode="auto">
          <a:xfrm>
            <a:off x="2195513" y="5613400"/>
            <a:ext cx="65262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eaLnBrk="1" hangingPunct="1"/>
            <a:r>
              <a:rPr lang="en-US" sz="1400" b="0"/>
              <a:t>Nano Scale Disruptive Silicon-Plasmonic Platform for Chip-to-Chip Interconnection</a:t>
            </a:r>
          </a:p>
        </p:txBody>
      </p:sp>
      <p:sp>
        <p:nvSpPr>
          <p:cNvPr id="6" name="Text Box 11"/>
          <p:cNvSpPr txBox="1">
            <a:spLocks noChangeArrowheads="1"/>
          </p:cNvSpPr>
          <p:nvPr userDrawn="1"/>
        </p:nvSpPr>
        <p:spPr bwMode="auto">
          <a:xfrm>
            <a:off x="539750" y="549275"/>
            <a:ext cx="63373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sz="2000"/>
              <a:t>Kick-off Telephone Conference	Nov. 16</a:t>
            </a:r>
            <a:r>
              <a:rPr lang="en-US" sz="2000" baseline="30000"/>
              <a:t>th</a:t>
            </a:r>
            <a:r>
              <a:rPr lang="en-US" sz="2000"/>
              <a:t>, 2011</a:t>
            </a:r>
            <a:endParaRPr lang="de-DE" sz="2000"/>
          </a:p>
        </p:txBody>
      </p:sp>
    </p:spTree>
    <p:extLst>
      <p:ext uri="{BB962C8B-B14F-4D97-AF65-F5344CB8AC3E}">
        <p14:creationId xmlns:p14="http://schemas.microsoft.com/office/powerpoint/2010/main" val="364672152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94980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61138" y="333375"/>
            <a:ext cx="2125662" cy="5792788"/>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180975" y="333375"/>
            <a:ext cx="6227763" cy="5792788"/>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421227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4141788"/>
            <a:ext cx="8966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I_rahmen_neu_tite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userDrawn="1"/>
        </p:nvSpPr>
        <p:spPr bwMode="auto">
          <a:xfrm>
            <a:off x="147638" y="6467475"/>
            <a:ext cx="367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US" sz="800" b="0" smtClean="0">
                <a:solidFill>
                  <a:srgbClr val="000000"/>
                </a:solidFill>
                <a:ea typeface="ＭＳ Ｐゴシック" pitchFamily="34" charset="-128"/>
                <a:cs typeface="Arial" charset="0"/>
              </a:rPr>
              <a:t>KIT – University of the State of Baden-Wuerttemberg and </a:t>
            </a:r>
            <a:br>
              <a:rPr lang="en-US" sz="800" b="0" smtClean="0">
                <a:solidFill>
                  <a:srgbClr val="000000"/>
                </a:solidFill>
                <a:ea typeface="ＭＳ Ｐゴシック" pitchFamily="34" charset="-128"/>
                <a:cs typeface="Arial" charset="0"/>
              </a:rPr>
            </a:br>
            <a:r>
              <a:rPr lang="en-US" sz="800" b="0" smtClean="0">
                <a:solidFill>
                  <a:srgbClr val="000000"/>
                </a:solidFill>
                <a:ea typeface="ＭＳ Ｐゴシック" pitchFamily="34" charset="-128"/>
                <a:cs typeface="Arial" charset="0"/>
              </a:rPr>
              <a:t>National Research Center of the Helmholtz Association</a:t>
            </a:r>
            <a:r>
              <a:rPr lang="de-DE" sz="800" b="0" smtClean="0">
                <a:solidFill>
                  <a:srgbClr val="000000"/>
                </a:solidFill>
                <a:ea typeface="ＭＳ Ｐゴシック" pitchFamily="34" charset="-128"/>
                <a:cs typeface="Arial" charset="0"/>
              </a:rPr>
              <a:t> </a:t>
            </a:r>
            <a:endParaRPr lang="en-US" sz="800" b="0" smtClean="0">
              <a:solidFill>
                <a:srgbClr val="000000"/>
              </a:solidFill>
              <a:ea typeface="ＭＳ Ｐゴシック" pitchFamily="34" charset="-128"/>
              <a:cs typeface="Arial" charset="0"/>
            </a:endParaRPr>
          </a:p>
        </p:txBody>
      </p:sp>
      <p:pic>
        <p:nvPicPr>
          <p:cNvPr id="5" name="Picture 13" descr="KIT-Logo-rgb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7038" y="325438"/>
            <a:ext cx="16192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7350125" y="6462713"/>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lnSpc>
                <a:spcPct val="100000"/>
              </a:lnSpc>
              <a:defRPr/>
            </a:pPr>
            <a:r>
              <a:rPr lang="de-DE" smtClean="0">
                <a:solidFill>
                  <a:srgbClr val="FFFFFF"/>
                </a:solidFill>
                <a:cs typeface="Arial" charset="0"/>
              </a:rPr>
              <a:t>www.ipq.kit.edu</a:t>
            </a:r>
          </a:p>
        </p:txBody>
      </p:sp>
      <p:pic>
        <p:nvPicPr>
          <p:cNvPr id="7" name="Picture 1" descr="Logo_IP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46875" y="333375"/>
            <a:ext cx="2071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bwMode="gray">
          <a:xfrm>
            <a:off x="107950" y="3205163"/>
            <a:ext cx="8928100" cy="936625"/>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de-DE" sz="1600" b="0" dirty="0" err="1">
              <a:solidFill>
                <a:srgbClr val="000000"/>
              </a:solidFill>
              <a:cs typeface="Arial" charset="0"/>
            </a:endParaRPr>
          </a:p>
        </p:txBody>
      </p:sp>
    </p:spTree>
    <p:extLst>
      <p:ext uri="{BB962C8B-B14F-4D97-AF65-F5344CB8AC3E}">
        <p14:creationId xmlns:p14="http://schemas.microsoft.com/office/powerpoint/2010/main" val="1368740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PQ-Standard-Slide Text">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2270592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PQ-Summary Silde">
    <p:spTree>
      <p:nvGrpSpPr>
        <p:cNvPr id="1" name=""/>
        <p:cNvGrpSpPr/>
        <p:nvPr/>
      </p:nvGrpSpPr>
      <p:grpSpPr>
        <a:xfrm>
          <a:off x="0" y="0"/>
          <a:ext cx="0" cy="0"/>
          <a:chOff x="0" y="0"/>
          <a:chExt cx="0" cy="0"/>
        </a:xfrm>
      </p:grpSpPr>
      <p:sp>
        <p:nvSpPr>
          <p:cNvPr id="6" name="Textplatzhalter 12"/>
          <p:cNvSpPr>
            <a:spLocks noGrp="1"/>
          </p:cNvSpPr>
          <p:nvPr>
            <p:ph type="body" sz="quarter" idx="17"/>
          </p:nvPr>
        </p:nvSpPr>
        <p:spPr>
          <a:xfrm>
            <a:off x="467544" y="1844824"/>
            <a:ext cx="8286807" cy="1656184"/>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p:txBody>
      </p:sp>
      <p:sp>
        <p:nvSpPr>
          <p:cNvPr id="7" name="Titel 5"/>
          <p:cNvSpPr>
            <a:spLocks noGrp="1"/>
          </p:cNvSpPr>
          <p:nvPr>
            <p:ph type="title"/>
          </p:nvPr>
        </p:nvSpPr>
        <p:spPr>
          <a:xfrm>
            <a:off x="457200" y="154685"/>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226994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PQ-NoTitle">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687364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PQ_Empty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67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PQ-Picture-Slide Text">
    <p:spTree>
      <p:nvGrpSpPr>
        <p:cNvPr id="1" name=""/>
        <p:cNvGrpSpPr/>
        <p:nvPr/>
      </p:nvGrpSpPr>
      <p:grpSpPr>
        <a:xfrm>
          <a:off x="0" y="0"/>
          <a:ext cx="0" cy="0"/>
          <a:chOff x="0" y="0"/>
          <a:chExt cx="0" cy="0"/>
        </a:xfrm>
      </p:grpSpPr>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
        <p:nvSpPr>
          <p:cNvPr id="6" name="Textplatzhalter 12"/>
          <p:cNvSpPr>
            <a:spLocks noGrp="1"/>
          </p:cNvSpPr>
          <p:nvPr>
            <p:ph type="body" sz="quarter" idx="17"/>
          </p:nvPr>
        </p:nvSpPr>
        <p:spPr>
          <a:xfrm>
            <a:off x="5508104" y="1412777"/>
            <a:ext cx="3207299" cy="4392488"/>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8"/>
          <p:cNvSpPr>
            <a:spLocks noGrp="1"/>
          </p:cNvSpPr>
          <p:nvPr>
            <p:ph type="body" sz="quarter" idx="13"/>
          </p:nvPr>
        </p:nvSpPr>
        <p:spPr>
          <a:xfrm>
            <a:off x="467544" y="6021288"/>
            <a:ext cx="8247859" cy="265212"/>
          </a:xfrm>
          <a:prstGeom prst="rect">
            <a:avLst/>
          </a:prstGeom>
        </p:spPr>
        <p:txBody>
          <a:bodyPr/>
          <a:lstStyle>
            <a:lvl1pPr>
              <a:buFontTx/>
              <a:buNone/>
              <a:defRPr sz="1400" b="0" baseline="0"/>
            </a:lvl1pPr>
          </a:lstStyle>
          <a:p>
            <a:pPr lvl="0"/>
            <a:r>
              <a:rPr lang="de-DE" smtClean="0"/>
              <a:t>Textmasterformat bearbeiten</a:t>
            </a:r>
          </a:p>
        </p:txBody>
      </p:sp>
      <p:sp>
        <p:nvSpPr>
          <p:cNvPr id="8" name="Bildplatzhalter 2"/>
          <p:cNvSpPr>
            <a:spLocks noGrp="1"/>
          </p:cNvSpPr>
          <p:nvPr>
            <p:ph type="pic" sz="quarter" idx="18"/>
          </p:nvPr>
        </p:nvSpPr>
        <p:spPr>
          <a:xfrm>
            <a:off x="467544" y="1412875"/>
            <a:ext cx="4609281" cy="4392613"/>
          </a:xfrm>
          <a:prstGeom prst="rect">
            <a:avLst/>
          </a:prstGeom>
        </p:spPr>
        <p:txBody>
          <a:bodyPr/>
          <a:lstStyle/>
          <a:p>
            <a:pPr lvl="0"/>
            <a:r>
              <a:rPr lang="de-DE" noProof="0" dirty="0" smtClean="0"/>
              <a:t>Bild durch Klicken auf Symbol hinzufügen</a:t>
            </a:r>
            <a:endParaRPr lang="de-DE" noProof="0" dirty="0"/>
          </a:p>
        </p:txBody>
      </p:sp>
    </p:spTree>
    <p:extLst>
      <p:ext uri="{BB962C8B-B14F-4D97-AF65-F5344CB8AC3E}">
        <p14:creationId xmlns:p14="http://schemas.microsoft.com/office/powerpoint/2010/main" val="2262844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Rechteck 1"/>
          <p:cNvSpPr/>
          <p:nvPr userDrawn="1"/>
        </p:nvSpPr>
        <p:spPr bwMode="gray">
          <a:xfrm>
            <a:off x="0" y="0"/>
            <a:ext cx="9144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spTree>
    <p:extLst>
      <p:ext uri="{BB962C8B-B14F-4D97-AF65-F5344CB8AC3E}">
        <p14:creationId xmlns:p14="http://schemas.microsoft.com/office/powerpoint/2010/main" val="856262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71438"/>
            <a:ext cx="8255000" cy="760412"/>
          </a:xfrm>
          <a:prstGeom prst="rect">
            <a:avLst/>
          </a:prstGeom>
        </p:spPr>
        <p:txBody>
          <a:bodyPr anchor="ctr"/>
          <a:lstStyle>
            <a:lvl1pPr>
              <a:defRPr spc="0"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266700" y="1181100"/>
            <a:ext cx="8594725"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355600" y="6526213"/>
            <a:ext cx="3192463" cy="207962"/>
          </a:xfrm>
          <a:prstGeom prst="rect">
            <a:avLst/>
          </a:prstGeom>
        </p:spPr>
        <p:txBody>
          <a:bodyPr/>
          <a:lstStyle>
            <a:lvl1pPr>
              <a:defRPr>
                <a:cs typeface="+mn-cs"/>
              </a:defRPr>
            </a:lvl1pPr>
          </a:lstStyle>
          <a:p>
            <a:pPr algn="l" eaLnBrk="1" hangingPunct="1">
              <a:lnSpc>
                <a:spcPct val="100000"/>
              </a:lnSpc>
              <a:defRPr/>
            </a:pPr>
            <a:fld id="{F3CBD55E-432F-404D-9336-C8688A3EABD6}" type="slidenum">
              <a:rPr lang="en-US" sz="1600" b="0">
                <a:solidFill>
                  <a:srgbClr val="000000"/>
                </a:solidFill>
              </a:rPr>
              <a:pPr algn="l" eaLnBrk="1" hangingPunct="1">
                <a:lnSpc>
                  <a:spcPct val="100000"/>
                </a:lnSpc>
                <a:defRPr/>
              </a:pPr>
              <a:t>‹Nr.›</a:t>
            </a:fld>
            <a:endParaRPr lang="en-US" sz="1600" b="0">
              <a:solidFill>
                <a:srgbClr val="000000"/>
              </a:solidFill>
            </a:endParaRPr>
          </a:p>
        </p:txBody>
      </p:sp>
    </p:spTree>
    <p:extLst>
      <p:ext uri="{BB962C8B-B14F-4D97-AF65-F5344CB8AC3E}">
        <p14:creationId xmlns:p14="http://schemas.microsoft.com/office/powerpoint/2010/main" val="360524933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002060"/>
                </a:solidFill>
              </a:defRPr>
            </a:lvl1pPr>
          </a:lstStyle>
          <a:p>
            <a:r>
              <a:rPr lang="de-DE" dirty="0" smtClean="0"/>
              <a:t>Titelmasterformat durch Klicken bearbeiten</a:t>
            </a:r>
            <a:endParaRPr lang="en-US" dirty="0"/>
          </a:p>
        </p:txBody>
      </p:sp>
      <p:sp>
        <p:nvSpPr>
          <p:cNvPr id="3" name="Inhaltsplatzhalter 2"/>
          <p:cNvSpPr>
            <a:spLocks noGrp="1"/>
          </p:cNvSpPr>
          <p:nvPr>
            <p:ph idx="1"/>
          </p:nvPr>
        </p:nvSpPr>
        <p:spPr>
          <a:xfrm>
            <a:off x="457200" y="1142984"/>
            <a:ext cx="8229600" cy="4983179"/>
          </a:xfrm>
          <a:prstGeom prst="rect">
            <a:avLst/>
          </a:prstGeo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Tree>
    <p:extLst>
      <p:ext uri="{BB962C8B-B14F-4D97-AF65-F5344CB8AC3E}">
        <p14:creationId xmlns:p14="http://schemas.microsoft.com/office/powerpoint/2010/main" val="31034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0525" y="333375"/>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quarter" idx="1"/>
          </p:nvPr>
        </p:nvSpPr>
        <p:spPr>
          <a:xfrm>
            <a:off x="3921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3921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ußzeilenplatzhalter 6"/>
          <p:cNvSpPr>
            <a:spLocks noGrp="1"/>
          </p:cNvSpPr>
          <p:nvPr>
            <p:ph type="ftr" sz="quarter" idx="10"/>
          </p:nvPr>
        </p:nvSpPr>
        <p:spPr>
          <a:xfrm>
            <a:off x="1701800" y="6445250"/>
            <a:ext cx="4248150"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Dr. D. Maas - KNMF-Beiträge des IMT</a:t>
            </a:r>
          </a:p>
        </p:txBody>
      </p:sp>
    </p:spTree>
    <p:extLst>
      <p:ext uri="{BB962C8B-B14F-4D97-AF65-F5344CB8AC3E}">
        <p14:creationId xmlns:p14="http://schemas.microsoft.com/office/powerpoint/2010/main" val="363239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95288" y="188913"/>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half" idx="1"/>
          </p:nvPr>
        </p:nvSpPr>
        <p:spPr>
          <a:xfrm>
            <a:off x="392113" y="1198563"/>
            <a:ext cx="4102100" cy="4894262"/>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10"/>
          </p:nvPr>
        </p:nvSpPr>
        <p:spPr>
          <a:xfrm>
            <a:off x="1690688" y="6454775"/>
            <a:ext cx="4176712"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M. Worgull</a:t>
            </a:r>
          </a:p>
        </p:txBody>
      </p:sp>
    </p:spTree>
    <p:extLst>
      <p:ext uri="{BB962C8B-B14F-4D97-AF65-F5344CB8AC3E}">
        <p14:creationId xmlns:p14="http://schemas.microsoft.com/office/powerpoint/2010/main" val="1787835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80975" y="333375"/>
            <a:ext cx="6983413" cy="609600"/>
          </a:xfrm>
          <a:prstGeom prst="rect">
            <a:avLst/>
          </a:prstGeom>
        </p:spPr>
        <p:txBody>
          <a:bodyPr/>
          <a:lstStyle>
            <a:lvl1pPr>
              <a:defRPr spc="0" baseline="0"/>
            </a:lvl1pPr>
          </a:lstStyle>
          <a:p>
            <a:r>
              <a:rPr lang="de-DE" smtClean="0"/>
              <a:t>Titelmasterformat durch Klicken bearbeiten</a:t>
            </a:r>
            <a:endParaRPr lang="en-US"/>
          </a:p>
        </p:txBody>
      </p:sp>
    </p:spTree>
    <p:extLst>
      <p:ext uri="{BB962C8B-B14F-4D97-AF65-F5344CB8AC3E}">
        <p14:creationId xmlns:p14="http://schemas.microsoft.com/office/powerpoint/2010/main" val="1183194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4" name="Titel 1"/>
          <p:cNvSpPr>
            <a:spLocks noGrp="1"/>
          </p:cNvSpPr>
          <p:nvPr>
            <p:ph type="title"/>
          </p:nvPr>
        </p:nvSpPr>
        <p:spPr>
          <a:xfrm>
            <a:off x="390525" y="223819"/>
            <a:ext cx="6911975" cy="419099"/>
          </a:xfrm>
          <a:prstGeom prst="rect">
            <a:avLst/>
          </a:prstGeom>
        </p:spPr>
        <p:txBody>
          <a:bodyPr/>
          <a:lstStyle>
            <a:lvl1pPr>
              <a:defRPr spc="0" baseline="0"/>
            </a:lvl1pPr>
          </a:lstStyle>
          <a:p>
            <a:r>
              <a:rPr lang="de-DE" dirty="0" smtClean="0"/>
              <a:t>Titelmasterformat durch Klicken bearbeiten</a:t>
            </a:r>
            <a:endParaRPr lang="de-DE" dirty="0"/>
          </a:p>
        </p:txBody>
      </p:sp>
      <p:sp>
        <p:nvSpPr>
          <p:cNvPr id="3" name="Rectangle 12"/>
          <p:cNvSpPr>
            <a:spLocks noGrp="1" noChangeArrowheads="1"/>
          </p:cNvSpPr>
          <p:nvPr>
            <p:ph type="ftr" sz="quarter" idx="10"/>
          </p:nvPr>
        </p:nvSpPr>
        <p:spPr>
          <a:xfrm>
            <a:off x="1701800" y="6553200"/>
            <a:ext cx="3084513" cy="169863"/>
          </a:xfrm>
          <a:prstGeom prst="rect">
            <a:avLst/>
          </a:prstGeom>
        </p:spPr>
        <p:txBody>
          <a:bodyPr/>
          <a:lstStyle>
            <a:lvl1pPr>
              <a:lnSpc>
                <a:spcPct val="90000"/>
              </a:lnSpc>
              <a:defRPr>
                <a:cs typeface="+mn-cs"/>
              </a:defRPr>
            </a:lvl1pPr>
          </a:lstStyle>
          <a:p>
            <a:pPr algn="l" eaLnBrk="1" hangingPunct="1">
              <a:defRPr/>
            </a:pPr>
            <a:r>
              <a:rPr sz="1600" b="0">
                <a:solidFill>
                  <a:srgbClr val="000000"/>
                </a:solidFill>
              </a:rPr>
              <a:t>Prof. Max Mustermann - Title</a:t>
            </a:r>
          </a:p>
        </p:txBody>
      </p:sp>
    </p:spTree>
    <p:extLst>
      <p:ext uri="{BB962C8B-B14F-4D97-AF65-F5344CB8AC3E}">
        <p14:creationId xmlns:p14="http://schemas.microsoft.com/office/powerpoint/2010/main" val="3115294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4141788"/>
            <a:ext cx="8966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I_rahmen_neu_tite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userDrawn="1"/>
        </p:nvSpPr>
        <p:spPr bwMode="auto">
          <a:xfrm>
            <a:off x="147638" y="6467475"/>
            <a:ext cx="367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US" sz="800" b="0" smtClean="0">
                <a:solidFill>
                  <a:srgbClr val="000000"/>
                </a:solidFill>
                <a:ea typeface="ＭＳ Ｐゴシック" pitchFamily="34" charset="-128"/>
                <a:cs typeface="Arial" charset="0"/>
              </a:rPr>
              <a:t>KIT – University of the State of Baden-Wuerttemberg and </a:t>
            </a:r>
            <a:br>
              <a:rPr lang="en-US" sz="800" b="0" smtClean="0">
                <a:solidFill>
                  <a:srgbClr val="000000"/>
                </a:solidFill>
                <a:ea typeface="ＭＳ Ｐゴシック" pitchFamily="34" charset="-128"/>
                <a:cs typeface="Arial" charset="0"/>
              </a:rPr>
            </a:br>
            <a:r>
              <a:rPr lang="en-US" sz="800" b="0" smtClean="0">
                <a:solidFill>
                  <a:srgbClr val="000000"/>
                </a:solidFill>
                <a:ea typeface="ＭＳ Ｐゴシック" pitchFamily="34" charset="-128"/>
                <a:cs typeface="Arial" charset="0"/>
              </a:rPr>
              <a:t>National Research Center of the Helmholtz Association</a:t>
            </a:r>
            <a:r>
              <a:rPr lang="de-DE" sz="800" b="0" smtClean="0">
                <a:solidFill>
                  <a:srgbClr val="000000"/>
                </a:solidFill>
                <a:ea typeface="ＭＳ Ｐゴシック" pitchFamily="34" charset="-128"/>
                <a:cs typeface="Arial" charset="0"/>
              </a:rPr>
              <a:t> </a:t>
            </a:r>
            <a:endParaRPr lang="en-US" sz="800" b="0" smtClean="0">
              <a:solidFill>
                <a:srgbClr val="000000"/>
              </a:solidFill>
              <a:ea typeface="ＭＳ Ｐゴシック" pitchFamily="34" charset="-128"/>
              <a:cs typeface="Arial" charset="0"/>
            </a:endParaRPr>
          </a:p>
        </p:txBody>
      </p:sp>
      <p:pic>
        <p:nvPicPr>
          <p:cNvPr id="5" name="Picture 13" descr="KIT-Logo-rgb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7038" y="325438"/>
            <a:ext cx="16192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7350125" y="6462713"/>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lnSpc>
                <a:spcPct val="100000"/>
              </a:lnSpc>
              <a:defRPr/>
            </a:pPr>
            <a:r>
              <a:rPr lang="de-DE" smtClean="0">
                <a:solidFill>
                  <a:srgbClr val="FFFFFF"/>
                </a:solidFill>
                <a:cs typeface="Arial" charset="0"/>
              </a:rPr>
              <a:t>www.ipq.kit.edu</a:t>
            </a:r>
          </a:p>
        </p:txBody>
      </p:sp>
      <p:pic>
        <p:nvPicPr>
          <p:cNvPr id="7" name="Picture 1" descr="Logo_IP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46875" y="333375"/>
            <a:ext cx="2071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bwMode="gray">
          <a:xfrm>
            <a:off x="107950" y="3205163"/>
            <a:ext cx="8928100" cy="936625"/>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de-DE" sz="1600" b="0" dirty="0" err="1">
              <a:solidFill>
                <a:srgbClr val="000000"/>
              </a:solidFill>
              <a:cs typeface="Arial" charset="0"/>
            </a:endParaRPr>
          </a:p>
        </p:txBody>
      </p:sp>
    </p:spTree>
    <p:extLst>
      <p:ext uri="{BB962C8B-B14F-4D97-AF65-F5344CB8AC3E}">
        <p14:creationId xmlns:p14="http://schemas.microsoft.com/office/powerpoint/2010/main" val="3178619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PQ-Standard-Slide Text">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3907242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PQ-Summary Silde">
    <p:spTree>
      <p:nvGrpSpPr>
        <p:cNvPr id="1" name=""/>
        <p:cNvGrpSpPr/>
        <p:nvPr/>
      </p:nvGrpSpPr>
      <p:grpSpPr>
        <a:xfrm>
          <a:off x="0" y="0"/>
          <a:ext cx="0" cy="0"/>
          <a:chOff x="0" y="0"/>
          <a:chExt cx="0" cy="0"/>
        </a:xfrm>
      </p:grpSpPr>
      <p:sp>
        <p:nvSpPr>
          <p:cNvPr id="6" name="Textplatzhalter 12"/>
          <p:cNvSpPr>
            <a:spLocks noGrp="1"/>
          </p:cNvSpPr>
          <p:nvPr>
            <p:ph type="body" sz="quarter" idx="17"/>
          </p:nvPr>
        </p:nvSpPr>
        <p:spPr>
          <a:xfrm>
            <a:off x="467544" y="1844824"/>
            <a:ext cx="8286807" cy="1656184"/>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p:txBody>
      </p:sp>
      <p:sp>
        <p:nvSpPr>
          <p:cNvPr id="7" name="Titel 5"/>
          <p:cNvSpPr>
            <a:spLocks noGrp="1"/>
          </p:cNvSpPr>
          <p:nvPr>
            <p:ph type="title"/>
          </p:nvPr>
        </p:nvSpPr>
        <p:spPr>
          <a:xfrm>
            <a:off x="457200" y="154685"/>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3540655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PQ-NoTitle">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263845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PQ_Empty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209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PQ-Picture-Slide Text">
    <p:spTree>
      <p:nvGrpSpPr>
        <p:cNvPr id="1" name=""/>
        <p:cNvGrpSpPr/>
        <p:nvPr/>
      </p:nvGrpSpPr>
      <p:grpSpPr>
        <a:xfrm>
          <a:off x="0" y="0"/>
          <a:ext cx="0" cy="0"/>
          <a:chOff x="0" y="0"/>
          <a:chExt cx="0" cy="0"/>
        </a:xfrm>
      </p:grpSpPr>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
        <p:nvSpPr>
          <p:cNvPr id="6" name="Textplatzhalter 12"/>
          <p:cNvSpPr>
            <a:spLocks noGrp="1"/>
          </p:cNvSpPr>
          <p:nvPr>
            <p:ph type="body" sz="quarter" idx="17"/>
          </p:nvPr>
        </p:nvSpPr>
        <p:spPr>
          <a:xfrm>
            <a:off x="5508104" y="1412777"/>
            <a:ext cx="3207299" cy="4392488"/>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8"/>
          <p:cNvSpPr>
            <a:spLocks noGrp="1"/>
          </p:cNvSpPr>
          <p:nvPr>
            <p:ph type="body" sz="quarter" idx="13"/>
          </p:nvPr>
        </p:nvSpPr>
        <p:spPr>
          <a:xfrm>
            <a:off x="467544" y="6021288"/>
            <a:ext cx="8247859" cy="265212"/>
          </a:xfrm>
          <a:prstGeom prst="rect">
            <a:avLst/>
          </a:prstGeom>
        </p:spPr>
        <p:txBody>
          <a:bodyPr/>
          <a:lstStyle>
            <a:lvl1pPr>
              <a:buFontTx/>
              <a:buNone/>
              <a:defRPr sz="1400" b="0" baseline="0"/>
            </a:lvl1pPr>
          </a:lstStyle>
          <a:p>
            <a:pPr lvl="0"/>
            <a:r>
              <a:rPr lang="de-DE" smtClean="0"/>
              <a:t>Textmasterformat bearbeiten</a:t>
            </a:r>
          </a:p>
        </p:txBody>
      </p:sp>
      <p:sp>
        <p:nvSpPr>
          <p:cNvPr id="8" name="Bildplatzhalter 2"/>
          <p:cNvSpPr>
            <a:spLocks noGrp="1"/>
          </p:cNvSpPr>
          <p:nvPr>
            <p:ph type="pic" sz="quarter" idx="18"/>
          </p:nvPr>
        </p:nvSpPr>
        <p:spPr>
          <a:xfrm>
            <a:off x="467544" y="1412875"/>
            <a:ext cx="4609281" cy="4392613"/>
          </a:xfrm>
          <a:prstGeom prst="rect">
            <a:avLst/>
          </a:prstGeom>
        </p:spPr>
        <p:txBody>
          <a:bodyPr/>
          <a:lstStyle/>
          <a:p>
            <a:pPr lvl="0"/>
            <a:r>
              <a:rPr lang="de-DE" noProof="0" dirty="0" smtClean="0"/>
              <a:t>Bild durch Klicken auf Symbol hinzufügen</a:t>
            </a:r>
            <a:endParaRPr lang="de-DE" noProof="0" dirty="0"/>
          </a:p>
        </p:txBody>
      </p:sp>
    </p:spTree>
    <p:extLst>
      <p:ext uri="{BB962C8B-B14F-4D97-AF65-F5344CB8AC3E}">
        <p14:creationId xmlns:p14="http://schemas.microsoft.com/office/powerpoint/2010/main" val="163127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3354753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Rechteck 1"/>
          <p:cNvSpPr/>
          <p:nvPr userDrawn="1"/>
        </p:nvSpPr>
        <p:spPr bwMode="gray">
          <a:xfrm>
            <a:off x="0" y="0"/>
            <a:ext cx="9144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spTree>
    <p:extLst>
      <p:ext uri="{BB962C8B-B14F-4D97-AF65-F5344CB8AC3E}">
        <p14:creationId xmlns:p14="http://schemas.microsoft.com/office/powerpoint/2010/main" val="1849119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71438"/>
            <a:ext cx="8255000" cy="760412"/>
          </a:xfrm>
          <a:prstGeom prst="rect">
            <a:avLst/>
          </a:prstGeom>
        </p:spPr>
        <p:txBody>
          <a:bodyPr anchor="ctr"/>
          <a:lstStyle>
            <a:lvl1pPr>
              <a:defRPr spc="0"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266700" y="1181100"/>
            <a:ext cx="8594725"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355600" y="6526213"/>
            <a:ext cx="3192463" cy="207962"/>
          </a:xfrm>
          <a:prstGeom prst="rect">
            <a:avLst/>
          </a:prstGeom>
        </p:spPr>
        <p:txBody>
          <a:bodyPr/>
          <a:lstStyle>
            <a:lvl1pPr>
              <a:defRPr>
                <a:cs typeface="+mn-cs"/>
              </a:defRPr>
            </a:lvl1pPr>
          </a:lstStyle>
          <a:p>
            <a:pPr algn="l" eaLnBrk="1" hangingPunct="1">
              <a:lnSpc>
                <a:spcPct val="100000"/>
              </a:lnSpc>
              <a:defRPr/>
            </a:pPr>
            <a:fld id="{F3CBD55E-432F-404D-9336-C8688A3EABD6}" type="slidenum">
              <a:rPr lang="en-US" sz="1600" b="0">
                <a:solidFill>
                  <a:srgbClr val="000000"/>
                </a:solidFill>
              </a:rPr>
              <a:pPr algn="l" eaLnBrk="1" hangingPunct="1">
                <a:lnSpc>
                  <a:spcPct val="100000"/>
                </a:lnSpc>
                <a:defRPr/>
              </a:pPr>
              <a:t>‹Nr.›</a:t>
            </a:fld>
            <a:endParaRPr lang="en-US" sz="1600" b="0">
              <a:solidFill>
                <a:srgbClr val="000000"/>
              </a:solidFill>
            </a:endParaRPr>
          </a:p>
        </p:txBody>
      </p:sp>
    </p:spTree>
    <p:extLst>
      <p:ext uri="{BB962C8B-B14F-4D97-AF65-F5344CB8AC3E}">
        <p14:creationId xmlns:p14="http://schemas.microsoft.com/office/powerpoint/2010/main" val="1319369824"/>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0525" y="333375"/>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quarter" idx="1"/>
          </p:nvPr>
        </p:nvSpPr>
        <p:spPr>
          <a:xfrm>
            <a:off x="3921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3921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ußzeilenplatzhalter 6"/>
          <p:cNvSpPr>
            <a:spLocks noGrp="1"/>
          </p:cNvSpPr>
          <p:nvPr>
            <p:ph type="ftr" sz="quarter" idx="10"/>
          </p:nvPr>
        </p:nvSpPr>
        <p:spPr>
          <a:xfrm>
            <a:off x="1701800" y="6445250"/>
            <a:ext cx="4248150"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Dr. D. Maas - KNMF-Beiträge des IMT</a:t>
            </a:r>
          </a:p>
        </p:txBody>
      </p:sp>
    </p:spTree>
    <p:extLst>
      <p:ext uri="{BB962C8B-B14F-4D97-AF65-F5344CB8AC3E}">
        <p14:creationId xmlns:p14="http://schemas.microsoft.com/office/powerpoint/2010/main" val="4282344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95288" y="188913"/>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half" idx="1"/>
          </p:nvPr>
        </p:nvSpPr>
        <p:spPr>
          <a:xfrm>
            <a:off x="392113" y="1198563"/>
            <a:ext cx="4102100" cy="4894262"/>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10"/>
          </p:nvPr>
        </p:nvSpPr>
        <p:spPr>
          <a:xfrm>
            <a:off x="1690688" y="6454775"/>
            <a:ext cx="4176712"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M. Worgull</a:t>
            </a:r>
          </a:p>
        </p:txBody>
      </p:sp>
    </p:spTree>
    <p:extLst>
      <p:ext uri="{BB962C8B-B14F-4D97-AF65-F5344CB8AC3E}">
        <p14:creationId xmlns:p14="http://schemas.microsoft.com/office/powerpoint/2010/main" val="2578952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80975" y="333375"/>
            <a:ext cx="6983413" cy="609600"/>
          </a:xfrm>
          <a:prstGeom prst="rect">
            <a:avLst/>
          </a:prstGeom>
        </p:spPr>
        <p:txBody>
          <a:bodyPr/>
          <a:lstStyle>
            <a:lvl1pPr>
              <a:defRPr spc="0" baseline="0"/>
            </a:lvl1pPr>
          </a:lstStyle>
          <a:p>
            <a:r>
              <a:rPr lang="de-DE" smtClean="0"/>
              <a:t>Titelmasterformat durch Klicken bearbeiten</a:t>
            </a:r>
            <a:endParaRPr lang="en-US"/>
          </a:p>
        </p:txBody>
      </p:sp>
    </p:spTree>
    <p:extLst>
      <p:ext uri="{BB962C8B-B14F-4D97-AF65-F5344CB8AC3E}">
        <p14:creationId xmlns:p14="http://schemas.microsoft.com/office/powerpoint/2010/main" val="3904456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4" name="Titel 1"/>
          <p:cNvSpPr>
            <a:spLocks noGrp="1"/>
          </p:cNvSpPr>
          <p:nvPr>
            <p:ph type="title"/>
          </p:nvPr>
        </p:nvSpPr>
        <p:spPr>
          <a:xfrm>
            <a:off x="390525" y="223819"/>
            <a:ext cx="6911975" cy="419099"/>
          </a:xfrm>
          <a:prstGeom prst="rect">
            <a:avLst/>
          </a:prstGeom>
        </p:spPr>
        <p:txBody>
          <a:bodyPr/>
          <a:lstStyle>
            <a:lvl1pPr>
              <a:defRPr spc="0" baseline="0"/>
            </a:lvl1pPr>
          </a:lstStyle>
          <a:p>
            <a:r>
              <a:rPr lang="de-DE" dirty="0" smtClean="0"/>
              <a:t>Titelmasterformat durch Klicken bearbeiten</a:t>
            </a:r>
            <a:endParaRPr lang="de-DE" dirty="0"/>
          </a:p>
        </p:txBody>
      </p:sp>
      <p:sp>
        <p:nvSpPr>
          <p:cNvPr id="3" name="Rectangle 12"/>
          <p:cNvSpPr>
            <a:spLocks noGrp="1" noChangeArrowheads="1"/>
          </p:cNvSpPr>
          <p:nvPr>
            <p:ph type="ftr" sz="quarter" idx="10"/>
          </p:nvPr>
        </p:nvSpPr>
        <p:spPr>
          <a:xfrm>
            <a:off x="1701800" y="6553200"/>
            <a:ext cx="3084513" cy="169863"/>
          </a:xfrm>
          <a:prstGeom prst="rect">
            <a:avLst/>
          </a:prstGeom>
        </p:spPr>
        <p:txBody>
          <a:bodyPr/>
          <a:lstStyle>
            <a:lvl1pPr>
              <a:lnSpc>
                <a:spcPct val="90000"/>
              </a:lnSpc>
              <a:defRPr>
                <a:cs typeface="+mn-cs"/>
              </a:defRPr>
            </a:lvl1pPr>
          </a:lstStyle>
          <a:p>
            <a:pPr algn="l" eaLnBrk="1" hangingPunct="1">
              <a:defRPr/>
            </a:pPr>
            <a:r>
              <a:rPr sz="1600" b="0">
                <a:solidFill>
                  <a:srgbClr val="000000"/>
                </a:solidFill>
              </a:rPr>
              <a:t>Prof. Max Mustermann - Title</a:t>
            </a:r>
          </a:p>
        </p:txBody>
      </p:sp>
    </p:spTree>
    <p:extLst>
      <p:ext uri="{BB962C8B-B14F-4D97-AF65-F5344CB8AC3E}">
        <p14:creationId xmlns:p14="http://schemas.microsoft.com/office/powerpoint/2010/main" val="1804964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4141788"/>
            <a:ext cx="8966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I_rahmen_neu_tite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userDrawn="1"/>
        </p:nvSpPr>
        <p:spPr bwMode="auto">
          <a:xfrm>
            <a:off x="147638" y="6467475"/>
            <a:ext cx="367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US" sz="800" b="0" smtClean="0">
                <a:solidFill>
                  <a:srgbClr val="000000"/>
                </a:solidFill>
                <a:ea typeface="ＭＳ Ｐゴシック" pitchFamily="34" charset="-128"/>
                <a:cs typeface="Arial" charset="0"/>
              </a:rPr>
              <a:t>KIT – University of the State of Baden-Wuerttemberg and </a:t>
            </a:r>
            <a:br>
              <a:rPr lang="en-US" sz="800" b="0" smtClean="0">
                <a:solidFill>
                  <a:srgbClr val="000000"/>
                </a:solidFill>
                <a:ea typeface="ＭＳ Ｐゴシック" pitchFamily="34" charset="-128"/>
                <a:cs typeface="Arial" charset="0"/>
              </a:rPr>
            </a:br>
            <a:r>
              <a:rPr lang="en-US" sz="800" b="0" smtClean="0">
                <a:solidFill>
                  <a:srgbClr val="000000"/>
                </a:solidFill>
                <a:ea typeface="ＭＳ Ｐゴシック" pitchFamily="34" charset="-128"/>
                <a:cs typeface="Arial" charset="0"/>
              </a:rPr>
              <a:t>National Research Center of the Helmholtz Association</a:t>
            </a:r>
            <a:r>
              <a:rPr lang="de-DE" sz="800" b="0" smtClean="0">
                <a:solidFill>
                  <a:srgbClr val="000000"/>
                </a:solidFill>
                <a:ea typeface="ＭＳ Ｐゴシック" pitchFamily="34" charset="-128"/>
                <a:cs typeface="Arial" charset="0"/>
              </a:rPr>
              <a:t> </a:t>
            </a:r>
            <a:endParaRPr lang="en-US" sz="800" b="0" smtClean="0">
              <a:solidFill>
                <a:srgbClr val="000000"/>
              </a:solidFill>
              <a:ea typeface="ＭＳ Ｐゴシック" pitchFamily="34" charset="-128"/>
              <a:cs typeface="Arial" charset="0"/>
            </a:endParaRPr>
          </a:p>
        </p:txBody>
      </p:sp>
      <p:pic>
        <p:nvPicPr>
          <p:cNvPr id="5" name="Picture 13" descr="KIT-Logo-rgb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7038" y="325438"/>
            <a:ext cx="16192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7350125" y="6462713"/>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lnSpc>
                <a:spcPct val="100000"/>
              </a:lnSpc>
              <a:defRPr/>
            </a:pPr>
            <a:r>
              <a:rPr lang="de-DE" smtClean="0">
                <a:solidFill>
                  <a:srgbClr val="FFFFFF"/>
                </a:solidFill>
                <a:cs typeface="Arial" charset="0"/>
              </a:rPr>
              <a:t>www.ipq.kit.edu</a:t>
            </a:r>
          </a:p>
        </p:txBody>
      </p:sp>
      <p:pic>
        <p:nvPicPr>
          <p:cNvPr id="7" name="Picture 1" descr="Logo_IP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46875" y="333375"/>
            <a:ext cx="2071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bwMode="gray">
          <a:xfrm>
            <a:off x="107950" y="3205163"/>
            <a:ext cx="8928100" cy="936625"/>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de-DE" sz="1600" b="0" dirty="0" err="1">
              <a:solidFill>
                <a:srgbClr val="000000"/>
              </a:solidFill>
              <a:cs typeface="Arial" charset="0"/>
            </a:endParaRPr>
          </a:p>
        </p:txBody>
      </p:sp>
    </p:spTree>
    <p:extLst>
      <p:ext uri="{BB962C8B-B14F-4D97-AF65-F5344CB8AC3E}">
        <p14:creationId xmlns:p14="http://schemas.microsoft.com/office/powerpoint/2010/main" val="1176837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PQ-Standard-Slide Text">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858915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PQ-Summary Silde">
    <p:spTree>
      <p:nvGrpSpPr>
        <p:cNvPr id="1" name=""/>
        <p:cNvGrpSpPr/>
        <p:nvPr/>
      </p:nvGrpSpPr>
      <p:grpSpPr>
        <a:xfrm>
          <a:off x="0" y="0"/>
          <a:ext cx="0" cy="0"/>
          <a:chOff x="0" y="0"/>
          <a:chExt cx="0" cy="0"/>
        </a:xfrm>
      </p:grpSpPr>
      <p:sp>
        <p:nvSpPr>
          <p:cNvPr id="6" name="Textplatzhalter 12"/>
          <p:cNvSpPr>
            <a:spLocks noGrp="1"/>
          </p:cNvSpPr>
          <p:nvPr>
            <p:ph type="body" sz="quarter" idx="17"/>
          </p:nvPr>
        </p:nvSpPr>
        <p:spPr>
          <a:xfrm>
            <a:off x="467544" y="1844824"/>
            <a:ext cx="8286807" cy="1656184"/>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p:txBody>
      </p:sp>
      <p:sp>
        <p:nvSpPr>
          <p:cNvPr id="7" name="Titel 5"/>
          <p:cNvSpPr>
            <a:spLocks noGrp="1"/>
          </p:cNvSpPr>
          <p:nvPr>
            <p:ph type="title"/>
          </p:nvPr>
        </p:nvSpPr>
        <p:spPr>
          <a:xfrm>
            <a:off x="457200" y="154685"/>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2705168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PQ-NoTitle">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354562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73657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PQ_Empty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311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PQ-Picture-Slide Text">
    <p:spTree>
      <p:nvGrpSpPr>
        <p:cNvPr id="1" name=""/>
        <p:cNvGrpSpPr/>
        <p:nvPr/>
      </p:nvGrpSpPr>
      <p:grpSpPr>
        <a:xfrm>
          <a:off x="0" y="0"/>
          <a:ext cx="0" cy="0"/>
          <a:chOff x="0" y="0"/>
          <a:chExt cx="0" cy="0"/>
        </a:xfrm>
      </p:grpSpPr>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
        <p:nvSpPr>
          <p:cNvPr id="6" name="Textplatzhalter 12"/>
          <p:cNvSpPr>
            <a:spLocks noGrp="1"/>
          </p:cNvSpPr>
          <p:nvPr>
            <p:ph type="body" sz="quarter" idx="17"/>
          </p:nvPr>
        </p:nvSpPr>
        <p:spPr>
          <a:xfrm>
            <a:off x="5508104" y="1412777"/>
            <a:ext cx="3207299" cy="4392488"/>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8"/>
          <p:cNvSpPr>
            <a:spLocks noGrp="1"/>
          </p:cNvSpPr>
          <p:nvPr>
            <p:ph type="body" sz="quarter" idx="13"/>
          </p:nvPr>
        </p:nvSpPr>
        <p:spPr>
          <a:xfrm>
            <a:off x="467544" y="6021288"/>
            <a:ext cx="8247859" cy="265212"/>
          </a:xfrm>
          <a:prstGeom prst="rect">
            <a:avLst/>
          </a:prstGeom>
        </p:spPr>
        <p:txBody>
          <a:bodyPr/>
          <a:lstStyle>
            <a:lvl1pPr>
              <a:buFontTx/>
              <a:buNone/>
              <a:defRPr sz="1400" b="0" baseline="0"/>
            </a:lvl1pPr>
          </a:lstStyle>
          <a:p>
            <a:pPr lvl="0"/>
            <a:r>
              <a:rPr lang="de-DE" smtClean="0"/>
              <a:t>Textmasterformat bearbeiten</a:t>
            </a:r>
          </a:p>
        </p:txBody>
      </p:sp>
      <p:sp>
        <p:nvSpPr>
          <p:cNvPr id="8" name="Bildplatzhalter 2"/>
          <p:cNvSpPr>
            <a:spLocks noGrp="1"/>
          </p:cNvSpPr>
          <p:nvPr>
            <p:ph type="pic" sz="quarter" idx="18"/>
          </p:nvPr>
        </p:nvSpPr>
        <p:spPr>
          <a:xfrm>
            <a:off x="467544" y="1412875"/>
            <a:ext cx="4609281" cy="4392613"/>
          </a:xfrm>
          <a:prstGeom prst="rect">
            <a:avLst/>
          </a:prstGeom>
        </p:spPr>
        <p:txBody>
          <a:bodyPr/>
          <a:lstStyle/>
          <a:p>
            <a:pPr lvl="0"/>
            <a:r>
              <a:rPr lang="de-DE" noProof="0" dirty="0" smtClean="0"/>
              <a:t>Bild durch Klicken auf Symbol hinzufügen</a:t>
            </a:r>
            <a:endParaRPr lang="de-DE" noProof="0" dirty="0"/>
          </a:p>
        </p:txBody>
      </p:sp>
    </p:spTree>
    <p:extLst>
      <p:ext uri="{BB962C8B-B14F-4D97-AF65-F5344CB8AC3E}">
        <p14:creationId xmlns:p14="http://schemas.microsoft.com/office/powerpoint/2010/main" val="1785924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Rechteck 1"/>
          <p:cNvSpPr/>
          <p:nvPr userDrawn="1"/>
        </p:nvSpPr>
        <p:spPr bwMode="gray">
          <a:xfrm>
            <a:off x="0" y="0"/>
            <a:ext cx="9144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spTree>
    <p:extLst>
      <p:ext uri="{BB962C8B-B14F-4D97-AF65-F5344CB8AC3E}">
        <p14:creationId xmlns:p14="http://schemas.microsoft.com/office/powerpoint/2010/main" val="3037980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71438"/>
            <a:ext cx="8255000" cy="760412"/>
          </a:xfrm>
          <a:prstGeom prst="rect">
            <a:avLst/>
          </a:prstGeom>
        </p:spPr>
        <p:txBody>
          <a:bodyPr anchor="ctr"/>
          <a:lstStyle>
            <a:lvl1pPr>
              <a:defRPr spc="0"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266700" y="1181100"/>
            <a:ext cx="8594725"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355600" y="6526213"/>
            <a:ext cx="3192463" cy="207962"/>
          </a:xfrm>
          <a:prstGeom prst="rect">
            <a:avLst/>
          </a:prstGeom>
        </p:spPr>
        <p:txBody>
          <a:bodyPr/>
          <a:lstStyle>
            <a:lvl1pPr>
              <a:defRPr>
                <a:cs typeface="+mn-cs"/>
              </a:defRPr>
            </a:lvl1pPr>
          </a:lstStyle>
          <a:p>
            <a:pPr algn="l" eaLnBrk="1" hangingPunct="1">
              <a:lnSpc>
                <a:spcPct val="100000"/>
              </a:lnSpc>
              <a:defRPr/>
            </a:pPr>
            <a:fld id="{F3CBD55E-432F-404D-9336-C8688A3EABD6}" type="slidenum">
              <a:rPr lang="en-US" sz="1600" b="0">
                <a:solidFill>
                  <a:srgbClr val="000000"/>
                </a:solidFill>
              </a:rPr>
              <a:pPr algn="l" eaLnBrk="1" hangingPunct="1">
                <a:lnSpc>
                  <a:spcPct val="100000"/>
                </a:lnSpc>
                <a:defRPr/>
              </a:pPr>
              <a:t>‹Nr.›</a:t>
            </a:fld>
            <a:endParaRPr lang="en-US" sz="1600" b="0">
              <a:solidFill>
                <a:srgbClr val="000000"/>
              </a:solidFill>
            </a:endParaRPr>
          </a:p>
        </p:txBody>
      </p:sp>
    </p:spTree>
    <p:extLst>
      <p:ext uri="{BB962C8B-B14F-4D97-AF65-F5344CB8AC3E}">
        <p14:creationId xmlns:p14="http://schemas.microsoft.com/office/powerpoint/2010/main" val="4132062938"/>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0525" y="333375"/>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quarter" idx="1"/>
          </p:nvPr>
        </p:nvSpPr>
        <p:spPr>
          <a:xfrm>
            <a:off x="3921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3921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ußzeilenplatzhalter 6"/>
          <p:cNvSpPr>
            <a:spLocks noGrp="1"/>
          </p:cNvSpPr>
          <p:nvPr>
            <p:ph type="ftr" sz="quarter" idx="10"/>
          </p:nvPr>
        </p:nvSpPr>
        <p:spPr>
          <a:xfrm>
            <a:off x="1701800" y="6445250"/>
            <a:ext cx="4248150"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Dr. D. Maas - KNMF-Beiträge des IMT</a:t>
            </a:r>
          </a:p>
        </p:txBody>
      </p:sp>
    </p:spTree>
    <p:extLst>
      <p:ext uri="{BB962C8B-B14F-4D97-AF65-F5344CB8AC3E}">
        <p14:creationId xmlns:p14="http://schemas.microsoft.com/office/powerpoint/2010/main" val="3476591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95288" y="188913"/>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half" idx="1"/>
          </p:nvPr>
        </p:nvSpPr>
        <p:spPr>
          <a:xfrm>
            <a:off x="392113" y="1198563"/>
            <a:ext cx="4102100" cy="4894262"/>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10"/>
          </p:nvPr>
        </p:nvSpPr>
        <p:spPr>
          <a:xfrm>
            <a:off x="1690688" y="6454775"/>
            <a:ext cx="4176712"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M. Worgull</a:t>
            </a:r>
          </a:p>
        </p:txBody>
      </p:sp>
    </p:spTree>
    <p:extLst>
      <p:ext uri="{BB962C8B-B14F-4D97-AF65-F5344CB8AC3E}">
        <p14:creationId xmlns:p14="http://schemas.microsoft.com/office/powerpoint/2010/main" val="907840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80975" y="333375"/>
            <a:ext cx="6983413" cy="609600"/>
          </a:xfrm>
          <a:prstGeom prst="rect">
            <a:avLst/>
          </a:prstGeom>
        </p:spPr>
        <p:txBody>
          <a:bodyPr/>
          <a:lstStyle>
            <a:lvl1pPr>
              <a:defRPr spc="0" baseline="0"/>
            </a:lvl1pPr>
          </a:lstStyle>
          <a:p>
            <a:r>
              <a:rPr lang="de-DE" smtClean="0"/>
              <a:t>Titelmasterformat durch Klicken bearbeiten</a:t>
            </a:r>
            <a:endParaRPr lang="en-US"/>
          </a:p>
        </p:txBody>
      </p:sp>
    </p:spTree>
    <p:extLst>
      <p:ext uri="{BB962C8B-B14F-4D97-AF65-F5344CB8AC3E}">
        <p14:creationId xmlns:p14="http://schemas.microsoft.com/office/powerpoint/2010/main" val="1709743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4" name="Titel 1"/>
          <p:cNvSpPr>
            <a:spLocks noGrp="1"/>
          </p:cNvSpPr>
          <p:nvPr>
            <p:ph type="title"/>
          </p:nvPr>
        </p:nvSpPr>
        <p:spPr>
          <a:xfrm>
            <a:off x="390525" y="223819"/>
            <a:ext cx="6911975" cy="419099"/>
          </a:xfrm>
          <a:prstGeom prst="rect">
            <a:avLst/>
          </a:prstGeom>
        </p:spPr>
        <p:txBody>
          <a:bodyPr/>
          <a:lstStyle>
            <a:lvl1pPr>
              <a:defRPr spc="0" baseline="0"/>
            </a:lvl1pPr>
          </a:lstStyle>
          <a:p>
            <a:r>
              <a:rPr lang="de-DE" dirty="0" smtClean="0"/>
              <a:t>Titelmasterformat durch Klicken bearbeiten</a:t>
            </a:r>
            <a:endParaRPr lang="de-DE" dirty="0"/>
          </a:p>
        </p:txBody>
      </p:sp>
      <p:sp>
        <p:nvSpPr>
          <p:cNvPr id="3" name="Rectangle 12"/>
          <p:cNvSpPr>
            <a:spLocks noGrp="1" noChangeArrowheads="1"/>
          </p:cNvSpPr>
          <p:nvPr>
            <p:ph type="ftr" sz="quarter" idx="10"/>
          </p:nvPr>
        </p:nvSpPr>
        <p:spPr>
          <a:xfrm>
            <a:off x="1701800" y="6553200"/>
            <a:ext cx="3084513" cy="169863"/>
          </a:xfrm>
          <a:prstGeom prst="rect">
            <a:avLst/>
          </a:prstGeom>
        </p:spPr>
        <p:txBody>
          <a:bodyPr/>
          <a:lstStyle>
            <a:lvl1pPr>
              <a:lnSpc>
                <a:spcPct val="90000"/>
              </a:lnSpc>
              <a:defRPr>
                <a:cs typeface="+mn-cs"/>
              </a:defRPr>
            </a:lvl1pPr>
          </a:lstStyle>
          <a:p>
            <a:pPr algn="l" eaLnBrk="1" hangingPunct="1">
              <a:defRPr/>
            </a:pPr>
            <a:r>
              <a:rPr sz="1600" b="0">
                <a:solidFill>
                  <a:srgbClr val="000000"/>
                </a:solidFill>
              </a:rPr>
              <a:t>Prof. Max Mustermann - Title</a:t>
            </a:r>
          </a:p>
        </p:txBody>
      </p:sp>
    </p:spTree>
    <p:extLst>
      <p:ext uri="{BB962C8B-B14F-4D97-AF65-F5344CB8AC3E}">
        <p14:creationId xmlns:p14="http://schemas.microsoft.com/office/powerpoint/2010/main" val="1090669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4141788"/>
            <a:ext cx="8966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II_rahmen_neu_tite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userDrawn="1"/>
        </p:nvSpPr>
        <p:spPr bwMode="auto">
          <a:xfrm>
            <a:off x="147638" y="6467475"/>
            <a:ext cx="367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US" sz="800" b="0" smtClean="0">
                <a:solidFill>
                  <a:srgbClr val="000000"/>
                </a:solidFill>
                <a:ea typeface="ＭＳ Ｐゴシック" pitchFamily="34" charset="-128"/>
                <a:cs typeface="Arial" charset="0"/>
              </a:rPr>
              <a:t>KIT – University of the State of Baden-Wuerttemberg and </a:t>
            </a:r>
            <a:br>
              <a:rPr lang="en-US" sz="800" b="0" smtClean="0">
                <a:solidFill>
                  <a:srgbClr val="000000"/>
                </a:solidFill>
                <a:ea typeface="ＭＳ Ｐゴシック" pitchFamily="34" charset="-128"/>
                <a:cs typeface="Arial" charset="0"/>
              </a:rPr>
            </a:br>
            <a:r>
              <a:rPr lang="en-US" sz="800" b="0" smtClean="0">
                <a:solidFill>
                  <a:srgbClr val="000000"/>
                </a:solidFill>
                <a:ea typeface="ＭＳ Ｐゴシック" pitchFamily="34" charset="-128"/>
                <a:cs typeface="Arial" charset="0"/>
              </a:rPr>
              <a:t>National Research Center of the Helmholtz Association</a:t>
            </a:r>
            <a:r>
              <a:rPr lang="de-DE" sz="800" b="0" smtClean="0">
                <a:solidFill>
                  <a:srgbClr val="000000"/>
                </a:solidFill>
                <a:ea typeface="ＭＳ Ｐゴシック" pitchFamily="34" charset="-128"/>
                <a:cs typeface="Arial" charset="0"/>
              </a:rPr>
              <a:t> </a:t>
            </a:r>
            <a:endParaRPr lang="en-US" sz="800" b="0" smtClean="0">
              <a:solidFill>
                <a:srgbClr val="000000"/>
              </a:solidFill>
              <a:ea typeface="ＭＳ Ｐゴシック" pitchFamily="34" charset="-128"/>
              <a:cs typeface="Arial" charset="0"/>
            </a:endParaRPr>
          </a:p>
        </p:txBody>
      </p:sp>
      <p:pic>
        <p:nvPicPr>
          <p:cNvPr id="5" name="Picture 13" descr="KIT-Logo-rgb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7038" y="325438"/>
            <a:ext cx="16192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userDrawn="1"/>
        </p:nvSpPr>
        <p:spPr bwMode="auto">
          <a:xfrm>
            <a:off x="7350125" y="6462713"/>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lnSpc>
                <a:spcPct val="100000"/>
              </a:lnSpc>
              <a:defRPr/>
            </a:pPr>
            <a:r>
              <a:rPr lang="de-DE" smtClean="0">
                <a:solidFill>
                  <a:srgbClr val="FFFFFF"/>
                </a:solidFill>
                <a:cs typeface="Arial" charset="0"/>
              </a:rPr>
              <a:t>www.ipq.kit.edu</a:t>
            </a:r>
          </a:p>
        </p:txBody>
      </p:sp>
      <p:pic>
        <p:nvPicPr>
          <p:cNvPr id="7" name="Picture 1" descr="Logo_IPQ"/>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46875" y="333375"/>
            <a:ext cx="20716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userDrawn="1"/>
        </p:nvSpPr>
        <p:spPr bwMode="gray">
          <a:xfrm>
            <a:off x="107950" y="3205163"/>
            <a:ext cx="8928100" cy="936625"/>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de-DE" sz="1600" b="0" dirty="0" err="1">
              <a:solidFill>
                <a:srgbClr val="000000"/>
              </a:solidFill>
              <a:cs typeface="Arial" charset="0"/>
            </a:endParaRPr>
          </a:p>
        </p:txBody>
      </p:sp>
    </p:spTree>
    <p:extLst>
      <p:ext uri="{BB962C8B-B14F-4D97-AF65-F5344CB8AC3E}">
        <p14:creationId xmlns:p14="http://schemas.microsoft.com/office/powerpoint/2010/main" val="57800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PQ-Standard-Slide Text">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348673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678920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PQ-Summary Silde">
    <p:spTree>
      <p:nvGrpSpPr>
        <p:cNvPr id="1" name=""/>
        <p:cNvGrpSpPr/>
        <p:nvPr/>
      </p:nvGrpSpPr>
      <p:grpSpPr>
        <a:xfrm>
          <a:off x="0" y="0"/>
          <a:ext cx="0" cy="0"/>
          <a:chOff x="0" y="0"/>
          <a:chExt cx="0" cy="0"/>
        </a:xfrm>
      </p:grpSpPr>
      <p:sp>
        <p:nvSpPr>
          <p:cNvPr id="6" name="Textplatzhalter 12"/>
          <p:cNvSpPr>
            <a:spLocks noGrp="1"/>
          </p:cNvSpPr>
          <p:nvPr>
            <p:ph type="body" sz="quarter" idx="17"/>
          </p:nvPr>
        </p:nvSpPr>
        <p:spPr>
          <a:xfrm>
            <a:off x="467544" y="1844824"/>
            <a:ext cx="8286807" cy="1656184"/>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p:txBody>
      </p:sp>
      <p:sp>
        <p:nvSpPr>
          <p:cNvPr id="7" name="Titel 5"/>
          <p:cNvSpPr>
            <a:spLocks noGrp="1"/>
          </p:cNvSpPr>
          <p:nvPr>
            <p:ph type="title"/>
          </p:nvPr>
        </p:nvSpPr>
        <p:spPr>
          <a:xfrm>
            <a:off x="457200" y="154685"/>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Tree>
    <p:extLst>
      <p:ext uri="{BB962C8B-B14F-4D97-AF65-F5344CB8AC3E}">
        <p14:creationId xmlns:p14="http://schemas.microsoft.com/office/powerpoint/2010/main" val="572132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PQ-NoTitle">
    <p:spTree>
      <p:nvGrpSpPr>
        <p:cNvPr id="1" name=""/>
        <p:cNvGrpSpPr/>
        <p:nvPr/>
      </p:nvGrpSpPr>
      <p:grpSpPr>
        <a:xfrm>
          <a:off x="0" y="0"/>
          <a:ext cx="0" cy="0"/>
          <a:chOff x="0" y="0"/>
          <a:chExt cx="0" cy="0"/>
        </a:xfrm>
      </p:grpSpPr>
      <p:sp>
        <p:nvSpPr>
          <p:cNvPr id="4" name="Textplatzhalter 12"/>
          <p:cNvSpPr>
            <a:spLocks noGrp="1"/>
          </p:cNvSpPr>
          <p:nvPr>
            <p:ph type="body" sz="quarter" idx="17"/>
          </p:nvPr>
        </p:nvSpPr>
        <p:spPr>
          <a:xfrm>
            <a:off x="428596" y="1124744"/>
            <a:ext cx="8286807" cy="5112569"/>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7859292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PQ_Empty1">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11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PQ-Picture-Slide Text">
    <p:spTree>
      <p:nvGrpSpPr>
        <p:cNvPr id="1" name=""/>
        <p:cNvGrpSpPr/>
        <p:nvPr/>
      </p:nvGrpSpPr>
      <p:grpSpPr>
        <a:xfrm>
          <a:off x="0" y="0"/>
          <a:ext cx="0" cy="0"/>
          <a:chOff x="0" y="0"/>
          <a:chExt cx="0" cy="0"/>
        </a:xfrm>
      </p:grpSpPr>
      <p:sp>
        <p:nvSpPr>
          <p:cNvPr id="5" name="Titel 5"/>
          <p:cNvSpPr>
            <a:spLocks noGrp="1"/>
          </p:cNvSpPr>
          <p:nvPr>
            <p:ph type="title"/>
          </p:nvPr>
        </p:nvSpPr>
        <p:spPr>
          <a:xfrm>
            <a:off x="457200" y="164577"/>
            <a:ext cx="7139136" cy="706090"/>
          </a:xfrm>
          <a:prstGeom prst="rect">
            <a:avLst/>
          </a:prstGeom>
        </p:spPr>
        <p:txBody>
          <a:bodyPr anchor="ctr"/>
          <a:lstStyle>
            <a:lvl1pPr>
              <a:lnSpc>
                <a:spcPct val="90000"/>
              </a:lnSpc>
              <a:defRPr spc="0" baseline="0"/>
            </a:lvl1pPr>
          </a:lstStyle>
          <a:p>
            <a:r>
              <a:rPr lang="de-DE" smtClean="0"/>
              <a:t>Titelmasterformat durch Klicken bearbeiten</a:t>
            </a:r>
            <a:endParaRPr lang="de-DE" dirty="0"/>
          </a:p>
        </p:txBody>
      </p:sp>
      <p:sp>
        <p:nvSpPr>
          <p:cNvPr id="6" name="Textplatzhalter 12"/>
          <p:cNvSpPr>
            <a:spLocks noGrp="1"/>
          </p:cNvSpPr>
          <p:nvPr>
            <p:ph type="body" sz="quarter" idx="17"/>
          </p:nvPr>
        </p:nvSpPr>
        <p:spPr>
          <a:xfrm>
            <a:off x="5508104" y="1412777"/>
            <a:ext cx="3207299" cy="4392488"/>
          </a:xfrm>
          <a:prstGeom prst="rect">
            <a:avLst/>
          </a:prstGeom>
        </p:spPr>
        <p:txBody>
          <a:bodyPr/>
          <a:lstStyle>
            <a:lvl1pPr>
              <a:spcBef>
                <a:spcPts val="300"/>
              </a:spcBef>
              <a:spcAft>
                <a:spcPts val="0"/>
              </a:spcAft>
              <a:buClr>
                <a:srgbClr val="0000A7"/>
              </a:buClr>
              <a:buSzPct val="100000"/>
              <a:buFont typeface="Arial" pitchFamily="34" charset="0"/>
              <a:buChar char="●"/>
              <a:defRPr b="0" i="0" baseline="0"/>
            </a:lvl1pPr>
            <a:lvl2pPr marL="180975" indent="276225">
              <a:spcBef>
                <a:spcPts val="300"/>
              </a:spcBef>
              <a:spcAft>
                <a:spcPts val="0"/>
              </a:spcAft>
              <a:buClr>
                <a:srgbClr val="0000A7"/>
              </a:buClr>
              <a:buFont typeface="Arial" pitchFamily="34" charset="0"/>
              <a:buChar char="•"/>
              <a:defRPr/>
            </a:lvl2pPr>
            <a:lvl3pPr marL="361950" indent="260350">
              <a:spcBef>
                <a:spcPts val="300"/>
              </a:spcBef>
              <a:spcAft>
                <a:spcPts val="0"/>
              </a:spcAft>
              <a:buClr>
                <a:srgbClr val="0000A7"/>
              </a:buClr>
              <a:buFont typeface="Arial" pitchFamily="34" charset="0"/>
              <a:buChar char="•"/>
              <a:defRPr sz="1800"/>
            </a:lvl3pPr>
            <a:lvl4pPr marL="542925" indent="260350">
              <a:spcBef>
                <a:spcPts val="300"/>
              </a:spcBef>
              <a:spcAft>
                <a:spcPts val="0"/>
              </a:spcAft>
              <a:buClr>
                <a:srgbClr val="0000A7"/>
              </a:buClr>
              <a:buFont typeface="Arial" pitchFamily="34" charset="0"/>
              <a:buChar char="•"/>
              <a:defRPr sz="1800"/>
            </a:lvl4pPr>
            <a:lvl5pPr marL="712788" indent="271463">
              <a:spcBef>
                <a:spcPts val="300"/>
              </a:spcBef>
              <a:spcAft>
                <a:spcPts val="0"/>
              </a:spcAft>
              <a:buClr>
                <a:srgbClr val="0000A7"/>
              </a:buClr>
              <a:buFont typeface="Arial" pitchFamily="34" charset="0"/>
              <a:buChar char="•"/>
              <a:defRPr sz="16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extplatzhalter 8"/>
          <p:cNvSpPr>
            <a:spLocks noGrp="1"/>
          </p:cNvSpPr>
          <p:nvPr>
            <p:ph type="body" sz="quarter" idx="13"/>
          </p:nvPr>
        </p:nvSpPr>
        <p:spPr>
          <a:xfrm>
            <a:off x="467544" y="6021288"/>
            <a:ext cx="8247859" cy="265212"/>
          </a:xfrm>
          <a:prstGeom prst="rect">
            <a:avLst/>
          </a:prstGeom>
        </p:spPr>
        <p:txBody>
          <a:bodyPr/>
          <a:lstStyle>
            <a:lvl1pPr>
              <a:buFontTx/>
              <a:buNone/>
              <a:defRPr sz="1400" b="0" baseline="0"/>
            </a:lvl1pPr>
          </a:lstStyle>
          <a:p>
            <a:pPr lvl="0"/>
            <a:r>
              <a:rPr lang="de-DE" smtClean="0"/>
              <a:t>Textmasterformat bearbeiten</a:t>
            </a:r>
          </a:p>
        </p:txBody>
      </p:sp>
      <p:sp>
        <p:nvSpPr>
          <p:cNvPr id="8" name="Bildplatzhalter 2"/>
          <p:cNvSpPr>
            <a:spLocks noGrp="1"/>
          </p:cNvSpPr>
          <p:nvPr>
            <p:ph type="pic" sz="quarter" idx="18"/>
          </p:nvPr>
        </p:nvSpPr>
        <p:spPr>
          <a:xfrm>
            <a:off x="467544" y="1412875"/>
            <a:ext cx="4609281" cy="4392613"/>
          </a:xfrm>
          <a:prstGeom prst="rect">
            <a:avLst/>
          </a:prstGeom>
        </p:spPr>
        <p:txBody>
          <a:bodyPr/>
          <a:lstStyle/>
          <a:p>
            <a:pPr lvl="0"/>
            <a:r>
              <a:rPr lang="de-DE" noProof="0" dirty="0" smtClean="0"/>
              <a:t>Bild durch Klicken auf Symbol hinzufügen</a:t>
            </a:r>
            <a:endParaRPr lang="de-DE" noProof="0" dirty="0"/>
          </a:p>
        </p:txBody>
      </p:sp>
    </p:spTree>
    <p:extLst>
      <p:ext uri="{BB962C8B-B14F-4D97-AF65-F5344CB8AC3E}">
        <p14:creationId xmlns:p14="http://schemas.microsoft.com/office/powerpoint/2010/main" val="1317241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Rechteck 1"/>
          <p:cNvSpPr/>
          <p:nvPr userDrawn="1"/>
        </p:nvSpPr>
        <p:spPr bwMode="gray">
          <a:xfrm>
            <a:off x="0" y="0"/>
            <a:ext cx="9144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spTree>
    <p:extLst>
      <p:ext uri="{BB962C8B-B14F-4D97-AF65-F5344CB8AC3E}">
        <p14:creationId xmlns:p14="http://schemas.microsoft.com/office/powerpoint/2010/main" val="431879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213" y="71438"/>
            <a:ext cx="8255000" cy="760412"/>
          </a:xfrm>
          <a:prstGeom prst="rect">
            <a:avLst/>
          </a:prstGeom>
        </p:spPr>
        <p:txBody>
          <a:bodyPr anchor="ctr"/>
          <a:lstStyle>
            <a:lvl1pPr>
              <a:defRPr spc="0"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266700" y="1181100"/>
            <a:ext cx="8594725"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xfrm>
            <a:off x="355600" y="6526213"/>
            <a:ext cx="3192463" cy="207962"/>
          </a:xfrm>
          <a:prstGeom prst="rect">
            <a:avLst/>
          </a:prstGeom>
        </p:spPr>
        <p:txBody>
          <a:bodyPr/>
          <a:lstStyle>
            <a:lvl1pPr>
              <a:defRPr>
                <a:cs typeface="+mn-cs"/>
              </a:defRPr>
            </a:lvl1pPr>
          </a:lstStyle>
          <a:p>
            <a:pPr algn="l" eaLnBrk="1" hangingPunct="1">
              <a:lnSpc>
                <a:spcPct val="100000"/>
              </a:lnSpc>
              <a:defRPr/>
            </a:pPr>
            <a:fld id="{F3CBD55E-432F-404D-9336-C8688A3EABD6}" type="slidenum">
              <a:rPr lang="en-US" sz="1600" b="0">
                <a:solidFill>
                  <a:srgbClr val="000000"/>
                </a:solidFill>
              </a:rPr>
              <a:pPr algn="l" eaLnBrk="1" hangingPunct="1">
                <a:lnSpc>
                  <a:spcPct val="100000"/>
                </a:lnSpc>
                <a:defRPr/>
              </a:pPr>
              <a:t>‹Nr.›</a:t>
            </a:fld>
            <a:endParaRPr lang="en-US" sz="1600" b="0">
              <a:solidFill>
                <a:srgbClr val="000000"/>
              </a:solidFill>
            </a:endParaRPr>
          </a:p>
        </p:txBody>
      </p:sp>
    </p:spTree>
    <p:extLst>
      <p:ext uri="{BB962C8B-B14F-4D97-AF65-F5344CB8AC3E}">
        <p14:creationId xmlns:p14="http://schemas.microsoft.com/office/powerpoint/2010/main" val="3290804450"/>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390525" y="333375"/>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quarter" idx="1"/>
          </p:nvPr>
        </p:nvSpPr>
        <p:spPr>
          <a:xfrm>
            <a:off x="3921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3921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Fußzeilenplatzhalter 6"/>
          <p:cNvSpPr>
            <a:spLocks noGrp="1"/>
          </p:cNvSpPr>
          <p:nvPr>
            <p:ph type="ftr" sz="quarter" idx="10"/>
          </p:nvPr>
        </p:nvSpPr>
        <p:spPr>
          <a:xfrm>
            <a:off x="1701800" y="6445250"/>
            <a:ext cx="4248150"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Dr. D. Maas - KNMF-Beiträge des IMT</a:t>
            </a:r>
          </a:p>
        </p:txBody>
      </p:sp>
    </p:spTree>
    <p:extLst>
      <p:ext uri="{BB962C8B-B14F-4D97-AF65-F5344CB8AC3E}">
        <p14:creationId xmlns:p14="http://schemas.microsoft.com/office/powerpoint/2010/main" val="2589454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95288" y="188913"/>
            <a:ext cx="6911975" cy="561975"/>
          </a:xfrm>
          <a:prstGeom prst="rect">
            <a:avLst/>
          </a:prstGeom>
        </p:spPr>
        <p:txBody>
          <a:bodyPr/>
          <a:lstStyle>
            <a:lvl1pPr>
              <a:defRPr spc="0" baseline="0"/>
            </a:lvl1pPr>
          </a:lstStyle>
          <a:p>
            <a:r>
              <a:rPr lang="de-DE" smtClean="0"/>
              <a:t>Titelmasterformat durch Klicken bearbeiten</a:t>
            </a:r>
            <a:endParaRPr lang="en-US"/>
          </a:p>
        </p:txBody>
      </p:sp>
      <p:sp>
        <p:nvSpPr>
          <p:cNvPr id="3" name="Inhaltsplatzhalter 2"/>
          <p:cNvSpPr>
            <a:spLocks noGrp="1"/>
          </p:cNvSpPr>
          <p:nvPr>
            <p:ph sz="half" idx="1"/>
          </p:nvPr>
        </p:nvSpPr>
        <p:spPr>
          <a:xfrm>
            <a:off x="392113" y="1198563"/>
            <a:ext cx="4102100" cy="4894262"/>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6613" y="1198563"/>
            <a:ext cx="4102100" cy="2370137"/>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6613" y="3721100"/>
            <a:ext cx="4102100" cy="23717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10"/>
          </p:nvPr>
        </p:nvSpPr>
        <p:spPr>
          <a:xfrm>
            <a:off x="1690688" y="6454775"/>
            <a:ext cx="4176712" cy="360363"/>
          </a:xfrm>
          <a:prstGeom prst="rect">
            <a:avLst/>
          </a:prstGeom>
        </p:spPr>
        <p:txBody>
          <a:bodyPr/>
          <a:lstStyle>
            <a:lvl1pPr>
              <a:defRPr>
                <a:cs typeface="+mn-cs"/>
              </a:defRPr>
            </a:lvl1pPr>
          </a:lstStyle>
          <a:p>
            <a:pPr algn="l" eaLnBrk="1" hangingPunct="1">
              <a:lnSpc>
                <a:spcPct val="100000"/>
              </a:lnSpc>
              <a:defRPr/>
            </a:pPr>
            <a:r>
              <a:rPr lang="de-DE" sz="1600" b="0">
                <a:solidFill>
                  <a:srgbClr val="000000"/>
                </a:solidFill>
              </a:rPr>
              <a:t>M. Worgull</a:t>
            </a:r>
          </a:p>
        </p:txBody>
      </p:sp>
    </p:spTree>
    <p:extLst>
      <p:ext uri="{BB962C8B-B14F-4D97-AF65-F5344CB8AC3E}">
        <p14:creationId xmlns:p14="http://schemas.microsoft.com/office/powerpoint/2010/main" val="2153552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80975" y="333375"/>
            <a:ext cx="6983413" cy="609600"/>
          </a:xfrm>
          <a:prstGeom prst="rect">
            <a:avLst/>
          </a:prstGeom>
        </p:spPr>
        <p:txBody>
          <a:bodyPr/>
          <a:lstStyle>
            <a:lvl1pPr>
              <a:defRPr spc="0" baseline="0"/>
            </a:lvl1pPr>
          </a:lstStyle>
          <a:p>
            <a:r>
              <a:rPr lang="de-DE" smtClean="0"/>
              <a:t>Titelmasterformat durch Klicken bearbeiten</a:t>
            </a:r>
            <a:endParaRPr lang="en-US"/>
          </a:p>
        </p:txBody>
      </p:sp>
    </p:spTree>
    <p:extLst>
      <p:ext uri="{BB962C8B-B14F-4D97-AF65-F5344CB8AC3E}">
        <p14:creationId xmlns:p14="http://schemas.microsoft.com/office/powerpoint/2010/main" val="1919218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4" name="Titel 1"/>
          <p:cNvSpPr>
            <a:spLocks noGrp="1"/>
          </p:cNvSpPr>
          <p:nvPr>
            <p:ph type="title"/>
          </p:nvPr>
        </p:nvSpPr>
        <p:spPr>
          <a:xfrm>
            <a:off x="390525" y="223819"/>
            <a:ext cx="6911975" cy="419099"/>
          </a:xfrm>
          <a:prstGeom prst="rect">
            <a:avLst/>
          </a:prstGeom>
        </p:spPr>
        <p:txBody>
          <a:bodyPr/>
          <a:lstStyle>
            <a:lvl1pPr>
              <a:defRPr spc="0" baseline="0"/>
            </a:lvl1pPr>
          </a:lstStyle>
          <a:p>
            <a:r>
              <a:rPr lang="de-DE" dirty="0" smtClean="0"/>
              <a:t>Titelmasterformat durch Klicken bearbeiten</a:t>
            </a:r>
            <a:endParaRPr lang="de-DE" dirty="0"/>
          </a:p>
        </p:txBody>
      </p:sp>
      <p:sp>
        <p:nvSpPr>
          <p:cNvPr id="3" name="Rectangle 12"/>
          <p:cNvSpPr>
            <a:spLocks noGrp="1" noChangeArrowheads="1"/>
          </p:cNvSpPr>
          <p:nvPr>
            <p:ph type="ftr" sz="quarter" idx="10"/>
          </p:nvPr>
        </p:nvSpPr>
        <p:spPr>
          <a:xfrm>
            <a:off x="1701800" y="6553200"/>
            <a:ext cx="3084513" cy="169863"/>
          </a:xfrm>
          <a:prstGeom prst="rect">
            <a:avLst/>
          </a:prstGeom>
        </p:spPr>
        <p:txBody>
          <a:bodyPr/>
          <a:lstStyle>
            <a:lvl1pPr>
              <a:lnSpc>
                <a:spcPct val="90000"/>
              </a:lnSpc>
              <a:defRPr>
                <a:cs typeface="+mn-cs"/>
              </a:defRPr>
            </a:lvl1pPr>
          </a:lstStyle>
          <a:p>
            <a:pPr algn="l" eaLnBrk="1" hangingPunct="1">
              <a:defRPr/>
            </a:pPr>
            <a:r>
              <a:rPr sz="1600" b="0">
                <a:solidFill>
                  <a:srgbClr val="000000"/>
                </a:solidFill>
              </a:rPr>
              <a:t>Prof. Max Mustermann - Title</a:t>
            </a:r>
          </a:p>
        </p:txBody>
      </p:sp>
    </p:spTree>
    <p:extLst>
      <p:ext uri="{BB962C8B-B14F-4D97-AF65-F5344CB8AC3E}">
        <p14:creationId xmlns:p14="http://schemas.microsoft.com/office/powerpoint/2010/main" val="343942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Tree>
    <p:extLst>
      <p:ext uri="{BB962C8B-B14F-4D97-AF65-F5344CB8AC3E}">
        <p14:creationId xmlns:p14="http://schemas.microsoft.com/office/powerpoint/2010/main" val="306911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66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20957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187682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59" name="Rectangle 2"/>
          <p:cNvSpPr>
            <a:spLocks noGrp="1" noChangeArrowheads="1"/>
          </p:cNvSpPr>
          <p:nvPr>
            <p:ph type="title"/>
          </p:nvPr>
        </p:nvSpPr>
        <p:spPr bwMode="auto">
          <a:xfrm>
            <a:off x="179388" y="260350"/>
            <a:ext cx="69834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60426" name="Text Box 10"/>
          <p:cNvSpPr txBox="1">
            <a:spLocks noChangeArrowheads="1"/>
          </p:cNvSpPr>
          <p:nvPr/>
        </p:nvSpPr>
        <p:spPr bwMode="auto">
          <a:xfrm>
            <a:off x="1643063" y="6500813"/>
            <a:ext cx="652621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eaLnBrk="1" hangingPunct="1"/>
            <a:r>
              <a:rPr lang="en-US" sz="1400" b="0">
                <a:solidFill>
                  <a:srgbClr val="220060"/>
                </a:solidFill>
              </a:rPr>
              <a:t>Nano Scale Disruptive Silicon-Plasmonic Platform for Chip-to-Chip Interconnection</a:t>
            </a:r>
          </a:p>
        </p:txBody>
      </p:sp>
      <p:sp>
        <p:nvSpPr>
          <p:cNvPr id="60427" name="Text Box 11"/>
          <p:cNvSpPr txBox="1">
            <a:spLocks noChangeArrowheads="1"/>
          </p:cNvSpPr>
          <p:nvPr/>
        </p:nvSpPr>
        <p:spPr bwMode="auto">
          <a:xfrm>
            <a:off x="8429625" y="6500813"/>
            <a:ext cx="354013" cy="212725"/>
          </a:xfrm>
          <a:prstGeom prst="rect">
            <a:avLst/>
          </a:prstGeom>
          <a:noFill/>
          <a:ln w="9525">
            <a:noFill/>
            <a:miter lim="800000"/>
            <a:headEnd/>
            <a:tailEnd/>
          </a:ln>
          <a:effectLst/>
        </p:spPr>
        <p:txBody>
          <a:bodyPr wrap="none" lIns="0" tIns="0" rIns="0" bIns="0">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nSpc>
                <a:spcPct val="100000"/>
              </a:lnSpc>
              <a:spcBef>
                <a:spcPct val="0"/>
              </a:spcBef>
            </a:pPr>
            <a:fld id="{5B5065DB-CC6F-4EE2-8721-554499DA03DD}" type="slidenum">
              <a:rPr lang="en-US" sz="1400" b="0">
                <a:solidFill>
                  <a:srgbClr val="220060"/>
                </a:solidFill>
              </a:rPr>
              <a:pPr>
                <a:lnSpc>
                  <a:spcPct val="100000"/>
                </a:lnSpc>
                <a:spcBef>
                  <a:spcPct val="0"/>
                </a:spcBef>
              </a:pPr>
              <a:t>‹Nr.›</a:t>
            </a:fld>
            <a:endParaRPr lang="en-US" sz="1400" b="0">
              <a:solidFill>
                <a:srgbClr val="220060"/>
              </a:solidFill>
            </a:endParaRPr>
          </a:p>
        </p:txBody>
      </p:sp>
      <p:graphicFrame>
        <p:nvGraphicFramePr>
          <p:cNvPr id="60457" name="Object 41"/>
          <p:cNvGraphicFramePr>
            <a:graphicFrameLocks noChangeAspect="1"/>
          </p:cNvGraphicFramePr>
          <p:nvPr userDrawn="1"/>
        </p:nvGraphicFramePr>
        <p:xfrm>
          <a:off x="142875" y="5929313"/>
          <a:ext cx="1143000" cy="823912"/>
        </p:xfrm>
        <a:graphic>
          <a:graphicData uri="http://schemas.openxmlformats.org/presentationml/2006/ole">
            <mc:AlternateContent xmlns:mc="http://schemas.openxmlformats.org/markup-compatibility/2006">
              <mc:Choice xmlns:v="urn:schemas-microsoft-com:vml" Requires="v">
                <p:oleObj spid="_x0000_s60470" r:id="rId14" imgW="3895238" imgH="2809524" progId="MSPhotoEd.3">
                  <p:embed/>
                </p:oleObj>
              </mc:Choice>
              <mc:Fallback>
                <p:oleObj r:id="rId14" imgW="3895238" imgH="2809524" progId="MSPhotoEd.3">
                  <p:embed/>
                  <p:pic>
                    <p:nvPicPr>
                      <p:cNvPr id="0" name="Object 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2875" y="5929313"/>
                        <a:ext cx="1143000" cy="82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0463" name="Gerade Verbindung 10"/>
          <p:cNvCxnSpPr>
            <a:cxnSpLocks noChangeShapeType="1"/>
          </p:cNvCxnSpPr>
          <p:nvPr userDrawn="1"/>
        </p:nvCxnSpPr>
        <p:spPr bwMode="auto">
          <a:xfrm>
            <a:off x="1500188" y="6429375"/>
            <a:ext cx="7429500" cy="1588"/>
          </a:xfrm>
          <a:prstGeom prst="line">
            <a:avLst/>
          </a:prstGeom>
          <a:noFill/>
          <a:ln w="19050" algn="ctr">
            <a:solidFill>
              <a:srgbClr val="262FDA"/>
            </a:solidFill>
            <a:round/>
            <a:headEnd/>
            <a:tailEnd/>
          </a:ln>
          <a:extLst>
            <a:ext uri="{909E8E84-426E-40DD-AFC4-6F175D3DCCD1}">
              <a14:hiddenFill xmlns:a14="http://schemas.microsoft.com/office/drawing/2010/main">
                <a:noFill/>
              </a14:hiddenFill>
            </a:ext>
          </a:extLst>
        </p:spPr>
      </p:cxnSp>
      <p:pic>
        <p:nvPicPr>
          <p:cNvPr id="60465" name="Picture 49"/>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164388" y="238125"/>
            <a:ext cx="1979612"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466" name="Gerade Verbindung 10"/>
          <p:cNvCxnSpPr>
            <a:cxnSpLocks noChangeShapeType="1"/>
          </p:cNvCxnSpPr>
          <p:nvPr userDrawn="1"/>
        </p:nvCxnSpPr>
        <p:spPr bwMode="auto">
          <a:xfrm>
            <a:off x="179388" y="812800"/>
            <a:ext cx="6985000" cy="0"/>
          </a:xfrm>
          <a:prstGeom prst="line">
            <a:avLst/>
          </a:prstGeom>
          <a:noFill/>
          <a:ln w="19050" algn="ctr">
            <a:solidFill>
              <a:srgbClr val="0000FF"/>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lnSpc>
          <a:spcPts val="3200"/>
        </a:lnSpc>
        <a:spcBef>
          <a:spcPct val="0"/>
        </a:spcBef>
        <a:spcAft>
          <a:spcPct val="0"/>
        </a:spcAft>
        <a:defRPr sz="2800" b="1">
          <a:solidFill>
            <a:srgbClr val="220060"/>
          </a:solidFill>
          <a:latin typeface="+mj-lt"/>
          <a:ea typeface="+mj-ea"/>
          <a:cs typeface="+mj-cs"/>
        </a:defRPr>
      </a:lvl1pPr>
      <a:lvl2pPr algn="ctr" rtl="0" eaLnBrk="0" fontAlgn="base" hangingPunct="0">
        <a:lnSpc>
          <a:spcPts val="3200"/>
        </a:lnSpc>
        <a:spcBef>
          <a:spcPct val="0"/>
        </a:spcBef>
        <a:spcAft>
          <a:spcPct val="0"/>
        </a:spcAft>
        <a:defRPr sz="2800" b="1">
          <a:solidFill>
            <a:srgbClr val="220060"/>
          </a:solidFill>
          <a:latin typeface="Arial" charset="0"/>
        </a:defRPr>
      </a:lvl2pPr>
      <a:lvl3pPr algn="ctr" rtl="0" eaLnBrk="0" fontAlgn="base" hangingPunct="0">
        <a:lnSpc>
          <a:spcPts val="3200"/>
        </a:lnSpc>
        <a:spcBef>
          <a:spcPct val="0"/>
        </a:spcBef>
        <a:spcAft>
          <a:spcPct val="0"/>
        </a:spcAft>
        <a:defRPr sz="2800" b="1">
          <a:solidFill>
            <a:srgbClr val="220060"/>
          </a:solidFill>
          <a:latin typeface="Arial" charset="0"/>
        </a:defRPr>
      </a:lvl3pPr>
      <a:lvl4pPr algn="ctr" rtl="0" eaLnBrk="0" fontAlgn="base" hangingPunct="0">
        <a:lnSpc>
          <a:spcPts val="3200"/>
        </a:lnSpc>
        <a:spcBef>
          <a:spcPct val="0"/>
        </a:spcBef>
        <a:spcAft>
          <a:spcPct val="0"/>
        </a:spcAft>
        <a:defRPr sz="2800" b="1">
          <a:solidFill>
            <a:srgbClr val="220060"/>
          </a:solidFill>
          <a:latin typeface="Arial" charset="0"/>
        </a:defRPr>
      </a:lvl4pPr>
      <a:lvl5pPr algn="ctr" rtl="0" eaLnBrk="0" fontAlgn="base" hangingPunct="0">
        <a:lnSpc>
          <a:spcPts val="3200"/>
        </a:lnSpc>
        <a:spcBef>
          <a:spcPct val="0"/>
        </a:spcBef>
        <a:spcAft>
          <a:spcPct val="0"/>
        </a:spcAft>
        <a:defRPr sz="2800" b="1">
          <a:solidFill>
            <a:srgbClr val="220060"/>
          </a:solidFill>
          <a:latin typeface="Arial" charset="0"/>
        </a:defRPr>
      </a:lvl5pPr>
      <a:lvl6pPr marL="457200" algn="ctr" rtl="0" eaLnBrk="0" fontAlgn="base" hangingPunct="0">
        <a:lnSpc>
          <a:spcPts val="3200"/>
        </a:lnSpc>
        <a:spcBef>
          <a:spcPct val="0"/>
        </a:spcBef>
        <a:spcAft>
          <a:spcPct val="0"/>
        </a:spcAft>
        <a:defRPr sz="2800" b="1">
          <a:solidFill>
            <a:schemeClr val="tx1"/>
          </a:solidFill>
          <a:latin typeface="Arial" charset="0"/>
        </a:defRPr>
      </a:lvl6pPr>
      <a:lvl7pPr marL="914400" algn="ctr" rtl="0" eaLnBrk="0" fontAlgn="base" hangingPunct="0">
        <a:lnSpc>
          <a:spcPts val="3200"/>
        </a:lnSpc>
        <a:spcBef>
          <a:spcPct val="0"/>
        </a:spcBef>
        <a:spcAft>
          <a:spcPct val="0"/>
        </a:spcAft>
        <a:defRPr sz="2800" b="1">
          <a:solidFill>
            <a:schemeClr val="tx1"/>
          </a:solidFill>
          <a:latin typeface="Arial" charset="0"/>
        </a:defRPr>
      </a:lvl7pPr>
      <a:lvl8pPr marL="1371600" algn="ctr" rtl="0" eaLnBrk="0" fontAlgn="base" hangingPunct="0">
        <a:lnSpc>
          <a:spcPts val="3200"/>
        </a:lnSpc>
        <a:spcBef>
          <a:spcPct val="0"/>
        </a:spcBef>
        <a:spcAft>
          <a:spcPct val="0"/>
        </a:spcAft>
        <a:defRPr sz="2800" b="1">
          <a:solidFill>
            <a:schemeClr val="tx1"/>
          </a:solidFill>
          <a:latin typeface="Arial" charset="0"/>
        </a:defRPr>
      </a:lvl8pPr>
      <a:lvl9pPr marL="1828800" algn="ctr" rtl="0" eaLnBrk="0" fontAlgn="base" hangingPunct="0">
        <a:lnSpc>
          <a:spcPts val="3200"/>
        </a:lnSpc>
        <a:spcBef>
          <a:spcPct val="0"/>
        </a:spcBef>
        <a:spcAft>
          <a:spcPct val="0"/>
        </a:spcAft>
        <a:defRPr sz="2800" b="1">
          <a:solidFill>
            <a:schemeClr val="tx1"/>
          </a:solidFill>
          <a:latin typeface="Arial" charset="0"/>
        </a:defRPr>
      </a:lvl9pPr>
    </p:titleStyle>
    <p:bodyStyle>
      <a:lvl1pPr marL="342900" indent="-342900" algn="l" rtl="0" eaLnBrk="0" fontAlgn="base" hangingPunct="0">
        <a:lnSpc>
          <a:spcPct val="80000"/>
        </a:lnSpc>
        <a:spcBef>
          <a:spcPct val="25000"/>
        </a:spcBef>
        <a:spcAft>
          <a:spcPct val="0"/>
        </a:spcAft>
        <a:buFont typeface="Wingdings" pitchFamily="2" charset="2"/>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ea typeface="+mn-ea"/>
          <a:cs typeface="+mn-cs"/>
        </a:defRPr>
      </a:lvl1pPr>
      <a:lvl2pPr marL="742950" indent="-28575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2pPr>
      <a:lvl3pPr marL="11430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3pPr>
      <a:lvl4pPr marL="16002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4pPr>
      <a:lvl5pPr marL="20574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5pPr>
      <a:lvl6pPr marL="25146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6pPr>
      <a:lvl7pPr marL="29718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7pPr>
      <a:lvl8pPr marL="34290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8pPr>
      <a:lvl9pPr marL="3886200" indent="-228600" algn="l" rtl="0" eaLnBrk="0" fontAlgn="base" hangingPunct="0">
        <a:lnSpc>
          <a:spcPct val="80000"/>
        </a:lnSpc>
        <a:spcBef>
          <a:spcPct val="25000"/>
        </a:spcBef>
        <a:spcAft>
          <a:spcPct val="0"/>
        </a:spcAft>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bwMode="gray">
          <a:xfrm>
            <a:off x="0" y="6381750"/>
            <a:ext cx="9144000" cy="476250"/>
          </a:xfrm>
          <a:prstGeom prst="rect">
            <a:avLst/>
          </a:prstGeom>
          <a:solidFill>
            <a:schemeClr val="bg1">
              <a:lumMod val="8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pic>
        <p:nvPicPr>
          <p:cNvPr id="1027" name="Picture 9" descr="KITlogo_4c_frut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219075"/>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Logo_IP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5250" y="6427788"/>
            <a:ext cx="10715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1"/>
          <p:cNvSpPr txBox="1">
            <a:spLocks noChangeArrowheads="1"/>
          </p:cNvSpPr>
          <p:nvPr/>
        </p:nvSpPr>
        <p:spPr bwMode="auto">
          <a:xfrm>
            <a:off x="357188" y="6553200"/>
            <a:ext cx="3254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spcBef>
                <a:spcPct val="50000"/>
              </a:spcBef>
              <a:defRPr/>
            </a:pPr>
            <a:fld id="{4DAC3FC7-F9DF-4A02-BE9A-0FBCE663AC19}" type="slidenum">
              <a:rPr lang="de-DE" sz="1000" b="0" smtClean="0">
                <a:solidFill>
                  <a:srgbClr val="000000"/>
                </a:solidFill>
                <a:ea typeface="ＭＳ Ｐゴシック" pitchFamily="34" charset="-128"/>
                <a:cs typeface="Arial" charset="0"/>
              </a:rPr>
              <a:pPr algn="l" eaLnBrk="1" hangingPunct="1">
                <a:lnSpc>
                  <a:spcPct val="100000"/>
                </a:lnSpc>
                <a:spcBef>
                  <a:spcPct val="50000"/>
                </a:spcBef>
                <a:defRPr/>
              </a:pPr>
              <a:t>‹Nr.›</a:t>
            </a:fld>
            <a:endParaRPr lang="de-DE" sz="1000" b="0" smtClean="0">
              <a:solidFill>
                <a:srgbClr val="000000"/>
              </a:solidFill>
              <a:ea typeface="ＭＳ Ｐゴシック" pitchFamily="34" charset="-128"/>
              <a:cs typeface="Arial" charset="0"/>
            </a:endParaRPr>
          </a:p>
        </p:txBody>
      </p:sp>
      <p:sp>
        <p:nvSpPr>
          <p:cNvPr id="1030" name="Rectangle 11"/>
          <p:cNvSpPr>
            <a:spLocks noChangeArrowheads="1"/>
          </p:cNvSpPr>
          <p:nvPr/>
        </p:nvSpPr>
        <p:spPr bwMode="auto">
          <a:xfrm>
            <a:off x="719138" y="6553200"/>
            <a:ext cx="863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1" hangingPunct="1">
              <a:lnSpc>
                <a:spcPct val="100000"/>
              </a:lnSpc>
            </a:pPr>
            <a:fld id="{1421A57F-F59B-43CE-AF0D-42D74175AFBD}" type="datetime1">
              <a:rPr lang="de-DE" sz="1000" b="0">
                <a:solidFill>
                  <a:srgbClr val="000000"/>
                </a:solidFill>
                <a:ea typeface="ＭＳ Ｐゴシック" pitchFamily="34" charset="-128"/>
                <a:cs typeface="Arial" charset="0"/>
              </a:rPr>
              <a:pPr algn="l" eaLnBrk="1" hangingPunct="1">
                <a:lnSpc>
                  <a:spcPct val="100000"/>
                </a:lnSpc>
              </a:pPr>
              <a:t>16.11.2011</a:t>
            </a:fld>
            <a:endParaRPr lang="de-DE" sz="1000" b="0">
              <a:solidFill>
                <a:srgbClr val="000000"/>
              </a:solidFill>
              <a:ea typeface="ＭＳ Ｐゴシック" pitchFamily="34" charset="-128"/>
              <a:cs typeface="Arial" charset="0"/>
            </a:endParaRPr>
          </a:p>
        </p:txBody>
      </p:sp>
      <p:sp>
        <p:nvSpPr>
          <p:cNvPr id="1031" name="Textfeld 11"/>
          <p:cNvSpPr txBox="1">
            <a:spLocks noChangeArrowheads="1"/>
          </p:cNvSpPr>
          <p:nvPr/>
        </p:nvSpPr>
        <p:spPr bwMode="auto">
          <a:xfrm>
            <a:off x="1609725" y="6503988"/>
            <a:ext cx="2457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Karlsruhe Institute of Technology (KIT)</a:t>
            </a:r>
          </a:p>
        </p:txBody>
      </p:sp>
      <p:sp>
        <p:nvSpPr>
          <p:cNvPr id="1032" name="Textfeld 8"/>
          <p:cNvSpPr txBox="1">
            <a:spLocks noChangeArrowheads="1"/>
          </p:cNvSpPr>
          <p:nvPr userDrawn="1"/>
        </p:nvSpPr>
        <p:spPr bwMode="auto">
          <a:xfrm>
            <a:off x="5940425" y="6503988"/>
            <a:ext cx="1511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Prof. Dr. J. Leuthold</a:t>
            </a:r>
          </a:p>
        </p:txBody>
      </p:sp>
    </p:spTree>
    <p:extLst>
      <p:ext uri="{BB962C8B-B14F-4D97-AF65-F5344CB8AC3E}">
        <p14:creationId xmlns:p14="http://schemas.microsoft.com/office/powerpoint/2010/main" val="20006621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hdr="0"/>
  <p:txStyles>
    <p:titleStyle>
      <a:lvl1pPr algn="ctr" rtl="0" eaLnBrk="0" fontAlgn="base" hangingPunct="0">
        <a:spcBef>
          <a:spcPct val="0"/>
        </a:spcBef>
        <a:spcAft>
          <a:spcPct val="0"/>
        </a:spcAft>
        <a:defRPr sz="2400" b="1" spc="-15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tx1"/>
          </a:solidFill>
          <a:latin typeface="Arial" charset="0"/>
          <a:cs typeface="Arial" charset="0"/>
        </a:defRPr>
      </a:lvl2pPr>
      <a:lvl3pPr algn="ctr" rtl="0" eaLnBrk="0" fontAlgn="base" hangingPunct="0">
        <a:spcBef>
          <a:spcPct val="0"/>
        </a:spcBef>
        <a:spcAft>
          <a:spcPct val="0"/>
        </a:spcAft>
        <a:defRPr sz="2400" b="1">
          <a:solidFill>
            <a:schemeClr val="tx1"/>
          </a:solidFill>
          <a:latin typeface="Arial" charset="0"/>
          <a:cs typeface="Arial" charset="0"/>
        </a:defRPr>
      </a:lvl3pPr>
      <a:lvl4pPr algn="ctr" rtl="0" eaLnBrk="0" fontAlgn="base" hangingPunct="0">
        <a:spcBef>
          <a:spcPct val="0"/>
        </a:spcBef>
        <a:spcAft>
          <a:spcPct val="0"/>
        </a:spcAft>
        <a:defRPr sz="2400" b="1">
          <a:solidFill>
            <a:schemeClr val="tx1"/>
          </a:solidFill>
          <a:latin typeface="Arial" charset="0"/>
          <a:cs typeface="Arial" charset="0"/>
        </a:defRPr>
      </a:lvl4pPr>
      <a:lvl5pPr algn="ctr" rtl="0" eaLnBrk="0" fontAlgn="base" hangingPunct="0">
        <a:spcBef>
          <a:spcPct val="0"/>
        </a:spcBef>
        <a:spcAft>
          <a:spcPct val="0"/>
        </a:spcAft>
        <a:defRPr sz="2400" b="1">
          <a:solidFill>
            <a:schemeClr val="tx1"/>
          </a:solidFill>
          <a:latin typeface="Arial" charset="0"/>
          <a:cs typeface="Arial" charset="0"/>
        </a:defRPr>
      </a:lvl5pPr>
      <a:lvl6pPr marL="457200" algn="l" rtl="0" eaLnBrk="1" fontAlgn="base" hangingPunct="1">
        <a:spcBef>
          <a:spcPct val="0"/>
        </a:spcBef>
        <a:spcAft>
          <a:spcPct val="0"/>
        </a:spcAft>
        <a:defRPr sz="2000" b="1">
          <a:solidFill>
            <a:schemeClr val="accent1"/>
          </a:solidFill>
          <a:latin typeface="Arial" charset="0"/>
        </a:defRPr>
      </a:lvl6pPr>
      <a:lvl7pPr marL="914400" algn="l" rtl="0" eaLnBrk="1" fontAlgn="base" hangingPunct="1">
        <a:spcBef>
          <a:spcPct val="0"/>
        </a:spcBef>
        <a:spcAft>
          <a:spcPct val="0"/>
        </a:spcAft>
        <a:defRPr sz="2000" b="1">
          <a:solidFill>
            <a:schemeClr val="accent1"/>
          </a:solidFill>
          <a:latin typeface="Arial" charset="0"/>
        </a:defRPr>
      </a:lvl7pPr>
      <a:lvl8pPr marL="1371600" algn="l" rtl="0" eaLnBrk="1" fontAlgn="base" hangingPunct="1">
        <a:spcBef>
          <a:spcPct val="0"/>
        </a:spcBef>
        <a:spcAft>
          <a:spcPct val="0"/>
        </a:spcAft>
        <a:defRPr sz="2000" b="1">
          <a:solidFill>
            <a:schemeClr val="accent1"/>
          </a:solidFill>
          <a:latin typeface="Arial" charset="0"/>
        </a:defRPr>
      </a:lvl8pPr>
      <a:lvl9pPr marL="1828800" algn="l" rtl="0" eaLnBrk="1" fontAlgn="base" hangingPunct="1">
        <a:spcBef>
          <a:spcPct val="0"/>
        </a:spcBef>
        <a:spcAft>
          <a:spcPct val="0"/>
        </a:spcAft>
        <a:defRPr sz="2000" b="1">
          <a:solidFill>
            <a:schemeClr val="accent1"/>
          </a:solidFill>
          <a:latin typeface="Arial" charset="0"/>
        </a:defRPr>
      </a:lvl9pPr>
    </p:titleStyle>
    <p:bodyStyle>
      <a:lvl1pPr marL="342900" indent="-342900" algn="l" rtl="0" eaLnBrk="0" fontAlgn="base" hangingPunct="0">
        <a:spcBef>
          <a:spcPts val="400"/>
        </a:spcBef>
        <a:spcAft>
          <a:spcPct val="0"/>
        </a:spcAft>
        <a:buFont typeface="Arial" charset="0"/>
        <a:defRPr sz="2000">
          <a:solidFill>
            <a:schemeClr val="tx1"/>
          </a:solidFill>
          <a:latin typeface="Arial" pitchFamily="34" charset="0"/>
          <a:ea typeface="+mn-ea"/>
          <a:cs typeface="Arial" pitchFamily="34" charset="0"/>
        </a:defRPr>
      </a:lvl1pPr>
      <a:lvl2pPr marL="1588" indent="455613" algn="l" rtl="0" eaLnBrk="0" fontAlgn="base" hangingPunct="0">
        <a:spcBef>
          <a:spcPts val="400"/>
        </a:spcBef>
        <a:spcAft>
          <a:spcPct val="0"/>
        </a:spcAft>
        <a:buChar char="–"/>
        <a:defRPr sz="2000">
          <a:solidFill>
            <a:schemeClr val="tx1"/>
          </a:solidFill>
          <a:latin typeface="Arial" pitchFamily="34" charset="0"/>
          <a:cs typeface="Arial" pitchFamily="34" charset="0"/>
        </a:defRPr>
      </a:lvl2pPr>
      <a:lvl3pPr marL="195263" indent="-192088" algn="l" rtl="0" eaLnBrk="0" fontAlgn="base" hangingPunct="0">
        <a:spcBef>
          <a:spcPts val="400"/>
        </a:spcBef>
        <a:spcAft>
          <a:spcPct val="0"/>
        </a:spcAft>
        <a:buClr>
          <a:schemeClr val="tx1"/>
        </a:buClr>
        <a:buFont typeface="Wingdings 2" pitchFamily="18" charset="2"/>
        <a:buChar char=""/>
        <a:defRPr sz="2000">
          <a:solidFill>
            <a:schemeClr val="tx1"/>
          </a:solidFill>
          <a:latin typeface="Arial" pitchFamily="34" charset="0"/>
          <a:cs typeface="Arial" pitchFamily="34" charset="0"/>
        </a:defRPr>
      </a:lvl3pPr>
      <a:lvl4pPr marL="363538" indent="-166688" algn="l" rtl="0" eaLnBrk="0" fontAlgn="base" hangingPunct="0">
        <a:spcBef>
          <a:spcPts val="400"/>
        </a:spcBef>
        <a:spcAft>
          <a:spcPct val="0"/>
        </a:spcAft>
        <a:buClr>
          <a:schemeClr val="tx1"/>
        </a:buClr>
        <a:buFont typeface="Arial" charset="0"/>
        <a:buChar char="–"/>
        <a:defRPr sz="2000">
          <a:solidFill>
            <a:schemeClr val="tx1"/>
          </a:solidFill>
          <a:latin typeface="Arial" pitchFamily="34" charset="0"/>
          <a:cs typeface="Arial" pitchFamily="34" charset="0"/>
        </a:defRPr>
      </a:lvl4pPr>
      <a:lvl5pPr marL="365125" indent="1463675" algn="l" rtl="0" eaLnBrk="0" fontAlgn="base" hangingPunct="0">
        <a:spcBef>
          <a:spcPts val="400"/>
        </a:spcBef>
        <a:spcAft>
          <a:spcPct val="0"/>
        </a:spcAft>
        <a:buClr>
          <a:schemeClr val="tx1"/>
        </a:buClr>
        <a:buFont typeface="Arial" charset="0"/>
        <a:defRPr sz="2000">
          <a:solidFill>
            <a:schemeClr val="tx1"/>
          </a:solidFill>
          <a:latin typeface="Arial" pitchFamily="34" charset="0"/>
          <a:cs typeface="Arial" pitchFamily="34" charset="0"/>
        </a:defRPr>
      </a:lvl5pPr>
      <a:lvl6pPr marL="10080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6pPr>
      <a:lvl7pPr marL="14652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7pPr>
      <a:lvl8pPr marL="19224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8pPr>
      <a:lvl9pPr marL="23796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bwMode="gray">
          <a:xfrm>
            <a:off x="0" y="6381750"/>
            <a:ext cx="9144000" cy="476250"/>
          </a:xfrm>
          <a:prstGeom prst="rect">
            <a:avLst/>
          </a:prstGeom>
          <a:solidFill>
            <a:schemeClr val="bg1">
              <a:lumMod val="8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pic>
        <p:nvPicPr>
          <p:cNvPr id="1027" name="Picture 9" descr="KITlogo_4c_frut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219075"/>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Logo_IP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5250" y="6427788"/>
            <a:ext cx="10715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1"/>
          <p:cNvSpPr txBox="1">
            <a:spLocks noChangeArrowheads="1"/>
          </p:cNvSpPr>
          <p:nvPr/>
        </p:nvSpPr>
        <p:spPr bwMode="auto">
          <a:xfrm>
            <a:off x="357188" y="6553200"/>
            <a:ext cx="3254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spcBef>
                <a:spcPct val="50000"/>
              </a:spcBef>
              <a:defRPr/>
            </a:pPr>
            <a:fld id="{4DAC3FC7-F9DF-4A02-BE9A-0FBCE663AC19}" type="slidenum">
              <a:rPr lang="de-DE" sz="1000" b="0" smtClean="0">
                <a:solidFill>
                  <a:srgbClr val="000000"/>
                </a:solidFill>
                <a:ea typeface="ＭＳ Ｐゴシック" pitchFamily="34" charset="-128"/>
                <a:cs typeface="Arial" charset="0"/>
              </a:rPr>
              <a:pPr algn="l" eaLnBrk="1" hangingPunct="1">
                <a:lnSpc>
                  <a:spcPct val="100000"/>
                </a:lnSpc>
                <a:spcBef>
                  <a:spcPct val="50000"/>
                </a:spcBef>
                <a:defRPr/>
              </a:pPr>
              <a:t>‹Nr.›</a:t>
            </a:fld>
            <a:endParaRPr lang="de-DE" sz="1000" b="0" smtClean="0">
              <a:solidFill>
                <a:srgbClr val="000000"/>
              </a:solidFill>
              <a:ea typeface="ＭＳ Ｐゴシック" pitchFamily="34" charset="-128"/>
              <a:cs typeface="Arial" charset="0"/>
            </a:endParaRPr>
          </a:p>
        </p:txBody>
      </p:sp>
      <p:sp>
        <p:nvSpPr>
          <p:cNvPr id="1030" name="Rectangle 11"/>
          <p:cNvSpPr>
            <a:spLocks noChangeArrowheads="1"/>
          </p:cNvSpPr>
          <p:nvPr/>
        </p:nvSpPr>
        <p:spPr bwMode="auto">
          <a:xfrm>
            <a:off x="719138" y="6553200"/>
            <a:ext cx="863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1" hangingPunct="1">
              <a:lnSpc>
                <a:spcPct val="100000"/>
              </a:lnSpc>
            </a:pPr>
            <a:fld id="{1421A57F-F59B-43CE-AF0D-42D74175AFBD}" type="datetime1">
              <a:rPr lang="de-DE" sz="1000" b="0">
                <a:solidFill>
                  <a:srgbClr val="000000"/>
                </a:solidFill>
                <a:ea typeface="ＭＳ Ｐゴシック" pitchFamily="34" charset="-128"/>
                <a:cs typeface="Arial" charset="0"/>
              </a:rPr>
              <a:pPr algn="l" eaLnBrk="1" hangingPunct="1">
                <a:lnSpc>
                  <a:spcPct val="100000"/>
                </a:lnSpc>
              </a:pPr>
              <a:t>16.11.2011</a:t>
            </a:fld>
            <a:endParaRPr lang="de-DE" sz="1000" b="0">
              <a:solidFill>
                <a:srgbClr val="000000"/>
              </a:solidFill>
              <a:ea typeface="ＭＳ Ｐゴシック" pitchFamily="34" charset="-128"/>
              <a:cs typeface="Arial" charset="0"/>
            </a:endParaRPr>
          </a:p>
        </p:txBody>
      </p:sp>
      <p:sp>
        <p:nvSpPr>
          <p:cNvPr id="1031" name="Textfeld 11"/>
          <p:cNvSpPr txBox="1">
            <a:spLocks noChangeArrowheads="1"/>
          </p:cNvSpPr>
          <p:nvPr/>
        </p:nvSpPr>
        <p:spPr bwMode="auto">
          <a:xfrm>
            <a:off x="1609725" y="6503988"/>
            <a:ext cx="2457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Karlsruhe Institute of Technology (KIT)</a:t>
            </a:r>
          </a:p>
        </p:txBody>
      </p:sp>
      <p:sp>
        <p:nvSpPr>
          <p:cNvPr id="1032" name="Textfeld 8"/>
          <p:cNvSpPr txBox="1">
            <a:spLocks noChangeArrowheads="1"/>
          </p:cNvSpPr>
          <p:nvPr userDrawn="1"/>
        </p:nvSpPr>
        <p:spPr bwMode="auto">
          <a:xfrm>
            <a:off x="5940425" y="6503988"/>
            <a:ext cx="1511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Prof. Dr. J. Leuthold</a:t>
            </a:r>
          </a:p>
        </p:txBody>
      </p:sp>
    </p:spTree>
    <p:extLst>
      <p:ext uri="{BB962C8B-B14F-4D97-AF65-F5344CB8AC3E}">
        <p14:creationId xmlns:p14="http://schemas.microsoft.com/office/powerpoint/2010/main" val="1635248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p:txStyles>
    <p:titleStyle>
      <a:lvl1pPr algn="ctr" rtl="0" eaLnBrk="0" fontAlgn="base" hangingPunct="0">
        <a:spcBef>
          <a:spcPct val="0"/>
        </a:spcBef>
        <a:spcAft>
          <a:spcPct val="0"/>
        </a:spcAft>
        <a:defRPr sz="2400" b="1" spc="-15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tx1"/>
          </a:solidFill>
          <a:latin typeface="Arial" charset="0"/>
          <a:cs typeface="Arial" charset="0"/>
        </a:defRPr>
      </a:lvl2pPr>
      <a:lvl3pPr algn="ctr" rtl="0" eaLnBrk="0" fontAlgn="base" hangingPunct="0">
        <a:spcBef>
          <a:spcPct val="0"/>
        </a:spcBef>
        <a:spcAft>
          <a:spcPct val="0"/>
        </a:spcAft>
        <a:defRPr sz="2400" b="1">
          <a:solidFill>
            <a:schemeClr val="tx1"/>
          </a:solidFill>
          <a:latin typeface="Arial" charset="0"/>
          <a:cs typeface="Arial" charset="0"/>
        </a:defRPr>
      </a:lvl3pPr>
      <a:lvl4pPr algn="ctr" rtl="0" eaLnBrk="0" fontAlgn="base" hangingPunct="0">
        <a:spcBef>
          <a:spcPct val="0"/>
        </a:spcBef>
        <a:spcAft>
          <a:spcPct val="0"/>
        </a:spcAft>
        <a:defRPr sz="2400" b="1">
          <a:solidFill>
            <a:schemeClr val="tx1"/>
          </a:solidFill>
          <a:latin typeface="Arial" charset="0"/>
          <a:cs typeface="Arial" charset="0"/>
        </a:defRPr>
      </a:lvl4pPr>
      <a:lvl5pPr algn="ctr" rtl="0" eaLnBrk="0" fontAlgn="base" hangingPunct="0">
        <a:spcBef>
          <a:spcPct val="0"/>
        </a:spcBef>
        <a:spcAft>
          <a:spcPct val="0"/>
        </a:spcAft>
        <a:defRPr sz="2400" b="1">
          <a:solidFill>
            <a:schemeClr val="tx1"/>
          </a:solidFill>
          <a:latin typeface="Arial" charset="0"/>
          <a:cs typeface="Arial" charset="0"/>
        </a:defRPr>
      </a:lvl5pPr>
      <a:lvl6pPr marL="457200" algn="l" rtl="0" eaLnBrk="1" fontAlgn="base" hangingPunct="1">
        <a:spcBef>
          <a:spcPct val="0"/>
        </a:spcBef>
        <a:spcAft>
          <a:spcPct val="0"/>
        </a:spcAft>
        <a:defRPr sz="2000" b="1">
          <a:solidFill>
            <a:schemeClr val="accent1"/>
          </a:solidFill>
          <a:latin typeface="Arial" charset="0"/>
        </a:defRPr>
      </a:lvl6pPr>
      <a:lvl7pPr marL="914400" algn="l" rtl="0" eaLnBrk="1" fontAlgn="base" hangingPunct="1">
        <a:spcBef>
          <a:spcPct val="0"/>
        </a:spcBef>
        <a:spcAft>
          <a:spcPct val="0"/>
        </a:spcAft>
        <a:defRPr sz="2000" b="1">
          <a:solidFill>
            <a:schemeClr val="accent1"/>
          </a:solidFill>
          <a:latin typeface="Arial" charset="0"/>
        </a:defRPr>
      </a:lvl7pPr>
      <a:lvl8pPr marL="1371600" algn="l" rtl="0" eaLnBrk="1" fontAlgn="base" hangingPunct="1">
        <a:spcBef>
          <a:spcPct val="0"/>
        </a:spcBef>
        <a:spcAft>
          <a:spcPct val="0"/>
        </a:spcAft>
        <a:defRPr sz="2000" b="1">
          <a:solidFill>
            <a:schemeClr val="accent1"/>
          </a:solidFill>
          <a:latin typeface="Arial" charset="0"/>
        </a:defRPr>
      </a:lvl8pPr>
      <a:lvl9pPr marL="1828800" algn="l" rtl="0" eaLnBrk="1" fontAlgn="base" hangingPunct="1">
        <a:spcBef>
          <a:spcPct val="0"/>
        </a:spcBef>
        <a:spcAft>
          <a:spcPct val="0"/>
        </a:spcAft>
        <a:defRPr sz="2000" b="1">
          <a:solidFill>
            <a:schemeClr val="accent1"/>
          </a:solidFill>
          <a:latin typeface="Arial" charset="0"/>
        </a:defRPr>
      </a:lvl9pPr>
    </p:titleStyle>
    <p:bodyStyle>
      <a:lvl1pPr marL="342900" indent="-342900" algn="l" rtl="0" eaLnBrk="0" fontAlgn="base" hangingPunct="0">
        <a:spcBef>
          <a:spcPts val="400"/>
        </a:spcBef>
        <a:spcAft>
          <a:spcPct val="0"/>
        </a:spcAft>
        <a:buFont typeface="Arial" charset="0"/>
        <a:defRPr sz="2000">
          <a:solidFill>
            <a:schemeClr val="tx1"/>
          </a:solidFill>
          <a:latin typeface="Arial" pitchFamily="34" charset="0"/>
          <a:ea typeface="+mn-ea"/>
          <a:cs typeface="Arial" pitchFamily="34" charset="0"/>
        </a:defRPr>
      </a:lvl1pPr>
      <a:lvl2pPr marL="1588" indent="455613" algn="l" rtl="0" eaLnBrk="0" fontAlgn="base" hangingPunct="0">
        <a:spcBef>
          <a:spcPts val="400"/>
        </a:spcBef>
        <a:spcAft>
          <a:spcPct val="0"/>
        </a:spcAft>
        <a:buChar char="–"/>
        <a:defRPr sz="2000">
          <a:solidFill>
            <a:schemeClr val="tx1"/>
          </a:solidFill>
          <a:latin typeface="Arial" pitchFamily="34" charset="0"/>
          <a:cs typeface="Arial" pitchFamily="34" charset="0"/>
        </a:defRPr>
      </a:lvl2pPr>
      <a:lvl3pPr marL="195263" indent="-192088" algn="l" rtl="0" eaLnBrk="0" fontAlgn="base" hangingPunct="0">
        <a:spcBef>
          <a:spcPts val="400"/>
        </a:spcBef>
        <a:spcAft>
          <a:spcPct val="0"/>
        </a:spcAft>
        <a:buClr>
          <a:schemeClr val="tx1"/>
        </a:buClr>
        <a:buFont typeface="Wingdings 2" pitchFamily="18" charset="2"/>
        <a:buChar char=""/>
        <a:defRPr sz="2000">
          <a:solidFill>
            <a:schemeClr val="tx1"/>
          </a:solidFill>
          <a:latin typeface="Arial" pitchFamily="34" charset="0"/>
          <a:cs typeface="Arial" pitchFamily="34" charset="0"/>
        </a:defRPr>
      </a:lvl3pPr>
      <a:lvl4pPr marL="363538" indent="-166688" algn="l" rtl="0" eaLnBrk="0" fontAlgn="base" hangingPunct="0">
        <a:spcBef>
          <a:spcPts val="400"/>
        </a:spcBef>
        <a:spcAft>
          <a:spcPct val="0"/>
        </a:spcAft>
        <a:buClr>
          <a:schemeClr val="tx1"/>
        </a:buClr>
        <a:buFont typeface="Arial" charset="0"/>
        <a:buChar char="–"/>
        <a:defRPr sz="2000">
          <a:solidFill>
            <a:schemeClr val="tx1"/>
          </a:solidFill>
          <a:latin typeface="Arial" pitchFamily="34" charset="0"/>
          <a:cs typeface="Arial" pitchFamily="34" charset="0"/>
        </a:defRPr>
      </a:lvl4pPr>
      <a:lvl5pPr marL="365125" indent="1463675" algn="l" rtl="0" eaLnBrk="0" fontAlgn="base" hangingPunct="0">
        <a:spcBef>
          <a:spcPts val="400"/>
        </a:spcBef>
        <a:spcAft>
          <a:spcPct val="0"/>
        </a:spcAft>
        <a:buClr>
          <a:schemeClr val="tx1"/>
        </a:buClr>
        <a:buFont typeface="Arial" charset="0"/>
        <a:defRPr sz="2000">
          <a:solidFill>
            <a:schemeClr val="tx1"/>
          </a:solidFill>
          <a:latin typeface="Arial" pitchFamily="34" charset="0"/>
          <a:cs typeface="Arial" pitchFamily="34" charset="0"/>
        </a:defRPr>
      </a:lvl5pPr>
      <a:lvl6pPr marL="10080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6pPr>
      <a:lvl7pPr marL="14652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7pPr>
      <a:lvl8pPr marL="19224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8pPr>
      <a:lvl9pPr marL="23796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bwMode="gray">
          <a:xfrm>
            <a:off x="0" y="6381750"/>
            <a:ext cx="9144000" cy="476250"/>
          </a:xfrm>
          <a:prstGeom prst="rect">
            <a:avLst/>
          </a:prstGeom>
          <a:solidFill>
            <a:schemeClr val="bg1">
              <a:lumMod val="8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pic>
        <p:nvPicPr>
          <p:cNvPr id="1027" name="Picture 9" descr="KITlogo_4c_frut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219075"/>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Logo_IP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5250" y="6427788"/>
            <a:ext cx="10715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1"/>
          <p:cNvSpPr txBox="1">
            <a:spLocks noChangeArrowheads="1"/>
          </p:cNvSpPr>
          <p:nvPr/>
        </p:nvSpPr>
        <p:spPr bwMode="auto">
          <a:xfrm>
            <a:off x="357188" y="6553200"/>
            <a:ext cx="3254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spcBef>
                <a:spcPct val="50000"/>
              </a:spcBef>
              <a:defRPr/>
            </a:pPr>
            <a:fld id="{4DAC3FC7-F9DF-4A02-BE9A-0FBCE663AC19}" type="slidenum">
              <a:rPr lang="de-DE" sz="1000" b="0" smtClean="0">
                <a:solidFill>
                  <a:srgbClr val="000000"/>
                </a:solidFill>
                <a:ea typeface="ＭＳ Ｐゴシック" pitchFamily="34" charset="-128"/>
                <a:cs typeface="Arial" charset="0"/>
              </a:rPr>
              <a:pPr algn="l" eaLnBrk="1" hangingPunct="1">
                <a:lnSpc>
                  <a:spcPct val="100000"/>
                </a:lnSpc>
                <a:spcBef>
                  <a:spcPct val="50000"/>
                </a:spcBef>
                <a:defRPr/>
              </a:pPr>
              <a:t>‹Nr.›</a:t>
            </a:fld>
            <a:endParaRPr lang="de-DE" sz="1000" b="0" smtClean="0">
              <a:solidFill>
                <a:srgbClr val="000000"/>
              </a:solidFill>
              <a:ea typeface="ＭＳ Ｐゴシック" pitchFamily="34" charset="-128"/>
              <a:cs typeface="Arial" charset="0"/>
            </a:endParaRPr>
          </a:p>
        </p:txBody>
      </p:sp>
      <p:sp>
        <p:nvSpPr>
          <p:cNvPr id="1030" name="Rectangle 11"/>
          <p:cNvSpPr>
            <a:spLocks noChangeArrowheads="1"/>
          </p:cNvSpPr>
          <p:nvPr/>
        </p:nvSpPr>
        <p:spPr bwMode="auto">
          <a:xfrm>
            <a:off x="719138" y="6553200"/>
            <a:ext cx="863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1" hangingPunct="1">
              <a:lnSpc>
                <a:spcPct val="100000"/>
              </a:lnSpc>
            </a:pPr>
            <a:fld id="{1421A57F-F59B-43CE-AF0D-42D74175AFBD}" type="datetime1">
              <a:rPr lang="de-DE" sz="1000" b="0">
                <a:solidFill>
                  <a:srgbClr val="000000"/>
                </a:solidFill>
                <a:ea typeface="ＭＳ Ｐゴシック" pitchFamily="34" charset="-128"/>
                <a:cs typeface="Arial" charset="0"/>
              </a:rPr>
              <a:pPr algn="l" eaLnBrk="1" hangingPunct="1">
                <a:lnSpc>
                  <a:spcPct val="100000"/>
                </a:lnSpc>
              </a:pPr>
              <a:t>16.11.2011</a:t>
            </a:fld>
            <a:endParaRPr lang="de-DE" sz="1000" b="0">
              <a:solidFill>
                <a:srgbClr val="000000"/>
              </a:solidFill>
              <a:ea typeface="ＭＳ Ｐゴシック" pitchFamily="34" charset="-128"/>
              <a:cs typeface="Arial" charset="0"/>
            </a:endParaRPr>
          </a:p>
        </p:txBody>
      </p:sp>
      <p:sp>
        <p:nvSpPr>
          <p:cNvPr id="1031" name="Textfeld 11"/>
          <p:cNvSpPr txBox="1">
            <a:spLocks noChangeArrowheads="1"/>
          </p:cNvSpPr>
          <p:nvPr/>
        </p:nvSpPr>
        <p:spPr bwMode="auto">
          <a:xfrm>
            <a:off x="1609725" y="6503988"/>
            <a:ext cx="2457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Karlsruhe Institute of Technology (KIT)</a:t>
            </a:r>
          </a:p>
        </p:txBody>
      </p:sp>
      <p:sp>
        <p:nvSpPr>
          <p:cNvPr id="1032" name="Textfeld 8"/>
          <p:cNvSpPr txBox="1">
            <a:spLocks noChangeArrowheads="1"/>
          </p:cNvSpPr>
          <p:nvPr userDrawn="1"/>
        </p:nvSpPr>
        <p:spPr bwMode="auto">
          <a:xfrm>
            <a:off x="5940425" y="6503988"/>
            <a:ext cx="1511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Prof. Dr. J. Leuthold</a:t>
            </a:r>
          </a:p>
        </p:txBody>
      </p:sp>
    </p:spTree>
    <p:extLst>
      <p:ext uri="{BB962C8B-B14F-4D97-AF65-F5344CB8AC3E}">
        <p14:creationId xmlns:p14="http://schemas.microsoft.com/office/powerpoint/2010/main" val="10001745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id="1" dur="indefinite" restart="never" nodeType="tmRoot"/>
      </p:par>
    </p:tnLst>
  </p:timing>
  <p:hf hdr="0"/>
  <p:txStyles>
    <p:titleStyle>
      <a:lvl1pPr algn="ctr" rtl="0" eaLnBrk="0" fontAlgn="base" hangingPunct="0">
        <a:spcBef>
          <a:spcPct val="0"/>
        </a:spcBef>
        <a:spcAft>
          <a:spcPct val="0"/>
        </a:spcAft>
        <a:defRPr sz="2400" b="1" spc="-15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tx1"/>
          </a:solidFill>
          <a:latin typeface="Arial" charset="0"/>
          <a:cs typeface="Arial" charset="0"/>
        </a:defRPr>
      </a:lvl2pPr>
      <a:lvl3pPr algn="ctr" rtl="0" eaLnBrk="0" fontAlgn="base" hangingPunct="0">
        <a:spcBef>
          <a:spcPct val="0"/>
        </a:spcBef>
        <a:spcAft>
          <a:spcPct val="0"/>
        </a:spcAft>
        <a:defRPr sz="2400" b="1">
          <a:solidFill>
            <a:schemeClr val="tx1"/>
          </a:solidFill>
          <a:latin typeface="Arial" charset="0"/>
          <a:cs typeface="Arial" charset="0"/>
        </a:defRPr>
      </a:lvl3pPr>
      <a:lvl4pPr algn="ctr" rtl="0" eaLnBrk="0" fontAlgn="base" hangingPunct="0">
        <a:spcBef>
          <a:spcPct val="0"/>
        </a:spcBef>
        <a:spcAft>
          <a:spcPct val="0"/>
        </a:spcAft>
        <a:defRPr sz="2400" b="1">
          <a:solidFill>
            <a:schemeClr val="tx1"/>
          </a:solidFill>
          <a:latin typeface="Arial" charset="0"/>
          <a:cs typeface="Arial" charset="0"/>
        </a:defRPr>
      </a:lvl4pPr>
      <a:lvl5pPr algn="ctr" rtl="0" eaLnBrk="0" fontAlgn="base" hangingPunct="0">
        <a:spcBef>
          <a:spcPct val="0"/>
        </a:spcBef>
        <a:spcAft>
          <a:spcPct val="0"/>
        </a:spcAft>
        <a:defRPr sz="2400" b="1">
          <a:solidFill>
            <a:schemeClr val="tx1"/>
          </a:solidFill>
          <a:latin typeface="Arial" charset="0"/>
          <a:cs typeface="Arial" charset="0"/>
        </a:defRPr>
      </a:lvl5pPr>
      <a:lvl6pPr marL="457200" algn="l" rtl="0" eaLnBrk="1" fontAlgn="base" hangingPunct="1">
        <a:spcBef>
          <a:spcPct val="0"/>
        </a:spcBef>
        <a:spcAft>
          <a:spcPct val="0"/>
        </a:spcAft>
        <a:defRPr sz="2000" b="1">
          <a:solidFill>
            <a:schemeClr val="accent1"/>
          </a:solidFill>
          <a:latin typeface="Arial" charset="0"/>
        </a:defRPr>
      </a:lvl6pPr>
      <a:lvl7pPr marL="914400" algn="l" rtl="0" eaLnBrk="1" fontAlgn="base" hangingPunct="1">
        <a:spcBef>
          <a:spcPct val="0"/>
        </a:spcBef>
        <a:spcAft>
          <a:spcPct val="0"/>
        </a:spcAft>
        <a:defRPr sz="2000" b="1">
          <a:solidFill>
            <a:schemeClr val="accent1"/>
          </a:solidFill>
          <a:latin typeface="Arial" charset="0"/>
        </a:defRPr>
      </a:lvl7pPr>
      <a:lvl8pPr marL="1371600" algn="l" rtl="0" eaLnBrk="1" fontAlgn="base" hangingPunct="1">
        <a:spcBef>
          <a:spcPct val="0"/>
        </a:spcBef>
        <a:spcAft>
          <a:spcPct val="0"/>
        </a:spcAft>
        <a:defRPr sz="2000" b="1">
          <a:solidFill>
            <a:schemeClr val="accent1"/>
          </a:solidFill>
          <a:latin typeface="Arial" charset="0"/>
        </a:defRPr>
      </a:lvl8pPr>
      <a:lvl9pPr marL="1828800" algn="l" rtl="0" eaLnBrk="1" fontAlgn="base" hangingPunct="1">
        <a:spcBef>
          <a:spcPct val="0"/>
        </a:spcBef>
        <a:spcAft>
          <a:spcPct val="0"/>
        </a:spcAft>
        <a:defRPr sz="2000" b="1">
          <a:solidFill>
            <a:schemeClr val="accent1"/>
          </a:solidFill>
          <a:latin typeface="Arial" charset="0"/>
        </a:defRPr>
      </a:lvl9pPr>
    </p:titleStyle>
    <p:bodyStyle>
      <a:lvl1pPr marL="342900" indent="-342900" algn="l" rtl="0" eaLnBrk="0" fontAlgn="base" hangingPunct="0">
        <a:spcBef>
          <a:spcPts val="400"/>
        </a:spcBef>
        <a:spcAft>
          <a:spcPct val="0"/>
        </a:spcAft>
        <a:buFont typeface="Arial" charset="0"/>
        <a:defRPr sz="2000">
          <a:solidFill>
            <a:schemeClr val="tx1"/>
          </a:solidFill>
          <a:latin typeface="Arial" pitchFamily="34" charset="0"/>
          <a:ea typeface="+mn-ea"/>
          <a:cs typeface="Arial" pitchFamily="34" charset="0"/>
        </a:defRPr>
      </a:lvl1pPr>
      <a:lvl2pPr marL="1588" indent="455613" algn="l" rtl="0" eaLnBrk="0" fontAlgn="base" hangingPunct="0">
        <a:spcBef>
          <a:spcPts val="400"/>
        </a:spcBef>
        <a:spcAft>
          <a:spcPct val="0"/>
        </a:spcAft>
        <a:buChar char="–"/>
        <a:defRPr sz="2000">
          <a:solidFill>
            <a:schemeClr val="tx1"/>
          </a:solidFill>
          <a:latin typeface="Arial" pitchFamily="34" charset="0"/>
          <a:cs typeface="Arial" pitchFamily="34" charset="0"/>
        </a:defRPr>
      </a:lvl2pPr>
      <a:lvl3pPr marL="195263" indent="-192088" algn="l" rtl="0" eaLnBrk="0" fontAlgn="base" hangingPunct="0">
        <a:spcBef>
          <a:spcPts val="400"/>
        </a:spcBef>
        <a:spcAft>
          <a:spcPct val="0"/>
        </a:spcAft>
        <a:buClr>
          <a:schemeClr val="tx1"/>
        </a:buClr>
        <a:buFont typeface="Wingdings 2" pitchFamily="18" charset="2"/>
        <a:buChar char=""/>
        <a:defRPr sz="2000">
          <a:solidFill>
            <a:schemeClr val="tx1"/>
          </a:solidFill>
          <a:latin typeface="Arial" pitchFamily="34" charset="0"/>
          <a:cs typeface="Arial" pitchFamily="34" charset="0"/>
        </a:defRPr>
      </a:lvl3pPr>
      <a:lvl4pPr marL="363538" indent="-166688" algn="l" rtl="0" eaLnBrk="0" fontAlgn="base" hangingPunct="0">
        <a:spcBef>
          <a:spcPts val="400"/>
        </a:spcBef>
        <a:spcAft>
          <a:spcPct val="0"/>
        </a:spcAft>
        <a:buClr>
          <a:schemeClr val="tx1"/>
        </a:buClr>
        <a:buFont typeface="Arial" charset="0"/>
        <a:buChar char="–"/>
        <a:defRPr sz="2000">
          <a:solidFill>
            <a:schemeClr val="tx1"/>
          </a:solidFill>
          <a:latin typeface="Arial" pitchFamily="34" charset="0"/>
          <a:cs typeface="Arial" pitchFamily="34" charset="0"/>
        </a:defRPr>
      </a:lvl4pPr>
      <a:lvl5pPr marL="365125" indent="1463675" algn="l" rtl="0" eaLnBrk="0" fontAlgn="base" hangingPunct="0">
        <a:spcBef>
          <a:spcPts val="400"/>
        </a:spcBef>
        <a:spcAft>
          <a:spcPct val="0"/>
        </a:spcAft>
        <a:buClr>
          <a:schemeClr val="tx1"/>
        </a:buClr>
        <a:buFont typeface="Arial" charset="0"/>
        <a:defRPr sz="2000">
          <a:solidFill>
            <a:schemeClr val="tx1"/>
          </a:solidFill>
          <a:latin typeface="Arial" pitchFamily="34" charset="0"/>
          <a:cs typeface="Arial" pitchFamily="34" charset="0"/>
        </a:defRPr>
      </a:lvl5pPr>
      <a:lvl6pPr marL="10080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6pPr>
      <a:lvl7pPr marL="14652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7pPr>
      <a:lvl8pPr marL="19224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8pPr>
      <a:lvl9pPr marL="23796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bwMode="gray">
          <a:xfrm>
            <a:off x="0" y="6381750"/>
            <a:ext cx="9144000" cy="476250"/>
          </a:xfrm>
          <a:prstGeom prst="rect">
            <a:avLst/>
          </a:prstGeom>
          <a:solidFill>
            <a:schemeClr val="bg1">
              <a:lumMod val="85000"/>
            </a:schemeClr>
          </a:solidFill>
          <a:ln w="9525" cap="flat" cmpd="sng" algn="ctr">
            <a:noFill/>
            <a:prstDash val="solid"/>
            <a:round/>
            <a:headEnd type="none" w="med" len="med"/>
            <a:tailEnd type="none" w="med" len="med"/>
          </a:ln>
          <a:effectLst/>
        </p:spPr>
        <p:txBody>
          <a:bodyPr lIns="90000" tIns="46800" rIns="90000" bIns="46800" anchor="ctr"/>
          <a:lstStyle/>
          <a:p>
            <a:pPr eaLnBrk="1" hangingPunct="1">
              <a:lnSpc>
                <a:spcPct val="100000"/>
              </a:lnSpc>
              <a:buClr>
                <a:srgbClr val="009682"/>
              </a:buClr>
              <a:defRPr/>
            </a:pPr>
            <a:endParaRPr lang="en-GB" sz="1600" b="0" dirty="0" err="1">
              <a:solidFill>
                <a:srgbClr val="000000"/>
              </a:solidFill>
              <a:cs typeface="Arial" charset="0"/>
            </a:endParaRPr>
          </a:p>
        </p:txBody>
      </p:sp>
      <p:pic>
        <p:nvPicPr>
          <p:cNvPr id="1027" name="Picture 9" descr="KITlogo_4c_frut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67625" y="219075"/>
            <a:ext cx="1084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descr="Logo_IP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5250" y="6427788"/>
            <a:ext cx="10715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1"/>
          <p:cNvSpPr txBox="1">
            <a:spLocks noChangeArrowheads="1"/>
          </p:cNvSpPr>
          <p:nvPr/>
        </p:nvSpPr>
        <p:spPr bwMode="auto">
          <a:xfrm>
            <a:off x="357188" y="6553200"/>
            <a:ext cx="3254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spcBef>
                <a:spcPct val="50000"/>
              </a:spcBef>
              <a:defRPr/>
            </a:pPr>
            <a:fld id="{4DAC3FC7-F9DF-4A02-BE9A-0FBCE663AC19}" type="slidenum">
              <a:rPr lang="de-DE" sz="1000" b="0" smtClean="0">
                <a:solidFill>
                  <a:srgbClr val="000000"/>
                </a:solidFill>
                <a:ea typeface="ＭＳ Ｐゴシック" pitchFamily="34" charset="-128"/>
                <a:cs typeface="Arial" charset="0"/>
              </a:rPr>
              <a:pPr algn="l" eaLnBrk="1" hangingPunct="1">
                <a:lnSpc>
                  <a:spcPct val="100000"/>
                </a:lnSpc>
                <a:spcBef>
                  <a:spcPct val="50000"/>
                </a:spcBef>
                <a:defRPr/>
              </a:pPr>
              <a:t>‹Nr.›</a:t>
            </a:fld>
            <a:endParaRPr lang="de-DE" sz="1000" b="0" smtClean="0">
              <a:solidFill>
                <a:srgbClr val="000000"/>
              </a:solidFill>
              <a:ea typeface="ＭＳ Ｐゴシック" pitchFamily="34" charset="-128"/>
              <a:cs typeface="Arial" charset="0"/>
            </a:endParaRPr>
          </a:p>
        </p:txBody>
      </p:sp>
      <p:sp>
        <p:nvSpPr>
          <p:cNvPr id="1030" name="Rectangle 11"/>
          <p:cNvSpPr>
            <a:spLocks noChangeArrowheads="1"/>
          </p:cNvSpPr>
          <p:nvPr/>
        </p:nvSpPr>
        <p:spPr bwMode="auto">
          <a:xfrm>
            <a:off x="719138" y="6553200"/>
            <a:ext cx="863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l" eaLnBrk="1" hangingPunct="1">
              <a:lnSpc>
                <a:spcPct val="100000"/>
              </a:lnSpc>
            </a:pPr>
            <a:fld id="{1421A57F-F59B-43CE-AF0D-42D74175AFBD}" type="datetime1">
              <a:rPr lang="de-DE" sz="1000" b="0">
                <a:solidFill>
                  <a:srgbClr val="000000"/>
                </a:solidFill>
                <a:ea typeface="ＭＳ Ｐゴシック" pitchFamily="34" charset="-128"/>
                <a:cs typeface="Arial" charset="0"/>
              </a:rPr>
              <a:pPr algn="l" eaLnBrk="1" hangingPunct="1">
                <a:lnSpc>
                  <a:spcPct val="100000"/>
                </a:lnSpc>
              </a:pPr>
              <a:t>16.11.2011</a:t>
            </a:fld>
            <a:endParaRPr lang="de-DE" sz="1000" b="0">
              <a:solidFill>
                <a:srgbClr val="000000"/>
              </a:solidFill>
              <a:ea typeface="ＭＳ Ｐゴシック" pitchFamily="34" charset="-128"/>
              <a:cs typeface="Arial" charset="0"/>
            </a:endParaRPr>
          </a:p>
        </p:txBody>
      </p:sp>
      <p:sp>
        <p:nvSpPr>
          <p:cNvPr id="1031" name="Textfeld 11"/>
          <p:cNvSpPr txBox="1">
            <a:spLocks noChangeArrowheads="1"/>
          </p:cNvSpPr>
          <p:nvPr/>
        </p:nvSpPr>
        <p:spPr bwMode="auto">
          <a:xfrm>
            <a:off x="1609725" y="6503988"/>
            <a:ext cx="24574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Karlsruhe Institute of Technology (KIT)</a:t>
            </a:r>
          </a:p>
        </p:txBody>
      </p:sp>
      <p:sp>
        <p:nvSpPr>
          <p:cNvPr id="1032" name="Textfeld 8"/>
          <p:cNvSpPr txBox="1">
            <a:spLocks noChangeArrowheads="1"/>
          </p:cNvSpPr>
          <p:nvPr userDrawn="1"/>
        </p:nvSpPr>
        <p:spPr bwMode="auto">
          <a:xfrm>
            <a:off x="5940425" y="6503988"/>
            <a:ext cx="15113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l" eaLnBrk="1" hangingPunct="1">
              <a:lnSpc>
                <a:spcPct val="100000"/>
              </a:lnSpc>
              <a:defRPr/>
            </a:pPr>
            <a:r>
              <a:rPr lang="en-GB" sz="1000" b="0" smtClean="0">
                <a:solidFill>
                  <a:srgbClr val="000000"/>
                </a:solidFill>
                <a:cs typeface="Arial" charset="0"/>
              </a:rPr>
              <a:t>Prof. Dr. J. Leuthold</a:t>
            </a:r>
          </a:p>
        </p:txBody>
      </p:sp>
    </p:spTree>
    <p:extLst>
      <p:ext uri="{BB962C8B-B14F-4D97-AF65-F5344CB8AC3E}">
        <p14:creationId xmlns:p14="http://schemas.microsoft.com/office/powerpoint/2010/main" val="182960068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iming>
    <p:tnLst>
      <p:par>
        <p:cTn id="1" dur="indefinite" restart="never" nodeType="tmRoot"/>
      </p:par>
    </p:tnLst>
  </p:timing>
  <p:hf hdr="0"/>
  <p:txStyles>
    <p:titleStyle>
      <a:lvl1pPr algn="ctr" rtl="0" eaLnBrk="0" fontAlgn="base" hangingPunct="0">
        <a:spcBef>
          <a:spcPct val="0"/>
        </a:spcBef>
        <a:spcAft>
          <a:spcPct val="0"/>
        </a:spcAft>
        <a:defRPr sz="2400" b="1" spc="-15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400" b="1">
          <a:solidFill>
            <a:schemeClr val="tx1"/>
          </a:solidFill>
          <a:latin typeface="Arial" charset="0"/>
          <a:cs typeface="Arial" charset="0"/>
        </a:defRPr>
      </a:lvl2pPr>
      <a:lvl3pPr algn="ctr" rtl="0" eaLnBrk="0" fontAlgn="base" hangingPunct="0">
        <a:spcBef>
          <a:spcPct val="0"/>
        </a:spcBef>
        <a:spcAft>
          <a:spcPct val="0"/>
        </a:spcAft>
        <a:defRPr sz="2400" b="1">
          <a:solidFill>
            <a:schemeClr val="tx1"/>
          </a:solidFill>
          <a:latin typeface="Arial" charset="0"/>
          <a:cs typeface="Arial" charset="0"/>
        </a:defRPr>
      </a:lvl3pPr>
      <a:lvl4pPr algn="ctr" rtl="0" eaLnBrk="0" fontAlgn="base" hangingPunct="0">
        <a:spcBef>
          <a:spcPct val="0"/>
        </a:spcBef>
        <a:spcAft>
          <a:spcPct val="0"/>
        </a:spcAft>
        <a:defRPr sz="2400" b="1">
          <a:solidFill>
            <a:schemeClr val="tx1"/>
          </a:solidFill>
          <a:latin typeface="Arial" charset="0"/>
          <a:cs typeface="Arial" charset="0"/>
        </a:defRPr>
      </a:lvl4pPr>
      <a:lvl5pPr algn="ctr" rtl="0" eaLnBrk="0" fontAlgn="base" hangingPunct="0">
        <a:spcBef>
          <a:spcPct val="0"/>
        </a:spcBef>
        <a:spcAft>
          <a:spcPct val="0"/>
        </a:spcAft>
        <a:defRPr sz="2400" b="1">
          <a:solidFill>
            <a:schemeClr val="tx1"/>
          </a:solidFill>
          <a:latin typeface="Arial" charset="0"/>
          <a:cs typeface="Arial" charset="0"/>
        </a:defRPr>
      </a:lvl5pPr>
      <a:lvl6pPr marL="457200" algn="l" rtl="0" eaLnBrk="1" fontAlgn="base" hangingPunct="1">
        <a:spcBef>
          <a:spcPct val="0"/>
        </a:spcBef>
        <a:spcAft>
          <a:spcPct val="0"/>
        </a:spcAft>
        <a:defRPr sz="2000" b="1">
          <a:solidFill>
            <a:schemeClr val="accent1"/>
          </a:solidFill>
          <a:latin typeface="Arial" charset="0"/>
        </a:defRPr>
      </a:lvl6pPr>
      <a:lvl7pPr marL="914400" algn="l" rtl="0" eaLnBrk="1" fontAlgn="base" hangingPunct="1">
        <a:spcBef>
          <a:spcPct val="0"/>
        </a:spcBef>
        <a:spcAft>
          <a:spcPct val="0"/>
        </a:spcAft>
        <a:defRPr sz="2000" b="1">
          <a:solidFill>
            <a:schemeClr val="accent1"/>
          </a:solidFill>
          <a:latin typeface="Arial" charset="0"/>
        </a:defRPr>
      </a:lvl7pPr>
      <a:lvl8pPr marL="1371600" algn="l" rtl="0" eaLnBrk="1" fontAlgn="base" hangingPunct="1">
        <a:spcBef>
          <a:spcPct val="0"/>
        </a:spcBef>
        <a:spcAft>
          <a:spcPct val="0"/>
        </a:spcAft>
        <a:defRPr sz="2000" b="1">
          <a:solidFill>
            <a:schemeClr val="accent1"/>
          </a:solidFill>
          <a:latin typeface="Arial" charset="0"/>
        </a:defRPr>
      </a:lvl8pPr>
      <a:lvl9pPr marL="1828800" algn="l" rtl="0" eaLnBrk="1" fontAlgn="base" hangingPunct="1">
        <a:spcBef>
          <a:spcPct val="0"/>
        </a:spcBef>
        <a:spcAft>
          <a:spcPct val="0"/>
        </a:spcAft>
        <a:defRPr sz="2000" b="1">
          <a:solidFill>
            <a:schemeClr val="accent1"/>
          </a:solidFill>
          <a:latin typeface="Arial" charset="0"/>
        </a:defRPr>
      </a:lvl9pPr>
    </p:titleStyle>
    <p:bodyStyle>
      <a:lvl1pPr marL="342900" indent="-342900" algn="l" rtl="0" eaLnBrk="0" fontAlgn="base" hangingPunct="0">
        <a:spcBef>
          <a:spcPts val="400"/>
        </a:spcBef>
        <a:spcAft>
          <a:spcPct val="0"/>
        </a:spcAft>
        <a:buFont typeface="Arial" charset="0"/>
        <a:defRPr sz="2000">
          <a:solidFill>
            <a:schemeClr val="tx1"/>
          </a:solidFill>
          <a:latin typeface="Arial" pitchFamily="34" charset="0"/>
          <a:ea typeface="+mn-ea"/>
          <a:cs typeface="Arial" pitchFamily="34" charset="0"/>
        </a:defRPr>
      </a:lvl1pPr>
      <a:lvl2pPr marL="1588" indent="455613" algn="l" rtl="0" eaLnBrk="0" fontAlgn="base" hangingPunct="0">
        <a:spcBef>
          <a:spcPts val="400"/>
        </a:spcBef>
        <a:spcAft>
          <a:spcPct val="0"/>
        </a:spcAft>
        <a:buChar char="–"/>
        <a:defRPr sz="2000">
          <a:solidFill>
            <a:schemeClr val="tx1"/>
          </a:solidFill>
          <a:latin typeface="Arial" pitchFamily="34" charset="0"/>
          <a:cs typeface="Arial" pitchFamily="34" charset="0"/>
        </a:defRPr>
      </a:lvl2pPr>
      <a:lvl3pPr marL="195263" indent="-192088" algn="l" rtl="0" eaLnBrk="0" fontAlgn="base" hangingPunct="0">
        <a:spcBef>
          <a:spcPts val="400"/>
        </a:spcBef>
        <a:spcAft>
          <a:spcPct val="0"/>
        </a:spcAft>
        <a:buClr>
          <a:schemeClr val="tx1"/>
        </a:buClr>
        <a:buFont typeface="Wingdings 2" pitchFamily="18" charset="2"/>
        <a:buChar char=""/>
        <a:defRPr sz="2000">
          <a:solidFill>
            <a:schemeClr val="tx1"/>
          </a:solidFill>
          <a:latin typeface="Arial" pitchFamily="34" charset="0"/>
          <a:cs typeface="Arial" pitchFamily="34" charset="0"/>
        </a:defRPr>
      </a:lvl3pPr>
      <a:lvl4pPr marL="363538" indent="-166688" algn="l" rtl="0" eaLnBrk="0" fontAlgn="base" hangingPunct="0">
        <a:spcBef>
          <a:spcPts val="400"/>
        </a:spcBef>
        <a:spcAft>
          <a:spcPct val="0"/>
        </a:spcAft>
        <a:buClr>
          <a:schemeClr val="tx1"/>
        </a:buClr>
        <a:buFont typeface="Arial" charset="0"/>
        <a:buChar char="–"/>
        <a:defRPr sz="2000">
          <a:solidFill>
            <a:schemeClr val="tx1"/>
          </a:solidFill>
          <a:latin typeface="Arial" pitchFamily="34" charset="0"/>
          <a:cs typeface="Arial" pitchFamily="34" charset="0"/>
        </a:defRPr>
      </a:lvl4pPr>
      <a:lvl5pPr marL="365125" indent="1463675" algn="l" rtl="0" eaLnBrk="0" fontAlgn="base" hangingPunct="0">
        <a:spcBef>
          <a:spcPts val="400"/>
        </a:spcBef>
        <a:spcAft>
          <a:spcPct val="0"/>
        </a:spcAft>
        <a:buClr>
          <a:schemeClr val="tx1"/>
        </a:buClr>
        <a:buFont typeface="Arial" charset="0"/>
        <a:defRPr sz="2000">
          <a:solidFill>
            <a:schemeClr val="tx1"/>
          </a:solidFill>
          <a:latin typeface="Arial" pitchFamily="34" charset="0"/>
          <a:cs typeface="Arial" pitchFamily="34" charset="0"/>
        </a:defRPr>
      </a:lvl5pPr>
      <a:lvl6pPr marL="10080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6pPr>
      <a:lvl7pPr marL="14652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7pPr>
      <a:lvl8pPr marL="19224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8pPr>
      <a:lvl9pPr marL="2379663" indent="-185738" algn="l" rtl="0" eaLnBrk="1" fontAlgn="base" hangingPunct="1">
        <a:spcBef>
          <a:spcPct val="30000"/>
        </a:spcBef>
        <a:spcAft>
          <a:spcPct val="30000"/>
        </a:spcAft>
        <a:buClr>
          <a:schemeClr val="accent1"/>
        </a:buClr>
        <a:buFont typeface="Arial" charset="0"/>
        <a:buChar char="–"/>
        <a:tabLst>
          <a:tab pos="177800" algn="l"/>
          <a:tab pos="541338" algn="l"/>
        </a:tabLs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3.bin"/><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8.jpeg"/><Relationship Id="rId7" Type="http://schemas.openxmlformats.org/officeDocument/2006/relationships/oleObject" Target="../embeddings/oleObject4.bin"/><Relationship Id="rId2" Type="http://schemas.openxmlformats.org/officeDocument/2006/relationships/slideLayout" Target="../slideLayouts/slideLayout31.xml"/><Relationship Id="rId1" Type="http://schemas.openxmlformats.org/officeDocument/2006/relationships/vmlDrawing" Target="../drawings/vmlDrawing4.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2.emf"/><Relationship Id="rId5" Type="http://schemas.openxmlformats.org/officeDocument/2006/relationships/oleObject" Target="../embeddings/oleObject5.bin"/><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7.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7.png"/><Relationship Id="rId5" Type="http://schemas.openxmlformats.org/officeDocument/2006/relationships/oleObject" Target="../embeddings/oleObject7.bin"/><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8"/>
          <p:cNvSpPr>
            <a:spLocks noChangeArrowheads="1"/>
          </p:cNvSpPr>
          <p:nvPr/>
        </p:nvSpPr>
        <p:spPr bwMode="auto">
          <a:xfrm>
            <a:off x="107950" y="5637213"/>
            <a:ext cx="8928100" cy="122078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sp>
        <p:nvSpPr>
          <p:cNvPr id="62468" name="Rectangle 4"/>
          <p:cNvSpPr>
            <a:spLocks noChangeArrowheads="1"/>
          </p:cNvSpPr>
          <p:nvPr/>
        </p:nvSpPr>
        <p:spPr bwMode="auto">
          <a:xfrm>
            <a:off x="5786438" y="0"/>
            <a:ext cx="3357562" cy="2214563"/>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sp>
        <p:nvSpPr>
          <p:cNvPr id="62470" name="Text Box 10"/>
          <p:cNvSpPr txBox="1">
            <a:spLocks noChangeArrowheads="1"/>
          </p:cNvSpPr>
          <p:nvPr/>
        </p:nvSpPr>
        <p:spPr bwMode="auto">
          <a:xfrm>
            <a:off x="539750" y="4652963"/>
            <a:ext cx="81184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gn="ctr" eaLnBrk="1" hangingPunct="1"/>
            <a:r>
              <a:rPr lang="de-DE" b="0"/>
              <a:t>NAVOLCHI - Nano Scale Disruptive Silicon-Plasmonic Platform for Chip-to-Chip Interconnection </a:t>
            </a:r>
            <a:endParaRPr lang="en-US" b="0"/>
          </a:p>
        </p:txBody>
      </p:sp>
      <p:pic>
        <p:nvPicPr>
          <p:cNvPr id="624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2636838"/>
            <a:ext cx="5395912"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3" name="Rectangle 8"/>
          <p:cNvSpPr>
            <a:spLocks noChangeArrowheads="1"/>
          </p:cNvSpPr>
          <p:nvPr/>
        </p:nvSpPr>
        <p:spPr bwMode="auto">
          <a:xfrm>
            <a:off x="107950" y="692150"/>
            <a:ext cx="5759450" cy="366713"/>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graphicFrame>
        <p:nvGraphicFramePr>
          <p:cNvPr id="62466" name="Object 2"/>
          <p:cNvGraphicFramePr>
            <a:graphicFrameLocks noChangeAspect="1"/>
          </p:cNvGraphicFramePr>
          <p:nvPr/>
        </p:nvGraphicFramePr>
        <p:xfrm>
          <a:off x="3784600" y="692150"/>
          <a:ext cx="1627188" cy="1173163"/>
        </p:xfrm>
        <a:graphic>
          <a:graphicData uri="http://schemas.openxmlformats.org/presentationml/2006/ole">
            <mc:AlternateContent xmlns:mc="http://schemas.openxmlformats.org/markup-compatibility/2006">
              <mc:Choice xmlns:v="urn:schemas-microsoft-com:vml" Requires="v">
                <p:oleObj spid="_x0000_s62477" r:id="rId5" imgW="3895238" imgH="2809524" progId="MSPhotoEd.3">
                  <p:embed/>
                </p:oleObj>
              </mc:Choice>
              <mc:Fallback>
                <p:oleObj r:id="rId5" imgW="3895238" imgH="2809524"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600" y="692150"/>
                        <a:ext cx="1627188" cy="1173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96" name="AutoShape 216"/>
          <p:cNvSpPr>
            <a:spLocks noChangeArrowheads="1"/>
          </p:cNvSpPr>
          <p:nvPr/>
        </p:nvSpPr>
        <p:spPr bwMode="auto">
          <a:xfrm>
            <a:off x="4427538" y="3644900"/>
            <a:ext cx="4032250" cy="2736850"/>
          </a:xfrm>
          <a:prstGeom prst="roundRect">
            <a:avLst>
              <a:gd name="adj" fmla="val 16667"/>
            </a:avLst>
          </a:prstGeom>
          <a:gradFill rotWithShape="1">
            <a:gsLst>
              <a:gs pos="0">
                <a:srgbClr val="99CC00"/>
              </a:gs>
              <a:gs pos="100000">
                <a:srgbClr val="99CC00">
                  <a:gamma/>
                  <a:shade val="46275"/>
                  <a:invGamma/>
                </a:srgbClr>
              </a:gs>
            </a:gsLst>
            <a:lin ang="54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en-US"/>
          </a:p>
        </p:txBody>
      </p:sp>
      <p:sp>
        <p:nvSpPr>
          <p:cNvPr id="122884" name="Title 1"/>
          <p:cNvSpPr>
            <a:spLocks noGrp="1"/>
          </p:cNvSpPr>
          <p:nvPr>
            <p:ph type="title"/>
          </p:nvPr>
        </p:nvSpPr>
        <p:spPr/>
        <p:txBody>
          <a:bodyPr/>
          <a:lstStyle/>
          <a:p>
            <a:r>
              <a:rPr lang="en-US" smtClean="0"/>
              <a:t>Budget &amp; Distribution</a:t>
            </a:r>
          </a:p>
        </p:txBody>
      </p:sp>
      <p:sp>
        <p:nvSpPr>
          <p:cNvPr id="12288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pic>
        <p:nvPicPr>
          <p:cNvPr id="12288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8567738" cy="259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23094" name="Group 214"/>
          <p:cNvGraphicFramePr>
            <a:graphicFrameLocks noGrp="1"/>
          </p:cNvGraphicFramePr>
          <p:nvPr/>
        </p:nvGraphicFramePr>
        <p:xfrm>
          <a:off x="4643438" y="3860800"/>
          <a:ext cx="3656012" cy="2285619"/>
        </p:xfrm>
        <a:graphic>
          <a:graphicData uri="http://schemas.openxmlformats.org/drawingml/2006/table">
            <a:tbl>
              <a:tblPr/>
              <a:tblGrid>
                <a:gridCol w="490537"/>
                <a:gridCol w="1235075"/>
                <a:gridCol w="965200"/>
                <a:gridCol w="965200"/>
              </a:tblGrid>
              <a:tr h="161925">
                <a:tc gridSpan="2">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1. Tranche at start of project: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      1 400 000 €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58%</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cap="flat">
                      <a:noFill/>
                    </a:lnT>
                    <a:lnB>
                      <a:noFill/>
                    </a:lnB>
                    <a:lnTlToBr>
                      <a:noFill/>
                    </a:lnTlToBr>
                    <a:lnBlToTr>
                      <a:noFill/>
                    </a:lnBlToTr>
                    <a:noFill/>
                  </a:tcPr>
                </a:tc>
              </a:tr>
              <a:tr h="161925">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Total Sum</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58%</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1 Tranche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KIT</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495 615 €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289 109 €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290 000 €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IMCV</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386 013 €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225 174 €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225 000 €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TU/e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362 224 €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211 297 €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210 000 €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AIT</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304 988 €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177 910 €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180 000 €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UEVG</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311 540 €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181 732 €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180 000 €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ST</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411 700 €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240 158 €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240 000 €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rgbClr val="0000FF"/>
                          </a:solidFill>
                          <a:effectLst/>
                          <a:latin typeface="Arial" charset="0"/>
                          <a:cs typeface="Arial" charset="0"/>
                        </a:rPr>
                        <a:t>Ugent</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127 920 €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74 620 €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75 000 €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a:noFill/>
                    </a:lnB>
                    <a:lnTlToBr>
                      <a:noFill/>
                    </a:lnTlToBr>
                    <a:lnBlToTr>
                      <a:noFill/>
                    </a:lnBlToTr>
                    <a:noFill/>
                  </a:tcPr>
                </a:tc>
              </a:tr>
              <a:tr h="161925">
                <a:tc>
                  <a:txBody>
                    <a:bodyPr/>
                    <a:lstStyle/>
                    <a:p>
                      <a:pPr marL="0" marR="0" lvl="0" indent="0" algn="l" defTabSz="914400" rtl="0" eaLnBrk="0" fontAlgn="base" latinLnBrk="0" hangingPunct="0">
                        <a:lnSpc>
                          <a:spcPct val="80000"/>
                        </a:lnSpc>
                        <a:spcBef>
                          <a:spcPct val="25000"/>
                        </a:spcBef>
                        <a:spcAft>
                          <a:spcPct val="0"/>
                        </a:spcAft>
                        <a:buClrTx/>
                        <a:buSzTx/>
                        <a:buFont typeface="Wingdings" pitchFamily="2" charset="2"/>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endParaRPr kumimoji="0" lang="de-DE" sz="1800" b="0" i="0" u="none" strike="noStrike" cap="none" normalizeH="0" baseline="0" smtClean="0">
                        <a:ln>
                          <a:noFill/>
                        </a:ln>
                        <a:solidFill>
                          <a:schemeClr val="tx1"/>
                        </a:solidFill>
                        <a:effectLst/>
                        <a:latin typeface="Arial" charset="0"/>
                      </a:endParaRPr>
                    </a:p>
                  </a:txBody>
                  <a:tcPr marL="0" marR="0" marT="0" marB="0"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      2 400 000 €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      1 400 000 €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90000"/>
                        </a:lnSpc>
                        <a:spcBef>
                          <a:spcPct val="5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cs typeface="Arial" charset="0"/>
                        </a:rPr>
                        <a:t>      1 400 000 € </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a:noFill/>
                    </a:lnL>
                    <a:lnR cap="flat">
                      <a:noFill/>
                    </a:lnR>
                    <a:lnT>
                      <a:noFill/>
                    </a:lnT>
                    <a:lnB cap="flat">
                      <a:noFill/>
                    </a:lnB>
                    <a:lnTlToBr>
                      <a:noFill/>
                    </a:lnTlToBr>
                    <a:lnBlToTr>
                      <a:noFill/>
                    </a:lnBlToTr>
                    <a:noFill/>
                  </a:tcPr>
                </a:tc>
              </a:tr>
            </a:tbl>
          </a:graphicData>
        </a:graphic>
      </p:graphicFrame>
      <p:sp>
        <p:nvSpPr>
          <p:cNvPr id="123095" name="AutoShape 215"/>
          <p:cNvSpPr>
            <a:spLocks noChangeArrowheads="1"/>
          </p:cNvSpPr>
          <p:nvPr/>
        </p:nvSpPr>
        <p:spPr bwMode="auto">
          <a:xfrm>
            <a:off x="684213" y="4437063"/>
            <a:ext cx="3529012" cy="720725"/>
          </a:xfrm>
          <a:prstGeom prst="roundRect">
            <a:avLst>
              <a:gd name="adj" fmla="val 16667"/>
            </a:avLst>
          </a:prstGeom>
          <a:gradFill rotWithShape="1">
            <a:gsLst>
              <a:gs pos="0">
                <a:srgbClr val="99CC00"/>
              </a:gs>
              <a:gs pos="100000">
                <a:srgbClr val="99CC00">
                  <a:gamma/>
                  <a:shade val="66667"/>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lnSpc>
                <a:spcPct val="100000"/>
              </a:lnSpc>
            </a:pPr>
            <a:r>
              <a:rPr lang="de-DE" sz="2800" b="0">
                <a:solidFill>
                  <a:schemeClr val="tx1"/>
                </a:solidFill>
              </a:rPr>
              <a:t>First Payment: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itle 1"/>
          <p:cNvSpPr>
            <a:spLocks noGrp="1"/>
          </p:cNvSpPr>
          <p:nvPr>
            <p:ph type="title"/>
          </p:nvPr>
        </p:nvSpPr>
        <p:spPr>
          <a:xfrm>
            <a:off x="179388" y="188913"/>
            <a:ext cx="6983412" cy="609600"/>
          </a:xfrm>
        </p:spPr>
        <p:txBody>
          <a:bodyPr/>
          <a:lstStyle/>
          <a:p>
            <a:r>
              <a:rPr lang="en-US" smtClean="0"/>
              <a:t>Governance structure</a:t>
            </a:r>
          </a:p>
        </p:txBody>
      </p:sp>
      <p:pic>
        <p:nvPicPr>
          <p:cNvPr id="371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52513"/>
            <a:ext cx="8404225" cy="3224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17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4581525"/>
            <a:ext cx="4895850" cy="152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p:cNvSpPr>
            <a:spLocks noGrp="1"/>
          </p:cNvSpPr>
          <p:nvPr>
            <p:ph type="title" idx="4294967295"/>
          </p:nvPr>
        </p:nvSpPr>
        <p:spPr>
          <a:xfrm>
            <a:off x="179388" y="188913"/>
            <a:ext cx="6983412" cy="609600"/>
          </a:xfrm>
        </p:spPr>
        <p:txBody>
          <a:bodyPr/>
          <a:lstStyle/>
          <a:p>
            <a:r>
              <a:rPr lang="en-US" smtClean="0">
                <a:solidFill>
                  <a:srgbClr val="002060"/>
                </a:solidFill>
              </a:rPr>
              <a:t>Project Management Committee</a:t>
            </a:r>
          </a:p>
        </p:txBody>
      </p:sp>
      <p:sp>
        <p:nvSpPr>
          <p:cNvPr id="490499" name="Content Placeholder 2"/>
          <p:cNvSpPr>
            <a:spLocks noGrp="1"/>
          </p:cNvSpPr>
          <p:nvPr>
            <p:ph idx="4294967295"/>
          </p:nvPr>
        </p:nvSpPr>
        <p:spPr bwMode="auto">
          <a:xfrm>
            <a:off x="457200" y="1143000"/>
            <a:ext cx="8229600" cy="49831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charset="0"/>
              <a:buChar char="•"/>
            </a:pPr>
            <a:r>
              <a:rPr lang="en-GB" sz="1600" smtClean="0"/>
              <a:t>Coordination, monitoring and control of the progress of the work in the project,</a:t>
            </a:r>
            <a:endParaRPr lang="en-US" sz="1600" smtClean="0"/>
          </a:p>
          <a:p>
            <a:pPr>
              <a:buFont typeface="Arial" charset="0"/>
              <a:buChar char="•"/>
            </a:pPr>
            <a:r>
              <a:rPr lang="en-GB" sz="1600" smtClean="0"/>
              <a:t>Launch or stop of Work-packages,</a:t>
            </a:r>
            <a:endParaRPr lang="en-US" sz="1600" smtClean="0"/>
          </a:p>
          <a:p>
            <a:pPr>
              <a:buFont typeface="Arial" charset="0"/>
              <a:buChar char="•"/>
            </a:pPr>
            <a:r>
              <a:rPr lang="en-GB" sz="1600" smtClean="0"/>
              <a:t>Technical Management of the project:</a:t>
            </a:r>
            <a:endParaRPr lang="en-US" sz="1600" smtClean="0"/>
          </a:p>
          <a:p>
            <a:pPr>
              <a:buFont typeface="Arial" charset="0"/>
              <a:buChar char="•"/>
            </a:pPr>
            <a:r>
              <a:rPr lang="en-GB" sz="1600" smtClean="0"/>
              <a:t>Analyses and solutions on technical issues,</a:t>
            </a:r>
            <a:endParaRPr lang="en-US" sz="1600" smtClean="0"/>
          </a:p>
          <a:p>
            <a:pPr>
              <a:buFont typeface="Arial" charset="0"/>
              <a:buChar char="•"/>
            </a:pPr>
            <a:r>
              <a:rPr lang="en-GB" sz="1600" smtClean="0"/>
              <a:t>Technological roadmaps,</a:t>
            </a:r>
            <a:endParaRPr lang="en-US" sz="1600" smtClean="0"/>
          </a:p>
          <a:p>
            <a:pPr>
              <a:buFont typeface="Arial" charset="0"/>
              <a:buChar char="•"/>
            </a:pPr>
            <a:r>
              <a:rPr lang="en-GB" sz="1600" smtClean="0"/>
              <a:t>Approval of the deliverables,</a:t>
            </a:r>
            <a:endParaRPr lang="en-US" sz="1600" smtClean="0"/>
          </a:p>
          <a:p>
            <a:pPr>
              <a:buFont typeface="Arial" charset="0"/>
              <a:buChar char="•"/>
            </a:pPr>
            <a:r>
              <a:rPr lang="en-GB" sz="1600" smtClean="0"/>
              <a:t>Launch selection of sub-contractors,</a:t>
            </a:r>
            <a:endParaRPr lang="en-US" sz="1600" smtClean="0"/>
          </a:p>
          <a:p>
            <a:pPr>
              <a:buFont typeface="Arial" charset="0"/>
              <a:buChar char="•"/>
            </a:pPr>
            <a:r>
              <a:rPr lang="en-GB" sz="1600" smtClean="0"/>
              <a:t>Preparation of dissemination and communication with the support of WP 7,</a:t>
            </a:r>
            <a:endParaRPr lang="en-US" sz="1600" smtClean="0"/>
          </a:p>
          <a:p>
            <a:pPr>
              <a:buFont typeface="Arial" charset="0"/>
              <a:buChar char="•"/>
            </a:pPr>
            <a:r>
              <a:rPr lang="en-GB" sz="1600" smtClean="0"/>
              <a:t>Management of foreground and IPR,</a:t>
            </a:r>
            <a:endParaRPr lang="en-US" sz="1600" smtClean="0"/>
          </a:p>
          <a:p>
            <a:pPr>
              <a:buFont typeface="Arial" charset="0"/>
              <a:buChar char="•"/>
            </a:pPr>
            <a:r>
              <a:rPr lang="en-GB" sz="1600" smtClean="0"/>
              <a:t>Publications and press releases.</a:t>
            </a:r>
            <a:endParaRPr lang="en-US" sz="1600" smtClean="0"/>
          </a:p>
          <a:p>
            <a:endParaRPr lang="en-GB" sz="1600" smtClean="0"/>
          </a:p>
          <a:p>
            <a:r>
              <a:rPr lang="en-GB" sz="1600" smtClean="0"/>
              <a:t>The Project Management Committee shall consist of:</a:t>
            </a:r>
            <a:endParaRPr lang="en-US" sz="1600" smtClean="0"/>
          </a:p>
          <a:p>
            <a:pPr>
              <a:buFont typeface="Arial" charset="0"/>
              <a:buChar char="•"/>
            </a:pPr>
            <a:r>
              <a:rPr lang="en-GB" sz="1600" smtClean="0"/>
              <a:t>The NAVOLCHI Technical Project Manager</a:t>
            </a:r>
            <a:endParaRPr lang="en-US" sz="1600" smtClean="0"/>
          </a:p>
          <a:p>
            <a:pPr>
              <a:buFont typeface="Arial" charset="0"/>
              <a:buChar char="•"/>
            </a:pPr>
            <a:r>
              <a:rPr lang="en-GB" sz="1600" smtClean="0"/>
              <a:t>The Administrative Coordinator</a:t>
            </a:r>
            <a:endParaRPr lang="en-US" sz="1600" smtClean="0"/>
          </a:p>
          <a:p>
            <a:pPr>
              <a:buFont typeface="Arial" charset="0"/>
              <a:buChar char="•"/>
            </a:pPr>
            <a:r>
              <a:rPr lang="en-GB" sz="1600" smtClean="0"/>
              <a:t>The WP Leaders</a:t>
            </a:r>
            <a:endParaRPr lang="en-US" sz="1600" smtClean="0"/>
          </a:p>
          <a:p>
            <a:pPr>
              <a:buFont typeface="Arial" charset="0"/>
              <a:buChar char="•"/>
            </a:pPr>
            <a:r>
              <a:rPr lang="en-GB" sz="1600" smtClean="0"/>
              <a:t>WP7 leader when necessary for dissemination purposes</a:t>
            </a:r>
            <a:endParaRPr lang="en-US" sz="1600" smtClean="0"/>
          </a:p>
          <a:p>
            <a:pPr>
              <a:buFont typeface="Arial" charset="0"/>
              <a:buChar char="•"/>
            </a:pPr>
            <a:r>
              <a:rPr lang="en-GB" sz="1600" smtClean="0"/>
              <a:t>Additional Technical Experts from the WPs that will be elected upon a need base</a:t>
            </a:r>
            <a:endParaRPr lang="en-US" sz="16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179388" y="115888"/>
            <a:ext cx="6983412" cy="609600"/>
          </a:xfrm>
        </p:spPr>
        <p:txBody>
          <a:bodyPr/>
          <a:lstStyle/>
          <a:p>
            <a:r>
              <a:rPr lang="en-US" smtClean="0"/>
              <a:t>Technical Manager</a:t>
            </a:r>
          </a:p>
        </p:txBody>
      </p:sp>
      <p:sp>
        <p:nvSpPr>
          <p:cNvPr id="391175" name="Rectangle 7"/>
          <p:cNvSpPr>
            <a:spLocks noChangeArrowheads="1"/>
          </p:cNvSpPr>
          <p:nvPr/>
        </p:nvSpPr>
        <p:spPr bwMode="auto">
          <a:xfrm>
            <a:off x="468313" y="908050"/>
            <a:ext cx="8424862"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marL="176213" indent="-176213" algn="l">
              <a:lnSpc>
                <a:spcPct val="100000"/>
              </a:lnSpc>
            </a:pPr>
            <a:r>
              <a:rPr lang="de-DE" sz="2000"/>
              <a:t>The Technical Project Manager will be elected upon the project start and he will have the following responsibilities:</a:t>
            </a:r>
          </a:p>
          <a:p>
            <a:pPr marL="176213" indent="-176213" algn="l">
              <a:lnSpc>
                <a:spcPct val="100000"/>
              </a:lnSpc>
            </a:pPr>
            <a:endParaRPr lang="de-DE" sz="2000" b="0"/>
          </a:p>
          <a:p>
            <a:pPr marL="176213" indent="-176213" algn="l">
              <a:lnSpc>
                <a:spcPct val="100000"/>
              </a:lnSpc>
              <a:buFontTx/>
              <a:buChar char="•"/>
            </a:pPr>
            <a:r>
              <a:rPr lang="de-DE" sz="2000" b="0"/>
              <a:t>Chair of the Project Management Committee</a:t>
            </a:r>
          </a:p>
          <a:p>
            <a:pPr marL="176213" indent="-176213" algn="l">
              <a:lnSpc>
                <a:spcPct val="100000"/>
              </a:lnSpc>
              <a:buFontTx/>
              <a:buChar char="•"/>
            </a:pPr>
            <a:r>
              <a:rPr lang="de-DE" sz="2000" b="0"/>
              <a:t>Liaisons between the Project Management Committee and the General Assembly</a:t>
            </a:r>
          </a:p>
          <a:p>
            <a:pPr marL="176213" indent="-176213" algn="l">
              <a:lnSpc>
                <a:spcPct val="100000"/>
              </a:lnSpc>
              <a:buFontTx/>
              <a:buChar char="•"/>
            </a:pPr>
            <a:r>
              <a:rPr lang="de-DE" sz="2000" b="0"/>
              <a:t>Technical relationship and coordination with other relevant R&amp;D projects</a:t>
            </a:r>
          </a:p>
          <a:p>
            <a:pPr marL="176213" indent="-176213" algn="l">
              <a:lnSpc>
                <a:spcPct val="100000"/>
              </a:lnSpc>
              <a:buFontTx/>
              <a:buChar char="•"/>
            </a:pPr>
            <a:r>
              <a:rPr lang="de-DE" sz="2000" b="0"/>
              <a:t>Supervision of the overall technical progress of the project</a:t>
            </a:r>
          </a:p>
          <a:p>
            <a:pPr marL="176213" indent="-176213" algn="l">
              <a:lnSpc>
                <a:spcPct val="100000"/>
              </a:lnSpc>
              <a:buFontTx/>
              <a:buChar char="•"/>
            </a:pPr>
            <a:r>
              <a:rPr lang="de-DE" sz="2000" b="0"/>
              <a:t>Consolidation of the technical reports</a:t>
            </a:r>
          </a:p>
          <a:p>
            <a:pPr marL="176213" indent="-176213" algn="l">
              <a:lnSpc>
                <a:spcPct val="100000"/>
              </a:lnSpc>
              <a:buFontTx/>
              <a:buChar char="•"/>
            </a:pPr>
            <a:r>
              <a:rPr lang="de-DE" sz="2000" b="0"/>
              <a:t>Preparation of minutes of the General Assembly, and follow-up of its decisions</a:t>
            </a:r>
          </a:p>
          <a:p>
            <a:pPr marL="176213" indent="-176213" algn="l">
              <a:lnSpc>
                <a:spcPct val="100000"/>
              </a:lnSpc>
              <a:buFontTx/>
              <a:buChar char="•"/>
            </a:pPr>
            <a:r>
              <a:rPr lang="de-DE" sz="2000" b="0"/>
              <a:t>Follow-up and coordination of all technical work-packages</a:t>
            </a:r>
          </a:p>
          <a:p>
            <a:pPr marL="176213" indent="-176213" algn="l">
              <a:lnSpc>
                <a:spcPct val="100000"/>
              </a:lnSpc>
              <a:buFontTx/>
              <a:buChar char="•"/>
            </a:pPr>
            <a:r>
              <a:rPr lang="de-DE" sz="2000" b="0"/>
              <a:t>Transmission of any documents and information connected with the project between the partners</a:t>
            </a:r>
          </a:p>
          <a:p>
            <a:pPr marL="176213" indent="-176213" algn="l">
              <a:lnSpc>
                <a:spcPct val="100000"/>
              </a:lnSpc>
            </a:pPr>
            <a:endParaRPr lang="de-DE" sz="2000" b="0"/>
          </a:p>
          <a:p>
            <a:pPr marL="176213" indent="-176213" algn="l">
              <a:lnSpc>
                <a:spcPct val="100000"/>
              </a:lnSpc>
            </a:pPr>
            <a:r>
              <a:rPr lang="de-DE" sz="2000"/>
              <a:t>The Technical Project Manager is assisted in all the non-technical 	tasks by the Administrative Coordinator.</a:t>
            </a:r>
          </a:p>
        </p:txBody>
      </p:sp>
      <p:sp>
        <p:nvSpPr>
          <p:cNvPr id="391176" name="AutoShape 8"/>
          <p:cNvSpPr>
            <a:spLocks noChangeArrowheads="1"/>
          </p:cNvSpPr>
          <p:nvPr/>
        </p:nvSpPr>
        <p:spPr bwMode="auto">
          <a:xfrm>
            <a:off x="6732588" y="5805488"/>
            <a:ext cx="1584325" cy="720725"/>
          </a:xfrm>
          <a:prstGeom prst="roundRect">
            <a:avLst>
              <a:gd name="adj" fmla="val 16667"/>
            </a:avLst>
          </a:prstGeom>
          <a:gradFill rotWithShape="1">
            <a:gsLst>
              <a:gs pos="0">
                <a:srgbClr val="99CC00"/>
              </a:gs>
              <a:gs pos="100000">
                <a:srgbClr val="99CC00">
                  <a:gamma/>
                  <a:shade val="66667"/>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lnSpc>
                <a:spcPct val="100000"/>
              </a:lnSpc>
            </a:pPr>
            <a:r>
              <a:rPr lang="de-DE" sz="2800" b="0">
                <a:solidFill>
                  <a:schemeClr val="tx1"/>
                </a:solidFill>
              </a:rPr>
              <a:t>Vote!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smtClean="0"/>
              <a:t>Interrelation of work packages</a:t>
            </a:r>
          </a:p>
        </p:txBody>
      </p:sp>
      <p:sp>
        <p:nvSpPr>
          <p:cNvPr id="15565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pic>
        <p:nvPicPr>
          <p:cNvPr id="155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7200900" cy="532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4" name="Title 1"/>
          <p:cNvSpPr>
            <a:spLocks noGrp="1"/>
          </p:cNvSpPr>
          <p:nvPr>
            <p:ph type="title"/>
          </p:nvPr>
        </p:nvSpPr>
        <p:spPr>
          <a:xfrm>
            <a:off x="179388" y="115888"/>
            <a:ext cx="6983412" cy="609600"/>
          </a:xfrm>
        </p:spPr>
        <p:txBody>
          <a:bodyPr/>
          <a:lstStyle/>
          <a:p>
            <a:r>
              <a:rPr lang="en-GB" smtClean="0"/>
              <a:t>Gantt chart with the timing across all WPs and tasks</a:t>
            </a:r>
            <a:endParaRPr lang="en-US" smtClean="0"/>
          </a:p>
        </p:txBody>
      </p:sp>
      <p:sp>
        <p:nvSpPr>
          <p:cNvPr id="28058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sp>
        <p:nvSpPr>
          <p:cNvPr id="28058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sp>
        <p:nvSpPr>
          <p:cNvPr id="2805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sp>
        <p:nvSpPr>
          <p:cNvPr id="28058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l" eaLnBrk="1" hangingPunct="1">
              <a:lnSpc>
                <a:spcPct val="90000"/>
              </a:lnSpc>
              <a:spcBef>
                <a:spcPct val="50000"/>
              </a:spcBef>
            </a:pPr>
            <a:endParaRPr lang="de-DE" sz="2000" b="0">
              <a:solidFill>
                <a:schemeClr val="tx1"/>
              </a:solidFill>
            </a:endParaRPr>
          </a:p>
        </p:txBody>
      </p:sp>
      <p:pic>
        <p:nvPicPr>
          <p:cNvPr id="2805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785225"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Title 1"/>
          <p:cNvSpPr>
            <a:spLocks noGrp="1"/>
          </p:cNvSpPr>
          <p:nvPr>
            <p:ph type="title" idx="4294967295"/>
          </p:nvPr>
        </p:nvSpPr>
        <p:spPr/>
        <p:txBody>
          <a:bodyPr/>
          <a:lstStyle/>
          <a:p>
            <a:r>
              <a:rPr lang="en-US" smtClean="0">
                <a:solidFill>
                  <a:srgbClr val="002060"/>
                </a:solidFill>
              </a:rPr>
              <a:t>Next Deadlines up to Jan. 2012</a:t>
            </a:r>
          </a:p>
        </p:txBody>
      </p:sp>
      <p:graphicFrame>
        <p:nvGraphicFramePr>
          <p:cNvPr id="466077" name="Group 1181"/>
          <p:cNvGraphicFramePr>
            <a:graphicFrameLocks noGrp="1"/>
          </p:cNvGraphicFramePr>
          <p:nvPr/>
        </p:nvGraphicFramePr>
        <p:xfrm>
          <a:off x="611188" y="1196975"/>
          <a:ext cx="6938962" cy="1943100"/>
        </p:xfrm>
        <a:graphic>
          <a:graphicData uri="http://schemas.openxmlformats.org/drawingml/2006/table">
            <a:tbl>
              <a:tblPr/>
              <a:tblGrid>
                <a:gridCol w="631825"/>
                <a:gridCol w="2403475"/>
                <a:gridCol w="269875"/>
                <a:gridCol w="547687"/>
                <a:gridCol w="1052513"/>
                <a:gridCol w="528637"/>
                <a:gridCol w="1144588"/>
                <a:gridCol w="360362"/>
              </a:tblGrid>
              <a:tr h="200025">
                <a:tc gridSpan="8">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Deliverables</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550">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Number</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Title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WP</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Leader</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Pers. Months</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Nature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Dissemination</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Date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r>
              <a:tr h="571500">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D1.1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Project website with .eu domain (M 01) and continuous update</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4</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O</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PU</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381000">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D1.2</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Project reference online manual</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2</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O</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RE</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3</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581025">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D2.1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Definition of chip-to-chip interconnection system environment and specification</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2</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6</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7</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R</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RE</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3</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graphicFrame>
        <p:nvGraphicFramePr>
          <p:cNvPr id="466140" name="Group 1244"/>
          <p:cNvGraphicFramePr>
            <a:graphicFrameLocks noGrp="1"/>
          </p:cNvGraphicFramePr>
          <p:nvPr/>
        </p:nvGraphicFramePr>
        <p:xfrm>
          <a:off x="1692275" y="4005263"/>
          <a:ext cx="4797425" cy="800100"/>
        </p:xfrm>
        <a:graphic>
          <a:graphicData uri="http://schemas.openxmlformats.org/drawingml/2006/table">
            <a:tbl>
              <a:tblPr/>
              <a:tblGrid>
                <a:gridCol w="622300"/>
                <a:gridCol w="3013075"/>
                <a:gridCol w="266700"/>
                <a:gridCol w="539750"/>
                <a:gridCol w="355600"/>
              </a:tblGrid>
              <a:tr h="200025">
                <a:tc gridSpan="5">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Milestones</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9550">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Number</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Title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WP</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Leader</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 latinLnBrk="0" hangingPunct="1">
                        <a:lnSpc>
                          <a:spcPct val="90000"/>
                        </a:lnSpc>
                        <a:spcBef>
                          <a:spcPct val="50000"/>
                        </a:spcBef>
                        <a:spcAft>
                          <a:spcPct val="0"/>
                        </a:spcAft>
                        <a:buClrTx/>
                        <a:buSzTx/>
                        <a:buFontTx/>
                        <a:buNone/>
                        <a:tabLst/>
                      </a:pPr>
                      <a:r>
                        <a:rPr kumimoji="0" lang="en-US" sz="1200" b="1" i="0" u="none" strike="noStrike" cap="none" normalizeH="0" baseline="0" smtClean="0">
                          <a:ln>
                            <a:noFill/>
                          </a:ln>
                          <a:solidFill>
                            <a:srgbClr val="0000FF"/>
                          </a:solidFill>
                          <a:effectLst/>
                          <a:latin typeface="Arial" charset="0"/>
                          <a:cs typeface="Arial" charset="0"/>
                        </a:rPr>
                        <a:t>Date</a:t>
                      </a:r>
                      <a:endParaRPr kumimoji="0" lang="en-US" sz="2000" b="0" i="0" u="none" strike="noStrike" cap="none" normalizeH="0" baseline="0" smtClean="0">
                        <a:ln>
                          <a:noFill/>
                        </a:ln>
                        <a:solidFill>
                          <a:schemeClr val="tx1"/>
                        </a:solidFill>
                        <a:effectLst/>
                        <a:latin typeface="Arial"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390525">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MS1</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Definition of chip-to-chip interconnection system environment and specification</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2</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4</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t" latinLnBrk="0" hangingPunct="1">
                        <a:lnSpc>
                          <a:spcPct val="90000"/>
                        </a:lnSpc>
                        <a:spcBef>
                          <a:spcPct val="5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3</a:t>
                      </a:r>
                      <a:endParaRPr kumimoji="0" lang="en-US" sz="2000" b="0" i="0" u="none" strike="noStrike" cap="none" normalizeH="0" baseline="0" smtClean="0">
                        <a:ln>
                          <a:noFill/>
                        </a:ln>
                        <a:solidFill>
                          <a:schemeClr val="tx1"/>
                        </a:solidFill>
                        <a:effectLst/>
                        <a:latin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Text Box 10"/>
          <p:cNvSpPr txBox="1">
            <a:spLocks noChangeArrowheads="1"/>
          </p:cNvSpPr>
          <p:nvPr/>
        </p:nvSpPr>
        <p:spPr bwMode="auto">
          <a:xfrm>
            <a:off x="381000" y="2362200"/>
            <a:ext cx="8382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gn="ctr">
              <a:lnSpc>
                <a:spcPct val="100000"/>
              </a:lnSpc>
              <a:spcBef>
                <a:spcPts val="600"/>
              </a:spcBef>
              <a:spcAft>
                <a:spcPts val="600"/>
              </a:spcAft>
            </a:pPr>
            <a:endParaRPr lang="en-US" sz="2400">
              <a:solidFill>
                <a:srgbClr val="FF0000"/>
              </a:solidFill>
            </a:endParaRPr>
          </a:p>
          <a:p>
            <a:pPr algn="ctr">
              <a:lnSpc>
                <a:spcPct val="100000"/>
              </a:lnSpc>
              <a:spcBef>
                <a:spcPts val="600"/>
              </a:spcBef>
              <a:spcAft>
                <a:spcPts val="600"/>
              </a:spcAft>
            </a:pPr>
            <a:r>
              <a:rPr lang="en-US" sz="2400">
                <a:solidFill>
                  <a:schemeClr val="bg1"/>
                </a:solidFill>
              </a:rPr>
              <a:t>Partner Presentations </a:t>
            </a:r>
            <a:r>
              <a:rPr lang="de-DE" sz="2400">
                <a:solidFill>
                  <a:srgbClr val="FF0000"/>
                </a:solidFill>
              </a:rPr>
              <a:t>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Text Box 10"/>
          <p:cNvSpPr txBox="1">
            <a:spLocks noChangeArrowheads="1"/>
          </p:cNvSpPr>
          <p:nvPr/>
        </p:nvSpPr>
        <p:spPr bwMode="auto">
          <a:xfrm>
            <a:off x="395288" y="2060575"/>
            <a:ext cx="8382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gn="ctr">
              <a:lnSpc>
                <a:spcPct val="100000"/>
              </a:lnSpc>
              <a:spcBef>
                <a:spcPts val="600"/>
              </a:spcBef>
              <a:spcAft>
                <a:spcPts val="600"/>
              </a:spcAft>
            </a:pPr>
            <a:r>
              <a:rPr lang="en-US" sz="2400">
                <a:solidFill>
                  <a:schemeClr val="bg1"/>
                </a:solidFill>
              </a:rPr>
              <a:t>Institute of Photonics and Quantum Electronics &amp;</a:t>
            </a:r>
          </a:p>
          <a:p>
            <a:pPr algn="ctr">
              <a:lnSpc>
                <a:spcPct val="100000"/>
              </a:lnSpc>
              <a:spcBef>
                <a:spcPts val="600"/>
              </a:spcBef>
              <a:spcAft>
                <a:spcPts val="600"/>
              </a:spcAft>
            </a:pPr>
            <a:r>
              <a:rPr lang="en-US" sz="2400">
                <a:solidFill>
                  <a:schemeClr val="bg1"/>
                </a:solidFill>
              </a:rPr>
              <a:t>Institute of Microstructure Technology at</a:t>
            </a:r>
          </a:p>
          <a:p>
            <a:pPr algn="ctr">
              <a:lnSpc>
                <a:spcPct val="100000"/>
              </a:lnSpc>
              <a:spcBef>
                <a:spcPts val="600"/>
              </a:spcBef>
              <a:spcAft>
                <a:spcPts val="600"/>
              </a:spcAft>
            </a:pPr>
            <a:r>
              <a:rPr lang="en-US" sz="2400">
                <a:solidFill>
                  <a:schemeClr val="bg1"/>
                </a:solidFill>
              </a:rPr>
              <a:t>Karlsruhe Institute of Technology</a:t>
            </a:r>
            <a:endParaRPr lang="en-US" sz="2800">
              <a:solidFill>
                <a:schemeClr val="bg1"/>
              </a:solidFill>
            </a:endParaRPr>
          </a:p>
          <a:p>
            <a:pPr algn="ctr">
              <a:lnSpc>
                <a:spcPct val="100000"/>
              </a:lnSpc>
              <a:spcBef>
                <a:spcPts val="600"/>
              </a:spcBef>
              <a:spcAft>
                <a:spcPts val="600"/>
              </a:spcAft>
            </a:pPr>
            <a:r>
              <a:rPr lang="de-DE" sz="2400">
                <a:solidFill>
                  <a:srgbClr val="FF0000"/>
                </a:solidFill>
              </a:rPr>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6"/>
          <p:cNvSpPr>
            <a:spLocks noChangeArrowheads="1"/>
          </p:cNvSpPr>
          <p:nvPr/>
        </p:nvSpPr>
        <p:spPr bwMode="auto">
          <a:xfrm>
            <a:off x="0" y="4500563"/>
            <a:ext cx="9144000" cy="23574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pic>
        <p:nvPicPr>
          <p:cNvPr id="93186" name="Picture 2" descr="ka_luft_dunk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74725"/>
            <a:ext cx="821213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1" name="Picture 3" descr="ka_luft_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819467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6" name="Text Box 8"/>
          <p:cNvSpPr txBox="1">
            <a:spLocks noChangeArrowheads="1"/>
          </p:cNvSpPr>
          <p:nvPr/>
        </p:nvSpPr>
        <p:spPr bwMode="auto">
          <a:xfrm>
            <a:off x="4716463" y="3598863"/>
            <a:ext cx="1079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91431" tIns="45715" rIns="91431" bIns="45715">
            <a:spAutoFit/>
          </a:bodyPr>
          <a:lstStyle>
            <a:lvl1pPr algn="l" defTabSz="912813">
              <a:lnSpc>
                <a:spcPct val="90000"/>
              </a:lnSpc>
              <a:spcBef>
                <a:spcPct val="50000"/>
              </a:spcBef>
              <a:defRPr sz="2000">
                <a:solidFill>
                  <a:schemeClr val="tx1"/>
                </a:solidFill>
                <a:latin typeface="Arial" charset="0"/>
              </a:defRPr>
            </a:lvl1pPr>
            <a:lvl2pPr marL="742950" indent="-285750" algn="l" defTabSz="912813">
              <a:lnSpc>
                <a:spcPct val="90000"/>
              </a:lnSpc>
              <a:spcBef>
                <a:spcPct val="50000"/>
              </a:spcBef>
              <a:defRPr sz="2000">
                <a:solidFill>
                  <a:schemeClr val="tx1"/>
                </a:solidFill>
                <a:latin typeface="Arial" charset="0"/>
              </a:defRPr>
            </a:lvl2pPr>
            <a:lvl3pPr marL="1143000" indent="-228600" algn="l" defTabSz="912813">
              <a:lnSpc>
                <a:spcPct val="90000"/>
              </a:lnSpc>
              <a:spcBef>
                <a:spcPct val="50000"/>
              </a:spcBef>
              <a:defRPr sz="2000">
                <a:solidFill>
                  <a:schemeClr val="tx1"/>
                </a:solidFill>
                <a:latin typeface="Arial" charset="0"/>
              </a:defRPr>
            </a:lvl3pPr>
            <a:lvl4pPr marL="1600200" indent="-228600" algn="l" defTabSz="912813">
              <a:lnSpc>
                <a:spcPct val="90000"/>
              </a:lnSpc>
              <a:spcBef>
                <a:spcPct val="50000"/>
              </a:spcBef>
              <a:defRPr sz="2000">
                <a:solidFill>
                  <a:schemeClr val="tx1"/>
                </a:solidFill>
                <a:latin typeface="Arial" charset="0"/>
              </a:defRPr>
            </a:lvl4pPr>
            <a:lvl5pPr marL="2057400" indent="-228600" algn="l" defTabSz="912813">
              <a:lnSpc>
                <a:spcPct val="90000"/>
              </a:lnSpc>
              <a:spcBef>
                <a:spcPct val="50000"/>
              </a:spcBef>
              <a:defRPr sz="2000">
                <a:solidFill>
                  <a:schemeClr val="tx1"/>
                </a:solidFill>
                <a:latin typeface="Arial" charset="0"/>
              </a:defRPr>
            </a:lvl5pPr>
            <a:lvl6pPr marL="2514600" indent="-228600" defTabSz="912813" fontAlgn="base">
              <a:lnSpc>
                <a:spcPct val="90000"/>
              </a:lnSpc>
              <a:spcBef>
                <a:spcPct val="50000"/>
              </a:spcBef>
              <a:spcAft>
                <a:spcPct val="0"/>
              </a:spcAft>
              <a:defRPr sz="2000">
                <a:solidFill>
                  <a:schemeClr val="tx1"/>
                </a:solidFill>
                <a:latin typeface="Arial" charset="0"/>
              </a:defRPr>
            </a:lvl6pPr>
            <a:lvl7pPr marL="2971800" indent="-228600" defTabSz="912813" fontAlgn="base">
              <a:lnSpc>
                <a:spcPct val="90000"/>
              </a:lnSpc>
              <a:spcBef>
                <a:spcPct val="50000"/>
              </a:spcBef>
              <a:spcAft>
                <a:spcPct val="0"/>
              </a:spcAft>
              <a:defRPr sz="2000">
                <a:solidFill>
                  <a:schemeClr val="tx1"/>
                </a:solidFill>
                <a:latin typeface="Arial" charset="0"/>
              </a:defRPr>
            </a:lvl7pPr>
            <a:lvl8pPr marL="3429000" indent="-228600" defTabSz="912813" fontAlgn="base">
              <a:lnSpc>
                <a:spcPct val="90000"/>
              </a:lnSpc>
              <a:spcBef>
                <a:spcPct val="50000"/>
              </a:spcBef>
              <a:spcAft>
                <a:spcPct val="0"/>
              </a:spcAft>
              <a:defRPr sz="2000">
                <a:solidFill>
                  <a:schemeClr val="tx1"/>
                </a:solidFill>
                <a:latin typeface="Arial" charset="0"/>
              </a:defRPr>
            </a:lvl8pPr>
            <a:lvl9pPr marL="3886200" indent="-228600" defTabSz="912813" fontAlgn="base">
              <a:lnSpc>
                <a:spcPct val="90000"/>
              </a:lnSpc>
              <a:spcBef>
                <a:spcPct val="50000"/>
              </a:spcBef>
              <a:spcAft>
                <a:spcPct val="0"/>
              </a:spcAft>
              <a:defRPr sz="2000">
                <a:solidFill>
                  <a:schemeClr val="tx1"/>
                </a:solidFill>
                <a:latin typeface="Arial" charset="0"/>
              </a:defRPr>
            </a:lvl9pPr>
          </a:lstStyle>
          <a:p>
            <a:pPr algn="r" eaLnBrk="1" hangingPunct="1"/>
            <a:r>
              <a:rPr kumimoji="1" lang="de-DE">
                <a:solidFill>
                  <a:srgbClr val="5FAFA5"/>
                </a:solidFill>
              </a:rPr>
              <a:t>10 km</a:t>
            </a:r>
            <a:br>
              <a:rPr kumimoji="1" lang="de-DE">
                <a:solidFill>
                  <a:srgbClr val="5FAFA5"/>
                </a:solidFill>
              </a:rPr>
            </a:br>
            <a:r>
              <a:rPr kumimoji="1" lang="de-DE">
                <a:solidFill>
                  <a:srgbClr val="5FAFA5"/>
                </a:solidFill>
              </a:rPr>
              <a:t>15 min </a:t>
            </a:r>
          </a:p>
        </p:txBody>
      </p:sp>
      <p:sp>
        <p:nvSpPr>
          <p:cNvPr id="570377" name="Text Box 9"/>
          <p:cNvSpPr txBox="1">
            <a:spLocks noChangeArrowheads="1"/>
          </p:cNvSpPr>
          <p:nvPr/>
        </p:nvSpPr>
        <p:spPr bwMode="auto">
          <a:xfrm>
            <a:off x="6084888" y="2879725"/>
            <a:ext cx="22320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lIns="91431" tIns="45715" rIns="91431" bIns="45715">
            <a:spAutoFit/>
          </a:bodyPr>
          <a:lstStyle>
            <a:lvl1pPr algn="l" defTabSz="912813">
              <a:lnSpc>
                <a:spcPct val="90000"/>
              </a:lnSpc>
              <a:spcBef>
                <a:spcPct val="50000"/>
              </a:spcBef>
              <a:defRPr sz="2000">
                <a:solidFill>
                  <a:schemeClr val="tx1"/>
                </a:solidFill>
                <a:latin typeface="Arial" charset="0"/>
              </a:defRPr>
            </a:lvl1pPr>
            <a:lvl2pPr marL="742950" indent="-285750" algn="l" defTabSz="912813">
              <a:lnSpc>
                <a:spcPct val="90000"/>
              </a:lnSpc>
              <a:spcBef>
                <a:spcPct val="50000"/>
              </a:spcBef>
              <a:defRPr sz="2000">
                <a:solidFill>
                  <a:schemeClr val="tx1"/>
                </a:solidFill>
                <a:latin typeface="Arial" charset="0"/>
              </a:defRPr>
            </a:lvl2pPr>
            <a:lvl3pPr marL="1143000" indent="-228600" algn="l" defTabSz="912813">
              <a:lnSpc>
                <a:spcPct val="90000"/>
              </a:lnSpc>
              <a:spcBef>
                <a:spcPct val="50000"/>
              </a:spcBef>
              <a:defRPr sz="2000">
                <a:solidFill>
                  <a:schemeClr val="tx1"/>
                </a:solidFill>
                <a:latin typeface="Arial" charset="0"/>
              </a:defRPr>
            </a:lvl3pPr>
            <a:lvl4pPr marL="1600200" indent="-228600" algn="l" defTabSz="912813">
              <a:lnSpc>
                <a:spcPct val="90000"/>
              </a:lnSpc>
              <a:spcBef>
                <a:spcPct val="50000"/>
              </a:spcBef>
              <a:defRPr sz="2000">
                <a:solidFill>
                  <a:schemeClr val="tx1"/>
                </a:solidFill>
                <a:latin typeface="Arial" charset="0"/>
              </a:defRPr>
            </a:lvl4pPr>
            <a:lvl5pPr marL="2057400" indent="-228600" algn="l" defTabSz="912813">
              <a:lnSpc>
                <a:spcPct val="90000"/>
              </a:lnSpc>
              <a:spcBef>
                <a:spcPct val="50000"/>
              </a:spcBef>
              <a:defRPr sz="2000">
                <a:solidFill>
                  <a:schemeClr val="tx1"/>
                </a:solidFill>
                <a:latin typeface="Arial" charset="0"/>
              </a:defRPr>
            </a:lvl5pPr>
            <a:lvl6pPr marL="2514600" indent="-228600" defTabSz="912813" fontAlgn="base">
              <a:lnSpc>
                <a:spcPct val="90000"/>
              </a:lnSpc>
              <a:spcBef>
                <a:spcPct val="50000"/>
              </a:spcBef>
              <a:spcAft>
                <a:spcPct val="0"/>
              </a:spcAft>
              <a:defRPr sz="2000">
                <a:solidFill>
                  <a:schemeClr val="tx1"/>
                </a:solidFill>
                <a:latin typeface="Arial" charset="0"/>
              </a:defRPr>
            </a:lvl6pPr>
            <a:lvl7pPr marL="2971800" indent="-228600" defTabSz="912813" fontAlgn="base">
              <a:lnSpc>
                <a:spcPct val="90000"/>
              </a:lnSpc>
              <a:spcBef>
                <a:spcPct val="50000"/>
              </a:spcBef>
              <a:spcAft>
                <a:spcPct val="0"/>
              </a:spcAft>
              <a:defRPr sz="2000">
                <a:solidFill>
                  <a:schemeClr val="tx1"/>
                </a:solidFill>
                <a:latin typeface="Arial" charset="0"/>
              </a:defRPr>
            </a:lvl7pPr>
            <a:lvl8pPr marL="3429000" indent="-228600" defTabSz="912813" fontAlgn="base">
              <a:lnSpc>
                <a:spcPct val="90000"/>
              </a:lnSpc>
              <a:spcBef>
                <a:spcPct val="50000"/>
              </a:spcBef>
              <a:spcAft>
                <a:spcPct val="0"/>
              </a:spcAft>
              <a:defRPr sz="2000">
                <a:solidFill>
                  <a:schemeClr val="tx1"/>
                </a:solidFill>
                <a:latin typeface="Arial" charset="0"/>
              </a:defRPr>
            </a:lvl8pPr>
            <a:lvl9pPr marL="3886200" indent="-228600" defTabSz="912813" fontAlgn="base">
              <a:lnSpc>
                <a:spcPct val="90000"/>
              </a:lnSpc>
              <a:spcBef>
                <a:spcPct val="50000"/>
              </a:spcBef>
              <a:spcAft>
                <a:spcPct val="0"/>
              </a:spcAft>
              <a:defRPr sz="2000">
                <a:solidFill>
                  <a:schemeClr val="tx1"/>
                </a:solidFill>
                <a:latin typeface="Arial" charset="0"/>
              </a:defRPr>
            </a:lvl9pPr>
          </a:lstStyle>
          <a:p>
            <a:pPr eaLnBrk="1" hangingPunct="1"/>
            <a:r>
              <a:rPr kumimoji="1" lang="de-DE"/>
              <a:t>          Research</a:t>
            </a:r>
          </a:p>
          <a:p>
            <a:pPr eaLnBrk="1" hangingPunct="1"/>
            <a:r>
              <a:rPr kumimoji="1" lang="de-DE"/>
              <a:t>        Education</a:t>
            </a:r>
          </a:p>
          <a:p>
            <a:pPr eaLnBrk="1" hangingPunct="1"/>
            <a:r>
              <a:rPr kumimoji="1" lang="de-DE"/>
              <a:t>      Executives</a:t>
            </a:r>
          </a:p>
          <a:p>
            <a:pPr eaLnBrk="1" hangingPunct="1"/>
            <a:r>
              <a:rPr kumimoji="1" lang="de-DE"/>
              <a:t>    Institutes</a:t>
            </a:r>
          </a:p>
          <a:p>
            <a:pPr eaLnBrk="1" hangingPunct="1"/>
            <a:r>
              <a:rPr kumimoji="1" lang="de-DE"/>
              <a:t>  Services</a:t>
            </a:r>
          </a:p>
          <a:p>
            <a:pPr eaLnBrk="1" hangingPunct="1"/>
            <a:r>
              <a:rPr kumimoji="1" lang="de-DE"/>
              <a:t> ... </a:t>
            </a:r>
          </a:p>
        </p:txBody>
      </p:sp>
      <p:grpSp>
        <p:nvGrpSpPr>
          <p:cNvPr id="2" name="Group 13"/>
          <p:cNvGrpSpPr>
            <a:grpSpLocks/>
          </p:cNvGrpSpPr>
          <p:nvPr/>
        </p:nvGrpSpPr>
        <p:grpSpPr bwMode="auto">
          <a:xfrm>
            <a:off x="3492500" y="1079500"/>
            <a:ext cx="4030663" cy="5384800"/>
            <a:chOff x="1179" y="663"/>
            <a:chExt cx="2540" cy="3391"/>
          </a:xfrm>
        </p:grpSpPr>
        <p:sp>
          <p:nvSpPr>
            <p:cNvPr id="570382" name="Rectangle 14"/>
            <p:cNvSpPr>
              <a:spLocks noChangeArrowheads="1"/>
            </p:cNvSpPr>
            <p:nvPr/>
          </p:nvSpPr>
          <p:spPr bwMode="auto">
            <a:xfrm rot="1080000">
              <a:off x="2671" y="1256"/>
              <a:ext cx="150" cy="2537"/>
            </a:xfrm>
            <a:prstGeom prst="rect">
              <a:avLst/>
            </a:prstGeom>
            <a:gradFill rotWithShape="1">
              <a:gsLst>
                <a:gs pos="0">
                  <a:srgbClr val="5FAFA5"/>
                </a:gs>
                <a:gs pos="50000">
                  <a:schemeClr val="tx1">
                    <a:alpha val="80000"/>
                  </a:schemeClr>
                </a:gs>
                <a:gs pos="100000">
                  <a:srgbClr val="5FAFA5"/>
                </a:gs>
              </a:gsLst>
              <a:lin ang="2700000" scaled="1"/>
            </a:gradFill>
            <a:ln w="12700" cap="sq">
              <a:noFill/>
              <a:miter lim="800000"/>
              <a:headEnd/>
              <a:tailEnd/>
            </a:ln>
            <a:effectLst>
              <a:outerShdw dist="40161" dir="4293903" algn="ctr" rotWithShape="0">
                <a:srgbClr val="808080"/>
              </a:outerShdw>
            </a:effectLst>
          </p:spPr>
          <p:txBody>
            <a:bodyPr wrap="none" anchor="ctr"/>
            <a:lstStyle/>
            <a:p>
              <a:pPr algn="l" eaLnBrk="1" hangingPunct="1">
                <a:lnSpc>
                  <a:spcPct val="90000"/>
                </a:lnSpc>
                <a:spcBef>
                  <a:spcPct val="50000"/>
                </a:spcBef>
                <a:defRPr/>
              </a:pPr>
              <a:endParaRPr lang="en-US" sz="2000" b="0">
                <a:solidFill>
                  <a:schemeClr val="tx1"/>
                </a:solidFill>
              </a:endParaRPr>
            </a:p>
          </p:txBody>
        </p:sp>
        <p:pic>
          <p:nvPicPr>
            <p:cNvPr id="570383" name="Picture 15" descr="ka_luft_fzk"/>
            <p:cNvPicPr>
              <a:picLocks noChangeAspect="1" noChangeArrowheads="1"/>
            </p:cNvPicPr>
            <p:nvPr/>
          </p:nvPicPr>
          <p:blipFill>
            <a:blip r:embed="rId5"/>
            <a:srcRect/>
            <a:stretch>
              <a:fillRect/>
            </a:stretch>
          </p:blipFill>
          <p:spPr bwMode="auto">
            <a:xfrm>
              <a:off x="2744" y="663"/>
              <a:ext cx="975" cy="975"/>
            </a:xfrm>
            <a:prstGeom prst="rect">
              <a:avLst/>
            </a:prstGeom>
            <a:noFill/>
            <a:effectLst>
              <a:outerShdw dist="40161" dir="4293903" algn="ctr" rotWithShape="0">
                <a:srgbClr val="808080"/>
              </a:outerShdw>
            </a:effectLst>
          </p:spPr>
        </p:pic>
        <p:pic>
          <p:nvPicPr>
            <p:cNvPr id="570384" name="Picture 16" descr="ka_luft_uni"/>
            <p:cNvPicPr>
              <a:picLocks noChangeAspect="1" noChangeArrowheads="1"/>
            </p:cNvPicPr>
            <p:nvPr/>
          </p:nvPicPr>
          <p:blipFill>
            <a:blip r:embed="rId6"/>
            <a:srcRect/>
            <a:stretch>
              <a:fillRect/>
            </a:stretch>
          </p:blipFill>
          <p:spPr bwMode="auto">
            <a:xfrm>
              <a:off x="1179" y="3045"/>
              <a:ext cx="1564" cy="1009"/>
            </a:xfrm>
            <a:prstGeom prst="rect">
              <a:avLst/>
            </a:prstGeom>
            <a:noFill/>
            <a:effectLst>
              <a:outerShdw dist="40161" dir="4293903" algn="ctr" rotWithShape="0">
                <a:srgbClr val="808080"/>
              </a:outerShdw>
            </a:effectLst>
          </p:spPr>
        </p:pic>
      </p:grpSp>
      <p:sp>
        <p:nvSpPr>
          <p:cNvPr id="93197" name="Rectangle 17"/>
          <p:cNvSpPr>
            <a:spLocks noGrp="1" noChangeArrowheads="1"/>
          </p:cNvSpPr>
          <p:nvPr>
            <p:ph type="title"/>
          </p:nvPr>
        </p:nvSpPr>
        <p:spPr/>
        <p:txBody>
          <a:bodyPr/>
          <a:lstStyle/>
          <a:p>
            <a:r>
              <a:rPr lang="en-GB" sz="2400" smtClean="0"/>
              <a:t>Karlsruhe Institute of Technology </a:t>
            </a:r>
            <a:r>
              <a:rPr lang="en-GB" sz="2400" smtClean="0">
                <a:cs typeface="Arial" charset="0"/>
              </a:rPr>
              <a:t>— KIT</a:t>
            </a:r>
            <a:r>
              <a:rPr lang="en-GB" sz="2400" smtClean="0"/>
              <a:t> </a:t>
            </a:r>
          </a:p>
        </p:txBody>
      </p:sp>
      <p:sp>
        <p:nvSpPr>
          <p:cNvPr id="570373" name="AutoShape 5"/>
          <p:cNvSpPr>
            <a:spLocks noChangeArrowheads="1"/>
          </p:cNvSpPr>
          <p:nvPr/>
        </p:nvSpPr>
        <p:spPr bwMode="auto">
          <a:xfrm>
            <a:off x="2411413" y="1150938"/>
            <a:ext cx="3527425" cy="2268537"/>
          </a:xfrm>
          <a:prstGeom prst="roundRect">
            <a:avLst>
              <a:gd name="adj" fmla="val 3769"/>
            </a:avLst>
          </a:prstGeom>
          <a:solidFill>
            <a:srgbClr val="5FAFA0"/>
          </a:solidFill>
          <a:ln w="12700" cap="sq">
            <a:noFill/>
            <a:round/>
            <a:headEnd/>
            <a:tailEnd/>
          </a:ln>
          <a:effectLst>
            <a:outerShdw dist="53882" dir="2700000" algn="ctr" rotWithShape="0">
              <a:srgbClr val="808080">
                <a:alpha val="50000"/>
              </a:srgbClr>
            </a:outerShdw>
          </a:effectLst>
        </p:spPr>
        <p:txBody>
          <a:bodyPr wrap="none" lIns="91431" tIns="45715" rIns="91431" bIns="45715" anchor="ctr"/>
          <a:lstStyle/>
          <a:p>
            <a:pPr algn="l" defTabSz="912813" eaLnBrk="1" hangingPunct="1">
              <a:lnSpc>
                <a:spcPct val="90000"/>
              </a:lnSpc>
              <a:spcBef>
                <a:spcPct val="50000"/>
              </a:spcBef>
              <a:tabLst>
                <a:tab pos="1619250" algn="l"/>
              </a:tabLst>
            </a:pPr>
            <a:r>
              <a:rPr kumimoji="1" lang="de-DE" sz="2000">
                <a:solidFill>
                  <a:schemeClr val="tx1"/>
                </a:solidFill>
              </a:rPr>
              <a:t>Research Center</a:t>
            </a:r>
          </a:p>
          <a:p>
            <a:pPr algn="l" defTabSz="912813" eaLnBrk="1" hangingPunct="1">
              <a:lnSpc>
                <a:spcPct val="90000"/>
              </a:lnSpc>
              <a:spcBef>
                <a:spcPct val="50000"/>
              </a:spcBef>
              <a:tabLst>
                <a:tab pos="1619250" algn="l"/>
              </a:tabLst>
            </a:pPr>
            <a:r>
              <a:rPr kumimoji="1" lang="de-DE" sz="2000" b="0">
                <a:solidFill>
                  <a:schemeClr val="tx1"/>
                </a:solidFill>
              </a:rPr>
              <a:t>            10	Programs</a:t>
            </a:r>
          </a:p>
          <a:p>
            <a:pPr algn="l" defTabSz="912813" eaLnBrk="1" hangingPunct="1">
              <a:lnSpc>
                <a:spcPct val="90000"/>
              </a:lnSpc>
              <a:spcBef>
                <a:spcPct val="50000"/>
              </a:spcBef>
              <a:tabLst>
                <a:tab pos="1619250" algn="l"/>
              </a:tabLst>
            </a:pPr>
            <a:r>
              <a:rPr kumimoji="1" lang="de-DE" sz="2000" b="0">
                <a:solidFill>
                  <a:schemeClr val="tx1"/>
                </a:solidFill>
              </a:rPr>
              <a:t>            21 	Large Institutes</a:t>
            </a:r>
          </a:p>
          <a:p>
            <a:pPr algn="l" defTabSz="912813" eaLnBrk="1" hangingPunct="1">
              <a:lnSpc>
                <a:spcPct val="90000"/>
              </a:lnSpc>
              <a:spcBef>
                <a:spcPct val="50000"/>
              </a:spcBef>
              <a:tabLst>
                <a:tab pos="1619250" algn="l"/>
              </a:tabLst>
            </a:pPr>
            <a:r>
              <a:rPr kumimoji="1" lang="de-DE" sz="2000" b="0">
                <a:solidFill>
                  <a:schemeClr val="tx1"/>
                </a:solidFill>
              </a:rPr>
              <a:t>       4,000 	Employees</a:t>
            </a:r>
          </a:p>
          <a:p>
            <a:pPr algn="l" defTabSz="912813" eaLnBrk="1" hangingPunct="1">
              <a:lnSpc>
                <a:spcPct val="90000"/>
              </a:lnSpc>
              <a:spcBef>
                <a:spcPct val="50000"/>
              </a:spcBef>
              <a:tabLst>
                <a:tab pos="1619250" algn="l"/>
              </a:tabLst>
            </a:pPr>
            <a:r>
              <a:rPr kumimoji="1" lang="de-DE" sz="2000" b="0">
                <a:solidFill>
                  <a:schemeClr val="tx1"/>
                </a:solidFill>
              </a:rPr>
              <a:t>310 mio € 	Budget</a:t>
            </a:r>
          </a:p>
        </p:txBody>
      </p:sp>
      <p:sp>
        <p:nvSpPr>
          <p:cNvPr id="570372" name="AutoShape 4"/>
          <p:cNvSpPr>
            <a:spLocks noChangeArrowheads="1"/>
          </p:cNvSpPr>
          <p:nvPr/>
        </p:nvSpPr>
        <p:spPr bwMode="auto">
          <a:xfrm>
            <a:off x="611188" y="4319588"/>
            <a:ext cx="3168650" cy="2190750"/>
          </a:xfrm>
          <a:prstGeom prst="roundRect">
            <a:avLst>
              <a:gd name="adj" fmla="val 3769"/>
            </a:avLst>
          </a:prstGeom>
          <a:solidFill>
            <a:srgbClr val="5FAFA0"/>
          </a:solidFill>
          <a:ln w="12700" cap="sq">
            <a:noFill/>
            <a:round/>
            <a:headEnd/>
            <a:tailEnd/>
          </a:ln>
          <a:effectLst>
            <a:outerShdw dist="53882" dir="2700000" algn="ctr" rotWithShape="0">
              <a:srgbClr val="808080">
                <a:alpha val="50000"/>
              </a:srgbClr>
            </a:outerShdw>
          </a:effectLst>
        </p:spPr>
        <p:txBody>
          <a:bodyPr wrap="none" lIns="91431" tIns="45715" rIns="91431" bIns="45715" anchor="ctr"/>
          <a:lstStyle/>
          <a:p>
            <a:pPr algn="l" defTabSz="912813" eaLnBrk="1" hangingPunct="1">
              <a:lnSpc>
                <a:spcPct val="90000"/>
              </a:lnSpc>
              <a:spcBef>
                <a:spcPct val="50000"/>
              </a:spcBef>
              <a:tabLst>
                <a:tab pos="1619250" algn="l"/>
              </a:tabLst>
            </a:pPr>
            <a:r>
              <a:rPr kumimoji="1" lang="de-DE" sz="2000">
                <a:solidFill>
                  <a:schemeClr val="tx1"/>
                </a:solidFill>
              </a:rPr>
              <a:t>University</a:t>
            </a:r>
          </a:p>
          <a:p>
            <a:pPr algn="l" defTabSz="912813" eaLnBrk="1" hangingPunct="1">
              <a:lnSpc>
                <a:spcPct val="90000"/>
              </a:lnSpc>
              <a:spcBef>
                <a:spcPct val="50000"/>
              </a:spcBef>
              <a:tabLst>
                <a:tab pos="1619250" algn="l"/>
              </a:tabLst>
            </a:pPr>
            <a:r>
              <a:rPr kumimoji="1" lang="de-DE" sz="1800" b="0">
                <a:solidFill>
                  <a:schemeClr val="tx1"/>
                </a:solidFill>
              </a:rPr>
              <a:t>            </a:t>
            </a:r>
            <a:r>
              <a:rPr kumimoji="1" lang="de-DE" sz="2000" b="0">
                <a:solidFill>
                  <a:schemeClr val="tx1"/>
                </a:solidFill>
              </a:rPr>
              <a:t>11	Departments</a:t>
            </a:r>
          </a:p>
          <a:p>
            <a:pPr algn="l" defTabSz="912813" eaLnBrk="1" hangingPunct="1">
              <a:lnSpc>
                <a:spcPct val="90000"/>
              </a:lnSpc>
              <a:spcBef>
                <a:spcPct val="50000"/>
              </a:spcBef>
              <a:tabLst>
                <a:tab pos="1619250" algn="l"/>
              </a:tabLst>
            </a:pPr>
            <a:r>
              <a:rPr kumimoji="1" lang="de-DE" sz="2000" b="0">
                <a:solidFill>
                  <a:schemeClr val="tx1"/>
                </a:solidFill>
              </a:rPr>
              <a:t>          120 	Institutes</a:t>
            </a:r>
          </a:p>
          <a:p>
            <a:pPr algn="l" defTabSz="912813" eaLnBrk="1" hangingPunct="1">
              <a:lnSpc>
                <a:spcPct val="90000"/>
              </a:lnSpc>
              <a:spcBef>
                <a:spcPct val="50000"/>
              </a:spcBef>
              <a:tabLst>
                <a:tab pos="1619250" algn="l"/>
              </a:tabLst>
            </a:pPr>
            <a:r>
              <a:rPr kumimoji="1" lang="de-DE" sz="2000" b="0">
                <a:solidFill>
                  <a:schemeClr val="tx1"/>
                </a:solidFill>
              </a:rPr>
              <a:t>       4,000 	Employees</a:t>
            </a:r>
          </a:p>
          <a:p>
            <a:pPr algn="l" defTabSz="912813" eaLnBrk="1" hangingPunct="1">
              <a:lnSpc>
                <a:spcPct val="90000"/>
              </a:lnSpc>
              <a:spcBef>
                <a:spcPct val="50000"/>
              </a:spcBef>
              <a:tabLst>
                <a:tab pos="1619250" algn="l"/>
              </a:tabLst>
            </a:pPr>
            <a:r>
              <a:rPr kumimoji="1" lang="de-DE" sz="2000" b="0">
                <a:solidFill>
                  <a:schemeClr val="tx1"/>
                </a:solidFill>
              </a:rPr>
              <a:t>     18,500 	Students</a:t>
            </a:r>
          </a:p>
          <a:p>
            <a:pPr algn="l" defTabSz="912813" eaLnBrk="1" hangingPunct="1">
              <a:lnSpc>
                <a:spcPct val="90000"/>
              </a:lnSpc>
              <a:spcBef>
                <a:spcPct val="50000"/>
              </a:spcBef>
              <a:tabLst>
                <a:tab pos="1619250" algn="l"/>
              </a:tabLst>
            </a:pPr>
            <a:r>
              <a:rPr kumimoji="1" lang="de-DE" sz="2000" b="0">
                <a:solidFill>
                  <a:schemeClr val="tx1"/>
                </a:solidFill>
              </a:rPr>
              <a:t>250 mio € 	Budget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0376"/>
                                        </p:tgtEl>
                                        <p:attrNameLst>
                                          <p:attrName>style.visibility</p:attrName>
                                        </p:attrNameLst>
                                      </p:cBhvr>
                                      <p:to>
                                        <p:strVal val="visible"/>
                                      </p:to>
                                    </p:set>
                                    <p:animEffect transition="in" filter="fade">
                                      <p:cBhvr>
                                        <p:cTn id="7" dur="500"/>
                                        <p:tgtEl>
                                          <p:spTgt spid="570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570376"/>
                                        </p:tgtEl>
                                      </p:cBhvr>
                                    </p:animEffect>
                                    <p:set>
                                      <p:cBhvr>
                                        <p:cTn id="12" dur="1" fill="hold">
                                          <p:stCondLst>
                                            <p:cond delay="499"/>
                                          </p:stCondLst>
                                        </p:cTn>
                                        <p:tgtEl>
                                          <p:spTgt spid="57037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70371"/>
                                        </p:tgtEl>
                                        <p:attrNameLst>
                                          <p:attrName>style.visibility</p:attrName>
                                        </p:attrNameLst>
                                      </p:cBhvr>
                                      <p:to>
                                        <p:strVal val="visible"/>
                                      </p:to>
                                    </p:set>
                                    <p:animEffect transition="in" filter="fade">
                                      <p:cBhvr>
                                        <p:cTn id="15" dur="1000"/>
                                        <p:tgtEl>
                                          <p:spTgt spid="570371"/>
                                        </p:tgtEl>
                                      </p:cBhvr>
                                    </p:animEffect>
                                  </p:childTnLst>
                                </p:cTn>
                              </p:par>
                            </p:childTnLst>
                          </p:cTn>
                        </p:par>
                        <p:par>
                          <p:cTn id="16" fill="hold" nodeType="afterGroup">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70372"/>
                                        </p:tgtEl>
                                        <p:attrNameLst>
                                          <p:attrName>style.visibility</p:attrName>
                                        </p:attrNameLst>
                                      </p:cBhvr>
                                      <p:to>
                                        <p:strVal val="visible"/>
                                      </p:to>
                                    </p:set>
                                    <p:animEffect transition="in" filter="fade">
                                      <p:cBhvr>
                                        <p:cTn id="19" dur="500"/>
                                        <p:tgtEl>
                                          <p:spTgt spid="570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0373"/>
                                        </p:tgtEl>
                                        <p:attrNameLst>
                                          <p:attrName>style.visibility</p:attrName>
                                        </p:attrNameLst>
                                      </p:cBhvr>
                                      <p:to>
                                        <p:strVal val="visible"/>
                                      </p:to>
                                    </p:set>
                                    <p:animEffect transition="in" filter="fade">
                                      <p:cBhvr>
                                        <p:cTn id="24" dur="500"/>
                                        <p:tgtEl>
                                          <p:spTgt spid="5703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500"/>
                                        <p:tgtEl>
                                          <p:spTgt spid="570372"/>
                                        </p:tgtEl>
                                      </p:cBhvr>
                                    </p:animEffect>
                                    <p:set>
                                      <p:cBhvr>
                                        <p:cTn id="29" dur="1" fill="hold">
                                          <p:stCondLst>
                                            <p:cond delay="499"/>
                                          </p:stCondLst>
                                        </p:cTn>
                                        <p:tgtEl>
                                          <p:spTgt spid="57037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70373"/>
                                        </p:tgtEl>
                                      </p:cBhvr>
                                    </p:animEffect>
                                    <p:set>
                                      <p:cBhvr>
                                        <p:cTn id="32" dur="1" fill="hold">
                                          <p:stCondLst>
                                            <p:cond delay="499"/>
                                          </p:stCondLst>
                                        </p:cTn>
                                        <p:tgtEl>
                                          <p:spTgt spid="570373"/>
                                        </p:tgtEl>
                                        <p:attrNameLst>
                                          <p:attrName>style.visibility</p:attrName>
                                        </p:attrNameLst>
                                      </p:cBhvr>
                                      <p:to>
                                        <p:strVal val="hidden"/>
                                      </p:to>
                                    </p:se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childTnLst>
                          </p:cTn>
                        </p:par>
                        <p:par>
                          <p:cTn id="37" fill="hold" nodeType="afterGroup">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70377"/>
                                        </p:tgtEl>
                                        <p:attrNameLst>
                                          <p:attrName>style.visibility</p:attrName>
                                        </p:attrNameLst>
                                      </p:cBhvr>
                                      <p:to>
                                        <p:strVal val="visible"/>
                                      </p:to>
                                    </p:set>
                                    <p:animEffect transition="in" filter="fade">
                                      <p:cBhvr>
                                        <p:cTn id="40" dur="1000"/>
                                        <p:tgtEl>
                                          <p:spTgt spid="570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6" grpId="0"/>
      <p:bldP spid="570376" grpId="1"/>
      <p:bldP spid="570377" grpId="0"/>
      <p:bldP spid="570373" grpId="0" animBg="1"/>
      <p:bldP spid="570373" grpId="1" animBg="1"/>
      <p:bldP spid="570372" grpId="0" animBg="1"/>
      <p:bldP spid="57037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032" name="Group 160"/>
          <p:cNvGraphicFramePr>
            <a:graphicFrameLocks noGrp="1"/>
          </p:cNvGraphicFramePr>
          <p:nvPr>
            <p:ph idx="1"/>
          </p:nvPr>
        </p:nvGraphicFramePr>
        <p:xfrm>
          <a:off x="250825" y="1214438"/>
          <a:ext cx="8607425" cy="4519614"/>
        </p:xfrm>
        <a:graphic>
          <a:graphicData uri="http://schemas.openxmlformats.org/drawingml/2006/table">
            <a:tbl>
              <a:tblPr/>
              <a:tblGrid>
                <a:gridCol w="4451350"/>
                <a:gridCol w="2078038"/>
                <a:gridCol w="2078037"/>
              </a:tblGrid>
              <a:tr h="7747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Karlsruhe Institute of Technology, Germany</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KIT</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Juerg Leuthold</a:t>
                      </a:r>
                    </a:p>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Manfred Kohl</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07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Interuniversity Microelectronics Centre VZW-IMEC, Belgium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IMEC</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en-GB" sz="1800" b="0" i="0" u="none" strike="noStrike" cap="none" normalizeH="0" baseline="0" smtClean="0">
                          <a:ln>
                            <a:noFill/>
                          </a:ln>
                          <a:solidFill>
                            <a:schemeClr val="tx1"/>
                          </a:solidFill>
                          <a:effectLst/>
                          <a:latin typeface="Arial" charset="0"/>
                        </a:rPr>
                        <a:t>Dries Van Thourhout</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7191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Eindhoven University of Technology, Netherlands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TU/e</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Meint Smit</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07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Research and education laboratory in information technologies, Greece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AIT</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Dimitrios Klonidis</a:t>
                      </a:r>
                    </a:p>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Ioannis Tomkos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71913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University of Valencia,</a:t>
                      </a:r>
                      <a:br>
                        <a:rPr kumimoji="0" lang="de-DE" sz="1800" b="0" i="0" u="none" strike="noStrike" cap="none" normalizeH="0" baseline="0" smtClean="0">
                          <a:ln>
                            <a:noFill/>
                          </a:ln>
                          <a:solidFill>
                            <a:schemeClr val="tx1"/>
                          </a:solidFill>
                          <a:effectLst/>
                          <a:latin typeface="Arial" charset="0"/>
                        </a:rPr>
                      </a:br>
                      <a:r>
                        <a:rPr kumimoji="0" lang="de-DE" sz="1800" b="0" i="0" u="none" strike="noStrike" cap="none" normalizeH="0" baseline="0" smtClean="0">
                          <a:ln>
                            <a:noFill/>
                          </a:ln>
                          <a:solidFill>
                            <a:schemeClr val="tx1"/>
                          </a:solidFill>
                          <a:effectLst/>
                          <a:latin typeface="Arial" charset="0"/>
                        </a:rPr>
                        <a:t>Institute of Materials Science, Spain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UVEG</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Juan Martinez Pastor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ST-Microelectronics, Italy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ST</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Alberto Scandurra</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r>
              <a:tr h="4318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1800" b="0" i="0" u="none" strike="noStrike" cap="none" normalizeH="0" baseline="0" smtClean="0">
                          <a:ln>
                            <a:noFill/>
                          </a:ln>
                          <a:solidFill>
                            <a:schemeClr val="tx1"/>
                          </a:solidFill>
                          <a:effectLst/>
                          <a:latin typeface="Arial" charset="0"/>
                        </a:rPr>
                        <a:t>Ghent University, Belgium </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Ugent</a:t>
                      </a:r>
                      <a:endParaRPr kumimoji="0" lang="en-US" sz="1800" b="0" i="0" u="none" strike="noStrike" cap="none" normalizeH="0" baseline="0" smtClean="0">
                        <a:ln>
                          <a:noFill/>
                        </a:ln>
                        <a:solidFill>
                          <a:schemeClr val="tx1"/>
                        </a:solidFill>
                        <a:effectLst/>
                        <a:latin typeface="Arial"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25000"/>
                        </a:spcBef>
                        <a:spcAft>
                          <a:spcPct val="0"/>
                        </a:spcAft>
                        <a:buClrTx/>
                        <a:buSzTx/>
                        <a:buFont typeface="Wingdings" pitchFamily="2" charset="2"/>
                        <a:buNone/>
                        <a:tabLst/>
                      </a:pPr>
                      <a:r>
                        <a:rPr kumimoji="0" lang="de-DE" sz="1800" b="0" i="0" u="none" strike="noStrike" cap="none" normalizeH="0" baseline="0" smtClean="0">
                          <a:ln>
                            <a:noFill/>
                          </a:ln>
                          <a:solidFill>
                            <a:schemeClr val="tx1"/>
                          </a:solidFill>
                          <a:effectLst/>
                          <a:latin typeface="Arial" charset="0"/>
                        </a:rPr>
                        <a:t>Zeger Hens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9907" name="Title 1"/>
          <p:cNvSpPr>
            <a:spLocks noGrp="1"/>
          </p:cNvSpPr>
          <p:nvPr>
            <p:ph type="title"/>
          </p:nvPr>
        </p:nvSpPr>
        <p:spPr/>
        <p:txBody>
          <a:bodyPr/>
          <a:lstStyle/>
          <a:p>
            <a:r>
              <a:rPr lang="en-US" smtClean="0"/>
              <a:t>Participants</a:t>
            </a:r>
          </a:p>
        </p:txBody>
      </p:sp>
    </p:spTree>
    <p:extLst>
      <p:ext uri="{BB962C8B-B14F-4D97-AF65-F5344CB8AC3E}">
        <p14:creationId xmlns:p14="http://schemas.microsoft.com/office/powerpoint/2010/main" val="3371763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1616075" y="1968500"/>
            <a:ext cx="17256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600">
                <a:solidFill>
                  <a:srgbClr val="000000"/>
                </a:solidFill>
              </a:rPr>
              <a:t>12 Departments</a:t>
            </a:r>
          </a:p>
        </p:txBody>
      </p:sp>
      <p:sp>
        <p:nvSpPr>
          <p:cNvPr id="95234" name="Rectangle 4"/>
          <p:cNvSpPr>
            <a:spLocks noChangeArrowheads="1"/>
          </p:cNvSpPr>
          <p:nvPr/>
        </p:nvSpPr>
        <p:spPr bwMode="auto">
          <a:xfrm>
            <a:off x="1616075" y="4132263"/>
            <a:ext cx="13843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600">
                <a:solidFill>
                  <a:srgbClr val="000000"/>
                </a:solidFill>
              </a:rPr>
              <a:t>13 Institutes</a:t>
            </a:r>
          </a:p>
        </p:txBody>
      </p:sp>
      <p:sp>
        <p:nvSpPr>
          <p:cNvPr id="95235" name="AutoShape 5"/>
          <p:cNvSpPr>
            <a:spLocks noChangeArrowheads="1"/>
          </p:cNvSpPr>
          <p:nvPr/>
        </p:nvSpPr>
        <p:spPr bwMode="auto">
          <a:xfrm>
            <a:off x="2722563" y="922338"/>
            <a:ext cx="3867150" cy="749300"/>
          </a:xfrm>
          <a:prstGeom prst="roundRect">
            <a:avLst>
              <a:gd name="adj" fmla="val 12486"/>
            </a:avLst>
          </a:pr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36" name="AutoShape 6"/>
          <p:cNvSpPr>
            <a:spLocks noChangeArrowheads="1"/>
          </p:cNvSpPr>
          <p:nvPr/>
        </p:nvSpPr>
        <p:spPr bwMode="auto">
          <a:xfrm>
            <a:off x="2724150" y="920750"/>
            <a:ext cx="3870325" cy="750888"/>
          </a:xfrm>
          <a:prstGeom prst="roundRect">
            <a:avLst>
              <a:gd name="adj" fmla="val 12486"/>
            </a:avLst>
          </a:prstGeom>
          <a:noFill/>
          <a:ln w="38100">
            <a:solidFill>
              <a:srgbClr val="C9D3D7"/>
            </a:solidFill>
            <a:round/>
            <a:headEnd/>
            <a:tailEnd/>
          </a:ln>
          <a:extLst>
            <a:ext uri="{909E8E84-426E-40DD-AFC4-6F175D3DCCD1}">
              <a14:hiddenFill xmlns:a14="http://schemas.microsoft.com/office/drawing/2010/main">
                <a:solidFill>
                  <a:srgbClr val="FFFFFF"/>
                </a:solidFill>
              </a14:hiddenFill>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37" name="Freeform 7"/>
          <p:cNvSpPr>
            <a:spLocks/>
          </p:cNvSpPr>
          <p:nvPr/>
        </p:nvSpPr>
        <p:spPr bwMode="auto">
          <a:xfrm>
            <a:off x="3279775" y="1158875"/>
            <a:ext cx="2813050" cy="252413"/>
          </a:xfrm>
          <a:custGeom>
            <a:avLst/>
            <a:gdLst>
              <a:gd name="T0" fmla="*/ 0 w 1772"/>
              <a:gd name="T1" fmla="*/ 0 h 159"/>
              <a:gd name="T2" fmla="*/ 1771 w 1772"/>
              <a:gd name="T3" fmla="*/ 0 h 159"/>
              <a:gd name="T4" fmla="*/ 1771 w 1772"/>
              <a:gd name="T5" fmla="*/ 158 h 159"/>
              <a:gd name="T6" fmla="*/ 0 w 1772"/>
              <a:gd name="T7" fmla="*/ 158 h 159"/>
              <a:gd name="T8" fmla="*/ 0 w 1772"/>
              <a:gd name="T9" fmla="*/ 0 h 159"/>
              <a:gd name="T10" fmla="*/ 0 60000 65536"/>
              <a:gd name="T11" fmla="*/ 0 60000 65536"/>
              <a:gd name="T12" fmla="*/ 0 60000 65536"/>
              <a:gd name="T13" fmla="*/ 0 60000 65536"/>
              <a:gd name="T14" fmla="*/ 0 60000 65536"/>
              <a:gd name="T15" fmla="*/ 0 w 1772"/>
              <a:gd name="T16" fmla="*/ 0 h 159"/>
              <a:gd name="T17" fmla="*/ 1772 w 1772"/>
              <a:gd name="T18" fmla="*/ 159 h 159"/>
            </a:gdLst>
            <a:ahLst/>
            <a:cxnLst>
              <a:cxn ang="T10">
                <a:pos x="T0" y="T1"/>
              </a:cxn>
              <a:cxn ang="T11">
                <a:pos x="T2" y="T3"/>
              </a:cxn>
              <a:cxn ang="T12">
                <a:pos x="T4" y="T5"/>
              </a:cxn>
              <a:cxn ang="T13">
                <a:pos x="T6" y="T7"/>
              </a:cxn>
              <a:cxn ang="T14">
                <a:pos x="T8" y="T9"/>
              </a:cxn>
            </a:cxnLst>
            <a:rect l="T15" t="T16" r="T17" b="T18"/>
            <a:pathLst>
              <a:path w="1772" h="159">
                <a:moveTo>
                  <a:pt x="0" y="0"/>
                </a:moveTo>
                <a:lnTo>
                  <a:pt x="1771" y="0"/>
                </a:lnTo>
                <a:lnTo>
                  <a:pt x="1771" y="158"/>
                </a:lnTo>
                <a:lnTo>
                  <a:pt x="0" y="158"/>
                </a:lnTo>
                <a:lnTo>
                  <a:pt x="0" y="0"/>
                </a:lnTo>
              </a:path>
            </a:pathLst>
          </a:custGeom>
          <a:solidFill>
            <a:srgbClr val="FAFAF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lIns="96762" tIns="48381" rIns="96762" bIns="48381"/>
          <a:lstStyle/>
          <a:p>
            <a:endParaRPr lang="en-US"/>
          </a:p>
        </p:txBody>
      </p:sp>
      <p:sp>
        <p:nvSpPr>
          <p:cNvPr id="95238" name="Rectangle 8"/>
          <p:cNvSpPr>
            <a:spLocks noChangeArrowheads="1"/>
          </p:cNvSpPr>
          <p:nvPr/>
        </p:nvSpPr>
        <p:spPr bwMode="auto">
          <a:xfrm>
            <a:off x="3208338" y="1098550"/>
            <a:ext cx="30464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800">
                <a:solidFill>
                  <a:srgbClr val="000000"/>
                </a:solidFill>
              </a:rPr>
              <a:t>Universität Karlsruhe (TH)</a:t>
            </a:r>
          </a:p>
        </p:txBody>
      </p:sp>
      <p:sp>
        <p:nvSpPr>
          <p:cNvPr id="95239" name="AutoShape 9"/>
          <p:cNvSpPr>
            <a:spLocks noChangeArrowheads="1"/>
          </p:cNvSpPr>
          <p:nvPr/>
        </p:nvSpPr>
        <p:spPr bwMode="auto">
          <a:xfrm>
            <a:off x="2752725" y="5151438"/>
            <a:ext cx="3868738" cy="749300"/>
          </a:xfrm>
          <a:prstGeom prst="roundRect">
            <a:avLst>
              <a:gd name="adj" fmla="val 12486"/>
            </a:avLst>
          </a:pr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40" name="AutoShape 10"/>
          <p:cNvSpPr>
            <a:spLocks noChangeArrowheads="1"/>
          </p:cNvSpPr>
          <p:nvPr/>
        </p:nvSpPr>
        <p:spPr bwMode="auto">
          <a:xfrm>
            <a:off x="2681288" y="5126038"/>
            <a:ext cx="3870325" cy="747712"/>
          </a:xfrm>
          <a:prstGeom prst="roundRect">
            <a:avLst>
              <a:gd name="adj" fmla="val 12486"/>
            </a:avLst>
          </a:prstGeom>
          <a:noFill/>
          <a:ln w="38100">
            <a:solidFill>
              <a:srgbClr val="C9D3D7"/>
            </a:solidFill>
            <a:round/>
            <a:headEnd/>
            <a:tailEnd/>
          </a:ln>
          <a:extLst>
            <a:ext uri="{909E8E84-426E-40DD-AFC4-6F175D3DCCD1}">
              <a14:hiddenFill xmlns:a14="http://schemas.microsoft.com/office/drawing/2010/main">
                <a:solidFill>
                  <a:srgbClr val="FFFFFF"/>
                </a:solidFill>
              </a14:hiddenFill>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41" name="Freeform 11"/>
          <p:cNvSpPr>
            <a:spLocks/>
          </p:cNvSpPr>
          <p:nvPr/>
        </p:nvSpPr>
        <p:spPr bwMode="auto">
          <a:xfrm>
            <a:off x="2897188" y="5289550"/>
            <a:ext cx="3579812" cy="488950"/>
          </a:xfrm>
          <a:custGeom>
            <a:avLst/>
            <a:gdLst>
              <a:gd name="T0" fmla="*/ 0 w 2254"/>
              <a:gd name="T1" fmla="*/ 0 h 307"/>
              <a:gd name="T2" fmla="*/ 2253 w 2254"/>
              <a:gd name="T3" fmla="*/ 0 h 307"/>
              <a:gd name="T4" fmla="*/ 2253 w 2254"/>
              <a:gd name="T5" fmla="*/ 306 h 307"/>
              <a:gd name="T6" fmla="*/ 0 w 2254"/>
              <a:gd name="T7" fmla="*/ 306 h 307"/>
              <a:gd name="T8" fmla="*/ 0 w 2254"/>
              <a:gd name="T9" fmla="*/ 0 h 307"/>
              <a:gd name="T10" fmla="*/ 0 60000 65536"/>
              <a:gd name="T11" fmla="*/ 0 60000 65536"/>
              <a:gd name="T12" fmla="*/ 0 60000 65536"/>
              <a:gd name="T13" fmla="*/ 0 60000 65536"/>
              <a:gd name="T14" fmla="*/ 0 60000 65536"/>
              <a:gd name="T15" fmla="*/ 0 w 2254"/>
              <a:gd name="T16" fmla="*/ 0 h 307"/>
              <a:gd name="T17" fmla="*/ 2254 w 2254"/>
              <a:gd name="T18" fmla="*/ 307 h 307"/>
            </a:gdLst>
            <a:ahLst/>
            <a:cxnLst>
              <a:cxn ang="T10">
                <a:pos x="T0" y="T1"/>
              </a:cxn>
              <a:cxn ang="T11">
                <a:pos x="T2" y="T3"/>
              </a:cxn>
              <a:cxn ang="T12">
                <a:pos x="T4" y="T5"/>
              </a:cxn>
              <a:cxn ang="T13">
                <a:pos x="T6" y="T7"/>
              </a:cxn>
              <a:cxn ang="T14">
                <a:pos x="T8" y="T9"/>
              </a:cxn>
            </a:cxnLst>
            <a:rect l="T15" t="T16" r="T17" b="T18"/>
            <a:pathLst>
              <a:path w="2254" h="307">
                <a:moveTo>
                  <a:pt x="0" y="0"/>
                </a:moveTo>
                <a:lnTo>
                  <a:pt x="2253" y="0"/>
                </a:lnTo>
                <a:lnTo>
                  <a:pt x="2253" y="306"/>
                </a:lnTo>
                <a:lnTo>
                  <a:pt x="0" y="306"/>
                </a:lnTo>
                <a:lnTo>
                  <a:pt x="0" y="0"/>
                </a:lnTo>
              </a:path>
            </a:pathLst>
          </a:custGeom>
          <a:solidFill>
            <a:srgbClr val="FAFAFA"/>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lIns="96762" tIns="48381" rIns="96762" bIns="48381"/>
          <a:lstStyle/>
          <a:p>
            <a:endParaRPr lang="en-US"/>
          </a:p>
        </p:txBody>
      </p:sp>
      <p:sp>
        <p:nvSpPr>
          <p:cNvPr id="95242" name="Rectangle 12"/>
          <p:cNvSpPr>
            <a:spLocks noChangeArrowheads="1"/>
          </p:cNvSpPr>
          <p:nvPr/>
        </p:nvSpPr>
        <p:spPr bwMode="auto">
          <a:xfrm>
            <a:off x="3067050" y="5164138"/>
            <a:ext cx="3122613"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en-US" sz="1800">
                <a:solidFill>
                  <a:srgbClr val="000000"/>
                </a:solidFill>
              </a:rPr>
              <a:t>Institute of Photonics and</a:t>
            </a:r>
            <a:br>
              <a:rPr lang="en-US" sz="1800">
                <a:solidFill>
                  <a:srgbClr val="000000"/>
                </a:solidFill>
              </a:rPr>
            </a:br>
            <a:r>
              <a:rPr lang="en-US" sz="1800">
                <a:solidFill>
                  <a:srgbClr val="000000"/>
                </a:solidFill>
              </a:rPr>
              <a:t>Quantum Electronics </a:t>
            </a:r>
            <a:r>
              <a:rPr lang="de-DE" sz="1800">
                <a:solidFill>
                  <a:srgbClr val="000000"/>
                </a:solidFill>
              </a:rPr>
              <a:t>(IPQ)</a:t>
            </a:r>
          </a:p>
        </p:txBody>
      </p:sp>
      <p:sp>
        <p:nvSpPr>
          <p:cNvPr id="95243" name="Line 13"/>
          <p:cNvSpPr>
            <a:spLocks noChangeShapeType="1"/>
          </p:cNvSpPr>
          <p:nvPr/>
        </p:nvSpPr>
        <p:spPr bwMode="auto">
          <a:xfrm>
            <a:off x="4657725" y="1698625"/>
            <a:ext cx="0" cy="13112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4" name="Line 14"/>
          <p:cNvSpPr>
            <a:spLocks noChangeShapeType="1"/>
          </p:cNvSpPr>
          <p:nvPr/>
        </p:nvSpPr>
        <p:spPr bwMode="auto">
          <a:xfrm flipH="1">
            <a:off x="4368800" y="1698625"/>
            <a:ext cx="274638" cy="12620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5" name="Line 15"/>
          <p:cNvSpPr>
            <a:spLocks noChangeShapeType="1"/>
          </p:cNvSpPr>
          <p:nvPr/>
        </p:nvSpPr>
        <p:spPr bwMode="auto">
          <a:xfrm flipH="1">
            <a:off x="4102100" y="1698625"/>
            <a:ext cx="528638" cy="11763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6" name="Line 16"/>
          <p:cNvSpPr>
            <a:spLocks noChangeShapeType="1"/>
          </p:cNvSpPr>
          <p:nvPr/>
        </p:nvSpPr>
        <p:spPr bwMode="auto">
          <a:xfrm flipH="1">
            <a:off x="3492500" y="1698625"/>
            <a:ext cx="1098550" cy="4238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7" name="Line 17"/>
          <p:cNvSpPr>
            <a:spLocks noChangeShapeType="1"/>
          </p:cNvSpPr>
          <p:nvPr/>
        </p:nvSpPr>
        <p:spPr bwMode="auto">
          <a:xfrm flipH="1">
            <a:off x="3876675" y="1698625"/>
            <a:ext cx="739775" cy="10255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8" name="Line 18"/>
          <p:cNvSpPr>
            <a:spLocks noChangeShapeType="1"/>
          </p:cNvSpPr>
          <p:nvPr/>
        </p:nvSpPr>
        <p:spPr bwMode="auto">
          <a:xfrm flipH="1">
            <a:off x="3690938" y="1698625"/>
            <a:ext cx="925512" cy="84613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49" name="Line 19"/>
          <p:cNvSpPr>
            <a:spLocks noChangeShapeType="1"/>
          </p:cNvSpPr>
          <p:nvPr/>
        </p:nvSpPr>
        <p:spPr bwMode="auto">
          <a:xfrm flipH="1">
            <a:off x="3571875" y="1698625"/>
            <a:ext cx="1033463" cy="6381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0" name="Line 20"/>
          <p:cNvSpPr>
            <a:spLocks noChangeShapeType="1"/>
          </p:cNvSpPr>
          <p:nvPr/>
        </p:nvSpPr>
        <p:spPr bwMode="auto">
          <a:xfrm>
            <a:off x="4657725" y="1698625"/>
            <a:ext cx="276225" cy="12620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1" name="Line 21"/>
          <p:cNvSpPr>
            <a:spLocks noChangeShapeType="1"/>
          </p:cNvSpPr>
          <p:nvPr/>
        </p:nvSpPr>
        <p:spPr bwMode="auto">
          <a:xfrm>
            <a:off x="4675188" y="1708150"/>
            <a:ext cx="528637" cy="11668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2" name="Line 22"/>
          <p:cNvSpPr>
            <a:spLocks noChangeShapeType="1"/>
          </p:cNvSpPr>
          <p:nvPr/>
        </p:nvSpPr>
        <p:spPr bwMode="auto">
          <a:xfrm>
            <a:off x="4675188" y="1698625"/>
            <a:ext cx="750887" cy="10255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3" name="Line 23"/>
          <p:cNvSpPr>
            <a:spLocks noChangeShapeType="1"/>
          </p:cNvSpPr>
          <p:nvPr/>
        </p:nvSpPr>
        <p:spPr bwMode="auto">
          <a:xfrm>
            <a:off x="4686300" y="1708150"/>
            <a:ext cx="911225" cy="82708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4" name="Line 24"/>
          <p:cNvSpPr>
            <a:spLocks noChangeShapeType="1"/>
          </p:cNvSpPr>
          <p:nvPr/>
        </p:nvSpPr>
        <p:spPr bwMode="auto">
          <a:xfrm>
            <a:off x="4700588" y="1698625"/>
            <a:ext cx="1028700" cy="63817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5" name="Line 25"/>
          <p:cNvSpPr>
            <a:spLocks noChangeShapeType="1"/>
          </p:cNvSpPr>
          <p:nvPr/>
        </p:nvSpPr>
        <p:spPr bwMode="auto">
          <a:xfrm>
            <a:off x="4616450" y="3813175"/>
            <a:ext cx="0" cy="13128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6" name="Line 26"/>
          <p:cNvSpPr>
            <a:spLocks noChangeShapeType="1"/>
          </p:cNvSpPr>
          <p:nvPr/>
        </p:nvSpPr>
        <p:spPr bwMode="auto">
          <a:xfrm flipH="1">
            <a:off x="4340225" y="3813175"/>
            <a:ext cx="276225" cy="12636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7" name="Line 27"/>
          <p:cNvSpPr>
            <a:spLocks noChangeShapeType="1"/>
          </p:cNvSpPr>
          <p:nvPr/>
        </p:nvSpPr>
        <p:spPr bwMode="auto">
          <a:xfrm flipH="1">
            <a:off x="4090988" y="3813175"/>
            <a:ext cx="525462" cy="11747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8" name="Line 28"/>
          <p:cNvSpPr>
            <a:spLocks noChangeShapeType="1"/>
          </p:cNvSpPr>
          <p:nvPr/>
        </p:nvSpPr>
        <p:spPr bwMode="auto">
          <a:xfrm flipH="1">
            <a:off x="3465513" y="3813175"/>
            <a:ext cx="1096962" cy="4064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59" name="Line 29"/>
          <p:cNvSpPr>
            <a:spLocks noChangeShapeType="1"/>
          </p:cNvSpPr>
          <p:nvPr/>
        </p:nvSpPr>
        <p:spPr bwMode="auto">
          <a:xfrm flipH="1">
            <a:off x="3863975" y="3813175"/>
            <a:ext cx="752475" cy="10207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0" name="Line 30"/>
          <p:cNvSpPr>
            <a:spLocks noChangeShapeType="1"/>
          </p:cNvSpPr>
          <p:nvPr/>
        </p:nvSpPr>
        <p:spPr bwMode="auto">
          <a:xfrm flipH="1">
            <a:off x="3679825" y="3813175"/>
            <a:ext cx="925513" cy="8477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1" name="Line 31"/>
          <p:cNvSpPr>
            <a:spLocks noChangeShapeType="1"/>
          </p:cNvSpPr>
          <p:nvPr/>
        </p:nvSpPr>
        <p:spPr bwMode="auto">
          <a:xfrm flipH="1">
            <a:off x="3546475" y="3813175"/>
            <a:ext cx="1035050" cy="635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2" name="Line 32"/>
          <p:cNvSpPr>
            <a:spLocks noChangeShapeType="1"/>
          </p:cNvSpPr>
          <p:nvPr/>
        </p:nvSpPr>
        <p:spPr bwMode="auto">
          <a:xfrm>
            <a:off x="4630738" y="3813175"/>
            <a:ext cx="280987" cy="12636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3" name="Line 33"/>
          <p:cNvSpPr>
            <a:spLocks noChangeShapeType="1"/>
          </p:cNvSpPr>
          <p:nvPr/>
        </p:nvSpPr>
        <p:spPr bwMode="auto">
          <a:xfrm>
            <a:off x="4645025" y="3813175"/>
            <a:ext cx="528638" cy="117475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4" name="Line 34"/>
          <p:cNvSpPr>
            <a:spLocks noChangeShapeType="1"/>
          </p:cNvSpPr>
          <p:nvPr/>
        </p:nvSpPr>
        <p:spPr bwMode="auto">
          <a:xfrm>
            <a:off x="4657725" y="3813175"/>
            <a:ext cx="739775" cy="102076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5" name="Line 35"/>
          <p:cNvSpPr>
            <a:spLocks noChangeShapeType="1"/>
          </p:cNvSpPr>
          <p:nvPr/>
        </p:nvSpPr>
        <p:spPr bwMode="auto">
          <a:xfrm>
            <a:off x="4659313" y="3813175"/>
            <a:ext cx="914400" cy="8366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6" name="Line 36"/>
          <p:cNvSpPr>
            <a:spLocks noChangeShapeType="1"/>
          </p:cNvSpPr>
          <p:nvPr/>
        </p:nvSpPr>
        <p:spPr bwMode="auto">
          <a:xfrm>
            <a:off x="4686300" y="3813175"/>
            <a:ext cx="1031875" cy="6350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67" name="AutoShape 37"/>
          <p:cNvSpPr>
            <a:spLocks noChangeArrowheads="1"/>
          </p:cNvSpPr>
          <p:nvPr/>
        </p:nvSpPr>
        <p:spPr bwMode="auto">
          <a:xfrm>
            <a:off x="1674813" y="3035300"/>
            <a:ext cx="5970587" cy="752475"/>
          </a:xfrm>
          <a:prstGeom prst="roundRect">
            <a:avLst>
              <a:gd name="adj" fmla="val 12486"/>
            </a:avLst>
          </a:pr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68" name="AutoShape 38"/>
          <p:cNvSpPr>
            <a:spLocks noChangeArrowheads="1"/>
          </p:cNvSpPr>
          <p:nvPr/>
        </p:nvSpPr>
        <p:spPr bwMode="auto">
          <a:xfrm>
            <a:off x="1651000" y="3035300"/>
            <a:ext cx="6003925" cy="750888"/>
          </a:xfrm>
          <a:prstGeom prst="roundRect">
            <a:avLst>
              <a:gd name="adj" fmla="val 12486"/>
            </a:avLst>
          </a:prstGeom>
          <a:noFill/>
          <a:ln w="38100">
            <a:solidFill>
              <a:srgbClr val="C9D3D7"/>
            </a:solidFill>
            <a:round/>
            <a:headEnd/>
            <a:tailEnd/>
          </a:ln>
          <a:extLst>
            <a:ext uri="{909E8E84-426E-40DD-AFC4-6F175D3DCCD1}">
              <a14:hiddenFill xmlns:a14="http://schemas.microsoft.com/office/drawing/2010/main">
                <a:solidFill>
                  <a:srgbClr val="FFFFFF"/>
                </a:solidFill>
              </a14:hiddenFill>
            </a:ext>
          </a:extLst>
        </p:spPr>
        <p:txBody>
          <a:bodyPr wrap="none" lIns="96762" tIns="48381" rIns="96762" bIns="48381" anchor="ctr"/>
          <a:lstStyle/>
          <a:p>
            <a:pPr algn="l" eaLnBrk="1" hangingPunct="1">
              <a:lnSpc>
                <a:spcPct val="90000"/>
              </a:lnSpc>
              <a:spcBef>
                <a:spcPct val="50000"/>
              </a:spcBef>
            </a:pPr>
            <a:endParaRPr lang="de-DE" sz="2000" b="0">
              <a:solidFill>
                <a:schemeClr val="tx1"/>
              </a:solidFill>
            </a:endParaRPr>
          </a:p>
        </p:txBody>
      </p:sp>
      <p:sp>
        <p:nvSpPr>
          <p:cNvPr id="95269" name="Rectangle 39"/>
          <p:cNvSpPr>
            <a:spLocks noChangeArrowheads="1"/>
          </p:cNvSpPr>
          <p:nvPr/>
        </p:nvSpPr>
        <p:spPr bwMode="auto">
          <a:xfrm>
            <a:off x="1676400" y="3248025"/>
            <a:ext cx="59658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600">
                <a:solidFill>
                  <a:srgbClr val="000000"/>
                </a:solidFill>
              </a:rPr>
              <a:t>Dept. of Electrical Engineering and Information Technology</a:t>
            </a:r>
          </a:p>
        </p:txBody>
      </p:sp>
      <p:sp>
        <p:nvSpPr>
          <p:cNvPr id="95270" name="Rectangle 40"/>
          <p:cNvSpPr>
            <a:spLocks noChangeArrowheads="1"/>
          </p:cNvSpPr>
          <p:nvPr/>
        </p:nvSpPr>
        <p:spPr bwMode="auto">
          <a:xfrm>
            <a:off x="6011863" y="1895475"/>
            <a:ext cx="19748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600">
                <a:solidFill>
                  <a:srgbClr val="000000"/>
                </a:solidFill>
              </a:rPr>
              <a:t>ca.16700 Students</a:t>
            </a:r>
          </a:p>
        </p:txBody>
      </p:sp>
      <p:sp>
        <p:nvSpPr>
          <p:cNvPr id="95271" name="Rectangle 41"/>
          <p:cNvSpPr>
            <a:spLocks noChangeArrowheads="1"/>
          </p:cNvSpPr>
          <p:nvPr/>
        </p:nvSpPr>
        <p:spPr bwMode="auto">
          <a:xfrm>
            <a:off x="6065838" y="4060825"/>
            <a:ext cx="19192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66" tIns="46033" rIns="92066" bIns="46033">
            <a:spAutoFit/>
          </a:bodyPr>
          <a:lstStyle/>
          <a:p>
            <a:pPr algn="l" defTabSz="762000" eaLnBrk="1" hangingPunct="1">
              <a:lnSpc>
                <a:spcPct val="90000"/>
              </a:lnSpc>
              <a:spcBef>
                <a:spcPct val="50000"/>
              </a:spcBef>
            </a:pPr>
            <a:r>
              <a:rPr lang="de-DE" sz="1600">
                <a:solidFill>
                  <a:srgbClr val="000000"/>
                </a:solidFill>
              </a:rPr>
              <a:t>ca. 1200 Students</a:t>
            </a:r>
          </a:p>
        </p:txBody>
      </p:sp>
      <p:sp>
        <p:nvSpPr>
          <p:cNvPr id="95272" name="Line 42"/>
          <p:cNvSpPr>
            <a:spLocks noChangeShapeType="1"/>
          </p:cNvSpPr>
          <p:nvPr/>
        </p:nvSpPr>
        <p:spPr bwMode="auto">
          <a:xfrm>
            <a:off x="4697413" y="3819525"/>
            <a:ext cx="1096962" cy="40481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lIns="96762" tIns="48381" rIns="96762" bIns="48381" anchor="ctr"/>
          <a:lstStyle/>
          <a:p>
            <a:endParaRPr lang="en-US"/>
          </a:p>
        </p:txBody>
      </p:sp>
      <p:sp>
        <p:nvSpPr>
          <p:cNvPr id="95273" name="Rectangle 43"/>
          <p:cNvSpPr>
            <a:spLocks noGrp="1" noChangeArrowheads="1"/>
          </p:cNvSpPr>
          <p:nvPr>
            <p:ph type="title"/>
          </p:nvPr>
        </p:nvSpPr>
        <p:spPr/>
        <p:txBody>
          <a:bodyPr/>
          <a:lstStyle/>
          <a:p>
            <a:r>
              <a:rPr lang="en-GB" smtClean="0"/>
              <a:t>IPQ at University of Karlsruhe</a:t>
            </a:r>
          </a:p>
        </p:txBody>
      </p:sp>
      <p:pic>
        <p:nvPicPr>
          <p:cNvPr id="95274" name="Picture 44" descr="n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88" y="4573588"/>
            <a:ext cx="24368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sz="quarter"/>
          </p:nvPr>
        </p:nvSpPr>
        <p:spPr bwMode="auto">
          <a:xfrm>
            <a:off x="207963" y="115888"/>
            <a:ext cx="7564437"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400175" eaLnBrk="1" hangingPunct="1"/>
            <a:r>
              <a:rPr lang="de-DE" smtClean="0">
                <a:latin typeface="Arial" charset="0"/>
                <a:cs typeface="Arial" charset="0"/>
              </a:rPr>
              <a:t>IMT and </a:t>
            </a:r>
            <a:br>
              <a:rPr lang="de-DE" smtClean="0">
                <a:latin typeface="Arial" charset="0"/>
                <a:cs typeface="Arial" charset="0"/>
              </a:rPr>
            </a:br>
            <a:r>
              <a:rPr lang="de-DE" smtClean="0">
                <a:latin typeface="Arial" charset="0"/>
                <a:cs typeface="Arial" charset="0"/>
              </a:rPr>
              <a:t>Karlsruhe Micro- &amp; Nanfabrication Facility (KMNF)</a:t>
            </a:r>
          </a:p>
        </p:txBody>
      </p:sp>
      <p:pic>
        <p:nvPicPr>
          <p:cNvPr id="33795" name="Picture 3" descr="IMG_2058"/>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t="6561" b="10936"/>
          <a:stretch>
            <a:fillRect/>
          </a:stretch>
        </p:blipFill>
        <p:spPr bwMode="auto">
          <a:xfrm>
            <a:off x="592138" y="2173288"/>
            <a:ext cx="2049462" cy="30591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descr="slide0069_image054"/>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6497638" y="2179638"/>
            <a:ext cx="2093912"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Text Box 5"/>
          <p:cNvSpPr txBox="1">
            <a:spLocks noChangeArrowheads="1"/>
          </p:cNvSpPr>
          <p:nvPr/>
        </p:nvSpPr>
        <p:spPr bwMode="auto">
          <a:xfrm>
            <a:off x="1169988" y="1057275"/>
            <a:ext cx="6794500" cy="715963"/>
          </a:xfrm>
          <a:prstGeom prst="rect">
            <a:avLst/>
          </a:prstGeom>
          <a:solidFill>
            <a:schemeClr val="bg1">
              <a:alpha val="50195"/>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4556" tIns="38769" rIns="74556" bIns="38769">
            <a:spAutoFit/>
          </a:bodyPr>
          <a:lstStyle>
            <a:lvl1pPr defTabSz="757238" eaLnBrk="0" hangingPunct="0">
              <a:defRPr sz="1600">
                <a:solidFill>
                  <a:schemeClr val="tx1"/>
                </a:solidFill>
                <a:latin typeface="Arial" charset="0"/>
                <a:cs typeface="Arial" charset="0"/>
              </a:defRPr>
            </a:lvl1pPr>
            <a:lvl2pPr marL="742950" indent="-285750" defTabSz="757238" eaLnBrk="0" hangingPunct="0">
              <a:defRPr sz="1600">
                <a:solidFill>
                  <a:schemeClr val="tx1"/>
                </a:solidFill>
                <a:latin typeface="Arial" charset="0"/>
                <a:cs typeface="Arial" charset="0"/>
              </a:defRPr>
            </a:lvl2pPr>
            <a:lvl3pPr marL="1143000" indent="-228600" defTabSz="757238" eaLnBrk="0" hangingPunct="0">
              <a:defRPr sz="1600">
                <a:solidFill>
                  <a:schemeClr val="tx1"/>
                </a:solidFill>
                <a:latin typeface="Arial" charset="0"/>
                <a:cs typeface="Arial" charset="0"/>
              </a:defRPr>
            </a:lvl3pPr>
            <a:lvl4pPr marL="1600200" indent="-228600" defTabSz="757238" eaLnBrk="0" hangingPunct="0">
              <a:defRPr sz="1600">
                <a:solidFill>
                  <a:schemeClr val="tx1"/>
                </a:solidFill>
                <a:latin typeface="Arial" charset="0"/>
                <a:cs typeface="Arial" charset="0"/>
              </a:defRPr>
            </a:lvl4pPr>
            <a:lvl5pPr marL="2057400" indent="-228600" defTabSz="757238" eaLnBrk="0" hangingPunct="0">
              <a:defRPr sz="1600">
                <a:solidFill>
                  <a:schemeClr val="tx1"/>
                </a:solidFill>
                <a:latin typeface="Arial" charset="0"/>
                <a:cs typeface="Arial" charset="0"/>
              </a:defRPr>
            </a:lvl5pPr>
            <a:lvl6pPr marL="2514600" indent="-228600" defTabSz="757238" eaLnBrk="0" fontAlgn="base" hangingPunct="0">
              <a:spcBef>
                <a:spcPct val="0"/>
              </a:spcBef>
              <a:spcAft>
                <a:spcPct val="0"/>
              </a:spcAft>
              <a:defRPr sz="1600">
                <a:solidFill>
                  <a:schemeClr val="tx1"/>
                </a:solidFill>
                <a:latin typeface="Arial" charset="0"/>
                <a:cs typeface="Arial" charset="0"/>
              </a:defRPr>
            </a:lvl6pPr>
            <a:lvl7pPr marL="2971800" indent="-228600" defTabSz="757238" eaLnBrk="0" fontAlgn="base" hangingPunct="0">
              <a:spcBef>
                <a:spcPct val="0"/>
              </a:spcBef>
              <a:spcAft>
                <a:spcPct val="0"/>
              </a:spcAft>
              <a:defRPr sz="1600">
                <a:solidFill>
                  <a:schemeClr val="tx1"/>
                </a:solidFill>
                <a:latin typeface="Arial" charset="0"/>
                <a:cs typeface="Arial" charset="0"/>
              </a:defRPr>
            </a:lvl7pPr>
            <a:lvl8pPr marL="3429000" indent="-228600" defTabSz="757238" eaLnBrk="0" fontAlgn="base" hangingPunct="0">
              <a:spcBef>
                <a:spcPct val="0"/>
              </a:spcBef>
              <a:spcAft>
                <a:spcPct val="0"/>
              </a:spcAft>
              <a:defRPr sz="1600">
                <a:solidFill>
                  <a:schemeClr val="tx1"/>
                </a:solidFill>
                <a:latin typeface="Arial" charset="0"/>
                <a:cs typeface="Arial" charset="0"/>
              </a:defRPr>
            </a:lvl8pPr>
            <a:lvl9pPr marL="3886200" indent="-228600" defTabSz="757238" eaLnBrk="0" fontAlgn="base" hangingPunct="0">
              <a:spcBef>
                <a:spcPct val="0"/>
              </a:spcBef>
              <a:spcAft>
                <a:spcPct val="0"/>
              </a:spcAft>
              <a:defRPr sz="1600">
                <a:solidFill>
                  <a:schemeClr val="tx1"/>
                </a:solidFill>
                <a:latin typeface="Arial" charset="0"/>
                <a:cs typeface="Arial" charset="0"/>
              </a:defRPr>
            </a:lvl9pPr>
          </a:lstStyle>
          <a:p>
            <a:pPr>
              <a:lnSpc>
                <a:spcPct val="100000"/>
              </a:lnSpc>
              <a:spcBef>
                <a:spcPct val="100000"/>
              </a:spcBef>
            </a:pPr>
            <a:r>
              <a:rPr lang="de-DE" sz="2000" b="0">
                <a:solidFill>
                  <a:srgbClr val="000000"/>
                </a:solidFill>
              </a:rPr>
              <a:t>Lab for micro- and nanofabrication</a:t>
            </a:r>
            <a:br>
              <a:rPr lang="de-DE" sz="2000" b="0">
                <a:solidFill>
                  <a:srgbClr val="000000"/>
                </a:solidFill>
              </a:rPr>
            </a:br>
            <a:r>
              <a:rPr lang="de-DE" sz="2000">
                <a:solidFill>
                  <a:srgbClr val="000000"/>
                </a:solidFill>
              </a:rPr>
              <a:t>Areas of competence</a:t>
            </a:r>
          </a:p>
        </p:txBody>
      </p:sp>
      <p:sp>
        <p:nvSpPr>
          <p:cNvPr id="33798" name="Text Box 6"/>
          <p:cNvSpPr txBox="1">
            <a:spLocks noChangeArrowheads="1"/>
          </p:cNvSpPr>
          <p:nvPr/>
        </p:nvSpPr>
        <p:spPr bwMode="auto">
          <a:xfrm>
            <a:off x="277813" y="5399088"/>
            <a:ext cx="2452687" cy="60166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556" tIns="38769" rIns="74556" bIns="38769">
            <a:spAutoFit/>
          </a:bodyPr>
          <a:lstStyle>
            <a:lvl1pPr defTabSz="757238" eaLnBrk="0" hangingPunct="0">
              <a:defRPr sz="1600">
                <a:solidFill>
                  <a:schemeClr val="tx1"/>
                </a:solidFill>
                <a:latin typeface="Arial" charset="0"/>
                <a:cs typeface="Arial" charset="0"/>
              </a:defRPr>
            </a:lvl1pPr>
            <a:lvl2pPr marL="742950" indent="-285750" defTabSz="757238" eaLnBrk="0" hangingPunct="0">
              <a:defRPr sz="1600">
                <a:solidFill>
                  <a:schemeClr val="tx1"/>
                </a:solidFill>
                <a:latin typeface="Arial" charset="0"/>
                <a:cs typeface="Arial" charset="0"/>
              </a:defRPr>
            </a:lvl2pPr>
            <a:lvl3pPr marL="1143000" indent="-228600" defTabSz="757238" eaLnBrk="0" hangingPunct="0">
              <a:defRPr sz="1600">
                <a:solidFill>
                  <a:schemeClr val="tx1"/>
                </a:solidFill>
                <a:latin typeface="Arial" charset="0"/>
                <a:cs typeface="Arial" charset="0"/>
              </a:defRPr>
            </a:lvl3pPr>
            <a:lvl4pPr marL="1600200" indent="-228600" defTabSz="757238" eaLnBrk="0" hangingPunct="0">
              <a:defRPr sz="1600">
                <a:solidFill>
                  <a:schemeClr val="tx1"/>
                </a:solidFill>
                <a:latin typeface="Arial" charset="0"/>
                <a:cs typeface="Arial" charset="0"/>
              </a:defRPr>
            </a:lvl4pPr>
            <a:lvl5pPr marL="2057400" indent="-228600" defTabSz="757238" eaLnBrk="0" hangingPunct="0">
              <a:defRPr sz="1600">
                <a:solidFill>
                  <a:schemeClr val="tx1"/>
                </a:solidFill>
                <a:latin typeface="Arial" charset="0"/>
                <a:cs typeface="Arial" charset="0"/>
              </a:defRPr>
            </a:lvl5pPr>
            <a:lvl6pPr marL="2514600" indent="-228600" defTabSz="757238" eaLnBrk="0" fontAlgn="base" hangingPunct="0">
              <a:spcBef>
                <a:spcPct val="0"/>
              </a:spcBef>
              <a:spcAft>
                <a:spcPct val="0"/>
              </a:spcAft>
              <a:defRPr sz="1600">
                <a:solidFill>
                  <a:schemeClr val="tx1"/>
                </a:solidFill>
                <a:latin typeface="Arial" charset="0"/>
                <a:cs typeface="Arial" charset="0"/>
              </a:defRPr>
            </a:lvl6pPr>
            <a:lvl7pPr marL="2971800" indent="-228600" defTabSz="757238" eaLnBrk="0" fontAlgn="base" hangingPunct="0">
              <a:spcBef>
                <a:spcPct val="0"/>
              </a:spcBef>
              <a:spcAft>
                <a:spcPct val="0"/>
              </a:spcAft>
              <a:defRPr sz="1600">
                <a:solidFill>
                  <a:schemeClr val="tx1"/>
                </a:solidFill>
                <a:latin typeface="Arial" charset="0"/>
                <a:cs typeface="Arial" charset="0"/>
              </a:defRPr>
            </a:lvl7pPr>
            <a:lvl8pPr marL="3429000" indent="-228600" defTabSz="757238" eaLnBrk="0" fontAlgn="base" hangingPunct="0">
              <a:spcBef>
                <a:spcPct val="0"/>
              </a:spcBef>
              <a:spcAft>
                <a:spcPct val="0"/>
              </a:spcAft>
              <a:defRPr sz="1600">
                <a:solidFill>
                  <a:schemeClr val="tx1"/>
                </a:solidFill>
                <a:latin typeface="Arial" charset="0"/>
                <a:cs typeface="Arial" charset="0"/>
              </a:defRPr>
            </a:lvl8pPr>
            <a:lvl9pPr marL="3886200" indent="-228600" defTabSz="757238" eaLnBrk="0" fontAlgn="base" hangingPunct="0">
              <a:spcBef>
                <a:spcPct val="0"/>
              </a:spcBef>
              <a:spcAft>
                <a:spcPct val="0"/>
              </a:spcAft>
              <a:defRPr sz="1600">
                <a:solidFill>
                  <a:schemeClr val="tx1"/>
                </a:solidFill>
                <a:latin typeface="Arial" charset="0"/>
                <a:cs typeface="Arial" charset="0"/>
              </a:defRPr>
            </a:lvl9pPr>
          </a:lstStyle>
          <a:p>
            <a:pPr>
              <a:lnSpc>
                <a:spcPct val="100000"/>
              </a:lnSpc>
              <a:spcBef>
                <a:spcPct val="50000"/>
              </a:spcBef>
            </a:pPr>
            <a:r>
              <a:rPr lang="de-DE" sz="1700" b="0">
                <a:solidFill>
                  <a:srgbClr val="000000"/>
                </a:solidFill>
              </a:rPr>
              <a:t>E-Beam Lithography</a:t>
            </a:r>
            <a:br>
              <a:rPr lang="de-DE" sz="1700" b="0">
                <a:solidFill>
                  <a:srgbClr val="000000"/>
                </a:solidFill>
              </a:rPr>
            </a:br>
            <a:r>
              <a:rPr lang="de-DE" sz="1700" b="0">
                <a:solidFill>
                  <a:srgbClr val="000000"/>
                </a:solidFill>
              </a:rPr>
              <a:t>(Dr. Kohl, DI Jakobs)</a:t>
            </a:r>
          </a:p>
        </p:txBody>
      </p:sp>
      <p:pic>
        <p:nvPicPr>
          <p:cNvPr id="33799" name="Picture 7" descr="Litho2 Scanner"/>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3025775" y="2732088"/>
            <a:ext cx="3101975" cy="21066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0" name="Text Box 8"/>
          <p:cNvSpPr txBox="1">
            <a:spLocks noChangeArrowheads="1"/>
          </p:cNvSpPr>
          <p:nvPr/>
        </p:nvSpPr>
        <p:spPr bwMode="auto">
          <a:xfrm>
            <a:off x="3200400" y="5130800"/>
            <a:ext cx="27622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46" tIns="37873" rIns="75746" bIns="37873">
            <a:spAutoFit/>
          </a:bodyPr>
          <a:lstStyle>
            <a:lvl1pPr defTabSz="757238" eaLnBrk="0" hangingPunct="0">
              <a:defRPr sz="1600">
                <a:solidFill>
                  <a:schemeClr val="tx1"/>
                </a:solidFill>
                <a:latin typeface="Arial" charset="0"/>
                <a:cs typeface="Arial" charset="0"/>
              </a:defRPr>
            </a:lvl1pPr>
            <a:lvl2pPr marL="742950" indent="-285750" defTabSz="757238" eaLnBrk="0" hangingPunct="0">
              <a:defRPr sz="1600">
                <a:solidFill>
                  <a:schemeClr val="tx1"/>
                </a:solidFill>
                <a:latin typeface="Arial" charset="0"/>
                <a:cs typeface="Arial" charset="0"/>
              </a:defRPr>
            </a:lvl2pPr>
            <a:lvl3pPr marL="1143000" indent="-228600" defTabSz="757238" eaLnBrk="0" hangingPunct="0">
              <a:defRPr sz="1600">
                <a:solidFill>
                  <a:schemeClr val="tx1"/>
                </a:solidFill>
                <a:latin typeface="Arial" charset="0"/>
                <a:cs typeface="Arial" charset="0"/>
              </a:defRPr>
            </a:lvl3pPr>
            <a:lvl4pPr marL="1600200" indent="-228600" defTabSz="757238" eaLnBrk="0" hangingPunct="0">
              <a:defRPr sz="1600">
                <a:solidFill>
                  <a:schemeClr val="tx1"/>
                </a:solidFill>
                <a:latin typeface="Arial" charset="0"/>
                <a:cs typeface="Arial" charset="0"/>
              </a:defRPr>
            </a:lvl4pPr>
            <a:lvl5pPr marL="2057400" indent="-228600" defTabSz="757238" eaLnBrk="0" hangingPunct="0">
              <a:defRPr sz="1600">
                <a:solidFill>
                  <a:schemeClr val="tx1"/>
                </a:solidFill>
                <a:latin typeface="Arial" charset="0"/>
                <a:cs typeface="Arial" charset="0"/>
              </a:defRPr>
            </a:lvl5pPr>
            <a:lvl6pPr marL="2514600" indent="-228600" defTabSz="757238" eaLnBrk="0" fontAlgn="base" hangingPunct="0">
              <a:spcBef>
                <a:spcPct val="0"/>
              </a:spcBef>
              <a:spcAft>
                <a:spcPct val="0"/>
              </a:spcAft>
              <a:defRPr sz="1600">
                <a:solidFill>
                  <a:schemeClr val="tx1"/>
                </a:solidFill>
                <a:latin typeface="Arial" charset="0"/>
                <a:cs typeface="Arial" charset="0"/>
              </a:defRPr>
            </a:lvl6pPr>
            <a:lvl7pPr marL="2971800" indent="-228600" defTabSz="757238" eaLnBrk="0" fontAlgn="base" hangingPunct="0">
              <a:spcBef>
                <a:spcPct val="0"/>
              </a:spcBef>
              <a:spcAft>
                <a:spcPct val="0"/>
              </a:spcAft>
              <a:defRPr sz="1600">
                <a:solidFill>
                  <a:schemeClr val="tx1"/>
                </a:solidFill>
                <a:latin typeface="Arial" charset="0"/>
                <a:cs typeface="Arial" charset="0"/>
              </a:defRPr>
            </a:lvl7pPr>
            <a:lvl8pPr marL="3429000" indent="-228600" defTabSz="757238" eaLnBrk="0" fontAlgn="base" hangingPunct="0">
              <a:spcBef>
                <a:spcPct val="0"/>
              </a:spcBef>
              <a:spcAft>
                <a:spcPct val="0"/>
              </a:spcAft>
              <a:defRPr sz="1600">
                <a:solidFill>
                  <a:schemeClr val="tx1"/>
                </a:solidFill>
                <a:latin typeface="Arial" charset="0"/>
                <a:cs typeface="Arial" charset="0"/>
              </a:defRPr>
            </a:lvl8pPr>
            <a:lvl9pPr marL="3886200" indent="-228600" defTabSz="757238" eaLnBrk="0" fontAlgn="base" hangingPunct="0">
              <a:spcBef>
                <a:spcPct val="0"/>
              </a:spcBef>
              <a:spcAft>
                <a:spcPct val="0"/>
              </a:spcAft>
              <a:defRPr sz="1600">
                <a:solidFill>
                  <a:schemeClr val="tx1"/>
                </a:solidFill>
                <a:latin typeface="Arial" charset="0"/>
                <a:cs typeface="Arial" charset="0"/>
              </a:defRPr>
            </a:lvl9pPr>
          </a:lstStyle>
          <a:p>
            <a:pPr>
              <a:lnSpc>
                <a:spcPct val="100000"/>
              </a:lnSpc>
              <a:spcBef>
                <a:spcPct val="50000"/>
              </a:spcBef>
            </a:pPr>
            <a:r>
              <a:rPr lang="de-DE" sz="1700" b="0">
                <a:solidFill>
                  <a:srgbClr val="000000"/>
                </a:solidFill>
              </a:rPr>
              <a:t>X-Reay Lithography</a:t>
            </a:r>
            <a:br>
              <a:rPr lang="de-DE" sz="1700" b="0">
                <a:solidFill>
                  <a:srgbClr val="000000"/>
                </a:solidFill>
              </a:rPr>
            </a:br>
            <a:r>
              <a:rPr lang="de-DE" sz="1700" b="0">
                <a:solidFill>
                  <a:srgbClr val="000000"/>
                </a:solidFill>
              </a:rPr>
              <a:t>(Dr. Mohr, Dr. Börner)</a:t>
            </a:r>
          </a:p>
        </p:txBody>
      </p:sp>
      <p:sp>
        <p:nvSpPr>
          <p:cNvPr id="33801" name="Text Box 9"/>
          <p:cNvSpPr txBox="1">
            <a:spLocks noChangeArrowheads="1"/>
          </p:cNvSpPr>
          <p:nvPr/>
        </p:nvSpPr>
        <p:spPr bwMode="auto">
          <a:xfrm>
            <a:off x="6783388" y="5410200"/>
            <a:ext cx="1816100" cy="862013"/>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4556" tIns="38769" rIns="74556" bIns="38769">
            <a:spAutoFit/>
          </a:bodyPr>
          <a:lstStyle>
            <a:lvl1pPr defTabSz="757238" eaLnBrk="0" hangingPunct="0">
              <a:defRPr sz="1600">
                <a:solidFill>
                  <a:schemeClr val="tx1"/>
                </a:solidFill>
                <a:latin typeface="Arial" charset="0"/>
                <a:cs typeface="Arial" charset="0"/>
              </a:defRPr>
            </a:lvl1pPr>
            <a:lvl2pPr marL="742950" indent="-285750" defTabSz="757238" eaLnBrk="0" hangingPunct="0">
              <a:defRPr sz="1600">
                <a:solidFill>
                  <a:schemeClr val="tx1"/>
                </a:solidFill>
                <a:latin typeface="Arial" charset="0"/>
                <a:cs typeface="Arial" charset="0"/>
              </a:defRPr>
            </a:lvl2pPr>
            <a:lvl3pPr marL="1143000" indent="-228600" defTabSz="757238" eaLnBrk="0" hangingPunct="0">
              <a:defRPr sz="1600">
                <a:solidFill>
                  <a:schemeClr val="tx1"/>
                </a:solidFill>
                <a:latin typeface="Arial" charset="0"/>
                <a:cs typeface="Arial" charset="0"/>
              </a:defRPr>
            </a:lvl3pPr>
            <a:lvl4pPr marL="1600200" indent="-228600" defTabSz="757238" eaLnBrk="0" hangingPunct="0">
              <a:defRPr sz="1600">
                <a:solidFill>
                  <a:schemeClr val="tx1"/>
                </a:solidFill>
                <a:latin typeface="Arial" charset="0"/>
                <a:cs typeface="Arial" charset="0"/>
              </a:defRPr>
            </a:lvl4pPr>
            <a:lvl5pPr marL="2057400" indent="-228600" defTabSz="757238" eaLnBrk="0" hangingPunct="0">
              <a:defRPr sz="1600">
                <a:solidFill>
                  <a:schemeClr val="tx1"/>
                </a:solidFill>
                <a:latin typeface="Arial" charset="0"/>
                <a:cs typeface="Arial" charset="0"/>
              </a:defRPr>
            </a:lvl5pPr>
            <a:lvl6pPr marL="2514600" indent="-228600" defTabSz="757238" eaLnBrk="0" fontAlgn="base" hangingPunct="0">
              <a:spcBef>
                <a:spcPct val="0"/>
              </a:spcBef>
              <a:spcAft>
                <a:spcPct val="0"/>
              </a:spcAft>
              <a:defRPr sz="1600">
                <a:solidFill>
                  <a:schemeClr val="tx1"/>
                </a:solidFill>
                <a:latin typeface="Arial" charset="0"/>
                <a:cs typeface="Arial" charset="0"/>
              </a:defRPr>
            </a:lvl6pPr>
            <a:lvl7pPr marL="2971800" indent="-228600" defTabSz="757238" eaLnBrk="0" fontAlgn="base" hangingPunct="0">
              <a:spcBef>
                <a:spcPct val="0"/>
              </a:spcBef>
              <a:spcAft>
                <a:spcPct val="0"/>
              </a:spcAft>
              <a:defRPr sz="1600">
                <a:solidFill>
                  <a:schemeClr val="tx1"/>
                </a:solidFill>
                <a:latin typeface="Arial" charset="0"/>
                <a:cs typeface="Arial" charset="0"/>
              </a:defRPr>
            </a:lvl7pPr>
            <a:lvl8pPr marL="3429000" indent="-228600" defTabSz="757238" eaLnBrk="0" fontAlgn="base" hangingPunct="0">
              <a:spcBef>
                <a:spcPct val="0"/>
              </a:spcBef>
              <a:spcAft>
                <a:spcPct val="0"/>
              </a:spcAft>
              <a:defRPr sz="1600">
                <a:solidFill>
                  <a:schemeClr val="tx1"/>
                </a:solidFill>
                <a:latin typeface="Arial" charset="0"/>
                <a:cs typeface="Arial" charset="0"/>
              </a:defRPr>
            </a:lvl8pPr>
            <a:lvl9pPr marL="3886200" indent="-228600" defTabSz="757238" eaLnBrk="0" fontAlgn="base" hangingPunct="0">
              <a:spcBef>
                <a:spcPct val="0"/>
              </a:spcBef>
              <a:spcAft>
                <a:spcPct val="0"/>
              </a:spcAft>
              <a:defRPr sz="1600">
                <a:solidFill>
                  <a:schemeClr val="tx1"/>
                </a:solidFill>
                <a:latin typeface="Arial" charset="0"/>
                <a:cs typeface="Arial" charset="0"/>
              </a:defRPr>
            </a:lvl9pPr>
          </a:lstStyle>
          <a:p>
            <a:pPr>
              <a:lnSpc>
                <a:spcPct val="100000"/>
              </a:lnSpc>
              <a:spcBef>
                <a:spcPct val="50000"/>
              </a:spcBef>
            </a:pPr>
            <a:r>
              <a:rPr lang="de-DE" sz="1700" b="0">
                <a:solidFill>
                  <a:srgbClr val="000000"/>
                </a:solidFill>
              </a:rPr>
              <a:t>Moulding</a:t>
            </a:r>
            <a:br>
              <a:rPr lang="de-DE" sz="1700" b="0">
                <a:solidFill>
                  <a:srgbClr val="000000"/>
                </a:solidFill>
              </a:rPr>
            </a:br>
            <a:r>
              <a:rPr lang="de-DE" sz="1700" b="0">
                <a:solidFill>
                  <a:srgbClr val="000000"/>
                </a:solidFill>
              </a:rPr>
              <a:t>(Dr. Worgull,</a:t>
            </a:r>
            <a:br>
              <a:rPr lang="de-DE" sz="1700" b="0">
                <a:solidFill>
                  <a:srgbClr val="000000"/>
                </a:solidFill>
              </a:rPr>
            </a:br>
            <a:r>
              <a:rPr lang="de-DE" sz="1700" b="0">
                <a:solidFill>
                  <a:srgbClr val="000000"/>
                </a:solidFill>
              </a:rPr>
              <a:t>Dr. Guttmann)</a:t>
            </a:r>
          </a:p>
        </p:txBody>
      </p:sp>
    </p:spTree>
    <p:extLst>
      <p:ext uri="{BB962C8B-B14F-4D97-AF65-F5344CB8AC3E}">
        <p14:creationId xmlns:p14="http://schemas.microsoft.com/office/powerpoint/2010/main" val="1382906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1000" fill="hold"/>
                                        <p:tgtEl>
                                          <p:spTgt spid="33795"/>
                                        </p:tgtEl>
                                        <p:attrNameLst>
                                          <p:attrName>ppt_w</p:attrName>
                                        </p:attrNameLst>
                                      </p:cBhvr>
                                      <p:tavLst>
                                        <p:tav tm="0">
                                          <p:val>
                                            <p:fltVal val="0"/>
                                          </p:val>
                                        </p:tav>
                                        <p:tav tm="100000">
                                          <p:val>
                                            <p:strVal val="#ppt_w"/>
                                          </p:val>
                                        </p:tav>
                                      </p:tavLst>
                                    </p:anim>
                                    <p:anim calcmode="lin" valueType="num">
                                      <p:cBhvr>
                                        <p:cTn id="8" dur="1000" fill="hold"/>
                                        <p:tgtEl>
                                          <p:spTgt spid="3379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p:cTn id="11" dur="1000" fill="hold"/>
                                        <p:tgtEl>
                                          <p:spTgt spid="33798"/>
                                        </p:tgtEl>
                                        <p:attrNameLst>
                                          <p:attrName>ppt_w</p:attrName>
                                        </p:attrNameLst>
                                      </p:cBhvr>
                                      <p:tavLst>
                                        <p:tav tm="0">
                                          <p:val>
                                            <p:fltVal val="0"/>
                                          </p:val>
                                        </p:tav>
                                        <p:tav tm="100000">
                                          <p:val>
                                            <p:strVal val="#ppt_w"/>
                                          </p:val>
                                        </p:tav>
                                      </p:tavLst>
                                    </p:anim>
                                    <p:anim calcmode="lin" valueType="num">
                                      <p:cBhvr>
                                        <p:cTn id="12" dur="1000" fill="hold"/>
                                        <p:tgtEl>
                                          <p:spTgt spid="33798"/>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3799"/>
                                        </p:tgtEl>
                                        <p:attrNameLst>
                                          <p:attrName>style.visibility</p:attrName>
                                        </p:attrNameLst>
                                      </p:cBhvr>
                                      <p:to>
                                        <p:strVal val="visible"/>
                                      </p:to>
                                    </p:set>
                                    <p:anim calcmode="lin" valueType="num">
                                      <p:cBhvr>
                                        <p:cTn id="17" dur="1000" fill="hold"/>
                                        <p:tgtEl>
                                          <p:spTgt spid="33799"/>
                                        </p:tgtEl>
                                        <p:attrNameLst>
                                          <p:attrName>ppt_w</p:attrName>
                                        </p:attrNameLst>
                                      </p:cBhvr>
                                      <p:tavLst>
                                        <p:tav tm="0">
                                          <p:val>
                                            <p:fltVal val="0"/>
                                          </p:val>
                                        </p:tav>
                                        <p:tav tm="100000">
                                          <p:val>
                                            <p:strVal val="#ppt_w"/>
                                          </p:val>
                                        </p:tav>
                                      </p:tavLst>
                                    </p:anim>
                                    <p:anim calcmode="lin" valueType="num">
                                      <p:cBhvr>
                                        <p:cTn id="18" dur="1000" fill="hold"/>
                                        <p:tgtEl>
                                          <p:spTgt spid="33799"/>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33800"/>
                                        </p:tgtEl>
                                        <p:attrNameLst>
                                          <p:attrName>style.visibility</p:attrName>
                                        </p:attrNameLst>
                                      </p:cBhvr>
                                      <p:to>
                                        <p:strVal val="visible"/>
                                      </p:to>
                                    </p:set>
                                    <p:anim calcmode="lin" valueType="num">
                                      <p:cBhvr>
                                        <p:cTn id="21" dur="1000" fill="hold"/>
                                        <p:tgtEl>
                                          <p:spTgt spid="33800"/>
                                        </p:tgtEl>
                                        <p:attrNameLst>
                                          <p:attrName>ppt_w</p:attrName>
                                        </p:attrNameLst>
                                      </p:cBhvr>
                                      <p:tavLst>
                                        <p:tav tm="0">
                                          <p:val>
                                            <p:fltVal val="0"/>
                                          </p:val>
                                        </p:tav>
                                        <p:tav tm="100000">
                                          <p:val>
                                            <p:strVal val="#ppt_w"/>
                                          </p:val>
                                        </p:tav>
                                      </p:tavLst>
                                    </p:anim>
                                    <p:anim calcmode="lin" valueType="num">
                                      <p:cBhvr>
                                        <p:cTn id="22" dur="1000" fill="hold"/>
                                        <p:tgtEl>
                                          <p:spTgt spid="33800"/>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3796"/>
                                        </p:tgtEl>
                                        <p:attrNameLst>
                                          <p:attrName>style.visibility</p:attrName>
                                        </p:attrNameLst>
                                      </p:cBhvr>
                                      <p:to>
                                        <p:strVal val="visible"/>
                                      </p:to>
                                    </p:set>
                                    <p:anim calcmode="lin" valueType="num">
                                      <p:cBhvr>
                                        <p:cTn id="27" dur="1000" fill="hold"/>
                                        <p:tgtEl>
                                          <p:spTgt spid="33796"/>
                                        </p:tgtEl>
                                        <p:attrNameLst>
                                          <p:attrName>ppt_w</p:attrName>
                                        </p:attrNameLst>
                                      </p:cBhvr>
                                      <p:tavLst>
                                        <p:tav tm="0">
                                          <p:val>
                                            <p:fltVal val="0"/>
                                          </p:val>
                                        </p:tav>
                                        <p:tav tm="100000">
                                          <p:val>
                                            <p:strVal val="#ppt_w"/>
                                          </p:val>
                                        </p:tav>
                                      </p:tavLst>
                                    </p:anim>
                                    <p:anim calcmode="lin" valueType="num">
                                      <p:cBhvr>
                                        <p:cTn id="28" dur="1000" fill="hold"/>
                                        <p:tgtEl>
                                          <p:spTgt spid="3379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3801"/>
                                        </p:tgtEl>
                                        <p:attrNameLst>
                                          <p:attrName>style.visibility</p:attrName>
                                        </p:attrNameLst>
                                      </p:cBhvr>
                                      <p:to>
                                        <p:strVal val="visible"/>
                                      </p:to>
                                    </p:set>
                                    <p:anim calcmode="lin" valueType="num">
                                      <p:cBhvr>
                                        <p:cTn id="31" dur="1000" fill="hold"/>
                                        <p:tgtEl>
                                          <p:spTgt spid="33801"/>
                                        </p:tgtEl>
                                        <p:attrNameLst>
                                          <p:attrName>ppt_w</p:attrName>
                                        </p:attrNameLst>
                                      </p:cBhvr>
                                      <p:tavLst>
                                        <p:tav tm="0">
                                          <p:val>
                                            <p:fltVal val="0"/>
                                          </p:val>
                                        </p:tav>
                                        <p:tav tm="100000">
                                          <p:val>
                                            <p:strVal val="#ppt_w"/>
                                          </p:val>
                                        </p:tav>
                                      </p:tavLst>
                                    </p:anim>
                                    <p:anim calcmode="lin" valueType="num">
                                      <p:cBhvr>
                                        <p:cTn id="32" dur="1000" fill="hold"/>
                                        <p:tgtEl>
                                          <p:spTgt spid="338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800" grpId="0"/>
      <p:bldP spid="3380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80975" y="130175"/>
            <a:ext cx="6911975"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latin typeface="Arial" charset="0"/>
                <a:cs typeface="Arial" charset="0"/>
              </a:rPr>
              <a:t>X-Ray Optics</a:t>
            </a:r>
          </a:p>
        </p:txBody>
      </p:sp>
      <p:sp>
        <p:nvSpPr>
          <p:cNvPr id="22531" name="Rectangle 3"/>
          <p:cNvSpPr>
            <a:spLocks noGrp="1" noChangeArrowheads="1"/>
          </p:cNvSpPr>
          <p:nvPr>
            <p:ph type="body" idx="1"/>
          </p:nvPr>
        </p:nvSpPr>
        <p:spPr bwMode="auto">
          <a:xfrm>
            <a:off x="338138" y="903288"/>
            <a:ext cx="8356600" cy="71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smtClean="0">
                <a:latin typeface="Arial" charset="0"/>
                <a:cs typeface="Arial" charset="0"/>
              </a:rPr>
              <a:t>Based on our experience and improvements in high aspect ratio fabrication technologies</a:t>
            </a:r>
          </a:p>
        </p:txBody>
      </p:sp>
      <p:sp>
        <p:nvSpPr>
          <p:cNvPr id="22532" name="Text Box 4"/>
          <p:cNvSpPr txBox="1">
            <a:spLocks noChangeArrowheads="1"/>
          </p:cNvSpPr>
          <p:nvPr/>
        </p:nvSpPr>
        <p:spPr bwMode="auto">
          <a:xfrm>
            <a:off x="33338" y="1539875"/>
            <a:ext cx="42116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lnSpc>
                <a:spcPct val="100000"/>
              </a:lnSpc>
              <a:spcBef>
                <a:spcPct val="50000"/>
              </a:spcBef>
            </a:pPr>
            <a:r>
              <a:rPr lang="en-US" b="0">
                <a:solidFill>
                  <a:srgbClr val="5A6EB4"/>
                </a:solidFill>
              </a:rPr>
              <a:t>X-ray imaging systems for high energies (&gt; 10 keV) with resolutions less than 50 nm</a:t>
            </a:r>
          </a:p>
        </p:txBody>
      </p:sp>
      <p:sp>
        <p:nvSpPr>
          <p:cNvPr id="22533" name="Text Box 5"/>
          <p:cNvSpPr txBox="1">
            <a:spLocks noChangeArrowheads="1"/>
          </p:cNvSpPr>
          <p:nvPr/>
        </p:nvSpPr>
        <p:spPr bwMode="auto">
          <a:xfrm>
            <a:off x="4572000" y="1528763"/>
            <a:ext cx="43561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lnSpc>
                <a:spcPct val="100000"/>
              </a:lnSpc>
              <a:spcBef>
                <a:spcPct val="50000"/>
              </a:spcBef>
            </a:pPr>
            <a:r>
              <a:rPr lang="en-US" b="0">
                <a:solidFill>
                  <a:srgbClr val="5A6EB4"/>
                </a:solidFill>
              </a:rPr>
              <a:t>develop the prerequisite for X-ray phase contrast imaging at high energies for medical and material analysis</a:t>
            </a:r>
          </a:p>
        </p:txBody>
      </p:sp>
      <p:pic>
        <p:nvPicPr>
          <p:cNvPr id="22534" name="Picture 7" descr="Nanoskope mit Strahlengang englisch 2b we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2614613"/>
            <a:ext cx="4111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8"/>
          <p:cNvSpPr txBox="1">
            <a:spLocks noChangeArrowheads="1"/>
          </p:cNvSpPr>
          <p:nvPr/>
        </p:nvSpPr>
        <p:spPr bwMode="auto">
          <a:xfrm>
            <a:off x="779463" y="2667000"/>
            <a:ext cx="11287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a:solidFill>
                  <a:srgbClr val="000000"/>
                </a:solidFill>
              </a:rPr>
              <a:t>condensor</a:t>
            </a:r>
          </a:p>
        </p:txBody>
      </p:sp>
      <p:sp>
        <p:nvSpPr>
          <p:cNvPr id="22536" name="Text Box 9"/>
          <p:cNvSpPr txBox="1">
            <a:spLocks noChangeArrowheads="1"/>
          </p:cNvSpPr>
          <p:nvPr/>
        </p:nvSpPr>
        <p:spPr bwMode="auto">
          <a:xfrm>
            <a:off x="1309688" y="3117850"/>
            <a:ext cx="9255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a:solidFill>
                  <a:srgbClr val="000000"/>
                </a:solidFill>
              </a:rPr>
              <a:t>sample</a:t>
            </a:r>
          </a:p>
        </p:txBody>
      </p:sp>
      <p:sp>
        <p:nvSpPr>
          <p:cNvPr id="22537" name="Text Box 10"/>
          <p:cNvSpPr txBox="1">
            <a:spLocks noChangeArrowheads="1"/>
          </p:cNvSpPr>
          <p:nvPr/>
        </p:nvSpPr>
        <p:spPr bwMode="auto">
          <a:xfrm>
            <a:off x="1111250" y="3952875"/>
            <a:ext cx="925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a:solidFill>
                  <a:srgbClr val="000000"/>
                </a:solidFill>
              </a:rPr>
              <a:t>X-ray objective</a:t>
            </a:r>
          </a:p>
        </p:txBody>
      </p:sp>
      <p:sp>
        <p:nvSpPr>
          <p:cNvPr id="22538" name="Text Box 11"/>
          <p:cNvSpPr txBox="1">
            <a:spLocks noChangeArrowheads="1"/>
          </p:cNvSpPr>
          <p:nvPr/>
        </p:nvSpPr>
        <p:spPr bwMode="auto">
          <a:xfrm>
            <a:off x="2170113" y="3311525"/>
            <a:ext cx="10334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a:solidFill>
                  <a:srgbClr val="000000"/>
                </a:solidFill>
              </a:rPr>
              <a:t>szintillator</a:t>
            </a:r>
          </a:p>
        </p:txBody>
      </p:sp>
      <p:sp>
        <p:nvSpPr>
          <p:cNvPr id="22539" name="Text Box 12"/>
          <p:cNvSpPr txBox="1">
            <a:spLocks noChangeArrowheads="1"/>
          </p:cNvSpPr>
          <p:nvPr/>
        </p:nvSpPr>
        <p:spPr bwMode="auto">
          <a:xfrm>
            <a:off x="3097213" y="2667000"/>
            <a:ext cx="927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a:solidFill>
                  <a:srgbClr val="000000"/>
                </a:solidFill>
              </a:rPr>
              <a:t>CCD </a:t>
            </a:r>
          </a:p>
        </p:txBody>
      </p:sp>
      <p:grpSp>
        <p:nvGrpSpPr>
          <p:cNvPr id="22540" name="Group 18"/>
          <p:cNvGrpSpPr>
            <a:grpSpLocks/>
          </p:cNvGrpSpPr>
          <p:nvPr/>
        </p:nvGrpSpPr>
        <p:grpSpPr bwMode="auto">
          <a:xfrm>
            <a:off x="250825" y="4652963"/>
            <a:ext cx="2111375" cy="1597025"/>
            <a:chOff x="1383" y="2742"/>
            <a:chExt cx="1330" cy="1006"/>
          </a:xfrm>
        </p:grpSpPr>
        <p:pic>
          <p:nvPicPr>
            <p:cNvPr id="22552" name="Picture 15" descr="S_762P_2000_3_2  A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3" y="2742"/>
              <a:ext cx="1330"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Line 16"/>
            <p:cNvSpPr>
              <a:spLocks noChangeShapeType="1"/>
            </p:cNvSpPr>
            <p:nvPr/>
          </p:nvSpPr>
          <p:spPr bwMode="auto">
            <a:xfrm flipV="1">
              <a:off x="1502" y="2765"/>
              <a:ext cx="551" cy="285"/>
            </a:xfrm>
            <a:prstGeom prst="line">
              <a:avLst/>
            </a:prstGeom>
            <a:noFill/>
            <a:ln w="3175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lnSpc>
                  <a:spcPct val="100000"/>
                </a:lnSpc>
              </a:pPr>
              <a:endParaRPr lang="en-US" sz="1600" b="0">
                <a:solidFill>
                  <a:srgbClr val="000000"/>
                </a:solidFill>
                <a:cs typeface="Arial" charset="0"/>
              </a:endParaRPr>
            </a:p>
          </p:txBody>
        </p:sp>
        <p:sp>
          <p:nvSpPr>
            <p:cNvPr id="22554" name="Text Box 17"/>
            <p:cNvSpPr txBox="1">
              <a:spLocks noChangeArrowheads="1"/>
            </p:cNvSpPr>
            <p:nvPr/>
          </p:nvSpPr>
          <p:spPr bwMode="auto">
            <a:xfrm>
              <a:off x="2064" y="2750"/>
              <a:ext cx="51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7" tIns="45718" rIns="91437" bIns="45718">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a:lnSpc>
                  <a:spcPct val="100000"/>
                </a:lnSpc>
                <a:spcBef>
                  <a:spcPct val="50000"/>
                </a:spcBef>
              </a:pPr>
              <a:r>
                <a:rPr lang="en-US" sz="1400">
                  <a:solidFill>
                    <a:srgbClr val="FF0000"/>
                  </a:solidFill>
                </a:rPr>
                <a:t>height: 2 mm</a:t>
              </a:r>
            </a:p>
          </p:txBody>
        </p:sp>
      </p:grpSp>
      <p:sp>
        <p:nvSpPr>
          <p:cNvPr id="22541" name="Text Box 19"/>
          <p:cNvSpPr txBox="1">
            <a:spLocks noChangeArrowheads="1"/>
          </p:cNvSpPr>
          <p:nvPr/>
        </p:nvSpPr>
        <p:spPr bwMode="auto">
          <a:xfrm>
            <a:off x="2411413" y="4941888"/>
            <a:ext cx="208756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a:solidFill>
                  <a:srgbClr val="FF0000"/>
                </a:solidFill>
              </a:rPr>
              <a:t>X-ray lens with the largest aperture worldwide (2 mm x 2 mm)</a:t>
            </a:r>
          </a:p>
        </p:txBody>
      </p:sp>
      <p:pic>
        <p:nvPicPr>
          <p:cNvPr id="22542" name="Picture 22"/>
          <p:cNvPicPr>
            <a:picLocks noChangeAspect="1" noChangeArrowheads="1"/>
          </p:cNvPicPr>
          <p:nvPr/>
        </p:nvPicPr>
        <p:blipFill>
          <a:blip r:embed="rId5">
            <a:extLst>
              <a:ext uri="{28A0092B-C50C-407E-A947-70E740481C1C}">
                <a14:useLocalDpi xmlns:a14="http://schemas.microsoft.com/office/drawing/2010/main" val="0"/>
              </a:ext>
            </a:extLst>
          </a:blip>
          <a:srcRect r="50764"/>
          <a:stretch>
            <a:fillRect/>
          </a:stretch>
        </p:blipFill>
        <p:spPr bwMode="auto">
          <a:xfrm>
            <a:off x="4572000" y="2581275"/>
            <a:ext cx="321945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Rectangle 23"/>
          <p:cNvSpPr>
            <a:spLocks noChangeArrowheads="1"/>
          </p:cNvSpPr>
          <p:nvPr/>
        </p:nvSpPr>
        <p:spPr bwMode="auto">
          <a:xfrm>
            <a:off x="6516688" y="3589338"/>
            <a:ext cx="17287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p>
            <a:pPr>
              <a:lnSpc>
                <a:spcPct val="100000"/>
              </a:lnSpc>
              <a:spcBef>
                <a:spcPct val="20000"/>
              </a:spcBef>
            </a:pPr>
            <a:r>
              <a:rPr lang="en-US" sz="800">
                <a:solidFill>
                  <a:srgbClr val="000000"/>
                </a:solidFill>
                <a:cs typeface="Arial" charset="0"/>
              </a:rPr>
              <a:t>G2 </a:t>
            </a:r>
            <a:r>
              <a:rPr lang="en-US" sz="800" b="0">
                <a:solidFill>
                  <a:srgbClr val="000000"/>
                </a:solidFill>
                <a:cs typeface="Arial" charset="0"/>
              </a:rPr>
              <a:t>(moving)</a:t>
            </a:r>
            <a:r>
              <a:rPr lang="en-US" sz="800">
                <a:solidFill>
                  <a:srgbClr val="000000"/>
                </a:solidFill>
                <a:cs typeface="Arial" charset="0"/>
              </a:rPr>
              <a:t> </a:t>
            </a:r>
            <a:br>
              <a:rPr lang="en-US" sz="800">
                <a:solidFill>
                  <a:srgbClr val="000000"/>
                </a:solidFill>
                <a:cs typeface="Arial" charset="0"/>
              </a:rPr>
            </a:br>
            <a:r>
              <a:rPr lang="en-US" sz="800">
                <a:solidFill>
                  <a:srgbClr val="000000"/>
                </a:solidFill>
                <a:cs typeface="Arial" charset="0"/>
              </a:rPr>
              <a:t>records the interference pattern to demodulate the image</a:t>
            </a:r>
          </a:p>
        </p:txBody>
      </p:sp>
      <p:sp>
        <p:nvSpPr>
          <p:cNvPr id="22544" name="Rectangle 21"/>
          <p:cNvSpPr>
            <a:spLocks noChangeArrowheads="1"/>
          </p:cNvSpPr>
          <p:nvPr/>
        </p:nvSpPr>
        <p:spPr bwMode="auto">
          <a:xfrm>
            <a:off x="4764088" y="3594100"/>
            <a:ext cx="167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lstStyle/>
          <a:p>
            <a:pPr>
              <a:lnSpc>
                <a:spcPct val="100000"/>
              </a:lnSpc>
              <a:spcBef>
                <a:spcPct val="20000"/>
              </a:spcBef>
            </a:pPr>
            <a:r>
              <a:rPr lang="en-US" sz="800">
                <a:solidFill>
                  <a:srgbClr val="000000"/>
                </a:solidFill>
                <a:cs typeface="Arial" charset="0"/>
              </a:rPr>
              <a:t>G1 </a:t>
            </a:r>
            <a:br>
              <a:rPr lang="en-US" sz="800">
                <a:solidFill>
                  <a:srgbClr val="000000"/>
                </a:solidFill>
                <a:cs typeface="Arial" charset="0"/>
              </a:rPr>
            </a:br>
            <a:r>
              <a:rPr lang="en-US" sz="800">
                <a:solidFill>
                  <a:srgbClr val="000000"/>
                </a:solidFill>
                <a:cs typeface="Arial" charset="0"/>
              </a:rPr>
              <a:t>modulates the wave front phase by π</a:t>
            </a:r>
          </a:p>
          <a:p>
            <a:pPr>
              <a:lnSpc>
                <a:spcPct val="100000"/>
              </a:lnSpc>
              <a:spcBef>
                <a:spcPct val="20000"/>
              </a:spcBef>
            </a:pPr>
            <a:endParaRPr lang="en-US" sz="800">
              <a:solidFill>
                <a:srgbClr val="000000"/>
              </a:solidFill>
              <a:cs typeface="Arial" charset="0"/>
            </a:endParaRPr>
          </a:p>
        </p:txBody>
      </p:sp>
      <p:sp>
        <p:nvSpPr>
          <p:cNvPr id="22545" name="Text Box 24"/>
          <p:cNvSpPr txBox="1">
            <a:spLocks noChangeArrowheads="1"/>
          </p:cNvSpPr>
          <p:nvPr/>
        </p:nvSpPr>
        <p:spPr bwMode="auto">
          <a:xfrm>
            <a:off x="7812088" y="2781300"/>
            <a:ext cx="1331912"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400">
                <a:solidFill>
                  <a:srgbClr val="000000"/>
                </a:solidFill>
              </a:rPr>
              <a:t>gratings for Talbot Inter-ferometer</a:t>
            </a:r>
          </a:p>
        </p:txBody>
      </p:sp>
      <p:pic>
        <p:nvPicPr>
          <p:cNvPr id="22546" name="Picture 25" descr="Beschreibung: S_0916P_101206JMC  A022_2011-February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63" y="4210050"/>
            <a:ext cx="174148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7" name="Text Box 26"/>
          <p:cNvSpPr txBox="1">
            <a:spLocks noChangeArrowheads="1"/>
          </p:cNvSpPr>
          <p:nvPr/>
        </p:nvSpPr>
        <p:spPr bwMode="auto">
          <a:xfrm>
            <a:off x="4811713" y="5594350"/>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1200" b="0">
                <a:solidFill>
                  <a:srgbClr val="000000"/>
                </a:solidFill>
              </a:rPr>
              <a:t>absorption grating with AR 100</a:t>
            </a:r>
          </a:p>
        </p:txBody>
      </p:sp>
      <p:graphicFrame>
        <p:nvGraphicFramePr>
          <p:cNvPr id="22548" name="Object 27"/>
          <p:cNvGraphicFramePr>
            <a:graphicFrameLocks noChangeAspect="1"/>
          </p:cNvGraphicFramePr>
          <p:nvPr/>
        </p:nvGraphicFramePr>
        <p:xfrm>
          <a:off x="6537325" y="4089400"/>
          <a:ext cx="2427288" cy="1498600"/>
        </p:xfrm>
        <a:graphic>
          <a:graphicData uri="http://schemas.openxmlformats.org/presentationml/2006/ole">
            <mc:AlternateContent xmlns:mc="http://schemas.openxmlformats.org/markup-compatibility/2006">
              <mc:Choice xmlns:v="urn:schemas-microsoft-com:vml" Requires="v">
                <p:oleObj spid="_x0000_s506883" name="Diagramm" r:id="rId7" imgW="7820025" imgH="4191000" progId="Excel.Chart.8">
                  <p:embed/>
                </p:oleObj>
              </mc:Choice>
              <mc:Fallback>
                <p:oleObj name="Diagramm" r:id="rId7" imgW="7820025" imgH="4191000"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1842" t="10307" r="1842" b="1718"/>
                      <a:stretch>
                        <a:fillRect/>
                      </a:stretch>
                    </p:blipFill>
                    <p:spPr bwMode="auto">
                      <a:xfrm>
                        <a:off x="6537325" y="4089400"/>
                        <a:ext cx="2427288"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49" name="Line 28"/>
          <p:cNvSpPr>
            <a:spLocks noChangeShapeType="1"/>
          </p:cNvSpPr>
          <p:nvPr/>
        </p:nvSpPr>
        <p:spPr bwMode="auto">
          <a:xfrm>
            <a:off x="6877050" y="4813300"/>
            <a:ext cx="2016125" cy="0"/>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eaLnBrk="1" hangingPunct="1">
              <a:lnSpc>
                <a:spcPct val="100000"/>
              </a:lnSpc>
            </a:pPr>
            <a:endParaRPr lang="en-US" sz="1600" b="0">
              <a:solidFill>
                <a:srgbClr val="000000"/>
              </a:solidFill>
              <a:cs typeface="Arial" charset="0"/>
            </a:endParaRPr>
          </a:p>
        </p:txBody>
      </p:sp>
      <p:sp>
        <p:nvSpPr>
          <p:cNvPr id="22550" name="Text Box 29"/>
          <p:cNvSpPr txBox="1">
            <a:spLocks noChangeArrowheads="1"/>
          </p:cNvSpPr>
          <p:nvPr/>
        </p:nvSpPr>
        <p:spPr bwMode="auto">
          <a:xfrm>
            <a:off x="8204200" y="4632325"/>
            <a:ext cx="698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sz="800">
                <a:solidFill>
                  <a:srgbClr val="000000"/>
                </a:solidFill>
              </a:rPr>
              <a:t>target line</a:t>
            </a:r>
          </a:p>
        </p:txBody>
      </p:sp>
      <p:sp>
        <p:nvSpPr>
          <p:cNvPr id="22551" name="Text Box 30"/>
          <p:cNvSpPr txBox="1">
            <a:spLocks noChangeArrowheads="1"/>
          </p:cNvSpPr>
          <p:nvPr/>
        </p:nvSpPr>
        <p:spPr bwMode="auto">
          <a:xfrm>
            <a:off x="6242050" y="5551488"/>
            <a:ext cx="28892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ct val="50000"/>
              </a:spcBef>
            </a:pPr>
            <a:r>
              <a:rPr lang="en-US">
                <a:solidFill>
                  <a:srgbClr val="FF0000"/>
                </a:solidFill>
              </a:rPr>
              <a:t>world record in visibility with LIGA gratings over the whole energy range)</a:t>
            </a:r>
          </a:p>
        </p:txBody>
      </p:sp>
    </p:spTree>
    <p:extLst>
      <p:ext uri="{BB962C8B-B14F-4D97-AF65-F5344CB8AC3E}">
        <p14:creationId xmlns:p14="http://schemas.microsoft.com/office/powerpoint/2010/main" val="2554699414"/>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2"/>
          <p:cNvSpPr>
            <a:spLocks noChangeArrowheads="1"/>
          </p:cNvSpPr>
          <p:nvPr/>
        </p:nvSpPr>
        <p:spPr bwMode="auto">
          <a:xfrm>
            <a:off x="252413" y="5286375"/>
            <a:ext cx="8813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0" tIns="43635" rIns="87270" bIns="43635"/>
          <a:lstStyle/>
          <a:p>
            <a:pPr marL="200025" indent="-160338" algn="l" eaLnBrk="1" hangingPunct="1">
              <a:lnSpc>
                <a:spcPct val="100000"/>
              </a:lnSpc>
              <a:buClr>
                <a:srgbClr val="9D3636"/>
              </a:buClr>
            </a:pPr>
            <a:r>
              <a:rPr lang="de-DE" sz="1800">
                <a:solidFill>
                  <a:schemeClr val="tx1"/>
                </a:solidFill>
              </a:rPr>
              <a:t>Heads of the institute:	</a:t>
            </a:r>
            <a:r>
              <a:rPr lang="de-DE" sz="1800" b="0">
                <a:solidFill>
                  <a:schemeClr val="tx1"/>
                </a:solidFill>
              </a:rPr>
              <a:t>Prof. Dr. J. Leuthold &amp; Prof. Dr. Dr. W. Freude</a:t>
            </a:r>
          </a:p>
          <a:p>
            <a:pPr marL="200025" indent="-160338" algn="l" eaLnBrk="1" hangingPunct="1">
              <a:lnSpc>
                <a:spcPct val="100000"/>
              </a:lnSpc>
              <a:buClr>
                <a:srgbClr val="9D3636"/>
              </a:buClr>
            </a:pPr>
            <a:r>
              <a:rPr lang="de-DE" sz="1800">
                <a:solidFill>
                  <a:schemeClr val="tx1"/>
                </a:solidFill>
              </a:rPr>
              <a:t>People:</a:t>
            </a:r>
            <a:r>
              <a:rPr lang="de-DE" sz="1800" b="0">
                <a:solidFill>
                  <a:schemeClr val="tx1"/>
                </a:solidFill>
              </a:rPr>
              <a:t>			3 Secretaries, 16 Scientific Staff, 8 Technical Staff  </a:t>
            </a:r>
          </a:p>
          <a:p>
            <a:pPr marL="200025" indent="-160338" algn="l" eaLnBrk="1" hangingPunct="1">
              <a:lnSpc>
                <a:spcPct val="100000"/>
              </a:lnSpc>
              <a:buClr>
                <a:srgbClr val="9D3636"/>
              </a:buClr>
            </a:pPr>
            <a:r>
              <a:rPr lang="de-DE" sz="1800" b="0">
                <a:solidFill>
                  <a:schemeClr val="tx1"/>
                </a:solidFill>
              </a:rPr>
              <a:t>				1 Visiting Scientist, 10-20 Students</a:t>
            </a:r>
          </a:p>
          <a:p>
            <a:pPr marL="200025" indent="-160338" algn="l" eaLnBrk="1" hangingPunct="1">
              <a:lnSpc>
                <a:spcPct val="100000"/>
              </a:lnSpc>
              <a:buClr>
                <a:srgbClr val="9D3636"/>
              </a:buClr>
            </a:pPr>
            <a:r>
              <a:rPr lang="de-DE" sz="1800" b="0">
                <a:solidFill>
                  <a:schemeClr val="tx1"/>
                </a:solidFill>
              </a:rPr>
              <a:t>				1 Startup-Company</a:t>
            </a:r>
          </a:p>
        </p:txBody>
      </p:sp>
      <p:sp>
        <p:nvSpPr>
          <p:cNvPr id="203780" name="Rectangle 3"/>
          <p:cNvSpPr>
            <a:spLocks noChangeArrowheads="1"/>
          </p:cNvSpPr>
          <p:nvPr/>
        </p:nvSpPr>
        <p:spPr bwMode="auto">
          <a:xfrm>
            <a:off x="4265613" y="1254125"/>
            <a:ext cx="43418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0" tIns="43635" rIns="87270" bIns="43635"/>
          <a:lstStyle/>
          <a:p>
            <a:pPr marL="200025" indent="-200025" algn="l" eaLnBrk="1" hangingPunct="1">
              <a:lnSpc>
                <a:spcPct val="90000"/>
              </a:lnSpc>
              <a:spcBef>
                <a:spcPct val="20000"/>
              </a:spcBef>
              <a:buClr>
                <a:srgbClr val="9D3636"/>
              </a:buClr>
            </a:pPr>
            <a:endParaRPr lang="de-DE" sz="1800" b="0">
              <a:solidFill>
                <a:schemeClr val="tx1"/>
              </a:solidFill>
            </a:endParaRPr>
          </a:p>
        </p:txBody>
      </p:sp>
      <p:sp>
        <p:nvSpPr>
          <p:cNvPr id="203781" name="Text Box 4"/>
          <p:cNvSpPr txBox="1">
            <a:spLocks noChangeArrowheads="1"/>
          </p:cNvSpPr>
          <p:nvPr/>
        </p:nvSpPr>
        <p:spPr bwMode="auto">
          <a:xfrm>
            <a:off x="1000125" y="785813"/>
            <a:ext cx="5784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0" tIns="43635" rIns="87270" bIns="43635">
            <a:spAutoFit/>
          </a:bodyPr>
          <a:lstStyle>
            <a:lvl1pPr algn="l" defTabSz="871538">
              <a:lnSpc>
                <a:spcPct val="90000"/>
              </a:lnSpc>
              <a:spcBef>
                <a:spcPct val="50000"/>
              </a:spcBef>
              <a:defRPr sz="2000">
                <a:solidFill>
                  <a:schemeClr val="tx1"/>
                </a:solidFill>
                <a:latin typeface="Arial" charset="0"/>
              </a:defRPr>
            </a:lvl1pPr>
            <a:lvl2pPr marL="742950" indent="-285750" algn="l" defTabSz="871538">
              <a:lnSpc>
                <a:spcPct val="90000"/>
              </a:lnSpc>
              <a:spcBef>
                <a:spcPct val="50000"/>
              </a:spcBef>
              <a:defRPr sz="2000">
                <a:solidFill>
                  <a:schemeClr val="tx1"/>
                </a:solidFill>
                <a:latin typeface="Arial" charset="0"/>
              </a:defRPr>
            </a:lvl2pPr>
            <a:lvl3pPr marL="1143000" indent="-228600" algn="l" defTabSz="871538">
              <a:lnSpc>
                <a:spcPct val="90000"/>
              </a:lnSpc>
              <a:spcBef>
                <a:spcPct val="50000"/>
              </a:spcBef>
              <a:defRPr sz="2000">
                <a:solidFill>
                  <a:schemeClr val="tx1"/>
                </a:solidFill>
                <a:latin typeface="Arial" charset="0"/>
              </a:defRPr>
            </a:lvl3pPr>
            <a:lvl4pPr marL="1600200" indent="-228600" algn="l" defTabSz="871538">
              <a:lnSpc>
                <a:spcPct val="90000"/>
              </a:lnSpc>
              <a:spcBef>
                <a:spcPct val="50000"/>
              </a:spcBef>
              <a:defRPr sz="2000">
                <a:solidFill>
                  <a:schemeClr val="tx1"/>
                </a:solidFill>
                <a:latin typeface="Arial" charset="0"/>
              </a:defRPr>
            </a:lvl4pPr>
            <a:lvl5pPr marL="2057400" indent="-228600" algn="l" defTabSz="871538">
              <a:lnSpc>
                <a:spcPct val="90000"/>
              </a:lnSpc>
              <a:spcBef>
                <a:spcPct val="50000"/>
              </a:spcBef>
              <a:defRPr sz="2000">
                <a:solidFill>
                  <a:schemeClr val="tx1"/>
                </a:solidFill>
                <a:latin typeface="Arial" charset="0"/>
              </a:defRPr>
            </a:lvl5pPr>
            <a:lvl6pPr marL="2514600" indent="-228600" defTabSz="871538" fontAlgn="base">
              <a:lnSpc>
                <a:spcPct val="90000"/>
              </a:lnSpc>
              <a:spcBef>
                <a:spcPct val="50000"/>
              </a:spcBef>
              <a:spcAft>
                <a:spcPct val="0"/>
              </a:spcAft>
              <a:defRPr sz="2000">
                <a:solidFill>
                  <a:schemeClr val="tx1"/>
                </a:solidFill>
                <a:latin typeface="Arial" charset="0"/>
              </a:defRPr>
            </a:lvl6pPr>
            <a:lvl7pPr marL="2971800" indent="-228600" defTabSz="871538" fontAlgn="base">
              <a:lnSpc>
                <a:spcPct val="90000"/>
              </a:lnSpc>
              <a:spcBef>
                <a:spcPct val="50000"/>
              </a:spcBef>
              <a:spcAft>
                <a:spcPct val="0"/>
              </a:spcAft>
              <a:defRPr sz="2000">
                <a:solidFill>
                  <a:schemeClr val="tx1"/>
                </a:solidFill>
                <a:latin typeface="Arial" charset="0"/>
              </a:defRPr>
            </a:lvl7pPr>
            <a:lvl8pPr marL="3429000" indent="-228600" defTabSz="871538" fontAlgn="base">
              <a:lnSpc>
                <a:spcPct val="90000"/>
              </a:lnSpc>
              <a:spcBef>
                <a:spcPct val="50000"/>
              </a:spcBef>
              <a:spcAft>
                <a:spcPct val="0"/>
              </a:spcAft>
              <a:defRPr sz="2000">
                <a:solidFill>
                  <a:schemeClr val="tx1"/>
                </a:solidFill>
                <a:latin typeface="Arial" charset="0"/>
              </a:defRPr>
            </a:lvl8pPr>
            <a:lvl9pPr marL="3886200" indent="-228600" defTabSz="871538" fontAlgn="base">
              <a:lnSpc>
                <a:spcPct val="90000"/>
              </a:lnSpc>
              <a:spcBef>
                <a:spcPct val="50000"/>
              </a:spcBef>
              <a:spcAft>
                <a:spcPct val="0"/>
              </a:spcAft>
              <a:defRPr sz="2000">
                <a:solidFill>
                  <a:schemeClr val="tx1"/>
                </a:solidFill>
                <a:latin typeface="Arial" charset="0"/>
              </a:defRPr>
            </a:lvl9pPr>
          </a:lstStyle>
          <a:p>
            <a:pPr eaLnBrk="1" hangingPunct="1">
              <a:lnSpc>
                <a:spcPct val="95000"/>
              </a:lnSpc>
              <a:spcBef>
                <a:spcPct val="15000"/>
              </a:spcBef>
            </a:pPr>
            <a:r>
              <a:rPr lang="en-US" sz="1700">
                <a:latin typeface="Arial Narrow" pitchFamily="34" charset="0"/>
              </a:rPr>
              <a:t>Main Research Topics</a:t>
            </a:r>
            <a:r>
              <a:rPr lang="en-US" sz="1700" b="0">
                <a:latin typeface="Arial Narrow" pitchFamily="34" charset="0"/>
              </a:rPr>
              <a:t>: Photonics and Communications Technology</a:t>
            </a:r>
          </a:p>
        </p:txBody>
      </p:sp>
      <p:grpSp>
        <p:nvGrpSpPr>
          <p:cNvPr id="203782" name="Group 6"/>
          <p:cNvGrpSpPr>
            <a:grpSpLocks/>
          </p:cNvGrpSpPr>
          <p:nvPr/>
        </p:nvGrpSpPr>
        <p:grpSpPr bwMode="auto">
          <a:xfrm>
            <a:off x="252413" y="3194050"/>
            <a:ext cx="5105400" cy="1978025"/>
            <a:chOff x="172" y="2183"/>
            <a:chExt cx="3484" cy="1245"/>
          </a:xfrm>
        </p:grpSpPr>
        <p:sp>
          <p:nvSpPr>
            <p:cNvPr id="203787" name="Rectangle 7"/>
            <p:cNvSpPr>
              <a:spLocks noChangeArrowheads="1"/>
            </p:cNvSpPr>
            <p:nvPr/>
          </p:nvSpPr>
          <p:spPr bwMode="auto">
            <a:xfrm>
              <a:off x="3065" y="2710"/>
              <a:ext cx="426" cy="175"/>
            </a:xfrm>
            <a:prstGeom prst="rect">
              <a:avLst/>
            </a:prstGeom>
            <a:solidFill>
              <a:schemeClr val="bg1"/>
            </a:solidFill>
            <a:ln w="9525">
              <a:solidFill>
                <a:schemeClr val="bg1"/>
              </a:solidFill>
              <a:miter lim="800000"/>
              <a:headEnd/>
              <a:tailEnd/>
            </a:ln>
          </p:spPr>
          <p:txBody>
            <a:bodyPr wrap="none" anchor="ctr"/>
            <a:lstStyle/>
            <a:p>
              <a:pPr algn="l" eaLnBrk="1" hangingPunct="1">
                <a:lnSpc>
                  <a:spcPct val="90000"/>
                </a:lnSpc>
                <a:spcBef>
                  <a:spcPct val="50000"/>
                </a:spcBef>
              </a:pPr>
              <a:endParaRPr lang="de-DE" sz="2000" b="0">
                <a:solidFill>
                  <a:schemeClr val="tx1"/>
                </a:solidFill>
              </a:endParaRPr>
            </a:p>
          </p:txBody>
        </p:sp>
        <p:sp>
          <p:nvSpPr>
            <p:cNvPr id="203788" name="Text Box 8"/>
            <p:cNvSpPr txBox="1">
              <a:spLocks noChangeArrowheads="1"/>
            </p:cNvSpPr>
            <p:nvPr/>
          </p:nvSpPr>
          <p:spPr bwMode="auto">
            <a:xfrm>
              <a:off x="172" y="2183"/>
              <a:ext cx="3484" cy="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470" tIns="41235" rIns="82470" bIns="41235">
              <a:spAutoFit/>
            </a:bodyPr>
            <a:lstStyle>
              <a:lvl1pPr marL="174625" indent="-174625" algn="l" defTabSz="871538">
                <a:lnSpc>
                  <a:spcPct val="90000"/>
                </a:lnSpc>
                <a:spcBef>
                  <a:spcPct val="50000"/>
                </a:spcBef>
                <a:defRPr sz="2000">
                  <a:solidFill>
                    <a:schemeClr val="tx1"/>
                  </a:solidFill>
                  <a:latin typeface="Arial" charset="0"/>
                </a:defRPr>
              </a:lvl1pPr>
              <a:lvl2pPr marL="742950" indent="-285750" algn="l" defTabSz="871538">
                <a:lnSpc>
                  <a:spcPct val="90000"/>
                </a:lnSpc>
                <a:spcBef>
                  <a:spcPct val="50000"/>
                </a:spcBef>
                <a:defRPr sz="2000">
                  <a:solidFill>
                    <a:schemeClr val="tx1"/>
                  </a:solidFill>
                  <a:latin typeface="Arial" charset="0"/>
                </a:defRPr>
              </a:lvl2pPr>
              <a:lvl3pPr marL="1143000" indent="-228600" algn="l" defTabSz="871538">
                <a:lnSpc>
                  <a:spcPct val="90000"/>
                </a:lnSpc>
                <a:spcBef>
                  <a:spcPct val="50000"/>
                </a:spcBef>
                <a:defRPr sz="2000">
                  <a:solidFill>
                    <a:schemeClr val="tx1"/>
                  </a:solidFill>
                  <a:latin typeface="Arial" charset="0"/>
                </a:defRPr>
              </a:lvl3pPr>
              <a:lvl4pPr marL="1600200" indent="-228600" algn="l" defTabSz="871538">
                <a:lnSpc>
                  <a:spcPct val="90000"/>
                </a:lnSpc>
                <a:spcBef>
                  <a:spcPct val="50000"/>
                </a:spcBef>
                <a:defRPr sz="2000">
                  <a:solidFill>
                    <a:schemeClr val="tx1"/>
                  </a:solidFill>
                  <a:latin typeface="Arial" charset="0"/>
                </a:defRPr>
              </a:lvl4pPr>
              <a:lvl5pPr marL="2057400" indent="-228600" algn="l" defTabSz="871538">
                <a:lnSpc>
                  <a:spcPct val="90000"/>
                </a:lnSpc>
                <a:spcBef>
                  <a:spcPct val="50000"/>
                </a:spcBef>
                <a:defRPr sz="2000">
                  <a:solidFill>
                    <a:schemeClr val="tx1"/>
                  </a:solidFill>
                  <a:latin typeface="Arial" charset="0"/>
                </a:defRPr>
              </a:lvl5pPr>
              <a:lvl6pPr marL="2514600" indent="-228600" defTabSz="871538" fontAlgn="base">
                <a:lnSpc>
                  <a:spcPct val="90000"/>
                </a:lnSpc>
                <a:spcBef>
                  <a:spcPct val="50000"/>
                </a:spcBef>
                <a:spcAft>
                  <a:spcPct val="0"/>
                </a:spcAft>
                <a:defRPr sz="2000">
                  <a:solidFill>
                    <a:schemeClr val="tx1"/>
                  </a:solidFill>
                  <a:latin typeface="Arial" charset="0"/>
                </a:defRPr>
              </a:lvl6pPr>
              <a:lvl7pPr marL="2971800" indent="-228600" defTabSz="871538" fontAlgn="base">
                <a:lnSpc>
                  <a:spcPct val="90000"/>
                </a:lnSpc>
                <a:spcBef>
                  <a:spcPct val="50000"/>
                </a:spcBef>
                <a:spcAft>
                  <a:spcPct val="0"/>
                </a:spcAft>
                <a:defRPr sz="2000">
                  <a:solidFill>
                    <a:schemeClr val="tx1"/>
                  </a:solidFill>
                  <a:latin typeface="Arial" charset="0"/>
                </a:defRPr>
              </a:lvl7pPr>
              <a:lvl8pPr marL="3429000" indent="-228600" defTabSz="871538" fontAlgn="base">
                <a:lnSpc>
                  <a:spcPct val="90000"/>
                </a:lnSpc>
                <a:spcBef>
                  <a:spcPct val="50000"/>
                </a:spcBef>
                <a:spcAft>
                  <a:spcPct val="0"/>
                </a:spcAft>
                <a:defRPr sz="2000">
                  <a:solidFill>
                    <a:schemeClr val="tx1"/>
                  </a:solidFill>
                  <a:latin typeface="Arial" charset="0"/>
                </a:defRPr>
              </a:lvl8pPr>
              <a:lvl9pPr marL="3886200" indent="-228600" defTabSz="871538" fontAlgn="base">
                <a:lnSpc>
                  <a:spcPct val="90000"/>
                </a:lnSpc>
                <a:spcBef>
                  <a:spcPct val="50000"/>
                </a:spcBef>
                <a:spcAft>
                  <a:spcPct val="0"/>
                </a:spcAft>
                <a:defRPr sz="2000">
                  <a:solidFill>
                    <a:schemeClr val="tx1"/>
                  </a:solidFill>
                  <a:latin typeface="Arial" charset="0"/>
                </a:defRPr>
              </a:lvl9pPr>
            </a:lstStyle>
            <a:p>
              <a:pPr eaLnBrk="1" hangingPunct="1">
                <a:lnSpc>
                  <a:spcPct val="95000"/>
                </a:lnSpc>
              </a:pPr>
              <a:r>
                <a:rPr lang="en-US" sz="1700">
                  <a:latin typeface="Arial Narrow" pitchFamily="34" charset="0"/>
                </a:rPr>
                <a:t>Current Research Activities</a:t>
              </a:r>
            </a:p>
            <a:p>
              <a:pPr eaLnBrk="1" hangingPunct="1">
                <a:lnSpc>
                  <a:spcPct val="95000"/>
                </a:lnSpc>
                <a:spcBef>
                  <a:spcPts val="300"/>
                </a:spcBef>
                <a:buFontTx/>
                <a:buChar char="•"/>
              </a:pPr>
              <a:r>
                <a:rPr lang="en-US" sz="1700" b="0">
                  <a:latin typeface="Arial Narrow" pitchFamily="34" charset="0"/>
                </a:rPr>
                <a:t>Silicon photonics design, fabless fabrication,</a:t>
              </a:r>
              <a:br>
                <a:rPr lang="en-US" sz="1700" b="0">
                  <a:latin typeface="Arial Narrow" pitchFamily="34" charset="0"/>
                </a:rPr>
              </a:br>
              <a:r>
                <a:rPr lang="en-US" sz="1700" b="0">
                  <a:latin typeface="Arial Narrow" pitchFamily="34" charset="0"/>
                </a:rPr>
                <a:t>packaging, characterization</a:t>
              </a:r>
            </a:p>
            <a:p>
              <a:pPr eaLnBrk="1" hangingPunct="1">
                <a:lnSpc>
                  <a:spcPct val="95000"/>
                </a:lnSpc>
                <a:spcBef>
                  <a:spcPts val="300"/>
                </a:spcBef>
                <a:buFontTx/>
                <a:buChar char="•"/>
              </a:pPr>
              <a:r>
                <a:rPr lang="en-US" sz="1700" b="0">
                  <a:latin typeface="Arial Narrow" pitchFamily="34" charset="0"/>
                </a:rPr>
                <a:t>Semiconductor device design</a:t>
              </a:r>
            </a:p>
            <a:p>
              <a:pPr eaLnBrk="1" hangingPunct="1">
                <a:lnSpc>
                  <a:spcPct val="95000"/>
                </a:lnSpc>
                <a:spcBef>
                  <a:spcPts val="300"/>
                </a:spcBef>
                <a:buFontTx/>
                <a:buChar char="•"/>
              </a:pPr>
              <a:r>
                <a:rPr lang="en-US" sz="1700" b="0">
                  <a:latin typeface="Arial Narrow" pitchFamily="34" charset="0"/>
                </a:rPr>
                <a:t>Optical modulation formats, transparent network and router for bit rates 2.5…160 Gbit/s</a:t>
              </a:r>
            </a:p>
            <a:p>
              <a:pPr eaLnBrk="1" hangingPunct="1">
                <a:lnSpc>
                  <a:spcPct val="95000"/>
                </a:lnSpc>
                <a:spcBef>
                  <a:spcPts val="300"/>
                </a:spcBef>
                <a:buFontTx/>
                <a:buChar char="•"/>
              </a:pPr>
              <a:r>
                <a:rPr lang="en-US" sz="1700" b="0">
                  <a:latin typeface="Arial Narrow" pitchFamily="34" charset="0"/>
                </a:rPr>
                <a:t>Optically powered fibre networks</a:t>
              </a:r>
            </a:p>
          </p:txBody>
        </p:sp>
      </p:grpSp>
      <p:pic>
        <p:nvPicPr>
          <p:cNvPr id="203783" name="Picture 10" descr="TM-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88" y="1997075"/>
            <a:ext cx="20986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3778" name="Object 2"/>
          <p:cNvGraphicFramePr>
            <a:graphicFrameLocks noChangeAspect="1"/>
          </p:cNvGraphicFramePr>
          <p:nvPr/>
        </p:nvGraphicFramePr>
        <p:xfrm>
          <a:off x="5562600" y="3579813"/>
          <a:ext cx="3494088" cy="2001837"/>
        </p:xfrm>
        <a:graphic>
          <a:graphicData uri="http://schemas.openxmlformats.org/presentationml/2006/ole">
            <mc:AlternateContent xmlns:mc="http://schemas.openxmlformats.org/markup-compatibility/2006">
              <mc:Choice xmlns:v="urn:schemas-microsoft-com:vml" Requires="v">
                <p:oleObj spid="_x0000_s203793" name="Visio" r:id="rId5" imgW="9149715" imgH="4459414" progId="">
                  <p:embed/>
                </p:oleObj>
              </mc:Choice>
              <mc:Fallback>
                <p:oleObj name="Visio" r:id="rId5" imgW="9149715" imgH="4459414"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r="7869"/>
                      <a:stretch>
                        <a:fillRect/>
                      </a:stretch>
                    </p:blipFill>
                    <p:spPr bwMode="auto">
                      <a:xfrm>
                        <a:off x="5562600" y="3579813"/>
                        <a:ext cx="3494088" cy="200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84" name="Rectangle 14"/>
          <p:cNvSpPr>
            <a:spLocks noGrp="1" noChangeArrowheads="1"/>
          </p:cNvSpPr>
          <p:nvPr>
            <p:ph type="title"/>
          </p:nvPr>
        </p:nvSpPr>
        <p:spPr>
          <a:xfrm>
            <a:off x="107950" y="115888"/>
            <a:ext cx="7092950" cy="609600"/>
          </a:xfrm>
        </p:spPr>
        <p:txBody>
          <a:bodyPr/>
          <a:lstStyle/>
          <a:p>
            <a:r>
              <a:rPr lang="de-DE" sz="2000" smtClean="0"/>
              <a:t>Institute of Photonics and Quantum Electronics (IPQ)</a:t>
            </a:r>
            <a:r>
              <a:rPr lang="de-DE" sz="2400" smtClean="0"/>
              <a:t> </a:t>
            </a:r>
            <a:endParaRPr lang="de-DE" sz="2400" smtClean="0">
              <a:solidFill>
                <a:srgbClr val="220060"/>
              </a:solidFill>
            </a:endParaRPr>
          </a:p>
        </p:txBody>
      </p:sp>
      <p:pic>
        <p:nvPicPr>
          <p:cNvPr id="203785" name="Picture 15" descr="DSCN14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13" y="1160463"/>
            <a:ext cx="24653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6" name="Text Box 5"/>
          <p:cNvSpPr txBox="1">
            <a:spLocks noChangeArrowheads="1"/>
          </p:cNvSpPr>
          <p:nvPr/>
        </p:nvSpPr>
        <p:spPr bwMode="auto">
          <a:xfrm>
            <a:off x="3143250" y="1214438"/>
            <a:ext cx="5756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0" tIns="43635" rIns="87270" bIns="43635">
            <a:spAutoFit/>
          </a:bodyPr>
          <a:lstStyle>
            <a:lvl1pPr marL="174625" indent="-174625" algn="l" defTabSz="871538">
              <a:lnSpc>
                <a:spcPct val="90000"/>
              </a:lnSpc>
              <a:spcBef>
                <a:spcPct val="50000"/>
              </a:spcBef>
              <a:defRPr sz="2000">
                <a:solidFill>
                  <a:schemeClr val="tx1"/>
                </a:solidFill>
                <a:latin typeface="Arial" charset="0"/>
              </a:defRPr>
            </a:lvl1pPr>
            <a:lvl2pPr marL="742950" indent="-285750" algn="l" defTabSz="871538">
              <a:lnSpc>
                <a:spcPct val="90000"/>
              </a:lnSpc>
              <a:spcBef>
                <a:spcPct val="50000"/>
              </a:spcBef>
              <a:defRPr sz="2000">
                <a:solidFill>
                  <a:schemeClr val="tx1"/>
                </a:solidFill>
                <a:latin typeface="Arial" charset="0"/>
              </a:defRPr>
            </a:lvl2pPr>
            <a:lvl3pPr marL="1143000" indent="-228600" algn="l" defTabSz="871538">
              <a:lnSpc>
                <a:spcPct val="90000"/>
              </a:lnSpc>
              <a:spcBef>
                <a:spcPct val="50000"/>
              </a:spcBef>
              <a:defRPr sz="2000">
                <a:solidFill>
                  <a:schemeClr val="tx1"/>
                </a:solidFill>
                <a:latin typeface="Arial" charset="0"/>
              </a:defRPr>
            </a:lvl3pPr>
            <a:lvl4pPr marL="1600200" indent="-228600" algn="l" defTabSz="871538">
              <a:lnSpc>
                <a:spcPct val="90000"/>
              </a:lnSpc>
              <a:spcBef>
                <a:spcPct val="50000"/>
              </a:spcBef>
              <a:defRPr sz="2000">
                <a:solidFill>
                  <a:schemeClr val="tx1"/>
                </a:solidFill>
                <a:latin typeface="Arial" charset="0"/>
              </a:defRPr>
            </a:lvl4pPr>
            <a:lvl5pPr marL="2057400" indent="-228600" algn="l" defTabSz="871538">
              <a:lnSpc>
                <a:spcPct val="90000"/>
              </a:lnSpc>
              <a:spcBef>
                <a:spcPct val="50000"/>
              </a:spcBef>
              <a:defRPr sz="2000">
                <a:solidFill>
                  <a:schemeClr val="tx1"/>
                </a:solidFill>
                <a:latin typeface="Arial" charset="0"/>
              </a:defRPr>
            </a:lvl5pPr>
            <a:lvl6pPr marL="2514600" indent="-228600" defTabSz="871538" fontAlgn="base">
              <a:lnSpc>
                <a:spcPct val="90000"/>
              </a:lnSpc>
              <a:spcBef>
                <a:spcPct val="50000"/>
              </a:spcBef>
              <a:spcAft>
                <a:spcPct val="0"/>
              </a:spcAft>
              <a:defRPr sz="2000">
                <a:solidFill>
                  <a:schemeClr val="tx1"/>
                </a:solidFill>
                <a:latin typeface="Arial" charset="0"/>
              </a:defRPr>
            </a:lvl6pPr>
            <a:lvl7pPr marL="2971800" indent="-228600" defTabSz="871538" fontAlgn="base">
              <a:lnSpc>
                <a:spcPct val="90000"/>
              </a:lnSpc>
              <a:spcBef>
                <a:spcPct val="50000"/>
              </a:spcBef>
              <a:spcAft>
                <a:spcPct val="0"/>
              </a:spcAft>
              <a:defRPr sz="2000">
                <a:solidFill>
                  <a:schemeClr val="tx1"/>
                </a:solidFill>
                <a:latin typeface="Arial" charset="0"/>
              </a:defRPr>
            </a:lvl7pPr>
            <a:lvl8pPr marL="3429000" indent="-228600" defTabSz="871538" fontAlgn="base">
              <a:lnSpc>
                <a:spcPct val="90000"/>
              </a:lnSpc>
              <a:spcBef>
                <a:spcPct val="50000"/>
              </a:spcBef>
              <a:spcAft>
                <a:spcPct val="0"/>
              </a:spcAft>
              <a:defRPr sz="2000">
                <a:solidFill>
                  <a:schemeClr val="tx1"/>
                </a:solidFill>
                <a:latin typeface="Arial" charset="0"/>
              </a:defRPr>
            </a:lvl8pPr>
            <a:lvl9pPr marL="3886200" indent="-228600" defTabSz="871538" fontAlgn="base">
              <a:lnSpc>
                <a:spcPct val="90000"/>
              </a:lnSpc>
              <a:spcBef>
                <a:spcPct val="50000"/>
              </a:spcBef>
              <a:spcAft>
                <a:spcPct val="0"/>
              </a:spcAft>
              <a:defRPr sz="2000">
                <a:solidFill>
                  <a:schemeClr val="tx1"/>
                </a:solidFill>
                <a:latin typeface="Arial" charset="0"/>
              </a:defRPr>
            </a:lvl9pPr>
          </a:lstStyle>
          <a:p>
            <a:pPr eaLnBrk="1" hangingPunct="1">
              <a:lnSpc>
                <a:spcPct val="95000"/>
              </a:lnSpc>
              <a:spcBef>
                <a:spcPct val="15000"/>
              </a:spcBef>
            </a:pPr>
            <a:r>
              <a:rPr lang="en-US" sz="1700">
                <a:latin typeface="Arial Narrow" pitchFamily="34" charset="0"/>
              </a:rPr>
              <a:t>Equipment</a:t>
            </a:r>
          </a:p>
          <a:p>
            <a:pPr eaLnBrk="1" hangingPunct="1">
              <a:lnSpc>
                <a:spcPct val="95000"/>
              </a:lnSpc>
              <a:spcBef>
                <a:spcPct val="15000"/>
              </a:spcBef>
              <a:buFontTx/>
              <a:buChar char="•"/>
            </a:pPr>
            <a:r>
              <a:rPr lang="en-US" sz="1700" b="0">
                <a:latin typeface="Arial Narrow" pitchFamily="34" charset="0"/>
              </a:rPr>
              <a:t>Telecommunications test lab with capabilities to test architectures and devices for LAN, MAN and WAN networks  </a:t>
            </a:r>
          </a:p>
          <a:p>
            <a:pPr eaLnBrk="1" hangingPunct="1">
              <a:lnSpc>
                <a:spcPct val="95000"/>
              </a:lnSpc>
              <a:spcBef>
                <a:spcPct val="15000"/>
              </a:spcBef>
              <a:buFontTx/>
              <a:buChar char="•"/>
            </a:pPr>
            <a:r>
              <a:rPr lang="en-US" sz="1700" b="0">
                <a:latin typeface="Arial Narrow" pitchFamily="34" charset="0"/>
              </a:rPr>
              <a:t>Design and fabrication of photonic </a:t>
            </a:r>
            <a:br>
              <a:rPr lang="en-US" sz="1700" b="0">
                <a:latin typeface="Arial Narrow" pitchFamily="34" charset="0"/>
              </a:rPr>
            </a:br>
            <a:r>
              <a:rPr lang="en-US" sz="1700" b="0">
                <a:latin typeface="Arial Narrow" pitchFamily="34" charset="0"/>
              </a:rPr>
              <a:t>components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2"/>
          <p:cNvSpPr>
            <a:spLocks noGrp="1"/>
          </p:cNvSpPr>
          <p:nvPr>
            <p:ph type="title"/>
          </p:nvPr>
        </p:nvSpPr>
        <p:spPr bwMode="auto">
          <a:xfrm>
            <a:off x="457200" y="165100"/>
            <a:ext cx="7138988"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latin typeface="Arial" charset="0"/>
                <a:cs typeface="Arial" charset="0"/>
              </a:rPr>
              <a:t>26 Tbit/s Super-Channel (50 km Transmission)</a:t>
            </a:r>
          </a:p>
        </p:txBody>
      </p:sp>
      <p:sp>
        <p:nvSpPr>
          <p:cNvPr id="3072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lnSpc>
                <a:spcPct val="100000"/>
              </a:lnSpc>
            </a:pPr>
            <a:endParaRPr lang="en-US" sz="1600" b="0">
              <a:solidFill>
                <a:srgbClr val="000000"/>
              </a:solidFill>
              <a:cs typeface="Arial" charset="0"/>
            </a:endParaRPr>
          </a:p>
        </p:txBody>
      </p:sp>
      <p:graphicFrame>
        <p:nvGraphicFramePr>
          <p:cNvPr id="30724" name="Objekt 4"/>
          <p:cNvGraphicFramePr>
            <a:graphicFrameLocks noChangeAspect="1"/>
          </p:cNvGraphicFramePr>
          <p:nvPr/>
        </p:nvGraphicFramePr>
        <p:xfrm>
          <a:off x="1258888" y="692150"/>
          <a:ext cx="6408737" cy="5408613"/>
        </p:xfrm>
        <a:graphic>
          <a:graphicData uri="http://schemas.openxmlformats.org/presentationml/2006/ole">
            <mc:AlternateContent xmlns:mc="http://schemas.openxmlformats.org/markup-compatibility/2006">
              <mc:Choice xmlns:v="urn:schemas-microsoft-com:vml" Requires="v">
                <p:oleObj spid="_x0000_s507907" name="Visio" r:id="rId3" imgW="5619846" imgH="4726832" progId="Visio.Drawing.11">
                  <p:embed/>
                </p:oleObj>
              </mc:Choice>
              <mc:Fallback>
                <p:oleObj name="Visio" r:id="rId3" imgW="5619846" imgH="47268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692150"/>
                        <a:ext cx="6408737"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Textfeld 5"/>
          <p:cNvSpPr txBox="1">
            <a:spLocks noChangeArrowheads="1"/>
          </p:cNvSpPr>
          <p:nvPr/>
        </p:nvSpPr>
        <p:spPr bwMode="auto">
          <a:xfrm>
            <a:off x="468313" y="6032500"/>
            <a:ext cx="5678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pPr>
            <a:r>
              <a:rPr lang="en-US" sz="2000" b="0">
                <a:solidFill>
                  <a:srgbClr val="000000"/>
                </a:solidFill>
              </a:rPr>
              <a:t>D. Hillerkuss et al.; Nature Photonics, June 2011</a:t>
            </a:r>
          </a:p>
        </p:txBody>
      </p:sp>
    </p:spTree>
    <p:extLst>
      <p:ext uri="{BB962C8B-B14F-4D97-AF65-F5344CB8AC3E}">
        <p14:creationId xmlns:p14="http://schemas.microsoft.com/office/powerpoint/2010/main" val="2803895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28625" y="115888"/>
            <a:ext cx="8286750" cy="71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en-US" smtClean="0">
                <a:latin typeface="Arial" charset="0"/>
                <a:cs typeface="Arial" charset="0"/>
              </a:rPr>
              <a:t>Data Transmission</a:t>
            </a:r>
          </a:p>
        </p:txBody>
      </p:sp>
      <p:sp>
        <p:nvSpPr>
          <p:cNvPr id="31747" name="Text Placeholder 2"/>
          <p:cNvSpPr>
            <a:spLocks noGrp="1"/>
          </p:cNvSpPr>
          <p:nvPr>
            <p:ph type="body" sz="quarter" idx="17"/>
          </p:nvPr>
        </p:nvSpPr>
        <p:spPr bwMode="auto">
          <a:xfrm>
            <a:off x="268288" y="692150"/>
            <a:ext cx="8767762" cy="165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Aft>
                <a:spcPct val="0"/>
              </a:spcAft>
              <a:buSzTx/>
              <a:buFont typeface="Arial" charset="0"/>
              <a:buNone/>
            </a:pPr>
            <a:r>
              <a:rPr lang="en-US" smtClean="0">
                <a:latin typeface="Arial" charset="0"/>
                <a:cs typeface="Arial" charset="0"/>
              </a:rPr>
              <a:t>First demonstration of a 42.7 Gbit/s electro-optic modulator:</a:t>
            </a:r>
          </a:p>
          <a:p>
            <a:pPr marL="0" indent="0" eaLnBrk="1" hangingPunct="1">
              <a:spcAft>
                <a:spcPct val="0"/>
              </a:spcAft>
              <a:buSzTx/>
              <a:buFont typeface="Arial" charset="0"/>
              <a:buChar char="●"/>
            </a:pPr>
            <a:r>
              <a:rPr lang="en-US" smtClean="0">
                <a:latin typeface="Arial" charset="0"/>
                <a:cs typeface="Arial" charset="0"/>
              </a:rPr>
              <a:t>42.7 Gbit/s data signal (PRBS length 2</a:t>
            </a:r>
            <a:r>
              <a:rPr lang="en-US" baseline="30000" smtClean="0">
                <a:latin typeface="Arial" charset="0"/>
                <a:cs typeface="Arial" charset="0"/>
              </a:rPr>
              <a:t>7</a:t>
            </a:r>
            <a:r>
              <a:rPr lang="en-US" smtClean="0">
                <a:latin typeface="Arial" charset="0"/>
                <a:cs typeface="Arial" charset="0"/>
                <a:sym typeface="Symbol" pitchFamily="18" charset="2"/>
              </a:rPr>
              <a:t></a:t>
            </a:r>
            <a:r>
              <a:rPr lang="en-US" smtClean="0">
                <a:latin typeface="Arial" charset="0"/>
                <a:cs typeface="Arial" charset="0"/>
              </a:rPr>
              <a:t>1) </a:t>
            </a:r>
          </a:p>
          <a:p>
            <a:pPr marL="0" indent="0" eaLnBrk="1" hangingPunct="1">
              <a:spcAft>
                <a:spcPct val="0"/>
              </a:spcAft>
              <a:buSzTx/>
              <a:buFont typeface="Arial" charset="0"/>
              <a:buChar char="●"/>
            </a:pPr>
            <a:r>
              <a:rPr lang="en-US" smtClean="0">
                <a:latin typeface="Arial" charset="0"/>
                <a:cs typeface="Arial" charset="0"/>
              </a:rPr>
              <a:t>Phase modulation converted by means of a delay interferometer (DI)</a:t>
            </a:r>
          </a:p>
          <a:p>
            <a:pPr marL="0" indent="0" eaLnBrk="1" hangingPunct="1">
              <a:spcAft>
                <a:spcPct val="0"/>
              </a:spcAft>
              <a:buSzTx/>
              <a:buFont typeface="Arial" charset="0"/>
              <a:buChar char="●"/>
            </a:pPr>
            <a:r>
              <a:rPr lang="en-US" smtClean="0">
                <a:latin typeface="Arial" charset="0"/>
                <a:cs typeface="Arial" charset="0"/>
              </a:rPr>
              <a:t>A bit error rate BER = 2 </a:t>
            </a:r>
            <a:r>
              <a:rPr lang="en-US" smtClean="0">
                <a:latin typeface="Arial" charset="0"/>
                <a:cs typeface="Arial" charset="0"/>
                <a:sym typeface="Symbol" pitchFamily="18" charset="2"/>
              </a:rPr>
              <a:t></a:t>
            </a:r>
            <a:r>
              <a:rPr lang="en-US" smtClean="0">
                <a:latin typeface="Arial" charset="0"/>
                <a:cs typeface="Arial" charset="0"/>
              </a:rPr>
              <a:t> 10</a:t>
            </a:r>
            <a:r>
              <a:rPr lang="en-US" baseline="30000" smtClean="0">
                <a:latin typeface="Arial" charset="0"/>
                <a:cs typeface="Arial" charset="0"/>
              </a:rPr>
              <a:t>‑10</a:t>
            </a:r>
            <a:r>
              <a:rPr lang="en-US" smtClean="0">
                <a:latin typeface="Arial" charset="0"/>
                <a:cs typeface="Arial" charset="0"/>
              </a:rPr>
              <a:t> is measured using a 70GHz photodiode and a bit error rate tester (BERT)</a:t>
            </a:r>
          </a:p>
        </p:txBody>
      </p:sp>
      <p:sp>
        <p:nvSpPr>
          <p:cNvPr id="31748" name="Slide Number Placeholder 3"/>
          <p:cNvSpPr>
            <a:spLocks noGrp="1"/>
          </p:cNvSpPr>
          <p:nvPr>
            <p:ph type="sldNum" sz="quarter" idx="4294967295"/>
          </p:nvPr>
        </p:nvSpPr>
        <p:spPr bwMode="auto">
          <a:xfrm>
            <a:off x="8215313" y="6643688"/>
            <a:ext cx="785812" cy="214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pPr>
            <a:fld id="{A32D7F13-5E65-402F-B12D-5B17220BB077}" type="slidenum">
              <a:rPr lang="en-US" sz="900" b="0">
                <a:solidFill>
                  <a:srgbClr val="000000"/>
                </a:solidFill>
              </a:rPr>
              <a:pPr algn="l" eaLnBrk="1" hangingPunct="1">
                <a:lnSpc>
                  <a:spcPct val="100000"/>
                </a:lnSpc>
              </a:pPr>
              <a:t>25</a:t>
            </a:fld>
            <a:endParaRPr lang="en-US" sz="900" b="0">
              <a:solidFill>
                <a:srgbClr val="000000"/>
              </a:solidFill>
            </a:endParaRPr>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924175"/>
            <a:ext cx="7727950"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0" name="Text Placeholder 2"/>
          <p:cNvSpPr txBox="1">
            <a:spLocks/>
          </p:cNvSpPr>
          <p:nvPr/>
        </p:nvSpPr>
        <p:spPr bwMode="auto">
          <a:xfrm>
            <a:off x="250825" y="2351088"/>
            <a:ext cx="79724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l" eaLnBrk="1" hangingPunct="1">
              <a:lnSpc>
                <a:spcPct val="100000"/>
              </a:lnSpc>
              <a:spcBef>
                <a:spcPts val="300"/>
              </a:spcBef>
              <a:buClr>
                <a:srgbClr val="0000A7"/>
              </a:buClr>
              <a:buSzPct val="100000"/>
              <a:buFont typeface="Arial" charset="0"/>
              <a:buChar char="●"/>
            </a:pPr>
            <a:r>
              <a:rPr lang="en-US" sz="2000" b="0">
                <a:solidFill>
                  <a:srgbClr val="FF0000"/>
                </a:solidFill>
              </a:rPr>
              <a:t>0.9 Vcm @ 1 KHz; 2 pJ/bit;  60 nm operation range</a:t>
            </a:r>
          </a:p>
        </p:txBody>
      </p:sp>
      <p:sp>
        <p:nvSpPr>
          <p:cNvPr id="31751" name="Rechteck 7"/>
          <p:cNvSpPr>
            <a:spLocks noChangeArrowheads="1"/>
          </p:cNvSpPr>
          <p:nvPr/>
        </p:nvSpPr>
        <p:spPr bwMode="auto">
          <a:xfrm>
            <a:off x="166688" y="6021388"/>
            <a:ext cx="8424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lnSpc>
                <a:spcPct val="100000"/>
              </a:lnSpc>
            </a:pPr>
            <a:r>
              <a:rPr lang="en-US" sz="1600" b="0">
                <a:solidFill>
                  <a:srgbClr val="000000"/>
                </a:solidFill>
                <a:cs typeface="Arial" charset="0"/>
              </a:rPr>
              <a:t>Ref.: L. Alloatti et al.; Optics Express, Vol. 19, Issue 12, pp. 11841-11851, June 2011</a:t>
            </a:r>
          </a:p>
        </p:txBody>
      </p:sp>
    </p:spTree>
    <p:extLst>
      <p:ext uri="{BB962C8B-B14F-4D97-AF65-F5344CB8AC3E}">
        <p14:creationId xmlns:p14="http://schemas.microsoft.com/office/powerpoint/2010/main" val="667346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3698" name="Text Box 10"/>
          <p:cNvSpPr txBox="1">
            <a:spLocks noChangeArrowheads="1"/>
          </p:cNvSpPr>
          <p:nvPr/>
        </p:nvSpPr>
        <p:spPr bwMode="auto">
          <a:xfrm>
            <a:off x="395288" y="2133600"/>
            <a:ext cx="8382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lvl="1" algn="ctr">
              <a:lnSpc>
                <a:spcPct val="100000"/>
              </a:lnSpc>
              <a:spcBef>
                <a:spcPts val="600"/>
              </a:spcBef>
              <a:spcAft>
                <a:spcPts val="600"/>
              </a:spcAft>
              <a:buFontTx/>
              <a:buChar char="•"/>
            </a:pPr>
            <a:r>
              <a:rPr lang="en-US" sz="2400">
                <a:solidFill>
                  <a:schemeClr val="bg1"/>
                </a:solidFill>
              </a:rPr>
              <a:t>Discussion</a:t>
            </a:r>
          </a:p>
          <a:p>
            <a:pPr lvl="1" algn="ctr">
              <a:lnSpc>
                <a:spcPct val="100000"/>
              </a:lnSpc>
              <a:spcBef>
                <a:spcPts val="600"/>
              </a:spcBef>
              <a:spcAft>
                <a:spcPts val="600"/>
              </a:spcAft>
              <a:buFontTx/>
              <a:buChar char="•"/>
            </a:pPr>
            <a:r>
              <a:rPr lang="en-US" sz="2400">
                <a:solidFill>
                  <a:schemeClr val="bg1"/>
                </a:solidFill>
              </a:rPr>
              <a:t>Next Action Items</a:t>
            </a:r>
          </a:p>
          <a:p>
            <a:pPr lvl="1" algn="ctr">
              <a:lnSpc>
                <a:spcPct val="100000"/>
              </a:lnSpc>
              <a:spcBef>
                <a:spcPts val="600"/>
              </a:spcBef>
              <a:spcAft>
                <a:spcPts val="600"/>
              </a:spcAft>
              <a:buFontTx/>
              <a:buChar char="•"/>
            </a:pPr>
            <a:r>
              <a:rPr lang="en-US" sz="2400">
                <a:solidFill>
                  <a:schemeClr val="bg1"/>
                </a:solidFill>
              </a:rPr>
              <a:t>Summary</a:t>
            </a:r>
            <a:endParaRPr lang="de-DE" sz="240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
          <p:cNvSpPr>
            <a:spLocks noGrp="1"/>
          </p:cNvSpPr>
          <p:nvPr>
            <p:ph type="title"/>
          </p:nvPr>
        </p:nvSpPr>
        <p:spPr/>
        <p:txBody>
          <a:bodyPr/>
          <a:lstStyle/>
          <a:p>
            <a:r>
              <a:rPr lang="en-US" smtClean="0"/>
              <a:t>Open Issues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6402" name="Text Box 10"/>
          <p:cNvSpPr txBox="1">
            <a:spLocks noChangeArrowheads="1"/>
          </p:cNvSpPr>
          <p:nvPr/>
        </p:nvSpPr>
        <p:spPr bwMode="auto">
          <a:xfrm>
            <a:off x="323850" y="2060575"/>
            <a:ext cx="8382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lvl="1" algn="ctr">
              <a:lnSpc>
                <a:spcPct val="100000"/>
              </a:lnSpc>
              <a:spcBef>
                <a:spcPts val="600"/>
              </a:spcBef>
              <a:spcAft>
                <a:spcPts val="600"/>
              </a:spcAft>
              <a:buFontTx/>
              <a:buChar char="•"/>
            </a:pPr>
            <a:r>
              <a:rPr lang="en-US" sz="2400">
                <a:solidFill>
                  <a:schemeClr val="bg1"/>
                </a:solidFill>
              </a:rPr>
              <a:t>Web page, contact info</a:t>
            </a:r>
          </a:p>
          <a:p>
            <a:pPr lvl="1" algn="ctr">
              <a:lnSpc>
                <a:spcPct val="100000"/>
              </a:lnSpc>
              <a:spcBef>
                <a:spcPts val="600"/>
              </a:spcBef>
              <a:spcAft>
                <a:spcPts val="600"/>
              </a:spcAft>
              <a:buFontTx/>
              <a:buChar char="•"/>
            </a:pPr>
            <a:r>
              <a:rPr lang="en-US" sz="2400">
                <a:solidFill>
                  <a:schemeClr val="bg1"/>
                </a:solidFill>
              </a:rPr>
              <a:t>Kick-Off-Meeting in Karlsruhe</a:t>
            </a:r>
          </a:p>
          <a:p>
            <a:pPr lvl="1" algn="ctr">
              <a:lnSpc>
                <a:spcPct val="100000"/>
              </a:lnSpc>
              <a:spcBef>
                <a:spcPts val="600"/>
              </a:spcBef>
              <a:spcAft>
                <a:spcPts val="600"/>
              </a:spcAft>
              <a:buFontTx/>
              <a:buChar char="•"/>
            </a:pPr>
            <a:r>
              <a:rPr lang="en-US" sz="2400">
                <a:solidFill>
                  <a:schemeClr val="bg1"/>
                </a:solidFill>
              </a:rPr>
              <a:t>Next Tel. Conf.</a:t>
            </a:r>
            <a:endParaRPr lang="de-DE" sz="240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itle 1"/>
          <p:cNvSpPr>
            <a:spLocks noGrp="1"/>
          </p:cNvSpPr>
          <p:nvPr>
            <p:ph type="title" idx="4294967295"/>
          </p:nvPr>
        </p:nvSpPr>
        <p:spPr/>
        <p:txBody>
          <a:bodyPr/>
          <a:lstStyle/>
          <a:p>
            <a:r>
              <a:rPr lang="en-US" smtClean="0">
                <a:solidFill>
                  <a:srgbClr val="002060"/>
                </a:solidFill>
              </a:rPr>
              <a:t>Web Page</a:t>
            </a:r>
          </a:p>
        </p:txBody>
      </p:sp>
      <p:pic>
        <p:nvPicPr>
          <p:cNvPr id="496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908050"/>
            <a:ext cx="5386388" cy="540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496644" name="Object 4"/>
          <p:cNvGraphicFramePr>
            <a:graphicFrameLocks noChangeAspect="1"/>
          </p:cNvGraphicFramePr>
          <p:nvPr/>
        </p:nvGraphicFramePr>
        <p:xfrm>
          <a:off x="179388" y="1125538"/>
          <a:ext cx="3311525" cy="387350"/>
        </p:xfrm>
        <a:graphic>
          <a:graphicData uri="http://schemas.openxmlformats.org/presentationml/2006/ole">
            <mc:AlternateContent xmlns:mc="http://schemas.openxmlformats.org/markup-compatibility/2006">
              <mc:Choice xmlns:v="urn:schemas-microsoft-com:vml" Requires="v">
                <p:oleObj spid="_x0000_s496649" name="Bitmap" r:id="rId5" imgW="2610214" imgH="304923" progId="Paint.Picture">
                  <p:embed/>
                </p:oleObj>
              </mc:Choice>
              <mc:Fallback>
                <p:oleObj name="Bitmap" r:id="rId5" imgW="2610214" imgH="304923"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125538"/>
                        <a:ext cx="331152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6645" name="Text Box 5"/>
          <p:cNvSpPr txBox="1">
            <a:spLocks noChangeArrowheads="1"/>
          </p:cNvSpPr>
          <p:nvPr/>
        </p:nvSpPr>
        <p:spPr bwMode="auto">
          <a:xfrm>
            <a:off x="250825" y="1916113"/>
            <a:ext cx="3241675"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265113" indent="-265113" algn="l">
              <a:lnSpc>
                <a:spcPct val="90000"/>
              </a:lnSpc>
              <a:spcBef>
                <a:spcPct val="50000"/>
              </a:spcBef>
              <a:defRPr sz="2000">
                <a:solidFill>
                  <a:schemeClr val="tx1"/>
                </a:solidFill>
                <a:latin typeface="Arial" charset="0"/>
              </a:defRPr>
            </a:lvl1pPr>
            <a:lvl2pPr algn="l">
              <a:lnSpc>
                <a:spcPct val="90000"/>
              </a:lnSpc>
              <a:spcBef>
                <a:spcPct val="50000"/>
              </a:spcBef>
              <a:defRPr sz="2000">
                <a:solidFill>
                  <a:schemeClr val="tx1"/>
                </a:solidFill>
                <a:latin typeface="Arial" charset="0"/>
              </a:defRPr>
            </a:lvl2pPr>
            <a:lvl3pPr algn="l">
              <a:lnSpc>
                <a:spcPct val="90000"/>
              </a:lnSpc>
              <a:spcBef>
                <a:spcPct val="50000"/>
              </a:spcBef>
              <a:defRPr sz="2000">
                <a:solidFill>
                  <a:schemeClr val="tx1"/>
                </a:solidFill>
                <a:latin typeface="Arial" charset="0"/>
              </a:defRPr>
            </a:lvl3pPr>
            <a:lvl4pPr algn="l">
              <a:lnSpc>
                <a:spcPct val="90000"/>
              </a:lnSpc>
              <a:spcBef>
                <a:spcPct val="50000"/>
              </a:spcBef>
              <a:defRPr sz="2000">
                <a:solidFill>
                  <a:schemeClr val="tx1"/>
                </a:solidFill>
                <a:latin typeface="Arial" charset="0"/>
              </a:defRPr>
            </a:lvl4pPr>
            <a:lvl5pPr algn="l">
              <a:lnSpc>
                <a:spcPct val="90000"/>
              </a:lnSpc>
              <a:spcBef>
                <a:spcPct val="50000"/>
              </a:spcBef>
              <a:defRPr sz="2000">
                <a:solidFill>
                  <a:schemeClr val="tx1"/>
                </a:solidFill>
                <a:latin typeface="Arial" charset="0"/>
              </a:defRPr>
            </a:lvl5pPr>
            <a:lvl6pPr fontAlgn="base">
              <a:lnSpc>
                <a:spcPct val="90000"/>
              </a:lnSpc>
              <a:spcBef>
                <a:spcPct val="50000"/>
              </a:spcBef>
              <a:spcAft>
                <a:spcPct val="0"/>
              </a:spcAft>
              <a:defRPr sz="2000">
                <a:solidFill>
                  <a:schemeClr val="tx1"/>
                </a:solidFill>
                <a:latin typeface="Arial" charset="0"/>
              </a:defRPr>
            </a:lvl6pPr>
            <a:lvl7pPr fontAlgn="base">
              <a:lnSpc>
                <a:spcPct val="90000"/>
              </a:lnSpc>
              <a:spcBef>
                <a:spcPct val="50000"/>
              </a:spcBef>
              <a:spcAft>
                <a:spcPct val="0"/>
              </a:spcAft>
              <a:defRPr sz="2000">
                <a:solidFill>
                  <a:schemeClr val="tx1"/>
                </a:solidFill>
                <a:latin typeface="Arial" charset="0"/>
              </a:defRPr>
            </a:lvl7pPr>
            <a:lvl8pPr fontAlgn="base">
              <a:lnSpc>
                <a:spcPct val="90000"/>
              </a:lnSpc>
              <a:spcBef>
                <a:spcPct val="50000"/>
              </a:spcBef>
              <a:spcAft>
                <a:spcPct val="0"/>
              </a:spcAft>
              <a:defRPr sz="2000">
                <a:solidFill>
                  <a:schemeClr val="tx1"/>
                </a:solidFill>
                <a:latin typeface="Arial" charset="0"/>
              </a:defRPr>
            </a:lvl8pPr>
            <a:lvl9pPr fontAlgn="base">
              <a:lnSpc>
                <a:spcPct val="90000"/>
              </a:lnSpc>
              <a:spcBef>
                <a:spcPct val="50000"/>
              </a:spcBef>
              <a:spcAft>
                <a:spcPct val="0"/>
              </a:spcAft>
              <a:defRPr sz="2000">
                <a:solidFill>
                  <a:schemeClr val="tx1"/>
                </a:solidFill>
                <a:latin typeface="Arial" charset="0"/>
              </a:defRPr>
            </a:lvl9pPr>
          </a:lstStyle>
          <a:p>
            <a:pPr>
              <a:lnSpc>
                <a:spcPts val="3200"/>
              </a:lnSpc>
              <a:spcBef>
                <a:spcPct val="0"/>
              </a:spcBef>
            </a:pPr>
            <a:r>
              <a:rPr lang="de-DE">
                <a:solidFill>
                  <a:srgbClr val="220060"/>
                </a:solidFill>
              </a:rPr>
              <a:t>Up to now:</a:t>
            </a:r>
          </a:p>
          <a:p>
            <a:pPr>
              <a:lnSpc>
                <a:spcPts val="3200"/>
              </a:lnSpc>
              <a:spcBef>
                <a:spcPct val="0"/>
              </a:spcBef>
              <a:buFontTx/>
              <a:buChar char="•"/>
            </a:pPr>
            <a:r>
              <a:rPr lang="de-DE">
                <a:solidFill>
                  <a:srgbClr val="220060"/>
                </a:solidFill>
              </a:rPr>
              <a:t>Contact list &amp; mailing list in restricted area</a:t>
            </a:r>
          </a:p>
          <a:p>
            <a:pPr>
              <a:lnSpc>
                <a:spcPts val="3200"/>
              </a:lnSpc>
              <a:spcBef>
                <a:spcPct val="0"/>
              </a:spcBef>
              <a:buFontTx/>
              <a:buChar char="•"/>
            </a:pPr>
            <a:r>
              <a:rPr lang="de-DE">
                <a:solidFill>
                  <a:srgbClr val="220060"/>
                </a:solidFill>
              </a:rPr>
              <a:t>Password by email</a:t>
            </a:r>
          </a:p>
          <a:p>
            <a:pPr>
              <a:lnSpc>
                <a:spcPts val="3200"/>
              </a:lnSpc>
              <a:spcBef>
                <a:spcPct val="0"/>
              </a:spcBef>
              <a:buFontTx/>
              <a:buChar char="•"/>
            </a:pPr>
            <a:r>
              <a:rPr lang="de-DE">
                <a:solidFill>
                  <a:srgbClr val="220060"/>
                </a:solidFill>
              </a:rPr>
              <a:t>.eu domain soon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z="3200" smtClean="0"/>
              <a:t>Welcome</a:t>
            </a:r>
          </a:p>
        </p:txBody>
      </p:sp>
      <p:sp>
        <p:nvSpPr>
          <p:cNvPr id="77830" name="AutoShape 6"/>
          <p:cNvSpPr>
            <a:spLocks noChangeArrowheads="1"/>
          </p:cNvSpPr>
          <p:nvPr/>
        </p:nvSpPr>
        <p:spPr bwMode="auto">
          <a:xfrm>
            <a:off x="684213" y="1989138"/>
            <a:ext cx="7561262" cy="719137"/>
          </a:xfrm>
          <a:prstGeom prst="roundRect">
            <a:avLst>
              <a:gd name="adj" fmla="val 16667"/>
            </a:avLst>
          </a:prstGeom>
          <a:gradFill rotWithShape="1">
            <a:gsLst>
              <a:gs pos="0">
                <a:srgbClr val="E5E5E5"/>
              </a:gs>
              <a:gs pos="100000">
                <a:srgbClr val="E5E5E5">
                  <a:gamma/>
                  <a:shade val="80784"/>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Participants and Role in Project</a:t>
            </a:r>
          </a:p>
        </p:txBody>
      </p:sp>
      <p:sp>
        <p:nvSpPr>
          <p:cNvPr id="77832" name="AutoShape 8"/>
          <p:cNvSpPr>
            <a:spLocks noChangeArrowheads="1"/>
          </p:cNvSpPr>
          <p:nvPr/>
        </p:nvSpPr>
        <p:spPr bwMode="auto">
          <a:xfrm>
            <a:off x="684213" y="2781300"/>
            <a:ext cx="7561262" cy="719138"/>
          </a:xfrm>
          <a:prstGeom prst="roundRect">
            <a:avLst>
              <a:gd name="adj" fmla="val 16667"/>
            </a:avLst>
          </a:prstGeom>
          <a:gradFill rotWithShape="1">
            <a:gsLst>
              <a:gs pos="0">
                <a:srgbClr val="E5E5E5"/>
              </a:gs>
              <a:gs pos="100000">
                <a:srgbClr val="E5E5E5">
                  <a:gamma/>
                  <a:shade val="80784"/>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Deliverables and Milestones up to Feb. 2012</a:t>
            </a:r>
          </a:p>
        </p:txBody>
      </p:sp>
      <p:sp>
        <p:nvSpPr>
          <p:cNvPr id="77833" name="AutoShape 9"/>
          <p:cNvSpPr>
            <a:spLocks noChangeArrowheads="1"/>
          </p:cNvSpPr>
          <p:nvPr/>
        </p:nvSpPr>
        <p:spPr bwMode="auto">
          <a:xfrm>
            <a:off x="684213" y="1196975"/>
            <a:ext cx="7561262" cy="720725"/>
          </a:xfrm>
          <a:prstGeom prst="roundRect">
            <a:avLst>
              <a:gd name="adj" fmla="val 16667"/>
            </a:avLst>
          </a:prstGeom>
          <a:gradFill rotWithShape="1">
            <a:gsLst>
              <a:gs pos="0">
                <a:srgbClr val="E5E5E5"/>
              </a:gs>
              <a:gs pos="100000">
                <a:srgbClr val="E5E5E5">
                  <a:gamma/>
                  <a:shade val="80784"/>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Project Overview</a:t>
            </a:r>
          </a:p>
        </p:txBody>
      </p:sp>
      <p:sp>
        <p:nvSpPr>
          <p:cNvPr id="77835" name="AutoShape 11"/>
          <p:cNvSpPr>
            <a:spLocks noChangeArrowheads="1"/>
          </p:cNvSpPr>
          <p:nvPr/>
        </p:nvSpPr>
        <p:spPr bwMode="auto">
          <a:xfrm>
            <a:off x="1258888" y="5445125"/>
            <a:ext cx="6480175" cy="576263"/>
          </a:xfrm>
          <a:prstGeom prst="roundRect">
            <a:avLst>
              <a:gd name="adj" fmla="val 16667"/>
            </a:avLst>
          </a:prstGeom>
          <a:gradFill rotWithShape="1">
            <a:gsLst>
              <a:gs pos="0">
                <a:srgbClr val="E6EA30"/>
              </a:gs>
              <a:gs pos="100000">
                <a:srgbClr val="E6EA30">
                  <a:gamma/>
                  <a:shade val="80784"/>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lnSpc>
                <a:spcPct val="90000"/>
              </a:lnSpc>
              <a:spcBef>
                <a:spcPct val="50000"/>
              </a:spcBef>
            </a:pPr>
            <a:r>
              <a:rPr lang="en-US" sz="2000" b="0">
                <a:solidFill>
                  <a:schemeClr val="tx1"/>
                </a:solidFill>
              </a:rPr>
              <a:t>All information provided today is confidential!</a:t>
            </a:r>
            <a:endParaRPr lang="de-DE" sz="2800" b="0">
              <a:solidFill>
                <a:schemeClr val="tx1"/>
              </a:solidFill>
            </a:endParaRPr>
          </a:p>
        </p:txBody>
      </p:sp>
      <p:sp>
        <p:nvSpPr>
          <p:cNvPr id="77836" name="AutoShape 12"/>
          <p:cNvSpPr>
            <a:spLocks noChangeArrowheads="1"/>
          </p:cNvSpPr>
          <p:nvPr/>
        </p:nvSpPr>
        <p:spPr bwMode="auto">
          <a:xfrm>
            <a:off x="684213" y="3573463"/>
            <a:ext cx="7561262" cy="719137"/>
          </a:xfrm>
          <a:prstGeom prst="roundRect">
            <a:avLst>
              <a:gd name="adj" fmla="val 16667"/>
            </a:avLst>
          </a:prstGeom>
          <a:gradFill rotWithShape="1">
            <a:gsLst>
              <a:gs pos="0">
                <a:srgbClr val="E5E5E5"/>
              </a:gs>
              <a:gs pos="100000">
                <a:srgbClr val="E5E5E5">
                  <a:gamma/>
                  <a:shade val="80784"/>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Conclusions and Next Steps</a:t>
            </a:r>
          </a:p>
        </p:txBody>
      </p:sp>
      <p:sp>
        <p:nvSpPr>
          <p:cNvPr id="77837" name="AutoShape 13"/>
          <p:cNvSpPr>
            <a:spLocks noChangeArrowheads="1"/>
          </p:cNvSpPr>
          <p:nvPr/>
        </p:nvSpPr>
        <p:spPr bwMode="auto">
          <a:xfrm>
            <a:off x="684213" y="4365625"/>
            <a:ext cx="7561262" cy="719138"/>
          </a:xfrm>
          <a:prstGeom prst="roundRect">
            <a:avLst>
              <a:gd name="adj" fmla="val 16667"/>
            </a:avLst>
          </a:prstGeom>
          <a:gradFill rotWithShape="1">
            <a:gsLst>
              <a:gs pos="0">
                <a:srgbClr val="E5E5E5"/>
              </a:gs>
              <a:gs pos="100000">
                <a:srgbClr val="E5E5E5">
                  <a:gamma/>
                  <a:shade val="80784"/>
                  <a:invGamma/>
                </a:srgb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News and Announcements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idx="4294967295"/>
          </p:nvPr>
        </p:nvSpPr>
        <p:spPr/>
        <p:txBody>
          <a:bodyPr/>
          <a:lstStyle/>
          <a:p>
            <a:r>
              <a:rPr lang="en-US" smtClean="0">
                <a:solidFill>
                  <a:srgbClr val="002060"/>
                </a:solidFill>
              </a:rPr>
              <a:t>Kick Off Meeting</a:t>
            </a:r>
          </a:p>
        </p:txBody>
      </p:sp>
      <p:sp>
        <p:nvSpPr>
          <p:cNvPr id="498691" name="Text Box 3"/>
          <p:cNvSpPr txBox="1">
            <a:spLocks noChangeArrowheads="1"/>
          </p:cNvSpPr>
          <p:nvPr/>
        </p:nvSpPr>
        <p:spPr bwMode="auto">
          <a:xfrm>
            <a:off x="1257300" y="1412875"/>
            <a:ext cx="594995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de-DE"/>
              <a:t>February 3</a:t>
            </a:r>
            <a:r>
              <a:rPr lang="de-DE" baseline="30000"/>
              <a:t>rd</a:t>
            </a:r>
            <a:r>
              <a:rPr lang="de-DE"/>
              <a:t>, 2012 in Karlsruhe</a:t>
            </a:r>
          </a:p>
        </p:txBody>
      </p:sp>
      <p:sp>
        <p:nvSpPr>
          <p:cNvPr id="498692" name="Text Box 4"/>
          <p:cNvSpPr txBox="1">
            <a:spLocks noChangeArrowheads="1"/>
          </p:cNvSpPr>
          <p:nvPr/>
        </p:nvSpPr>
        <p:spPr bwMode="auto">
          <a:xfrm>
            <a:off x="971550" y="2997200"/>
            <a:ext cx="4283075"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l">
              <a:lnSpc>
                <a:spcPct val="150000"/>
              </a:lnSpc>
            </a:pPr>
            <a:r>
              <a:rPr lang="de-DE"/>
              <a:t>Please let us know:</a:t>
            </a:r>
          </a:p>
          <a:p>
            <a:pPr algn="l">
              <a:lnSpc>
                <a:spcPct val="150000"/>
              </a:lnSpc>
            </a:pPr>
            <a:r>
              <a:rPr lang="de-DE"/>
              <a:t>How many attendees?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1"/>
          <p:cNvSpPr>
            <a:spLocks noGrp="1"/>
          </p:cNvSpPr>
          <p:nvPr>
            <p:ph type="title" idx="4294967295"/>
          </p:nvPr>
        </p:nvSpPr>
        <p:spPr/>
        <p:txBody>
          <a:bodyPr/>
          <a:lstStyle/>
          <a:p>
            <a:r>
              <a:rPr lang="en-US" smtClean="0">
                <a:solidFill>
                  <a:srgbClr val="002060"/>
                </a:solidFill>
              </a:rPr>
              <a:t>Next Tel. Conf.</a:t>
            </a:r>
          </a:p>
        </p:txBody>
      </p:sp>
      <p:sp>
        <p:nvSpPr>
          <p:cNvPr id="500739" name="Text Box 3"/>
          <p:cNvSpPr txBox="1">
            <a:spLocks noChangeArrowheads="1"/>
          </p:cNvSpPr>
          <p:nvPr/>
        </p:nvSpPr>
        <p:spPr bwMode="auto">
          <a:xfrm>
            <a:off x="706438" y="1700213"/>
            <a:ext cx="51054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de-DE"/>
              <a:t>December 12</a:t>
            </a:r>
            <a:r>
              <a:rPr lang="de-DE" baseline="30000"/>
              <a:t>th</a:t>
            </a:r>
            <a:r>
              <a:rPr lang="de-DE"/>
              <a:t>-16</a:t>
            </a:r>
            <a:r>
              <a:rPr lang="de-DE" baseline="30000"/>
              <a:t>th</a:t>
            </a:r>
            <a:r>
              <a:rPr lang="de-DE"/>
              <a:t>, 2011 ?</a:t>
            </a:r>
          </a:p>
        </p:txBody>
      </p:sp>
      <p:sp>
        <p:nvSpPr>
          <p:cNvPr id="500740" name="Text Box 4"/>
          <p:cNvSpPr txBox="1">
            <a:spLocks noChangeArrowheads="1"/>
          </p:cNvSpPr>
          <p:nvPr/>
        </p:nvSpPr>
        <p:spPr bwMode="auto">
          <a:xfrm>
            <a:off x="755650" y="2781300"/>
            <a:ext cx="4697413"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de-DE"/>
              <a:t>January 16</a:t>
            </a:r>
            <a:r>
              <a:rPr lang="de-DE" baseline="30000"/>
              <a:t>th</a:t>
            </a:r>
            <a:r>
              <a:rPr lang="de-DE"/>
              <a:t>-20</a:t>
            </a:r>
            <a:r>
              <a:rPr lang="de-DE" baseline="30000"/>
              <a:t>th</a:t>
            </a:r>
            <a:r>
              <a:rPr lang="de-DE"/>
              <a:t>, 2012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3810" name="Text Box 10"/>
          <p:cNvSpPr txBox="1">
            <a:spLocks noChangeArrowheads="1"/>
          </p:cNvSpPr>
          <p:nvPr/>
        </p:nvSpPr>
        <p:spPr bwMode="auto">
          <a:xfrm>
            <a:off x="323850" y="2636838"/>
            <a:ext cx="741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179388"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lvl="1" algn="ctr">
              <a:lnSpc>
                <a:spcPct val="100000"/>
              </a:lnSpc>
              <a:spcBef>
                <a:spcPts val="600"/>
              </a:spcBef>
              <a:spcAft>
                <a:spcPts val="600"/>
              </a:spcAft>
            </a:pPr>
            <a:r>
              <a:rPr lang="en-US" sz="3200">
                <a:solidFill>
                  <a:schemeClr val="bg1"/>
                </a:solidFill>
              </a:rPr>
              <a:t>Bye!</a:t>
            </a:r>
            <a:endParaRPr lang="de-DE" sz="320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Text Box 10"/>
          <p:cNvSpPr txBox="1">
            <a:spLocks noChangeArrowheads="1"/>
          </p:cNvSpPr>
          <p:nvPr/>
        </p:nvSpPr>
        <p:spPr bwMode="auto">
          <a:xfrm>
            <a:off x="381000" y="2362200"/>
            <a:ext cx="8382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gn="ctr">
              <a:lnSpc>
                <a:spcPct val="100000"/>
              </a:lnSpc>
              <a:spcBef>
                <a:spcPts val="600"/>
              </a:spcBef>
              <a:spcAft>
                <a:spcPts val="600"/>
              </a:spcAft>
            </a:pPr>
            <a:endParaRPr lang="en-US" sz="2400">
              <a:solidFill>
                <a:srgbClr val="FF0000"/>
              </a:solidFill>
            </a:endParaRPr>
          </a:p>
          <a:p>
            <a:pPr algn="ctr">
              <a:lnSpc>
                <a:spcPct val="100000"/>
              </a:lnSpc>
              <a:spcBef>
                <a:spcPts val="600"/>
              </a:spcBef>
              <a:spcAft>
                <a:spcPts val="600"/>
              </a:spcAft>
            </a:pPr>
            <a:r>
              <a:rPr lang="en-US" sz="2400">
                <a:solidFill>
                  <a:schemeClr val="bg1"/>
                </a:solidFill>
              </a:rPr>
              <a:t>AGENDA</a:t>
            </a:r>
            <a:endParaRPr lang="en-US" sz="2800">
              <a:solidFill>
                <a:schemeClr val="bg1"/>
              </a:solidFill>
            </a:endParaRPr>
          </a:p>
          <a:p>
            <a:pPr algn="ctr">
              <a:lnSpc>
                <a:spcPct val="100000"/>
              </a:lnSpc>
              <a:spcBef>
                <a:spcPts val="600"/>
              </a:spcBef>
              <a:spcAft>
                <a:spcPts val="600"/>
              </a:spcAft>
            </a:pPr>
            <a:r>
              <a:rPr lang="de-DE" sz="2400">
                <a:solidFill>
                  <a:srgbClr val="FF0000"/>
                </a:solidFill>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Title 1"/>
          <p:cNvSpPr>
            <a:spLocks noGrp="1"/>
          </p:cNvSpPr>
          <p:nvPr>
            <p:ph type="title" idx="4294967295"/>
          </p:nvPr>
        </p:nvSpPr>
        <p:spPr/>
        <p:txBody>
          <a:bodyPr/>
          <a:lstStyle/>
          <a:p>
            <a:r>
              <a:rPr lang="en-US" sz="3200" smtClean="0">
                <a:solidFill>
                  <a:srgbClr val="002060"/>
                </a:solidFill>
              </a:rPr>
              <a:t>Agenda</a:t>
            </a:r>
          </a:p>
        </p:txBody>
      </p:sp>
      <p:sp>
        <p:nvSpPr>
          <p:cNvPr id="488457" name="Text Box 9"/>
          <p:cNvSpPr txBox="1">
            <a:spLocks noChangeArrowheads="1"/>
          </p:cNvSpPr>
          <p:nvPr/>
        </p:nvSpPr>
        <p:spPr bwMode="auto">
          <a:xfrm>
            <a:off x="1116013" y="836613"/>
            <a:ext cx="7777162"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381000" indent="-381000" algn="l">
              <a:lnSpc>
                <a:spcPct val="90000"/>
              </a:lnSpc>
              <a:spcBef>
                <a:spcPct val="50000"/>
              </a:spcBef>
              <a:defRPr sz="2000">
                <a:solidFill>
                  <a:schemeClr val="tx1"/>
                </a:solidFill>
                <a:latin typeface="Arial" charset="0"/>
              </a:defRPr>
            </a:lvl1pPr>
            <a:lvl2pPr marL="711200" indent="-150813" algn="l">
              <a:lnSpc>
                <a:spcPct val="90000"/>
              </a:lnSpc>
              <a:spcBef>
                <a:spcPct val="50000"/>
              </a:spcBef>
              <a:defRPr sz="2000">
                <a:solidFill>
                  <a:schemeClr val="tx1"/>
                </a:solidFill>
                <a:latin typeface="Arial" charset="0"/>
              </a:defRPr>
            </a:lvl2pPr>
            <a:lvl3pPr marL="1460500" indent="-381000" algn="l">
              <a:lnSpc>
                <a:spcPct val="90000"/>
              </a:lnSpc>
              <a:spcBef>
                <a:spcPct val="50000"/>
              </a:spcBef>
              <a:defRPr sz="2000">
                <a:solidFill>
                  <a:schemeClr val="tx1"/>
                </a:solidFill>
                <a:latin typeface="Arial" charset="0"/>
              </a:defRPr>
            </a:lvl3pPr>
            <a:lvl4pPr marL="2020888" indent="-381000" algn="l">
              <a:lnSpc>
                <a:spcPct val="90000"/>
              </a:lnSpc>
              <a:spcBef>
                <a:spcPct val="50000"/>
              </a:spcBef>
              <a:defRPr sz="2000">
                <a:solidFill>
                  <a:schemeClr val="tx1"/>
                </a:solidFill>
                <a:latin typeface="Arial" charset="0"/>
              </a:defRPr>
            </a:lvl4pPr>
            <a:lvl5pPr marL="2581275" indent="-381000" algn="l">
              <a:lnSpc>
                <a:spcPct val="90000"/>
              </a:lnSpc>
              <a:spcBef>
                <a:spcPct val="50000"/>
              </a:spcBef>
              <a:defRPr sz="2000">
                <a:solidFill>
                  <a:schemeClr val="tx1"/>
                </a:solidFill>
                <a:latin typeface="Arial" charset="0"/>
              </a:defRPr>
            </a:lvl5pPr>
            <a:lvl6pPr marL="3038475" indent="-381000" fontAlgn="base">
              <a:lnSpc>
                <a:spcPct val="90000"/>
              </a:lnSpc>
              <a:spcBef>
                <a:spcPct val="50000"/>
              </a:spcBef>
              <a:spcAft>
                <a:spcPct val="0"/>
              </a:spcAft>
              <a:defRPr sz="2000">
                <a:solidFill>
                  <a:schemeClr val="tx1"/>
                </a:solidFill>
                <a:latin typeface="Arial" charset="0"/>
              </a:defRPr>
            </a:lvl6pPr>
            <a:lvl7pPr marL="3495675" indent="-381000" fontAlgn="base">
              <a:lnSpc>
                <a:spcPct val="90000"/>
              </a:lnSpc>
              <a:spcBef>
                <a:spcPct val="50000"/>
              </a:spcBef>
              <a:spcAft>
                <a:spcPct val="0"/>
              </a:spcAft>
              <a:defRPr sz="2000">
                <a:solidFill>
                  <a:schemeClr val="tx1"/>
                </a:solidFill>
                <a:latin typeface="Arial" charset="0"/>
              </a:defRPr>
            </a:lvl7pPr>
            <a:lvl8pPr marL="3952875" indent="-381000" fontAlgn="base">
              <a:lnSpc>
                <a:spcPct val="90000"/>
              </a:lnSpc>
              <a:spcBef>
                <a:spcPct val="50000"/>
              </a:spcBef>
              <a:spcAft>
                <a:spcPct val="0"/>
              </a:spcAft>
              <a:defRPr sz="2000">
                <a:solidFill>
                  <a:schemeClr val="tx1"/>
                </a:solidFill>
                <a:latin typeface="Arial" charset="0"/>
              </a:defRPr>
            </a:lvl8pPr>
            <a:lvl9pPr marL="4410075" indent="-381000" fontAlgn="base">
              <a:lnSpc>
                <a:spcPct val="90000"/>
              </a:lnSpc>
              <a:spcBef>
                <a:spcPct val="50000"/>
              </a:spcBef>
              <a:spcAft>
                <a:spcPct val="0"/>
              </a:spcAft>
              <a:defRPr sz="2000">
                <a:solidFill>
                  <a:schemeClr val="tx1"/>
                </a:solidFill>
                <a:latin typeface="Arial" charset="0"/>
              </a:defRPr>
            </a:lvl9pPr>
          </a:lstStyle>
          <a:p>
            <a:pPr>
              <a:lnSpc>
                <a:spcPts val="3200"/>
              </a:lnSpc>
              <a:spcBef>
                <a:spcPct val="0"/>
              </a:spcBef>
              <a:buFontTx/>
              <a:buAutoNum type="arabicPeriod"/>
            </a:pPr>
            <a:r>
              <a:rPr lang="de-DE">
                <a:solidFill>
                  <a:srgbClr val="220060"/>
                </a:solidFill>
              </a:rPr>
              <a:t>Welcome</a:t>
            </a:r>
          </a:p>
          <a:p>
            <a:pPr>
              <a:lnSpc>
                <a:spcPts val="3200"/>
              </a:lnSpc>
              <a:spcBef>
                <a:spcPct val="0"/>
              </a:spcBef>
              <a:buFontTx/>
              <a:buAutoNum type="arabicPeriod"/>
            </a:pPr>
            <a:r>
              <a:rPr lang="de-DE">
                <a:solidFill>
                  <a:srgbClr val="220060"/>
                </a:solidFill>
              </a:rPr>
              <a:t>Introduction into Project:</a:t>
            </a:r>
          </a:p>
          <a:p>
            <a:pPr lvl="1">
              <a:lnSpc>
                <a:spcPts val="3200"/>
              </a:lnSpc>
              <a:spcBef>
                <a:spcPct val="0"/>
              </a:spcBef>
            </a:pPr>
            <a:r>
              <a:rPr lang="de-DE">
                <a:solidFill>
                  <a:srgbClr val="220060"/>
                </a:solidFill>
              </a:rPr>
              <a:t>- Main objectives, global impact, ..;</a:t>
            </a:r>
          </a:p>
          <a:p>
            <a:pPr lvl="1">
              <a:lnSpc>
                <a:spcPts val="3200"/>
              </a:lnSpc>
              <a:spcBef>
                <a:spcPct val="0"/>
              </a:spcBef>
            </a:pPr>
            <a:r>
              <a:rPr lang="de-DE">
                <a:solidFill>
                  <a:srgbClr val="220060"/>
                </a:solidFill>
              </a:rPr>
              <a:t>- Organisational issues: State of official documents, Consortium Agreement, election of technical manager?</a:t>
            </a:r>
          </a:p>
          <a:p>
            <a:pPr lvl="1">
              <a:lnSpc>
                <a:spcPts val="3200"/>
              </a:lnSpc>
              <a:spcBef>
                <a:spcPct val="0"/>
              </a:spcBef>
            </a:pPr>
            <a:r>
              <a:rPr lang="de-DE">
                <a:solidFill>
                  <a:srgbClr val="220060"/>
                </a:solidFill>
              </a:rPr>
              <a:t>- Common deliverables and milestones up to February 2012</a:t>
            </a:r>
          </a:p>
          <a:p>
            <a:pPr>
              <a:lnSpc>
                <a:spcPts val="3200"/>
              </a:lnSpc>
              <a:spcBef>
                <a:spcPct val="0"/>
              </a:spcBef>
              <a:buFontTx/>
              <a:buAutoNum type="arabicPeriod"/>
            </a:pPr>
            <a:r>
              <a:rPr lang="de-DE">
                <a:solidFill>
                  <a:srgbClr val="220060"/>
                </a:solidFill>
              </a:rPr>
              <a:t>Partners presentation: </a:t>
            </a:r>
          </a:p>
          <a:p>
            <a:pPr lvl="1">
              <a:lnSpc>
                <a:spcPts val="3200"/>
              </a:lnSpc>
              <a:spcBef>
                <a:spcPct val="0"/>
              </a:spcBef>
            </a:pPr>
            <a:r>
              <a:rPr lang="de-DE">
                <a:solidFill>
                  <a:srgbClr val="220060"/>
                </a:solidFill>
              </a:rPr>
              <a:t>- expertise, role in project, deliverables and milestones up to February 2012, connections to other partners</a:t>
            </a:r>
          </a:p>
          <a:p>
            <a:pPr>
              <a:lnSpc>
                <a:spcPts val="3200"/>
              </a:lnSpc>
              <a:spcBef>
                <a:spcPct val="0"/>
              </a:spcBef>
              <a:buFontTx/>
              <a:buAutoNum type="arabicPeriod"/>
            </a:pPr>
            <a:r>
              <a:rPr lang="de-DE">
                <a:solidFill>
                  <a:srgbClr val="220060"/>
                </a:solidFill>
              </a:rPr>
              <a:t>Next steps; important things not mentioned up to now</a:t>
            </a:r>
          </a:p>
          <a:p>
            <a:pPr>
              <a:lnSpc>
                <a:spcPts val="3200"/>
              </a:lnSpc>
              <a:spcBef>
                <a:spcPct val="0"/>
              </a:spcBef>
              <a:buFontTx/>
              <a:buAutoNum type="arabicPeriod"/>
            </a:pPr>
            <a:r>
              <a:rPr lang="de-DE">
                <a:solidFill>
                  <a:srgbClr val="220060"/>
                </a:solidFill>
              </a:rPr>
              <a:t>Web site, contact info</a:t>
            </a:r>
          </a:p>
          <a:p>
            <a:pPr>
              <a:lnSpc>
                <a:spcPts val="3200"/>
              </a:lnSpc>
              <a:spcBef>
                <a:spcPct val="0"/>
              </a:spcBef>
              <a:buFontTx/>
              <a:buAutoNum type="arabicPeriod"/>
            </a:pPr>
            <a:r>
              <a:rPr lang="de-DE">
                <a:solidFill>
                  <a:srgbClr val="220060"/>
                </a:solidFill>
              </a:rPr>
              <a:t>Kick-Off-Meeting in Karlsruhe</a:t>
            </a:r>
          </a:p>
          <a:p>
            <a:pPr>
              <a:lnSpc>
                <a:spcPts val="3200"/>
              </a:lnSpc>
              <a:spcBef>
                <a:spcPct val="0"/>
              </a:spcBef>
              <a:buFontTx/>
              <a:buAutoNum type="arabicPeriod"/>
            </a:pPr>
            <a:r>
              <a:rPr lang="de-DE">
                <a:solidFill>
                  <a:srgbClr val="220060"/>
                </a:solidFill>
              </a:rPr>
              <a:t>Next Tel.Conf.</a:t>
            </a:r>
          </a:p>
          <a:p>
            <a:pPr>
              <a:lnSpc>
                <a:spcPts val="3200"/>
              </a:lnSpc>
              <a:buFontTx/>
              <a:buAutoNum type="arabicPeriod"/>
            </a:pPr>
            <a:endParaRPr lang="de-DE">
              <a:solidFill>
                <a:srgbClr val="22006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6" name="Text Box 10"/>
          <p:cNvSpPr txBox="1">
            <a:spLocks noChangeArrowheads="1"/>
          </p:cNvSpPr>
          <p:nvPr/>
        </p:nvSpPr>
        <p:spPr bwMode="auto">
          <a:xfrm>
            <a:off x="381000" y="2362200"/>
            <a:ext cx="8382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l">
              <a:lnSpc>
                <a:spcPct val="90000"/>
              </a:lnSpc>
              <a:spcBef>
                <a:spcPct val="50000"/>
              </a:spcBef>
              <a:defRPr sz="2000">
                <a:solidFill>
                  <a:schemeClr val="tx1"/>
                </a:solidFill>
                <a:latin typeface="Arial" charset="0"/>
              </a:defRPr>
            </a:lvl1pPr>
            <a:lvl2pPr marL="742950" indent="-285750" algn="l">
              <a:lnSpc>
                <a:spcPct val="90000"/>
              </a:lnSpc>
              <a:spcBef>
                <a:spcPct val="50000"/>
              </a:spcBef>
              <a:defRPr sz="2000">
                <a:solidFill>
                  <a:schemeClr val="tx1"/>
                </a:solidFill>
                <a:latin typeface="Arial" charset="0"/>
              </a:defRPr>
            </a:lvl2pPr>
            <a:lvl3pPr marL="1143000" indent="-228600" algn="l">
              <a:lnSpc>
                <a:spcPct val="90000"/>
              </a:lnSpc>
              <a:spcBef>
                <a:spcPct val="50000"/>
              </a:spcBef>
              <a:defRPr sz="2000">
                <a:solidFill>
                  <a:schemeClr val="tx1"/>
                </a:solidFill>
                <a:latin typeface="Arial" charset="0"/>
              </a:defRPr>
            </a:lvl3pPr>
            <a:lvl4pPr marL="1600200" indent="-228600" algn="l">
              <a:lnSpc>
                <a:spcPct val="90000"/>
              </a:lnSpc>
              <a:spcBef>
                <a:spcPct val="50000"/>
              </a:spcBef>
              <a:defRPr sz="2000">
                <a:solidFill>
                  <a:schemeClr val="tx1"/>
                </a:solidFill>
                <a:latin typeface="Arial" charset="0"/>
              </a:defRPr>
            </a:lvl4pPr>
            <a:lvl5pPr marL="2057400" indent="-228600" algn="l">
              <a:lnSpc>
                <a:spcPct val="90000"/>
              </a:lnSpc>
              <a:spcBef>
                <a:spcPct val="50000"/>
              </a:spcBef>
              <a:defRPr sz="2000">
                <a:solidFill>
                  <a:schemeClr val="tx1"/>
                </a:solidFill>
                <a:latin typeface="Arial" charset="0"/>
              </a:defRPr>
            </a:lvl5pPr>
            <a:lvl6pPr marL="2514600" indent="-228600" fontAlgn="base">
              <a:lnSpc>
                <a:spcPct val="90000"/>
              </a:lnSpc>
              <a:spcBef>
                <a:spcPct val="50000"/>
              </a:spcBef>
              <a:spcAft>
                <a:spcPct val="0"/>
              </a:spcAft>
              <a:defRPr sz="2000">
                <a:solidFill>
                  <a:schemeClr val="tx1"/>
                </a:solidFill>
                <a:latin typeface="Arial" charset="0"/>
              </a:defRPr>
            </a:lvl6pPr>
            <a:lvl7pPr marL="2971800" indent="-228600" fontAlgn="base">
              <a:lnSpc>
                <a:spcPct val="90000"/>
              </a:lnSpc>
              <a:spcBef>
                <a:spcPct val="50000"/>
              </a:spcBef>
              <a:spcAft>
                <a:spcPct val="0"/>
              </a:spcAft>
              <a:defRPr sz="2000">
                <a:solidFill>
                  <a:schemeClr val="tx1"/>
                </a:solidFill>
                <a:latin typeface="Arial" charset="0"/>
              </a:defRPr>
            </a:lvl7pPr>
            <a:lvl8pPr marL="3429000" indent="-228600" fontAlgn="base">
              <a:lnSpc>
                <a:spcPct val="90000"/>
              </a:lnSpc>
              <a:spcBef>
                <a:spcPct val="50000"/>
              </a:spcBef>
              <a:spcAft>
                <a:spcPct val="0"/>
              </a:spcAft>
              <a:defRPr sz="2000">
                <a:solidFill>
                  <a:schemeClr val="tx1"/>
                </a:solidFill>
                <a:latin typeface="Arial" charset="0"/>
              </a:defRPr>
            </a:lvl8pPr>
            <a:lvl9pPr marL="3886200" indent="-228600" fontAlgn="base">
              <a:lnSpc>
                <a:spcPct val="90000"/>
              </a:lnSpc>
              <a:spcBef>
                <a:spcPct val="50000"/>
              </a:spcBef>
              <a:spcAft>
                <a:spcPct val="0"/>
              </a:spcAft>
              <a:defRPr sz="2000">
                <a:solidFill>
                  <a:schemeClr val="tx1"/>
                </a:solidFill>
                <a:latin typeface="Arial" charset="0"/>
              </a:defRPr>
            </a:lvl9pPr>
          </a:lstStyle>
          <a:p>
            <a:pPr algn="ctr">
              <a:lnSpc>
                <a:spcPct val="100000"/>
              </a:lnSpc>
              <a:spcBef>
                <a:spcPts val="600"/>
              </a:spcBef>
              <a:spcAft>
                <a:spcPts val="600"/>
              </a:spcAft>
            </a:pPr>
            <a:endParaRPr lang="en-US" sz="2400">
              <a:solidFill>
                <a:srgbClr val="FF0000"/>
              </a:solidFill>
            </a:endParaRPr>
          </a:p>
          <a:p>
            <a:pPr algn="ctr">
              <a:lnSpc>
                <a:spcPct val="100000"/>
              </a:lnSpc>
              <a:spcBef>
                <a:spcPts val="600"/>
              </a:spcBef>
              <a:spcAft>
                <a:spcPts val="600"/>
              </a:spcAft>
            </a:pPr>
            <a:r>
              <a:rPr lang="en-US" sz="2400">
                <a:solidFill>
                  <a:schemeClr val="bg1"/>
                </a:solidFill>
              </a:rPr>
              <a:t>Introduction to the Project</a:t>
            </a:r>
            <a:endParaRPr lang="en-US" sz="2800">
              <a:solidFill>
                <a:schemeClr val="bg1"/>
              </a:solidFill>
            </a:endParaRPr>
          </a:p>
          <a:p>
            <a:pPr algn="ctr">
              <a:lnSpc>
                <a:spcPct val="100000"/>
              </a:lnSpc>
              <a:spcBef>
                <a:spcPts val="600"/>
              </a:spcBef>
              <a:spcAft>
                <a:spcPts val="600"/>
              </a:spcAft>
            </a:pPr>
            <a:r>
              <a:rPr lang="de-DE" sz="2400">
                <a:solidFill>
                  <a:srgbClr val="FF0000"/>
                </a:solidFill>
              </a:rPr>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903" name="Gruppieren 18"/>
          <p:cNvGrpSpPr>
            <a:grpSpLocks/>
          </p:cNvGrpSpPr>
          <p:nvPr/>
        </p:nvGrpSpPr>
        <p:grpSpPr bwMode="auto">
          <a:xfrm>
            <a:off x="250825" y="3573463"/>
            <a:ext cx="3240088" cy="2232025"/>
            <a:chOff x="411480" y="111621"/>
            <a:chExt cx="5760720" cy="531360"/>
          </a:xfrm>
        </p:grpSpPr>
        <p:sp>
          <p:nvSpPr>
            <p:cNvPr id="16" name="Abgerundetes Rechteck 19"/>
            <p:cNvSpPr/>
            <p:nvPr/>
          </p:nvSpPr>
          <p:spPr>
            <a:xfrm>
              <a:off x="411480" y="111621"/>
              <a:ext cx="5760720" cy="531360"/>
            </a:xfrm>
            <a:prstGeom prst="roundRect">
              <a:avLst/>
            </a:prstGeom>
          </p:spPr>
          <p:style>
            <a:lnRef idx="1">
              <a:schemeClr val="accent2"/>
            </a:lnRef>
            <a:fillRef idx="2">
              <a:schemeClr val="accent2"/>
            </a:fillRef>
            <a:effectRef idx="1">
              <a:schemeClr val="accent2"/>
            </a:effectRef>
            <a:fontRef idx="minor">
              <a:schemeClr val="dk1"/>
            </a:fontRef>
          </p:style>
        </p:sp>
        <p:sp>
          <p:nvSpPr>
            <p:cNvPr id="17" name="Abgerundetes Rechteck 6"/>
            <p:cNvSpPr/>
            <p:nvPr/>
          </p:nvSpPr>
          <p:spPr>
            <a:xfrm>
              <a:off x="436883" y="137698"/>
              <a:ext cx="5709913" cy="479207"/>
            </a:xfrm>
            <a:prstGeom prst="rect">
              <a:avLst/>
            </a:prstGeom>
          </p:spPr>
          <p:style>
            <a:lnRef idx="0">
              <a:scrgbClr r="0" g="0" b="0"/>
            </a:lnRef>
            <a:fillRef idx="0">
              <a:scrgbClr r="0" g="0" b="0"/>
            </a:fillRef>
            <a:effectRef idx="0">
              <a:scrgbClr r="0" g="0" b="0"/>
            </a:effectRef>
            <a:fontRef idx="minor">
              <a:schemeClr val="dk1"/>
            </a:fontRef>
          </p:style>
          <p:txBody>
            <a:bodyPr lIns="217742" tIns="0" rIns="217742" bIns="0" anchor="ctr"/>
            <a:lstStyle/>
            <a:p>
              <a:pPr marL="342900" indent="-342900" algn="l" eaLnBrk="1" hangingPunct="1">
                <a:lnSpc>
                  <a:spcPct val="100000"/>
                </a:lnSpc>
                <a:spcBef>
                  <a:spcPct val="10000"/>
                </a:spcBef>
                <a:buFont typeface="Arial" charset="0"/>
                <a:buNone/>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r>
                <a:rPr lang="en-GB" sz="1800" b="0" u="sng">
                  <a:solidFill>
                    <a:schemeClr val="tx1"/>
                  </a:solidFill>
                </a:rPr>
                <a:t>Development:</a:t>
              </a:r>
            </a:p>
            <a:p>
              <a:pPr marL="342900" indent="-342900" algn="l" eaLnBrk="1" hangingPunct="1">
                <a:lnSpc>
                  <a:spcPct val="100000"/>
                </a:lnSpc>
                <a:spcBef>
                  <a:spcPct val="10000"/>
                </a:spcBef>
                <a:buFont typeface="Arial" charset="0"/>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r>
                <a:rPr lang="en-GB" sz="1800" b="0">
                  <a:solidFill>
                    <a:schemeClr val="tx1"/>
                  </a:solidFill>
                </a:rPr>
                <a:t>Plasmonic lasers</a:t>
              </a:r>
            </a:p>
            <a:p>
              <a:pPr marL="342900" indent="-342900" algn="l" eaLnBrk="1" hangingPunct="1">
                <a:lnSpc>
                  <a:spcPct val="100000"/>
                </a:lnSpc>
                <a:spcBef>
                  <a:spcPct val="10000"/>
                </a:spcBef>
                <a:buFont typeface="Arial" charset="0"/>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r>
                <a:rPr lang="en-GB" sz="1800" b="0">
                  <a:solidFill>
                    <a:schemeClr val="tx1"/>
                  </a:solidFill>
                </a:rPr>
                <a:t>Plasmonic modulators</a:t>
              </a:r>
            </a:p>
            <a:p>
              <a:pPr marL="342900" indent="-342900" algn="l" eaLnBrk="1" hangingPunct="1">
                <a:lnSpc>
                  <a:spcPct val="100000"/>
                </a:lnSpc>
                <a:spcBef>
                  <a:spcPct val="10000"/>
                </a:spcBef>
                <a:buFont typeface="Arial" charset="0"/>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r>
                <a:rPr lang="en-GB" sz="1800" b="0">
                  <a:solidFill>
                    <a:schemeClr val="tx1"/>
                  </a:solidFill>
                </a:rPr>
                <a:t>Plasmonic receivers</a:t>
              </a:r>
            </a:p>
            <a:p>
              <a:pPr marL="342900" indent="-342900" algn="l" eaLnBrk="1" hangingPunct="1">
                <a:lnSpc>
                  <a:spcPct val="100000"/>
                </a:lnSpc>
                <a:spcBef>
                  <a:spcPct val="10000"/>
                </a:spcBef>
                <a:buFont typeface="Arial" charset="0"/>
                <a:buChar char="•"/>
                <a:tabLst>
                  <a:tab pos="269875" algn="l"/>
                  <a:tab pos="357188" algn="l"/>
                  <a:tab pos="715963" algn="l"/>
                  <a:tab pos="1073150" algn="l"/>
                  <a:tab pos="1431925" algn="l"/>
                  <a:tab pos="1797050" algn="l"/>
                  <a:tab pos="2154238" algn="l"/>
                  <a:tab pos="2513013" algn="l"/>
                  <a:tab pos="2870200" algn="l"/>
                  <a:tab pos="3228975" algn="l"/>
                  <a:tab pos="3586163" algn="l"/>
                  <a:tab pos="3943350" algn="l"/>
                  <a:tab pos="7537450" algn="l"/>
                  <a:tab pos="7896225" algn="l"/>
                </a:tabLst>
              </a:pPr>
              <a:r>
                <a:rPr lang="en-GB" sz="1800" b="0">
                  <a:solidFill>
                    <a:schemeClr val="tx1"/>
                  </a:solidFill>
                </a:rPr>
                <a:t>Fabrication / integration methodology</a:t>
              </a:r>
            </a:p>
          </p:txBody>
        </p:sp>
      </p:grpSp>
      <p:sp>
        <p:nvSpPr>
          <p:cNvPr id="80897" name="Title 1"/>
          <p:cNvSpPr>
            <a:spLocks noGrp="1"/>
          </p:cNvSpPr>
          <p:nvPr>
            <p:ph type="title"/>
          </p:nvPr>
        </p:nvSpPr>
        <p:spPr/>
        <p:txBody>
          <a:bodyPr/>
          <a:lstStyle/>
          <a:p>
            <a:r>
              <a:rPr lang="en-US" smtClean="0"/>
              <a:t>Project Goal</a:t>
            </a:r>
          </a:p>
        </p:txBody>
      </p:sp>
      <p:grpSp>
        <p:nvGrpSpPr>
          <p:cNvPr id="80899" name="Gruppieren 6"/>
          <p:cNvGrpSpPr>
            <a:grpSpLocks/>
          </p:cNvGrpSpPr>
          <p:nvPr/>
        </p:nvGrpSpPr>
        <p:grpSpPr bwMode="auto">
          <a:xfrm>
            <a:off x="142875" y="1357313"/>
            <a:ext cx="8858250" cy="2071687"/>
            <a:chOff x="0" y="377301"/>
            <a:chExt cx="8229600" cy="751275"/>
          </a:xfrm>
        </p:grpSpPr>
        <p:sp>
          <p:nvSpPr>
            <p:cNvPr id="8" name="Rechteck 10"/>
            <p:cNvSpPr/>
            <p:nvPr/>
          </p:nvSpPr>
          <p:spPr>
            <a:xfrm>
              <a:off x="0" y="377301"/>
              <a:ext cx="8229600" cy="751275"/>
            </a:xfrm>
            <a:prstGeom prst="rect">
              <a:avLst/>
            </a:prstGeom>
          </p:spPr>
          <p:style>
            <a:lnRef idx="1">
              <a:schemeClr val="accent3"/>
            </a:lnRef>
            <a:fillRef idx="2">
              <a:schemeClr val="accent3"/>
            </a:fillRef>
            <a:effectRef idx="1">
              <a:schemeClr val="accent3"/>
            </a:effectRef>
            <a:fontRef idx="minor">
              <a:schemeClr val="dk1">
                <a:hueOff val="0"/>
                <a:satOff val="0"/>
                <a:lumOff val="0"/>
                <a:alphaOff val="0"/>
              </a:schemeClr>
            </a:fontRef>
          </p:style>
        </p:sp>
        <p:sp>
          <p:nvSpPr>
            <p:cNvPr id="9" name="Rechteck 11"/>
            <p:cNvSpPr/>
            <p:nvPr/>
          </p:nvSpPr>
          <p:spPr>
            <a:xfrm>
              <a:off x="0" y="377301"/>
              <a:ext cx="8229600" cy="751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638708" tIns="374904" rIns="638708" bIns="128016" spcCol="1270"/>
            <a:lstStyle/>
            <a:p>
              <a:pPr marL="171450" lvl="1" indent="-171450" algn="l" defTabSz="800100" eaLnBrk="1" hangingPunct="1">
                <a:lnSpc>
                  <a:spcPct val="90000"/>
                </a:lnSpc>
                <a:spcAft>
                  <a:spcPct val="15000"/>
                </a:spcAft>
                <a:defRPr/>
              </a:pPr>
              <a:endParaRPr lang="en-US" sz="1800" b="0" dirty="0"/>
            </a:p>
          </p:txBody>
        </p:sp>
      </p:grpSp>
      <p:grpSp>
        <p:nvGrpSpPr>
          <p:cNvPr id="80902" name="Gruppieren 12"/>
          <p:cNvGrpSpPr>
            <a:grpSpLocks/>
          </p:cNvGrpSpPr>
          <p:nvPr/>
        </p:nvGrpSpPr>
        <p:grpSpPr bwMode="auto">
          <a:xfrm>
            <a:off x="4140200" y="1052513"/>
            <a:ext cx="4824413" cy="1512887"/>
            <a:chOff x="411480" y="111621"/>
            <a:chExt cx="5760720" cy="531360"/>
          </a:xfrm>
        </p:grpSpPr>
        <p:sp>
          <p:nvSpPr>
            <p:cNvPr id="2" name="Abgerundetes Rechteck 13"/>
            <p:cNvSpPr/>
            <p:nvPr/>
          </p:nvSpPr>
          <p:spPr>
            <a:xfrm>
              <a:off x="411480" y="111621"/>
              <a:ext cx="5760720" cy="531360"/>
            </a:xfrm>
            <a:prstGeom prst="roundRect">
              <a:avLst/>
            </a:prstGeom>
          </p:spPr>
          <p:style>
            <a:lnRef idx="1">
              <a:schemeClr val="accent2"/>
            </a:lnRef>
            <a:fillRef idx="2">
              <a:schemeClr val="accent2"/>
            </a:fillRef>
            <a:effectRef idx="1">
              <a:schemeClr val="accent2"/>
            </a:effectRef>
            <a:fontRef idx="minor">
              <a:schemeClr val="dk1"/>
            </a:fontRef>
          </p:style>
        </p:sp>
        <p:sp>
          <p:nvSpPr>
            <p:cNvPr id="3" name="Abgerundetes Rechteck 6"/>
            <p:cNvSpPr/>
            <p:nvPr/>
          </p:nvSpPr>
          <p:spPr>
            <a:xfrm>
              <a:off x="438018" y="137826"/>
              <a:ext cx="5707643" cy="478949"/>
            </a:xfrm>
            <a:prstGeom prst="rect">
              <a:avLst/>
            </a:prstGeom>
          </p:spPr>
          <p:style>
            <a:lnRef idx="0">
              <a:scrgbClr r="0" g="0" b="0"/>
            </a:lnRef>
            <a:fillRef idx="0">
              <a:scrgbClr r="0" g="0" b="0"/>
            </a:fillRef>
            <a:effectRef idx="0">
              <a:scrgbClr r="0" g="0" b="0"/>
            </a:effectRef>
            <a:fontRef idx="minor">
              <a:schemeClr val="dk1"/>
            </a:fontRef>
          </p:style>
          <p:txBody>
            <a:bodyPr lIns="217742" tIns="0" rIns="217742" bIns="0" anchor="ctr"/>
            <a:lstStyle/>
            <a:p>
              <a:pPr marL="342900" indent="-342900" algn="l" eaLnBrk="1" hangingPunct="1">
                <a:lnSpc>
                  <a:spcPct val="100000"/>
                </a:lnSpc>
                <a:spcBef>
                  <a:spcPct val="10000"/>
                </a:spcBef>
                <a:buFont typeface="Arial" charset="0"/>
                <a:buNone/>
              </a:pPr>
              <a:r>
                <a:rPr lang="en-GB" sz="1800" b="0" u="sng">
                  <a:solidFill>
                    <a:schemeClr val="tx1"/>
                  </a:solidFill>
                </a:rPr>
                <a:t>Plasmonic based chip to chip interconnect:</a:t>
              </a:r>
            </a:p>
            <a:p>
              <a:pPr marL="342900" indent="-342900" algn="l" eaLnBrk="1" hangingPunct="1">
                <a:lnSpc>
                  <a:spcPct val="100000"/>
                </a:lnSpc>
                <a:spcBef>
                  <a:spcPct val="10000"/>
                </a:spcBef>
                <a:buFont typeface="Arial" charset="0"/>
                <a:buChar char="•"/>
              </a:pPr>
              <a:r>
                <a:rPr lang="en-GB" sz="1800" b="0">
                  <a:solidFill>
                    <a:schemeClr val="tx1"/>
                  </a:solidFill>
                </a:rPr>
                <a:t>Fast</a:t>
              </a:r>
            </a:p>
            <a:p>
              <a:pPr marL="342900" indent="-342900" algn="l" eaLnBrk="1" hangingPunct="1">
                <a:lnSpc>
                  <a:spcPct val="100000"/>
                </a:lnSpc>
                <a:spcBef>
                  <a:spcPct val="10000"/>
                </a:spcBef>
                <a:buFont typeface="Arial" charset="0"/>
                <a:buChar char="•"/>
              </a:pPr>
              <a:r>
                <a:rPr lang="en-GB" sz="1800" b="0">
                  <a:solidFill>
                    <a:schemeClr val="tx1"/>
                  </a:solidFill>
                </a:rPr>
                <a:t>Low power consumption</a:t>
              </a:r>
            </a:p>
            <a:p>
              <a:pPr marL="342900" indent="-342900" algn="l" eaLnBrk="1" hangingPunct="1">
                <a:lnSpc>
                  <a:spcPct val="100000"/>
                </a:lnSpc>
                <a:spcBef>
                  <a:spcPct val="10000"/>
                </a:spcBef>
                <a:buFont typeface="Arial" charset="0"/>
                <a:buChar char="•"/>
              </a:pPr>
              <a:r>
                <a:rPr lang="en-GB" sz="1800" b="0">
                  <a:solidFill>
                    <a:schemeClr val="tx1"/>
                  </a:solidFill>
                </a:rPr>
                <a:t>Low processing costs</a:t>
              </a:r>
              <a:endParaRPr lang="en-US" sz="1800" b="0">
                <a:solidFill>
                  <a:srgbClr val="000000"/>
                </a:solidFill>
              </a:endParaRPr>
            </a:p>
          </p:txBody>
        </p:sp>
      </p:grpSp>
      <p:sp>
        <p:nvSpPr>
          <p:cNvPr id="80904" name="Rechteck 21"/>
          <p:cNvSpPr>
            <a:spLocks noChangeArrowheads="1"/>
          </p:cNvSpPr>
          <p:nvPr/>
        </p:nvSpPr>
        <p:spPr bwMode="auto">
          <a:xfrm>
            <a:off x="3429000" y="1428750"/>
            <a:ext cx="285750" cy="369888"/>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sp>
        <p:nvSpPr>
          <p:cNvPr id="80905" name="Rechteck 22"/>
          <p:cNvSpPr>
            <a:spLocks noChangeArrowheads="1"/>
          </p:cNvSpPr>
          <p:nvPr/>
        </p:nvSpPr>
        <p:spPr bwMode="auto">
          <a:xfrm>
            <a:off x="214313" y="1428750"/>
            <a:ext cx="214312" cy="28575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algn="l" eaLnBrk="1" hangingPunct="1">
              <a:lnSpc>
                <a:spcPct val="90000"/>
              </a:lnSpc>
              <a:spcBef>
                <a:spcPct val="50000"/>
              </a:spcBef>
              <a:tabLst>
                <a:tab pos="269875" algn="l"/>
                <a:tab pos="358775" algn="l"/>
                <a:tab pos="719138" algn="l"/>
                <a:tab pos="1077913" algn="l"/>
                <a:tab pos="1436688" algn="l"/>
                <a:tab pos="1795463" algn="l"/>
                <a:tab pos="2155825" algn="l"/>
                <a:tab pos="2514600" algn="l"/>
                <a:tab pos="2873375" algn="l"/>
                <a:tab pos="3233738" algn="l"/>
                <a:tab pos="3584575" algn="l"/>
                <a:tab pos="6457950" algn="l"/>
              </a:tabLst>
            </a:pPr>
            <a:endParaRPr lang="de-DE" sz="2000" b="0">
              <a:solidFill>
                <a:schemeClr val="tx1"/>
              </a:solidFill>
            </a:endParaRPr>
          </a:p>
        </p:txBody>
      </p:sp>
      <p:pic>
        <p:nvPicPr>
          <p:cNvPr id="80915"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581525"/>
            <a:ext cx="1606550"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1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052513"/>
            <a:ext cx="3783013"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8400" y="2781300"/>
            <a:ext cx="3240088" cy="1125538"/>
          </a:xfrm>
          <a:prstGeom prst="rect">
            <a:avLst/>
          </a:prstGeom>
          <a:solidFill>
            <a:schemeClr val="bg1"/>
          </a:solidFill>
          <a:ln w="9525">
            <a:solidFill>
              <a:schemeClr val="tx1"/>
            </a:solidFill>
            <a:miter lim="800000"/>
            <a:headEnd/>
            <a:tailEnd/>
          </a:ln>
        </p:spPr>
      </p:pic>
      <p:grpSp>
        <p:nvGrpSpPr>
          <p:cNvPr id="80922" name="Gruppieren 12"/>
          <p:cNvGrpSpPr>
            <a:grpSpLocks/>
          </p:cNvGrpSpPr>
          <p:nvPr/>
        </p:nvGrpSpPr>
        <p:grpSpPr bwMode="auto">
          <a:xfrm>
            <a:off x="4859338" y="5734050"/>
            <a:ext cx="1150937" cy="576263"/>
            <a:chOff x="411480" y="111621"/>
            <a:chExt cx="5760720" cy="531360"/>
          </a:xfrm>
        </p:grpSpPr>
        <p:sp>
          <p:nvSpPr>
            <p:cNvPr id="4" name="Abgerundetes Rechteck 13"/>
            <p:cNvSpPr/>
            <p:nvPr/>
          </p:nvSpPr>
          <p:spPr>
            <a:xfrm>
              <a:off x="411480" y="111621"/>
              <a:ext cx="5760720" cy="531360"/>
            </a:xfrm>
            <a:prstGeom prst="roundRect">
              <a:avLst/>
            </a:prstGeom>
          </p:spPr>
          <p:style>
            <a:lnRef idx="1">
              <a:schemeClr val="accent2"/>
            </a:lnRef>
            <a:fillRef idx="2">
              <a:schemeClr val="accent2"/>
            </a:fillRef>
            <a:effectRef idx="1">
              <a:schemeClr val="accent2"/>
            </a:effectRef>
            <a:fontRef idx="minor">
              <a:schemeClr val="dk1"/>
            </a:fontRef>
          </p:style>
        </p:sp>
        <p:sp>
          <p:nvSpPr>
            <p:cNvPr id="5" name="Abgerundetes Rechteck 6"/>
            <p:cNvSpPr/>
            <p:nvPr/>
          </p:nvSpPr>
          <p:spPr>
            <a:xfrm>
              <a:off x="435315" y="137969"/>
              <a:ext cx="5713050" cy="478663"/>
            </a:xfrm>
            <a:prstGeom prst="rect">
              <a:avLst/>
            </a:prstGeom>
          </p:spPr>
          <p:style>
            <a:lnRef idx="0">
              <a:scrgbClr r="0" g="0" b="0"/>
            </a:lnRef>
            <a:fillRef idx="0">
              <a:scrgbClr r="0" g="0" b="0"/>
            </a:fillRef>
            <a:effectRef idx="0">
              <a:scrgbClr r="0" g="0" b="0"/>
            </a:effectRef>
            <a:fontRef idx="minor">
              <a:schemeClr val="dk1"/>
            </a:fontRef>
          </p:style>
          <p:txBody>
            <a:bodyPr lIns="217742" tIns="0" rIns="217742" bIns="0" anchor="ctr"/>
            <a:lstStyle/>
            <a:p>
              <a:pPr marL="342900" indent="-342900" eaLnBrk="1" hangingPunct="1">
                <a:lnSpc>
                  <a:spcPct val="90000"/>
                </a:lnSpc>
                <a:spcBef>
                  <a:spcPct val="50000"/>
                </a:spcBef>
                <a:buFont typeface="Arial" charset="0"/>
                <a:buNone/>
              </a:pPr>
              <a:r>
                <a:rPr lang="en-US" sz="1800" b="0">
                  <a:solidFill>
                    <a:srgbClr val="000000"/>
                  </a:solidFill>
                </a:rPr>
                <a:t>Laser</a:t>
              </a:r>
            </a:p>
          </p:txBody>
        </p:sp>
      </p:grpSp>
      <p:pic>
        <p:nvPicPr>
          <p:cNvPr id="80929"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4149725"/>
            <a:ext cx="24860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25" name="Gruppieren 12"/>
          <p:cNvGrpSpPr>
            <a:grpSpLocks/>
          </p:cNvGrpSpPr>
          <p:nvPr/>
        </p:nvGrpSpPr>
        <p:grpSpPr bwMode="auto">
          <a:xfrm>
            <a:off x="6877050" y="5157788"/>
            <a:ext cx="2016125" cy="576262"/>
            <a:chOff x="411480" y="111621"/>
            <a:chExt cx="5760720" cy="531360"/>
          </a:xfrm>
        </p:grpSpPr>
        <p:sp>
          <p:nvSpPr>
            <p:cNvPr id="13" name="Abgerundetes Rechteck 13"/>
            <p:cNvSpPr/>
            <p:nvPr/>
          </p:nvSpPr>
          <p:spPr>
            <a:xfrm>
              <a:off x="411480" y="111621"/>
              <a:ext cx="5760720" cy="531360"/>
            </a:xfrm>
            <a:prstGeom prst="roundRect">
              <a:avLst/>
            </a:prstGeom>
          </p:spPr>
          <p:style>
            <a:lnRef idx="1">
              <a:schemeClr val="accent2"/>
            </a:lnRef>
            <a:fillRef idx="2">
              <a:schemeClr val="accent2"/>
            </a:fillRef>
            <a:effectRef idx="1">
              <a:schemeClr val="accent2"/>
            </a:effectRef>
            <a:fontRef idx="minor">
              <a:schemeClr val="dk1"/>
            </a:fontRef>
          </p:style>
        </p:sp>
        <p:sp>
          <p:nvSpPr>
            <p:cNvPr id="14" name="Abgerundetes Rechteck 6"/>
            <p:cNvSpPr/>
            <p:nvPr/>
          </p:nvSpPr>
          <p:spPr>
            <a:xfrm>
              <a:off x="438696" y="137969"/>
              <a:ext cx="5706288" cy="478663"/>
            </a:xfrm>
            <a:prstGeom prst="rect">
              <a:avLst/>
            </a:prstGeom>
          </p:spPr>
          <p:style>
            <a:lnRef idx="0">
              <a:scrgbClr r="0" g="0" b="0"/>
            </a:lnRef>
            <a:fillRef idx="0">
              <a:scrgbClr r="0" g="0" b="0"/>
            </a:fillRef>
            <a:effectRef idx="0">
              <a:scrgbClr r="0" g="0" b="0"/>
            </a:effectRef>
            <a:fontRef idx="minor">
              <a:schemeClr val="dk1"/>
            </a:fontRef>
          </p:style>
          <p:txBody>
            <a:bodyPr lIns="217742" tIns="0" rIns="217742" bIns="0" anchor="ctr"/>
            <a:lstStyle/>
            <a:p>
              <a:pPr marL="342900" indent="-342900" eaLnBrk="1" hangingPunct="1">
                <a:lnSpc>
                  <a:spcPct val="90000"/>
                </a:lnSpc>
                <a:spcBef>
                  <a:spcPct val="50000"/>
                </a:spcBef>
                <a:buFont typeface="Arial" charset="0"/>
                <a:buNone/>
              </a:pPr>
              <a:r>
                <a:rPr lang="en-US" sz="1800" b="0">
                  <a:solidFill>
                    <a:srgbClr val="000000"/>
                  </a:solidFill>
                </a:rPr>
                <a:t>Photodetector</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p:nvPr>
        </p:nvSpPr>
        <p:spPr/>
        <p:txBody>
          <a:bodyPr/>
          <a:lstStyle/>
          <a:p>
            <a:r>
              <a:rPr lang="en-US" smtClean="0"/>
              <a:t>Outline for Project Intro</a:t>
            </a:r>
          </a:p>
        </p:txBody>
      </p:sp>
      <p:sp>
        <p:nvSpPr>
          <p:cNvPr id="351234" name="Content Placeholder 2"/>
          <p:cNvSpPr>
            <a:spLocks noGrp="1"/>
          </p:cNvSpPr>
          <p:nvPr>
            <p:ph idx="1"/>
          </p:nvPr>
        </p:nvSpPr>
        <p:spPr bwMode="auto">
          <a:xfrm>
            <a:off x="857250" y="928688"/>
            <a:ext cx="8043863" cy="5197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Administrative Details</a:t>
            </a:r>
          </a:p>
          <a:p>
            <a:pPr lvl="1">
              <a:buFont typeface="Arial" charset="0"/>
              <a:buChar char="•"/>
            </a:pPr>
            <a:r>
              <a:rPr lang="en-US" smtClean="0">
                <a:solidFill>
                  <a:srgbClr val="002060"/>
                </a:solidFill>
              </a:rPr>
              <a:t>Status of Legal Documents</a:t>
            </a:r>
          </a:p>
          <a:p>
            <a:pPr lvl="2">
              <a:buFont typeface="Courier New" pitchFamily="49" charset="0"/>
              <a:buChar char="o"/>
            </a:pPr>
            <a:r>
              <a:rPr lang="en-US" smtClean="0">
                <a:solidFill>
                  <a:srgbClr val="002060"/>
                </a:solidFill>
              </a:rPr>
              <a:t>EC-Grant Agreement</a:t>
            </a:r>
          </a:p>
          <a:p>
            <a:pPr lvl="2">
              <a:buFont typeface="Courier New" pitchFamily="49" charset="0"/>
              <a:buChar char="o"/>
            </a:pPr>
            <a:r>
              <a:rPr lang="en-US" smtClean="0">
                <a:solidFill>
                  <a:srgbClr val="002060"/>
                </a:solidFill>
              </a:rPr>
              <a:t>Consortium Agreement (IPR, publications, confidentiality)</a:t>
            </a:r>
          </a:p>
          <a:p>
            <a:pPr lvl="2">
              <a:buFont typeface="Courier New" pitchFamily="49" charset="0"/>
              <a:buChar char="o"/>
            </a:pPr>
            <a:r>
              <a:rPr lang="en-US" smtClean="0">
                <a:solidFill>
                  <a:srgbClr val="002060"/>
                </a:solidFill>
              </a:rPr>
              <a:t>Financial Forms</a:t>
            </a:r>
          </a:p>
          <a:p>
            <a:r>
              <a:rPr lang="en-US" smtClean="0"/>
              <a:t>Organizational Aspects</a:t>
            </a:r>
          </a:p>
          <a:p>
            <a:pPr lvl="1">
              <a:buFont typeface="Arial" charset="0"/>
              <a:buChar char="•"/>
            </a:pPr>
            <a:r>
              <a:rPr lang="en-US" smtClean="0">
                <a:solidFill>
                  <a:srgbClr val="002060"/>
                </a:solidFill>
              </a:rPr>
              <a:t>Budget</a:t>
            </a:r>
          </a:p>
          <a:p>
            <a:pPr lvl="1">
              <a:buFont typeface="Arial" charset="0"/>
              <a:buChar char="•"/>
            </a:pPr>
            <a:r>
              <a:rPr lang="en-US" smtClean="0">
                <a:solidFill>
                  <a:srgbClr val="002060"/>
                </a:solidFill>
              </a:rPr>
              <a:t>Governance Structure</a:t>
            </a:r>
          </a:p>
          <a:p>
            <a:pPr lvl="1">
              <a:buFont typeface="Arial" charset="0"/>
              <a:buChar char="•"/>
            </a:pPr>
            <a:r>
              <a:rPr lang="en-US" smtClean="0">
                <a:solidFill>
                  <a:srgbClr val="002060"/>
                </a:solidFill>
              </a:rPr>
              <a:t>Appointment of Technical Project Manager</a:t>
            </a:r>
          </a:p>
          <a:p>
            <a:r>
              <a:rPr lang="en-US" smtClean="0"/>
              <a:t>Interrelation of work packages</a:t>
            </a:r>
          </a:p>
          <a:p>
            <a:pPr lvl="1">
              <a:buFont typeface="Arial" charset="0"/>
              <a:buChar char="•"/>
            </a:pPr>
            <a:r>
              <a:rPr lang="en-US" smtClean="0">
                <a:solidFill>
                  <a:srgbClr val="002060"/>
                </a:solidFill>
              </a:rPr>
              <a:t>Time schedule</a:t>
            </a:r>
          </a:p>
          <a:p>
            <a:pPr lvl="1">
              <a:buFont typeface="Arial" charset="0"/>
              <a:buChar char="•"/>
            </a:pPr>
            <a:r>
              <a:rPr lang="en-US" smtClean="0">
                <a:solidFill>
                  <a:srgbClr val="002060"/>
                </a:solidFill>
              </a:rPr>
              <a:t>Next Deadlines</a:t>
            </a:r>
          </a:p>
          <a:p>
            <a:r>
              <a:rPr lang="en-US" smtClean="0"/>
              <a:t>Open Issues</a:t>
            </a:r>
          </a:p>
          <a:p>
            <a:pPr lvl="1">
              <a:buFont typeface="Arial" charset="0"/>
              <a:buChar char="•"/>
            </a:pPr>
            <a:r>
              <a:rPr lang="en-US" smtClean="0">
                <a:solidFill>
                  <a:srgbClr val="002060"/>
                </a:solidFill>
              </a:rPr>
              <a:t>Means of Communication (webpage, mailing lists)</a:t>
            </a:r>
          </a:p>
          <a:p>
            <a:endParaRPr lang="en-US" smtClean="0"/>
          </a:p>
          <a:p>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itle 1"/>
          <p:cNvSpPr>
            <a:spLocks noGrp="1"/>
          </p:cNvSpPr>
          <p:nvPr>
            <p:ph type="title"/>
          </p:nvPr>
        </p:nvSpPr>
        <p:spPr/>
        <p:txBody>
          <a:bodyPr/>
          <a:lstStyle/>
          <a:p>
            <a:r>
              <a:rPr lang="en-US" smtClean="0"/>
              <a:t>Status of Legal Documents</a:t>
            </a:r>
          </a:p>
        </p:txBody>
      </p:sp>
      <p:sp>
        <p:nvSpPr>
          <p:cNvPr id="359428" name="AutoShape 4"/>
          <p:cNvSpPr>
            <a:spLocks noChangeArrowheads="1"/>
          </p:cNvSpPr>
          <p:nvPr/>
        </p:nvSpPr>
        <p:spPr bwMode="auto">
          <a:xfrm>
            <a:off x="755650" y="2062163"/>
            <a:ext cx="7561263" cy="719137"/>
          </a:xfrm>
          <a:prstGeom prst="roundRect">
            <a:avLst>
              <a:gd name="adj" fmla="val 16667"/>
            </a:avLst>
          </a:prstGeom>
          <a:gradFill rotWithShape="1">
            <a:gsLst>
              <a:gs pos="0">
                <a:srgbClr val="99CC00"/>
              </a:gs>
              <a:gs pos="100000">
                <a:srgbClr val="99CC00">
                  <a:gamma/>
                  <a:shade val="66667"/>
                  <a:invGamma/>
                </a:srgb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EC-Grant Agreement – Accession Forms</a:t>
            </a:r>
          </a:p>
        </p:txBody>
      </p:sp>
      <p:sp>
        <p:nvSpPr>
          <p:cNvPr id="359429" name="AutoShape 5"/>
          <p:cNvSpPr>
            <a:spLocks noChangeArrowheads="1"/>
          </p:cNvSpPr>
          <p:nvPr/>
        </p:nvSpPr>
        <p:spPr bwMode="auto">
          <a:xfrm>
            <a:off x="755650" y="3284538"/>
            <a:ext cx="7561263" cy="719137"/>
          </a:xfrm>
          <a:prstGeom prst="roundRect">
            <a:avLst>
              <a:gd name="adj" fmla="val 16667"/>
            </a:avLst>
          </a:prstGeom>
          <a:gradFill rotWithShape="1">
            <a:gsLst>
              <a:gs pos="0">
                <a:srgbClr val="FFCC00"/>
              </a:gs>
              <a:gs pos="100000">
                <a:srgbClr val="FFCC00">
                  <a:gamma/>
                  <a:shade val="66667"/>
                  <a:invGamma/>
                </a:srgb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Consortium Agreement</a:t>
            </a:r>
          </a:p>
        </p:txBody>
      </p:sp>
      <p:sp>
        <p:nvSpPr>
          <p:cNvPr id="359430" name="AutoShape 6"/>
          <p:cNvSpPr>
            <a:spLocks noChangeArrowheads="1"/>
          </p:cNvSpPr>
          <p:nvPr/>
        </p:nvSpPr>
        <p:spPr bwMode="auto">
          <a:xfrm>
            <a:off x="755650" y="1125538"/>
            <a:ext cx="7561263" cy="720725"/>
          </a:xfrm>
          <a:prstGeom prst="roundRect">
            <a:avLst>
              <a:gd name="adj" fmla="val 16667"/>
            </a:avLst>
          </a:prstGeom>
          <a:gradFill rotWithShape="1">
            <a:gsLst>
              <a:gs pos="0">
                <a:srgbClr val="99CC00"/>
              </a:gs>
              <a:gs pos="100000">
                <a:srgbClr val="99CC00">
                  <a:gamma/>
                  <a:shade val="66667"/>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EC-Grant Agreement – Core contract</a:t>
            </a:r>
          </a:p>
        </p:txBody>
      </p:sp>
      <p:sp>
        <p:nvSpPr>
          <p:cNvPr id="359431" name="AutoShape 7"/>
          <p:cNvSpPr>
            <a:spLocks noChangeArrowheads="1"/>
          </p:cNvSpPr>
          <p:nvPr/>
        </p:nvSpPr>
        <p:spPr bwMode="auto">
          <a:xfrm>
            <a:off x="755650" y="4510088"/>
            <a:ext cx="7561263" cy="719137"/>
          </a:xfrm>
          <a:prstGeom prst="roundRect">
            <a:avLst>
              <a:gd name="adj" fmla="val 16667"/>
            </a:avLst>
          </a:prstGeom>
          <a:gradFill rotWithShape="1">
            <a:gsLst>
              <a:gs pos="0">
                <a:srgbClr val="FFCC00"/>
              </a:gs>
              <a:gs pos="100000">
                <a:srgbClr val="FFCC00">
                  <a:gamma/>
                  <a:shade val="66667"/>
                  <a:invGamma/>
                </a:srgbClr>
              </a:gs>
            </a:gsLst>
            <a:lin ang="54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eaLnBrk="1" hangingPunct="1">
              <a:lnSpc>
                <a:spcPct val="100000"/>
              </a:lnSpc>
            </a:pPr>
            <a:r>
              <a:rPr lang="de-DE" sz="2800" b="0">
                <a:solidFill>
                  <a:schemeClr val="tx1"/>
                </a:solidFill>
              </a:rPr>
              <a:t>Financial Identification Forms</a:t>
            </a:r>
          </a:p>
        </p:txBody>
      </p:sp>
      <p:sp>
        <p:nvSpPr>
          <p:cNvPr id="359432" name="Text Box 8"/>
          <p:cNvSpPr txBox="1">
            <a:spLocks noChangeArrowheads="1"/>
          </p:cNvSpPr>
          <p:nvPr/>
        </p:nvSpPr>
        <p:spPr bwMode="auto">
          <a:xfrm>
            <a:off x="1979613" y="5229225"/>
            <a:ext cx="63373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r>
              <a:rPr lang="de-DE" sz="2400"/>
              <a:t>Incomplete. TU/e, STi: If you want money..</a:t>
            </a:r>
          </a:p>
        </p:txBody>
      </p:sp>
      <p:sp>
        <p:nvSpPr>
          <p:cNvPr id="359433" name="Text Box 9"/>
          <p:cNvSpPr txBox="1">
            <a:spLocks noChangeArrowheads="1"/>
          </p:cNvSpPr>
          <p:nvPr/>
        </p:nvSpPr>
        <p:spPr bwMode="auto">
          <a:xfrm>
            <a:off x="3779838" y="4003675"/>
            <a:ext cx="453707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r>
              <a:rPr lang="de-DE" sz="2400"/>
              <a:t>under construction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owerPoint_Template_IHQ">
  <a:themeElements>
    <a:clrScheme name="">
      <a:dk1>
        <a:srgbClr val="000000"/>
      </a:dk1>
      <a:lt1>
        <a:srgbClr val="FFFFFF"/>
      </a:lt1>
      <a:dk2>
        <a:srgbClr val="000000"/>
      </a:dk2>
      <a:lt2>
        <a:srgbClr val="707070"/>
      </a:lt2>
      <a:accent1>
        <a:srgbClr val="CC0000"/>
      </a:accent1>
      <a:accent2>
        <a:srgbClr val="CACACA"/>
      </a:accent2>
      <a:accent3>
        <a:srgbClr val="FFFFFF"/>
      </a:accent3>
      <a:accent4>
        <a:srgbClr val="000000"/>
      </a:accent4>
      <a:accent5>
        <a:srgbClr val="E2AAAA"/>
      </a:accent5>
      <a:accent6>
        <a:srgbClr val="B7B7B7"/>
      </a:accent6>
      <a:hlink>
        <a:srgbClr val="707070"/>
      </a:hlink>
      <a:folHlink>
        <a:srgbClr val="000000"/>
      </a:folHlink>
    </a:clrScheme>
    <a:fontScheme name="PowerPoint_Template_IHQ">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50000"/>
          </a:spcBef>
          <a:spcAft>
            <a:spcPct val="0"/>
          </a:spcAft>
          <a:buClrTx/>
          <a:buSzTx/>
          <a:buFontTx/>
          <a:buNone/>
          <a:tabLst>
            <a:tab pos="269875" algn="l"/>
            <a:tab pos="358775" algn="l"/>
            <a:tab pos="719138" algn="l"/>
            <a:tab pos="1077913" algn="l"/>
            <a:tab pos="1436688" algn="l"/>
            <a:tab pos="1795463" algn="l"/>
            <a:tab pos="2155825" algn="l"/>
            <a:tab pos="2514600" algn="l"/>
            <a:tab pos="2873375" algn="l"/>
            <a:tab pos="3233738" algn="l"/>
            <a:tab pos="3584575" algn="l"/>
            <a:tab pos="6457950" algn="l"/>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PowerPoint_Template_IHQ 1">
        <a:dk1>
          <a:srgbClr val="000000"/>
        </a:dk1>
        <a:lt1>
          <a:srgbClr val="FFFFFF"/>
        </a:lt1>
        <a:dk2>
          <a:srgbClr val="000000"/>
        </a:dk2>
        <a:lt2>
          <a:srgbClr val="707070"/>
        </a:lt2>
        <a:accent1>
          <a:srgbClr val="FF0000"/>
        </a:accent1>
        <a:accent2>
          <a:srgbClr val="CACACA"/>
        </a:accent2>
        <a:accent3>
          <a:srgbClr val="FFFFFF"/>
        </a:accent3>
        <a:accent4>
          <a:srgbClr val="000000"/>
        </a:accent4>
        <a:accent5>
          <a:srgbClr val="FFAAAA"/>
        </a:accent5>
        <a:accent6>
          <a:srgbClr val="B7B7B7"/>
        </a:accent6>
        <a:hlink>
          <a:srgbClr val="70707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IT-PPT-TemplateIPQ_2010_v3">
  <a:themeElements>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0000" tIns="46800" rIns="90000" bIns="468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2000" dirty="0" err="1" smtClean="0"/>
        </a:defPPr>
      </a:lstStyle>
    </a:txDef>
  </a:objectDefaults>
  <a:extraClrSchemeLst>
    <a:extraClrScheme>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T-PPT-TemplateIPQ_2010_v3">
  <a:themeElements>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0000" tIns="46800" rIns="90000" bIns="468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2000" dirty="0" err="1" smtClean="0"/>
        </a:defPPr>
      </a:lstStyle>
    </a:txDef>
  </a:objectDefaults>
  <a:extraClrSchemeLst>
    <a:extraClrScheme>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KIT-PPT-TemplateIPQ_2010_v3">
  <a:themeElements>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0000" tIns="46800" rIns="90000" bIns="468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2000" dirty="0" err="1" smtClean="0"/>
        </a:defPPr>
      </a:lstStyle>
    </a:txDef>
  </a:objectDefaults>
  <a:extraClrSchemeLst>
    <a:extraClrScheme>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KIT-PPT-TemplateIPQ_2010_v3">
  <a:themeElements>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0000" tIns="46800" rIns="90000" bIns="4680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accent1"/>
          </a:buClr>
          <a:buSzTx/>
          <a:buFont typeface="Wingdings 2" pitchFamily="18" charset="2"/>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sz="2000" dirty="0" err="1" smtClean="0"/>
        </a:defPPr>
      </a:lstStyle>
    </a:txDef>
  </a:objectDefaults>
  <a:extraClrSchemeLst>
    <a:extraClrScheme>
      <a:clrScheme name="KSRI Standardmaster 1">
        <a:dk1>
          <a:srgbClr val="000000"/>
        </a:dk1>
        <a:lt1>
          <a:srgbClr val="FFFFFF"/>
        </a:lt1>
        <a:dk2>
          <a:srgbClr val="669DC1"/>
        </a:dk2>
        <a:lt2>
          <a:srgbClr val="004798"/>
        </a:lt2>
        <a:accent1>
          <a:srgbClr val="009682"/>
        </a:accent1>
        <a:accent2>
          <a:srgbClr val="4CB5A7"/>
        </a:accent2>
        <a:accent3>
          <a:srgbClr val="FFFFFF"/>
        </a:accent3>
        <a:accent4>
          <a:srgbClr val="000000"/>
        </a:accent4>
        <a:accent5>
          <a:srgbClr val="AAC9C1"/>
        </a:accent5>
        <a:accent6>
          <a:srgbClr val="44A497"/>
        </a:accent6>
        <a:hlink>
          <a:srgbClr val="7FCAC0"/>
        </a:hlink>
        <a:folHlink>
          <a:srgbClr val="B2DFD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1785</Words>
  <Application>Microsoft Office PowerPoint</Application>
  <PresentationFormat>Bildschirmpräsentation (4:3)</PresentationFormat>
  <Paragraphs>408</Paragraphs>
  <Slides>32</Slides>
  <Notes>25</Notes>
  <HiddenSlides>0</HiddenSlides>
  <MMClips>0</MMClips>
  <ScaleCrop>false</ScaleCrop>
  <HeadingPairs>
    <vt:vector size="8" baseType="variant">
      <vt:variant>
        <vt:lpstr>Verwendete Schriftarten</vt:lpstr>
      </vt:variant>
      <vt:variant>
        <vt:i4>5</vt:i4>
      </vt:variant>
      <vt:variant>
        <vt:lpstr>Design</vt:lpstr>
      </vt:variant>
      <vt:variant>
        <vt:i4>5</vt:i4>
      </vt:variant>
      <vt:variant>
        <vt:lpstr>Eingebettete OLE-Server</vt:lpstr>
      </vt:variant>
      <vt:variant>
        <vt:i4>5</vt:i4>
      </vt:variant>
      <vt:variant>
        <vt:lpstr>Folientitel</vt:lpstr>
      </vt:variant>
      <vt:variant>
        <vt:i4>32</vt:i4>
      </vt:variant>
    </vt:vector>
  </HeadingPairs>
  <TitlesOfParts>
    <vt:vector size="47" baseType="lpstr">
      <vt:lpstr>Arial</vt:lpstr>
      <vt:lpstr>Wingdings</vt:lpstr>
      <vt:lpstr>Tahoma</vt:lpstr>
      <vt:lpstr>Courier New</vt:lpstr>
      <vt:lpstr>Arial Narrow</vt:lpstr>
      <vt:lpstr>PowerPoint_Template_IHQ</vt:lpstr>
      <vt:lpstr>KIT-PPT-TemplateIPQ_2010_v3</vt:lpstr>
      <vt:lpstr>1_KIT-PPT-TemplateIPQ_2010_v3</vt:lpstr>
      <vt:lpstr>2_KIT-PPT-TemplateIPQ_2010_v3</vt:lpstr>
      <vt:lpstr>3_KIT-PPT-TemplateIPQ_2010_v3</vt:lpstr>
      <vt:lpstr>Microsoft Photo Editor 3.0-Photo</vt:lpstr>
      <vt:lpstr>Visio</vt:lpstr>
      <vt:lpstr>Bitmap</vt:lpstr>
      <vt:lpstr>Diagramm</vt:lpstr>
      <vt:lpstr>Microsoft Office Visio-Zeichnung</vt:lpstr>
      <vt:lpstr>PowerPoint-Präsentation</vt:lpstr>
      <vt:lpstr>Participants</vt:lpstr>
      <vt:lpstr>Welcome</vt:lpstr>
      <vt:lpstr>PowerPoint-Präsentation</vt:lpstr>
      <vt:lpstr>Agenda</vt:lpstr>
      <vt:lpstr>PowerPoint-Präsentation</vt:lpstr>
      <vt:lpstr>Project Goal</vt:lpstr>
      <vt:lpstr>Outline for Project Intro</vt:lpstr>
      <vt:lpstr>Status of Legal Documents</vt:lpstr>
      <vt:lpstr>Budget &amp; Distribution</vt:lpstr>
      <vt:lpstr>Governance structure</vt:lpstr>
      <vt:lpstr>Project Management Committee</vt:lpstr>
      <vt:lpstr>Technical Manager</vt:lpstr>
      <vt:lpstr>Interrelation of work packages</vt:lpstr>
      <vt:lpstr>Gantt chart with the timing across all WPs and tasks</vt:lpstr>
      <vt:lpstr>Next Deadlines up to Jan. 2012</vt:lpstr>
      <vt:lpstr>PowerPoint-Präsentation</vt:lpstr>
      <vt:lpstr>PowerPoint-Präsentation</vt:lpstr>
      <vt:lpstr>Karlsruhe Institute of Technology — KIT </vt:lpstr>
      <vt:lpstr>IPQ at University of Karlsruhe</vt:lpstr>
      <vt:lpstr>IMT and  Karlsruhe Micro- &amp; Nanfabrication Facility (KMNF)</vt:lpstr>
      <vt:lpstr>X-Ray Optics</vt:lpstr>
      <vt:lpstr>Institute of Photonics and Quantum Electronics (IPQ) </vt:lpstr>
      <vt:lpstr>26 Tbit/s Super-Channel (50 km Transmission)</vt:lpstr>
      <vt:lpstr>Data Transmission</vt:lpstr>
      <vt:lpstr>PowerPoint-Präsentation</vt:lpstr>
      <vt:lpstr>Open Issues</vt:lpstr>
      <vt:lpstr>PowerPoint-Präsentation</vt:lpstr>
      <vt:lpstr>Web Page</vt:lpstr>
      <vt:lpstr>Kick Off Meeting</vt:lpstr>
      <vt:lpstr>Next Tel. Conf.</vt:lpstr>
      <vt:lpstr>PowerPoint-Präsentation</vt:lpstr>
    </vt:vector>
  </TitlesOfParts>
  <Company>Universitaet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R.Bonk</dc:creator>
  <cp:lastModifiedBy>J. Leuthold</cp:lastModifiedBy>
  <cp:revision>302</cp:revision>
  <cp:lastPrinted>2000-09-29T14:26:26Z</cp:lastPrinted>
  <dcterms:created xsi:type="dcterms:W3CDTF">2010-01-08T09:05:51Z</dcterms:created>
  <dcterms:modified xsi:type="dcterms:W3CDTF">2011-11-16T12:02:37Z</dcterms:modified>
</cp:coreProperties>
</file>