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284" r:id="rId2"/>
    <p:sldId id="498" r:id="rId3"/>
    <p:sldId id="500" r:id="rId4"/>
    <p:sldId id="499" r:id="rId5"/>
    <p:sldId id="501" r:id="rId6"/>
    <p:sldId id="502" r:id="rId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C0C0C0"/>
    <a:srgbClr val="00FF00"/>
    <a:srgbClr val="D5E0E5"/>
    <a:srgbClr val="B2B2B2"/>
    <a:srgbClr val="14096A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3657" autoAdjust="0"/>
  </p:normalViewPr>
  <p:slideViewPr>
    <p:cSldViewPr>
      <p:cViewPr>
        <p:scale>
          <a:sx n="75" d="100"/>
          <a:sy n="75" d="100"/>
        </p:scale>
        <p:origin x="-2664" y="-576"/>
      </p:cViewPr>
      <p:guideLst>
        <p:guide orient="horz" pos="2160"/>
        <p:guide pos="2200"/>
        <p:guide pos="2653"/>
        <p:guide pos="2880"/>
        <p:guide pos="3107"/>
        <p:guide pos="3560"/>
        <p:guide pos="4014"/>
        <p:guide pos="2426"/>
        <p:guide pos="17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7881F690-8F99-422C-863D-8B29C442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3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1F690-8F99-422C-863D-8B29C4422D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ue phot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125538"/>
            <a:ext cx="3571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blue tit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516563"/>
            <a:ext cx="22320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419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D0DBE-0599-491C-BD46-CE48106286D0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30BC-D104-4B89-97CA-8F6043CC4D3D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ue bar 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925" y="6535738"/>
            <a:ext cx="37115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 dirty="0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1175" y="6524625"/>
            <a:ext cx="322263" cy="23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tabLst>
                <a:tab pos="3857625" algn="r"/>
              </a:tabLst>
              <a:defRPr sz="900" b="0" smtClean="0">
                <a:latin typeface="Arial" charset="0"/>
              </a:defRPr>
            </a:lvl1pPr>
          </a:lstStyle>
          <a:p>
            <a:pPr>
              <a:defRPr/>
            </a:pPr>
            <a:fld id="{C7D3E4C2-64ED-461C-8F0D-99C18DAA7D2E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7993062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1288" y="616585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8" r:id="rId2"/>
    <p:sldLayoutId id="214748386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</a:defRPr>
      </a:lvl2pPr>
      <a:lvl3pPr marL="814388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3pPr>
      <a:lvl4pPr marL="1069975" indent="-254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4pPr>
      <a:lvl5pPr marL="1349375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8.png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5720531" cy="1296144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Progress meeting</a:t>
            </a:r>
            <a:br>
              <a:rPr lang="en-US" sz="3600" dirty="0" smtClean="0"/>
            </a:br>
            <a:endParaRPr lang="en-US" sz="1800" dirty="0" smtClean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212976"/>
            <a:ext cx="5113338" cy="1440160"/>
          </a:xfrm>
        </p:spPr>
        <p:txBody>
          <a:bodyPr/>
          <a:lstStyle/>
          <a:p>
            <a:pPr eaLnBrk="1" hangingPunct="1"/>
            <a:r>
              <a:rPr lang="nl-NL" sz="2200" b="0" dirty="0" smtClean="0"/>
              <a:t>Victor Calzadilla</a:t>
            </a:r>
          </a:p>
          <a:p>
            <a:pPr eaLnBrk="1" hangingPunct="1"/>
            <a:r>
              <a:rPr lang="nl-NL" sz="2200" b="0" dirty="0" err="1" smtClean="0"/>
              <a:t>Meint</a:t>
            </a:r>
            <a:r>
              <a:rPr lang="nl-NL" sz="2200" b="0" dirty="0" smtClean="0"/>
              <a:t> Smit</a:t>
            </a:r>
          </a:p>
          <a:p>
            <a:pPr eaLnBrk="1" hangingPunct="1"/>
            <a:r>
              <a:rPr lang="nl-NL" sz="2200" b="0" dirty="0" smtClean="0"/>
              <a:t>Andrea Fiore</a:t>
            </a:r>
          </a:p>
          <a:p>
            <a:pPr eaLnBrk="1" hangingPunct="1"/>
            <a:endParaRPr lang="nl-NL" sz="2200" b="0" dirty="0"/>
          </a:p>
          <a:p>
            <a:pPr eaLnBrk="1" hangingPunct="1"/>
            <a:r>
              <a:rPr lang="nl-NL" sz="2200" b="0" dirty="0" smtClean="0"/>
              <a:t>02/04/2012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17233"/>
            <a:ext cx="304313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Structure</a:t>
            </a:r>
            <a:r>
              <a:rPr lang="nl-NL" dirty="0" smtClean="0"/>
              <a:t> 1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705228" cy="4637112"/>
          </a:xfrm>
        </p:spPr>
        <p:txBody>
          <a:bodyPr/>
          <a:lstStyle/>
          <a:p>
            <a:r>
              <a:rPr lang="en-US" sz="1600" b="0" dirty="0" smtClean="0"/>
              <a:t>Main issue:</a:t>
            </a:r>
          </a:p>
          <a:p>
            <a:pPr lvl="1">
              <a:buFontTx/>
              <a:buChar char="-"/>
            </a:pPr>
            <a:r>
              <a:rPr lang="en-US" sz="1600" b="0" dirty="0" smtClean="0"/>
              <a:t>A pillar structure with p-contact at top will have around 5 times higher resistance, leading to a local increase of temperature:</a:t>
            </a:r>
          </a:p>
          <a:p>
            <a:pPr marL="536575" lvl="2" indent="0">
              <a:buNone/>
            </a:pPr>
            <a:r>
              <a:rPr lang="en-US" sz="1600" b="0" dirty="0" smtClean="0">
                <a:sym typeface="Wingdings" pitchFamily="2" charset="2"/>
              </a:rPr>
              <a:t> An inversion of contacts is desirable</a:t>
            </a:r>
            <a:endParaRPr lang="en-US" sz="1600" b="0" dirty="0" smtClean="0"/>
          </a:p>
          <a:p>
            <a:endParaRPr lang="en-US" sz="1800" dirty="0" smtClean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2</a:t>
            </a:fld>
            <a:r>
              <a:rPr lang="nl-NL" sz="1200" dirty="0" smtClean="0"/>
              <a:t>/6</a:t>
            </a:r>
            <a:endParaRPr lang="nl-NL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380312" y="2708920"/>
            <a:ext cx="1200403" cy="2396480"/>
            <a:chOff x="7612057" y="1700808"/>
            <a:chExt cx="1200403" cy="2396480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2057" y="1700808"/>
              <a:ext cx="272311" cy="2062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Content Placeholder 83"/>
            <p:cNvSpPr txBox="1">
              <a:spLocks/>
            </p:cNvSpPr>
            <p:nvPr/>
          </p:nvSpPr>
          <p:spPr bwMode="auto">
            <a:xfrm>
              <a:off x="7956376" y="1700808"/>
              <a:ext cx="856084" cy="239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268288" indent="-2682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988" indent="-2651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b="1">
                  <a:solidFill>
                    <a:schemeClr val="tx1"/>
                  </a:solidFill>
                  <a:latin typeface="+mn-lt"/>
                </a:defRPr>
              </a:lvl2pPr>
              <a:lvl3pPr marL="814388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3pPr>
              <a:lvl4pPr marL="1069975" indent="-2540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4pPr>
              <a:lvl5pPr marL="1349375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5pPr>
              <a:lvl6pPr marL="18065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6pPr>
              <a:lvl7pPr marL="22637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7pPr>
              <a:lvl8pPr marL="27209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8pPr>
              <a:lvl9pPr marL="31781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1600" b="0" dirty="0" err="1" smtClean="0"/>
                <a:t>InGaAs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err="1" smtClean="0"/>
                <a:t>InP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Si</a:t>
              </a:r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Ag</a:t>
              </a:r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err="1" smtClean="0"/>
                <a:t>SiN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BCB</a:t>
              </a:r>
            </a:p>
            <a:p>
              <a:pPr marL="0" indent="0">
                <a:buFontTx/>
                <a:buNone/>
              </a:pPr>
              <a:endParaRPr lang="en-US" sz="1800" b="0" dirty="0" smtClean="0"/>
            </a:p>
            <a:p>
              <a:pPr marL="0" indent="0">
                <a:buFontTx/>
                <a:buNone/>
              </a:pPr>
              <a:r>
                <a:rPr lang="en-US" sz="1800" b="0" dirty="0" smtClean="0"/>
                <a:t>	</a:t>
              </a:r>
              <a:endParaRPr lang="en-US" sz="1600" b="0" dirty="0" smtClean="0"/>
            </a:p>
            <a:p>
              <a:pPr marL="271463" indent="-271463">
                <a:buFontTx/>
                <a:buNone/>
              </a:pPr>
              <a:r>
                <a:rPr lang="en-US" sz="1800" b="0" dirty="0" smtClean="0"/>
                <a:t>	</a:t>
              </a:r>
            </a:p>
            <a:p>
              <a:endParaRPr lang="en-US" sz="1800" dirty="0" smtClean="0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6048672" cy="359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5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Impact of the </a:t>
            </a:r>
            <a:r>
              <a:rPr lang="nl-NL" dirty="0" err="1" smtClean="0"/>
              <a:t>insulating</a:t>
            </a:r>
            <a:r>
              <a:rPr lang="nl-NL" dirty="0" smtClean="0"/>
              <a:t> </a:t>
            </a:r>
            <a:r>
              <a:rPr lang="nl-NL" dirty="0" err="1" smtClean="0"/>
              <a:t>layer</a:t>
            </a:r>
            <a:r>
              <a:rPr lang="nl-NL" dirty="0" smtClean="0"/>
              <a:t> </a:t>
            </a:r>
            <a:r>
              <a:rPr lang="nl-NL" dirty="0" err="1" smtClean="0"/>
              <a:t>thickness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993062" cy="4637112"/>
          </a:xfrm>
        </p:spPr>
        <p:txBody>
          <a:bodyPr/>
          <a:lstStyle/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600" b="0" dirty="0" smtClean="0"/>
          </a:p>
          <a:p>
            <a:pPr marL="271463" indent="-271463"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3</a:t>
            </a:fld>
            <a:r>
              <a:rPr lang="nl-NL" sz="1200" dirty="0" smtClean="0"/>
              <a:t>/6</a:t>
            </a:r>
            <a:endParaRPr lang="nl-NL" sz="1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770" y="823566"/>
            <a:ext cx="3622672" cy="2765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91" y="3475025"/>
            <a:ext cx="3628250" cy="267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ontent Placeholder 83"/>
          <p:cNvSpPr txBox="1">
            <a:spLocks/>
          </p:cNvSpPr>
          <p:nvPr/>
        </p:nvSpPr>
        <p:spPr bwMode="auto">
          <a:xfrm>
            <a:off x="475583" y="1412776"/>
            <a:ext cx="394746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Structure:</a:t>
            </a:r>
          </a:p>
          <a:p>
            <a:pPr marL="0" indent="0">
              <a:buNone/>
            </a:pPr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r>
              <a:rPr lang="en-US" sz="1600" b="0" dirty="0" smtClean="0"/>
              <a:t>Decreasing thickness leads </a:t>
            </a:r>
            <a:r>
              <a:rPr lang="en-US" sz="1600" b="0" dirty="0"/>
              <a:t>to: </a:t>
            </a:r>
          </a:p>
          <a:p>
            <a:pPr lvl="2"/>
            <a:r>
              <a:rPr lang="en-US" sz="1600" b="0" dirty="0"/>
              <a:t>Higher confinement factor</a:t>
            </a:r>
          </a:p>
          <a:p>
            <a:pPr lvl="2"/>
            <a:r>
              <a:rPr lang="en-US" sz="1600" b="0" dirty="0"/>
              <a:t>Higher </a:t>
            </a:r>
            <a:r>
              <a:rPr lang="en-US" sz="1600" b="0" dirty="0" smtClean="0"/>
              <a:t>losses</a:t>
            </a:r>
          </a:p>
          <a:p>
            <a:pPr lvl="2"/>
            <a:endParaRPr lang="en-US" sz="1600" b="0" dirty="0" smtClean="0"/>
          </a:p>
          <a:p>
            <a:r>
              <a:rPr lang="en-US" sz="1600" b="0" dirty="0" smtClean="0"/>
              <a:t>Conclusion:  thickness reduction is helpful only for a short waveguide width</a:t>
            </a:r>
            <a:endParaRPr lang="en-US" sz="1600" b="0" dirty="0" smtClean="0">
              <a:sym typeface="Wingdings" pitchFamily="2" charset="2"/>
            </a:endParaRPr>
          </a:p>
          <a:p>
            <a:pPr marL="269875" lvl="1" indent="0">
              <a:buNone/>
            </a:pPr>
            <a:endParaRPr lang="en-US" sz="1400" b="0" dirty="0" smtClean="0"/>
          </a:p>
          <a:p>
            <a:pPr marL="0" indent="0">
              <a:buFontTx/>
              <a:buNone/>
            </a:pPr>
            <a:endParaRPr lang="en-US" sz="1600" b="0" dirty="0"/>
          </a:p>
          <a:p>
            <a:pPr marL="0" indent="0">
              <a:buFontTx/>
              <a:buNone/>
            </a:pPr>
            <a:endParaRPr lang="en-US" sz="1600" b="0" dirty="0" smtClean="0"/>
          </a:p>
          <a:p>
            <a:pPr marL="0" indent="0">
              <a:buFontTx/>
              <a:buNone/>
            </a:pPr>
            <a:endParaRPr lang="en-US" sz="1600" b="0" dirty="0"/>
          </a:p>
          <a:p>
            <a:pPr marL="0" indent="0">
              <a:buFontTx/>
              <a:buNone/>
            </a:pPr>
            <a:endParaRPr lang="en-US" sz="1600" b="0" dirty="0" smtClean="0"/>
          </a:p>
          <a:p>
            <a:pPr marL="0" indent="0">
              <a:buFontTx/>
              <a:buNone/>
            </a:pPr>
            <a:endParaRPr lang="en-US" sz="1600" b="0" dirty="0"/>
          </a:p>
          <a:p>
            <a:pPr marL="0" indent="0">
              <a:buFontTx/>
              <a:buNone/>
            </a:pPr>
            <a:endParaRPr lang="en-US" sz="1600" b="0" dirty="0" smtClean="0"/>
          </a:p>
          <a:p>
            <a:pPr marL="0" indent="0">
              <a:buFontTx/>
              <a:buNone/>
            </a:pPr>
            <a:endParaRPr lang="en-US" sz="1600" b="0" dirty="0"/>
          </a:p>
          <a:p>
            <a:pPr marL="0" indent="0">
              <a:buFontTx/>
              <a:buNone/>
            </a:pPr>
            <a:endParaRPr lang="en-US" sz="1600" b="0" dirty="0" smtClean="0"/>
          </a:p>
          <a:p>
            <a:pPr marL="0" indent="0">
              <a:buFontTx/>
              <a:buNone/>
            </a:pPr>
            <a:endParaRPr lang="en-US" sz="1600" b="0" dirty="0"/>
          </a:p>
          <a:p>
            <a:pPr marL="0" indent="0">
              <a:buFontTx/>
              <a:buNone/>
            </a:pPr>
            <a:r>
              <a:rPr lang="en-US" sz="1600" b="0" dirty="0" smtClean="0"/>
              <a:t> </a:t>
            </a:r>
            <a:endParaRPr lang="en-US" sz="14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marL="269875" lvl="1" indent="0">
              <a:buFontTx/>
              <a:buNone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57327" y="1977102"/>
            <a:ext cx="3960305" cy="2099970"/>
            <a:chOff x="395536" y="1883308"/>
            <a:chExt cx="4248472" cy="2252772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3719" y="2030710"/>
              <a:ext cx="960289" cy="1974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883308"/>
              <a:ext cx="3141258" cy="2252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66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Structure</a:t>
            </a:r>
            <a:r>
              <a:rPr lang="nl-NL" dirty="0" smtClean="0"/>
              <a:t> 2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993062" cy="4637112"/>
          </a:xfrm>
        </p:spPr>
        <p:txBody>
          <a:bodyPr/>
          <a:lstStyle/>
          <a:p>
            <a:r>
              <a:rPr lang="en-US" sz="1600" b="0" dirty="0" smtClean="0"/>
              <a:t>This design allows for n-contact at top</a:t>
            </a:r>
          </a:p>
          <a:p>
            <a:r>
              <a:rPr lang="en-US" sz="1600" b="0" dirty="0" smtClean="0"/>
              <a:t>The impact of the core height was investigated</a:t>
            </a:r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600" b="0" dirty="0" smtClean="0"/>
          </a:p>
          <a:p>
            <a:pPr marL="271463" indent="-271463"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4</a:t>
            </a:fld>
            <a:r>
              <a:rPr lang="nl-NL" sz="1200" dirty="0" smtClean="0"/>
              <a:t>/6</a:t>
            </a:r>
            <a:endParaRPr lang="nl-NL" sz="1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380313" y="2708920"/>
            <a:ext cx="1200402" cy="2396480"/>
            <a:chOff x="7380313" y="2708920"/>
            <a:chExt cx="1200402" cy="2396480"/>
          </a:xfrm>
        </p:grpSpPr>
        <p:sp>
          <p:nvSpPr>
            <p:cNvPr id="10" name="Content Placeholder 83"/>
            <p:cNvSpPr txBox="1">
              <a:spLocks/>
            </p:cNvSpPr>
            <p:nvPr/>
          </p:nvSpPr>
          <p:spPr bwMode="auto">
            <a:xfrm>
              <a:off x="7724631" y="2708920"/>
              <a:ext cx="856084" cy="239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268288" indent="-2682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988" indent="-2651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b="1">
                  <a:solidFill>
                    <a:schemeClr val="tx1"/>
                  </a:solidFill>
                  <a:latin typeface="+mn-lt"/>
                </a:defRPr>
              </a:lvl2pPr>
              <a:lvl3pPr marL="814388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3pPr>
              <a:lvl4pPr marL="1069975" indent="-2540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4pPr>
              <a:lvl5pPr marL="1349375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5pPr>
              <a:lvl6pPr marL="18065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6pPr>
              <a:lvl7pPr marL="22637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7pPr>
              <a:lvl8pPr marL="27209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8pPr>
              <a:lvl9pPr marL="31781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1600" b="0" dirty="0" err="1" smtClean="0"/>
                <a:t>InGaAs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err="1" smtClean="0"/>
                <a:t>InP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Si</a:t>
              </a:r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Ag</a:t>
              </a:r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err="1" smtClean="0"/>
                <a:t>SiN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BCB</a:t>
              </a:r>
            </a:p>
            <a:p>
              <a:pPr marL="0" indent="0">
                <a:buNone/>
              </a:pPr>
              <a:r>
                <a:rPr lang="en-US" sz="1600" b="0" dirty="0" smtClean="0"/>
                <a:t>Q 1.25</a:t>
              </a:r>
            </a:p>
            <a:p>
              <a:pPr marL="0" indent="0">
                <a:buFontTx/>
                <a:buNone/>
              </a:pPr>
              <a:endParaRPr lang="en-US" sz="1800" b="0" dirty="0" smtClean="0"/>
            </a:p>
            <a:p>
              <a:pPr marL="0" indent="0">
                <a:buFontTx/>
                <a:buNone/>
              </a:pPr>
              <a:r>
                <a:rPr lang="en-US" sz="1800" b="0" dirty="0" smtClean="0"/>
                <a:t>	</a:t>
              </a:r>
              <a:endParaRPr lang="en-US" sz="1600" b="0" dirty="0" smtClean="0"/>
            </a:p>
            <a:p>
              <a:pPr marL="271463" indent="-271463">
                <a:buFontTx/>
                <a:buNone/>
              </a:pPr>
              <a:r>
                <a:rPr lang="en-US" sz="1800" b="0" dirty="0" smtClean="0"/>
                <a:t>	</a:t>
              </a:r>
            </a:p>
            <a:p>
              <a:endParaRPr lang="en-US" sz="1800" dirty="0" smtClean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3" y="2708920"/>
              <a:ext cx="269142" cy="2396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36" y="2476077"/>
            <a:ext cx="6351604" cy="379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4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Structure</a:t>
            </a:r>
            <a:r>
              <a:rPr lang="nl-NL" dirty="0" smtClean="0"/>
              <a:t> 2 – </a:t>
            </a:r>
            <a:r>
              <a:rPr lang="nl-NL" dirty="0" err="1" smtClean="0"/>
              <a:t>Modal</a:t>
            </a:r>
            <a:r>
              <a:rPr lang="nl-NL" dirty="0" smtClean="0"/>
              <a:t> </a:t>
            </a:r>
            <a:r>
              <a:rPr lang="nl-NL" dirty="0" err="1" smtClean="0"/>
              <a:t>characteristics</a:t>
            </a:r>
            <a:r>
              <a:rPr lang="nl-NL" dirty="0" smtClean="0"/>
              <a:t> at 1.55 </a:t>
            </a:r>
            <a:r>
              <a:rPr lang="nl-NL" dirty="0" err="1" smtClean="0"/>
              <a:t>um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2952700" cy="4637112"/>
          </a:xfrm>
        </p:spPr>
        <p:txBody>
          <a:bodyPr/>
          <a:lstStyle/>
          <a:p>
            <a:r>
              <a:rPr lang="en-US" sz="1600" b="0" dirty="0" smtClean="0"/>
              <a:t>Structure with insulating layer thickness d = 10 nm</a:t>
            </a:r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600" b="0" dirty="0" smtClean="0"/>
          </a:p>
          <a:p>
            <a:pPr marL="271463" indent="-271463"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5</a:t>
            </a:fld>
            <a:r>
              <a:rPr lang="nl-NL" sz="1200" dirty="0" smtClean="0"/>
              <a:t>/6</a:t>
            </a:r>
            <a:endParaRPr lang="nl-NL" sz="1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28103" y="1916832"/>
            <a:ext cx="4054814" cy="2592288"/>
            <a:chOff x="28103" y="1916832"/>
            <a:chExt cx="4054814" cy="259228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03" y="1916832"/>
              <a:ext cx="2908105" cy="2075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4" name="Group 23"/>
            <p:cNvGrpSpPr/>
            <p:nvPr/>
          </p:nvGrpSpPr>
          <p:grpSpPr>
            <a:xfrm>
              <a:off x="3049888" y="2230760"/>
              <a:ext cx="1033029" cy="2278360"/>
              <a:chOff x="7380313" y="2708920"/>
              <a:chExt cx="1200402" cy="2647504"/>
            </a:xfrm>
          </p:grpSpPr>
          <p:sp>
            <p:nvSpPr>
              <p:cNvPr id="25" name="Content Placeholder 83"/>
              <p:cNvSpPr txBox="1">
                <a:spLocks/>
              </p:cNvSpPr>
              <p:nvPr/>
            </p:nvSpPr>
            <p:spPr bwMode="auto">
              <a:xfrm>
                <a:off x="7724630" y="2708920"/>
                <a:ext cx="856085" cy="2647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268288" indent="-26828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34988" indent="-2651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200" b="1">
                    <a:solidFill>
                      <a:schemeClr val="tx1"/>
                    </a:solidFill>
                    <a:latin typeface="+mn-lt"/>
                  </a:defRPr>
                </a:lvl2pPr>
                <a:lvl3pPr marL="814388" indent="-2778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charset="0"/>
                  <a:buChar char="−"/>
                  <a:defRPr sz="2200" b="1">
                    <a:solidFill>
                      <a:schemeClr val="tx1"/>
                    </a:solidFill>
                    <a:latin typeface="+mn-lt"/>
                  </a:defRPr>
                </a:lvl3pPr>
                <a:lvl4pPr marL="1069975" indent="-2540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charset="0"/>
                  <a:buChar char="−"/>
                  <a:defRPr sz="2200" b="1">
                    <a:solidFill>
                      <a:schemeClr val="tx1"/>
                    </a:solidFill>
                    <a:latin typeface="+mn-lt"/>
                  </a:defRPr>
                </a:lvl4pPr>
                <a:lvl5pPr marL="1349375" indent="-2778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charset="0"/>
                  <a:buChar char="−"/>
                  <a:defRPr sz="2200" b="1">
                    <a:solidFill>
                      <a:schemeClr val="tx1"/>
                    </a:solidFill>
                    <a:latin typeface="+mn-lt"/>
                  </a:defRPr>
                </a:lvl5pPr>
                <a:lvl6pPr marL="1806575" indent="-2778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charset="0"/>
                  <a:buChar char="−"/>
                  <a:defRPr sz="2200" b="1">
                    <a:solidFill>
                      <a:schemeClr val="tx1"/>
                    </a:solidFill>
                    <a:latin typeface="+mn-lt"/>
                  </a:defRPr>
                </a:lvl6pPr>
                <a:lvl7pPr marL="2263775" indent="-2778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charset="0"/>
                  <a:buChar char="−"/>
                  <a:defRPr sz="2200" b="1">
                    <a:solidFill>
                      <a:schemeClr val="tx1"/>
                    </a:solidFill>
                    <a:latin typeface="+mn-lt"/>
                  </a:defRPr>
                </a:lvl7pPr>
                <a:lvl8pPr marL="2720975" indent="-2778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charset="0"/>
                  <a:buChar char="−"/>
                  <a:defRPr sz="2200" b="1">
                    <a:solidFill>
                      <a:schemeClr val="tx1"/>
                    </a:solidFill>
                    <a:latin typeface="+mn-lt"/>
                  </a:defRPr>
                </a:lvl8pPr>
                <a:lvl9pPr marL="3178175" indent="-2778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charset="0"/>
                  <a:buChar char="−"/>
                  <a:defRPr sz="22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:r>
                  <a:rPr lang="en-US" sz="1400" b="0" dirty="0" err="1" smtClean="0"/>
                  <a:t>InGaAs</a:t>
                </a:r>
                <a:endParaRPr lang="en-US" sz="1400" b="0" dirty="0" smtClean="0"/>
              </a:p>
              <a:p>
                <a:pPr marL="0" indent="0">
                  <a:buNone/>
                </a:pPr>
                <a:endParaRPr lang="en-US" sz="300" b="0" dirty="0" smtClean="0"/>
              </a:p>
              <a:p>
                <a:pPr marL="0" indent="0">
                  <a:buNone/>
                </a:pPr>
                <a:r>
                  <a:rPr lang="en-US" sz="1400" b="0" dirty="0" err="1" smtClean="0"/>
                  <a:t>InP</a:t>
                </a:r>
                <a:endParaRPr lang="en-US" sz="1400" b="0" dirty="0" smtClean="0"/>
              </a:p>
              <a:p>
                <a:pPr marL="0" indent="0">
                  <a:buNone/>
                </a:pPr>
                <a:endParaRPr lang="en-US" sz="300" b="0" dirty="0" smtClean="0"/>
              </a:p>
              <a:p>
                <a:pPr marL="0" indent="0">
                  <a:buNone/>
                </a:pPr>
                <a:r>
                  <a:rPr lang="en-US" sz="1400" b="0" dirty="0" smtClean="0"/>
                  <a:t>Si</a:t>
                </a:r>
              </a:p>
              <a:p>
                <a:pPr marL="0" indent="0">
                  <a:buNone/>
                </a:pPr>
                <a:endParaRPr lang="en-US" sz="300" b="0" dirty="0" smtClean="0"/>
              </a:p>
              <a:p>
                <a:pPr marL="0" indent="0">
                  <a:buNone/>
                </a:pPr>
                <a:r>
                  <a:rPr lang="en-US" sz="1400" b="0" dirty="0" smtClean="0"/>
                  <a:t>Ag</a:t>
                </a:r>
              </a:p>
              <a:p>
                <a:pPr marL="0" indent="0">
                  <a:buNone/>
                </a:pPr>
                <a:endParaRPr lang="en-US" sz="300" b="0" dirty="0" smtClean="0"/>
              </a:p>
              <a:p>
                <a:pPr marL="0" indent="0">
                  <a:buNone/>
                </a:pPr>
                <a:r>
                  <a:rPr lang="en-US" sz="1400" b="0" dirty="0" err="1" smtClean="0"/>
                  <a:t>SiN</a:t>
                </a:r>
                <a:endParaRPr lang="en-US" sz="1400" b="0" dirty="0" smtClean="0"/>
              </a:p>
              <a:p>
                <a:pPr marL="0" indent="0">
                  <a:buNone/>
                </a:pPr>
                <a:endParaRPr lang="en-US" sz="300" b="0" dirty="0" smtClean="0"/>
              </a:p>
              <a:p>
                <a:pPr marL="0" indent="0">
                  <a:buNone/>
                </a:pPr>
                <a:r>
                  <a:rPr lang="en-US" sz="1400" b="0" dirty="0" smtClean="0"/>
                  <a:t>BCB</a:t>
                </a:r>
              </a:p>
              <a:p>
                <a:pPr marL="0" indent="0">
                  <a:buNone/>
                </a:pPr>
                <a:endParaRPr lang="en-US" sz="300" b="0" dirty="0" smtClean="0"/>
              </a:p>
              <a:p>
                <a:pPr marL="0" indent="0">
                  <a:buNone/>
                </a:pPr>
                <a:r>
                  <a:rPr lang="en-US" sz="1400" b="0" dirty="0" smtClean="0"/>
                  <a:t>Q 1.25</a:t>
                </a:r>
              </a:p>
              <a:p>
                <a:pPr marL="0" indent="0">
                  <a:buFontTx/>
                  <a:buNone/>
                </a:pPr>
                <a:endParaRPr lang="en-US" sz="1800" b="0" dirty="0" smtClean="0"/>
              </a:p>
              <a:p>
                <a:pPr marL="0" indent="0">
                  <a:buFontTx/>
                  <a:buNone/>
                </a:pPr>
                <a:r>
                  <a:rPr lang="en-US" sz="1800" b="0" dirty="0" smtClean="0"/>
                  <a:t>	</a:t>
                </a:r>
                <a:endParaRPr lang="en-US" sz="1600" b="0" dirty="0" smtClean="0"/>
              </a:p>
              <a:p>
                <a:pPr marL="271463" indent="-271463">
                  <a:buFontTx/>
                  <a:buNone/>
                </a:pPr>
                <a:r>
                  <a:rPr lang="en-US" sz="1800" b="0" dirty="0" smtClean="0"/>
                  <a:t>	</a:t>
                </a:r>
              </a:p>
              <a:p>
                <a:endParaRPr lang="en-US" sz="1800" dirty="0" smtClean="0"/>
              </a:p>
            </p:txBody>
          </p:sp>
          <p:pic>
            <p:nvPicPr>
              <p:cNvPr id="26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313" y="2708920"/>
                <a:ext cx="269142" cy="2396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144" y="3501008"/>
            <a:ext cx="3780161" cy="27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02293"/>
            <a:ext cx="3834321" cy="271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827584" y="4149080"/>
            <a:ext cx="2222304" cy="2520280"/>
            <a:chOff x="827584" y="4149080"/>
            <a:chExt cx="2222304" cy="2520280"/>
          </a:xfrm>
        </p:grpSpPr>
        <p:grpSp>
          <p:nvGrpSpPr>
            <p:cNvPr id="5" name="Group 4"/>
            <p:cNvGrpSpPr/>
            <p:nvPr/>
          </p:nvGrpSpPr>
          <p:grpSpPr>
            <a:xfrm>
              <a:off x="827584" y="4149080"/>
              <a:ext cx="1872207" cy="2340884"/>
              <a:chOff x="1043608" y="4509120"/>
              <a:chExt cx="1872207" cy="2531744"/>
            </a:xfrm>
          </p:grpSpPr>
          <p:pic>
            <p:nvPicPr>
              <p:cNvPr id="4098" name="Picture 2" descr="C:\Users\vcalzadilla\Desktop\PhD\Modeling\LUMERICAL\MODE Solutions\Laser_IMOS_02-03-2011\images_19-03-2012\image2.jp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417" t="5788" r="26222" b="9020"/>
              <a:stretch/>
            </p:blipFill>
            <p:spPr bwMode="auto">
              <a:xfrm>
                <a:off x="1043608" y="4509120"/>
                <a:ext cx="1259221" cy="2531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 descr="C:\Users\vcalzadilla\Desktop\PhD\Modeling\LUMERICAL\MODE Solutions\Laser_IMOS_02-03-2011\images_19-03-2012\image2.jpg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582" t="6263" r="6650" b="56784"/>
              <a:stretch/>
            </p:blipFill>
            <p:spPr bwMode="auto">
              <a:xfrm>
                <a:off x="2411760" y="4515931"/>
                <a:ext cx="504055" cy="25249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0" name="Content Placeholder 83"/>
            <p:cNvSpPr txBox="1">
              <a:spLocks/>
            </p:cNvSpPr>
            <p:nvPr/>
          </p:nvSpPr>
          <p:spPr bwMode="auto">
            <a:xfrm>
              <a:off x="2483717" y="6237312"/>
              <a:ext cx="566171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268288" indent="-2682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988" indent="-2651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b="1">
                  <a:solidFill>
                    <a:schemeClr val="tx1"/>
                  </a:solidFill>
                  <a:latin typeface="+mn-lt"/>
                </a:defRPr>
              </a:lvl2pPr>
              <a:lvl3pPr marL="814388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3pPr>
              <a:lvl4pPr marL="1069975" indent="-2540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4pPr>
              <a:lvl5pPr marL="1349375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5pPr>
              <a:lvl6pPr marL="18065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6pPr>
              <a:lvl7pPr marL="22637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7pPr>
              <a:lvl8pPr marL="27209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8pPr>
              <a:lvl9pPr marL="31781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/>
                <a:t>|E|</a:t>
              </a:r>
              <a:r>
                <a:rPr lang="en-US" sz="1600" baseline="30000" dirty="0" smtClean="0"/>
                <a:t>2</a:t>
              </a:r>
            </a:p>
          </p:txBody>
        </p:sp>
      </p:grpSp>
      <p:sp>
        <p:nvSpPr>
          <p:cNvPr id="27" name="Oval 26"/>
          <p:cNvSpPr/>
          <p:nvPr/>
        </p:nvSpPr>
        <p:spPr bwMode="auto">
          <a:xfrm rot="20237907">
            <a:off x="5665599" y="4573912"/>
            <a:ext cx="779460" cy="525224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336" name="Elbow Connector 14335"/>
          <p:cNvCxnSpPr>
            <a:endCxn id="27" idx="7"/>
          </p:cNvCxnSpPr>
          <p:nvPr/>
        </p:nvCxnSpPr>
        <p:spPr bwMode="auto">
          <a:xfrm rot="10800000" flipV="1">
            <a:off x="6237896" y="4077072"/>
            <a:ext cx="1934505" cy="481788"/>
          </a:xfrm>
          <a:prstGeom prst="bentConnector2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Content Placeholder 83"/>
          <p:cNvSpPr txBox="1">
            <a:spLocks/>
          </p:cNvSpPr>
          <p:nvPr/>
        </p:nvSpPr>
        <p:spPr bwMode="auto">
          <a:xfrm>
            <a:off x="8019083" y="3831894"/>
            <a:ext cx="1017413" cy="82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400" b="0" dirty="0" smtClean="0"/>
              <a:t>Region of interest</a:t>
            </a:r>
            <a:endParaRPr lang="en-US" sz="1400" b="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1616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Milestone</a:t>
            </a:r>
            <a:r>
              <a:rPr lang="nl-NL" dirty="0"/>
              <a:t> </a:t>
            </a:r>
            <a:r>
              <a:rPr lang="nl-NL" dirty="0" smtClean="0"/>
              <a:t>3.1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611560" y="1700808"/>
            <a:ext cx="7705228" cy="3124944"/>
          </a:xfrm>
        </p:spPr>
        <p:txBody>
          <a:bodyPr/>
          <a:lstStyle/>
          <a:p>
            <a:r>
              <a:rPr lang="en-US" sz="1600" b="0" dirty="0" smtClean="0"/>
              <a:t>M3.1: Decision </a:t>
            </a:r>
            <a:r>
              <a:rPr lang="en-US" sz="1600" b="0" dirty="0"/>
              <a:t>on an optimized structure for </a:t>
            </a:r>
            <a:r>
              <a:rPr lang="en-US" sz="1600" b="0" dirty="0" smtClean="0"/>
              <a:t>metallic/</a:t>
            </a:r>
            <a:r>
              <a:rPr lang="en-US" sz="1600" b="0" dirty="0" err="1" smtClean="0"/>
              <a:t>plasmonic</a:t>
            </a:r>
            <a:r>
              <a:rPr lang="en-US" sz="1600" b="0" dirty="0"/>
              <a:t> </a:t>
            </a:r>
            <a:r>
              <a:rPr lang="en-US" sz="1600" b="0" dirty="0" err="1" smtClean="0"/>
              <a:t>nano</a:t>
            </a:r>
            <a:r>
              <a:rPr lang="en-US" sz="1600" b="0" dirty="0" smtClean="0"/>
              <a:t>-laser </a:t>
            </a:r>
            <a:r>
              <a:rPr lang="en-US" sz="1600" b="0" dirty="0"/>
              <a:t>and its coupling </a:t>
            </a:r>
            <a:r>
              <a:rPr lang="en-US" sz="1600" b="0" dirty="0" smtClean="0"/>
              <a:t>to a Si-waveguide</a:t>
            </a:r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/>
          </a:p>
          <a:p>
            <a:r>
              <a:rPr lang="en-US" sz="1600" b="0" dirty="0" smtClean="0"/>
              <a:t>Official date: Month </a:t>
            </a:r>
            <a:r>
              <a:rPr lang="en-US" sz="1600" b="0" dirty="0"/>
              <a:t>6 (</a:t>
            </a:r>
            <a:r>
              <a:rPr lang="en-US" sz="1600" b="0" dirty="0" smtClean="0"/>
              <a:t>April 2012)</a:t>
            </a:r>
          </a:p>
          <a:p>
            <a:endParaRPr lang="en-US" sz="1600" b="0" dirty="0" smtClean="0"/>
          </a:p>
          <a:p>
            <a:endParaRPr lang="en-US" sz="1600" b="0" dirty="0"/>
          </a:p>
          <a:p>
            <a:r>
              <a:rPr lang="en-US" sz="1600" u="sng" dirty="0" smtClean="0"/>
              <a:t>Announcement</a:t>
            </a:r>
            <a:r>
              <a:rPr lang="en-US" sz="1600" b="0" u="sng" dirty="0" smtClean="0"/>
              <a:t>: </a:t>
            </a:r>
            <a:r>
              <a:rPr lang="en-US" sz="1600" b="0" u="sng" dirty="0" smtClean="0"/>
              <a:t>we </a:t>
            </a:r>
            <a:r>
              <a:rPr lang="en-US" sz="1600" b="0" u="sng" dirty="0" smtClean="0"/>
              <a:t>may need a few weeks more in order to take the decision on </a:t>
            </a:r>
            <a:r>
              <a:rPr lang="en-US" sz="1600" b="0" u="sng" dirty="0"/>
              <a:t>a</a:t>
            </a:r>
            <a:r>
              <a:rPr lang="en-US" sz="1600" b="0" u="sng" dirty="0" smtClean="0"/>
              <a:t> structure with acceptable performance (both laser efficiency and coupling).</a:t>
            </a:r>
            <a:endParaRPr lang="en-US" sz="1600" b="0" u="sng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6</a:t>
            </a:fld>
            <a:r>
              <a:rPr lang="nl-NL" sz="1200" dirty="0" smtClean="0"/>
              <a:t>/6</a:t>
            </a:r>
            <a:endParaRPr lang="nl-NL" sz="1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63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D OH">
  <a:themeElements>
    <a:clrScheme name="OED OH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OED 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ED OH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9910</TotalTime>
  <Words>197</Words>
  <Application>Microsoft Office PowerPoint</Application>
  <PresentationFormat>On-screen Show (4:3)</PresentationFormat>
  <Paragraphs>126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OED OH</vt:lpstr>
      <vt:lpstr>Progress meeting </vt:lpstr>
      <vt:lpstr>Structure 1</vt:lpstr>
      <vt:lpstr>Impact of the insulating layer thickness</vt:lpstr>
      <vt:lpstr>Structure 2</vt:lpstr>
      <vt:lpstr>Structure 2 – Modal characteristics at 1.55 um</vt:lpstr>
      <vt:lpstr>Milestone 3.1</vt:lpstr>
    </vt:vector>
  </TitlesOfParts>
  <Company>Technische Universiteit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Calzadilla, V.M.</cp:lastModifiedBy>
  <cp:revision>776</cp:revision>
  <cp:lastPrinted>2012-03-12T09:30:35Z</cp:lastPrinted>
  <dcterms:created xsi:type="dcterms:W3CDTF">2004-05-07T06:33:45Z</dcterms:created>
  <dcterms:modified xsi:type="dcterms:W3CDTF">2012-04-02T09:31:34Z</dcterms:modified>
</cp:coreProperties>
</file>