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8" r:id="rId5"/>
    <p:sldId id="273" r:id="rId6"/>
    <p:sldId id="274" r:id="rId7"/>
    <p:sldId id="275" r:id="rId8"/>
    <p:sldId id="276" r:id="rId9"/>
    <p:sldId id="271" r:id="rId10"/>
    <p:sldId id="263" r:id="rId11"/>
    <p:sldId id="272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26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CFF5-1FEC-0840-9AFB-6C6AA2574D5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0D27-839E-064B-930C-9FB12B10DB5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666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0D27-839E-064B-930C-9FB12B10DB5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CCA2-DE00-4B1F-8F2A-712B1E90BCED}" type="datetimeFigureOut">
              <a:rPr lang="es-ES" smtClean="0"/>
              <a:pPr/>
              <a:t>17/12/2012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9587-B649-408C-B360-AB6064F603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jpe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340768"/>
            <a:ext cx="8280920" cy="21602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16632"/>
            <a:ext cx="3366569" cy="1115111"/>
          </a:xfrm>
          <a:prstGeom prst="rect">
            <a:avLst/>
          </a:prstGeom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38366" y="1628800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149080"/>
            <a:ext cx="3456384" cy="178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34359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scudo03"/>
          <p:cNvPicPr>
            <a:picLocks noChangeAspect="1" noChangeArrowheads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6456" y="2698432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860878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187624" y="2314615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Demonstration of conductive QD layers with             photoconductive properties</a:t>
            </a:r>
            <a:endParaRPr lang="es-ES" sz="20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smtClean="0">
                <a:latin typeface="Arial" pitchFamily="34" charset="0"/>
                <a:cs typeface="Arial" pitchFamily="34" charset="0"/>
              </a:rPr>
              <a:t>Demonstration of metal-(lithographic) polymer and QD metal-(lithographic) polymer nanocomposites</a:t>
            </a:r>
          </a:p>
          <a:p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endParaRPr lang="es-E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01489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10/12</a:t>
            </a:r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143367" y="3224589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MS19: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43367" y="2276872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MS18: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923928" y="1052736"/>
            <a:ext cx="20029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3600" smtClean="0">
                <a:solidFill>
                  <a:schemeClr val="tx2"/>
                </a:solidFill>
              </a:rPr>
              <a:t>month 15</a:t>
            </a:r>
            <a:endParaRPr lang="es-ES" sz="3600">
              <a:solidFill>
                <a:schemeClr val="tx2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092280" y="2420888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in progress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7164289" y="3068960"/>
            <a:ext cx="1979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patent application sent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860878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Milestones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187624" y="1994064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Demonstration and decision on photodetector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operation: nano-gap (MIM) vs Schottky/heterostructure</a:t>
            </a: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Electroluminscence from QD stack embedded within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conductive oxides (&gt;1uW)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01489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11/12</a:t>
            </a:r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43367" y="3218200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MS21: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43367" y="1994064"/>
            <a:ext cx="1260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MS20: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923928" y="1124744"/>
            <a:ext cx="20029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ES" sz="3600" smtClean="0">
                <a:solidFill>
                  <a:schemeClr val="tx2"/>
                </a:solidFill>
              </a:rPr>
              <a:t>month 18</a:t>
            </a:r>
            <a:endParaRPr lang="es-ES" sz="3600">
              <a:solidFill>
                <a:schemeClr val="tx2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51520" y="4149080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D4.1: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331640" y="42210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Designs of plasmonic amplifiers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51520" y="4777408"/>
            <a:ext cx="10935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D4.2: </a:t>
            </a:r>
            <a:endParaRPr lang="es-ES" sz="2600">
              <a:solidFill>
                <a:srgbClr val="FF000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259632" y="480934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latin typeface="Arial" pitchFamily="34" charset="0"/>
                <a:cs typeface="Arial" pitchFamily="34" charset="0"/>
              </a:rPr>
              <a:t>Report on optical properties of QDs layers and polymer nanocomposites</a:t>
            </a:r>
            <a:endParaRPr lang="es-E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92280" y="213285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design done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12947" y="3212976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in progress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308304" y="407707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ok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308304" y="491155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ok</a:t>
            </a:r>
            <a:endParaRPr lang="es-ES" sz="2400" b="1" i="1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860878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Dissemination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32048" y="1628800"/>
            <a:ext cx="8604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 Abstract sent to </a:t>
            </a:r>
            <a:r>
              <a:rPr lang="es-ES" sz="2400" b="1" smtClean="0">
                <a:latin typeface="Arial" pitchFamily="34" charset="0"/>
                <a:cs typeface="Arial" pitchFamily="34" charset="0"/>
              </a:rPr>
              <a:t>SPP</a:t>
            </a:r>
            <a:r>
              <a:rPr lang="es-ES" sz="2400" smtClean="0">
                <a:latin typeface="Arial" pitchFamily="34" charset="0"/>
                <a:cs typeface="Arial" pitchFamily="34" charset="0"/>
              </a:rPr>
              <a:t>: International conference on Surface plasmon photonics. </a:t>
            </a:r>
            <a:r>
              <a:rPr lang="es-E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(in collaboration with AIT, UGENT, IMEC)</a:t>
            </a:r>
          </a:p>
          <a:p>
            <a:endParaRPr lang="es-ES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http://www.conferium.com/WPclients/spp6/</a:t>
            </a:r>
          </a:p>
          <a:p>
            <a:endParaRPr lang="es-ES" sz="24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Paper about coupling between PMMA and SU-8 waveguides  to be submitted to Journal of Lightwave technology</a:t>
            </a:r>
          </a:p>
          <a:p>
            <a:pPr>
              <a:buFontTx/>
              <a:buChar char="-"/>
            </a:pPr>
            <a:endParaRPr lang="es-ES" sz="240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400" smtClean="0">
                <a:latin typeface="Arial" pitchFamily="34" charset="0"/>
                <a:cs typeface="Arial" pitchFamily="34" charset="0"/>
              </a:rPr>
              <a:t> Patent sent about prepaterning of metallic nanostructures</a:t>
            </a:r>
          </a:p>
          <a:p>
            <a:pPr>
              <a:buFontTx/>
              <a:buChar char="-"/>
            </a:pPr>
            <a:endParaRPr lang="es-ES" sz="2400" smtClean="0">
              <a:latin typeface="Arial" pitchFamily="34" charset="0"/>
              <a:cs typeface="Arial" pitchFamily="34" charset="0"/>
            </a:endParaRPr>
          </a:p>
          <a:p>
            <a:endParaRPr lang="es-E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60432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12/12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2" y="193653"/>
              <a:ext cx="4758529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Summary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2/12</a:t>
            </a:r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051720" y="1196752"/>
            <a:ext cx="44069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Amplifier</a:t>
            </a:r>
          </a:p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Photodetector</a:t>
            </a:r>
          </a:p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 Milestones</a:t>
            </a:r>
          </a:p>
          <a:p>
            <a:pPr>
              <a:lnSpc>
                <a:spcPct val="150000"/>
              </a:lnSpc>
            </a:pPr>
            <a:r>
              <a:rPr lang="es-ES" sz="4800" b="1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s-ES" sz="4800" smtClean="0">
                <a:latin typeface="Times New Roman" pitchFamily="18" charset="0"/>
                <a:cs typeface="Times New Roman" pitchFamily="18" charset="0"/>
              </a:rPr>
              <a:t> Dissemination</a:t>
            </a:r>
            <a:endParaRPr lang="es-E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1696251" y="836712"/>
            <a:ext cx="5396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Dielectric waveguides </a:t>
            </a:r>
            <a:r>
              <a:rPr lang="es-E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(IR)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412776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mtClean="0">
                <a:latin typeface="Arial" pitchFamily="34" charset="0"/>
                <a:cs typeface="Arial" pitchFamily="34" charset="0"/>
              </a:rPr>
              <a:t>Power dependence as a function of the stripe length (PER from UGENT)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518508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3/12</a:t>
            </a:r>
            <a:endParaRPr lang="es-E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1484784"/>
            <a:ext cx="5256585" cy="43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488" y="1628800"/>
            <a:ext cx="2160000" cy="18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865608"/>
            <a:ext cx="2160000" cy="180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260454"/>
            <a:ext cx="2160000" cy="18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6431904" y="220486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s-E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452742" y="371703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s-E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03912" y="53732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s-E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496" y="5805264"/>
            <a:ext cx="4869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latin typeface="Arial" pitchFamily="34" charset="0"/>
                <a:cs typeface="Arial" pitchFamily="34" charset="0"/>
              </a:rPr>
              <a:t>Narrowing for the highest PL (B)? But S/N low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 flipH="1">
            <a:off x="1451273" y="2492896"/>
            <a:ext cx="24384" cy="2808312"/>
          </a:xfrm>
          <a:prstGeom prst="line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3707904" y="4653136"/>
            <a:ext cx="1" cy="648072"/>
          </a:xfrm>
          <a:prstGeom prst="line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020369" y="4413872"/>
            <a:ext cx="0" cy="864096"/>
          </a:xfrm>
          <a:prstGeom prst="line">
            <a:avLst/>
          </a:prstGeom>
          <a:ln w="28575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827585" y="522108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s-E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259633" y="52292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s-E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491881" y="5229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s-ES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9" y="2420888"/>
            <a:ext cx="1362670" cy="82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778225" y="2780829"/>
          <a:ext cx="1954015" cy="720179"/>
        </p:xfrm>
        <a:graphic>
          <a:graphicData uri="http://schemas.openxmlformats.org/presentationml/2006/ole">
            <p:oleObj spid="_x0000_s21508" name="Ecuación" r:id="rId10" imgW="977760" imgH="291960" progId="Equation.3">
              <p:embed/>
            </p:oleObj>
          </a:graphicData>
        </a:graphic>
      </p:graphicFrame>
      <p:sp>
        <p:nvSpPr>
          <p:cNvPr id="39" name="38 Flecha derecha"/>
          <p:cNvSpPr/>
          <p:nvPr/>
        </p:nvSpPr>
        <p:spPr>
          <a:xfrm>
            <a:off x="4788024" y="3645024"/>
            <a:ext cx="1584176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Rectángulo"/>
          <p:cNvSpPr/>
          <p:nvPr/>
        </p:nvSpPr>
        <p:spPr>
          <a:xfrm>
            <a:off x="35496" y="6279703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latin typeface="Arial" pitchFamily="34" charset="0"/>
                <a:cs typeface="Arial" pitchFamily="34" charset="0"/>
              </a:rPr>
              <a:t>No dependence for PbS QDs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93653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Plasmonic Amplifiers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2763901" y="836712"/>
            <a:ext cx="34403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approaches</a:t>
            </a:r>
            <a:endParaRPr lang="es-ES" sz="3200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1520" y="1700808"/>
            <a:ext cx="8604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femptosecond Ti:Al</a:t>
            </a:r>
            <a:r>
              <a:rPr lang="es-ES" sz="2000" b="1" baseline="-2500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O</a:t>
            </a:r>
            <a:r>
              <a:rPr lang="es-ES" sz="2000" b="1" baseline="-25000" smtClean="0">
                <a:latin typeface="Arial" pitchFamily="34" charset="0"/>
                <a:cs typeface="Arial" pitchFamily="34" charset="0"/>
              </a:rPr>
              <a:t>3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laser: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 crystal to double wavelength (800nm </a:t>
            </a:r>
            <a:r>
              <a:rPr lang="es-ES" sz="200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400 nm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) already ordered</a:t>
            </a:r>
          </a:p>
          <a:p>
            <a:pPr>
              <a:buFontTx/>
              <a:buChar char="-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New symmetric plasmonic waveguides in the IR: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 we need new material from UGENT</a:t>
            </a:r>
          </a:p>
          <a:p>
            <a:pPr>
              <a:buFontTx/>
              <a:buChar char="-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 IR CCD camera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532440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4/12</a:t>
            </a:r>
            <a:endParaRPr lang="es-ES"/>
          </a:p>
        </p:txBody>
      </p:sp>
      <p:grpSp>
        <p:nvGrpSpPr>
          <p:cNvPr id="32" name="31 Grupo"/>
          <p:cNvGrpSpPr/>
          <p:nvPr/>
        </p:nvGrpSpPr>
        <p:grpSpPr>
          <a:xfrm>
            <a:off x="3635896" y="5085184"/>
            <a:ext cx="2016224" cy="1368152"/>
            <a:chOff x="3347864" y="1844824"/>
            <a:chExt cx="2808312" cy="1872208"/>
          </a:xfrm>
        </p:grpSpPr>
        <p:sp>
          <p:nvSpPr>
            <p:cNvPr id="33" name="32 Rectángulo"/>
            <p:cNvSpPr/>
            <p:nvPr/>
          </p:nvSpPr>
          <p:spPr>
            <a:xfrm>
              <a:off x="3347864" y="1844824"/>
              <a:ext cx="2808312" cy="187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40000" contrast="70000"/>
            </a:blip>
            <a:srcRect/>
            <a:stretch>
              <a:fillRect/>
            </a:stretch>
          </p:blipFill>
          <p:spPr bwMode="auto">
            <a:xfrm>
              <a:off x="3563888" y="1844824"/>
              <a:ext cx="17049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3923928" y="2420888"/>
              <a:ext cx="10096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4067944" y="2802260"/>
              <a:ext cx="7715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contrast="40000"/>
            </a:blip>
            <a:srcRect/>
            <a:stretch>
              <a:fillRect/>
            </a:stretch>
          </p:blipFill>
          <p:spPr bwMode="auto">
            <a:xfrm>
              <a:off x="4094463" y="3067755"/>
              <a:ext cx="704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7" cstate="print">
              <a:lum bright="10000" contrast="40000"/>
            </a:blip>
            <a:srcRect/>
            <a:stretch>
              <a:fillRect/>
            </a:stretch>
          </p:blipFill>
          <p:spPr bwMode="auto">
            <a:xfrm>
              <a:off x="4178093" y="3363548"/>
              <a:ext cx="5334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38 CuadroTexto"/>
            <p:cNvSpPr txBox="1"/>
            <p:nvPr/>
          </p:nvSpPr>
          <p:spPr>
            <a:xfrm>
              <a:off x="5191432" y="1977551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</a:rPr>
                <a:t>20 µm</a:t>
              </a: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206995" y="2328299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</a:rPr>
                <a:t>10 µm</a:t>
              </a: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5324015" y="2661487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</a:rPr>
                <a:t>8 µm</a:t>
              </a: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5330221" y="2971933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</a:rPr>
                <a:t>6 µm</a:t>
              </a: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5348525" y="3298270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</a:rPr>
                <a:t>4 µm</a:t>
              </a:r>
              <a:endParaRPr lang="es-ES">
                <a:solidFill>
                  <a:schemeClr val="bg1"/>
                </a:solidFill>
              </a:endParaRPr>
            </a:p>
          </p:txBody>
        </p: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941168"/>
            <a:ext cx="2255912" cy="14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44 Image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761368"/>
            <a:ext cx="2607577" cy="21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2924944"/>
            <a:ext cx="2106999" cy="16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88640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Photodetector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5/12</a:t>
            </a:r>
            <a:endParaRPr lang="es-ES"/>
          </a:p>
        </p:txBody>
      </p:sp>
      <p:grpSp>
        <p:nvGrpSpPr>
          <p:cNvPr id="10" name="Agrupar 108"/>
          <p:cNvGrpSpPr>
            <a:grpSpLocks noChangeAspect="1"/>
          </p:cNvGrpSpPr>
          <p:nvPr/>
        </p:nvGrpSpPr>
        <p:grpSpPr>
          <a:xfrm>
            <a:off x="7701372" y="1858329"/>
            <a:ext cx="1382554" cy="1744188"/>
            <a:chOff x="1197375" y="4838700"/>
            <a:chExt cx="2020614" cy="2549146"/>
          </a:xfrm>
        </p:grpSpPr>
        <p:pic>
          <p:nvPicPr>
            <p:cNvPr id="11" name="25 Imagen" descr="C:\Users\Intenanomat\Documents\Dropbox\Dropbox\Muestra 6_7 - Versión 94.jpg"/>
            <p:cNvPicPr preferRelativeResize="0"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75" y="4838700"/>
              <a:ext cx="2020614" cy="2549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13 Rectángulo"/>
            <p:cNvSpPr/>
            <p:nvPr/>
          </p:nvSpPr>
          <p:spPr>
            <a:xfrm>
              <a:off x="2753702" y="7194209"/>
              <a:ext cx="176457" cy="33147"/>
            </a:xfrm>
            <a:prstGeom prst="rect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 fontAlgn="base">
                <a:spcBef>
                  <a:spcPct val="0"/>
                </a:spcBef>
              </a:pPr>
              <a:r>
                <a:rPr lang="en-US" sz="1000" b="1">
                  <a:solidFill>
                    <a:srgbClr val="FFFFFF"/>
                  </a:solidFill>
                  <a:latin typeface="Times"/>
                  <a:ea typeface="Times New Roman"/>
                  <a:cs typeface="Times New Roman"/>
                </a:rPr>
                <a:t> </a:t>
              </a:r>
              <a:endParaRPr lang="es-ES" sz="1000" b="1">
                <a:solidFill>
                  <a:srgbClr val="FFFFFF"/>
                </a:solidFill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13" name="19 Cuadro de texto"/>
            <p:cNvSpPr txBox="1"/>
            <p:nvPr/>
          </p:nvSpPr>
          <p:spPr>
            <a:xfrm>
              <a:off x="2549496" y="6965862"/>
              <a:ext cx="594168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 defTabSz="914400" fontAlgn="base">
                <a:spcBef>
                  <a:spcPct val="0"/>
                </a:spcBef>
              </a:pPr>
              <a:r>
                <a:rPr lang="es-ES_tradnl" sz="1000" b="1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200 µm</a:t>
              </a:r>
              <a:endParaRPr lang="es-ES" sz="1000" b="1" dirty="0">
                <a:solidFill>
                  <a:srgbClr val="000000"/>
                </a:solidFill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14" name="41 Conector recto de flecha"/>
            <p:cNvCxnSpPr/>
            <p:nvPr/>
          </p:nvCxnSpPr>
          <p:spPr>
            <a:xfrm rot="16200000">
              <a:off x="1946486" y="5976400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43 Conector recto de flecha"/>
            <p:cNvCxnSpPr/>
            <p:nvPr/>
          </p:nvCxnSpPr>
          <p:spPr>
            <a:xfrm rot="16200000" flipH="1">
              <a:off x="1943441" y="5682954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9 Cuadro de texto"/>
            <p:cNvSpPr txBox="1"/>
            <p:nvPr/>
          </p:nvSpPr>
          <p:spPr>
            <a:xfrm>
              <a:off x="2117372" y="5741612"/>
              <a:ext cx="579231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 defTabSz="914400" fontAlgn="base">
                <a:spcBef>
                  <a:spcPct val="0"/>
                </a:spcBef>
              </a:pPr>
              <a:r>
                <a:rPr lang="es-ES_tradnl" sz="1000" b="1" dirty="0">
                  <a:solidFill>
                    <a:srgbClr val="000000"/>
                  </a:solidFill>
                  <a:latin typeface="Times"/>
                  <a:ea typeface="Times New Roman"/>
                  <a:cs typeface="Times New Roman"/>
                </a:rPr>
                <a:t>100 µm</a:t>
              </a:r>
              <a:endParaRPr lang="es-ES" sz="1000" b="1" dirty="0">
                <a:solidFill>
                  <a:srgbClr val="000000"/>
                </a:solidFill>
                <a:latin typeface="Times"/>
                <a:ea typeface="Times New Roman"/>
                <a:cs typeface="Times New Roman"/>
              </a:endParaRPr>
            </a:p>
          </p:txBody>
        </p:sp>
      </p:grpSp>
      <p:grpSp>
        <p:nvGrpSpPr>
          <p:cNvPr id="17" name="Agrupar 15"/>
          <p:cNvGrpSpPr>
            <a:grpSpLocks noChangeAspect="1"/>
          </p:cNvGrpSpPr>
          <p:nvPr/>
        </p:nvGrpSpPr>
        <p:grpSpPr>
          <a:xfrm>
            <a:off x="35496" y="1644912"/>
            <a:ext cx="7611400" cy="2145529"/>
            <a:chOff x="-162201" y="932024"/>
            <a:chExt cx="8323523" cy="2428157"/>
          </a:xfrm>
        </p:grpSpPr>
        <p:sp>
          <p:nvSpPr>
            <p:cNvPr id="18" name="479 Rectángulo"/>
            <p:cNvSpPr/>
            <p:nvPr/>
          </p:nvSpPr>
          <p:spPr>
            <a:xfrm>
              <a:off x="-20115" y="1890155"/>
              <a:ext cx="1144628" cy="314483"/>
            </a:xfrm>
            <a:prstGeom prst="rect">
              <a:avLst/>
            </a:prstGeom>
          </p:spPr>
          <p:txBody>
            <a:bodyPr wrap="none" lIns="91426" tIns="45713" rIns="91426" bIns="45713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220060"/>
                  </a:solidFill>
                  <a:latin typeface="Arial" charset="0"/>
                  <a:ea typeface="ＭＳ Ｐゴシック" charset="0"/>
                </a:rPr>
                <a:t>Photomask</a:t>
              </a:r>
              <a:endParaRPr lang="es-ES" sz="1400" b="1" dirty="0">
                <a:solidFill>
                  <a:srgbClr val="22006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" name="Agrupar 19"/>
            <p:cNvGrpSpPr/>
            <p:nvPr/>
          </p:nvGrpSpPr>
          <p:grpSpPr>
            <a:xfrm>
              <a:off x="3463540" y="932024"/>
              <a:ext cx="842585" cy="912800"/>
              <a:chOff x="4185444" y="3276600"/>
              <a:chExt cx="912800" cy="912800"/>
            </a:xfrm>
          </p:grpSpPr>
          <p:grpSp>
            <p:nvGrpSpPr>
              <p:cNvPr id="96" name="Agrupar 96"/>
              <p:cNvGrpSpPr/>
              <p:nvPr/>
            </p:nvGrpSpPr>
            <p:grpSpPr>
              <a:xfrm>
                <a:off x="4185444" y="3276600"/>
                <a:ext cx="912800" cy="912800"/>
                <a:chOff x="3501244" y="152400"/>
                <a:chExt cx="912800" cy="912800"/>
              </a:xfrm>
            </p:grpSpPr>
            <p:sp>
              <p:nvSpPr>
                <p:cNvPr id="101" name="Elipse 101"/>
                <p:cNvSpPr/>
                <p:nvPr/>
              </p:nvSpPr>
              <p:spPr>
                <a:xfrm rot="20630358">
                  <a:off x="3501244" y="152400"/>
                  <a:ext cx="912800" cy="912800"/>
                </a:xfrm>
                <a:prstGeom prst="ellipse">
                  <a:avLst/>
                </a:prstGeom>
                <a:noFill/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b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102" name="Agrupar 102"/>
                <p:cNvGrpSpPr/>
                <p:nvPr/>
              </p:nvGrpSpPr>
              <p:grpSpPr>
                <a:xfrm>
                  <a:off x="3635347" y="236855"/>
                  <a:ext cx="683725" cy="725444"/>
                  <a:chOff x="6644535" y="316896"/>
                  <a:chExt cx="683725" cy="725444"/>
                </a:xfrm>
              </p:grpSpPr>
              <p:grpSp>
                <p:nvGrpSpPr>
                  <p:cNvPr id="103" name="Agrupar 103"/>
                  <p:cNvGrpSpPr/>
                  <p:nvPr/>
                </p:nvGrpSpPr>
                <p:grpSpPr>
                  <a:xfrm>
                    <a:off x="6740923" y="349783"/>
                    <a:ext cx="466840" cy="678117"/>
                    <a:chOff x="7030193" y="381000"/>
                    <a:chExt cx="466840" cy="685800"/>
                  </a:xfrm>
                </p:grpSpPr>
                <p:sp>
                  <p:nvSpPr>
                    <p:cNvPr id="106" name="Forma libre 106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6733675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b="1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107" name="Forma libre 107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107751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b="1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104" name="Forma libre 104"/>
                  <p:cNvSpPr>
                    <a:spLocks/>
                  </p:cNvSpPr>
                  <p:nvPr/>
                </p:nvSpPr>
                <p:spPr>
                  <a:xfrm rot="16650472">
                    <a:off x="6614781" y="632588"/>
                    <a:ext cx="725444" cy="94060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 w="28575" cmpd="sng">
                    <a:solidFill>
                      <a:srgbClr val="4A7EBB"/>
                    </a:solidFill>
                    <a:prstDash val="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b="1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5" name="Forma libre 105"/>
                  <p:cNvSpPr>
                    <a:spLocks noChangeAspect="1"/>
                  </p:cNvSpPr>
                  <p:nvPr/>
                </p:nvSpPr>
                <p:spPr>
                  <a:xfrm rot="520796">
                    <a:off x="6644535" y="657882"/>
                    <a:ext cx="683725" cy="73631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 w="28575" cap="sq" cmpd="sng">
                    <a:solidFill>
                      <a:srgbClr val="4A7EBB"/>
                    </a:solidFill>
                    <a:prstDash val="dot"/>
                    <a:miter lim="800000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b="1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97" name="Forma libre 97"/>
              <p:cNvSpPr>
                <a:spLocks/>
              </p:cNvSpPr>
              <p:nvPr/>
            </p:nvSpPr>
            <p:spPr>
              <a:xfrm>
                <a:off x="4707623" y="3890277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8" name="Forma libre 98"/>
              <p:cNvSpPr>
                <a:spLocks/>
              </p:cNvSpPr>
              <p:nvPr/>
            </p:nvSpPr>
            <p:spPr>
              <a:xfrm>
                <a:off x="4796523" y="3581650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Forma libre 99"/>
              <p:cNvSpPr>
                <a:spLocks/>
              </p:cNvSpPr>
              <p:nvPr/>
            </p:nvSpPr>
            <p:spPr>
              <a:xfrm>
                <a:off x="4332973" y="3888431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0" name="Forma libre 100"/>
              <p:cNvSpPr>
                <a:spLocks/>
              </p:cNvSpPr>
              <p:nvPr/>
            </p:nvSpPr>
            <p:spPr>
              <a:xfrm>
                <a:off x="4421873" y="3579802"/>
                <a:ext cx="179617" cy="37925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DF535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0" name="Agrupar 20"/>
            <p:cNvGrpSpPr/>
            <p:nvPr/>
          </p:nvGrpSpPr>
          <p:grpSpPr>
            <a:xfrm>
              <a:off x="-162201" y="935213"/>
              <a:ext cx="8323523" cy="2424968"/>
              <a:chOff x="-175717" y="1004032"/>
              <a:chExt cx="9017149" cy="2424968"/>
            </a:xfrm>
          </p:grpSpPr>
          <p:sp>
            <p:nvSpPr>
              <p:cNvPr id="23" name="AutoShape 24"/>
              <p:cNvSpPr>
                <a:spLocks noChangeArrowheads="1"/>
              </p:cNvSpPr>
              <p:nvPr/>
            </p:nvSpPr>
            <p:spPr bwMode="auto">
              <a:xfrm>
                <a:off x="3601191" y="2819797"/>
                <a:ext cx="1691784" cy="241300"/>
              </a:xfrm>
              <a:prstGeom prst="rightArrow">
                <a:avLst>
                  <a:gd name="adj1" fmla="val 50000"/>
                  <a:gd name="adj2" fmla="val 94103"/>
                </a:avLst>
              </a:prstGeom>
              <a:solidFill>
                <a:srgbClr val="BFBFB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3783579" y="2251712"/>
                <a:ext cx="1971539" cy="55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marL="228600" indent="-228600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r>
                  <a:rPr lang="de-DE" sz="1400" b="1" dirty="0" err="1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</a:rPr>
                  <a:t>Lithographic</a:t>
                </a:r>
                <a:r>
                  <a:rPr lang="de-DE" sz="1400" b="1" dirty="0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</a:rPr>
                  <a:t> </a:t>
                </a:r>
                <a:r>
                  <a:rPr lang="de-DE" sz="1400" b="1" dirty="0" err="1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</a:rPr>
                  <a:t>process</a:t>
                </a:r>
                <a:endParaRPr lang="de-DE" sz="1400" b="1" dirty="0">
                  <a:solidFill>
                    <a:srgbClr val="220060"/>
                  </a:solidFill>
                  <a:latin typeface="Arial" charset="0"/>
                  <a:ea typeface="Times New Roman" pitchFamily="18" charset="0"/>
                </a:endParaRPr>
              </a:p>
              <a:p>
                <a:pPr marL="228600" indent="-228600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AutoNum type="arabicPeriod"/>
                </a:pPr>
                <a:endParaRPr lang="de-DE" sz="1400" b="1" dirty="0">
                  <a:solidFill>
                    <a:srgbClr val="220060"/>
                  </a:solidFill>
                  <a:latin typeface="Arial" charset="0"/>
                  <a:ea typeface="Times New Roman" pitchFamily="18" charset="0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769921" y="3024197"/>
                <a:ext cx="1523054" cy="404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b="1" dirty="0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</a:rPr>
                  <a:t>2. Post bake 120-140 ºC</a:t>
                </a: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1102034" y="3011392"/>
                <a:ext cx="1880226" cy="34560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91426" tIns="45713" rIns="91426" bIns="45713" anchor="b" anchorCtr="0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220060"/>
                    </a:solidFill>
                    <a:latin typeface="Arial" charset="0"/>
                    <a:ea typeface="ＭＳ Ｐゴシック" charset="0"/>
                  </a:rPr>
                  <a:t>Substrate</a:t>
                </a: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102032" y="2815985"/>
                <a:ext cx="1880229" cy="245111"/>
              </a:xfrm>
              <a:prstGeom prst="rect">
                <a:avLst/>
              </a:prstGeom>
              <a:solidFill>
                <a:srgbClr val="E1878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E18782"/>
                </a:extrusionClr>
              </a:sp3d>
            </p:spPr>
            <p:txBody>
              <a:bodyPr lIns="0" tIns="17997" rIns="0" bIns="17997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400" b="1" dirty="0">
                    <a:solidFill>
                      <a:srgbClr val="FFFFFF">
                        <a:lumMod val="95000"/>
                      </a:srgbClr>
                    </a:solidFill>
                    <a:latin typeface="Arial" charset="0"/>
                    <a:ea typeface="Times New Roman" pitchFamily="18" charset="0"/>
                  </a:rPr>
                  <a:t>  </a:t>
                </a:r>
                <a:r>
                  <a:rPr lang="de-DE" sz="1400" b="1" dirty="0" err="1">
                    <a:solidFill>
                      <a:srgbClr val="FFFFFF">
                        <a:lumMod val="95000"/>
                      </a:srgbClr>
                    </a:solidFill>
                    <a:latin typeface="Arial" charset="0"/>
                    <a:ea typeface="Times New Roman" pitchFamily="18" charset="0"/>
                  </a:rPr>
                  <a:t>Resist</a:t>
                </a:r>
                <a:r>
                  <a:rPr lang="de-DE" sz="1400" b="1" dirty="0">
                    <a:solidFill>
                      <a:srgbClr val="FFFFFF">
                        <a:lumMod val="95000"/>
                      </a:srgbClr>
                    </a:solidFill>
                    <a:latin typeface="Arial" charset="0"/>
                    <a:ea typeface="Times New Roman" pitchFamily="18" charset="0"/>
                  </a:rPr>
                  <a:t> + </a:t>
                </a:r>
                <a:r>
                  <a:rPr lang="de-DE" sz="1400" b="1" dirty="0" err="1">
                    <a:solidFill>
                      <a:srgbClr val="FFFFFF">
                        <a:lumMod val="95000"/>
                      </a:srgbClr>
                    </a:solidFill>
                    <a:latin typeface="Arial" charset="0"/>
                    <a:ea typeface="Times New Roman" pitchFamily="18" charset="0"/>
                  </a:rPr>
                  <a:t>precursor</a:t>
                </a:r>
                <a:r>
                  <a:rPr lang="de-DE" sz="1400" b="1" dirty="0">
                    <a:solidFill>
                      <a:srgbClr val="FFFFFF">
                        <a:lumMod val="95000"/>
                      </a:srgbClr>
                    </a:solidFill>
                    <a:latin typeface="Arial" charset="0"/>
                    <a:ea typeface="Times New Roman" pitchFamily="18" charset="0"/>
                  </a:rPr>
                  <a:t> </a:t>
                </a:r>
                <a:endParaRPr lang="de-DE" sz="1400" b="1" baseline="-25000" dirty="0">
                  <a:solidFill>
                    <a:srgbClr val="FFFFFF">
                      <a:lumMod val="95000"/>
                    </a:srgbClr>
                  </a:solidFill>
                  <a:latin typeface="Arial" charset="0"/>
                  <a:ea typeface="Times New Roman" pitchFamily="18" charset="0"/>
                </a:endParaRPr>
              </a:p>
            </p:txBody>
          </p:sp>
          <p:sp>
            <p:nvSpPr>
              <p:cNvPr id="28" name="407 Circular"/>
              <p:cNvSpPr>
                <a:spLocks/>
              </p:cNvSpPr>
              <p:nvPr/>
            </p:nvSpPr>
            <p:spPr>
              <a:xfrm rot="5400000">
                <a:off x="2278648" y="2241062"/>
                <a:ext cx="96031" cy="10789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E3DE13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408 Circular"/>
              <p:cNvSpPr>
                <a:spLocks/>
              </p:cNvSpPr>
              <p:nvPr/>
            </p:nvSpPr>
            <p:spPr>
              <a:xfrm rot="5400000">
                <a:off x="2331837" y="2179966"/>
                <a:ext cx="96031" cy="10789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E3DE13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1422939" y="2018619"/>
                <a:ext cx="152401" cy="1371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572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1149099" y="2276431"/>
                <a:ext cx="690603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742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2083379" y="2025842"/>
                <a:ext cx="438149" cy="1371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890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1857791" y="1735011"/>
                <a:ext cx="1391488" cy="1368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07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999416" y="2009062"/>
                <a:ext cx="152401" cy="137160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83820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2263564" y="2273123"/>
                <a:ext cx="606426" cy="136525"/>
              </a:xfrm>
              <a:prstGeom prst="rect">
                <a:avLst/>
              </a:prstGeom>
              <a:solidFill>
                <a:srgbClr val="595959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742950" prstMaterial="legacyMatte">
                <a:bevelT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Rectangle 25"/>
              <p:cNvSpPr>
                <a:spLocks noChangeArrowheads="1"/>
              </p:cNvSpPr>
              <p:nvPr/>
            </p:nvSpPr>
            <p:spPr bwMode="auto">
              <a:xfrm>
                <a:off x="1121947" y="2284840"/>
                <a:ext cx="1713600" cy="1368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07950" prstMaterial="legacyMatte">
                <a:bevelT w="13500" h="13500" prst="angle"/>
                <a:bevelB w="13500" h="13500" prst="angle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7" name="AutoShape 2"/>
              <p:cNvCxnSpPr>
                <a:cxnSpLocks noChangeShapeType="1"/>
              </p:cNvCxnSpPr>
              <p:nvPr/>
            </p:nvCxnSpPr>
            <p:spPr bwMode="auto">
              <a:xfrm>
                <a:off x="1792070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8" name="AutoShape 2"/>
              <p:cNvCxnSpPr>
                <a:cxnSpLocks noChangeShapeType="1"/>
              </p:cNvCxnSpPr>
              <p:nvPr/>
            </p:nvCxnSpPr>
            <p:spPr bwMode="auto">
              <a:xfrm>
                <a:off x="2028007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9" name="AutoShape 2"/>
              <p:cNvCxnSpPr>
                <a:cxnSpLocks noChangeShapeType="1"/>
              </p:cNvCxnSpPr>
              <p:nvPr/>
            </p:nvCxnSpPr>
            <p:spPr bwMode="auto">
              <a:xfrm>
                <a:off x="2263943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0" name="AutoShape 2"/>
              <p:cNvCxnSpPr>
                <a:cxnSpLocks noChangeShapeType="1"/>
              </p:cNvCxnSpPr>
              <p:nvPr/>
            </p:nvCxnSpPr>
            <p:spPr bwMode="auto">
              <a:xfrm>
                <a:off x="2499877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1" name="AutoShape 2"/>
              <p:cNvCxnSpPr>
                <a:cxnSpLocks noChangeShapeType="1"/>
              </p:cNvCxnSpPr>
              <p:nvPr/>
            </p:nvCxnSpPr>
            <p:spPr bwMode="auto">
              <a:xfrm>
                <a:off x="2735814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2" name="AutoShape 2"/>
              <p:cNvCxnSpPr>
                <a:cxnSpLocks noChangeShapeType="1"/>
              </p:cNvCxnSpPr>
              <p:nvPr/>
            </p:nvCxnSpPr>
            <p:spPr bwMode="auto">
              <a:xfrm>
                <a:off x="2971751" y="15572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3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09929" y="2052724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4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172489" y="2052728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2091210" y="2118922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" name="AutoShape 2"/>
              <p:cNvCxnSpPr>
                <a:cxnSpLocks noChangeShapeType="1"/>
              </p:cNvCxnSpPr>
              <p:nvPr/>
            </p:nvCxnSpPr>
            <p:spPr bwMode="auto">
              <a:xfrm rot="16200000" flipH="1">
                <a:off x="1928650" y="2111302"/>
                <a:ext cx="252000" cy="0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7" name="AutoShape 2"/>
              <p:cNvCxnSpPr>
                <a:cxnSpLocks noChangeShapeType="1"/>
              </p:cNvCxnSpPr>
              <p:nvPr/>
            </p:nvCxnSpPr>
            <p:spPr bwMode="auto">
              <a:xfrm>
                <a:off x="1910038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8" name="AutoShape 2"/>
              <p:cNvCxnSpPr>
                <a:cxnSpLocks noChangeShapeType="1"/>
              </p:cNvCxnSpPr>
              <p:nvPr/>
            </p:nvCxnSpPr>
            <p:spPr bwMode="auto">
              <a:xfrm>
                <a:off x="2145974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9" name="AutoShape 2"/>
              <p:cNvCxnSpPr>
                <a:cxnSpLocks noChangeShapeType="1"/>
              </p:cNvCxnSpPr>
              <p:nvPr/>
            </p:nvCxnSpPr>
            <p:spPr bwMode="auto">
              <a:xfrm>
                <a:off x="2381910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0" name="AutoShape 2"/>
              <p:cNvCxnSpPr>
                <a:cxnSpLocks noChangeShapeType="1"/>
              </p:cNvCxnSpPr>
              <p:nvPr/>
            </p:nvCxnSpPr>
            <p:spPr bwMode="auto">
              <a:xfrm>
                <a:off x="2617847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" name="AutoShape 2"/>
              <p:cNvCxnSpPr>
                <a:cxnSpLocks noChangeShapeType="1"/>
              </p:cNvCxnSpPr>
              <p:nvPr/>
            </p:nvCxnSpPr>
            <p:spPr bwMode="auto">
              <a:xfrm>
                <a:off x="2853783" y="1481007"/>
                <a:ext cx="635" cy="411708"/>
              </a:xfrm>
              <a:prstGeom prst="straightConnector1">
                <a:avLst/>
              </a:prstGeom>
              <a:noFill/>
              <a:ln w="1905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2" name="480 Rectángulo"/>
              <p:cNvSpPr/>
              <p:nvPr/>
            </p:nvSpPr>
            <p:spPr>
              <a:xfrm>
                <a:off x="816721" y="1368745"/>
                <a:ext cx="1010181" cy="314483"/>
              </a:xfrm>
              <a:prstGeom prst="rect">
                <a:avLst/>
              </a:prstGeom>
            </p:spPr>
            <p:txBody>
              <a:bodyPr wrap="square" lIns="91426" tIns="45713" rIns="91426" bIns="45713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220060"/>
                    </a:solidFill>
                    <a:latin typeface="Arial" charset="0"/>
                    <a:ea typeface="ＭＳ Ｐゴシック" charset="0"/>
                  </a:rPr>
                  <a:t>UV Light</a:t>
                </a:r>
                <a:endParaRPr lang="es-ES" sz="1400" b="1" dirty="0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" name="595 Rectángulo"/>
              <p:cNvSpPr/>
              <p:nvPr/>
            </p:nvSpPr>
            <p:spPr>
              <a:xfrm>
                <a:off x="-175717" y="2780929"/>
                <a:ext cx="1253919" cy="314483"/>
              </a:xfrm>
              <a:prstGeom prst="rect">
                <a:avLst/>
              </a:prstGeom>
            </p:spPr>
            <p:txBody>
              <a:bodyPr wrap="none" lIns="91426" tIns="45713" rIns="91426" bIns="45713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220060"/>
                    </a:solidFill>
                    <a:latin typeface="Arial" charset="0"/>
                    <a:ea typeface="ＭＳ Ｐゴシック" charset="0"/>
                  </a:rPr>
                  <a:t>Photoresist</a:t>
                </a:r>
                <a:endParaRPr lang="es-ES" sz="1400" b="1" dirty="0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" name="Elipse 54"/>
              <p:cNvSpPr/>
              <p:nvPr/>
            </p:nvSpPr>
            <p:spPr>
              <a:xfrm>
                <a:off x="3296569" y="2247660"/>
                <a:ext cx="74226" cy="8382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5" name="Rectangle 27"/>
              <p:cNvSpPr>
                <a:spLocks noChangeArrowheads="1"/>
              </p:cNvSpPr>
              <p:nvPr/>
            </p:nvSpPr>
            <p:spPr bwMode="auto">
              <a:xfrm>
                <a:off x="5494424" y="3007158"/>
                <a:ext cx="1740275" cy="343727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6034215" y="2520953"/>
                <a:ext cx="1403985" cy="180000"/>
              </a:xfrm>
              <a:prstGeom prst="rect">
                <a:avLst/>
              </a:prstGeom>
              <a:solidFill>
                <a:srgbClr val="007AD6"/>
              </a:solidFill>
              <a:ln w="9525">
                <a:noFill/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381000" prstMaterial="legacyMatte">
                <a:bevelT w="13500" h="13500" prst="angle"/>
                <a:bevelB w="13500" h="13500" prst="angle"/>
                <a:extrusionClr>
                  <a:srgbClr val="007AD6"/>
                </a:extrusionClr>
                <a:contourClr>
                  <a:srgbClr val="007AD6"/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" name="Agrupar 57"/>
              <p:cNvGrpSpPr/>
              <p:nvPr/>
            </p:nvGrpSpPr>
            <p:grpSpPr>
              <a:xfrm>
                <a:off x="8103856" y="1123277"/>
                <a:ext cx="586776" cy="685800"/>
                <a:chOff x="8261488" y="343700"/>
                <a:chExt cx="586776" cy="685800"/>
              </a:xfrm>
            </p:grpSpPr>
            <p:sp>
              <p:nvSpPr>
                <p:cNvPr id="83" name="Forma libre 83"/>
                <p:cNvSpPr>
                  <a:spLocks noChangeAspect="1"/>
                </p:cNvSpPr>
                <p:nvPr/>
              </p:nvSpPr>
              <p:spPr>
                <a:xfrm rot="17353114">
                  <a:off x="8262803" y="673639"/>
                  <a:ext cx="565062" cy="60852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b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84" name="Agrupar 84"/>
                <p:cNvGrpSpPr/>
                <p:nvPr/>
              </p:nvGrpSpPr>
              <p:grpSpPr>
                <a:xfrm>
                  <a:off x="8271324" y="343700"/>
                  <a:ext cx="576940" cy="685800"/>
                  <a:chOff x="7004844" y="381000"/>
                  <a:chExt cx="576940" cy="685800"/>
                </a:xfrm>
              </p:grpSpPr>
              <p:grpSp>
                <p:nvGrpSpPr>
                  <p:cNvPr id="87" name="Agrupar 87"/>
                  <p:cNvGrpSpPr/>
                  <p:nvPr/>
                </p:nvGrpSpPr>
                <p:grpSpPr>
                  <a:xfrm>
                    <a:off x="7004844" y="381000"/>
                    <a:ext cx="576940" cy="685800"/>
                    <a:chOff x="7004844" y="381000"/>
                    <a:chExt cx="576940" cy="685800"/>
                  </a:xfrm>
                </p:grpSpPr>
                <p:sp>
                  <p:nvSpPr>
                    <p:cNvPr id="92" name="Forma libre 92"/>
                    <p:cNvSpPr>
                      <a:spLocks noChangeAspect="1"/>
                    </p:cNvSpPr>
                    <p:nvPr/>
                  </p:nvSpPr>
                  <p:spPr>
                    <a:xfrm>
                      <a:off x="7004844" y="533106"/>
                      <a:ext cx="576940" cy="110267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b="1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93" name="Forma libre 93"/>
                    <p:cNvSpPr>
                      <a:spLocks noChangeAspect="1"/>
                    </p:cNvSpPr>
                    <p:nvPr/>
                  </p:nvSpPr>
                  <p:spPr>
                    <a:xfrm>
                      <a:off x="7004844" y="804444"/>
                      <a:ext cx="576940" cy="110267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b="1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94" name="Forma libre 94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6792145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b="1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95" name="Forma libre 95"/>
                    <p:cNvSpPr>
                      <a:spLocks noChangeAspect="1"/>
                    </p:cNvSpPr>
                    <p:nvPr/>
                  </p:nvSpPr>
                  <p:spPr>
                    <a:xfrm rot="16200000">
                      <a:off x="7078988" y="677518"/>
                      <a:ext cx="685800" cy="92764"/>
                    </a:xfrm>
                    <a:custGeom>
                      <a:avLst/>
                      <a:gdLst>
                        <a:gd name="connsiteX0" fmla="*/ 0 w 1659810"/>
                        <a:gd name="connsiteY0" fmla="*/ 119328 h 266870"/>
                        <a:gd name="connsiteX1" fmla="*/ 239371 w 1659810"/>
                        <a:gd name="connsiteY1" fmla="*/ 32886 h 266870"/>
                        <a:gd name="connsiteX2" fmla="*/ 538586 w 1659810"/>
                        <a:gd name="connsiteY2" fmla="*/ 42860 h 266870"/>
                        <a:gd name="connsiteX3" fmla="*/ 1043927 w 1659810"/>
                        <a:gd name="connsiteY3" fmla="*/ 248991 h 266870"/>
                        <a:gd name="connsiteX4" fmla="*/ 1293273 w 1659810"/>
                        <a:gd name="connsiteY4" fmla="*/ 229043 h 266870"/>
                        <a:gd name="connsiteX5" fmla="*/ 1622409 w 1659810"/>
                        <a:gd name="connsiteY5" fmla="*/ 9614 h 266870"/>
                        <a:gd name="connsiteX6" fmla="*/ 1652330 w 1659810"/>
                        <a:gd name="connsiteY6" fmla="*/ 36211 h 2668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659810" h="266870">
                          <a:moveTo>
                            <a:pt x="0" y="119328"/>
                          </a:moveTo>
                          <a:cubicBezTo>
                            <a:pt x="74803" y="82479"/>
                            <a:pt x="149607" y="45631"/>
                            <a:pt x="239371" y="32886"/>
                          </a:cubicBezTo>
                          <a:cubicBezTo>
                            <a:pt x="329135" y="20141"/>
                            <a:pt x="404493" y="6843"/>
                            <a:pt x="538586" y="42860"/>
                          </a:cubicBezTo>
                          <a:cubicBezTo>
                            <a:pt x="672679" y="78877"/>
                            <a:pt x="918146" y="217961"/>
                            <a:pt x="1043927" y="248991"/>
                          </a:cubicBezTo>
                          <a:cubicBezTo>
                            <a:pt x="1169708" y="280021"/>
                            <a:pt x="1196860" y="268939"/>
                            <a:pt x="1293273" y="229043"/>
                          </a:cubicBezTo>
                          <a:cubicBezTo>
                            <a:pt x="1389686" y="189147"/>
                            <a:pt x="1562566" y="41753"/>
                            <a:pt x="1622409" y="9614"/>
                          </a:cubicBezTo>
                          <a:cubicBezTo>
                            <a:pt x="1682252" y="-22525"/>
                            <a:pt x="1652330" y="36211"/>
                            <a:pt x="1652330" y="36211"/>
                          </a:cubicBezTo>
                        </a:path>
                      </a:pathLst>
                    </a:custGeom>
                    <a:ln>
                      <a:solidFill>
                        <a:srgbClr val="DF535A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s-ES" b="1">
                        <a:solidFill>
                          <a:srgbClr val="000000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88" name="Elipse 88"/>
                  <p:cNvSpPr/>
                  <p:nvPr/>
                </p:nvSpPr>
                <p:spPr>
                  <a:xfrm>
                    <a:off x="7155577" y="518483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9" name="Elipse 89"/>
                  <p:cNvSpPr/>
                  <p:nvPr/>
                </p:nvSpPr>
                <p:spPr>
                  <a:xfrm>
                    <a:off x="7449344" y="58420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0" name="Elipse 90"/>
                  <p:cNvSpPr/>
                  <p:nvPr/>
                </p:nvSpPr>
                <p:spPr>
                  <a:xfrm>
                    <a:off x="7360287" y="88265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91" name="Elipse 91"/>
                  <p:cNvSpPr/>
                  <p:nvPr/>
                </p:nvSpPr>
                <p:spPr>
                  <a:xfrm>
                    <a:off x="7087394" y="787400"/>
                    <a:ext cx="44607" cy="47625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 cmpd="sng">
                    <a:solidFill>
                      <a:srgbClr val="DF535A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b="1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85" name="Forma libre 85"/>
                <p:cNvSpPr>
                  <a:spLocks noChangeAspect="1"/>
                </p:cNvSpPr>
                <p:nvPr/>
              </p:nvSpPr>
              <p:spPr>
                <a:xfrm rot="868311">
                  <a:off x="8261488" y="656337"/>
                  <a:ext cx="556299" cy="59908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>
                  <a:solidFill>
                    <a:srgbClr val="4A7EB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b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6" name="Elipse 86"/>
                <p:cNvSpPr/>
                <p:nvPr/>
              </p:nvSpPr>
              <p:spPr>
                <a:xfrm>
                  <a:off x="8534517" y="671162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4A7EBB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b="1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58" name="Elipse 58"/>
              <p:cNvSpPr/>
              <p:nvPr/>
            </p:nvSpPr>
            <p:spPr>
              <a:xfrm>
                <a:off x="7928632" y="1004032"/>
                <a:ext cx="912800" cy="91280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9" name="Agrupar 59"/>
              <p:cNvGrpSpPr/>
              <p:nvPr/>
            </p:nvGrpSpPr>
            <p:grpSpPr>
              <a:xfrm>
                <a:off x="7401172" y="1460432"/>
                <a:ext cx="1306585" cy="1000667"/>
                <a:chOff x="8744834" y="557028"/>
                <a:chExt cx="1593911" cy="1343429"/>
              </a:xfrm>
            </p:grpSpPr>
            <p:cxnSp>
              <p:nvCxnSpPr>
                <p:cNvPr id="80" name="Conector recto 80"/>
                <p:cNvCxnSpPr>
                  <a:stCxn id="58" idx="2"/>
                  <a:endCxn id="82" idx="2"/>
                </p:cNvCxnSpPr>
                <p:nvPr/>
              </p:nvCxnSpPr>
              <p:spPr>
                <a:xfrm flipH="1">
                  <a:off x="8744834" y="557028"/>
                  <a:ext cx="643453" cy="128764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cto 81"/>
                <p:cNvCxnSpPr>
                  <a:stCxn id="58" idx="5"/>
                  <a:endCxn id="82" idx="6"/>
                </p:cNvCxnSpPr>
                <p:nvPr/>
              </p:nvCxnSpPr>
              <p:spPr>
                <a:xfrm flipH="1">
                  <a:off x="8846257" y="990296"/>
                  <a:ext cx="1492488" cy="854379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Elipse 82"/>
                <p:cNvSpPr/>
                <p:nvPr/>
              </p:nvSpPr>
              <p:spPr>
                <a:xfrm>
                  <a:off x="8744834" y="1788893"/>
                  <a:ext cx="101423" cy="111564"/>
                </a:xfrm>
                <a:prstGeom prst="ellipse">
                  <a:avLst/>
                </a:prstGeom>
                <a:noFill/>
                <a:ln w="28575" cmpd="sng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b="1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6110415" y="1533138"/>
                <a:ext cx="1752600" cy="532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6" tIns="45713" rIns="91426" bIns="45713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sz="1400" b="1" dirty="0" err="1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  <a:cs typeface="Arial" pitchFamily="34" charset="0"/>
                  </a:rPr>
                  <a:t>Conducting</a:t>
                </a:r>
                <a:r>
                  <a:rPr lang="de-DE" sz="1400" b="1" dirty="0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  <a:cs typeface="Arial" pitchFamily="34" charset="0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sz="1400" b="1" dirty="0">
                    <a:solidFill>
                      <a:srgbClr val="220060"/>
                    </a:solidFill>
                    <a:latin typeface="Arial" charset="0"/>
                    <a:ea typeface="Times New Roman" pitchFamily="18" charset="0"/>
                    <a:cs typeface="Arial" pitchFamily="34" charset="0"/>
                  </a:rPr>
                  <a:t>IPN Patterns</a:t>
                </a:r>
              </a:p>
            </p:txBody>
          </p:sp>
          <p:cxnSp>
            <p:nvCxnSpPr>
              <p:cNvPr id="61" name="AutoShape 2"/>
              <p:cNvCxnSpPr>
                <a:cxnSpLocks noChangeShapeType="1"/>
              </p:cNvCxnSpPr>
              <p:nvPr/>
            </p:nvCxnSpPr>
            <p:spPr bwMode="auto">
              <a:xfrm>
                <a:off x="6988971" y="2074153"/>
                <a:ext cx="635" cy="39600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62" name="471 Elipse"/>
              <p:cNvSpPr>
                <a:spLocks noChangeAspect="1"/>
              </p:cNvSpPr>
              <p:nvPr/>
            </p:nvSpPr>
            <p:spPr>
              <a:xfrm>
                <a:off x="6476581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3" name="484 Elipse"/>
              <p:cNvSpPr>
                <a:spLocks noChangeAspect="1"/>
              </p:cNvSpPr>
              <p:nvPr/>
            </p:nvSpPr>
            <p:spPr>
              <a:xfrm>
                <a:off x="6104024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6302964" y="2779253"/>
                <a:ext cx="415636" cy="180000"/>
              </a:xfrm>
              <a:prstGeom prst="rect">
                <a:avLst/>
              </a:prstGeom>
              <a:solidFill>
                <a:srgbClr val="007AD6"/>
              </a:solidFill>
              <a:ln w="9525">
                <a:noFill/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381000" prstMaterial="legacyMatte">
                <a:bevelT w="13500" h="13500" prst="angle"/>
                <a:bevelB w="13500" h="13500" prst="angle"/>
                <a:extrusionClr>
                  <a:srgbClr val="007AD6"/>
                </a:extrusionClr>
                <a:contourClr>
                  <a:srgbClr val="007AD6"/>
                </a:contourClr>
              </a:sp3d>
            </p:spPr>
            <p:txBody>
              <a:bodyPr lIns="91426" tIns="45713" rIns="91426" bIns="45713">
                <a:flatTx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22006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" name="471 Elipse"/>
              <p:cNvSpPr>
                <a:spLocks noChangeAspect="1"/>
              </p:cNvSpPr>
              <p:nvPr/>
            </p:nvSpPr>
            <p:spPr>
              <a:xfrm>
                <a:off x="7221694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6" name="484 Elipse"/>
              <p:cNvSpPr>
                <a:spLocks noChangeAspect="1"/>
              </p:cNvSpPr>
              <p:nvPr/>
            </p:nvSpPr>
            <p:spPr>
              <a:xfrm>
                <a:off x="6849138" y="2550170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7" name="471 Elipse"/>
              <p:cNvSpPr>
                <a:spLocks noChangeAspect="1"/>
              </p:cNvSpPr>
              <p:nvPr/>
            </p:nvSpPr>
            <p:spPr>
              <a:xfrm>
                <a:off x="6332624" y="2819642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8" name="484 Elipse"/>
              <p:cNvSpPr>
                <a:spLocks noChangeAspect="1"/>
              </p:cNvSpPr>
              <p:nvPr/>
            </p:nvSpPr>
            <p:spPr>
              <a:xfrm>
                <a:off x="6561224" y="2819642"/>
                <a:ext cx="101530" cy="107711"/>
              </a:xfrm>
              <a:prstGeom prst="ellipse">
                <a:avLst/>
              </a:prstGeom>
              <a:solidFill>
                <a:srgbClr val="FFCD2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133350"/>
                <a:bevelB w="19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9" name="449 Circular"/>
              <p:cNvSpPr>
                <a:spLocks/>
              </p:cNvSpPr>
              <p:nvPr/>
            </p:nvSpPr>
            <p:spPr>
              <a:xfrm>
                <a:off x="6129511" y="23939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0" name="452 Circular"/>
              <p:cNvSpPr>
                <a:spLocks/>
              </p:cNvSpPr>
              <p:nvPr/>
            </p:nvSpPr>
            <p:spPr>
              <a:xfrm>
                <a:off x="7247024" y="23355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453 Circular"/>
              <p:cNvSpPr>
                <a:spLocks/>
              </p:cNvSpPr>
              <p:nvPr/>
            </p:nvSpPr>
            <p:spPr>
              <a:xfrm>
                <a:off x="6739111" y="2383440"/>
                <a:ext cx="126913" cy="162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" name="486 Circular"/>
              <p:cNvSpPr>
                <a:spLocks/>
              </p:cNvSpPr>
              <p:nvPr/>
            </p:nvSpPr>
            <p:spPr>
              <a:xfrm>
                <a:off x="6434311" y="23355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" name="487 Circular"/>
              <p:cNvSpPr>
                <a:spLocks/>
              </p:cNvSpPr>
              <p:nvPr/>
            </p:nvSpPr>
            <p:spPr>
              <a:xfrm>
                <a:off x="7043911" y="23177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4" name="470 Circular"/>
              <p:cNvSpPr>
                <a:spLocks/>
              </p:cNvSpPr>
              <p:nvPr/>
            </p:nvSpPr>
            <p:spPr>
              <a:xfrm rot="5400000">
                <a:off x="7508882" y="2474568"/>
                <a:ext cx="134639" cy="126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5" name="472 Circular"/>
              <p:cNvSpPr>
                <a:spLocks/>
              </p:cNvSpPr>
              <p:nvPr/>
            </p:nvSpPr>
            <p:spPr>
              <a:xfrm rot="5400000">
                <a:off x="6785961" y="2720377"/>
                <a:ext cx="134639" cy="126913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486 Circular"/>
              <p:cNvSpPr>
                <a:spLocks/>
              </p:cNvSpPr>
              <p:nvPr/>
            </p:nvSpPr>
            <p:spPr>
              <a:xfrm>
                <a:off x="6586711" y="2564114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7" name="486 Circular"/>
              <p:cNvSpPr>
                <a:spLocks/>
              </p:cNvSpPr>
              <p:nvPr/>
            </p:nvSpPr>
            <p:spPr>
              <a:xfrm>
                <a:off x="6408824" y="2622553"/>
                <a:ext cx="126913" cy="134639"/>
              </a:xfrm>
              <a:prstGeom prst="pie">
                <a:avLst>
                  <a:gd name="adj1" fmla="val 10877904"/>
                  <a:gd name="adj2" fmla="val 152606"/>
                </a:avLst>
              </a:prstGeom>
              <a:solidFill>
                <a:srgbClr val="FFCD2D"/>
              </a:solidFill>
              <a:ln>
                <a:noFill/>
              </a:ln>
              <a:scene3d>
                <a:camera prst="orthographicFront">
                  <a:rot lat="5400000" lon="10800000" rev="0"/>
                </a:camera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b="1" dirty="0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78" name="Conector recto 78"/>
              <p:cNvCxnSpPr>
                <a:stCxn id="101" idx="4"/>
                <a:endCxn id="54" idx="6"/>
              </p:cNvCxnSpPr>
              <p:nvPr/>
            </p:nvCxnSpPr>
            <p:spPr>
              <a:xfrm flipH="1">
                <a:off x="3370795" y="1826789"/>
                <a:ext cx="964804" cy="46278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9"/>
              <p:cNvCxnSpPr>
                <a:stCxn id="101" idx="1"/>
                <a:endCxn id="54" idx="1"/>
              </p:cNvCxnSpPr>
              <p:nvPr/>
            </p:nvCxnSpPr>
            <p:spPr>
              <a:xfrm flipH="1">
                <a:off x="3307439" y="1168277"/>
                <a:ext cx="501333" cy="109165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AutoShape 2"/>
            <p:cNvCxnSpPr>
              <a:cxnSpLocks noChangeShapeType="1"/>
            </p:cNvCxnSpPr>
            <p:nvPr/>
          </p:nvCxnSpPr>
          <p:spPr bwMode="auto">
            <a:xfrm>
              <a:off x="5434089" y="1897545"/>
              <a:ext cx="256795" cy="467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506100" y="1464319"/>
              <a:ext cx="1617785" cy="36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400" b="1" dirty="0" err="1">
                  <a:solidFill>
                    <a:srgbClr val="220060"/>
                  </a:solidFill>
                  <a:latin typeface="Arial" charset="0"/>
                  <a:ea typeface="Times New Roman" pitchFamily="18" charset="0"/>
                  <a:cs typeface="Arial" pitchFamily="34" charset="0"/>
                </a:rPr>
                <a:t>Metal</a:t>
              </a:r>
              <a:r>
                <a:rPr lang="de-DE" sz="1400" b="1" dirty="0">
                  <a:solidFill>
                    <a:srgbClr val="220060"/>
                  </a:solidFill>
                  <a:latin typeface="Arial" charset="0"/>
                  <a:ea typeface="Times New Roman" pitchFamily="18" charset="0"/>
                  <a:cs typeface="Arial" pitchFamily="34" charset="0"/>
                </a:rPr>
                <a:t> NP</a:t>
              </a:r>
            </a:p>
          </p:txBody>
        </p:sp>
      </p:grpSp>
      <p:sp>
        <p:nvSpPr>
          <p:cNvPr id="108" name="Textfeld 1"/>
          <p:cNvSpPr txBox="1"/>
          <p:nvPr/>
        </p:nvSpPr>
        <p:spPr>
          <a:xfrm>
            <a:off x="115214" y="4063359"/>
            <a:ext cx="8985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err="1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Starting-point</a:t>
            </a:r>
            <a:r>
              <a:rPr lang="es-ES" sz="1600" b="1" dirty="0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: </a:t>
            </a:r>
            <a:r>
              <a:rPr lang="es-ES" sz="1200" dirty="0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R</a:t>
            </a:r>
            <a:r>
              <a:rPr lang="es-ES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. </a:t>
            </a:r>
            <a:r>
              <a:rPr lang="es-ES" sz="1200" dirty="0" err="1">
                <a:solidFill>
                  <a:srgbClr val="220060"/>
                </a:solidFill>
                <a:latin typeface="Arial" charset="0"/>
                <a:ea typeface="ＭＳ Ｐゴシック" charset="0"/>
              </a:rPr>
              <a:t>Abargues</a:t>
            </a:r>
            <a:r>
              <a:rPr lang="es-ES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, P.J. Rodríguez-Cantó, R. García-Calzada, and J. Martínez-Pastor, </a:t>
            </a:r>
            <a:r>
              <a:rPr lang="en-GB" sz="1200" i="1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Patterning of Conducting Polymers using UV lithography: The in-situ polymerization approach</a:t>
            </a:r>
            <a:r>
              <a:rPr lang="en-GB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, </a:t>
            </a:r>
            <a:r>
              <a:rPr lang="pl-PL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J. </a:t>
            </a:r>
            <a:r>
              <a:rPr lang="pl-PL" sz="1200" dirty="0" err="1">
                <a:solidFill>
                  <a:srgbClr val="220060"/>
                </a:solidFill>
                <a:latin typeface="Arial" charset="0"/>
                <a:ea typeface="ＭＳ Ｐゴシック" charset="0"/>
              </a:rPr>
              <a:t>Phys</a:t>
            </a:r>
            <a:r>
              <a:rPr lang="pl-PL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. </a:t>
            </a:r>
            <a:r>
              <a:rPr lang="pl-PL" sz="1200" dirty="0" err="1">
                <a:solidFill>
                  <a:srgbClr val="220060"/>
                </a:solidFill>
                <a:latin typeface="Arial" charset="0"/>
                <a:ea typeface="ＭＳ Ｐゴシック" charset="0"/>
              </a:rPr>
              <a:t>Chem</a:t>
            </a:r>
            <a:r>
              <a:rPr lang="pl-PL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 C </a:t>
            </a:r>
            <a:r>
              <a:rPr lang="es-ES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116, 17547-17553</a:t>
            </a:r>
            <a:r>
              <a:rPr lang="pl-PL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 (2012).</a:t>
            </a:r>
            <a:r>
              <a:rPr lang="es-ES_tradnl" sz="1200" dirty="0">
                <a:solidFill>
                  <a:srgbClr val="220060"/>
                </a:solidFill>
                <a:latin typeface="Arial" charset="0"/>
                <a:ea typeface="ＭＳ Ｐゴシック" charset="0"/>
              </a:rPr>
              <a:t> </a:t>
            </a:r>
            <a:endParaRPr lang="en-GB" sz="1200" dirty="0">
              <a:solidFill>
                <a:srgbClr val="220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" name="CuadroTexto 119"/>
          <p:cNvSpPr txBox="1"/>
          <p:nvPr/>
        </p:nvSpPr>
        <p:spPr>
          <a:xfrm>
            <a:off x="149587" y="5077633"/>
            <a:ext cx="885960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sz="2000" b="1" dirty="0"/>
              <a:t>I</a:t>
            </a:r>
            <a:r>
              <a:rPr lang="en-GB" sz="2000" b="1" dirty="0" smtClean="0"/>
              <a:t>n-situ </a:t>
            </a:r>
            <a:r>
              <a:rPr lang="en-GB" sz="2000" dirty="0" smtClean="0"/>
              <a:t>synthesis of conducting polymer into the </a:t>
            </a:r>
            <a:r>
              <a:rPr lang="en-GB" sz="2000" dirty="0" err="1" smtClean="0"/>
              <a:t>patternable</a:t>
            </a:r>
            <a:r>
              <a:rPr lang="en-GB" sz="2000" dirty="0" smtClean="0"/>
              <a:t> host matrix</a:t>
            </a:r>
          </a:p>
          <a:p>
            <a:pPr marL="285750" indent="-285750" algn="just">
              <a:buFont typeface="Arial"/>
              <a:buChar char="•"/>
            </a:pPr>
            <a:r>
              <a:rPr lang="es-ES" sz="2000" dirty="0" smtClean="0"/>
              <a:t>In-situ </a:t>
            </a:r>
            <a:r>
              <a:rPr lang="es-ES" sz="2000" dirty="0" err="1" smtClean="0"/>
              <a:t>synthesis</a:t>
            </a:r>
            <a:r>
              <a:rPr lang="es-ES" sz="2000" dirty="0" smtClean="0"/>
              <a:t> of Au </a:t>
            </a:r>
            <a:r>
              <a:rPr lang="es-ES" sz="2000" dirty="0" err="1" smtClean="0"/>
              <a:t>NPs</a:t>
            </a:r>
            <a:r>
              <a:rPr lang="es-ES" sz="2000" dirty="0" smtClean="0"/>
              <a:t>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PCP -&gt; </a:t>
            </a:r>
            <a:r>
              <a:rPr lang="es-ES" sz="2000" dirty="0" err="1" smtClean="0"/>
              <a:t>Increase</a:t>
            </a:r>
            <a:r>
              <a:rPr lang="es-ES" sz="2000" dirty="0" smtClean="0"/>
              <a:t> of </a:t>
            </a:r>
            <a:r>
              <a:rPr lang="es-ES" sz="2000" dirty="0" err="1" smtClean="0"/>
              <a:t>Photoconductivity</a:t>
            </a:r>
            <a:r>
              <a:rPr lang="es-ES" sz="2000" dirty="0" smtClean="0"/>
              <a:t> </a:t>
            </a:r>
            <a:r>
              <a:rPr lang="es-ES" sz="2000" dirty="0" err="1" smtClean="0"/>
              <a:t>due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local </a:t>
            </a:r>
            <a:r>
              <a:rPr lang="es-ES" sz="2000" dirty="0" err="1" smtClean="0"/>
              <a:t>heating</a:t>
            </a:r>
            <a:r>
              <a:rPr lang="es-ES" sz="2000" dirty="0" smtClean="0"/>
              <a:t> of </a:t>
            </a:r>
            <a:r>
              <a:rPr lang="es-ES" sz="2000" dirty="0" err="1" smtClean="0"/>
              <a:t>AuNPs</a:t>
            </a:r>
            <a:endParaRPr lang="es-ES" sz="2000" dirty="0" smtClean="0"/>
          </a:p>
        </p:txBody>
      </p:sp>
      <p:sp>
        <p:nvSpPr>
          <p:cNvPr id="110" name="Rectángulo 115"/>
          <p:cNvSpPr/>
          <p:nvPr/>
        </p:nvSpPr>
        <p:spPr>
          <a:xfrm>
            <a:off x="2411760" y="900009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u="sng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Conducting </a:t>
            </a:r>
            <a:r>
              <a:rPr lang="es-ES" sz="3200" b="1" u="sng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polymers</a:t>
            </a:r>
            <a:endParaRPr lang="es-ES" sz="3200" b="1" u="sng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88640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Photodetector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8532440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6/12</a:t>
            </a:r>
            <a:endParaRPr lang="es-ES"/>
          </a:p>
        </p:txBody>
      </p:sp>
      <p:sp>
        <p:nvSpPr>
          <p:cNvPr id="111" name="Rectángulo 2"/>
          <p:cNvSpPr/>
          <p:nvPr/>
        </p:nvSpPr>
        <p:spPr>
          <a:xfrm>
            <a:off x="15846" y="1431212"/>
            <a:ext cx="2956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s-ES" sz="2000" b="1" dirty="0" err="1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Optical</a:t>
            </a:r>
            <a:r>
              <a:rPr lang="es-ES" sz="2000" b="1" dirty="0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 </a:t>
            </a:r>
            <a:r>
              <a:rPr lang="es-ES" sz="2000" b="1" dirty="0" err="1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Properties</a:t>
            </a:r>
            <a:endParaRPr lang="es-ES" sz="2000" b="1" dirty="0">
              <a:solidFill>
                <a:srgbClr val="220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5 Rectángulo"/>
          <p:cNvSpPr/>
          <p:nvPr/>
        </p:nvSpPr>
        <p:spPr>
          <a:xfrm>
            <a:off x="-3913" y="2040218"/>
            <a:ext cx="4377072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GB" sz="1400" b="1" dirty="0" smtClean="0">
                <a:latin typeface="Verdana"/>
                <a:cs typeface="Verdana"/>
              </a:rPr>
              <a:t>Polymerization and </a:t>
            </a:r>
            <a:r>
              <a:rPr lang="en-GB" sz="1400" b="1" dirty="0" err="1" smtClean="0">
                <a:latin typeface="Verdana"/>
                <a:cs typeface="Verdana"/>
              </a:rPr>
              <a:t>AuNPs</a:t>
            </a:r>
            <a:r>
              <a:rPr lang="en-GB" sz="1400" b="1" dirty="0" smtClean="0">
                <a:latin typeface="Verdana"/>
                <a:cs typeface="Verdana"/>
              </a:rPr>
              <a:t> generation can be followed by UV-Vis Spectroscopy</a:t>
            </a:r>
            <a:endParaRPr lang="es-ES" sz="1400" b="1" dirty="0">
              <a:latin typeface="Verdana"/>
              <a:cs typeface="Verdana"/>
            </a:endParaRPr>
          </a:p>
        </p:txBody>
      </p:sp>
      <p:graphicFrame>
        <p:nvGraphicFramePr>
          <p:cNvPr id="113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02954"/>
              </p:ext>
            </p:extLst>
          </p:nvPr>
        </p:nvGraphicFramePr>
        <p:xfrm>
          <a:off x="115379" y="2798109"/>
          <a:ext cx="4735679" cy="3307920"/>
        </p:xfrm>
        <a:graphic>
          <a:graphicData uri="http://schemas.openxmlformats.org/presentationml/2006/ole">
            <p:oleObj spid="_x0000_s27650" name="Graph" r:id="rId4" imgW="4154400" imgH="2901600" progId="Origin50.Graph">
              <p:embed/>
            </p:oleObj>
          </a:graphicData>
        </a:graphic>
      </p:graphicFrame>
      <p:cxnSp>
        <p:nvCxnSpPr>
          <p:cNvPr id="114" name="25 Conector recto de flecha"/>
          <p:cNvCxnSpPr/>
          <p:nvPr/>
        </p:nvCxnSpPr>
        <p:spPr bwMode="auto">
          <a:xfrm>
            <a:off x="1835696" y="2996952"/>
            <a:ext cx="1" cy="44794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5" name="31 CuadroTexto"/>
          <p:cNvSpPr txBox="1"/>
          <p:nvPr/>
        </p:nvSpPr>
        <p:spPr>
          <a:xfrm>
            <a:off x="-3444" y="2645665"/>
            <a:ext cx="4075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0000"/>
                </a:solidFill>
                <a:latin typeface="Verdana"/>
                <a:cs typeface="Verdana"/>
              </a:rPr>
              <a:t>Conducting</a:t>
            </a:r>
            <a:r>
              <a:rPr lang="es-ES" sz="1600" b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s-ES" sz="1600" b="1" dirty="0" err="1" smtClean="0">
                <a:solidFill>
                  <a:srgbClr val="000000"/>
                </a:solidFill>
                <a:latin typeface="Verdana"/>
                <a:cs typeface="Verdana"/>
              </a:rPr>
              <a:t>Polymer</a:t>
            </a:r>
            <a:r>
              <a:rPr lang="es-ES" sz="1600" b="1" dirty="0" smtClean="0">
                <a:solidFill>
                  <a:srgbClr val="000000"/>
                </a:solidFill>
                <a:latin typeface="Verdana"/>
                <a:cs typeface="Verdana"/>
              </a:rPr>
              <a:t> + Au NP</a:t>
            </a:r>
            <a:endParaRPr lang="es-ES" sz="16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cxnSp>
        <p:nvCxnSpPr>
          <p:cNvPr id="116" name="115 Conector recto de flecha"/>
          <p:cNvCxnSpPr>
            <a:stCxn id="117" idx="0"/>
          </p:cNvCxnSpPr>
          <p:nvPr/>
        </p:nvCxnSpPr>
        <p:spPr bwMode="auto">
          <a:xfrm flipH="1" flipV="1">
            <a:off x="1112942" y="4061475"/>
            <a:ext cx="105836" cy="22198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37 CuadroTexto"/>
          <p:cNvSpPr txBox="1"/>
          <p:nvPr/>
        </p:nvSpPr>
        <p:spPr>
          <a:xfrm>
            <a:off x="302784" y="6281340"/>
            <a:ext cx="183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3T + Au (III)</a:t>
            </a:r>
            <a:endParaRPr lang="es-ES" sz="1600" b="1" dirty="0"/>
          </a:p>
        </p:txBody>
      </p:sp>
      <p:sp>
        <p:nvSpPr>
          <p:cNvPr id="118" name="Rectángulo 42"/>
          <p:cNvSpPr/>
          <p:nvPr/>
        </p:nvSpPr>
        <p:spPr>
          <a:xfrm>
            <a:off x="4768395" y="1431212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b="1" dirty="0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TEM </a:t>
            </a:r>
            <a:r>
              <a:rPr lang="es-ES" sz="2000" b="1" dirty="0" err="1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Characterization</a:t>
            </a:r>
            <a:r>
              <a:rPr lang="es-ES" sz="2000" b="1" dirty="0" smtClean="0">
                <a:solidFill>
                  <a:srgbClr val="220060"/>
                </a:solidFill>
                <a:latin typeface="Arial" charset="0"/>
                <a:ea typeface="ＭＳ Ｐゴシック" charset="0"/>
              </a:rPr>
              <a:t> </a:t>
            </a:r>
            <a:endParaRPr lang="es-ES" sz="2000" dirty="0"/>
          </a:p>
        </p:txBody>
      </p:sp>
      <p:pic>
        <p:nvPicPr>
          <p:cNvPr id="119" name="Picture 98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569" y="2246292"/>
            <a:ext cx="35988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19 CuadroTexto"/>
          <p:cNvSpPr txBox="1"/>
          <p:nvPr/>
        </p:nvSpPr>
        <p:spPr>
          <a:xfrm>
            <a:off x="4608833" y="5059049"/>
            <a:ext cx="40600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Transmission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Electron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Microscopy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images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multicomponent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material show  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 </a:t>
            </a:r>
            <a:r>
              <a:rPr lang="es-E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NPs</a:t>
            </a: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dispersed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polymer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matrix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NPs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diameter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obtained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between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 and 8 </a:t>
            </a:r>
            <a:r>
              <a:rPr lang="es-E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nm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1" name="Rectángulo 115"/>
          <p:cNvSpPr/>
          <p:nvPr/>
        </p:nvSpPr>
        <p:spPr>
          <a:xfrm>
            <a:off x="2411760" y="83671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u="sng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Conducting </a:t>
            </a:r>
            <a:r>
              <a:rPr lang="es-ES" sz="3200" b="1" u="sng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polymers</a:t>
            </a:r>
            <a:endParaRPr lang="es-ES" sz="3200" b="1" u="sng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88640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Photodetector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8532440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7/12</a:t>
            </a:r>
            <a:endParaRPr lang="es-ES"/>
          </a:p>
        </p:txBody>
      </p:sp>
      <p:grpSp>
        <p:nvGrpSpPr>
          <p:cNvPr id="17" name="Agrupar 4"/>
          <p:cNvGrpSpPr/>
          <p:nvPr/>
        </p:nvGrpSpPr>
        <p:grpSpPr>
          <a:xfrm>
            <a:off x="4067944" y="1700808"/>
            <a:ext cx="4549973" cy="430887"/>
            <a:chOff x="2194729" y="942418"/>
            <a:chExt cx="3577776" cy="430887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194729" y="942418"/>
              <a:ext cx="25868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buFont typeface="Arial" charset="0"/>
                <a:buChar char="»"/>
              </a:pPr>
              <a:r>
                <a:rPr lang="en-GB" sz="2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Percolation </a:t>
              </a:r>
              <a:r>
                <a:rPr lang="en-GB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Theory:</a:t>
              </a:r>
              <a:endPara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7 Rectángulo"/>
            <p:cNvSpPr/>
            <p:nvPr/>
          </p:nvSpPr>
          <p:spPr>
            <a:xfrm>
              <a:off x="4535367" y="948109"/>
              <a:ext cx="12371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σ = σ</a:t>
              </a:r>
              <a:r>
                <a:rPr lang="en-GB" sz="20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(f-f</a:t>
              </a:r>
              <a:r>
                <a:rPr lang="en-GB" sz="2000" b="1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</a:t>
              </a:r>
              <a:r>
                <a:rPr lang="en-GB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r>
                <a:rPr lang="en-GB" sz="2000" b="1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</a:t>
              </a:r>
              <a:endPara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20" name="Picture 11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68760"/>
            <a:ext cx="4485132" cy="312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ángulo 17"/>
          <p:cNvSpPr/>
          <p:nvPr/>
        </p:nvSpPr>
        <p:spPr>
          <a:xfrm>
            <a:off x="3816424" y="2348880"/>
            <a:ext cx="5364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 </a:t>
            </a:r>
            <a:r>
              <a:rPr lang="es-ES" sz="20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far</a:t>
            </a:r>
            <a:r>
              <a:rPr lang="es-ES" sz="2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</a:t>
            </a:r>
          </a:p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 Conductivity</a:t>
            </a:r>
            <a:r>
              <a:rPr lang="es-E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</a:t>
            </a:r>
            <a:r>
              <a:rPr lang="es-ES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10-30 S/cm</a:t>
            </a:r>
          </a:p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 Responsivity </a:t>
            </a:r>
            <a:r>
              <a:rPr lang="es-ES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 533 nm: </a:t>
            </a:r>
            <a:r>
              <a:rPr lang="es-ES" b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0.004 A/W</a:t>
            </a:r>
            <a:endParaRPr lang="es-E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Rectángulo 115"/>
          <p:cNvSpPr/>
          <p:nvPr/>
        </p:nvSpPr>
        <p:spPr>
          <a:xfrm>
            <a:off x="2411760" y="900009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u="sng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Conducting </a:t>
            </a:r>
            <a:r>
              <a:rPr lang="es-ES" sz="3200" b="1" u="sng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polymers</a:t>
            </a:r>
            <a:endParaRPr lang="es-ES" sz="3200" b="1" u="sng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160300" y="5013176"/>
            <a:ext cx="8424936" cy="12003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463550" lvl="2" indent="-180975">
              <a:buFont typeface="Arial" pitchFamily="34" charset="0"/>
              <a:buChar char="•"/>
            </a:pPr>
            <a:r>
              <a:rPr lang="es-ES" b="0" dirty="0" smtClean="0"/>
              <a:t>QD </a:t>
            </a:r>
            <a:r>
              <a:rPr lang="es-ES" b="0" dirty="0" err="1"/>
              <a:t>solids</a:t>
            </a:r>
            <a:r>
              <a:rPr lang="es-ES" b="0" dirty="0"/>
              <a:t> (</a:t>
            </a:r>
            <a:r>
              <a:rPr lang="es-ES" b="0" dirty="0" err="1"/>
              <a:t>layer-by-layer</a:t>
            </a:r>
            <a:r>
              <a:rPr lang="es-ES" b="0" dirty="0"/>
              <a:t> </a:t>
            </a:r>
            <a:r>
              <a:rPr lang="es-ES" b="0" dirty="0" err="1"/>
              <a:t>method</a:t>
            </a:r>
            <a:r>
              <a:rPr lang="es-ES" b="0" dirty="0"/>
              <a:t>) </a:t>
            </a:r>
            <a:r>
              <a:rPr lang="es-ES" b="0" dirty="0" err="1"/>
              <a:t>using</a:t>
            </a:r>
            <a:r>
              <a:rPr lang="es-ES" b="0" dirty="0"/>
              <a:t> </a:t>
            </a:r>
            <a:r>
              <a:rPr lang="es-ES" b="0" dirty="0" err="1"/>
              <a:t>different</a:t>
            </a:r>
            <a:r>
              <a:rPr lang="es-ES" b="0" dirty="0"/>
              <a:t> </a:t>
            </a:r>
            <a:r>
              <a:rPr lang="es-ES" b="0" dirty="0" err="1" smtClean="0"/>
              <a:t>ligands</a:t>
            </a:r>
            <a:r>
              <a:rPr lang="es-ES" b="0" dirty="0" smtClean="0"/>
              <a:t> (MPA and EDT)</a:t>
            </a:r>
            <a:r>
              <a:rPr lang="es-ES" dirty="0"/>
              <a:t>. MPA: </a:t>
            </a:r>
            <a:r>
              <a:rPr lang="es-ES" b="1" dirty="0"/>
              <a:t>0.006 – </a:t>
            </a:r>
            <a:r>
              <a:rPr lang="es-ES" b="1"/>
              <a:t>0.018 </a:t>
            </a:r>
            <a:r>
              <a:rPr lang="es-ES" b="1" smtClean="0"/>
              <a:t>A/W </a:t>
            </a:r>
            <a:r>
              <a:rPr lang="es-ES" smtClean="0"/>
              <a:t>EDT</a:t>
            </a:r>
            <a:r>
              <a:rPr lang="es-ES" dirty="0"/>
              <a:t>: </a:t>
            </a:r>
            <a:r>
              <a:rPr lang="es-ES" b="1" dirty="0"/>
              <a:t>0.001 – 0.006 A/</a:t>
            </a:r>
            <a:r>
              <a:rPr lang="es-ES" b="1" dirty="0" smtClean="0"/>
              <a:t>W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s-ES" b="0" dirty="0" err="1" smtClean="0"/>
              <a:t>Better</a:t>
            </a:r>
            <a:r>
              <a:rPr lang="es-ES" b="0" dirty="0" smtClean="0"/>
              <a:t> </a:t>
            </a:r>
            <a:r>
              <a:rPr lang="es-ES" b="0" dirty="0" err="1" smtClean="0"/>
              <a:t>dark</a:t>
            </a:r>
            <a:r>
              <a:rPr lang="es-ES" b="0" dirty="0" smtClean="0"/>
              <a:t> </a:t>
            </a:r>
            <a:r>
              <a:rPr lang="es-ES" b="0" dirty="0" err="1" smtClean="0"/>
              <a:t>conductivities</a:t>
            </a:r>
            <a:r>
              <a:rPr lang="es-ES" b="0" dirty="0" smtClean="0"/>
              <a:t> </a:t>
            </a:r>
            <a:r>
              <a:rPr lang="es-ES" b="0" dirty="0"/>
              <a:t>and </a:t>
            </a:r>
            <a:r>
              <a:rPr lang="es-ES" b="0" dirty="0" err="1" smtClean="0"/>
              <a:t>photocurrent</a:t>
            </a:r>
            <a:r>
              <a:rPr lang="es-ES" b="0" dirty="0" smtClean="0"/>
              <a:t> </a:t>
            </a:r>
            <a:r>
              <a:rPr lang="es-ES" b="0" dirty="0" err="1" smtClean="0"/>
              <a:t>with</a:t>
            </a:r>
            <a:r>
              <a:rPr lang="es-ES" b="0" dirty="0" smtClean="0"/>
              <a:t> MPA </a:t>
            </a:r>
            <a:r>
              <a:rPr lang="es-ES" b="0" dirty="0" err="1" smtClean="0"/>
              <a:t>due</a:t>
            </a:r>
            <a:r>
              <a:rPr lang="es-ES" b="0" dirty="0" smtClean="0"/>
              <a:t> </a:t>
            </a:r>
            <a:r>
              <a:rPr lang="es-ES" b="0" dirty="0" err="1" smtClean="0"/>
              <a:t>to</a:t>
            </a:r>
            <a:r>
              <a:rPr lang="es-ES" b="0" dirty="0" smtClean="0"/>
              <a:t> </a:t>
            </a:r>
            <a:r>
              <a:rPr lang="es-ES" b="0" dirty="0" err="1" smtClean="0"/>
              <a:t>shorter</a:t>
            </a:r>
            <a:r>
              <a:rPr lang="es-ES" b="0" dirty="0" smtClean="0"/>
              <a:t> molecular </a:t>
            </a:r>
            <a:r>
              <a:rPr lang="es-ES" b="0" dirty="0" err="1" smtClean="0"/>
              <a:t>distance</a:t>
            </a:r>
            <a:r>
              <a:rPr lang="es-ES" b="0" dirty="0" smtClean="0"/>
              <a:t> </a:t>
            </a:r>
            <a:r>
              <a:rPr lang="es-ES" b="0" dirty="0" err="1" smtClean="0"/>
              <a:t>between</a:t>
            </a:r>
            <a:r>
              <a:rPr lang="es-ES" b="0" dirty="0" smtClean="0"/>
              <a:t> </a:t>
            </a:r>
            <a:r>
              <a:rPr lang="es-ES" b="0" dirty="0" err="1"/>
              <a:t>QDs</a:t>
            </a:r>
            <a:r>
              <a:rPr lang="es-ES" b="0" dirty="0"/>
              <a:t> (1.6 </a:t>
            </a:r>
            <a:r>
              <a:rPr lang="es-ES" b="0" dirty="0" err="1" smtClean="0"/>
              <a:t>nm</a:t>
            </a:r>
            <a:r>
              <a:rPr lang="es-ES" b="0" dirty="0" smtClean="0"/>
              <a:t>) and </a:t>
            </a:r>
            <a:r>
              <a:rPr lang="es-ES" b="0" dirty="0" err="1" smtClean="0"/>
              <a:t>less</a:t>
            </a:r>
            <a:r>
              <a:rPr lang="es-ES" b="0" dirty="0" smtClean="0"/>
              <a:t> </a:t>
            </a:r>
            <a:r>
              <a:rPr lang="es-ES" b="0" dirty="0" err="1" smtClean="0"/>
              <a:t>surface</a:t>
            </a:r>
            <a:r>
              <a:rPr lang="es-ES" b="0" dirty="0" smtClean="0"/>
              <a:t> </a:t>
            </a:r>
            <a:r>
              <a:rPr lang="es-ES" b="0" dirty="0" err="1" smtClean="0"/>
              <a:t>defects</a:t>
            </a:r>
            <a:r>
              <a:rPr lang="es-ES" b="0" dirty="0" smtClean="0"/>
              <a:t>.</a:t>
            </a:r>
            <a:endParaRPr lang="es-ES" sz="1200" dirty="0"/>
          </a:p>
        </p:txBody>
      </p:sp>
      <p:sp>
        <p:nvSpPr>
          <p:cNvPr id="27" name="Rectángulo 115"/>
          <p:cNvSpPr/>
          <p:nvPr/>
        </p:nvSpPr>
        <p:spPr>
          <a:xfrm>
            <a:off x="3419872" y="4437112"/>
            <a:ext cx="2304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u="sng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QD solid</a:t>
            </a:r>
            <a:endParaRPr lang="es-ES" sz="3200" b="1" u="sng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88640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Photodetector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8600031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8/12</a:t>
            </a:r>
            <a:endParaRPr lang="es-ES"/>
          </a:p>
        </p:txBody>
      </p:sp>
      <p:sp>
        <p:nvSpPr>
          <p:cNvPr id="16" name="Rectángulo 2"/>
          <p:cNvSpPr/>
          <p:nvPr/>
        </p:nvSpPr>
        <p:spPr>
          <a:xfrm>
            <a:off x="323528" y="1052736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32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Summary (conductive polymer+QDs layers)</a:t>
            </a:r>
            <a:endParaRPr lang="es-ES" sz="3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adroTexto 3"/>
          <p:cNvSpPr txBox="1"/>
          <p:nvPr/>
        </p:nvSpPr>
        <p:spPr>
          <a:xfrm>
            <a:off x="251520" y="1628800"/>
            <a:ext cx="89646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-  Needed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Responsivity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and EQE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s-ES" sz="2000" b="1" smtClean="0">
                <a:latin typeface="Arial" pitchFamily="34" charset="0"/>
                <a:cs typeface="Arial" pitchFamily="34" charset="0"/>
              </a:rPr>
              <a:t>-  Optimization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setup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 measure photoconductivity</a:t>
            </a:r>
          </a:p>
          <a:p>
            <a:pPr marL="342900" indent="-342900">
              <a:buFont typeface="Wingdings" charset="2"/>
              <a:buChar char="Ø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Optimization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electrode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configuration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-&gt; 1-10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microns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distance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err="1" smtClean="0">
                <a:latin typeface="Arial" pitchFamily="34" charset="0"/>
                <a:cs typeface="Arial" pitchFamily="34" charset="0"/>
              </a:rPr>
              <a:t>required</a:t>
            </a:r>
            <a:r>
              <a:rPr lang="es-ES" sz="2000" b="1" smtClean="0">
                <a:latin typeface="Arial" pitchFamily="34" charset="0"/>
                <a:cs typeface="Arial" pitchFamily="34" charset="0"/>
              </a:rPr>
              <a:t>!!</a:t>
            </a:r>
          </a:p>
          <a:p>
            <a:pPr marL="342900" indent="-342900">
              <a:buFontTx/>
              <a:buChar char="-"/>
            </a:pPr>
            <a:endParaRPr lang="es-ES" sz="2000" b="1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es-ES" sz="2000" b="1" smtClean="0">
                <a:latin typeface="Arial" pitchFamily="34" charset="0"/>
                <a:cs typeface="Arial" pitchFamily="34" charset="0"/>
              </a:rPr>
              <a:t>New layout</a:t>
            </a:r>
          </a:p>
          <a:p>
            <a:pPr marL="342900" indent="-342900">
              <a:buFontTx/>
              <a:buChar char="-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9" y="3604934"/>
            <a:ext cx="4536503" cy="32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2" cy="880244"/>
            <a:chOff x="0" y="0"/>
            <a:chExt cx="9906000" cy="880244"/>
          </a:xfrm>
        </p:grpSpPr>
        <p:sp>
          <p:nvSpPr>
            <p:cNvPr id="3" name="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1 Título"/>
            <p:cNvSpPr txBox="1">
              <a:spLocks/>
            </p:cNvSpPr>
            <p:nvPr/>
          </p:nvSpPr>
          <p:spPr bwMode="auto">
            <a:xfrm>
              <a:off x="3080791" y="188640"/>
              <a:ext cx="5226580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4000" b="1" smtClean="0">
                  <a:solidFill>
                    <a:schemeClr val="bg1"/>
                  </a:solidFill>
                </a:rPr>
                <a:t>Photodetector</a:t>
              </a:r>
              <a:endParaRPr lang="en-GB" sz="4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Rectángulo"/>
          <p:cNvSpPr/>
          <p:nvPr/>
        </p:nvSpPr>
        <p:spPr>
          <a:xfrm>
            <a:off x="3152718" y="836712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Final design</a:t>
            </a:r>
            <a:endParaRPr lang="es-ES" sz="3200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388424" y="645333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9/12</a:t>
            </a:r>
            <a:endParaRPr lang="es-E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844824"/>
            <a:ext cx="89249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540</Words>
  <Application>Microsoft Office PowerPoint</Application>
  <PresentationFormat>Presentación en pantalla (4:3)</PresentationFormat>
  <Paragraphs>128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Tema de Office</vt:lpstr>
      <vt:lpstr>Ecuación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-</cp:lastModifiedBy>
  <cp:revision>62</cp:revision>
  <dcterms:created xsi:type="dcterms:W3CDTF">2012-10-08T06:57:33Z</dcterms:created>
  <dcterms:modified xsi:type="dcterms:W3CDTF">2012-12-17T14:52:11Z</dcterms:modified>
</cp:coreProperties>
</file>