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80" r:id="rId5"/>
    <p:sldId id="260" r:id="rId6"/>
    <p:sldId id="276" r:id="rId7"/>
    <p:sldId id="285" r:id="rId8"/>
    <p:sldId id="286" r:id="rId9"/>
    <p:sldId id="287" r:id="rId10"/>
    <p:sldId id="27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2" autoAdjust="0"/>
    <p:restoredTop sz="99409" autoAdjust="0"/>
  </p:normalViewPr>
  <p:slideViewPr>
    <p:cSldViewPr>
      <p:cViewPr>
        <p:scale>
          <a:sx n="100" d="100"/>
          <a:sy n="100" d="100"/>
        </p:scale>
        <p:origin x="-7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13/05/2013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the technical difficulties to achieve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-gap distances and the possible difficulties to couple light leaving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plasmonic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amplifier into this photoconductive device, we also consider the study of micro-gap photoconductors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responsivity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of a micro-gap photoconductor (45 mm distance between electrodes) at 1.5 V bias is about 2 orders of magnitude below that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Schottky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photodiode made on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QD film with similar thickness and preparation conditions.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 difference can be attributed to the still long distance between electrodes as compared to diffusion length of the material and the small in-plane electric field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13/05/2013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J.P. Martínez-Pastor</a:t>
            </a:r>
            <a:endParaRPr lang="es-E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 and preparation of Review Meeting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May13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2013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11161750" cy="880244"/>
            <a:chOff x="0" y="0"/>
            <a:chExt cx="12091895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184243" y="58316"/>
              <a:ext cx="990765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Collaboration with other partners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229923" y="123914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UGENT and IMEC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421" y="1835239"/>
            <a:ext cx="8784576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Sample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PER,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New material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deliverables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4.1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4.2</a:t>
            </a:r>
          </a:p>
          <a:p>
            <a:pPr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7671" y="3327375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AIT</a:t>
            </a:r>
            <a:endParaRPr lang="es-ES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944" y="3779455"/>
            <a:ext cx="87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modelling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2-D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modelling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deliverables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4.1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10/10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85377" y="5755322"/>
            <a:ext cx="6138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Nanogap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fabrication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partners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?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Outline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39552" y="1975480"/>
            <a:ext cx="72218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1-Deliverables and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milestones</a:t>
            </a:r>
            <a:endParaRPr lang="es-E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2-Current 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Status of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E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2.1-Plasmonic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amplifiers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polymers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doped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QDs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2.2-Photodetectors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polymers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Collaboration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</a:t>
            </a:r>
            <a:endParaRPr lang="es-E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2/10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70124"/>
              </p:ext>
            </p:extLst>
          </p:nvPr>
        </p:nvGraphicFramePr>
        <p:xfrm>
          <a:off x="179512" y="1484784"/>
          <a:ext cx="8820981" cy="471484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plasmonic amplifiers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859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: nano-gap (MIM) vs.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3/10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73402"/>
              </p:ext>
            </p:extLst>
          </p:nvPr>
        </p:nvGraphicFramePr>
        <p:xfrm>
          <a:off x="161509" y="1484784"/>
          <a:ext cx="8820981" cy="40741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Deliverables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D4.1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D4.2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D4.3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D4.4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>
                          <a:latin typeface="Arial" pitchFamily="34" charset="0"/>
                          <a:cs typeface="Arial" pitchFamily="34" charset="0"/>
                        </a:rPr>
                        <a:t>D.7.1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First report on NAVOLCHI dissemination and promotion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>
                          <a:latin typeface="Arial" pitchFamily="34" charset="0"/>
                          <a:cs typeface="Arial" pitchFamily="34" charset="0"/>
                        </a:rPr>
                        <a:t>D.7.2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mtClean="0">
                          <a:latin typeface="Arial" pitchFamily="34" charset="0"/>
                          <a:cs typeface="Arial" pitchFamily="34" charset="0"/>
                        </a:rPr>
                        <a:t>First report on NAVOLCHI exploitation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0432" y="645640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4/10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0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811286" y="836712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plasmonic amplifiers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6137" y="1268760"/>
            <a:ext cx="834581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QD-PMMA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nanocomposites</a:t>
            </a:r>
            <a:r>
              <a:rPr lang="es-E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SPP 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=1.55 µm</a:t>
            </a:r>
            <a:endParaRPr lang="es-E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20000" cy="25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5/10</a:t>
            </a:r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6461"/>
            <a:ext cx="49307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1559" y="1844824"/>
            <a:ext cx="568863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Bilayer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symmetric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waveguides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at 1.55 µm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UGent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t=30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= 0.7 µm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=1.8 µm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=0-9 µm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98" y="5157192"/>
            <a:ext cx="3759449" cy="4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91106" y="47251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TE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12360" y="47251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TM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191190" y="836712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2-D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modelling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6/10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76137" y="1268760"/>
            <a:ext cx="5061194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s-E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8160"/>
            <a:ext cx="5795318" cy="251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83567" y="1764878"/>
            <a:ext cx="568863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Dielectric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PMMA load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gold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film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6565" y="4941168"/>
            <a:ext cx="7259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accurately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algorithm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computation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time…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1403648" y="836712"/>
            <a:ext cx="7032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Schottky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Heterostructure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38842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7/10</a:t>
            </a:r>
            <a:endParaRPr lang="es-ES" dirty="0"/>
          </a:p>
        </p:txBody>
      </p:sp>
      <p:grpSp>
        <p:nvGrpSpPr>
          <p:cNvPr id="21" name="Agrupar 20"/>
          <p:cNvGrpSpPr/>
          <p:nvPr/>
        </p:nvGrpSpPr>
        <p:grpSpPr>
          <a:xfrm>
            <a:off x="74616" y="2791322"/>
            <a:ext cx="2118600" cy="2448272"/>
            <a:chOff x="1201504" y="2420888"/>
            <a:chExt cx="2118600" cy="2448272"/>
          </a:xfrm>
        </p:grpSpPr>
        <p:grpSp>
          <p:nvGrpSpPr>
            <p:cNvPr id="22" name="Agrupar 21"/>
            <p:cNvGrpSpPr/>
            <p:nvPr/>
          </p:nvGrpSpPr>
          <p:grpSpPr>
            <a:xfrm>
              <a:off x="1726380" y="2420888"/>
              <a:ext cx="1593724" cy="2448272"/>
              <a:chOff x="1726380" y="2420888"/>
              <a:chExt cx="1593724" cy="2448272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1726380" y="2492896"/>
                <a:ext cx="1584176" cy="1296144"/>
                <a:chOff x="1726380" y="2492896"/>
                <a:chExt cx="1584176" cy="1296144"/>
              </a:xfrm>
            </p:grpSpPr>
            <p:sp>
              <p:nvSpPr>
                <p:cNvPr id="35" name="Rectángulo 34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6" name="Rectángulo 35"/>
                <p:cNvSpPr/>
                <p:nvPr/>
              </p:nvSpPr>
              <p:spPr>
                <a:xfrm>
                  <a:off x="2123728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Rectángulo 36"/>
                <p:cNvSpPr/>
                <p:nvPr/>
              </p:nvSpPr>
              <p:spPr>
                <a:xfrm>
                  <a:off x="2339752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2555776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Rectángulo 38"/>
                <p:cNvSpPr/>
                <p:nvPr/>
              </p:nvSpPr>
              <p:spPr>
                <a:xfrm>
                  <a:off x="2123728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2339752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Rectángulo 40"/>
                <p:cNvSpPr/>
                <p:nvPr/>
              </p:nvSpPr>
              <p:spPr>
                <a:xfrm>
                  <a:off x="2555776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Rectángulo 41"/>
                <p:cNvSpPr/>
                <p:nvPr/>
              </p:nvSpPr>
              <p:spPr>
                <a:xfrm>
                  <a:off x="190770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Rectángulo 42"/>
                <p:cNvSpPr/>
                <p:nvPr/>
              </p:nvSpPr>
              <p:spPr>
                <a:xfrm>
                  <a:off x="190770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Rectángulo 43"/>
                <p:cNvSpPr/>
                <p:nvPr/>
              </p:nvSpPr>
              <p:spPr>
                <a:xfrm>
                  <a:off x="2771800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Rectángulo 44"/>
                <p:cNvSpPr/>
                <p:nvPr/>
              </p:nvSpPr>
              <p:spPr>
                <a:xfrm>
                  <a:off x="298782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Rectángulo 45"/>
                <p:cNvSpPr/>
                <p:nvPr/>
              </p:nvSpPr>
              <p:spPr>
                <a:xfrm>
                  <a:off x="2771800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Rectángulo 46"/>
                <p:cNvSpPr/>
                <p:nvPr/>
              </p:nvSpPr>
              <p:spPr>
                <a:xfrm>
                  <a:off x="298782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28"/>
              <p:cNvGrpSpPr/>
              <p:nvPr/>
            </p:nvGrpSpPr>
            <p:grpSpPr>
              <a:xfrm>
                <a:off x="1735928" y="3861048"/>
                <a:ext cx="1584176" cy="1008112"/>
                <a:chOff x="1763688" y="4293096"/>
                <a:chExt cx="1584176" cy="1008112"/>
              </a:xfrm>
            </p:grpSpPr>
            <p:sp>
              <p:nvSpPr>
                <p:cNvPr id="31" name="Rectángulo 30"/>
                <p:cNvSpPr/>
                <p:nvPr/>
              </p:nvSpPr>
              <p:spPr>
                <a:xfrm>
                  <a:off x="1763688" y="4941168"/>
                  <a:ext cx="1584176" cy="36004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ITO</a:t>
                  </a:r>
                  <a:endParaRPr lang="es-ES" dirty="0"/>
                </a:p>
              </p:txBody>
            </p:sp>
            <p:sp>
              <p:nvSpPr>
                <p:cNvPr id="32" name="Rectángulo 31"/>
                <p:cNvSpPr/>
                <p:nvPr/>
              </p:nvSpPr>
              <p:spPr>
                <a:xfrm>
                  <a:off x="1763688" y="4725144"/>
                  <a:ext cx="1584176" cy="21602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PDOT</a:t>
                  </a:r>
                  <a:endParaRPr lang="es-ES" dirty="0"/>
                </a:p>
              </p:txBody>
            </p:sp>
            <p:sp>
              <p:nvSpPr>
                <p:cNvPr id="33" name="Rectángulo 32"/>
                <p:cNvSpPr/>
                <p:nvPr/>
              </p:nvSpPr>
              <p:spPr>
                <a:xfrm>
                  <a:off x="1763688" y="4509120"/>
                  <a:ext cx="1584176" cy="21602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smtClean="0"/>
                    <a:t>QD-</a:t>
                  </a:r>
                  <a:r>
                    <a:rPr lang="es-ES" sz="1400" dirty="0" err="1" smtClean="0"/>
                    <a:t>layer</a:t>
                  </a:r>
                  <a:r>
                    <a:rPr lang="es-ES" sz="1400" dirty="0" smtClean="0"/>
                    <a:t> (300 </a:t>
                  </a:r>
                  <a:r>
                    <a:rPr lang="es-ES" sz="1400" dirty="0" err="1" smtClean="0"/>
                    <a:t>nm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1763688" y="4293096"/>
                  <a:ext cx="1584176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Ag</a:t>
                  </a:r>
                  <a:endParaRPr lang="es-ES" dirty="0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1907704" y="2420888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TOP</a:t>
                </a:r>
              </a:p>
              <a:p>
                <a:r>
                  <a:rPr lang="es-ES" dirty="0" smtClean="0"/>
                  <a:t>S = 1 mm</a:t>
                </a:r>
                <a:r>
                  <a:rPr lang="es-ES" baseline="30000" dirty="0" smtClean="0"/>
                  <a:t>2</a:t>
                </a:r>
                <a:endParaRPr lang="es-ES" baseline="30000" dirty="0"/>
              </a:p>
            </p:txBody>
          </p:sp>
        </p:grpSp>
        <p:cxnSp>
          <p:nvCxnSpPr>
            <p:cNvPr id="23" name="Conector recto 22"/>
            <p:cNvCxnSpPr>
              <a:stCxn id="34" idx="1"/>
            </p:cNvCxnSpPr>
            <p:nvPr/>
          </p:nvCxnSpPr>
          <p:spPr>
            <a:xfrm flipH="1" flipV="1">
              <a:off x="1331640" y="3933056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1331640" y="4725144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345520" y="3926116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1345520" y="444405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1201504" y="420026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ahoma"/>
                  <a:cs typeface="Tahoma"/>
                </a:rPr>
                <a:t>I</a:t>
              </a:r>
              <a:endParaRPr lang="es-ES" dirty="0">
                <a:latin typeface="Tahoma"/>
                <a:cs typeface="Tahoma"/>
              </a:endParaRPr>
            </a:p>
          </p:txBody>
        </p:sp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51" name="14 CuadroTexto"/>
          <p:cNvSpPr txBox="1"/>
          <p:nvPr/>
        </p:nvSpPr>
        <p:spPr>
          <a:xfrm>
            <a:off x="650684" y="1452275"/>
            <a:ext cx="802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Symbol" charset="2"/>
                <a:cs typeface="Symbol" charset="2"/>
              </a:rPr>
              <a:t>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7.10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Symbol" charset="2"/>
                <a:cs typeface="Symbol" charset="2"/>
              </a:rPr>
              <a:t>W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cm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0.7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/W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visible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>
                <a:latin typeface="Arial" pitchFamily="34" charset="0"/>
                <a:cs typeface="Arial" pitchFamily="34" charset="0"/>
              </a:rPr>
              <a:t>mA/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 at 1000 nm                   				(exciton ground state absorption)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68" y="2848156"/>
            <a:ext cx="3385313" cy="25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76976" y="5565523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improvement</a:t>
            </a:r>
            <a:r>
              <a:rPr lang="es-E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Metals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as top </a:t>
            </a:r>
            <a:r>
              <a:rPr lang="es-ES" dirty="0" err="1" smtClean="0"/>
              <a:t>electrode</a:t>
            </a:r>
            <a:r>
              <a:rPr lang="es-ES" dirty="0" smtClean="0"/>
              <a:t> (i.e. </a:t>
            </a:r>
            <a:r>
              <a:rPr lang="es-ES" dirty="0" err="1" smtClean="0"/>
              <a:t>LiF</a:t>
            </a:r>
            <a:r>
              <a:rPr lang="es-ES" dirty="0" smtClean="0"/>
              <a:t> / Al)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ZnO</a:t>
            </a:r>
            <a:r>
              <a:rPr lang="es-ES" dirty="0" smtClean="0"/>
              <a:t> </a:t>
            </a:r>
            <a:r>
              <a:rPr lang="es-ES" dirty="0" err="1" smtClean="0"/>
              <a:t>transparent</a:t>
            </a:r>
            <a:r>
              <a:rPr lang="es-ES" dirty="0" smtClean="0"/>
              <a:t> </a:t>
            </a:r>
            <a:r>
              <a:rPr lang="es-ES" dirty="0" err="1" smtClean="0"/>
              <a:t>conductive</a:t>
            </a:r>
            <a:r>
              <a:rPr lang="es-ES" dirty="0" smtClean="0"/>
              <a:t> </a:t>
            </a:r>
            <a:r>
              <a:rPr lang="es-ES" dirty="0" err="1" smtClean="0"/>
              <a:t>layers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interesting</a:t>
            </a:r>
            <a:r>
              <a:rPr lang="es-ES" dirty="0" smtClean="0"/>
              <a:t> ti </a:t>
            </a:r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Schottky</a:t>
            </a:r>
            <a:r>
              <a:rPr lang="es-ES" dirty="0" smtClean="0"/>
              <a:t> </a:t>
            </a:r>
            <a:r>
              <a:rPr lang="es-ES" dirty="0" err="1" smtClean="0"/>
              <a:t>contact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QDs</a:t>
            </a:r>
            <a:endParaRPr lang="es-ES" dirty="0"/>
          </a:p>
        </p:txBody>
      </p:sp>
      <p:grpSp>
        <p:nvGrpSpPr>
          <p:cNvPr id="55" name="Agrupar 54"/>
          <p:cNvGrpSpPr>
            <a:grpSpLocks noChangeAspect="1"/>
          </p:cNvGrpSpPr>
          <p:nvPr/>
        </p:nvGrpSpPr>
        <p:grpSpPr>
          <a:xfrm>
            <a:off x="2136831" y="2848816"/>
            <a:ext cx="3529305" cy="2716707"/>
            <a:chOff x="0" y="0"/>
            <a:chExt cx="4570730" cy="3535680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0730" cy="3535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Cuadro de texto 7"/>
            <p:cNvSpPr txBox="1"/>
            <p:nvPr/>
          </p:nvSpPr>
          <p:spPr>
            <a:xfrm>
              <a:off x="2578735" y="1946910"/>
              <a:ext cx="1300499" cy="503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900" dirty="0">
                  <a:effectLst/>
                  <a:latin typeface="Arial"/>
                  <a:ea typeface="Times New Roman"/>
                  <a:cs typeface="Times New Roman"/>
                </a:rPr>
                <a:t>810 nm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900" dirty="0">
                  <a:effectLst/>
                  <a:latin typeface="Arial"/>
                  <a:ea typeface="Times New Roman"/>
                  <a:cs typeface="Times New Roman"/>
                </a:rPr>
                <a:t>P</a:t>
              </a:r>
              <a:r>
                <a:rPr lang="en-GB" sz="900" baseline="-25000" dirty="0">
                  <a:effectLst/>
                  <a:latin typeface="Arial"/>
                  <a:ea typeface="Times New Roman"/>
                  <a:cs typeface="Times New Roman"/>
                </a:rPr>
                <a:t>i</a:t>
              </a:r>
              <a:r>
                <a:rPr lang="en-GB" sz="900" dirty="0">
                  <a:effectLst/>
                  <a:latin typeface="Arial"/>
                  <a:ea typeface="Times New Roman"/>
                  <a:cs typeface="Times New Roman"/>
                </a:rPr>
                <a:t>= 1.3 </a:t>
              </a:r>
              <a:r>
                <a:rPr lang="en-GB" sz="900" dirty="0" err="1">
                  <a:effectLst/>
                  <a:latin typeface="Arial"/>
                  <a:ea typeface="Times New Roman"/>
                  <a:cs typeface="Times New Roman"/>
                </a:rPr>
                <a:t>mW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GB" sz="900" dirty="0">
                  <a:effectLst/>
                  <a:latin typeface="Arial"/>
                  <a:ea typeface="Times New Roman"/>
                  <a:cs typeface="Times New Roman"/>
                </a:rPr>
                <a:t>R= 2.9 mA/W</a:t>
              </a:r>
              <a:endParaRPr lang="es-ES_trad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Cuadro de texto 13"/>
            <p:cNvSpPr txBox="1"/>
            <p:nvPr/>
          </p:nvSpPr>
          <p:spPr>
            <a:xfrm>
              <a:off x="1599565" y="3115945"/>
              <a:ext cx="19812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b="1">
                  <a:effectLst/>
                  <a:latin typeface="Arial"/>
                  <a:ea typeface="Times New Roman"/>
                  <a:cs typeface="Times New Roman"/>
                </a:rPr>
                <a:t>Bias</a:t>
              </a:r>
              <a:r>
                <a:rPr lang="en-GB" sz="1400">
                  <a:effectLst/>
                  <a:latin typeface="Arial"/>
                  <a:ea typeface="Times New Roman"/>
                  <a:cs typeface="Times New Roman"/>
                </a:rPr>
                <a:t>   (V)</a:t>
              </a:r>
              <a:endParaRPr lang="es-ES_tradn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0" name="Cuadro de texto 1"/>
          <p:cNvSpPr txBox="1"/>
          <p:nvPr/>
        </p:nvSpPr>
        <p:spPr>
          <a:xfrm>
            <a:off x="3947238" y="3541766"/>
            <a:ext cx="912853" cy="4678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GB" sz="900">
                <a:effectLst/>
                <a:latin typeface="Arial"/>
                <a:ea typeface="Times New Roman"/>
                <a:cs typeface="Times New Roman"/>
              </a:rPr>
              <a:t>810 nm</a:t>
            </a:r>
            <a:endParaRPr lang="es-ES_tradnl" sz="12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900">
                <a:effectLst/>
                <a:latin typeface="Arial"/>
                <a:ea typeface="Times New Roman"/>
                <a:cs typeface="Times New Roman"/>
              </a:rPr>
              <a:t>P</a:t>
            </a:r>
            <a:r>
              <a:rPr lang="en-GB" sz="900" baseline="-25000">
                <a:effectLst/>
                <a:latin typeface="Arial"/>
                <a:ea typeface="Times New Roman"/>
                <a:cs typeface="Times New Roman"/>
              </a:rPr>
              <a:t>i</a:t>
            </a:r>
            <a:r>
              <a:rPr lang="en-GB" sz="900">
                <a:effectLst/>
                <a:latin typeface="Arial"/>
                <a:ea typeface="Times New Roman"/>
                <a:cs typeface="Times New Roman"/>
              </a:rPr>
              <a:t>= 1.3 mW</a:t>
            </a:r>
            <a:endParaRPr lang="es-ES_tradnl" sz="12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900">
                <a:effectLst/>
                <a:latin typeface="Arial"/>
                <a:ea typeface="Times New Roman"/>
                <a:cs typeface="Times New Roman"/>
              </a:rPr>
              <a:t>R= 2.9 mA/W</a:t>
            </a:r>
            <a:endParaRPr lang="es-ES_tradnl" sz="1200">
              <a:effectLst/>
              <a:latin typeface="Times New Roman"/>
              <a:ea typeface="Times New Roman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7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8518508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8/10</a:t>
            </a:r>
            <a:endParaRPr lang="es-ES" dirty="0"/>
          </a:p>
        </p:txBody>
      </p:sp>
      <p:sp>
        <p:nvSpPr>
          <p:cNvPr id="36" name="14 CuadroTexto"/>
          <p:cNvSpPr txBox="1"/>
          <p:nvPr/>
        </p:nvSpPr>
        <p:spPr>
          <a:xfrm>
            <a:off x="650683" y="1869584"/>
            <a:ext cx="8364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 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7.10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cm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(280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nm thick layer)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≈ </a:t>
            </a:r>
            <a:r>
              <a:rPr lang="es-ES_trad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0.01-0.1 </a:t>
            </a:r>
            <a:r>
              <a:rPr lang="es-ES_trad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A/W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(1 V) at visible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wavelengths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sample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smaller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Schottky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photodiodes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97956" y="3518354"/>
            <a:ext cx="1593724" cy="2376264"/>
            <a:chOff x="1691680" y="3789040"/>
            <a:chExt cx="1593724" cy="2376264"/>
          </a:xfrm>
        </p:grpSpPr>
        <p:grpSp>
          <p:nvGrpSpPr>
            <p:cNvPr id="16" name="Agrupar 15"/>
            <p:cNvGrpSpPr/>
            <p:nvPr/>
          </p:nvGrpSpPr>
          <p:grpSpPr>
            <a:xfrm>
              <a:off x="1691680" y="3789040"/>
              <a:ext cx="1593724" cy="2376264"/>
              <a:chOff x="3635896" y="2492896"/>
              <a:chExt cx="1593724" cy="2376264"/>
            </a:xfrm>
          </p:grpSpPr>
          <p:grpSp>
            <p:nvGrpSpPr>
              <p:cNvPr id="17" name="Agrupar 16"/>
              <p:cNvGrpSpPr/>
              <p:nvPr/>
            </p:nvGrpSpPr>
            <p:grpSpPr>
              <a:xfrm>
                <a:off x="3635896" y="2492896"/>
                <a:ext cx="1593724" cy="2376264"/>
                <a:chOff x="1726380" y="2492896"/>
                <a:chExt cx="1593724" cy="2376264"/>
              </a:xfrm>
            </p:grpSpPr>
            <p:sp>
              <p:nvSpPr>
                <p:cNvPr id="30" name="Rectángulo 29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1" name="Agrupar 30"/>
                <p:cNvGrpSpPr/>
                <p:nvPr/>
              </p:nvGrpSpPr>
              <p:grpSpPr>
                <a:xfrm>
                  <a:off x="1735928" y="4077072"/>
                  <a:ext cx="1584176" cy="792088"/>
                  <a:chOff x="1763688" y="4509120"/>
                  <a:chExt cx="1584176" cy="792088"/>
                </a:xfrm>
              </p:grpSpPr>
              <p:sp>
                <p:nvSpPr>
                  <p:cNvPr id="33" name="Rectángulo 32"/>
                  <p:cNvSpPr/>
                  <p:nvPr/>
                </p:nvSpPr>
                <p:spPr>
                  <a:xfrm>
                    <a:off x="1763688" y="4941168"/>
                    <a:ext cx="1584176" cy="36004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GLASS</a:t>
                    </a:r>
                    <a:endParaRPr lang="es-ES" dirty="0"/>
                  </a:p>
                </p:txBody>
              </p:sp>
              <p:sp>
                <p:nvSpPr>
                  <p:cNvPr id="34" name="Rectángulo 33"/>
                  <p:cNvSpPr/>
                  <p:nvPr/>
                </p:nvSpPr>
                <p:spPr>
                  <a:xfrm>
                    <a:off x="1763688" y="4725144"/>
                    <a:ext cx="1584176" cy="21602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1400" dirty="0" smtClean="0"/>
                      <a:t>QD-</a:t>
                    </a:r>
                    <a:r>
                      <a:rPr lang="es-ES" sz="1400" dirty="0" err="1" smtClean="0"/>
                      <a:t>layer</a:t>
                    </a:r>
                    <a:r>
                      <a:rPr lang="es-ES" sz="1400" dirty="0" smtClean="0"/>
                      <a:t> (300 </a:t>
                    </a:r>
                    <a:r>
                      <a:rPr lang="es-ES" sz="1400" dirty="0" err="1" smtClean="0"/>
                      <a:t>nm</a:t>
                    </a:r>
                    <a:r>
                      <a:rPr lang="es-ES" sz="1400" dirty="0" smtClean="0"/>
                      <a:t>)</a:t>
                    </a:r>
                    <a:endParaRPr lang="es-ES" sz="1400" dirty="0"/>
                  </a:p>
                </p:txBody>
              </p:sp>
              <p:sp>
                <p:nvSpPr>
                  <p:cNvPr id="35" name="Rectángulo 34"/>
                  <p:cNvSpPr/>
                  <p:nvPr/>
                </p:nvSpPr>
                <p:spPr>
                  <a:xfrm>
                    <a:off x="1763688" y="4509120"/>
                    <a:ext cx="1584176" cy="21602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Ag</a:t>
                    </a:r>
                    <a:endParaRPr lang="es-ES" dirty="0"/>
                  </a:p>
                </p:txBody>
              </p:sp>
            </p:grpSp>
            <p:sp>
              <p:nvSpPr>
                <p:cNvPr id="32" name="CuadroTexto 31"/>
                <p:cNvSpPr txBox="1"/>
                <p:nvPr/>
              </p:nvSpPr>
              <p:spPr>
                <a:xfrm>
                  <a:off x="2123728" y="249289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TOP</a:t>
                  </a:r>
                  <a:endParaRPr lang="es-ES" dirty="0"/>
                </a:p>
              </p:txBody>
            </p:sp>
          </p:grpSp>
          <p:sp>
            <p:nvSpPr>
              <p:cNvPr id="18" name="Forma libre 17"/>
              <p:cNvSpPr/>
              <p:nvPr/>
            </p:nvSpPr>
            <p:spPr>
              <a:xfrm>
                <a:off x="4067944" y="2900728"/>
                <a:ext cx="333127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Forma libre 19"/>
              <p:cNvSpPr/>
              <p:nvPr/>
            </p:nvSpPr>
            <p:spPr>
              <a:xfrm flipH="1">
                <a:off x="4427984" y="2911064"/>
                <a:ext cx="325340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4139952" y="2997888"/>
                <a:ext cx="254161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H="1" flipV="1">
                <a:off x="4434924" y="2996952"/>
                <a:ext cx="255600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4427984" y="2708920"/>
                <a:ext cx="654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smtClean="0"/>
                  <a:t>45 </a:t>
                </a:r>
                <a:r>
                  <a:rPr lang="es-ES" sz="1400" b="1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s-ES" sz="1400" b="1" dirty="0" smtClean="0"/>
                  <a:t>m</a:t>
                </a:r>
                <a:endParaRPr lang="es-ES" sz="1400" b="1" dirty="0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 rot="16200000">
                <a:off x="4160772" y="3408180"/>
                <a:ext cx="534424" cy="576064"/>
                <a:chOff x="2699792" y="4999296"/>
                <a:chExt cx="534424" cy="805968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 flipH="1" flipV="1">
                  <a:off x="2829928" y="5006236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2829928" y="5798324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2843808" y="4999296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843808" y="5517232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 rot="16200000">
                  <a:off x="2699792" y="5273448"/>
                  <a:ext cx="288032" cy="28803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>
                      <a:latin typeface="Tahoma"/>
                      <a:cs typeface="Tahoma"/>
                    </a:rPr>
                    <a:t>I</a:t>
                  </a:r>
                  <a:endParaRPr lang="es-ES" dirty="0"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7" name="CuadroTexto 6"/>
            <p:cNvSpPr txBox="1"/>
            <p:nvPr/>
          </p:nvSpPr>
          <p:spPr>
            <a:xfrm>
              <a:off x="2371304" y="4972720"/>
              <a:ext cx="24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Tahoma"/>
                  <a:cs typeface="Tahoma"/>
                </a:rPr>
                <a:t>I</a:t>
              </a:r>
              <a:endParaRPr lang="es-ES" sz="1200" dirty="0">
                <a:latin typeface="Tahoma"/>
                <a:cs typeface="Tahoma"/>
              </a:endParaRPr>
            </a:p>
          </p:txBody>
        </p:sp>
      </p:grpSp>
      <p:sp>
        <p:nvSpPr>
          <p:cNvPr id="37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38" name="5 Rectángulo"/>
          <p:cNvSpPr/>
          <p:nvPr/>
        </p:nvSpPr>
        <p:spPr>
          <a:xfrm>
            <a:off x="1549388" y="836712"/>
            <a:ext cx="543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Micro/Nano-gap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11554" y="1359932"/>
            <a:ext cx="56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(to </a:t>
            </a:r>
            <a:r>
              <a:rPr lang="en-US" dirty="0"/>
              <a:t>reduce the response time for fast operation </a:t>
            </a:r>
            <a:r>
              <a:rPr lang="en-US" dirty="0" smtClean="0"/>
              <a:t>receivers)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pic>
        <p:nvPicPr>
          <p:cNvPr id="39" name="Imagen 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67" y="3318520"/>
            <a:ext cx="4690076" cy="332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6373183" y="3792738"/>
            <a:ext cx="2641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/>
              <a:t>Responsivity</a:t>
            </a:r>
            <a:r>
              <a:rPr lang="en-US" sz="1600" b="1" dirty="0" smtClean="0"/>
              <a:t> </a:t>
            </a:r>
            <a:r>
              <a:rPr lang="en-US" sz="1600" b="1" dirty="0"/>
              <a:t>of </a:t>
            </a:r>
            <a:r>
              <a:rPr lang="en-US" sz="1600" b="1" dirty="0" smtClean="0"/>
              <a:t>micro</a:t>
            </a:r>
            <a:r>
              <a:rPr lang="en-US" sz="1600" b="1" dirty="0"/>
              <a:t>-gap photoconductor (45 </a:t>
            </a:r>
            <a:r>
              <a:rPr lang="en-US" sz="1600" b="1" dirty="0" smtClean="0"/>
              <a:t>mm) at </a:t>
            </a:r>
            <a:r>
              <a:rPr lang="en-US" sz="1600" b="1" dirty="0"/>
              <a:t>1.5 V bias is about 2 orders of magnitude below that of a </a:t>
            </a:r>
            <a:r>
              <a:rPr lang="en-US" sz="1600" b="1" dirty="0" err="1" smtClean="0"/>
              <a:t>Schottky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34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6584" y="1398217"/>
            <a:ext cx="86468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Further work and improvements</a:t>
            </a:r>
            <a:r>
              <a:rPr lang="en-GB" sz="2400" dirty="0" smtClean="0"/>
              <a:t>:</a:t>
            </a:r>
          </a:p>
          <a:p>
            <a:endParaRPr lang="es-ES_tradnl" sz="2400" dirty="0"/>
          </a:p>
          <a:p>
            <a:pPr marL="342900" lvl="0" indent="-342900">
              <a:buFontTx/>
              <a:buChar char="-"/>
            </a:pPr>
            <a:r>
              <a:rPr lang="es-ES_tradnl" sz="2400" dirty="0" err="1" smtClean="0"/>
              <a:t>Preparation</a:t>
            </a:r>
            <a:r>
              <a:rPr lang="es-ES_tradnl" sz="2400" dirty="0" smtClean="0"/>
              <a:t> </a:t>
            </a:r>
            <a:r>
              <a:rPr lang="es-ES_tradnl" sz="2400" dirty="0"/>
              <a:t>of </a:t>
            </a:r>
            <a:r>
              <a:rPr lang="es-ES_tradnl" sz="2400" dirty="0" err="1"/>
              <a:t>devices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QD-</a:t>
            </a:r>
            <a:r>
              <a:rPr lang="es-ES_tradnl" sz="2400" dirty="0" err="1"/>
              <a:t>solids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have</a:t>
            </a:r>
            <a:r>
              <a:rPr lang="es-ES_tradnl" sz="2400" dirty="0"/>
              <a:t> </a:t>
            </a:r>
            <a:r>
              <a:rPr lang="es-ES_tradnl" sz="2400" dirty="0" err="1"/>
              <a:t>absorption</a:t>
            </a:r>
            <a:r>
              <a:rPr lang="es-ES_tradnl" sz="2400" dirty="0"/>
              <a:t> and </a:t>
            </a:r>
            <a:r>
              <a:rPr lang="es-ES_tradnl" sz="2400" dirty="0" err="1"/>
              <a:t>good</a:t>
            </a:r>
            <a:r>
              <a:rPr lang="es-ES_tradnl" sz="2400" dirty="0"/>
              <a:t> </a:t>
            </a:r>
            <a:r>
              <a:rPr lang="es-ES_tradnl" sz="2400" dirty="0" err="1"/>
              <a:t>responsivity</a:t>
            </a:r>
            <a:r>
              <a:rPr lang="es-ES_tradnl" sz="2400" dirty="0"/>
              <a:t> at 1550 nm: </a:t>
            </a:r>
            <a:r>
              <a:rPr lang="es-ES_tradnl" sz="2400" dirty="0" err="1"/>
              <a:t>optimization</a:t>
            </a:r>
            <a:r>
              <a:rPr lang="es-ES_tradnl" sz="2400" dirty="0"/>
              <a:t> of </a:t>
            </a:r>
            <a:r>
              <a:rPr lang="es-ES_tradnl" sz="2400" dirty="0" err="1"/>
              <a:t>layer</a:t>
            </a:r>
            <a:r>
              <a:rPr lang="es-ES_tradnl" sz="2400" dirty="0"/>
              <a:t> </a:t>
            </a:r>
            <a:r>
              <a:rPr lang="es-ES_tradnl" sz="2400" dirty="0" err="1"/>
              <a:t>thickness</a:t>
            </a:r>
            <a:r>
              <a:rPr lang="es-ES_tradnl" sz="2400" dirty="0"/>
              <a:t> and </a:t>
            </a:r>
            <a:r>
              <a:rPr lang="es-ES_tradnl" sz="2400" dirty="0" err="1"/>
              <a:t>surface</a:t>
            </a:r>
            <a:r>
              <a:rPr lang="es-ES_tradnl" sz="2400" dirty="0"/>
              <a:t> </a:t>
            </a:r>
            <a:r>
              <a:rPr lang="es-ES_tradnl" sz="2400" dirty="0" err="1"/>
              <a:t>roughness</a:t>
            </a:r>
            <a:r>
              <a:rPr lang="es-ES_tradnl" sz="2400" dirty="0" smtClean="0"/>
              <a:t>.</a:t>
            </a:r>
          </a:p>
          <a:p>
            <a:pPr marL="342900" lvl="0" indent="-342900">
              <a:buFontTx/>
              <a:buChar char="-"/>
            </a:pPr>
            <a:endParaRPr lang="es-ES_tradnl" sz="2400" dirty="0"/>
          </a:p>
          <a:p>
            <a:pPr marL="342900" lvl="0" indent="-342900">
              <a:buFontTx/>
              <a:buChar char="-"/>
            </a:pPr>
            <a:r>
              <a:rPr lang="es-ES_tradnl" sz="2400" dirty="0" smtClean="0"/>
              <a:t>Use </a:t>
            </a:r>
            <a:r>
              <a:rPr lang="es-ES_tradnl" sz="2400" dirty="0"/>
              <a:t>of </a:t>
            </a:r>
            <a:r>
              <a:rPr lang="es-ES_tradnl" sz="2400" dirty="0" err="1"/>
              <a:t>other</a:t>
            </a:r>
            <a:r>
              <a:rPr lang="es-ES_tradnl" sz="2400" dirty="0"/>
              <a:t> </a:t>
            </a:r>
            <a:r>
              <a:rPr lang="es-ES_tradnl" sz="2400" dirty="0" err="1"/>
              <a:t>ligands</a:t>
            </a:r>
            <a:r>
              <a:rPr lang="es-ES_tradnl" sz="2400" dirty="0"/>
              <a:t> </a:t>
            </a:r>
            <a:r>
              <a:rPr lang="es-ES_tradnl" sz="2400" dirty="0" err="1"/>
              <a:t>between</a:t>
            </a:r>
            <a:r>
              <a:rPr lang="es-ES_tradnl" sz="2400" dirty="0"/>
              <a:t> </a:t>
            </a:r>
            <a:r>
              <a:rPr lang="es-ES_tradnl" sz="2400" dirty="0" err="1" smtClean="0"/>
              <a:t>QDs</a:t>
            </a:r>
            <a:r>
              <a:rPr lang="es-ES_tradnl" sz="2400" dirty="0" smtClean="0"/>
              <a:t>. </a:t>
            </a:r>
            <a:endParaRPr lang="es-ES_tradnl" sz="2400" dirty="0" smtClean="0"/>
          </a:p>
          <a:p>
            <a:pPr marL="342900" lvl="0" indent="-342900">
              <a:buFontTx/>
              <a:buChar char="-"/>
            </a:pPr>
            <a:endParaRPr lang="es-ES_tradnl" sz="2400" dirty="0"/>
          </a:p>
          <a:p>
            <a:pPr marL="342900" lvl="0" indent="-342900">
              <a:buFontTx/>
              <a:buChar char="-"/>
            </a:pPr>
            <a:r>
              <a:rPr lang="es-ES_tradnl" sz="2400" dirty="0" err="1" smtClean="0"/>
              <a:t>Optimization</a:t>
            </a:r>
            <a:r>
              <a:rPr lang="es-ES_tradnl" sz="2400" dirty="0" smtClean="0"/>
              <a:t> </a:t>
            </a:r>
            <a:r>
              <a:rPr lang="es-ES_tradnl" sz="2400" dirty="0"/>
              <a:t>of </a:t>
            </a:r>
            <a:r>
              <a:rPr lang="es-ES_tradnl" sz="2400" dirty="0" err="1"/>
              <a:t>separation</a:t>
            </a:r>
            <a:r>
              <a:rPr lang="es-ES_tradnl" sz="2400" dirty="0"/>
              <a:t> </a:t>
            </a:r>
            <a:r>
              <a:rPr lang="es-ES_tradnl" sz="2400" dirty="0" err="1"/>
              <a:t>between</a:t>
            </a:r>
            <a:r>
              <a:rPr lang="es-ES_tradnl" sz="2400" dirty="0"/>
              <a:t> lateral </a:t>
            </a:r>
            <a:r>
              <a:rPr lang="es-ES_tradnl" sz="2400" dirty="0" err="1"/>
              <a:t>electrodes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mm-</a:t>
            </a:r>
            <a:r>
              <a:rPr lang="es-ES_tradnl" sz="2400" dirty="0" err="1"/>
              <a:t>range</a:t>
            </a:r>
            <a:r>
              <a:rPr lang="es-ES_tradnl" sz="2400" dirty="0"/>
              <a:t> (micro-gap </a:t>
            </a:r>
            <a:r>
              <a:rPr lang="es-ES_tradnl" sz="2400" dirty="0" err="1"/>
              <a:t>photoconductors</a:t>
            </a:r>
            <a:r>
              <a:rPr lang="es-ES_tradnl" sz="2400" dirty="0" smtClean="0"/>
              <a:t>).</a:t>
            </a:r>
            <a:endParaRPr lang="es-ES_tradnl" sz="2400" dirty="0" smtClean="0"/>
          </a:p>
          <a:p>
            <a:pPr marL="342900" lvl="0" indent="-342900">
              <a:buFontTx/>
              <a:buChar char="-"/>
            </a:pPr>
            <a:endParaRPr lang="es-ES_tradnl" sz="2400" dirty="0"/>
          </a:p>
          <a:p>
            <a:pPr lvl="0"/>
            <a:r>
              <a:rPr lang="es-ES_tradnl" sz="2400" dirty="0" smtClean="0"/>
              <a:t>- </a:t>
            </a:r>
            <a:r>
              <a:rPr lang="es-ES_tradnl" sz="2400" dirty="0" err="1" smtClean="0"/>
              <a:t>Optimization</a:t>
            </a:r>
            <a:r>
              <a:rPr lang="es-ES_tradnl" sz="2400" dirty="0" smtClean="0"/>
              <a:t> </a:t>
            </a:r>
            <a:r>
              <a:rPr lang="es-ES_tradnl" sz="2400" dirty="0"/>
              <a:t>of </a:t>
            </a:r>
            <a:r>
              <a:rPr lang="es-ES_tradnl" sz="2400" dirty="0" err="1"/>
              <a:t>Schottky</a:t>
            </a:r>
            <a:r>
              <a:rPr lang="es-ES_tradnl" sz="2400" dirty="0"/>
              <a:t>/</a:t>
            </a:r>
            <a:r>
              <a:rPr lang="es-ES_tradnl" sz="2400" dirty="0" err="1"/>
              <a:t>heterostructure</a:t>
            </a:r>
            <a:r>
              <a:rPr lang="es-ES_tradnl" sz="2400" dirty="0"/>
              <a:t> </a:t>
            </a:r>
            <a:r>
              <a:rPr lang="es-ES_tradnl" sz="2400" dirty="0" err="1"/>
              <a:t>photodiodes</a:t>
            </a:r>
            <a:r>
              <a:rPr lang="es-ES_tradnl" sz="2400" dirty="0"/>
              <a:t>: use of Al </a:t>
            </a:r>
            <a:r>
              <a:rPr lang="es-ES_tradnl" sz="2400" dirty="0" smtClean="0"/>
              <a:t>  as </a:t>
            </a:r>
            <a:r>
              <a:rPr lang="es-ES_tradnl" sz="2400" dirty="0"/>
              <a:t>metal </a:t>
            </a:r>
            <a:r>
              <a:rPr lang="es-ES_tradnl" sz="2400" dirty="0" err="1"/>
              <a:t>electrode</a:t>
            </a:r>
            <a:r>
              <a:rPr lang="es-ES_tradnl" sz="2400" dirty="0"/>
              <a:t> </a:t>
            </a:r>
            <a:r>
              <a:rPr lang="es-ES_tradnl" sz="2400" dirty="0" smtClean="0"/>
              <a:t>and </a:t>
            </a:r>
            <a:r>
              <a:rPr lang="es-ES_tradnl" sz="2400" dirty="0" err="1"/>
              <a:t>ZnO</a:t>
            </a:r>
            <a:r>
              <a:rPr lang="es-ES_tradnl" sz="2400" dirty="0"/>
              <a:t> </a:t>
            </a:r>
            <a:r>
              <a:rPr lang="es-ES_tradnl" sz="2400" dirty="0" err="1"/>
              <a:t>instead</a:t>
            </a:r>
            <a:r>
              <a:rPr lang="es-ES_tradnl" sz="2400" dirty="0"/>
              <a:t> of ITO (</a:t>
            </a:r>
            <a:r>
              <a:rPr lang="es-ES_tradnl" sz="2400" dirty="0" err="1"/>
              <a:t>or</a:t>
            </a:r>
            <a:r>
              <a:rPr lang="es-ES_tradnl" sz="2400" dirty="0"/>
              <a:t> ITO/</a:t>
            </a:r>
            <a:r>
              <a:rPr lang="es-ES_tradnl" sz="2400" dirty="0" err="1"/>
              <a:t>ZnO</a:t>
            </a:r>
            <a:r>
              <a:rPr lang="es-ES_tradnl" sz="2400" dirty="0" smtClean="0"/>
              <a:t>). </a:t>
            </a:r>
            <a:endParaRPr lang="es-ES_tradnl" sz="2400" dirty="0"/>
          </a:p>
          <a:p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460432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9/10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747</Words>
  <Application>Microsoft Office PowerPoint</Application>
  <PresentationFormat>Presentación en pantalla (4:3)</PresentationFormat>
  <Paragraphs>171</Paragraphs>
  <Slides>10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Isaac</cp:lastModifiedBy>
  <cp:revision>117</cp:revision>
  <dcterms:created xsi:type="dcterms:W3CDTF">2012-07-05T13:55:27Z</dcterms:created>
  <dcterms:modified xsi:type="dcterms:W3CDTF">2013-05-13T12:30:40Z</dcterms:modified>
</cp:coreProperties>
</file>