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9" r:id="rId4"/>
    <p:sldId id="280" r:id="rId5"/>
    <p:sldId id="289" r:id="rId6"/>
    <p:sldId id="260" r:id="rId7"/>
    <p:sldId id="296" r:id="rId8"/>
    <p:sldId id="295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00FF00"/>
    <a:srgbClr val="FFCC66"/>
    <a:srgbClr val="FFFF66"/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2" autoAdjust="0"/>
    <p:restoredTop sz="99409" autoAdjust="0"/>
  </p:normalViewPr>
  <p:slideViewPr>
    <p:cSldViewPr>
      <p:cViewPr>
        <p:scale>
          <a:sx n="100" d="100"/>
          <a:sy n="100" d="100"/>
        </p:scale>
        <p:origin x="-7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2485A-3BC8-4CF5-9E40-7EC663B12623}" type="datetimeFigureOut">
              <a:rPr lang="es-ES" smtClean="0"/>
              <a:t>02/12/2013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01AD3-0F08-4CC6-AD6F-00D3150575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94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8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467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667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667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42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42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42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01AD3-0F08-4CC6-AD6F-00D31505752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842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02/12/2013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02/12/2013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02/12/2013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02/12/2013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02/12/2013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02/12/2013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02/12/2013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02/12/2013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02/12/2013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02/12/2013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74BF-9136-49B9-B5AF-421251735C36}" type="datetimeFigureOut">
              <a:rPr lang="es-ES" smtClean="0"/>
              <a:pPr/>
              <a:t>02/12/2013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74BF-9136-49B9-B5AF-421251735C36}" type="datetimeFigureOut">
              <a:rPr lang="es-ES" smtClean="0"/>
              <a:pPr/>
              <a:t>02/12/2013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F1FCC-4540-4C0C-9A15-89CDD1FF7B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3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3.jpe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467544" y="1556792"/>
            <a:ext cx="8280920" cy="21602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3366569" cy="1115111"/>
          </a:xfrm>
          <a:prstGeom prst="rect">
            <a:avLst/>
          </a:prstGeom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938366" y="1844824"/>
            <a:ext cx="7378050" cy="172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274" tIns="53636" rIns="107274" bIns="53636">
            <a:spAutoFit/>
          </a:bodyPr>
          <a:lstStyle/>
          <a:p>
            <a:pPr algn="ctr" defTabSz="1072698">
              <a:spcBef>
                <a:spcPct val="50000"/>
              </a:spcBef>
            </a:pP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Unit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Materials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and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Optoelectronic</a:t>
            </a:r>
            <a:r>
              <a:rPr lang="pt-BR" sz="24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4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Devices</a:t>
            </a:r>
            <a:endParaRPr lang="pt-BR" sz="2400" b="1" i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 defTabSz="1072698">
              <a:spcBef>
                <a:spcPct val="50000"/>
              </a:spcBef>
            </a:pPr>
            <a:r>
              <a:rPr lang="pt-BR" sz="36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University</a:t>
            </a:r>
            <a:r>
              <a:rPr lang="pt-BR" sz="36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600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pt-BR" sz="36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600" b="1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Valencia</a:t>
            </a:r>
          </a:p>
          <a:p>
            <a:pPr algn="ctr" defTabSz="1072698">
              <a:spcBef>
                <a:spcPct val="50000"/>
              </a:spcBef>
            </a:pPr>
            <a:r>
              <a:rPr lang="pt-BR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www.uv.es</a:t>
            </a:r>
            <a:r>
              <a:rPr lang="pt-BR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pt-BR" b="1" i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umdo</a:t>
            </a:r>
            <a:endParaRPr lang="pt-BR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32 Imagen" descr="ICMUV_v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1547664" cy="65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Escudo0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58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456" y="2914456"/>
            <a:ext cx="720000" cy="73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053344" y="4005064"/>
            <a:ext cx="7695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I. Suárez, P.J. Rodríguez-Cantó and J.P. Martínez-Pastor</a:t>
            </a:r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758315"/>
              </p:ext>
            </p:extLst>
          </p:nvPr>
        </p:nvGraphicFramePr>
        <p:xfrm>
          <a:off x="7121276" y="188640"/>
          <a:ext cx="1627188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" r:id="rId8" imgW="3895238" imgH="2809524" progId="MSPhotoEd.3">
                  <p:embed/>
                </p:oleObj>
              </mc:Choice>
              <mc:Fallback>
                <p:oleObj r:id="rId8" imgW="3895238" imgH="2809524" progId="MSPhotoEd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276" y="188640"/>
                        <a:ext cx="1627188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39552" y="5589240"/>
            <a:ext cx="8406640" cy="7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sz="2400" b="0" dirty="0" smtClean="0">
                <a:solidFill>
                  <a:schemeClr val="accent1">
                    <a:lumMod val="75000"/>
                  </a:schemeClr>
                </a:solidFill>
              </a:rPr>
              <a:t>Current State of the work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de-DE" sz="2000" b="0" dirty="0" smtClean="0">
                <a:solidFill>
                  <a:schemeClr val="accent1">
                    <a:lumMod val="75000"/>
                  </a:schemeClr>
                </a:solidFill>
              </a:rPr>
              <a:t>Phone Conference </a:t>
            </a:r>
            <a:r>
              <a:rPr lang="de-DE" sz="2000" b="0" dirty="0" smtClean="0">
                <a:solidFill>
                  <a:schemeClr val="accent1">
                    <a:lumMod val="75000"/>
                  </a:schemeClr>
                </a:solidFill>
              </a:rPr>
              <a:t>December 2</a:t>
            </a:r>
            <a:r>
              <a:rPr lang="de-DE" sz="2000" b="0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de-DE" sz="2000" b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2000" b="0" dirty="0" smtClean="0">
                <a:solidFill>
                  <a:schemeClr val="accent1">
                    <a:lumMod val="75000"/>
                  </a:schemeClr>
                </a:solidFill>
              </a:rPr>
              <a:t>2013</a:t>
            </a:r>
            <a:endParaRPr lang="en-US" sz="20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4250922" y="193653"/>
              <a:ext cx="2028225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3200" b="1" dirty="0" smtClean="0">
                  <a:solidFill>
                    <a:schemeClr val="bg1"/>
                  </a:solidFill>
                </a:rPr>
                <a:t>Outline</a:t>
              </a: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539552" y="1975480"/>
            <a:ext cx="722184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1-Deliverables and milestones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2-Current Status of the work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2.1-Plasmonic amplifiers by using polymers doped with QDs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2.2-Photodetectors based on QDs and polymers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3- 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Next steps</a:t>
            </a:r>
            <a:endParaRPr lang="en-US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555020" y="648866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2/8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34986" y="0"/>
            <a:ext cx="9145526" cy="880244"/>
            <a:chOff x="0" y="0"/>
            <a:chExt cx="9907652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2550598" y="58316"/>
              <a:ext cx="7357054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3200" b="1" dirty="0" smtClean="0">
                  <a:solidFill>
                    <a:schemeClr val="bg1"/>
                  </a:solidFill>
                </a:rPr>
                <a:t>Deliverables and Milestones</a:t>
              </a:r>
            </a:p>
          </p:txBody>
        </p:sp>
      </p:grpSp>
      <p:graphicFrame>
        <p:nvGraphicFramePr>
          <p:cNvPr id="16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416935"/>
              </p:ext>
            </p:extLst>
          </p:nvPr>
        </p:nvGraphicFramePr>
        <p:xfrm>
          <a:off x="179512" y="1484784"/>
          <a:ext cx="8820981" cy="3723104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60040"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Names of the Milestones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 smtClean="0">
                          <a:latin typeface="Arial" pitchFamily="34" charset="0"/>
                          <a:cs typeface="Arial" pitchFamily="34" charset="0"/>
                        </a:rPr>
                        <a:t>Month</a:t>
                      </a:r>
                      <a:endParaRPr lang="en-GB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latin typeface="Arial" pitchFamily="34" charset="0"/>
                          <a:cs typeface="Arial" pitchFamily="34" charset="0"/>
                        </a:rPr>
                        <a:t>Partner</a:t>
                      </a:r>
                      <a:endParaRPr lang="en-GB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MS16</a:t>
                      </a:r>
                      <a:endParaRPr lang="es-ES_tradnl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400" b="0" strike="noStrike" kern="1200" baseline="0" noProof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Decision on optimized structures for </a:t>
                      </a:r>
                      <a:r>
                        <a:rPr lang="en-US" sz="1400" b="0" strike="noStrike" kern="1200" baseline="0" noProof="0" dirty="0" err="1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plasmonic</a:t>
                      </a:r>
                      <a:r>
                        <a:rPr lang="en-US" sz="1400" b="0" strike="noStrike" kern="1200" baseline="0" noProof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amplifiers</a:t>
                      </a:r>
                      <a:endParaRPr lang="en-US" sz="1050" b="0" strike="noStrike" baseline="0" noProof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400" b="0" strike="noStrike" kern="1200" baseline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12</a:t>
                      </a:r>
                      <a:endParaRPr lang="es-ES_tradnl" sz="1050" b="0" strike="noStrike" baseline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400" b="0" strike="noStrike" kern="1200" baseline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050" b="0" strike="noStrike" baseline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MS17</a:t>
                      </a:r>
                      <a:endParaRPr lang="es-ES_tradnl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400" b="0" strike="noStrike" kern="1200" baseline="0" noProof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Synthesis of nanoparticles with gain at 1550nm</a:t>
                      </a:r>
                      <a:endParaRPr lang="en-US" sz="1050" b="0" strike="noStrike" baseline="0" noProof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400" b="0" strike="noStrike" kern="1200" baseline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12</a:t>
                      </a:r>
                      <a:endParaRPr lang="es-ES_tradnl" sz="1050" b="0" strike="noStrike" baseline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400" b="0" strike="noStrike" kern="1200" baseline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UGENT</a:t>
                      </a:r>
                      <a:endParaRPr lang="es-ES_tradnl" sz="1050" b="0" strike="noStrike" baseline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MS18</a:t>
                      </a:r>
                      <a:endParaRPr lang="es-ES_tradnl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400" b="0" strike="noStrike" kern="1200" baseline="0" noProof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 of conductive QD layers with photoconductive properties</a:t>
                      </a:r>
                      <a:endParaRPr lang="en-US" sz="1050" b="0" strike="noStrike" baseline="0" noProof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400" b="0" strike="noStrike" kern="1200" baseline="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15</a:t>
                      </a:r>
                      <a:endParaRPr lang="es-ES_tradnl" sz="1050" b="0" strike="noStrike" baseline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400" b="0" strike="noStrike" kern="1200" baseline="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050" b="0" strike="noStrike" baseline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32864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MS19</a:t>
                      </a:r>
                      <a:endParaRPr lang="es-ES_tradnl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400" b="0" strike="noStrike" kern="1200" baseline="0" noProof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 of metal-(lithographic) polymer and QD metal-(lithographic) polymer </a:t>
                      </a:r>
                      <a:r>
                        <a:rPr lang="en-US" sz="1400" b="0" strike="noStrike" kern="1200" baseline="0" noProof="0" dirty="0" err="1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nanocompo</a:t>
                      </a:r>
                      <a:r>
                        <a:rPr lang="en-US" sz="1400" b="0" strike="noStrike" kern="1200" baseline="0" noProof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-sites</a:t>
                      </a:r>
                      <a:endParaRPr lang="en-US" sz="1050" b="0" strike="noStrike" baseline="0" noProof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400" b="0" strike="noStrike" kern="1200" baseline="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15</a:t>
                      </a:r>
                      <a:endParaRPr lang="es-ES_tradnl" sz="1050" b="0" strike="noStrike" baseline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400" b="0" strike="noStrike" kern="1200" baseline="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050" b="0" strike="noStrike" baseline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MS20</a:t>
                      </a:r>
                      <a:endParaRPr lang="es-ES_tradnl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400" b="0" kern="1200" noProof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 and decision on </a:t>
                      </a:r>
                      <a:r>
                        <a:rPr lang="en-US" sz="1400" b="0" kern="1200" noProof="0" dirty="0" err="1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photodetector</a:t>
                      </a:r>
                      <a:r>
                        <a:rPr lang="en-US" sz="1400" b="0" kern="1200" noProof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operation: </a:t>
                      </a:r>
                      <a:r>
                        <a:rPr lang="en-US" sz="1400" b="0" kern="1200" noProof="0" dirty="0" err="1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nano</a:t>
                      </a:r>
                      <a:r>
                        <a:rPr lang="en-US" sz="1400" b="0" kern="1200" noProof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-gap (MIM) vs. </a:t>
                      </a:r>
                      <a:r>
                        <a:rPr lang="en-US" sz="1400" b="0" kern="1200" noProof="0" dirty="0" err="1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Schottky</a:t>
                      </a:r>
                      <a:r>
                        <a:rPr lang="en-US" sz="1400" b="0" kern="1200" noProof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/ </a:t>
                      </a:r>
                      <a:r>
                        <a:rPr lang="en-US" sz="1400" b="0" kern="1200" noProof="0" dirty="0" err="1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heterostructure</a:t>
                      </a:r>
                      <a:endParaRPr lang="en-US" sz="1050" b="0" noProof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400" b="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18</a:t>
                      </a:r>
                      <a:endParaRPr lang="es-ES_tradnl" sz="105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400" b="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05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MS22</a:t>
                      </a:r>
                      <a:endParaRPr lang="es-ES_tradnl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600" b="0" kern="1200" noProof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 of </a:t>
                      </a:r>
                      <a:r>
                        <a:rPr lang="en-US" sz="1600" b="0" kern="1200" noProof="0" dirty="0" err="1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plasmonic</a:t>
                      </a:r>
                      <a:r>
                        <a:rPr lang="en-US" sz="1600" b="0" kern="1200" noProof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 amplifiers with optical pumping exhibiting </a:t>
                      </a:r>
                      <a:r>
                        <a:rPr lang="en-US" sz="1600" b="0" kern="1200" noProof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10 dB </a:t>
                      </a:r>
                      <a:r>
                        <a:rPr lang="en-US" sz="1600" b="0" kern="1200" noProof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gain</a:t>
                      </a:r>
                      <a:endParaRPr lang="en-US" sz="1100" b="0" noProof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600" b="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21</a:t>
                      </a:r>
                      <a:endParaRPr lang="es-ES_tradnl" sz="11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600" b="0" kern="120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IMEC</a:t>
                      </a:r>
                      <a:endParaRPr lang="es-ES_tradnl" sz="11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MS23</a:t>
                      </a:r>
                      <a:endParaRPr lang="es-ES_tradnl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n-US" sz="1600" b="0" kern="1200" noProof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Operation of QD based photodetector with responsivity &gt; 0.1 A/W</a:t>
                      </a:r>
                      <a:endParaRPr lang="en-US" sz="1100" b="0" noProof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600" b="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24</a:t>
                      </a:r>
                      <a:endParaRPr lang="es-ES_tradnl" sz="11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es-ES" sz="1600" b="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10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MS24</a:t>
                      </a:r>
                      <a:endParaRPr lang="es-ES_tradnl" sz="1200" b="1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200" noProof="0" dirty="0" smtClean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Demonstration of SPP amplifiers with electrical injection exhibiting 10dB/cm gain</a:t>
                      </a:r>
                      <a:endParaRPr lang="en-US" sz="1050" b="0" noProof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30</a:t>
                      </a:r>
                      <a:endParaRPr lang="es-ES_tradnl" sz="105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0" kern="1200" dirty="0">
                          <a:effectLst/>
                          <a:latin typeface="Arial"/>
                          <a:ea typeface="ＭＳ Ｐゴシック"/>
                          <a:cs typeface="Times New Roman"/>
                        </a:rPr>
                        <a:t>UVEG</a:t>
                      </a:r>
                      <a:endParaRPr lang="es-ES_tradnl" sz="1050" b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8460432" y="648866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3/8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37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34986" y="0"/>
            <a:ext cx="9145526" cy="880244"/>
            <a:chOff x="0" y="0"/>
            <a:chExt cx="9907652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2550598" y="58316"/>
              <a:ext cx="7357054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3200" b="1" dirty="0" smtClean="0">
                  <a:solidFill>
                    <a:schemeClr val="bg1"/>
                  </a:solidFill>
                </a:rPr>
                <a:t>Deliverables and Milestones</a:t>
              </a:r>
            </a:p>
          </p:txBody>
        </p:sp>
      </p:grp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646736"/>
              </p:ext>
            </p:extLst>
          </p:nvPr>
        </p:nvGraphicFramePr>
        <p:xfrm>
          <a:off x="161509" y="1484784"/>
          <a:ext cx="8820981" cy="296672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 smtClean="0">
                          <a:latin typeface="Arial" pitchFamily="34" charset="0"/>
                          <a:cs typeface="Arial" pitchFamily="34" charset="0"/>
                        </a:rPr>
                        <a:t>Names</a:t>
                      </a:r>
                      <a:r>
                        <a:rPr lang="en-US" sz="1800" b="1" baseline="0" noProof="0" dirty="0" smtClean="0">
                          <a:latin typeface="Arial" pitchFamily="34" charset="0"/>
                          <a:cs typeface="Arial" pitchFamily="34" charset="0"/>
                        </a:rPr>
                        <a:t> of the Deliverables</a:t>
                      </a:r>
                      <a:endParaRPr lang="en-US" sz="1800" b="1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 smtClean="0">
                          <a:latin typeface="Arial" pitchFamily="34" charset="0"/>
                          <a:cs typeface="Arial" pitchFamily="34" charset="0"/>
                        </a:rPr>
                        <a:t>Month</a:t>
                      </a:r>
                      <a:endParaRPr lang="en-GB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smtClean="0">
                          <a:latin typeface="Arial" pitchFamily="34" charset="0"/>
                          <a:cs typeface="Arial" pitchFamily="34" charset="0"/>
                        </a:rPr>
                        <a:t>Partner</a:t>
                      </a:r>
                      <a:endParaRPr lang="en-GB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D4.1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Designs of </a:t>
                      </a:r>
                      <a:r>
                        <a:rPr lang="en-US" sz="1400" noProof="0" dirty="0" err="1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plasmonic</a:t>
                      </a: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 amplifiers</a:t>
                      </a:r>
                      <a:endParaRPr lang="en-US" sz="1400" noProof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UVEG</a:t>
                      </a:r>
                      <a:endParaRPr lang="es-ES_tradnl" sz="14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D4.2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Report on optical properties of QDs layers and polymer </a:t>
                      </a:r>
                      <a:r>
                        <a:rPr lang="en-US" sz="1400" noProof="0" dirty="0" err="1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nanocomposites</a:t>
                      </a:r>
                      <a:endParaRPr lang="en-US" sz="1400" noProof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UVEG</a:t>
                      </a:r>
                      <a:endParaRPr lang="es-ES_tradnl" sz="14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D4.3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Designs of </a:t>
                      </a:r>
                      <a:r>
                        <a:rPr lang="en-US" sz="1400" b="0" noProof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plasmonic</a:t>
                      </a:r>
                      <a:r>
                        <a:rPr lang="en-US" sz="1400" b="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noProof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photodetectors</a:t>
                      </a:r>
                      <a:endParaRPr lang="en-US" sz="1400" b="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UVEG</a:t>
                      </a:r>
                      <a:endParaRPr lang="es-ES_tradnl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D4.4</a:t>
                      </a:r>
                      <a:endParaRPr lang="en-GB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Report on SPP amplifiers by using QDs</a:t>
                      </a:r>
                      <a:endParaRPr lang="en-US" sz="1600" noProof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IMEC</a:t>
                      </a:r>
                      <a:endParaRPr lang="es-ES_tradnl" sz="16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D4.5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Report on </a:t>
                      </a:r>
                      <a:r>
                        <a:rPr lang="en-US" sz="1600" noProof="0" dirty="0" err="1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plasmonic</a:t>
                      </a:r>
                      <a:r>
                        <a:rPr lang="en-US" sz="1600" noProof="0" dirty="0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noProof="0" dirty="0" err="1" smtClean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photodetectors</a:t>
                      </a:r>
                      <a:endParaRPr lang="en-US" sz="1600" noProof="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GB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ea typeface="ＭＳ 明朝"/>
                          <a:cs typeface="Arial" panose="020B0604020202020204" pitchFamily="34" charset="0"/>
                        </a:rPr>
                        <a:t>UVEG</a:t>
                      </a:r>
                      <a:endParaRPr lang="es-ES_tradnl" sz="1600" dirty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latin typeface="Arial" pitchFamily="34" charset="0"/>
                          <a:cs typeface="Arial" pitchFamily="34" charset="0"/>
                        </a:rPr>
                        <a:t>D.7.1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First report on NAVOLCHI dissemination and promotion activities</a:t>
                      </a:r>
                      <a:endParaRPr lang="en-US" sz="1400" noProof="0" dirty="0">
                        <a:effectLst/>
                        <a:latin typeface="Arial" pitchFamily="34" charset="0"/>
                        <a:ea typeface="ＭＳ 明朝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itchFamily="34" charset="0"/>
                          <a:ea typeface="ＭＳ 明朝"/>
                          <a:cs typeface="Arial" pitchFamily="34" charset="0"/>
                        </a:rPr>
                        <a:t>AIT</a:t>
                      </a:r>
                      <a:endParaRPr lang="es-ES_tradnl" sz="1400" dirty="0">
                        <a:effectLst/>
                        <a:latin typeface="Arial" pitchFamily="34" charset="0"/>
                        <a:ea typeface="ＭＳ 明朝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latin typeface="Arial" pitchFamily="34" charset="0"/>
                          <a:cs typeface="Arial" pitchFamily="34" charset="0"/>
                        </a:rPr>
                        <a:t>D.7.2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latin typeface="Arial" pitchFamily="34" charset="0"/>
                          <a:cs typeface="Arial" pitchFamily="34" charset="0"/>
                        </a:rPr>
                        <a:t>First report on NAVOLCHI exploitation activities</a:t>
                      </a:r>
                      <a:endParaRPr lang="en-US" sz="1400" noProof="0" dirty="0">
                        <a:effectLst/>
                        <a:latin typeface="Arial" pitchFamily="34" charset="0"/>
                        <a:ea typeface="ＭＳ 明朝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Arial" pitchFamily="34" charset="0"/>
                          <a:ea typeface="ＭＳ 明朝"/>
                          <a:cs typeface="Arial" pitchFamily="34" charset="0"/>
                        </a:rPr>
                        <a:t>AIT</a:t>
                      </a:r>
                      <a:endParaRPr lang="es-ES_tradnl" sz="1400" dirty="0">
                        <a:effectLst/>
                        <a:latin typeface="Arial" pitchFamily="34" charset="0"/>
                        <a:ea typeface="ＭＳ 明朝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8460432" y="645640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4/8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50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3080792" y="193653"/>
              <a:ext cx="6240693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3200" b="1" dirty="0" err="1" smtClean="0">
                  <a:solidFill>
                    <a:schemeClr val="bg1"/>
                  </a:solidFill>
                </a:rPr>
                <a:t>Plasmonics</a:t>
              </a:r>
              <a:r>
                <a:rPr lang="en-GB" sz="3200" b="1" dirty="0" smtClean="0">
                  <a:solidFill>
                    <a:schemeClr val="bg1"/>
                  </a:solidFill>
                </a:rPr>
                <a:t> amplifiers</a:t>
              </a:r>
            </a:p>
          </p:txBody>
        </p:sp>
      </p:grpSp>
      <p:sp>
        <p:nvSpPr>
          <p:cNvPr id="7" name="6 Rectángulo"/>
          <p:cNvSpPr/>
          <p:nvPr/>
        </p:nvSpPr>
        <p:spPr>
          <a:xfrm>
            <a:off x="1043608" y="836712"/>
            <a:ext cx="7308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HgTe</a:t>
            </a:r>
            <a:r>
              <a:rPr lang="en-U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QDs in planar dielectric waveguides</a:t>
            </a:r>
            <a:endParaRPr lang="en-US" sz="28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555020" y="648866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5/8</a:t>
            </a:r>
            <a:endParaRPr lang="es-ES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11" y="1340768"/>
            <a:ext cx="2527997" cy="152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857023" y="1412776"/>
            <a:ext cx="6107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Filling factor (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implies a trade-off between absorption losses and generated photoluminescence (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98" y="3725907"/>
            <a:ext cx="2727084" cy="214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 de flecha"/>
          <p:cNvCxnSpPr/>
          <p:nvPr/>
        </p:nvCxnSpPr>
        <p:spPr>
          <a:xfrm>
            <a:off x="5436096" y="2060848"/>
            <a:ext cx="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2762784" y="2348880"/>
            <a:ext cx="5841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Pump from the surface to provide a uniform excitation: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118522" y="3068960"/>
            <a:ext cx="1166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≈ 0.075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02" y="2636912"/>
            <a:ext cx="2520000" cy="225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102" y="3356992"/>
            <a:ext cx="3240000" cy="249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354669" y="5682465"/>
            <a:ext cx="1298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~250 cm</a:t>
            </a:r>
            <a:r>
              <a:rPr lang="en-US" baseline="30000" dirty="0" smtClean="0"/>
              <a:t>-1</a:t>
            </a:r>
          </a:p>
          <a:p>
            <a:endParaRPr lang="en-US" baseline="30000" dirty="0"/>
          </a:p>
          <a:p>
            <a:r>
              <a:rPr lang="en-US" dirty="0" smtClean="0"/>
              <a:t>α~80 </a:t>
            </a:r>
            <a:r>
              <a:rPr lang="en-US" dirty="0"/>
              <a:t>cm</a:t>
            </a:r>
            <a:r>
              <a:rPr lang="en-US" baseline="30000" dirty="0"/>
              <a:t>-1</a:t>
            </a:r>
            <a:endParaRPr 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36" y="4653136"/>
            <a:ext cx="2520000" cy="221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5657882" y="2995171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Aggregates or excited states?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9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3062340" y="193653"/>
              <a:ext cx="6240693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3200" b="1" dirty="0" err="1" smtClean="0">
                  <a:solidFill>
                    <a:schemeClr val="bg1"/>
                  </a:solidFill>
                </a:rPr>
                <a:t>Plasmonics</a:t>
              </a:r>
              <a:r>
                <a:rPr lang="en-GB" sz="3200" b="1" dirty="0" smtClean="0">
                  <a:solidFill>
                    <a:schemeClr val="bg1"/>
                  </a:solidFill>
                </a:rPr>
                <a:t> amplifiers</a:t>
              </a:r>
            </a:p>
          </p:txBody>
        </p:sp>
      </p:grpSp>
      <p:sp>
        <p:nvSpPr>
          <p:cNvPr id="7" name="6 Rectángulo"/>
          <p:cNvSpPr/>
          <p:nvPr/>
        </p:nvSpPr>
        <p:spPr>
          <a:xfrm>
            <a:off x="2428755" y="836712"/>
            <a:ext cx="4375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Active </a:t>
            </a:r>
            <a:r>
              <a:rPr lang="en-U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HgTe</a:t>
            </a:r>
            <a:r>
              <a:rPr lang="en-U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waveguides</a:t>
            </a:r>
            <a:endParaRPr lang="en-US" sz="28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555020" y="648866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6/8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27" y="1645791"/>
            <a:ext cx="2415081" cy="156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3203848" y="1851066"/>
            <a:ext cx="6107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configuration can solve this trade-off by finding optimal thicknesses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17" y="4087990"/>
            <a:ext cx="3578961" cy="146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84984"/>
            <a:ext cx="3240000" cy="255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6978002" y="5726130"/>
            <a:ext cx="1298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0</a:t>
            </a:r>
            <a:r>
              <a:rPr lang="en-US" dirty="0" smtClean="0"/>
              <a:t>~300 cm</a:t>
            </a:r>
            <a:r>
              <a:rPr lang="en-US" baseline="30000" dirty="0" smtClean="0"/>
              <a:t>-1</a:t>
            </a:r>
          </a:p>
          <a:p>
            <a:endParaRPr lang="en-US" baseline="30000" dirty="0"/>
          </a:p>
          <a:p>
            <a:r>
              <a:rPr lang="en-US" dirty="0" smtClean="0"/>
              <a:t>α~20 </a:t>
            </a:r>
            <a:r>
              <a:rPr lang="en-US" dirty="0"/>
              <a:t>cm</a:t>
            </a:r>
            <a:r>
              <a:rPr lang="en-US" baseline="30000" dirty="0"/>
              <a:t>-1</a:t>
            </a:r>
            <a:endParaRPr lang="en-U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724128" y="2995171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Aggregates or excited states?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94642"/>
            <a:ext cx="2520000" cy="224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61983"/>
            <a:ext cx="2520000" cy="214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"/>
          <p:cNvSpPr/>
          <p:nvPr/>
        </p:nvSpPr>
        <p:spPr>
          <a:xfrm>
            <a:off x="6660232" y="5445224"/>
            <a:ext cx="2072254" cy="4171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Rectángulo"/>
          <p:cNvSpPr/>
          <p:nvPr/>
        </p:nvSpPr>
        <p:spPr>
          <a:xfrm>
            <a:off x="4531763" y="5458862"/>
            <a:ext cx="2072254" cy="4171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3062340" y="193653"/>
              <a:ext cx="6240693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3200" b="1" dirty="0" err="1" smtClean="0">
                  <a:solidFill>
                    <a:schemeClr val="bg1"/>
                  </a:solidFill>
                </a:rPr>
                <a:t>Plasmonics</a:t>
              </a:r>
              <a:r>
                <a:rPr lang="en-GB" sz="3200" b="1" dirty="0" smtClean="0">
                  <a:solidFill>
                    <a:schemeClr val="bg1"/>
                  </a:solidFill>
                </a:rPr>
                <a:t> amplifiers</a:t>
              </a:r>
            </a:p>
          </p:txBody>
        </p:sp>
      </p:grpSp>
      <p:sp>
        <p:nvSpPr>
          <p:cNvPr id="7" name="6 Rectángulo"/>
          <p:cNvSpPr/>
          <p:nvPr/>
        </p:nvSpPr>
        <p:spPr>
          <a:xfrm>
            <a:off x="2428755" y="836712"/>
            <a:ext cx="4120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Plasmonic</a:t>
            </a:r>
            <a:r>
              <a:rPr lang="en-U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waveguides</a:t>
            </a:r>
            <a:endParaRPr lang="en-US" sz="28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555020" y="648866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7/8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02" y="1386719"/>
            <a:ext cx="2952328" cy="198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419872" y="2152302"/>
            <a:ext cx="5759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 stripes (~10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m) by UV lift-off process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Covered by active material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91" y="4129251"/>
            <a:ext cx="3771728" cy="218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27584" y="3665774"/>
            <a:ext cx="323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 of LR-SPP mode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148064" y="3673948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Optical characterization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CdSe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7087460" y="5708873"/>
            <a:ext cx="1306143" cy="13905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Rectángulo"/>
          <p:cNvSpPr/>
          <p:nvPr/>
        </p:nvSpPr>
        <p:spPr>
          <a:xfrm>
            <a:off x="4995334" y="5738212"/>
            <a:ext cx="1306143" cy="1390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63" y="4365104"/>
            <a:ext cx="4224982" cy="108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248295" y="5429901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PMMA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7296249" y="5399658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PMMA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7478992" y="561072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5385785" y="5632673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35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13" name="12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4" name="32 Imagen" descr="ICMUV_v4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1 Título"/>
            <p:cNvSpPr txBox="1">
              <a:spLocks/>
            </p:cNvSpPr>
            <p:nvPr/>
          </p:nvSpPr>
          <p:spPr bwMode="auto">
            <a:xfrm>
              <a:off x="3062340" y="193653"/>
              <a:ext cx="6240693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3200" b="1" dirty="0" smtClean="0">
                  <a:solidFill>
                    <a:schemeClr val="bg1"/>
                  </a:solidFill>
                </a:rPr>
                <a:t>Next steps</a:t>
              </a:r>
              <a:endParaRPr lang="en-GB" sz="32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7" name="6 Rectángulo"/>
          <p:cNvSpPr/>
          <p:nvPr/>
        </p:nvSpPr>
        <p:spPr>
          <a:xfrm>
            <a:off x="3531031" y="836712"/>
            <a:ext cx="2409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What’s next?</a:t>
            </a:r>
            <a:endParaRPr lang="en-US" sz="2800" b="1" u="sng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8555020" y="648866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8/8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43462" y="1851315"/>
            <a:ext cx="8693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Characterization of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HgTe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waveguides under pulsed excitation</a:t>
            </a:r>
          </a:p>
          <a:p>
            <a:pPr marL="342900" indent="-342900">
              <a:buFontTx/>
              <a:buChar char="-"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23528" y="2996952"/>
            <a:ext cx="6032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HgTe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Plasmonic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waveguides</a:t>
            </a:r>
          </a:p>
          <a:p>
            <a:pPr marL="342900" indent="-342900">
              <a:buFontTx/>
              <a:buChar char="-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23528" y="4149080"/>
            <a:ext cx="6032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stripe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plasmonic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waveguides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 IR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&lt; 1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(e-beam)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4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386</Words>
  <Application>Microsoft Office PowerPoint</Application>
  <PresentationFormat>Presentación en pantalla (4:3)</PresentationFormat>
  <Paragraphs>128</Paragraphs>
  <Slides>8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Tema de Office</vt:lpstr>
      <vt:lpstr>MSPhotoEd.3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-</dc:creator>
  <cp:lastModifiedBy>Isaac</cp:lastModifiedBy>
  <cp:revision>165</cp:revision>
  <dcterms:created xsi:type="dcterms:W3CDTF">2012-07-05T13:55:27Z</dcterms:created>
  <dcterms:modified xsi:type="dcterms:W3CDTF">2013-12-02T12:29:24Z</dcterms:modified>
</cp:coreProperties>
</file>