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2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74" r:id="rId3"/>
    <p:sldId id="261" r:id="rId4"/>
    <p:sldId id="262" r:id="rId5"/>
    <p:sldId id="256" r:id="rId6"/>
    <p:sldId id="257" r:id="rId7"/>
    <p:sldId id="258" r:id="rId8"/>
    <p:sldId id="271" r:id="rId9"/>
    <p:sldId id="267" r:id="rId10"/>
    <p:sldId id="272" r:id="rId11"/>
    <p:sldId id="263" r:id="rId12"/>
    <p:sldId id="266" r:id="rId13"/>
    <p:sldId id="265" r:id="rId14"/>
    <p:sldId id="268" r:id="rId15"/>
    <p:sldId id="269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8" autoAdjust="0"/>
    <p:restoredTop sz="98899" autoAdjust="0"/>
  </p:normalViewPr>
  <p:slideViewPr>
    <p:cSldViewPr>
      <p:cViewPr>
        <p:scale>
          <a:sx n="139" d="100"/>
          <a:sy n="139" d="100"/>
        </p:scale>
        <p:origin x="-424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81353-CAE1-46BC-ACB3-744D04B94A7F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B4310-0739-40F6-8809-FDEE9D46C90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80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23D65-3196-4D20-AF24-7EFF9370723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23D65-3196-4D20-AF24-7EFF9370723C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84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F690-B6D7-B74D-8355-2C772A50D98C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7933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B4310-0739-40F6-8809-FDEE9D46C903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B4310-0739-40F6-8809-FDEE9D46C903}" type="slidenum">
              <a:rPr lang="es-ES" smtClean="0"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23D65-3196-4D20-AF24-7EFF9370723C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A749-DD49-4F2F-8E1A-DE5EB4F5878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3A749-DD49-4F2F-8E1A-DE5EB4F5878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B4310-0739-40F6-8809-FDEE9D46C903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B4310-0739-40F6-8809-FDEE9D46C903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223D4-BE44-4279-8D95-C27C9C756D2C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23D65-3196-4D20-AF24-7EFF9370723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84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23D65-3196-4D20-AF24-7EFF9370723C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84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2B1D8-B641-45AA-8FA8-CE391FC9D21D}" type="datetimeFigureOut">
              <a:rPr lang="es-ES" smtClean="0"/>
              <a:t>03/02/12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5A24-8526-4F87-9AF3-EA06B9CB7574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36.wmf"/><Relationship Id="rId9" Type="http://schemas.openxmlformats.org/officeDocument/2006/relationships/image" Target="../media/image29.png"/><Relationship Id="rId10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9" Type="http://schemas.openxmlformats.org/officeDocument/2006/relationships/image" Target="../media/image46.jpeg"/><Relationship Id="rId10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9.pn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6.jpeg"/><Relationship Id="rId5" Type="http://schemas.openxmlformats.org/officeDocument/2006/relationships/oleObject" Target="../embeddings/oleObject2.bin"/><Relationship Id="rId6" Type="http://schemas.openxmlformats.org/officeDocument/2006/relationships/package" Target="../embeddings/Documento_de_Microsoft_Word1.docx"/><Relationship Id="rId7" Type="http://schemas.openxmlformats.org/officeDocument/2006/relationships/image" Target="../media/image53.emf"/><Relationship Id="rId8" Type="http://schemas.openxmlformats.org/officeDocument/2006/relationships/image" Target="../media/image54.jpeg"/><Relationship Id="rId9" Type="http://schemas.openxmlformats.org/officeDocument/2006/relationships/image" Target="../media/image5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jpeg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png"/><Relationship Id="rId7" Type="http://schemas.openxmlformats.org/officeDocument/2006/relationships/image" Target="../media/image25.emf"/><Relationship Id="rId8" Type="http://schemas.openxmlformats.org/officeDocument/2006/relationships/image" Target="../media/image26.emf"/><Relationship Id="rId9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328" y="11114"/>
            <a:ext cx="915865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 descr="Escudo03"/>
          <p:cNvPicPr>
            <a:picLocks noChangeAspect="1" noChangeArrowheads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0757" y="1052736"/>
            <a:ext cx="163222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384458" y="30086"/>
            <a:ext cx="7378050" cy="301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3600" b="1" i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NAVOLCHI </a:t>
            </a:r>
          </a:p>
          <a:p>
            <a:pPr algn="ctr" defTabSz="1072698">
              <a:spcBef>
                <a:spcPct val="50000"/>
              </a:spcBef>
            </a:pPr>
            <a:endParaRPr lang="pt-BR" sz="2400" b="1" i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24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9928" y="6309321"/>
            <a:ext cx="2262129" cy="53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defTabSz="1072698">
              <a:spcBef>
                <a:spcPts val="0"/>
              </a:spcBef>
            </a:pPr>
            <a:r>
              <a:rPr lang="de-DE" sz="1400" b="1" i="1" dirty="0" smtClean="0">
                <a:solidFill>
                  <a:srgbClr val="FFFFFF"/>
                </a:solidFill>
              </a:rPr>
              <a:t>Torres de Serranos  (1398) </a:t>
            </a:r>
          </a:p>
          <a:p>
            <a:pPr defTabSz="1072698">
              <a:spcBef>
                <a:spcPts val="0"/>
              </a:spcBef>
            </a:pPr>
            <a:r>
              <a:rPr lang="de-DE" sz="1400" b="1" i="1" dirty="0" smtClean="0">
                <a:solidFill>
                  <a:srgbClr val="FFFFFF"/>
                </a:solidFill>
              </a:rPr>
              <a:t>Valencia, Spain</a:t>
            </a:r>
          </a:p>
        </p:txBody>
      </p:sp>
      <p:sp>
        <p:nvSpPr>
          <p:cNvPr id="10" name="13 CuadroTexto"/>
          <p:cNvSpPr txBox="1"/>
          <p:nvPr/>
        </p:nvSpPr>
        <p:spPr>
          <a:xfrm>
            <a:off x="29957" y="3068960"/>
            <a:ext cx="61982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Prof. Dr. Juan P. Martínez Pastor</a:t>
            </a: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Dr. Pedro Rodríguez Cantó (QD and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Polymer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layers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, metal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nanostructures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Dr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. Isaac Suárez Álvarez 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(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Plasmonics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 +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Optical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  <a:endParaRPr lang="es-ES" sz="1400" b="1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Henry Gordillo 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(PhD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student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: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Plasmonics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+ 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Optical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  <a:endParaRPr lang="es-ES" sz="1400" b="1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Mari Luz Martínez  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(PhD 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student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: 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Polymer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layers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, metal 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nanostructures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  <a:endParaRPr lang="es-ES" sz="1400" b="1" i="1" dirty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Dr. Rafael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Abargues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 (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Chemistry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Intenanomat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/Spin-Off)</a:t>
            </a:r>
          </a:p>
          <a:p>
            <a:pPr algn="ctr"/>
            <a:endParaRPr lang="es-ES" sz="1400" b="1" i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Dr. Guillermo Muñoz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Matutano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  (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Optical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(Dr.) Josep </a:t>
            </a:r>
            <a:r>
              <a:rPr lang="es-ES" sz="1400" b="1" i="1" dirty="0" err="1" smtClean="0">
                <a:solidFill>
                  <a:schemeClr val="bg1"/>
                </a:solidFill>
                <a:latin typeface="Cambria" pitchFamily="18" charset="0"/>
              </a:rPr>
              <a:t>Canet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Ferrer (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Optical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  <a:p>
            <a:pPr algn="ctr"/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David </a:t>
            </a:r>
            <a:r>
              <a:rPr lang="es-ES" sz="1400" b="1" i="1" dirty="0">
                <a:solidFill>
                  <a:schemeClr val="bg1"/>
                </a:solidFill>
                <a:latin typeface="Cambria" pitchFamily="18" charset="0"/>
              </a:rPr>
              <a:t>Rivas Góngora (</a:t>
            </a:r>
            <a:r>
              <a:rPr lang="es-ES" sz="1400" b="1" i="1" dirty="0" err="1">
                <a:solidFill>
                  <a:schemeClr val="bg1"/>
                </a:solidFill>
                <a:latin typeface="Cambria" pitchFamily="18" charset="0"/>
              </a:rPr>
              <a:t>Optical</a:t>
            </a:r>
            <a:r>
              <a:rPr lang="es-ES" sz="1400" b="1" i="1" dirty="0" smtClean="0">
                <a:solidFill>
                  <a:schemeClr val="bg1"/>
                </a:solidFill>
                <a:latin typeface="Cambria" pitchFamily="18" charset="0"/>
              </a:rPr>
              <a:t>)</a:t>
            </a:r>
          </a:p>
        </p:txBody>
      </p:sp>
      <p:pic>
        <p:nvPicPr>
          <p:cNvPr id="7127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634339"/>
            <a:ext cx="4298324" cy="222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116632"/>
            <a:ext cx="3366569" cy="11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1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UNOV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71" y="2839016"/>
            <a:ext cx="1997094" cy="149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UNOV28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02" y="2839016"/>
            <a:ext cx="1997094" cy="149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UNOV29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71" y="4772237"/>
            <a:ext cx="1997094" cy="149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AUNOV17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91" y="4772237"/>
            <a:ext cx="1997094" cy="149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44977" y="4322052"/>
            <a:ext cx="114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 dirty="0"/>
              <a:t> t </a:t>
            </a:r>
            <a:r>
              <a:rPr lang="es-ES" sz="1600" b="1" dirty="0" smtClean="0"/>
              <a:t>= 0</a:t>
            </a:r>
            <a:endParaRPr lang="es-ES" sz="1600" b="1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629056" y="4308924"/>
            <a:ext cx="24272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1600" b="1" dirty="0"/>
              <a:t> t </a:t>
            </a:r>
            <a:r>
              <a:rPr lang="es-ES" sz="1600" b="1" dirty="0" smtClean="0"/>
              <a:t>= 3 </a:t>
            </a:r>
            <a:r>
              <a:rPr lang="es-ES" sz="1600" b="1" dirty="0" err="1" smtClean="0"/>
              <a:t>days</a:t>
            </a:r>
            <a:r>
              <a:rPr lang="es-ES" sz="1600" b="1" dirty="0" smtClean="0"/>
              <a:t>. </a:t>
            </a:r>
            <a:r>
              <a:rPr lang="es-ES" sz="1600" b="1" dirty="0" err="1" smtClean="0"/>
              <a:t>Not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cond</a:t>
            </a:r>
            <a:r>
              <a:rPr lang="es-ES" sz="1600" b="1" dirty="0" smtClean="0"/>
              <a:t>.</a:t>
            </a:r>
            <a:endParaRPr lang="es-ES" sz="1600" b="1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97323" y="6242045"/>
            <a:ext cx="16995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b="1" dirty="0"/>
              <a:t> t </a:t>
            </a:r>
            <a:r>
              <a:rPr lang="es-ES" sz="1600" b="1" dirty="0" smtClean="0"/>
              <a:t>= 8 </a:t>
            </a:r>
            <a:r>
              <a:rPr lang="es-ES" sz="1600" b="1" dirty="0" err="1" smtClean="0"/>
              <a:t>days</a:t>
            </a:r>
            <a:r>
              <a:rPr lang="es-ES" sz="1600" b="1" dirty="0" smtClean="0"/>
              <a:t>.     </a:t>
            </a:r>
            <a:r>
              <a:rPr lang="es-ES" sz="1600" b="1" dirty="0" err="1" smtClean="0"/>
              <a:t>Not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conductive</a:t>
            </a:r>
            <a:endParaRPr lang="es-ES" sz="1600" b="1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984848" y="6231645"/>
            <a:ext cx="169953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b="1" dirty="0"/>
              <a:t> t </a:t>
            </a:r>
            <a:r>
              <a:rPr lang="es-ES" sz="1600" b="1" dirty="0" smtClean="0"/>
              <a:t>= 21 </a:t>
            </a:r>
            <a:r>
              <a:rPr lang="es-ES" sz="1600" b="1" dirty="0" err="1" smtClean="0"/>
              <a:t>days</a:t>
            </a:r>
            <a:r>
              <a:rPr lang="es-ES" sz="1600" b="1" dirty="0" smtClean="0"/>
              <a:t>. </a:t>
            </a:r>
            <a:r>
              <a:rPr lang="es-ES" sz="1600" b="1" dirty="0" err="1">
                <a:solidFill>
                  <a:srgbClr val="FF0000"/>
                </a:solidFill>
              </a:rPr>
              <a:t>C</a:t>
            </a:r>
            <a:r>
              <a:rPr lang="es-ES" sz="1600" b="1" dirty="0" err="1" smtClean="0">
                <a:solidFill>
                  <a:srgbClr val="FF0000"/>
                </a:solidFill>
              </a:rPr>
              <a:t>onductive</a:t>
            </a:r>
            <a:endParaRPr lang="es-E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74423"/>
              </p:ext>
            </p:extLst>
          </p:nvPr>
        </p:nvGraphicFramePr>
        <p:xfrm>
          <a:off x="21104" y="2314966"/>
          <a:ext cx="4493744" cy="3139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Graph" r:id="rId7" imgW="4154400" imgH="2901600" progId="Origin50.Graph">
                  <p:embed/>
                </p:oleObj>
              </mc:Choice>
              <mc:Fallback>
                <p:oleObj name="Graph" r:id="rId7" imgW="41544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4" y="2314966"/>
                        <a:ext cx="4493744" cy="3139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36527" y="5565150"/>
            <a:ext cx="3944948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dirty="0" err="1" smtClean="0"/>
              <a:t>Increase</a:t>
            </a:r>
            <a:r>
              <a:rPr lang="es-ES" dirty="0" smtClean="0"/>
              <a:t> </a:t>
            </a:r>
            <a:r>
              <a:rPr lang="es-ES" dirty="0"/>
              <a:t>of </a:t>
            </a:r>
            <a:r>
              <a:rPr lang="es-ES" dirty="0" smtClean="0"/>
              <a:t>LSPR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/>
              <a:t>growth</a:t>
            </a:r>
            <a:r>
              <a:rPr lang="es-ES" dirty="0"/>
              <a:t> time: </a:t>
            </a:r>
            <a:endParaRPr lang="es-ES" dirty="0" smtClean="0"/>
          </a:p>
          <a:p>
            <a:pPr algn="just" eaLnBrk="1" hangingPunct="1">
              <a:spcBef>
                <a:spcPct val="50000"/>
              </a:spcBef>
            </a:pPr>
            <a:r>
              <a:rPr lang="es-ES" dirty="0" err="1" smtClean="0"/>
              <a:t>Increase</a:t>
            </a:r>
            <a:r>
              <a:rPr lang="es-ES" dirty="0" smtClean="0"/>
              <a:t> of </a:t>
            </a:r>
            <a:r>
              <a:rPr lang="es-ES" dirty="0" err="1" smtClean="0"/>
              <a:t>size</a:t>
            </a:r>
            <a:r>
              <a:rPr lang="es-ES" dirty="0" smtClean="0"/>
              <a:t> + </a:t>
            </a:r>
            <a:r>
              <a:rPr lang="es-ES" dirty="0" err="1" smtClean="0"/>
              <a:t>density</a:t>
            </a:r>
            <a:r>
              <a:rPr lang="es-ES" dirty="0" smtClean="0"/>
              <a:t> of </a:t>
            </a:r>
            <a:r>
              <a:rPr lang="es-ES" dirty="0" err="1" smtClean="0"/>
              <a:t>Nanoparticles</a:t>
            </a:r>
            <a:endParaRPr lang="es-ES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1"/>
          <a:stretch>
            <a:fillRect/>
          </a:stretch>
        </p:blipFill>
        <p:spPr bwMode="auto">
          <a:xfrm>
            <a:off x="88243" y="870054"/>
            <a:ext cx="5213604" cy="10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234"/>
          <p:cNvSpPr>
            <a:spLocks noChangeArrowheads="1"/>
          </p:cNvSpPr>
          <p:nvPr/>
        </p:nvSpPr>
        <p:spPr bwMode="auto">
          <a:xfrm>
            <a:off x="3838602" y="1160372"/>
            <a:ext cx="1742488" cy="275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pPr algn="ctr" eaLnBrk="0" hangingPunct="0"/>
            <a:r>
              <a:rPr lang="de-DE" sz="1200" b="1" dirty="0" smtClean="0"/>
              <a:t>Nanocomposite Film</a:t>
            </a:r>
            <a:endParaRPr lang="de-DE" sz="1200" b="1" dirty="0"/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5310028" y="1637024"/>
            <a:ext cx="6911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Agrupar 7"/>
          <p:cNvGrpSpPr>
            <a:grpSpLocks noChangeAspect="1"/>
          </p:cNvGrpSpPr>
          <p:nvPr/>
        </p:nvGrpSpPr>
        <p:grpSpPr>
          <a:xfrm>
            <a:off x="6027605" y="910835"/>
            <a:ext cx="1077229" cy="1404131"/>
            <a:chOff x="5830051" y="727386"/>
            <a:chExt cx="1252593" cy="1632711"/>
          </a:xfrm>
        </p:grpSpPr>
        <p:sp>
          <p:nvSpPr>
            <p:cNvPr id="14" name="13 Cilindro"/>
            <p:cNvSpPr/>
            <p:nvPr/>
          </p:nvSpPr>
          <p:spPr>
            <a:xfrm>
              <a:off x="5830051" y="727386"/>
              <a:ext cx="1252593" cy="1632711"/>
            </a:xfrm>
            <a:prstGeom prst="can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ilindro"/>
            <p:cNvSpPr/>
            <p:nvPr/>
          </p:nvSpPr>
          <p:spPr>
            <a:xfrm>
              <a:off x="5830051" y="1143715"/>
              <a:ext cx="1252593" cy="1216382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6012819" y="1986257"/>
              <a:ext cx="909933" cy="245927"/>
              <a:chOff x="7774449" y="1944380"/>
              <a:chExt cx="909933" cy="245927"/>
            </a:xfrm>
          </p:grpSpPr>
          <p:sp>
            <p:nvSpPr>
              <p:cNvPr id="17" name="16 Rectángulo"/>
              <p:cNvSpPr/>
              <p:nvPr/>
            </p:nvSpPr>
            <p:spPr>
              <a:xfrm>
                <a:off x="7774449" y="2075245"/>
                <a:ext cx="909933" cy="1150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7774449" y="1965322"/>
                <a:ext cx="909933" cy="1150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1" name="20 Elipse"/>
              <p:cNvSpPr/>
              <p:nvPr/>
            </p:nvSpPr>
            <p:spPr>
              <a:xfrm>
                <a:off x="7796314" y="1968533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28 Elipse"/>
              <p:cNvSpPr/>
              <p:nvPr/>
            </p:nvSpPr>
            <p:spPr>
              <a:xfrm>
                <a:off x="7867228" y="2012285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7885336" y="1944380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7971349" y="1944380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31 Elipse"/>
              <p:cNvSpPr/>
              <p:nvPr/>
            </p:nvSpPr>
            <p:spPr>
              <a:xfrm>
                <a:off x="7956250" y="2028875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8049799" y="1959452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8081488" y="2027357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Elipse"/>
              <p:cNvSpPr/>
              <p:nvPr/>
            </p:nvSpPr>
            <p:spPr>
              <a:xfrm>
                <a:off x="8138848" y="1976069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8209762" y="2019821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8227870" y="1951916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Elipse"/>
              <p:cNvSpPr/>
              <p:nvPr/>
            </p:nvSpPr>
            <p:spPr>
              <a:xfrm>
                <a:off x="8313883" y="1951916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8298784" y="2036411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39 Elipse"/>
              <p:cNvSpPr/>
              <p:nvPr/>
            </p:nvSpPr>
            <p:spPr>
              <a:xfrm>
                <a:off x="8392333" y="1966988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40 Elipse"/>
              <p:cNvSpPr/>
              <p:nvPr/>
            </p:nvSpPr>
            <p:spPr>
              <a:xfrm>
                <a:off x="8424022" y="2034893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41 Elipse"/>
              <p:cNvSpPr/>
              <p:nvPr/>
            </p:nvSpPr>
            <p:spPr>
              <a:xfrm>
                <a:off x="8447461" y="1976069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42 Elipse"/>
              <p:cNvSpPr/>
              <p:nvPr/>
            </p:nvSpPr>
            <p:spPr>
              <a:xfrm>
                <a:off x="8518375" y="2019821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43 Elipse"/>
              <p:cNvSpPr/>
              <p:nvPr/>
            </p:nvSpPr>
            <p:spPr>
              <a:xfrm>
                <a:off x="8536483" y="1951916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5" name="44 Elipse"/>
              <p:cNvSpPr/>
              <p:nvPr/>
            </p:nvSpPr>
            <p:spPr>
              <a:xfrm>
                <a:off x="8622496" y="1951916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45 Elipse"/>
              <p:cNvSpPr/>
              <p:nvPr/>
            </p:nvSpPr>
            <p:spPr>
              <a:xfrm>
                <a:off x="8607397" y="2027357"/>
                <a:ext cx="53001" cy="5432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cxnSp>
        <p:nvCxnSpPr>
          <p:cNvPr id="47" name="46 Conector recto de flecha"/>
          <p:cNvCxnSpPr/>
          <p:nvPr/>
        </p:nvCxnSpPr>
        <p:spPr>
          <a:xfrm>
            <a:off x="7177596" y="1658020"/>
            <a:ext cx="6911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Agrupar 17"/>
          <p:cNvGrpSpPr/>
          <p:nvPr/>
        </p:nvGrpSpPr>
        <p:grpSpPr>
          <a:xfrm>
            <a:off x="7947751" y="1476494"/>
            <a:ext cx="1123187" cy="384479"/>
            <a:chOff x="7947751" y="1476494"/>
            <a:chExt cx="1123187" cy="384479"/>
          </a:xfrm>
        </p:grpSpPr>
        <p:sp>
          <p:nvSpPr>
            <p:cNvPr id="23" name="22 Rectángulo"/>
            <p:cNvSpPr/>
            <p:nvPr/>
          </p:nvSpPr>
          <p:spPr>
            <a:xfrm>
              <a:off x="7951314" y="1644973"/>
              <a:ext cx="1119624" cy="21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7947751" y="1520984"/>
              <a:ext cx="1123187" cy="1150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1" name="50 Elipse"/>
            <p:cNvSpPr/>
            <p:nvPr/>
          </p:nvSpPr>
          <p:spPr>
            <a:xfrm>
              <a:off x="7978242" y="1532821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51 Elipse"/>
            <p:cNvSpPr/>
            <p:nvPr/>
          </p:nvSpPr>
          <p:spPr>
            <a:xfrm>
              <a:off x="8049156" y="1576573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52 Elipse"/>
            <p:cNvSpPr>
              <a:spLocks noChangeAspect="1"/>
            </p:cNvSpPr>
            <p:nvPr/>
          </p:nvSpPr>
          <p:spPr>
            <a:xfrm>
              <a:off x="8038685" y="1482458"/>
              <a:ext cx="88532" cy="90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53 Elipse"/>
            <p:cNvSpPr>
              <a:spLocks noChangeAspect="1"/>
            </p:cNvSpPr>
            <p:nvPr/>
          </p:nvSpPr>
          <p:spPr>
            <a:xfrm>
              <a:off x="8124698" y="1482458"/>
              <a:ext cx="88532" cy="90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54 Elipse"/>
            <p:cNvSpPr/>
            <p:nvPr/>
          </p:nvSpPr>
          <p:spPr>
            <a:xfrm>
              <a:off x="8138178" y="1593163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55 Elipse"/>
            <p:cNvSpPr>
              <a:spLocks noChangeAspect="1"/>
            </p:cNvSpPr>
            <p:nvPr/>
          </p:nvSpPr>
          <p:spPr>
            <a:xfrm>
              <a:off x="8203148" y="1495166"/>
              <a:ext cx="88532" cy="90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56 Elipse"/>
            <p:cNvSpPr/>
            <p:nvPr/>
          </p:nvSpPr>
          <p:spPr>
            <a:xfrm>
              <a:off x="8263416" y="1591645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57 Elipse"/>
            <p:cNvSpPr/>
            <p:nvPr/>
          </p:nvSpPr>
          <p:spPr>
            <a:xfrm>
              <a:off x="8330300" y="1540357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58 Elipse"/>
            <p:cNvSpPr/>
            <p:nvPr/>
          </p:nvSpPr>
          <p:spPr>
            <a:xfrm>
              <a:off x="8391690" y="1584109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59 Elipse"/>
            <p:cNvSpPr>
              <a:spLocks noChangeAspect="1"/>
            </p:cNvSpPr>
            <p:nvPr/>
          </p:nvSpPr>
          <p:spPr>
            <a:xfrm>
              <a:off x="8381219" y="1489994"/>
              <a:ext cx="88532" cy="90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60 Elipse"/>
            <p:cNvSpPr>
              <a:spLocks noChangeAspect="1"/>
            </p:cNvSpPr>
            <p:nvPr/>
          </p:nvSpPr>
          <p:spPr>
            <a:xfrm>
              <a:off x="8467232" y="1489994"/>
              <a:ext cx="88532" cy="90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61 Elipse"/>
            <p:cNvSpPr/>
            <p:nvPr/>
          </p:nvSpPr>
          <p:spPr>
            <a:xfrm>
              <a:off x="8480712" y="1600699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62 Elipse"/>
            <p:cNvSpPr/>
            <p:nvPr/>
          </p:nvSpPr>
          <p:spPr>
            <a:xfrm>
              <a:off x="8552832" y="1545562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63 Elipse"/>
            <p:cNvSpPr/>
            <p:nvPr/>
          </p:nvSpPr>
          <p:spPr>
            <a:xfrm>
              <a:off x="8605950" y="1594419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64 Elipse"/>
            <p:cNvSpPr/>
            <p:nvPr/>
          </p:nvSpPr>
          <p:spPr>
            <a:xfrm>
              <a:off x="8629389" y="1540357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65 Elipse"/>
            <p:cNvSpPr/>
            <p:nvPr/>
          </p:nvSpPr>
          <p:spPr>
            <a:xfrm>
              <a:off x="8700303" y="1584109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66 Elipse"/>
            <p:cNvSpPr>
              <a:spLocks noChangeAspect="1"/>
            </p:cNvSpPr>
            <p:nvPr/>
          </p:nvSpPr>
          <p:spPr>
            <a:xfrm>
              <a:off x="8689832" y="1489994"/>
              <a:ext cx="88532" cy="90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Elipse"/>
            <p:cNvSpPr>
              <a:spLocks noChangeAspect="1"/>
            </p:cNvSpPr>
            <p:nvPr/>
          </p:nvSpPr>
          <p:spPr>
            <a:xfrm>
              <a:off x="8775845" y="1489994"/>
              <a:ext cx="88532" cy="90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68 Elipse"/>
            <p:cNvSpPr/>
            <p:nvPr/>
          </p:nvSpPr>
          <p:spPr>
            <a:xfrm>
              <a:off x="8789325" y="1591645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95 Elipse"/>
            <p:cNvSpPr/>
            <p:nvPr/>
          </p:nvSpPr>
          <p:spPr>
            <a:xfrm>
              <a:off x="8889166" y="1589988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96 Elipse"/>
            <p:cNvSpPr>
              <a:spLocks noChangeAspect="1"/>
            </p:cNvSpPr>
            <p:nvPr/>
          </p:nvSpPr>
          <p:spPr>
            <a:xfrm>
              <a:off x="8878695" y="1495873"/>
              <a:ext cx="88532" cy="90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97 Elipse"/>
            <p:cNvSpPr>
              <a:spLocks noChangeAspect="1"/>
            </p:cNvSpPr>
            <p:nvPr/>
          </p:nvSpPr>
          <p:spPr>
            <a:xfrm>
              <a:off x="8964708" y="1495873"/>
              <a:ext cx="88532" cy="90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9" name="98 Elipse"/>
            <p:cNvSpPr/>
            <p:nvPr/>
          </p:nvSpPr>
          <p:spPr>
            <a:xfrm>
              <a:off x="8978188" y="1591948"/>
              <a:ext cx="53001" cy="543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0" name="99 Elipse"/>
            <p:cNvSpPr>
              <a:spLocks noChangeAspect="1"/>
            </p:cNvSpPr>
            <p:nvPr/>
          </p:nvSpPr>
          <p:spPr>
            <a:xfrm>
              <a:off x="8266415" y="1484281"/>
              <a:ext cx="88532" cy="90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1" name="100 Elipse"/>
            <p:cNvSpPr>
              <a:spLocks noChangeAspect="1"/>
            </p:cNvSpPr>
            <p:nvPr/>
          </p:nvSpPr>
          <p:spPr>
            <a:xfrm>
              <a:off x="8565156" y="1476494"/>
              <a:ext cx="88532" cy="9073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3" name="102 CuadroTexto"/>
          <p:cNvSpPr txBox="1"/>
          <p:nvPr/>
        </p:nvSpPr>
        <p:spPr>
          <a:xfrm>
            <a:off x="88244" y="2025865"/>
            <a:ext cx="507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In-Situ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synthesis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Au/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Novolac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nanocomposite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Rectangle 234"/>
          <p:cNvSpPr>
            <a:spLocks noChangeArrowheads="1"/>
          </p:cNvSpPr>
          <p:nvPr/>
        </p:nvSpPr>
        <p:spPr bwMode="auto">
          <a:xfrm>
            <a:off x="1631113" y="929884"/>
            <a:ext cx="1742488" cy="275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pPr algn="ctr" eaLnBrk="0" hangingPunct="0"/>
            <a:r>
              <a:rPr lang="de-DE" sz="1200" b="1" dirty="0" smtClean="0">
                <a:solidFill>
                  <a:srgbClr val="0070C0"/>
                </a:solidFill>
              </a:rPr>
              <a:t>Patented method</a:t>
            </a:r>
            <a:endParaRPr lang="de-DE" sz="1200" b="1" dirty="0">
              <a:solidFill>
                <a:srgbClr val="0070C0"/>
              </a:solidFill>
            </a:endParaRPr>
          </a:p>
        </p:txBody>
      </p:sp>
      <p:sp>
        <p:nvSpPr>
          <p:cNvPr id="72" name="3 CuadroTexto"/>
          <p:cNvSpPr txBox="1"/>
          <p:nvPr/>
        </p:nvSpPr>
        <p:spPr>
          <a:xfrm>
            <a:off x="7235382" y="968422"/>
            <a:ext cx="115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Patent</a:t>
            </a:r>
            <a:r>
              <a:rPr lang="es-ES" sz="1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sz="12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pending</a:t>
            </a:r>
            <a:endParaRPr lang="es-ES" sz="12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3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74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5" name="32 Imagen" descr="ICMUV_v4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1 Título"/>
            <p:cNvSpPr txBox="1">
              <a:spLocks/>
            </p:cNvSpPr>
            <p:nvPr/>
          </p:nvSpPr>
          <p:spPr bwMode="auto">
            <a:xfrm>
              <a:off x="2392057" y="62261"/>
              <a:ext cx="7469199" cy="62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indent="-342479" defTabSz="914257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/>
                  </a:solidFill>
                </a:rPr>
                <a:t>Development of </a:t>
              </a:r>
              <a:r>
                <a:rPr lang="en-GB" sz="2000" b="1" dirty="0" err="1">
                  <a:solidFill>
                    <a:schemeClr val="bg1"/>
                  </a:solidFill>
                </a:rPr>
                <a:t>plasmonic</a:t>
              </a:r>
              <a:r>
                <a:rPr lang="en-GB" sz="2000" b="1" dirty="0">
                  <a:solidFill>
                    <a:schemeClr val="bg1"/>
                  </a:solidFill>
                </a:rPr>
                <a:t> metal layers by chemical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growing of </a:t>
              </a:r>
              <a:r>
                <a:rPr lang="en-GB" sz="2000" b="1" dirty="0">
                  <a:solidFill>
                    <a:schemeClr val="bg1"/>
                  </a:solidFill>
                </a:rPr>
                <a:t>metal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NPs: Towards </a:t>
              </a:r>
              <a:r>
                <a:rPr lang="en-GB" sz="2000" b="1" dirty="0" err="1">
                  <a:solidFill>
                    <a:schemeClr val="bg1"/>
                  </a:solidFill>
                </a:rPr>
                <a:t>prepatterned</a:t>
              </a:r>
              <a:r>
                <a:rPr lang="en-GB" sz="2000" b="1" dirty="0">
                  <a:solidFill>
                    <a:schemeClr val="bg1"/>
                  </a:solidFill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</a:rPr>
                <a:t>plasmonic</a:t>
              </a:r>
              <a:r>
                <a:rPr lang="en-GB" sz="2000" b="1" dirty="0">
                  <a:solidFill>
                    <a:schemeClr val="bg1"/>
                  </a:solidFill>
                </a:rPr>
                <a:t>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nanostructures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80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41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2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1 Título"/>
            <p:cNvSpPr txBox="1">
              <a:spLocks/>
            </p:cNvSpPr>
            <p:nvPr/>
          </p:nvSpPr>
          <p:spPr bwMode="auto">
            <a:xfrm>
              <a:off x="2361587" y="193653"/>
              <a:ext cx="7462447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>
                  <a:solidFill>
                    <a:schemeClr val="bg1"/>
                  </a:solidFill>
                </a:rPr>
                <a:t>Development of layer stacks containing IV-VI QDs</a:t>
              </a:r>
            </a:p>
          </p:txBody>
        </p:sp>
      </p:grpSp>
      <p:grpSp>
        <p:nvGrpSpPr>
          <p:cNvPr id="62" name="4 Grupo"/>
          <p:cNvGrpSpPr/>
          <p:nvPr/>
        </p:nvGrpSpPr>
        <p:grpSpPr>
          <a:xfrm>
            <a:off x="139323" y="2868297"/>
            <a:ext cx="8929017" cy="3516143"/>
            <a:chOff x="-225977" y="986820"/>
            <a:chExt cx="9335765" cy="3337719"/>
          </a:xfrm>
        </p:grpSpPr>
        <p:cxnSp>
          <p:nvCxnSpPr>
            <p:cNvPr id="65" name="Conector recto de flecha 16"/>
            <p:cNvCxnSpPr/>
            <p:nvPr/>
          </p:nvCxnSpPr>
          <p:spPr>
            <a:xfrm>
              <a:off x="6753486" y="2180964"/>
              <a:ext cx="937983" cy="0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Agrupar 65"/>
            <p:cNvGrpSpPr/>
            <p:nvPr/>
          </p:nvGrpSpPr>
          <p:grpSpPr>
            <a:xfrm>
              <a:off x="-225977" y="1673032"/>
              <a:ext cx="2133560" cy="788224"/>
              <a:chOff x="-272332" y="1713597"/>
              <a:chExt cx="2133560" cy="788224"/>
            </a:xfrm>
          </p:grpSpPr>
          <p:sp>
            <p:nvSpPr>
              <p:cNvPr id="88" name="CuadroTexto 87"/>
              <p:cNvSpPr txBox="1"/>
              <p:nvPr/>
            </p:nvSpPr>
            <p:spPr>
              <a:xfrm>
                <a:off x="-272332" y="2253486"/>
                <a:ext cx="2133560" cy="248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100" b="1" dirty="0" err="1" smtClean="0">
                    <a:solidFill>
                      <a:srgbClr val="3B8CC8"/>
                    </a:solidFill>
                  </a:rPr>
                  <a:t>Oleyamin-capped</a:t>
                </a:r>
                <a:r>
                  <a:rPr lang="es-ES" sz="1100" b="1" dirty="0" smtClean="0">
                    <a:solidFill>
                      <a:srgbClr val="3B8CC8"/>
                    </a:solidFill>
                  </a:rPr>
                  <a:t> </a:t>
                </a:r>
                <a:r>
                  <a:rPr lang="es-ES" sz="1100" b="1" dirty="0" err="1" smtClean="0">
                    <a:solidFill>
                      <a:srgbClr val="3B8CC8"/>
                    </a:solidFill>
                  </a:rPr>
                  <a:t>PbS</a:t>
                </a:r>
                <a:r>
                  <a:rPr lang="es-ES" sz="1100" b="1" dirty="0" smtClean="0">
                    <a:solidFill>
                      <a:srgbClr val="3B8CC8"/>
                    </a:solidFill>
                  </a:rPr>
                  <a:t> </a:t>
                </a:r>
                <a:r>
                  <a:rPr lang="es-ES" sz="1100" b="1" dirty="0" err="1" smtClean="0">
                    <a:solidFill>
                      <a:srgbClr val="3B8CC8"/>
                    </a:solidFill>
                  </a:rPr>
                  <a:t>QDs</a:t>
                </a:r>
                <a:endParaRPr lang="es-ES" sz="1100" b="1" dirty="0" smtClean="0">
                  <a:solidFill>
                    <a:srgbClr val="3B8CC8"/>
                  </a:solidFill>
                </a:endParaRPr>
              </a:p>
            </p:txBody>
          </p:sp>
          <p:pic>
            <p:nvPicPr>
              <p:cNvPr id="89" name="Imagen 88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5063" y="1713597"/>
                <a:ext cx="1355019" cy="572403"/>
              </a:xfrm>
              <a:prstGeom prst="rect">
                <a:avLst/>
              </a:prstGeom>
            </p:spPr>
          </p:pic>
        </p:grpSp>
        <p:sp>
          <p:nvSpPr>
            <p:cNvPr id="67" name="CuadroTexto 66"/>
            <p:cNvSpPr txBox="1"/>
            <p:nvPr/>
          </p:nvSpPr>
          <p:spPr>
            <a:xfrm>
              <a:off x="5436977" y="2212921"/>
              <a:ext cx="106118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QD monolayer</a:t>
              </a:r>
              <a:endPara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8" name="Imagen 6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0557" y="1127342"/>
              <a:ext cx="1334022" cy="1118093"/>
            </a:xfrm>
            <a:prstGeom prst="rect">
              <a:avLst/>
            </a:prstGeom>
          </p:spPr>
        </p:pic>
        <p:sp>
          <p:nvSpPr>
            <p:cNvPr id="69" name="CuadroTexto 68"/>
            <p:cNvSpPr txBox="1"/>
            <p:nvPr/>
          </p:nvSpPr>
          <p:spPr>
            <a:xfrm>
              <a:off x="7934549" y="2212921"/>
              <a:ext cx="10184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QD multilayer</a:t>
              </a:r>
              <a:endPara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0" name="Agrupar 69"/>
            <p:cNvGrpSpPr/>
            <p:nvPr/>
          </p:nvGrpSpPr>
          <p:grpSpPr>
            <a:xfrm>
              <a:off x="2314099" y="986820"/>
              <a:ext cx="1862316" cy="1472322"/>
              <a:chOff x="2615204" y="1027385"/>
              <a:chExt cx="1862316" cy="1472322"/>
            </a:xfrm>
          </p:grpSpPr>
          <p:sp>
            <p:nvSpPr>
              <p:cNvPr id="86" name="CuadroTexto 85"/>
              <p:cNvSpPr txBox="1"/>
              <p:nvPr/>
            </p:nvSpPr>
            <p:spPr>
              <a:xfrm>
                <a:off x="3015771" y="2253486"/>
                <a:ext cx="106118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QD monolayer</a:t>
                </a:r>
                <a:endParaRPr lang="es-E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pic>
            <p:nvPicPr>
              <p:cNvPr id="87" name="Imagen 86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15204" y="1027385"/>
                <a:ext cx="1862316" cy="1258615"/>
              </a:xfrm>
              <a:prstGeom prst="rect">
                <a:avLst/>
              </a:prstGeom>
            </p:spPr>
          </p:pic>
        </p:grpSp>
        <p:grpSp>
          <p:nvGrpSpPr>
            <p:cNvPr id="71" name="Agrupar 70"/>
            <p:cNvGrpSpPr/>
            <p:nvPr/>
          </p:nvGrpSpPr>
          <p:grpSpPr>
            <a:xfrm>
              <a:off x="1488099" y="1900067"/>
              <a:ext cx="962548" cy="271358"/>
              <a:chOff x="1681288" y="1940632"/>
              <a:chExt cx="962548" cy="271358"/>
            </a:xfrm>
          </p:grpSpPr>
          <p:cxnSp>
            <p:nvCxnSpPr>
              <p:cNvPr id="84" name="Conector recto de flecha 83"/>
              <p:cNvCxnSpPr/>
              <p:nvPr/>
            </p:nvCxnSpPr>
            <p:spPr>
              <a:xfrm>
                <a:off x="1761799" y="2211990"/>
                <a:ext cx="882037" cy="0"/>
              </a:xfrm>
              <a:prstGeom prst="straightConnector1">
                <a:avLst/>
              </a:prstGeom>
              <a:ln>
                <a:solidFill>
                  <a:srgbClr val="7F7F7F"/>
                </a:solidFill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CuadroTexto 84"/>
              <p:cNvSpPr txBox="1"/>
              <p:nvPr/>
            </p:nvSpPr>
            <p:spPr>
              <a:xfrm>
                <a:off x="1681288" y="1940632"/>
                <a:ext cx="880796" cy="246221"/>
              </a:xfrm>
              <a:prstGeom prst="rect">
                <a:avLst/>
              </a:prstGeom>
              <a:ln>
                <a:noFill/>
                <a:headEnd type="none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Spincoating</a:t>
                </a:r>
                <a:endParaRPr lang="es-ES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72" name="Conector recto de flecha 71"/>
            <p:cNvCxnSpPr/>
            <p:nvPr/>
          </p:nvCxnSpPr>
          <p:spPr>
            <a:xfrm>
              <a:off x="4012997" y="2178363"/>
              <a:ext cx="1241356" cy="2601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CuadroTexto 72"/>
            <p:cNvSpPr txBox="1"/>
            <p:nvPr/>
          </p:nvSpPr>
          <p:spPr>
            <a:xfrm>
              <a:off x="4020750" y="2195657"/>
              <a:ext cx="1225851" cy="464230"/>
            </a:xfrm>
            <a:prstGeom prst="rect">
              <a:avLst/>
            </a:prstGeom>
            <a:ln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err="1" smtClean="0">
                  <a:solidFill>
                    <a:srgbClr val="FBAD23"/>
                  </a:solidFill>
                </a:rPr>
                <a:t>Ethanedithiol</a:t>
              </a:r>
              <a:endParaRPr lang="es-ES" sz="1000" b="1" dirty="0" smtClean="0">
                <a:solidFill>
                  <a:srgbClr val="FBAD23"/>
                </a:solidFill>
              </a:endParaRPr>
            </a:p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es-ES" sz="1000" b="1" dirty="0" smtClean="0">
                  <a:solidFill>
                    <a:srgbClr val="FBAD23"/>
                  </a:solidFill>
                </a:rPr>
                <a:t>HS-CH</a:t>
              </a:r>
              <a:r>
                <a:rPr lang="es-ES" sz="1000" b="1" baseline="-25000" dirty="0" smtClean="0">
                  <a:solidFill>
                    <a:srgbClr val="FBAD23"/>
                  </a:solidFill>
                </a:rPr>
                <a:t>2</a:t>
              </a:r>
              <a:r>
                <a:rPr lang="es-ES" sz="1000" b="1" dirty="0" smtClean="0">
                  <a:solidFill>
                    <a:srgbClr val="FBAD23"/>
                  </a:solidFill>
                </a:rPr>
                <a:t>-CH</a:t>
              </a:r>
              <a:r>
                <a:rPr lang="es-ES" sz="1000" b="1" baseline="-25000" dirty="0" smtClean="0">
                  <a:solidFill>
                    <a:srgbClr val="FBAD23"/>
                  </a:solidFill>
                </a:rPr>
                <a:t>2</a:t>
              </a:r>
              <a:r>
                <a:rPr lang="es-ES" sz="1000" b="1" dirty="0" smtClean="0">
                  <a:solidFill>
                    <a:srgbClr val="FBAD23"/>
                  </a:solidFill>
                </a:rPr>
                <a:t>-SH</a:t>
              </a:r>
              <a:endParaRPr lang="es-ES" sz="1000" b="1" dirty="0">
                <a:solidFill>
                  <a:srgbClr val="FBAD23"/>
                </a:solidFill>
              </a:endParaRPr>
            </a:p>
          </p:txBody>
        </p:sp>
        <p:sp>
          <p:nvSpPr>
            <p:cNvPr id="74" name="CuadroTexto 73"/>
            <p:cNvSpPr txBox="1"/>
            <p:nvPr/>
          </p:nvSpPr>
          <p:spPr>
            <a:xfrm>
              <a:off x="4012997" y="1764189"/>
              <a:ext cx="1109414" cy="400110"/>
            </a:xfrm>
            <a:prstGeom prst="rect">
              <a:avLst/>
            </a:prstGeom>
            <a:ln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err="1" smtClean="0">
                  <a:solidFill>
                    <a:srgbClr val="7F7F7F"/>
                  </a:solidFill>
                </a:rPr>
                <a:t>Ligand</a:t>
              </a:r>
              <a:r>
                <a:rPr lang="es-ES" sz="1000" b="1" dirty="0" smtClean="0">
                  <a:solidFill>
                    <a:srgbClr val="7F7F7F"/>
                  </a:solidFill>
                </a:rPr>
                <a:t> Exchange</a:t>
              </a:r>
              <a:endParaRPr lang="es-ES" sz="1000" b="1" dirty="0">
                <a:solidFill>
                  <a:srgbClr val="7F7F7F"/>
                </a:solidFill>
              </a:endParaRPr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6706587" y="1918078"/>
              <a:ext cx="912874" cy="246221"/>
            </a:xfrm>
            <a:prstGeom prst="rect">
              <a:avLst/>
            </a:prstGeom>
            <a:ln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err="1" smtClean="0">
                  <a:solidFill>
                    <a:srgbClr val="7F7F7F"/>
                  </a:solidFill>
                </a:rPr>
                <a:t>LbL</a:t>
              </a:r>
              <a:endParaRPr lang="es-ES" sz="1000" b="1" dirty="0">
                <a:solidFill>
                  <a:srgbClr val="7F7F7F"/>
                </a:solidFill>
              </a:endParaRPr>
            </a:p>
          </p:txBody>
        </p:sp>
        <p:pic>
          <p:nvPicPr>
            <p:cNvPr id="76" name="Imagen 7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85"/>
            <a:stretch/>
          </p:blipFill>
          <p:spPr>
            <a:xfrm>
              <a:off x="7777788" y="1460635"/>
              <a:ext cx="1332000" cy="795600"/>
            </a:xfrm>
            <a:prstGeom prst="rect">
              <a:avLst/>
            </a:prstGeom>
          </p:spPr>
        </p:pic>
        <p:sp>
          <p:nvSpPr>
            <p:cNvPr id="77" name="Rectángulo 13"/>
            <p:cNvSpPr/>
            <p:nvPr/>
          </p:nvSpPr>
          <p:spPr>
            <a:xfrm>
              <a:off x="7611646" y="3386020"/>
              <a:ext cx="185942" cy="16274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/>
              <a:r>
                <a:rPr lang="es-ES" sz="800" b="1" dirty="0" smtClean="0">
                  <a:solidFill>
                    <a:srgbClr val="E56B09"/>
                  </a:solidFill>
                </a:rPr>
                <a:t>LiF  </a:t>
              </a:r>
              <a:endParaRPr lang="es-ES" sz="800" b="1" dirty="0">
                <a:solidFill>
                  <a:srgbClr val="E56B09"/>
                </a:solidFill>
              </a:endParaRPr>
            </a:p>
          </p:txBody>
        </p:sp>
        <p:grpSp>
          <p:nvGrpSpPr>
            <p:cNvPr id="78" name="Agrupar 77"/>
            <p:cNvGrpSpPr/>
            <p:nvPr/>
          </p:nvGrpSpPr>
          <p:grpSpPr>
            <a:xfrm>
              <a:off x="7778356" y="3308622"/>
              <a:ext cx="1330865" cy="1015917"/>
              <a:chOff x="7775809" y="3349187"/>
              <a:chExt cx="1330865" cy="1015917"/>
            </a:xfrm>
          </p:grpSpPr>
          <p:pic>
            <p:nvPicPr>
              <p:cNvPr id="82" name="Imagen 81"/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775809" y="3349187"/>
                <a:ext cx="1330865" cy="982087"/>
              </a:xfrm>
              <a:prstGeom prst="rect">
                <a:avLst/>
              </a:prstGeom>
            </p:spPr>
          </p:pic>
          <p:sp>
            <p:nvSpPr>
              <p:cNvPr id="83" name="CuadroTexto 82"/>
              <p:cNvSpPr txBox="1"/>
              <p:nvPr/>
            </p:nvSpPr>
            <p:spPr>
              <a:xfrm>
                <a:off x="8710612" y="4118883"/>
                <a:ext cx="39606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chemeClr val="bg1"/>
                    </a:solidFill>
                  </a:rPr>
                  <a:t>ITO</a:t>
                </a:r>
                <a:endParaRPr lang="es-ES" sz="1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9" name="Conector recto de flecha 16"/>
            <p:cNvCxnSpPr/>
            <p:nvPr/>
          </p:nvCxnSpPr>
          <p:spPr>
            <a:xfrm>
              <a:off x="8443788" y="2459142"/>
              <a:ext cx="0" cy="664222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CuadroTexto 79"/>
            <p:cNvSpPr txBox="1"/>
            <p:nvPr/>
          </p:nvSpPr>
          <p:spPr>
            <a:xfrm>
              <a:off x="7491425" y="2528798"/>
              <a:ext cx="912874" cy="400110"/>
            </a:xfrm>
            <a:prstGeom prst="rect">
              <a:avLst/>
            </a:prstGeom>
            <a:ln>
              <a:noFill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 smtClean="0">
                  <a:solidFill>
                    <a:srgbClr val="7F7F7F"/>
                  </a:solidFill>
                </a:rPr>
                <a:t>Device Fabrication</a:t>
              </a:r>
              <a:endParaRPr lang="es-ES" sz="1000" b="1" dirty="0">
                <a:solidFill>
                  <a:srgbClr val="7F7F7F"/>
                </a:solidFill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4477871" y="1124744"/>
            <a:ext cx="4198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- Simple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low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-T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processing</a:t>
            </a: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Wide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variety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of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materials</a:t>
            </a: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pPr marL="285750" indent="-285750">
              <a:buFontTx/>
              <a:buChar char="-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High control of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the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thickness</a:t>
            </a: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1587" y="1004729"/>
            <a:ext cx="9142413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889D03"/>
                </a:solidFill>
                <a:latin typeface="Verdana" pitchFamily="34" charset="0"/>
              </a:rPr>
              <a:t> Layer-by-Layer approach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889D03"/>
                </a:solidFill>
                <a:latin typeface="Verdana" pitchFamily="34" charset="0"/>
              </a:rPr>
              <a:t>to fabricate </a:t>
            </a:r>
            <a:r>
              <a:rPr lang="en-US" b="1" dirty="0" err="1" smtClean="0">
                <a:solidFill>
                  <a:srgbClr val="889D03"/>
                </a:solidFill>
                <a:latin typeface="Verdana" pitchFamily="34" charset="0"/>
              </a:rPr>
              <a:t>photodetectors</a:t>
            </a:r>
            <a:endParaRPr lang="es-ES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34" name="50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7" t="35807" r="36269" b="26169"/>
          <a:stretch/>
        </p:blipFill>
        <p:spPr>
          <a:xfrm>
            <a:off x="5004048" y="4869160"/>
            <a:ext cx="1794566" cy="1758435"/>
          </a:xfrm>
          <a:prstGeom prst="rect">
            <a:avLst/>
          </a:prstGeom>
        </p:spPr>
      </p:pic>
      <p:pic>
        <p:nvPicPr>
          <p:cNvPr id="35" name="Imagen 3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4536504"/>
            <a:ext cx="266429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634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41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2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1 Título"/>
            <p:cNvSpPr txBox="1">
              <a:spLocks/>
            </p:cNvSpPr>
            <p:nvPr/>
          </p:nvSpPr>
          <p:spPr bwMode="auto">
            <a:xfrm>
              <a:off x="2374068" y="193653"/>
              <a:ext cx="753193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chemeClr val="bg1"/>
                  </a:solidFill>
                </a:rPr>
                <a:t>Development of layer stacks containing IV-VI </a:t>
              </a:r>
              <a:r>
                <a:rPr lang="en-GB" sz="2400" b="1" dirty="0" smtClean="0">
                  <a:solidFill>
                    <a:schemeClr val="bg1"/>
                  </a:solidFill>
                </a:rPr>
                <a:t>QDs:</a:t>
              </a:r>
            </a:p>
            <a:p>
              <a:pPr marL="342479" indent="-342479" defTabSz="914257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GB" sz="2400" b="1" dirty="0" smtClean="0">
                  <a:solidFill>
                    <a:schemeClr val="bg1"/>
                  </a:solidFill>
                </a:rPr>
                <a:t>Photocurrent Measurements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12549"/>
            <a:ext cx="8568952" cy="545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0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1 Grupo"/>
          <p:cNvGrpSpPr/>
          <p:nvPr/>
        </p:nvGrpSpPr>
        <p:grpSpPr>
          <a:xfrm>
            <a:off x="0" y="0"/>
            <a:ext cx="9181352" cy="880244"/>
            <a:chOff x="0" y="0"/>
            <a:chExt cx="9946466" cy="880244"/>
          </a:xfrm>
        </p:grpSpPr>
        <p:sp>
          <p:nvSpPr>
            <p:cNvPr id="41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2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1 Título"/>
            <p:cNvSpPr txBox="1">
              <a:spLocks/>
            </p:cNvSpPr>
            <p:nvPr/>
          </p:nvSpPr>
          <p:spPr bwMode="auto">
            <a:xfrm>
              <a:off x="2297638" y="255913"/>
              <a:ext cx="764882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indent="-342479" defTabSz="914257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chemeClr val="bg1"/>
                  </a:solidFill>
                </a:rPr>
                <a:t>Development of layer stacks containing IV-</a:t>
              </a:r>
              <a:r>
                <a:rPr lang="en-GB" sz="2400" b="1" dirty="0" smtClean="0">
                  <a:solidFill>
                    <a:schemeClr val="bg1"/>
                  </a:solidFill>
                </a:rPr>
                <a:t>VI QDs:</a:t>
              </a:r>
            </a:p>
            <a:p>
              <a:pPr indent="-342479" defTabSz="914257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GB" sz="2400" b="1" dirty="0" smtClean="0">
                  <a:solidFill>
                    <a:schemeClr val="bg1"/>
                  </a:solidFill>
                </a:rPr>
                <a:t>Film Characterization 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833" y="3871051"/>
            <a:ext cx="3465455" cy="2974565"/>
          </a:xfrm>
          <a:prstGeom prst="rect">
            <a:avLst/>
          </a:prstGeom>
        </p:spPr>
      </p:pic>
      <p:pic>
        <p:nvPicPr>
          <p:cNvPr id="4" name="Imagen 3" descr="5d_PbSOAm_9_modif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82" t="43148" r="57538" b="32484"/>
          <a:stretch/>
        </p:blipFill>
        <p:spPr>
          <a:xfrm>
            <a:off x="2465698" y="1404615"/>
            <a:ext cx="2491668" cy="2492265"/>
          </a:xfrm>
          <a:prstGeom prst="rect">
            <a:avLst/>
          </a:prstGeom>
        </p:spPr>
      </p:pic>
      <p:pic>
        <p:nvPicPr>
          <p:cNvPr id="5" name="Imagen 4" descr="5e_PbSEDT_8_modif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86" t="67997" r="20677" b="7844"/>
          <a:stretch/>
        </p:blipFill>
        <p:spPr>
          <a:xfrm>
            <a:off x="5652242" y="1434867"/>
            <a:ext cx="2552014" cy="24920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581" y="3920657"/>
            <a:ext cx="3309924" cy="2738170"/>
          </a:xfrm>
          <a:prstGeom prst="rect">
            <a:avLst/>
          </a:prstGeom>
        </p:spPr>
      </p:pic>
      <p:sp>
        <p:nvSpPr>
          <p:cNvPr id="10" name="46 Rectángulo"/>
          <p:cNvSpPr/>
          <p:nvPr/>
        </p:nvSpPr>
        <p:spPr>
          <a:xfrm>
            <a:off x="426629" y="994144"/>
            <a:ext cx="11905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889D03"/>
                </a:solidFill>
                <a:latin typeface="Verdana" pitchFamily="34" charset="0"/>
              </a:rPr>
              <a:t> TEM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1" name="46 Rectángulo"/>
          <p:cNvSpPr/>
          <p:nvPr/>
        </p:nvSpPr>
        <p:spPr>
          <a:xfrm>
            <a:off x="426629" y="3999568"/>
            <a:ext cx="11905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889D03"/>
                </a:solidFill>
                <a:latin typeface="Verdana" pitchFamily="34" charset="0"/>
              </a:rPr>
              <a:t> XPS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71132" y="994144"/>
            <a:ext cx="2171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OA-capped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PbS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529326" y="994144"/>
            <a:ext cx="280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After EDT treatment</a:t>
            </a:r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7164288" y="4149080"/>
            <a:ext cx="432048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99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16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17" name="32 Imagen" descr="ICMUV_v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9" name="Objeto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261499"/>
              </p:ext>
            </p:extLst>
          </p:nvPr>
        </p:nvGraphicFramePr>
        <p:xfrm>
          <a:off x="38186" y="4551924"/>
          <a:ext cx="5982977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Documento" r:id="rId6" imgW="6079680" imgH="2011320" progId="Word.Document.12">
                  <p:embed/>
                </p:oleObj>
              </mc:Choice>
              <mc:Fallback>
                <p:oleObj name="Documento" r:id="rId6" imgW="6079680" imgH="201132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86" y="4551924"/>
                        <a:ext cx="5982977" cy="2019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479 Rectángulo"/>
          <p:cNvSpPr/>
          <p:nvPr/>
        </p:nvSpPr>
        <p:spPr>
          <a:xfrm>
            <a:off x="82754" y="2199276"/>
            <a:ext cx="904336" cy="276985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r>
              <a:rPr lang="en-US" sz="1200" b="1" dirty="0" smtClean="0"/>
              <a:t>Photomask</a:t>
            </a:r>
            <a:endParaRPr lang="es-ES" sz="1200" dirty="0"/>
          </a:p>
        </p:txBody>
      </p:sp>
      <p:grpSp>
        <p:nvGrpSpPr>
          <p:cNvPr id="195" name="Agrupar 194"/>
          <p:cNvGrpSpPr/>
          <p:nvPr/>
        </p:nvGrpSpPr>
        <p:grpSpPr>
          <a:xfrm>
            <a:off x="3463540" y="932024"/>
            <a:ext cx="842585" cy="912800"/>
            <a:chOff x="4185444" y="3276600"/>
            <a:chExt cx="912800" cy="912800"/>
          </a:xfrm>
        </p:grpSpPr>
        <p:grpSp>
          <p:nvGrpSpPr>
            <p:cNvPr id="196" name="Agrupar 195"/>
            <p:cNvGrpSpPr/>
            <p:nvPr/>
          </p:nvGrpSpPr>
          <p:grpSpPr>
            <a:xfrm>
              <a:off x="4185444" y="3276600"/>
              <a:ext cx="912800" cy="912800"/>
              <a:chOff x="3501244" y="152400"/>
              <a:chExt cx="912800" cy="912800"/>
            </a:xfrm>
          </p:grpSpPr>
          <p:sp>
            <p:nvSpPr>
              <p:cNvPr id="201" name="Elipse 200"/>
              <p:cNvSpPr/>
              <p:nvPr/>
            </p:nvSpPr>
            <p:spPr>
              <a:xfrm rot="20630358">
                <a:off x="3501244" y="152400"/>
                <a:ext cx="912800" cy="912800"/>
              </a:xfrm>
              <a:prstGeom prst="ellipse">
                <a:avLst/>
              </a:prstGeom>
              <a:noFill/>
              <a:ln w="28575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02" name="Agrupar 201"/>
              <p:cNvGrpSpPr/>
              <p:nvPr/>
            </p:nvGrpSpPr>
            <p:grpSpPr>
              <a:xfrm>
                <a:off x="3635347" y="236855"/>
                <a:ext cx="683725" cy="725444"/>
                <a:chOff x="6644535" y="316896"/>
                <a:chExt cx="683725" cy="725444"/>
              </a:xfrm>
            </p:grpSpPr>
            <p:grpSp>
              <p:nvGrpSpPr>
                <p:cNvPr id="203" name="Agrupar 202"/>
                <p:cNvGrpSpPr/>
                <p:nvPr/>
              </p:nvGrpSpPr>
              <p:grpSpPr>
                <a:xfrm>
                  <a:off x="6740923" y="349783"/>
                  <a:ext cx="466840" cy="678117"/>
                  <a:chOff x="7030193" y="381000"/>
                  <a:chExt cx="466840" cy="685800"/>
                </a:xfrm>
              </p:grpSpPr>
              <p:sp>
                <p:nvSpPr>
                  <p:cNvPr id="206" name="Forma libre 205"/>
                  <p:cNvSpPr>
                    <a:spLocks noChangeAspect="1"/>
                  </p:cNvSpPr>
                  <p:nvPr/>
                </p:nvSpPr>
                <p:spPr>
                  <a:xfrm rot="16200000">
                    <a:off x="6733675" y="677518"/>
                    <a:ext cx="685800" cy="92764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07" name="Forma libre 206"/>
                  <p:cNvSpPr>
                    <a:spLocks noChangeAspect="1"/>
                  </p:cNvSpPr>
                  <p:nvPr/>
                </p:nvSpPr>
                <p:spPr>
                  <a:xfrm rot="16200000">
                    <a:off x="7107751" y="677518"/>
                    <a:ext cx="685800" cy="92764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204" name="Forma libre 203"/>
                <p:cNvSpPr>
                  <a:spLocks/>
                </p:cNvSpPr>
                <p:nvPr/>
              </p:nvSpPr>
              <p:spPr>
                <a:xfrm rot="16650472">
                  <a:off x="6614781" y="632588"/>
                  <a:ext cx="725444" cy="94060"/>
                </a:xfrm>
                <a:custGeom>
                  <a:avLst/>
                  <a:gdLst>
                    <a:gd name="connsiteX0" fmla="*/ 0 w 1659810"/>
                    <a:gd name="connsiteY0" fmla="*/ 119328 h 266870"/>
                    <a:gd name="connsiteX1" fmla="*/ 239371 w 1659810"/>
                    <a:gd name="connsiteY1" fmla="*/ 32886 h 266870"/>
                    <a:gd name="connsiteX2" fmla="*/ 538586 w 1659810"/>
                    <a:gd name="connsiteY2" fmla="*/ 42860 h 266870"/>
                    <a:gd name="connsiteX3" fmla="*/ 1043927 w 1659810"/>
                    <a:gd name="connsiteY3" fmla="*/ 248991 h 266870"/>
                    <a:gd name="connsiteX4" fmla="*/ 1293273 w 1659810"/>
                    <a:gd name="connsiteY4" fmla="*/ 229043 h 266870"/>
                    <a:gd name="connsiteX5" fmla="*/ 1622409 w 1659810"/>
                    <a:gd name="connsiteY5" fmla="*/ 9614 h 266870"/>
                    <a:gd name="connsiteX6" fmla="*/ 1652330 w 1659810"/>
                    <a:gd name="connsiteY6" fmla="*/ 36211 h 26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9810" h="266870">
                      <a:moveTo>
                        <a:pt x="0" y="119328"/>
                      </a:moveTo>
                      <a:cubicBezTo>
                        <a:pt x="74803" y="82479"/>
                        <a:pt x="149607" y="45631"/>
                        <a:pt x="239371" y="32886"/>
                      </a:cubicBezTo>
                      <a:cubicBezTo>
                        <a:pt x="329135" y="20141"/>
                        <a:pt x="404493" y="6843"/>
                        <a:pt x="538586" y="42860"/>
                      </a:cubicBezTo>
                      <a:cubicBezTo>
                        <a:pt x="672679" y="78877"/>
                        <a:pt x="918146" y="217961"/>
                        <a:pt x="1043927" y="248991"/>
                      </a:cubicBezTo>
                      <a:cubicBezTo>
                        <a:pt x="1169708" y="280021"/>
                        <a:pt x="1196860" y="268939"/>
                        <a:pt x="1293273" y="229043"/>
                      </a:cubicBezTo>
                      <a:cubicBezTo>
                        <a:pt x="1389686" y="189147"/>
                        <a:pt x="1562566" y="41753"/>
                        <a:pt x="1622409" y="9614"/>
                      </a:cubicBezTo>
                      <a:cubicBezTo>
                        <a:pt x="1682252" y="-22525"/>
                        <a:pt x="1652330" y="36211"/>
                        <a:pt x="1652330" y="36211"/>
                      </a:cubicBezTo>
                    </a:path>
                  </a:pathLst>
                </a:custGeom>
                <a:ln w="28575" cmpd="sng">
                  <a:solidFill>
                    <a:srgbClr val="4A7EBB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205" name="Forma libre 204"/>
                <p:cNvSpPr>
                  <a:spLocks noChangeAspect="1"/>
                </p:cNvSpPr>
                <p:nvPr/>
              </p:nvSpPr>
              <p:spPr>
                <a:xfrm rot="520796">
                  <a:off x="6644535" y="657882"/>
                  <a:ext cx="683725" cy="73631"/>
                </a:xfrm>
                <a:custGeom>
                  <a:avLst/>
                  <a:gdLst>
                    <a:gd name="connsiteX0" fmla="*/ 0 w 1659810"/>
                    <a:gd name="connsiteY0" fmla="*/ 119328 h 266870"/>
                    <a:gd name="connsiteX1" fmla="*/ 239371 w 1659810"/>
                    <a:gd name="connsiteY1" fmla="*/ 32886 h 266870"/>
                    <a:gd name="connsiteX2" fmla="*/ 538586 w 1659810"/>
                    <a:gd name="connsiteY2" fmla="*/ 42860 h 266870"/>
                    <a:gd name="connsiteX3" fmla="*/ 1043927 w 1659810"/>
                    <a:gd name="connsiteY3" fmla="*/ 248991 h 266870"/>
                    <a:gd name="connsiteX4" fmla="*/ 1293273 w 1659810"/>
                    <a:gd name="connsiteY4" fmla="*/ 229043 h 266870"/>
                    <a:gd name="connsiteX5" fmla="*/ 1622409 w 1659810"/>
                    <a:gd name="connsiteY5" fmla="*/ 9614 h 266870"/>
                    <a:gd name="connsiteX6" fmla="*/ 1652330 w 1659810"/>
                    <a:gd name="connsiteY6" fmla="*/ 36211 h 26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59810" h="266870">
                      <a:moveTo>
                        <a:pt x="0" y="119328"/>
                      </a:moveTo>
                      <a:cubicBezTo>
                        <a:pt x="74803" y="82479"/>
                        <a:pt x="149607" y="45631"/>
                        <a:pt x="239371" y="32886"/>
                      </a:cubicBezTo>
                      <a:cubicBezTo>
                        <a:pt x="329135" y="20141"/>
                        <a:pt x="404493" y="6843"/>
                        <a:pt x="538586" y="42860"/>
                      </a:cubicBezTo>
                      <a:cubicBezTo>
                        <a:pt x="672679" y="78877"/>
                        <a:pt x="918146" y="217961"/>
                        <a:pt x="1043927" y="248991"/>
                      </a:cubicBezTo>
                      <a:cubicBezTo>
                        <a:pt x="1169708" y="280021"/>
                        <a:pt x="1196860" y="268939"/>
                        <a:pt x="1293273" y="229043"/>
                      </a:cubicBezTo>
                      <a:cubicBezTo>
                        <a:pt x="1389686" y="189147"/>
                        <a:pt x="1562566" y="41753"/>
                        <a:pt x="1622409" y="9614"/>
                      </a:cubicBezTo>
                      <a:cubicBezTo>
                        <a:pt x="1682252" y="-22525"/>
                        <a:pt x="1652330" y="36211"/>
                        <a:pt x="1652330" y="36211"/>
                      </a:cubicBezTo>
                    </a:path>
                  </a:pathLst>
                </a:custGeom>
                <a:ln w="28575" cap="sq" cmpd="sng">
                  <a:solidFill>
                    <a:srgbClr val="4A7EBB"/>
                  </a:solidFill>
                  <a:prstDash val="dot"/>
                  <a:miter lim="800000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</p:grpSp>
        <p:sp>
          <p:nvSpPr>
            <p:cNvPr id="197" name="Forma libre 196"/>
            <p:cNvSpPr>
              <a:spLocks/>
            </p:cNvSpPr>
            <p:nvPr/>
          </p:nvSpPr>
          <p:spPr>
            <a:xfrm>
              <a:off x="4707623" y="3890277"/>
              <a:ext cx="179617" cy="37925"/>
            </a:xfrm>
            <a:custGeom>
              <a:avLst/>
              <a:gdLst>
                <a:gd name="connsiteX0" fmla="*/ 0 w 1659810"/>
                <a:gd name="connsiteY0" fmla="*/ 119328 h 266870"/>
                <a:gd name="connsiteX1" fmla="*/ 239371 w 1659810"/>
                <a:gd name="connsiteY1" fmla="*/ 32886 h 266870"/>
                <a:gd name="connsiteX2" fmla="*/ 538586 w 1659810"/>
                <a:gd name="connsiteY2" fmla="*/ 42860 h 266870"/>
                <a:gd name="connsiteX3" fmla="*/ 1043927 w 1659810"/>
                <a:gd name="connsiteY3" fmla="*/ 248991 h 266870"/>
                <a:gd name="connsiteX4" fmla="*/ 1293273 w 1659810"/>
                <a:gd name="connsiteY4" fmla="*/ 229043 h 266870"/>
                <a:gd name="connsiteX5" fmla="*/ 1622409 w 1659810"/>
                <a:gd name="connsiteY5" fmla="*/ 9614 h 266870"/>
                <a:gd name="connsiteX6" fmla="*/ 1652330 w 1659810"/>
                <a:gd name="connsiteY6" fmla="*/ 36211 h 2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810" h="266870">
                  <a:moveTo>
                    <a:pt x="0" y="119328"/>
                  </a:moveTo>
                  <a:cubicBezTo>
                    <a:pt x="74803" y="82479"/>
                    <a:pt x="149607" y="45631"/>
                    <a:pt x="239371" y="32886"/>
                  </a:cubicBezTo>
                  <a:cubicBezTo>
                    <a:pt x="329135" y="20141"/>
                    <a:pt x="404493" y="6843"/>
                    <a:pt x="538586" y="42860"/>
                  </a:cubicBezTo>
                  <a:cubicBezTo>
                    <a:pt x="672679" y="78877"/>
                    <a:pt x="918146" y="217961"/>
                    <a:pt x="1043927" y="248991"/>
                  </a:cubicBezTo>
                  <a:cubicBezTo>
                    <a:pt x="1169708" y="280021"/>
                    <a:pt x="1196860" y="268939"/>
                    <a:pt x="1293273" y="229043"/>
                  </a:cubicBezTo>
                  <a:cubicBezTo>
                    <a:pt x="1389686" y="189147"/>
                    <a:pt x="1562566" y="41753"/>
                    <a:pt x="1622409" y="9614"/>
                  </a:cubicBezTo>
                  <a:cubicBezTo>
                    <a:pt x="1682252" y="-22525"/>
                    <a:pt x="1652330" y="36211"/>
                    <a:pt x="1652330" y="36211"/>
                  </a:cubicBezTo>
                </a:path>
              </a:pathLst>
            </a:custGeom>
            <a:ln>
              <a:solidFill>
                <a:srgbClr val="DF53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8" name="Forma libre 197"/>
            <p:cNvSpPr>
              <a:spLocks/>
            </p:cNvSpPr>
            <p:nvPr/>
          </p:nvSpPr>
          <p:spPr>
            <a:xfrm>
              <a:off x="4796523" y="3581650"/>
              <a:ext cx="179617" cy="37925"/>
            </a:xfrm>
            <a:custGeom>
              <a:avLst/>
              <a:gdLst>
                <a:gd name="connsiteX0" fmla="*/ 0 w 1659810"/>
                <a:gd name="connsiteY0" fmla="*/ 119328 h 266870"/>
                <a:gd name="connsiteX1" fmla="*/ 239371 w 1659810"/>
                <a:gd name="connsiteY1" fmla="*/ 32886 h 266870"/>
                <a:gd name="connsiteX2" fmla="*/ 538586 w 1659810"/>
                <a:gd name="connsiteY2" fmla="*/ 42860 h 266870"/>
                <a:gd name="connsiteX3" fmla="*/ 1043927 w 1659810"/>
                <a:gd name="connsiteY3" fmla="*/ 248991 h 266870"/>
                <a:gd name="connsiteX4" fmla="*/ 1293273 w 1659810"/>
                <a:gd name="connsiteY4" fmla="*/ 229043 h 266870"/>
                <a:gd name="connsiteX5" fmla="*/ 1622409 w 1659810"/>
                <a:gd name="connsiteY5" fmla="*/ 9614 h 266870"/>
                <a:gd name="connsiteX6" fmla="*/ 1652330 w 1659810"/>
                <a:gd name="connsiteY6" fmla="*/ 36211 h 2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810" h="266870">
                  <a:moveTo>
                    <a:pt x="0" y="119328"/>
                  </a:moveTo>
                  <a:cubicBezTo>
                    <a:pt x="74803" y="82479"/>
                    <a:pt x="149607" y="45631"/>
                    <a:pt x="239371" y="32886"/>
                  </a:cubicBezTo>
                  <a:cubicBezTo>
                    <a:pt x="329135" y="20141"/>
                    <a:pt x="404493" y="6843"/>
                    <a:pt x="538586" y="42860"/>
                  </a:cubicBezTo>
                  <a:cubicBezTo>
                    <a:pt x="672679" y="78877"/>
                    <a:pt x="918146" y="217961"/>
                    <a:pt x="1043927" y="248991"/>
                  </a:cubicBezTo>
                  <a:cubicBezTo>
                    <a:pt x="1169708" y="280021"/>
                    <a:pt x="1196860" y="268939"/>
                    <a:pt x="1293273" y="229043"/>
                  </a:cubicBezTo>
                  <a:cubicBezTo>
                    <a:pt x="1389686" y="189147"/>
                    <a:pt x="1562566" y="41753"/>
                    <a:pt x="1622409" y="9614"/>
                  </a:cubicBezTo>
                  <a:cubicBezTo>
                    <a:pt x="1682252" y="-22525"/>
                    <a:pt x="1652330" y="36211"/>
                    <a:pt x="1652330" y="36211"/>
                  </a:cubicBezTo>
                </a:path>
              </a:pathLst>
            </a:custGeom>
            <a:ln>
              <a:solidFill>
                <a:srgbClr val="DF53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9" name="Forma libre 198"/>
            <p:cNvSpPr>
              <a:spLocks/>
            </p:cNvSpPr>
            <p:nvPr/>
          </p:nvSpPr>
          <p:spPr>
            <a:xfrm>
              <a:off x="4332973" y="3888431"/>
              <a:ext cx="179617" cy="37925"/>
            </a:xfrm>
            <a:custGeom>
              <a:avLst/>
              <a:gdLst>
                <a:gd name="connsiteX0" fmla="*/ 0 w 1659810"/>
                <a:gd name="connsiteY0" fmla="*/ 119328 h 266870"/>
                <a:gd name="connsiteX1" fmla="*/ 239371 w 1659810"/>
                <a:gd name="connsiteY1" fmla="*/ 32886 h 266870"/>
                <a:gd name="connsiteX2" fmla="*/ 538586 w 1659810"/>
                <a:gd name="connsiteY2" fmla="*/ 42860 h 266870"/>
                <a:gd name="connsiteX3" fmla="*/ 1043927 w 1659810"/>
                <a:gd name="connsiteY3" fmla="*/ 248991 h 266870"/>
                <a:gd name="connsiteX4" fmla="*/ 1293273 w 1659810"/>
                <a:gd name="connsiteY4" fmla="*/ 229043 h 266870"/>
                <a:gd name="connsiteX5" fmla="*/ 1622409 w 1659810"/>
                <a:gd name="connsiteY5" fmla="*/ 9614 h 266870"/>
                <a:gd name="connsiteX6" fmla="*/ 1652330 w 1659810"/>
                <a:gd name="connsiteY6" fmla="*/ 36211 h 2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810" h="266870">
                  <a:moveTo>
                    <a:pt x="0" y="119328"/>
                  </a:moveTo>
                  <a:cubicBezTo>
                    <a:pt x="74803" y="82479"/>
                    <a:pt x="149607" y="45631"/>
                    <a:pt x="239371" y="32886"/>
                  </a:cubicBezTo>
                  <a:cubicBezTo>
                    <a:pt x="329135" y="20141"/>
                    <a:pt x="404493" y="6843"/>
                    <a:pt x="538586" y="42860"/>
                  </a:cubicBezTo>
                  <a:cubicBezTo>
                    <a:pt x="672679" y="78877"/>
                    <a:pt x="918146" y="217961"/>
                    <a:pt x="1043927" y="248991"/>
                  </a:cubicBezTo>
                  <a:cubicBezTo>
                    <a:pt x="1169708" y="280021"/>
                    <a:pt x="1196860" y="268939"/>
                    <a:pt x="1293273" y="229043"/>
                  </a:cubicBezTo>
                  <a:cubicBezTo>
                    <a:pt x="1389686" y="189147"/>
                    <a:pt x="1562566" y="41753"/>
                    <a:pt x="1622409" y="9614"/>
                  </a:cubicBezTo>
                  <a:cubicBezTo>
                    <a:pt x="1682252" y="-22525"/>
                    <a:pt x="1652330" y="36211"/>
                    <a:pt x="1652330" y="36211"/>
                  </a:cubicBezTo>
                </a:path>
              </a:pathLst>
            </a:custGeom>
            <a:ln>
              <a:solidFill>
                <a:srgbClr val="DF53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00" name="Forma libre 199"/>
            <p:cNvSpPr>
              <a:spLocks/>
            </p:cNvSpPr>
            <p:nvPr/>
          </p:nvSpPr>
          <p:spPr>
            <a:xfrm>
              <a:off x="4421873" y="3579802"/>
              <a:ext cx="179617" cy="37925"/>
            </a:xfrm>
            <a:custGeom>
              <a:avLst/>
              <a:gdLst>
                <a:gd name="connsiteX0" fmla="*/ 0 w 1659810"/>
                <a:gd name="connsiteY0" fmla="*/ 119328 h 266870"/>
                <a:gd name="connsiteX1" fmla="*/ 239371 w 1659810"/>
                <a:gd name="connsiteY1" fmla="*/ 32886 h 266870"/>
                <a:gd name="connsiteX2" fmla="*/ 538586 w 1659810"/>
                <a:gd name="connsiteY2" fmla="*/ 42860 h 266870"/>
                <a:gd name="connsiteX3" fmla="*/ 1043927 w 1659810"/>
                <a:gd name="connsiteY3" fmla="*/ 248991 h 266870"/>
                <a:gd name="connsiteX4" fmla="*/ 1293273 w 1659810"/>
                <a:gd name="connsiteY4" fmla="*/ 229043 h 266870"/>
                <a:gd name="connsiteX5" fmla="*/ 1622409 w 1659810"/>
                <a:gd name="connsiteY5" fmla="*/ 9614 h 266870"/>
                <a:gd name="connsiteX6" fmla="*/ 1652330 w 1659810"/>
                <a:gd name="connsiteY6" fmla="*/ 36211 h 2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9810" h="266870">
                  <a:moveTo>
                    <a:pt x="0" y="119328"/>
                  </a:moveTo>
                  <a:cubicBezTo>
                    <a:pt x="74803" y="82479"/>
                    <a:pt x="149607" y="45631"/>
                    <a:pt x="239371" y="32886"/>
                  </a:cubicBezTo>
                  <a:cubicBezTo>
                    <a:pt x="329135" y="20141"/>
                    <a:pt x="404493" y="6843"/>
                    <a:pt x="538586" y="42860"/>
                  </a:cubicBezTo>
                  <a:cubicBezTo>
                    <a:pt x="672679" y="78877"/>
                    <a:pt x="918146" y="217961"/>
                    <a:pt x="1043927" y="248991"/>
                  </a:cubicBezTo>
                  <a:cubicBezTo>
                    <a:pt x="1169708" y="280021"/>
                    <a:pt x="1196860" y="268939"/>
                    <a:pt x="1293273" y="229043"/>
                  </a:cubicBezTo>
                  <a:cubicBezTo>
                    <a:pt x="1389686" y="189147"/>
                    <a:pt x="1562566" y="41753"/>
                    <a:pt x="1622409" y="9614"/>
                  </a:cubicBezTo>
                  <a:cubicBezTo>
                    <a:pt x="1682252" y="-22525"/>
                    <a:pt x="1652330" y="36211"/>
                    <a:pt x="1652330" y="36211"/>
                  </a:cubicBezTo>
                </a:path>
              </a:pathLst>
            </a:custGeom>
            <a:ln>
              <a:solidFill>
                <a:srgbClr val="DF535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97295" y="954027"/>
            <a:ext cx="8064027" cy="2424968"/>
            <a:chOff x="105403" y="1004032"/>
            <a:chExt cx="8736029" cy="2424968"/>
          </a:xfrm>
        </p:grpSpPr>
        <p:sp>
          <p:nvSpPr>
            <p:cNvPr id="122" name="AutoShape 24"/>
            <p:cNvSpPr>
              <a:spLocks noChangeArrowheads="1"/>
            </p:cNvSpPr>
            <p:nvPr/>
          </p:nvSpPr>
          <p:spPr bwMode="auto">
            <a:xfrm>
              <a:off x="3601191" y="2807976"/>
              <a:ext cx="1194008" cy="241300"/>
            </a:xfrm>
            <a:prstGeom prst="rightArrow">
              <a:avLst>
                <a:gd name="adj1" fmla="val 50000"/>
                <a:gd name="adj2" fmla="val 94103"/>
              </a:avLst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endParaRPr lang="es-ES"/>
            </a:p>
          </p:txBody>
        </p:sp>
        <p:sp>
          <p:nvSpPr>
            <p:cNvPr id="123" name="Text Box 7"/>
            <p:cNvSpPr txBox="1">
              <a:spLocks noChangeArrowheads="1"/>
            </p:cNvSpPr>
            <p:nvPr/>
          </p:nvSpPr>
          <p:spPr bwMode="auto">
            <a:xfrm>
              <a:off x="3461826" y="2520141"/>
              <a:ext cx="2067238" cy="404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pPr marL="228600" indent="-228600">
                <a:buAutoNum type="arabicPeriod"/>
              </a:pPr>
              <a:r>
                <a:rPr lang="de-DE" sz="1200" b="1" dirty="0" err="1" smtClean="0">
                  <a:ea typeface="Times New Roman" pitchFamily="18" charset="0"/>
                </a:rPr>
                <a:t>Lithographic</a:t>
              </a:r>
              <a:r>
                <a:rPr lang="de-DE" sz="1200" b="1" dirty="0" smtClean="0">
                  <a:ea typeface="Times New Roman" pitchFamily="18" charset="0"/>
                </a:rPr>
                <a:t> </a:t>
              </a:r>
              <a:r>
                <a:rPr lang="de-DE" sz="1200" b="1" dirty="0" err="1" smtClean="0">
                  <a:ea typeface="Times New Roman" pitchFamily="18" charset="0"/>
                </a:rPr>
                <a:t>process</a:t>
              </a:r>
              <a:endParaRPr lang="de-DE" sz="1200" b="1" dirty="0" smtClean="0">
                <a:ea typeface="Times New Roman" pitchFamily="18" charset="0"/>
              </a:endParaRPr>
            </a:p>
            <a:p>
              <a:pPr marL="228600" indent="-228600">
                <a:buAutoNum type="arabicPeriod"/>
              </a:pPr>
              <a:endParaRPr lang="de-DE" sz="1200" b="1" dirty="0">
                <a:ea typeface="Times New Roman" pitchFamily="18" charset="0"/>
              </a:endParaRPr>
            </a:p>
          </p:txBody>
        </p:sp>
        <p:sp>
          <p:nvSpPr>
            <p:cNvPr id="124" name="Text Box 7"/>
            <p:cNvSpPr txBox="1">
              <a:spLocks noChangeArrowheads="1"/>
            </p:cNvSpPr>
            <p:nvPr/>
          </p:nvSpPr>
          <p:spPr bwMode="auto">
            <a:xfrm>
              <a:off x="3461826" y="3024197"/>
              <a:ext cx="1995230" cy="404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r>
                <a:rPr lang="de-DE" sz="1200" b="1" dirty="0" smtClean="0">
                  <a:ea typeface="Times New Roman" pitchFamily="18" charset="0"/>
                </a:rPr>
                <a:t>2. Post bake 120-140 ºC</a:t>
              </a:r>
              <a:endParaRPr lang="de-DE" sz="1200" b="1" dirty="0">
                <a:ea typeface="Times New Roman" pitchFamily="18" charset="0"/>
              </a:endParaRPr>
            </a:p>
          </p:txBody>
        </p:sp>
        <p:sp>
          <p:nvSpPr>
            <p:cNvPr id="125" name="Rectangle 23"/>
            <p:cNvSpPr>
              <a:spLocks noChangeArrowheads="1"/>
            </p:cNvSpPr>
            <p:nvPr/>
          </p:nvSpPr>
          <p:spPr bwMode="auto">
            <a:xfrm>
              <a:off x="1102034" y="3011392"/>
              <a:ext cx="1714207" cy="345600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lIns="91426" tIns="45713" rIns="91426" bIns="45713" anchor="b" anchorCtr="0">
              <a:flatTx/>
            </a:bodyPr>
            <a:lstStyle/>
            <a:p>
              <a:r>
                <a:rPr lang="en-US" sz="1000" b="1" dirty="0" smtClean="0"/>
                <a:t>Substrate</a:t>
              </a:r>
              <a:endParaRPr lang="en-US" sz="1000" b="1" dirty="0"/>
            </a:p>
          </p:txBody>
        </p:sp>
        <p:sp>
          <p:nvSpPr>
            <p:cNvPr id="126" name="Rectangle 22"/>
            <p:cNvSpPr>
              <a:spLocks noChangeArrowheads="1"/>
            </p:cNvSpPr>
            <p:nvPr/>
          </p:nvSpPr>
          <p:spPr bwMode="auto">
            <a:xfrm>
              <a:off x="1102031" y="2815986"/>
              <a:ext cx="1713600" cy="216000"/>
            </a:xfrm>
            <a:prstGeom prst="rect">
              <a:avLst/>
            </a:prstGeom>
            <a:solidFill>
              <a:srgbClr val="E18782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E18782"/>
              </a:extrusionClr>
            </a:sp3d>
          </p:spPr>
          <p:txBody>
            <a:bodyPr lIns="0" tIns="17997" rIns="0" bIns="17997">
              <a:flatTx/>
            </a:bodyPr>
            <a:lstStyle/>
            <a:p>
              <a:r>
                <a:rPr lang="de-DE" sz="1000" b="1" dirty="0" smtClean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rPr>
                <a:t>  </a:t>
              </a:r>
              <a:r>
                <a:rPr lang="de-DE" sz="1000" b="1" dirty="0" err="1" smtClean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rPr>
                <a:t>Resist</a:t>
              </a:r>
              <a:r>
                <a:rPr lang="de-DE" sz="1000" b="1" dirty="0" smtClean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rPr>
                <a:t> + </a:t>
              </a:r>
              <a:r>
                <a:rPr lang="de-DE" sz="1000" b="1" dirty="0" err="1" smtClean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rPr>
                <a:t>precursor</a:t>
              </a:r>
              <a:r>
                <a:rPr lang="de-DE" sz="1000" b="1" dirty="0" smtClean="0">
                  <a:solidFill>
                    <a:schemeClr val="bg1">
                      <a:lumMod val="95000"/>
                    </a:schemeClr>
                  </a:solidFill>
                  <a:ea typeface="Times New Roman" pitchFamily="18" charset="0"/>
                </a:rPr>
                <a:t> </a:t>
              </a:r>
              <a:endParaRPr lang="de-DE" sz="1000" b="1" baseline="-250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</a:endParaRPr>
            </a:p>
          </p:txBody>
        </p:sp>
        <p:sp>
          <p:nvSpPr>
            <p:cNvPr id="127" name="407 Circular"/>
            <p:cNvSpPr>
              <a:spLocks/>
            </p:cNvSpPr>
            <p:nvPr/>
          </p:nvSpPr>
          <p:spPr>
            <a:xfrm rot="5400000">
              <a:off x="2278648" y="2241062"/>
              <a:ext cx="96031" cy="10789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E3DE13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8" name="408 Circular"/>
            <p:cNvSpPr>
              <a:spLocks/>
            </p:cNvSpPr>
            <p:nvPr/>
          </p:nvSpPr>
          <p:spPr>
            <a:xfrm rot="5400000">
              <a:off x="2331837" y="2179966"/>
              <a:ext cx="96031" cy="10789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E3DE13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29" name="Rectangle 25"/>
            <p:cNvSpPr>
              <a:spLocks noChangeArrowheads="1"/>
            </p:cNvSpPr>
            <p:nvPr/>
          </p:nvSpPr>
          <p:spPr bwMode="auto">
            <a:xfrm>
              <a:off x="1402914" y="1999489"/>
              <a:ext cx="152400" cy="13716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85725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0" name="Rectangle 25"/>
            <p:cNvSpPr>
              <a:spLocks noChangeArrowheads="1"/>
            </p:cNvSpPr>
            <p:nvPr/>
          </p:nvSpPr>
          <p:spPr bwMode="auto">
            <a:xfrm>
              <a:off x="1149099" y="2257300"/>
              <a:ext cx="690603" cy="1371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74295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1" name="Rectangle 25"/>
            <p:cNvSpPr>
              <a:spLocks noChangeArrowheads="1"/>
            </p:cNvSpPr>
            <p:nvPr/>
          </p:nvSpPr>
          <p:spPr bwMode="auto">
            <a:xfrm>
              <a:off x="2083379" y="2025842"/>
              <a:ext cx="438149" cy="1371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8890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2" name="Rectangle 25"/>
            <p:cNvSpPr>
              <a:spLocks noChangeArrowheads="1"/>
            </p:cNvSpPr>
            <p:nvPr/>
          </p:nvSpPr>
          <p:spPr bwMode="auto">
            <a:xfrm>
              <a:off x="1827752" y="1735011"/>
              <a:ext cx="1391488" cy="136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0795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3" name="Rectangle 25"/>
            <p:cNvSpPr>
              <a:spLocks noChangeArrowheads="1"/>
            </p:cNvSpPr>
            <p:nvPr/>
          </p:nvSpPr>
          <p:spPr bwMode="auto">
            <a:xfrm>
              <a:off x="2977305" y="1991737"/>
              <a:ext cx="152400" cy="13716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83820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4" name="Rectangle 25"/>
            <p:cNvSpPr>
              <a:spLocks noChangeArrowheads="1"/>
            </p:cNvSpPr>
            <p:nvPr/>
          </p:nvSpPr>
          <p:spPr bwMode="auto">
            <a:xfrm>
              <a:off x="2263564" y="2253993"/>
              <a:ext cx="606426" cy="136525"/>
            </a:xfrm>
            <a:prstGeom prst="rect">
              <a:avLst/>
            </a:prstGeom>
            <a:solidFill>
              <a:srgbClr val="595959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742950" prstMaterial="legacyMatte">
              <a:bevelT w="13500" h="13500" prst="angle"/>
              <a:extrusionClr>
                <a:schemeClr val="tx1">
                  <a:lumMod val="50000"/>
                  <a:lumOff val="50000"/>
                </a:schemeClr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35" name="Rectangle 25"/>
            <p:cNvSpPr>
              <a:spLocks noChangeArrowheads="1"/>
            </p:cNvSpPr>
            <p:nvPr/>
          </p:nvSpPr>
          <p:spPr bwMode="auto">
            <a:xfrm>
              <a:off x="1121947" y="2284840"/>
              <a:ext cx="1713600" cy="1368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07950" prstMaterial="legacyMatte">
              <a:bevelT w="13500" h="13500" prst="angle"/>
              <a:bevelB w="13500" h="13500" prst="angle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cxnSp>
          <p:nvCxnSpPr>
            <p:cNvPr id="136" name="AutoShape 2"/>
            <p:cNvCxnSpPr>
              <a:cxnSpLocks noChangeShapeType="1"/>
            </p:cNvCxnSpPr>
            <p:nvPr/>
          </p:nvCxnSpPr>
          <p:spPr bwMode="auto">
            <a:xfrm>
              <a:off x="1792070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37" name="AutoShape 2"/>
            <p:cNvCxnSpPr>
              <a:cxnSpLocks noChangeShapeType="1"/>
            </p:cNvCxnSpPr>
            <p:nvPr/>
          </p:nvCxnSpPr>
          <p:spPr bwMode="auto">
            <a:xfrm>
              <a:off x="2028007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38" name="AutoShape 2"/>
            <p:cNvCxnSpPr>
              <a:cxnSpLocks noChangeShapeType="1"/>
            </p:cNvCxnSpPr>
            <p:nvPr/>
          </p:nvCxnSpPr>
          <p:spPr bwMode="auto">
            <a:xfrm>
              <a:off x="2263943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39" name="AutoShape 2"/>
            <p:cNvCxnSpPr>
              <a:cxnSpLocks noChangeShapeType="1"/>
            </p:cNvCxnSpPr>
            <p:nvPr/>
          </p:nvCxnSpPr>
          <p:spPr bwMode="auto">
            <a:xfrm>
              <a:off x="2499877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0" name="AutoShape 2"/>
            <p:cNvCxnSpPr>
              <a:cxnSpLocks noChangeShapeType="1"/>
            </p:cNvCxnSpPr>
            <p:nvPr/>
          </p:nvCxnSpPr>
          <p:spPr bwMode="auto">
            <a:xfrm>
              <a:off x="2735814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1" name="AutoShape 2"/>
            <p:cNvCxnSpPr>
              <a:cxnSpLocks noChangeShapeType="1"/>
            </p:cNvCxnSpPr>
            <p:nvPr/>
          </p:nvCxnSpPr>
          <p:spPr bwMode="auto">
            <a:xfrm>
              <a:off x="2971751" y="15572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2" name="AutoShape 2"/>
            <p:cNvCxnSpPr>
              <a:cxnSpLocks noChangeShapeType="1"/>
            </p:cNvCxnSpPr>
            <p:nvPr/>
          </p:nvCxnSpPr>
          <p:spPr bwMode="auto">
            <a:xfrm rot="16200000" flipH="1">
              <a:off x="2009929" y="2052724"/>
              <a:ext cx="252000" cy="0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3" name="AutoShape 2"/>
            <p:cNvCxnSpPr>
              <a:cxnSpLocks noChangeShapeType="1"/>
            </p:cNvCxnSpPr>
            <p:nvPr/>
          </p:nvCxnSpPr>
          <p:spPr bwMode="auto">
            <a:xfrm rot="16200000" flipH="1">
              <a:off x="2172489" y="2052728"/>
              <a:ext cx="252000" cy="0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4" name="AutoShape 2"/>
            <p:cNvCxnSpPr>
              <a:cxnSpLocks noChangeShapeType="1"/>
            </p:cNvCxnSpPr>
            <p:nvPr/>
          </p:nvCxnSpPr>
          <p:spPr bwMode="auto">
            <a:xfrm rot="16200000" flipH="1">
              <a:off x="2091210" y="2118922"/>
              <a:ext cx="252000" cy="0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5" name="AutoShape 2"/>
            <p:cNvCxnSpPr>
              <a:cxnSpLocks noChangeShapeType="1"/>
            </p:cNvCxnSpPr>
            <p:nvPr/>
          </p:nvCxnSpPr>
          <p:spPr bwMode="auto">
            <a:xfrm rot="16200000" flipH="1">
              <a:off x="1928650" y="2111302"/>
              <a:ext cx="252000" cy="0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6" name="AutoShape 2"/>
            <p:cNvCxnSpPr>
              <a:cxnSpLocks noChangeShapeType="1"/>
            </p:cNvCxnSpPr>
            <p:nvPr/>
          </p:nvCxnSpPr>
          <p:spPr bwMode="auto">
            <a:xfrm>
              <a:off x="1910038" y="14810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7" name="AutoShape 2"/>
            <p:cNvCxnSpPr>
              <a:cxnSpLocks noChangeShapeType="1"/>
            </p:cNvCxnSpPr>
            <p:nvPr/>
          </p:nvCxnSpPr>
          <p:spPr bwMode="auto">
            <a:xfrm>
              <a:off x="2145974" y="14810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8" name="AutoShape 2"/>
            <p:cNvCxnSpPr>
              <a:cxnSpLocks noChangeShapeType="1"/>
            </p:cNvCxnSpPr>
            <p:nvPr/>
          </p:nvCxnSpPr>
          <p:spPr bwMode="auto">
            <a:xfrm>
              <a:off x="2381910" y="14810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49" name="AutoShape 2"/>
            <p:cNvCxnSpPr>
              <a:cxnSpLocks noChangeShapeType="1"/>
            </p:cNvCxnSpPr>
            <p:nvPr/>
          </p:nvCxnSpPr>
          <p:spPr bwMode="auto">
            <a:xfrm>
              <a:off x="2617847" y="14810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cxnSp>
          <p:nvCxnSpPr>
            <p:cNvPr id="150" name="AutoShape 2"/>
            <p:cNvCxnSpPr>
              <a:cxnSpLocks noChangeShapeType="1"/>
            </p:cNvCxnSpPr>
            <p:nvPr/>
          </p:nvCxnSpPr>
          <p:spPr bwMode="auto">
            <a:xfrm>
              <a:off x="2853783" y="1481007"/>
              <a:ext cx="635" cy="411708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 type="triangle" w="med" len="med"/>
            </a:ln>
          </p:spPr>
        </p:cxnSp>
        <p:sp>
          <p:nvSpPr>
            <p:cNvPr id="152" name="480 Rectángulo"/>
            <p:cNvSpPr/>
            <p:nvPr/>
          </p:nvSpPr>
          <p:spPr>
            <a:xfrm>
              <a:off x="920552" y="1423823"/>
              <a:ext cx="838200" cy="276985"/>
            </a:xfrm>
            <a:prstGeom prst="rect">
              <a:avLst/>
            </a:prstGeom>
          </p:spPr>
          <p:txBody>
            <a:bodyPr wrap="square" lIns="91426" tIns="45713" rIns="91426" bIns="45713">
              <a:spAutoFit/>
            </a:bodyPr>
            <a:lstStyle/>
            <a:p>
              <a:r>
                <a:rPr lang="en-US" sz="1200" b="1" dirty="0" smtClean="0"/>
                <a:t>UV Light</a:t>
              </a:r>
              <a:endParaRPr lang="es-ES" sz="1200" dirty="0"/>
            </a:p>
          </p:txBody>
        </p:sp>
        <p:sp>
          <p:nvSpPr>
            <p:cNvPr id="153" name="595 Rectángulo"/>
            <p:cNvSpPr/>
            <p:nvPr/>
          </p:nvSpPr>
          <p:spPr>
            <a:xfrm>
              <a:off x="105403" y="2780928"/>
              <a:ext cx="1031173" cy="276985"/>
            </a:xfrm>
            <a:prstGeom prst="rect">
              <a:avLst/>
            </a:prstGeom>
          </p:spPr>
          <p:txBody>
            <a:bodyPr wrap="none" lIns="91426" tIns="45713" rIns="91426" bIns="45713">
              <a:spAutoFit/>
            </a:bodyPr>
            <a:lstStyle/>
            <a:p>
              <a:r>
                <a:rPr lang="en-US" sz="1200" b="1" dirty="0" smtClean="0"/>
                <a:t>Photoresist</a:t>
              </a:r>
              <a:endParaRPr lang="es-ES" sz="1200" dirty="0"/>
            </a:p>
          </p:txBody>
        </p:sp>
        <p:sp>
          <p:nvSpPr>
            <p:cNvPr id="178" name="Elipse 177"/>
            <p:cNvSpPr/>
            <p:nvPr/>
          </p:nvSpPr>
          <p:spPr>
            <a:xfrm>
              <a:off x="3296569" y="2247660"/>
              <a:ext cx="74226" cy="83820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4" name="Rectangle 27"/>
            <p:cNvSpPr>
              <a:spLocks noChangeArrowheads="1"/>
            </p:cNvSpPr>
            <p:nvPr/>
          </p:nvSpPr>
          <p:spPr bwMode="auto">
            <a:xfrm>
              <a:off x="5494424" y="3007158"/>
              <a:ext cx="1740275" cy="343727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lIns="91426" tIns="45713" rIns="91426" bIns="45713">
              <a:flatTx/>
            </a:bodyPr>
            <a:lstStyle/>
            <a:p>
              <a:endParaRPr lang="es-ES"/>
            </a:p>
          </p:txBody>
        </p:sp>
        <p:sp>
          <p:nvSpPr>
            <p:cNvPr id="155" name="Rectangle 25"/>
            <p:cNvSpPr>
              <a:spLocks noChangeArrowheads="1"/>
            </p:cNvSpPr>
            <p:nvPr/>
          </p:nvSpPr>
          <p:spPr bwMode="auto">
            <a:xfrm>
              <a:off x="6034215" y="2520953"/>
              <a:ext cx="1403985" cy="180000"/>
            </a:xfrm>
            <a:prstGeom prst="rect">
              <a:avLst/>
            </a:prstGeom>
            <a:solidFill>
              <a:srgbClr val="007AD6"/>
            </a:solidFill>
            <a:ln w="9525">
              <a:noFill/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381000" prstMaterial="legacyMatte">
              <a:bevelT w="13500" h="13500" prst="angle"/>
              <a:bevelB w="13500" h="13500" prst="angle"/>
              <a:extrusionClr>
                <a:srgbClr val="007AD6"/>
              </a:extrusionClr>
              <a:contourClr>
                <a:srgbClr val="007AD6"/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 dirty="0"/>
            </a:p>
          </p:txBody>
        </p:sp>
        <p:grpSp>
          <p:nvGrpSpPr>
            <p:cNvPr id="156" name="Agrupar 155"/>
            <p:cNvGrpSpPr/>
            <p:nvPr/>
          </p:nvGrpSpPr>
          <p:grpSpPr>
            <a:xfrm>
              <a:off x="8103856" y="1123277"/>
              <a:ext cx="586776" cy="685800"/>
              <a:chOff x="8261488" y="343700"/>
              <a:chExt cx="586776" cy="685800"/>
            </a:xfrm>
          </p:grpSpPr>
          <p:sp>
            <p:nvSpPr>
              <p:cNvPr id="157" name="Forma libre 156"/>
              <p:cNvSpPr>
                <a:spLocks noChangeAspect="1"/>
              </p:cNvSpPr>
              <p:nvPr/>
            </p:nvSpPr>
            <p:spPr>
              <a:xfrm rot="17353114">
                <a:off x="8262803" y="673639"/>
                <a:ext cx="565062" cy="60852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4A7EB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158" name="Agrupar 157"/>
              <p:cNvGrpSpPr/>
              <p:nvPr/>
            </p:nvGrpSpPr>
            <p:grpSpPr>
              <a:xfrm>
                <a:off x="8271324" y="343700"/>
                <a:ext cx="576940" cy="685800"/>
                <a:chOff x="7004844" y="381000"/>
                <a:chExt cx="576940" cy="685800"/>
              </a:xfrm>
            </p:grpSpPr>
            <p:grpSp>
              <p:nvGrpSpPr>
                <p:cNvPr id="161" name="Agrupar 160"/>
                <p:cNvGrpSpPr/>
                <p:nvPr/>
              </p:nvGrpSpPr>
              <p:grpSpPr>
                <a:xfrm>
                  <a:off x="7004844" y="381000"/>
                  <a:ext cx="576940" cy="685800"/>
                  <a:chOff x="7004844" y="381000"/>
                  <a:chExt cx="576940" cy="685800"/>
                </a:xfrm>
              </p:grpSpPr>
              <p:sp>
                <p:nvSpPr>
                  <p:cNvPr id="166" name="Forma libre 165"/>
                  <p:cNvSpPr>
                    <a:spLocks noChangeAspect="1"/>
                  </p:cNvSpPr>
                  <p:nvPr/>
                </p:nvSpPr>
                <p:spPr>
                  <a:xfrm>
                    <a:off x="7004844" y="533106"/>
                    <a:ext cx="576940" cy="110267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7" name="Forma libre 166"/>
                  <p:cNvSpPr>
                    <a:spLocks noChangeAspect="1"/>
                  </p:cNvSpPr>
                  <p:nvPr/>
                </p:nvSpPr>
                <p:spPr>
                  <a:xfrm>
                    <a:off x="7004844" y="804444"/>
                    <a:ext cx="576940" cy="110267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8" name="Forma libre 167"/>
                  <p:cNvSpPr>
                    <a:spLocks noChangeAspect="1"/>
                  </p:cNvSpPr>
                  <p:nvPr/>
                </p:nvSpPr>
                <p:spPr>
                  <a:xfrm rot="16200000">
                    <a:off x="6792145" y="677518"/>
                    <a:ext cx="685800" cy="92764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9" name="Forma libre 168"/>
                  <p:cNvSpPr>
                    <a:spLocks noChangeAspect="1"/>
                  </p:cNvSpPr>
                  <p:nvPr/>
                </p:nvSpPr>
                <p:spPr>
                  <a:xfrm rot="16200000">
                    <a:off x="7078988" y="677518"/>
                    <a:ext cx="685800" cy="92764"/>
                  </a:xfrm>
                  <a:custGeom>
                    <a:avLst/>
                    <a:gdLst>
                      <a:gd name="connsiteX0" fmla="*/ 0 w 1659810"/>
                      <a:gd name="connsiteY0" fmla="*/ 119328 h 266870"/>
                      <a:gd name="connsiteX1" fmla="*/ 239371 w 1659810"/>
                      <a:gd name="connsiteY1" fmla="*/ 32886 h 266870"/>
                      <a:gd name="connsiteX2" fmla="*/ 538586 w 1659810"/>
                      <a:gd name="connsiteY2" fmla="*/ 42860 h 266870"/>
                      <a:gd name="connsiteX3" fmla="*/ 1043927 w 1659810"/>
                      <a:gd name="connsiteY3" fmla="*/ 248991 h 266870"/>
                      <a:gd name="connsiteX4" fmla="*/ 1293273 w 1659810"/>
                      <a:gd name="connsiteY4" fmla="*/ 229043 h 266870"/>
                      <a:gd name="connsiteX5" fmla="*/ 1622409 w 1659810"/>
                      <a:gd name="connsiteY5" fmla="*/ 9614 h 266870"/>
                      <a:gd name="connsiteX6" fmla="*/ 1652330 w 1659810"/>
                      <a:gd name="connsiteY6" fmla="*/ 36211 h 266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9810" h="266870">
                        <a:moveTo>
                          <a:pt x="0" y="119328"/>
                        </a:moveTo>
                        <a:cubicBezTo>
                          <a:pt x="74803" y="82479"/>
                          <a:pt x="149607" y="45631"/>
                          <a:pt x="239371" y="32886"/>
                        </a:cubicBezTo>
                        <a:cubicBezTo>
                          <a:pt x="329135" y="20141"/>
                          <a:pt x="404493" y="6843"/>
                          <a:pt x="538586" y="42860"/>
                        </a:cubicBezTo>
                        <a:cubicBezTo>
                          <a:pt x="672679" y="78877"/>
                          <a:pt x="918146" y="217961"/>
                          <a:pt x="1043927" y="248991"/>
                        </a:cubicBezTo>
                        <a:cubicBezTo>
                          <a:pt x="1169708" y="280021"/>
                          <a:pt x="1196860" y="268939"/>
                          <a:pt x="1293273" y="229043"/>
                        </a:cubicBezTo>
                        <a:cubicBezTo>
                          <a:pt x="1389686" y="189147"/>
                          <a:pt x="1562566" y="41753"/>
                          <a:pt x="1622409" y="9614"/>
                        </a:cubicBezTo>
                        <a:cubicBezTo>
                          <a:pt x="1682252" y="-22525"/>
                          <a:pt x="1652330" y="36211"/>
                          <a:pt x="1652330" y="36211"/>
                        </a:cubicBezTo>
                      </a:path>
                    </a:pathLst>
                  </a:custGeom>
                  <a:ln>
                    <a:solidFill>
                      <a:srgbClr val="DF535A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162" name="Elipse 161"/>
                <p:cNvSpPr/>
                <p:nvPr/>
              </p:nvSpPr>
              <p:spPr>
                <a:xfrm>
                  <a:off x="7155577" y="518483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3" name="Elipse 162"/>
                <p:cNvSpPr/>
                <p:nvPr/>
              </p:nvSpPr>
              <p:spPr>
                <a:xfrm>
                  <a:off x="7449344" y="584200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4" name="Elipse 163"/>
                <p:cNvSpPr/>
                <p:nvPr/>
              </p:nvSpPr>
              <p:spPr>
                <a:xfrm>
                  <a:off x="7360287" y="882650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165" name="Elipse 164"/>
                <p:cNvSpPr/>
                <p:nvPr/>
              </p:nvSpPr>
              <p:spPr>
                <a:xfrm>
                  <a:off x="7087394" y="787400"/>
                  <a:ext cx="44607" cy="47625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rgbClr val="DF535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159" name="Forma libre 158"/>
              <p:cNvSpPr>
                <a:spLocks noChangeAspect="1"/>
              </p:cNvSpPr>
              <p:nvPr/>
            </p:nvSpPr>
            <p:spPr>
              <a:xfrm rot="868311">
                <a:off x="8261488" y="656337"/>
                <a:ext cx="556299" cy="59908"/>
              </a:xfrm>
              <a:custGeom>
                <a:avLst/>
                <a:gdLst>
                  <a:gd name="connsiteX0" fmla="*/ 0 w 1659810"/>
                  <a:gd name="connsiteY0" fmla="*/ 119328 h 266870"/>
                  <a:gd name="connsiteX1" fmla="*/ 239371 w 1659810"/>
                  <a:gd name="connsiteY1" fmla="*/ 32886 h 266870"/>
                  <a:gd name="connsiteX2" fmla="*/ 538586 w 1659810"/>
                  <a:gd name="connsiteY2" fmla="*/ 42860 h 266870"/>
                  <a:gd name="connsiteX3" fmla="*/ 1043927 w 1659810"/>
                  <a:gd name="connsiteY3" fmla="*/ 248991 h 266870"/>
                  <a:gd name="connsiteX4" fmla="*/ 1293273 w 1659810"/>
                  <a:gd name="connsiteY4" fmla="*/ 229043 h 266870"/>
                  <a:gd name="connsiteX5" fmla="*/ 1622409 w 1659810"/>
                  <a:gd name="connsiteY5" fmla="*/ 9614 h 266870"/>
                  <a:gd name="connsiteX6" fmla="*/ 1652330 w 1659810"/>
                  <a:gd name="connsiteY6" fmla="*/ 36211 h 26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9810" h="266870">
                    <a:moveTo>
                      <a:pt x="0" y="119328"/>
                    </a:moveTo>
                    <a:cubicBezTo>
                      <a:pt x="74803" y="82479"/>
                      <a:pt x="149607" y="45631"/>
                      <a:pt x="239371" y="32886"/>
                    </a:cubicBezTo>
                    <a:cubicBezTo>
                      <a:pt x="329135" y="20141"/>
                      <a:pt x="404493" y="6843"/>
                      <a:pt x="538586" y="42860"/>
                    </a:cubicBezTo>
                    <a:cubicBezTo>
                      <a:pt x="672679" y="78877"/>
                      <a:pt x="918146" y="217961"/>
                      <a:pt x="1043927" y="248991"/>
                    </a:cubicBezTo>
                    <a:cubicBezTo>
                      <a:pt x="1169708" y="280021"/>
                      <a:pt x="1196860" y="268939"/>
                      <a:pt x="1293273" y="229043"/>
                    </a:cubicBezTo>
                    <a:cubicBezTo>
                      <a:pt x="1389686" y="189147"/>
                      <a:pt x="1562566" y="41753"/>
                      <a:pt x="1622409" y="9614"/>
                    </a:cubicBezTo>
                    <a:cubicBezTo>
                      <a:pt x="1682252" y="-22525"/>
                      <a:pt x="1652330" y="36211"/>
                      <a:pt x="1652330" y="36211"/>
                    </a:cubicBezTo>
                  </a:path>
                </a:pathLst>
              </a:custGeom>
              <a:ln>
                <a:solidFill>
                  <a:srgbClr val="4A7EB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0" name="Elipse 159"/>
              <p:cNvSpPr/>
              <p:nvPr/>
            </p:nvSpPr>
            <p:spPr>
              <a:xfrm>
                <a:off x="8534517" y="671162"/>
                <a:ext cx="44607" cy="47625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rgbClr val="4A7EBB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170" name="Elipse 169"/>
            <p:cNvSpPr/>
            <p:nvPr/>
          </p:nvSpPr>
          <p:spPr>
            <a:xfrm>
              <a:off x="7928632" y="1004032"/>
              <a:ext cx="912800" cy="912800"/>
            </a:xfrm>
            <a:prstGeom prst="ellipse">
              <a:avLst/>
            </a:prstGeom>
            <a:noFill/>
            <a:ln w="28575" cmpd="sng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71" name="Agrupar 170"/>
            <p:cNvGrpSpPr/>
            <p:nvPr/>
          </p:nvGrpSpPr>
          <p:grpSpPr>
            <a:xfrm>
              <a:off x="7401172" y="1460432"/>
              <a:ext cx="1306585" cy="1000667"/>
              <a:chOff x="8744834" y="557028"/>
              <a:chExt cx="1593911" cy="1343429"/>
            </a:xfrm>
          </p:grpSpPr>
          <p:cxnSp>
            <p:nvCxnSpPr>
              <p:cNvPr id="172" name="Conector recto 171"/>
              <p:cNvCxnSpPr>
                <a:stCxn id="170" idx="2"/>
                <a:endCxn id="174" idx="2"/>
              </p:cNvCxnSpPr>
              <p:nvPr/>
            </p:nvCxnSpPr>
            <p:spPr>
              <a:xfrm flipH="1">
                <a:off x="8744834" y="557028"/>
                <a:ext cx="643453" cy="1287647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ector recto 172"/>
              <p:cNvCxnSpPr>
                <a:stCxn id="170" idx="5"/>
                <a:endCxn id="174" idx="6"/>
              </p:cNvCxnSpPr>
              <p:nvPr/>
            </p:nvCxnSpPr>
            <p:spPr>
              <a:xfrm flipH="1">
                <a:off x="8846257" y="990296"/>
                <a:ext cx="1492488" cy="854379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Elipse 173"/>
              <p:cNvSpPr/>
              <p:nvPr/>
            </p:nvSpPr>
            <p:spPr>
              <a:xfrm>
                <a:off x="8744834" y="1788893"/>
                <a:ext cx="101423" cy="111564"/>
              </a:xfrm>
              <a:prstGeom prst="ellipse">
                <a:avLst/>
              </a:prstGeom>
              <a:noFill/>
              <a:ln w="28575" cmpd="sng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75" name="Text Box 5"/>
            <p:cNvSpPr txBox="1">
              <a:spLocks noChangeArrowheads="1"/>
            </p:cNvSpPr>
            <p:nvPr/>
          </p:nvSpPr>
          <p:spPr bwMode="auto">
            <a:xfrm>
              <a:off x="6110415" y="1631953"/>
              <a:ext cx="1752600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3" rIns="91426" bIns="45713"/>
            <a:lstStyle/>
            <a:p>
              <a:pPr algn="ctr">
                <a:defRPr/>
              </a:pPr>
              <a:r>
                <a:rPr lang="de-DE" sz="1200" b="1" dirty="0" err="1" smtClean="0">
                  <a:ea typeface="Times New Roman" pitchFamily="18" charset="0"/>
                  <a:cs typeface="Arial" pitchFamily="34" charset="0"/>
                </a:rPr>
                <a:t>Conducting</a:t>
              </a:r>
              <a:r>
                <a:rPr lang="de-DE" sz="1200" b="1" dirty="0" smtClean="0">
                  <a:ea typeface="Times New Roman" pitchFamily="18" charset="0"/>
                  <a:cs typeface="Arial" pitchFamily="34" charset="0"/>
                </a:rPr>
                <a:t> </a:t>
              </a:r>
            </a:p>
            <a:p>
              <a:pPr algn="ctr">
                <a:defRPr/>
              </a:pPr>
              <a:r>
                <a:rPr lang="de-DE" sz="1200" b="1" dirty="0" smtClean="0">
                  <a:ea typeface="Times New Roman" pitchFamily="18" charset="0"/>
                  <a:cs typeface="Arial" pitchFamily="34" charset="0"/>
                </a:rPr>
                <a:t>IPN Patterns</a:t>
              </a:r>
              <a:endParaRPr lang="de-DE" sz="1200" b="1" dirty="0"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76" name="AutoShape 2"/>
            <p:cNvCxnSpPr>
              <a:cxnSpLocks noChangeShapeType="1"/>
            </p:cNvCxnSpPr>
            <p:nvPr/>
          </p:nvCxnSpPr>
          <p:spPr bwMode="auto">
            <a:xfrm>
              <a:off x="6988971" y="2074153"/>
              <a:ext cx="635" cy="3960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9" name="471 Elipse"/>
            <p:cNvSpPr>
              <a:spLocks noChangeAspect="1"/>
            </p:cNvSpPr>
            <p:nvPr/>
          </p:nvSpPr>
          <p:spPr>
            <a:xfrm>
              <a:off x="6476581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0" name="484 Elipse"/>
            <p:cNvSpPr>
              <a:spLocks noChangeAspect="1"/>
            </p:cNvSpPr>
            <p:nvPr/>
          </p:nvSpPr>
          <p:spPr>
            <a:xfrm>
              <a:off x="6104024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1" name="Rectangle 25"/>
            <p:cNvSpPr>
              <a:spLocks noChangeArrowheads="1"/>
            </p:cNvSpPr>
            <p:nvPr/>
          </p:nvSpPr>
          <p:spPr bwMode="auto">
            <a:xfrm>
              <a:off x="6302964" y="2779253"/>
              <a:ext cx="415636" cy="180000"/>
            </a:xfrm>
            <a:prstGeom prst="rect">
              <a:avLst/>
            </a:prstGeom>
            <a:solidFill>
              <a:srgbClr val="007AD6"/>
            </a:solidFill>
            <a:ln w="9525">
              <a:noFill/>
              <a:miter lim="800000"/>
              <a:headEnd/>
              <a:tailEnd/>
            </a:ln>
            <a:scene3d>
              <a:camera prst="legacyObliqueTopRight"/>
              <a:lightRig rig="legacyFlat3" dir="r"/>
            </a:scene3d>
            <a:sp3d extrusionH="381000" prstMaterial="legacyMatte">
              <a:bevelT w="13500" h="13500" prst="angle"/>
              <a:bevelB w="13500" h="13500" prst="angle"/>
              <a:extrusionClr>
                <a:srgbClr val="007AD6"/>
              </a:extrusionClr>
              <a:contourClr>
                <a:srgbClr val="007AD6"/>
              </a:contourClr>
            </a:sp3d>
          </p:spPr>
          <p:txBody>
            <a:bodyPr lIns="91426" tIns="45713" rIns="91426" bIns="45713">
              <a:flatTx/>
            </a:bodyPr>
            <a:lstStyle/>
            <a:p>
              <a:endParaRPr lang="es-ES" dirty="0"/>
            </a:p>
          </p:txBody>
        </p:sp>
        <p:sp>
          <p:nvSpPr>
            <p:cNvPr id="182" name="471 Elipse"/>
            <p:cNvSpPr>
              <a:spLocks noChangeAspect="1"/>
            </p:cNvSpPr>
            <p:nvPr/>
          </p:nvSpPr>
          <p:spPr>
            <a:xfrm>
              <a:off x="7221694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3" name="484 Elipse"/>
            <p:cNvSpPr>
              <a:spLocks noChangeAspect="1"/>
            </p:cNvSpPr>
            <p:nvPr/>
          </p:nvSpPr>
          <p:spPr>
            <a:xfrm>
              <a:off x="6849138" y="2550170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4" name="471 Elipse"/>
            <p:cNvSpPr>
              <a:spLocks noChangeAspect="1"/>
            </p:cNvSpPr>
            <p:nvPr/>
          </p:nvSpPr>
          <p:spPr>
            <a:xfrm>
              <a:off x="6332624" y="2819642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5" name="484 Elipse"/>
            <p:cNvSpPr>
              <a:spLocks noChangeAspect="1"/>
            </p:cNvSpPr>
            <p:nvPr/>
          </p:nvSpPr>
          <p:spPr>
            <a:xfrm>
              <a:off x="6561224" y="2819642"/>
              <a:ext cx="101530" cy="107711"/>
            </a:xfrm>
            <a:prstGeom prst="ellipse">
              <a:avLst/>
            </a:prstGeom>
            <a:solidFill>
              <a:srgbClr val="FFCD2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 h="133350"/>
              <a:bevelB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/>
            </a:p>
          </p:txBody>
        </p:sp>
        <p:sp>
          <p:nvSpPr>
            <p:cNvPr id="186" name="449 Circular"/>
            <p:cNvSpPr>
              <a:spLocks/>
            </p:cNvSpPr>
            <p:nvPr/>
          </p:nvSpPr>
          <p:spPr>
            <a:xfrm>
              <a:off x="6129511" y="2393953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87" name="452 Circular"/>
            <p:cNvSpPr>
              <a:spLocks/>
            </p:cNvSpPr>
            <p:nvPr/>
          </p:nvSpPr>
          <p:spPr>
            <a:xfrm>
              <a:off x="7247024" y="2335514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88" name="453 Circular"/>
            <p:cNvSpPr>
              <a:spLocks/>
            </p:cNvSpPr>
            <p:nvPr/>
          </p:nvSpPr>
          <p:spPr>
            <a:xfrm>
              <a:off x="6739111" y="2383440"/>
              <a:ext cx="126913" cy="162913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89" name="486 Circular"/>
            <p:cNvSpPr>
              <a:spLocks/>
            </p:cNvSpPr>
            <p:nvPr/>
          </p:nvSpPr>
          <p:spPr>
            <a:xfrm>
              <a:off x="6434311" y="2335514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90" name="487 Circular"/>
            <p:cNvSpPr>
              <a:spLocks/>
            </p:cNvSpPr>
            <p:nvPr/>
          </p:nvSpPr>
          <p:spPr>
            <a:xfrm>
              <a:off x="7043911" y="2317753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1" name="470 Circular"/>
            <p:cNvSpPr>
              <a:spLocks/>
            </p:cNvSpPr>
            <p:nvPr/>
          </p:nvSpPr>
          <p:spPr>
            <a:xfrm rot="5400000">
              <a:off x="7508882" y="2474568"/>
              <a:ext cx="134639" cy="126913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2" name="472 Circular"/>
            <p:cNvSpPr>
              <a:spLocks/>
            </p:cNvSpPr>
            <p:nvPr/>
          </p:nvSpPr>
          <p:spPr>
            <a:xfrm rot="5400000">
              <a:off x="6785961" y="2720377"/>
              <a:ext cx="134639" cy="126913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93" name="486 Circular"/>
            <p:cNvSpPr>
              <a:spLocks/>
            </p:cNvSpPr>
            <p:nvPr/>
          </p:nvSpPr>
          <p:spPr>
            <a:xfrm>
              <a:off x="6586711" y="2564114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94" name="486 Circular"/>
            <p:cNvSpPr>
              <a:spLocks/>
            </p:cNvSpPr>
            <p:nvPr/>
          </p:nvSpPr>
          <p:spPr>
            <a:xfrm>
              <a:off x="6408824" y="2622553"/>
              <a:ext cx="126913" cy="134639"/>
            </a:xfrm>
            <a:prstGeom prst="pie">
              <a:avLst>
                <a:gd name="adj1" fmla="val 10877904"/>
                <a:gd name="adj2" fmla="val 152606"/>
              </a:avLst>
            </a:prstGeom>
            <a:solidFill>
              <a:srgbClr val="FFCD2D"/>
            </a:solidFill>
            <a:ln>
              <a:noFill/>
            </a:ln>
            <a:scene3d>
              <a:camera prst="orthographicFront">
                <a:rot lat="5400000" lon="10800000" rev="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6" tIns="45713" rIns="91426" bIns="45713" rtlCol="0" anchor="ctr"/>
            <a:lstStyle/>
            <a:p>
              <a:pPr algn="ctr"/>
              <a:endParaRPr lang="es-ES" dirty="0">
                <a:solidFill>
                  <a:schemeClr val="tx1"/>
                </a:solidFill>
              </a:endParaRPr>
            </a:p>
          </p:txBody>
        </p:sp>
        <p:cxnSp>
          <p:nvCxnSpPr>
            <p:cNvPr id="208" name="Conector recto 207"/>
            <p:cNvCxnSpPr>
              <a:stCxn id="201" idx="4"/>
              <a:endCxn id="178" idx="6"/>
            </p:cNvCxnSpPr>
            <p:nvPr/>
          </p:nvCxnSpPr>
          <p:spPr>
            <a:xfrm flipH="1">
              <a:off x="3370795" y="1826789"/>
              <a:ext cx="964804" cy="46278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ector recto 208"/>
            <p:cNvCxnSpPr>
              <a:stCxn id="201" idx="1"/>
              <a:endCxn id="178" idx="1"/>
            </p:cNvCxnSpPr>
            <p:nvPr/>
          </p:nvCxnSpPr>
          <p:spPr>
            <a:xfrm flipH="1">
              <a:off x="3307439" y="1168277"/>
              <a:ext cx="501333" cy="10916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CuadroTexto 209"/>
          <p:cNvSpPr txBox="1"/>
          <p:nvPr/>
        </p:nvSpPr>
        <p:spPr>
          <a:xfrm>
            <a:off x="107504" y="3501008"/>
            <a:ext cx="72042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600" b="1" dirty="0"/>
              <a:t>I</a:t>
            </a:r>
            <a:r>
              <a:rPr lang="en-GB" sz="1600" b="1" dirty="0" smtClean="0"/>
              <a:t>n-situ </a:t>
            </a:r>
            <a:r>
              <a:rPr lang="en-GB" sz="1600" dirty="0" smtClean="0"/>
              <a:t>synthesis of conducting polymer into the </a:t>
            </a:r>
            <a:r>
              <a:rPr lang="en-GB" sz="1600" dirty="0" err="1" smtClean="0"/>
              <a:t>patternable</a:t>
            </a:r>
            <a:r>
              <a:rPr lang="en-GB" sz="1600" dirty="0" smtClean="0"/>
              <a:t> host matrix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err="1" smtClean="0"/>
              <a:t>Possibility</a:t>
            </a:r>
            <a:r>
              <a:rPr lang="es-ES" sz="1600" dirty="0"/>
              <a:t> </a:t>
            </a:r>
            <a:r>
              <a:rPr lang="es-ES" sz="1600" dirty="0" smtClean="0"/>
              <a:t>of in-situ </a:t>
            </a:r>
            <a:r>
              <a:rPr lang="es-ES" sz="1600" dirty="0" err="1" smtClean="0"/>
              <a:t>synthesis</a:t>
            </a:r>
            <a:r>
              <a:rPr lang="es-ES" sz="1600" dirty="0" smtClean="0"/>
              <a:t> of Au </a:t>
            </a:r>
            <a:r>
              <a:rPr lang="es-ES" sz="1600" dirty="0" err="1" smtClean="0"/>
              <a:t>NPs</a:t>
            </a:r>
            <a:r>
              <a:rPr lang="es-ES" sz="1600" dirty="0" smtClean="0"/>
              <a:t> </a:t>
            </a:r>
            <a:r>
              <a:rPr lang="es-ES" sz="1600" dirty="0" err="1" smtClean="0"/>
              <a:t>into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PCP</a:t>
            </a:r>
          </a:p>
          <a:p>
            <a:pPr marL="285750" indent="-285750">
              <a:buFont typeface="Arial"/>
              <a:buChar char="•"/>
            </a:pPr>
            <a:r>
              <a:rPr lang="es-ES" sz="1600" dirty="0" err="1" smtClean="0"/>
              <a:t>Possibility</a:t>
            </a:r>
            <a:r>
              <a:rPr lang="es-ES" sz="1600" dirty="0" smtClean="0"/>
              <a:t> of </a:t>
            </a:r>
            <a:r>
              <a:rPr lang="es-ES" sz="1600" dirty="0" err="1" smtClean="0"/>
              <a:t>easy</a:t>
            </a:r>
            <a:r>
              <a:rPr lang="es-ES" sz="1600" dirty="0" smtClean="0"/>
              <a:t> </a:t>
            </a:r>
            <a:r>
              <a:rPr lang="es-ES" sz="1600" dirty="0" err="1" smtClean="0"/>
              <a:t>incorporation</a:t>
            </a:r>
            <a:r>
              <a:rPr lang="es-ES" sz="1600" dirty="0" smtClean="0"/>
              <a:t> of </a:t>
            </a:r>
            <a:r>
              <a:rPr lang="es-ES" sz="1600" dirty="0" err="1" smtClean="0"/>
              <a:t>QDs</a:t>
            </a:r>
            <a:r>
              <a:rPr lang="es-ES" sz="1600" dirty="0" smtClean="0"/>
              <a:t> </a:t>
            </a:r>
            <a:r>
              <a:rPr lang="es-ES" sz="1600" dirty="0" err="1" smtClean="0"/>
              <a:t>into</a:t>
            </a:r>
            <a:r>
              <a:rPr lang="es-ES" sz="1600" dirty="0" smtClean="0"/>
              <a:t> </a:t>
            </a:r>
            <a:r>
              <a:rPr lang="es-ES" sz="1600" dirty="0" err="1" smtClean="0"/>
              <a:t>or</a:t>
            </a:r>
            <a:r>
              <a:rPr lang="es-ES" sz="1600" dirty="0" smtClean="0"/>
              <a:t> </a:t>
            </a:r>
            <a:r>
              <a:rPr lang="es-ES" sz="1600" dirty="0" err="1" smtClean="0"/>
              <a:t>on</a:t>
            </a:r>
            <a:r>
              <a:rPr lang="es-ES" sz="1600" smtClean="0"/>
              <a:t> top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PCP</a:t>
            </a:r>
            <a:endParaRPr lang="es-ES" sz="1600" dirty="0"/>
          </a:p>
        </p:txBody>
      </p:sp>
      <p:sp>
        <p:nvSpPr>
          <p:cNvPr id="98" name="1 Título"/>
          <p:cNvSpPr txBox="1">
            <a:spLocks/>
          </p:cNvSpPr>
          <p:nvPr/>
        </p:nvSpPr>
        <p:spPr bwMode="auto">
          <a:xfrm>
            <a:off x="2170700" y="156297"/>
            <a:ext cx="6929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lnSpc>
                <a:spcPct val="5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schemeClr val="bg1"/>
                </a:solidFill>
              </a:rPr>
              <a:t>Development of </a:t>
            </a:r>
            <a:r>
              <a:rPr lang="en-GB" sz="2400" b="1" dirty="0" err="1">
                <a:solidFill>
                  <a:schemeClr val="bg1"/>
                </a:solidFill>
              </a:rPr>
              <a:t>P</a:t>
            </a:r>
            <a:r>
              <a:rPr lang="en-GB" sz="2400" b="1" dirty="0" err="1" smtClean="0">
                <a:solidFill>
                  <a:schemeClr val="bg1"/>
                </a:solidFill>
              </a:rPr>
              <a:t>atternable</a:t>
            </a:r>
            <a:r>
              <a:rPr lang="en-GB" sz="2400" b="1" dirty="0" smtClean="0">
                <a:solidFill>
                  <a:schemeClr val="bg1"/>
                </a:solidFill>
              </a:rPr>
              <a:t> Conductive Polymers</a:t>
            </a:r>
          </a:p>
        </p:txBody>
      </p:sp>
      <p:sp>
        <p:nvSpPr>
          <p:cNvPr id="212" name="23 Rectángulo"/>
          <p:cNvSpPr/>
          <p:nvPr/>
        </p:nvSpPr>
        <p:spPr>
          <a:xfrm>
            <a:off x="849740" y="4838700"/>
            <a:ext cx="9157263" cy="2556196"/>
          </a:xfrm>
          <a:prstGeom prst="rect">
            <a:avLst/>
          </a:prstGeom>
          <a:noFill/>
        </p:spPr>
      </p:sp>
      <p:grpSp>
        <p:nvGrpSpPr>
          <p:cNvPr id="3" name="Agrupar 2"/>
          <p:cNvGrpSpPr/>
          <p:nvPr/>
        </p:nvGrpSpPr>
        <p:grpSpPr>
          <a:xfrm>
            <a:off x="7077391" y="4644103"/>
            <a:ext cx="1629542" cy="1784465"/>
            <a:chOff x="7620270" y="4838700"/>
            <a:chExt cx="2327917" cy="2549236"/>
          </a:xfrm>
        </p:grpSpPr>
        <p:pic>
          <p:nvPicPr>
            <p:cNvPr id="214" name="39 Imagen" descr="C:\Users\Intenanomat\Documents\Dropbox\Dropbox\Muestra 6_10.jpg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9" t="36921" r="37733" b="37925"/>
            <a:stretch/>
          </p:blipFill>
          <p:spPr bwMode="auto">
            <a:xfrm>
              <a:off x="7620270" y="4838700"/>
              <a:ext cx="2327687" cy="254923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7" name="13 Rectángulo"/>
            <p:cNvSpPr/>
            <p:nvPr/>
          </p:nvSpPr>
          <p:spPr>
            <a:xfrm>
              <a:off x="9550302" y="7194209"/>
              <a:ext cx="213514" cy="33147"/>
            </a:xfrm>
            <a:prstGeom prst="rect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"/>
                  <a:ea typeface="Times New Roman"/>
                  <a:cs typeface="Times New Roman"/>
                </a:rPr>
                <a:t> </a:t>
              </a:r>
              <a:endParaRPr lang="es-E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218" name="19 Cuadro de texto"/>
            <p:cNvSpPr txBox="1"/>
            <p:nvPr/>
          </p:nvSpPr>
          <p:spPr>
            <a:xfrm>
              <a:off x="9384980" y="6965862"/>
              <a:ext cx="563207" cy="219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S_tradnl" sz="1000" b="1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40 µm</a:t>
              </a:r>
              <a:endParaRPr lang="es-ES" sz="10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cxnSp>
          <p:nvCxnSpPr>
            <p:cNvPr id="219" name="41 Conector recto de flecha"/>
            <p:cNvCxnSpPr/>
            <p:nvPr/>
          </p:nvCxnSpPr>
          <p:spPr>
            <a:xfrm>
              <a:off x="8553126" y="5402974"/>
              <a:ext cx="1879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43 Conector recto de flecha"/>
            <p:cNvCxnSpPr/>
            <p:nvPr/>
          </p:nvCxnSpPr>
          <p:spPr>
            <a:xfrm flipH="1">
              <a:off x="8828336" y="5402974"/>
              <a:ext cx="18791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19 Cuadro de texto"/>
            <p:cNvSpPr txBox="1"/>
            <p:nvPr/>
          </p:nvSpPr>
          <p:spPr>
            <a:xfrm>
              <a:off x="9081590" y="5292870"/>
              <a:ext cx="617114" cy="1938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S_tradnl" sz="1200" b="1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20 µm</a:t>
              </a:r>
              <a:endParaRPr lang="es-ES" sz="12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</p:grpSp>
      <p:grpSp>
        <p:nvGrpSpPr>
          <p:cNvPr id="4" name="Agrupar 3"/>
          <p:cNvGrpSpPr>
            <a:grpSpLocks noChangeAspect="1"/>
          </p:cNvGrpSpPr>
          <p:nvPr/>
        </p:nvGrpSpPr>
        <p:grpSpPr>
          <a:xfrm>
            <a:off x="5181693" y="4637242"/>
            <a:ext cx="1414430" cy="1784402"/>
            <a:chOff x="1197375" y="4838700"/>
            <a:chExt cx="2020614" cy="2549146"/>
          </a:xfrm>
        </p:grpSpPr>
        <p:pic>
          <p:nvPicPr>
            <p:cNvPr id="213" name="25 Imagen" descr="C:\Users\Intenanomat\Documents\Dropbox\Dropbox\Muestra 6_7 - Versión 94.jpg"/>
            <p:cNvPicPr preferRelativeResize="0"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375" y="4838700"/>
              <a:ext cx="2020614" cy="2549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13 Rectángulo"/>
            <p:cNvSpPr/>
            <p:nvPr/>
          </p:nvSpPr>
          <p:spPr>
            <a:xfrm>
              <a:off x="2753702" y="7194209"/>
              <a:ext cx="176457" cy="33147"/>
            </a:xfrm>
            <a:prstGeom prst="rect">
              <a:avLst/>
            </a:prstGeom>
            <a:solidFill>
              <a:sysClr val="windowText" lastClr="000000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sz="1000">
                  <a:effectLst/>
                  <a:latin typeface="Times"/>
                  <a:ea typeface="Times New Roman"/>
                  <a:cs typeface="Times New Roman"/>
                </a:rPr>
                <a:t> </a:t>
              </a:r>
              <a:endParaRPr lang="es-ES" sz="1000">
                <a:effectLst/>
                <a:latin typeface="Times"/>
                <a:ea typeface="Times New Roman"/>
                <a:cs typeface="Times New Roman"/>
              </a:endParaRPr>
            </a:p>
          </p:txBody>
        </p:sp>
        <p:sp>
          <p:nvSpPr>
            <p:cNvPr id="216" name="19 Cuadro de texto"/>
            <p:cNvSpPr txBox="1"/>
            <p:nvPr/>
          </p:nvSpPr>
          <p:spPr>
            <a:xfrm>
              <a:off x="2549496" y="6965862"/>
              <a:ext cx="594168" cy="219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S_tradnl" sz="1000" b="1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 µm</a:t>
              </a:r>
              <a:endParaRPr lang="es-ES" sz="10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  <p:cxnSp>
          <p:nvCxnSpPr>
            <p:cNvPr id="222" name="41 Conector recto de flecha"/>
            <p:cNvCxnSpPr/>
            <p:nvPr/>
          </p:nvCxnSpPr>
          <p:spPr>
            <a:xfrm rot="16200000">
              <a:off x="1946486" y="5976400"/>
              <a:ext cx="18718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43 Conector recto de flecha"/>
            <p:cNvCxnSpPr/>
            <p:nvPr/>
          </p:nvCxnSpPr>
          <p:spPr>
            <a:xfrm rot="16200000" flipH="1">
              <a:off x="1943441" y="5682954"/>
              <a:ext cx="187181" cy="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19 Cuadro de texto"/>
            <p:cNvSpPr txBox="1"/>
            <p:nvPr/>
          </p:nvSpPr>
          <p:spPr>
            <a:xfrm>
              <a:off x="2117372" y="5741612"/>
              <a:ext cx="579231" cy="2198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s-ES_tradnl" sz="1000" b="1" dirty="0">
                  <a:solidFill>
                    <a:srgbClr val="000000"/>
                  </a:solidFill>
                  <a:effectLst/>
                  <a:latin typeface="Times"/>
                  <a:ea typeface="Times New Roman"/>
                  <a:cs typeface="Times New Roman"/>
                </a:rPr>
                <a:t>100 µm</a:t>
              </a:r>
              <a:endParaRPr lang="es-ES" sz="1000" dirty="0">
                <a:effectLst/>
                <a:latin typeface="Times"/>
                <a:ea typeface="Times New Roman"/>
                <a:cs typeface="Times New Roman"/>
              </a:endParaRPr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1321323" y="6513622"/>
            <a:ext cx="5404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Manuscript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submitted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Journal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es-E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Materials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Chemistry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s-E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Jan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2012)</a:t>
            </a:r>
            <a:endParaRPr lang="es-E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1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324528" cy="880244"/>
            <a:chOff x="0" y="0"/>
            <a:chExt cx="10101573" cy="880244"/>
          </a:xfrm>
        </p:grpSpPr>
        <p:sp>
          <p:nvSpPr>
            <p:cNvPr id="6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1 Título"/>
            <p:cNvSpPr txBox="1">
              <a:spLocks/>
            </p:cNvSpPr>
            <p:nvPr/>
          </p:nvSpPr>
          <p:spPr bwMode="auto">
            <a:xfrm>
              <a:off x="2283578" y="193653"/>
              <a:ext cx="781799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Perspectives in the project</a:t>
              </a:r>
              <a:endParaRPr lang="en-GB" sz="2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1" y="1844824"/>
            <a:ext cx="8992589" cy="446449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5616" y="980728"/>
            <a:ext cx="7204227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600" dirty="0" err="1" smtClean="0"/>
              <a:t>Selectively</a:t>
            </a:r>
            <a:r>
              <a:rPr lang="es-ES" sz="1600" dirty="0" smtClean="0"/>
              <a:t> </a:t>
            </a:r>
            <a:r>
              <a:rPr lang="es-ES" sz="1600" dirty="0" err="1" smtClean="0"/>
              <a:t>functionalized</a:t>
            </a:r>
            <a:r>
              <a:rPr lang="es-ES" sz="1600" dirty="0" smtClean="0"/>
              <a:t> </a:t>
            </a:r>
            <a:r>
              <a:rPr lang="es-ES" sz="1600" dirty="0" err="1" smtClean="0"/>
              <a:t>surfaces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deposit</a:t>
            </a:r>
            <a:r>
              <a:rPr lang="es-ES" sz="1600" dirty="0" smtClean="0"/>
              <a:t> </a:t>
            </a:r>
            <a:r>
              <a:rPr lang="es-ES" sz="1600" dirty="0" err="1" smtClean="0"/>
              <a:t>homogenous</a:t>
            </a:r>
            <a:r>
              <a:rPr lang="es-ES" sz="1600" dirty="0" smtClean="0"/>
              <a:t> </a:t>
            </a:r>
            <a:r>
              <a:rPr lang="es-ES" sz="1600" dirty="0" err="1" smtClean="0"/>
              <a:t>monolayers</a:t>
            </a:r>
            <a:r>
              <a:rPr lang="es-ES" sz="1600" dirty="0" smtClean="0"/>
              <a:t> of </a:t>
            </a:r>
            <a:r>
              <a:rPr lang="es-ES" sz="1600" dirty="0" err="1" smtClean="0"/>
              <a:t>nanoparticles</a:t>
            </a:r>
            <a:r>
              <a:rPr lang="es-ES" sz="1600" dirty="0" smtClean="0"/>
              <a:t> (</a:t>
            </a:r>
            <a:r>
              <a:rPr lang="es-ES" sz="1600" dirty="0" err="1" smtClean="0"/>
              <a:t>QDs</a:t>
            </a:r>
            <a:r>
              <a:rPr lang="es-ES" sz="1600" dirty="0" smtClean="0"/>
              <a:t>, metal)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66003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3999" cy="880244"/>
            <a:chOff x="0" y="0"/>
            <a:chExt cx="9906000" cy="880244"/>
          </a:xfrm>
        </p:grpSpPr>
        <p:sp>
          <p:nvSpPr>
            <p:cNvPr id="6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1 Título"/>
            <p:cNvSpPr txBox="1">
              <a:spLocks/>
            </p:cNvSpPr>
            <p:nvPr/>
          </p:nvSpPr>
          <p:spPr bwMode="auto">
            <a:xfrm>
              <a:off x="3219682" y="188640"/>
              <a:ext cx="446362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smtClean="0">
                  <a:solidFill>
                    <a:schemeClr val="bg1"/>
                  </a:solidFill>
                </a:rPr>
                <a:t>Next Perspectives/Objectives</a:t>
              </a:r>
              <a:endParaRPr lang="en-GB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0" y="1052736"/>
            <a:ext cx="9142413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" b="1" dirty="0" err="1" smtClean="0">
                <a:solidFill>
                  <a:srgbClr val="889D03"/>
                </a:solidFill>
                <a:latin typeface="Verdana" pitchFamily="34" charset="0"/>
              </a:rPr>
              <a:t>Plasmonics</a:t>
            </a:r>
            <a:r>
              <a:rPr lang="es-ES" b="1" dirty="0" smtClean="0">
                <a:solidFill>
                  <a:srgbClr val="889D03"/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rgbClr val="889D03"/>
                </a:solidFill>
                <a:latin typeface="Verdana" pitchFamily="34" charset="0"/>
              </a:rPr>
              <a:t>amplifiers</a:t>
            </a:r>
            <a:r>
              <a:rPr lang="es-ES" b="1" dirty="0" smtClean="0">
                <a:solidFill>
                  <a:srgbClr val="889D03"/>
                </a:solidFill>
                <a:latin typeface="Verdana" pitchFamily="34" charset="0"/>
              </a:rPr>
              <a:t> </a:t>
            </a:r>
            <a:r>
              <a:rPr lang="es-ES" dirty="0" smtClean="0">
                <a:solidFill>
                  <a:srgbClr val="889D03"/>
                </a:solidFill>
                <a:latin typeface="Verdana" pitchFamily="34" charset="0"/>
              </a:rPr>
              <a:t>(</a:t>
            </a:r>
            <a:r>
              <a:rPr lang="es-ES" dirty="0" err="1" smtClean="0">
                <a:solidFill>
                  <a:srgbClr val="889D03"/>
                </a:solidFill>
                <a:latin typeface="Verdana" pitchFamily="34" charset="0"/>
              </a:rPr>
              <a:t>tasks</a:t>
            </a:r>
            <a:r>
              <a:rPr lang="es-ES" dirty="0" smtClean="0">
                <a:solidFill>
                  <a:srgbClr val="889D03"/>
                </a:solidFill>
                <a:latin typeface="Verdana" pitchFamily="34" charset="0"/>
              </a:rPr>
              <a:t> 4.1,4.3,4.4 and 5.1)</a:t>
            </a:r>
            <a:endParaRPr lang="es-ES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23" name="CuadroTexto 1"/>
          <p:cNvSpPr txBox="1"/>
          <p:nvPr/>
        </p:nvSpPr>
        <p:spPr>
          <a:xfrm>
            <a:off x="529547" y="1700808"/>
            <a:ext cx="74174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Gain/Amplification in dielectric waveguides </a:t>
            </a:r>
          </a:p>
          <a:p>
            <a:pPr>
              <a:buFontTx/>
              <a:buChar char="-"/>
            </a:pPr>
            <a:endParaRPr lang="en-US" b="1" baseline="-25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Light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coupling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to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metal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nanowires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/1D-waveguides</a:t>
            </a:r>
          </a:p>
          <a:p>
            <a:pPr>
              <a:buFontTx/>
              <a:buChar char="-"/>
            </a:pP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  <a:p>
            <a:pPr>
              <a:buFontTx/>
              <a:buChar char="-"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SPP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propagation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 and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amplification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 in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gold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waveguides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 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539552" y="5509681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es-ES" sz="2000" b="1" dirty="0" err="1" smtClean="0"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 (AIT)</a:t>
            </a:r>
          </a:p>
          <a:p>
            <a:endParaRPr lang="es-E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•"/>
            </a:pPr>
            <a:r>
              <a:rPr lang="es-ES" sz="2000" b="1" dirty="0" err="1">
                <a:latin typeface="Times New Roman" pitchFamily="18" charset="0"/>
                <a:cs typeface="Times New Roman" pitchFamily="18" charset="0"/>
              </a:rPr>
              <a:t>Core-shell</a:t>
            </a:r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 err="1">
                <a:latin typeface="Times New Roman" pitchFamily="18" charset="0"/>
                <a:cs typeface="Times New Roman" pitchFamily="18" charset="0"/>
              </a:rPr>
              <a:t>PbS</a:t>
            </a:r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s-ES" sz="2000" b="1" dirty="0" err="1">
                <a:latin typeface="Times New Roman" pitchFamily="18" charset="0"/>
                <a:cs typeface="Times New Roman" pitchFamily="18" charset="0"/>
              </a:rPr>
              <a:t>PbSe</a:t>
            </a:r>
            <a:r>
              <a:rPr lang="es-ES" sz="2000" b="1" dirty="0">
                <a:latin typeface="Times New Roman" pitchFamily="18" charset="0"/>
                <a:cs typeface="Times New Roman" pitchFamily="18" charset="0"/>
              </a:rPr>
              <a:t>  (U. </a:t>
            </a:r>
            <a:r>
              <a:rPr lang="es-ES" sz="2000" b="1" dirty="0" err="1">
                <a:latin typeface="Times New Roman" pitchFamily="18" charset="0"/>
                <a:cs typeface="Times New Roman" pitchFamily="18" charset="0"/>
              </a:rPr>
              <a:t>Ghent</a:t>
            </a:r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s-E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21 Rectángulo"/>
          <p:cNvSpPr/>
          <p:nvPr/>
        </p:nvSpPr>
        <p:spPr>
          <a:xfrm>
            <a:off x="38099" y="3284984"/>
            <a:ext cx="9142413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S" b="1" dirty="0" smtClean="0">
                <a:solidFill>
                  <a:srgbClr val="889D03"/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rgbClr val="889D03"/>
                </a:solidFill>
                <a:latin typeface="Verdana" pitchFamily="34" charset="0"/>
              </a:rPr>
              <a:t>Photon-Plasmon</a:t>
            </a:r>
            <a:r>
              <a:rPr lang="es-ES" b="1" dirty="0" smtClean="0">
                <a:solidFill>
                  <a:srgbClr val="889D03"/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rgbClr val="889D03"/>
                </a:solidFill>
                <a:latin typeface="Verdana" pitchFamily="34" charset="0"/>
              </a:rPr>
              <a:t>Photodetectors</a:t>
            </a:r>
            <a:r>
              <a:rPr lang="es-ES" b="1" dirty="0" smtClean="0">
                <a:solidFill>
                  <a:srgbClr val="889D03"/>
                </a:solidFill>
                <a:latin typeface="Verdana" pitchFamily="34" charset="0"/>
              </a:rPr>
              <a:t> </a:t>
            </a:r>
            <a:r>
              <a:rPr lang="es-ES" dirty="0" smtClean="0">
                <a:solidFill>
                  <a:srgbClr val="889D03"/>
                </a:solidFill>
                <a:latin typeface="Verdana" pitchFamily="34" charset="0"/>
              </a:rPr>
              <a:t>(</a:t>
            </a:r>
            <a:r>
              <a:rPr lang="es-ES" dirty="0" err="1" smtClean="0">
                <a:solidFill>
                  <a:srgbClr val="889D03"/>
                </a:solidFill>
                <a:latin typeface="Verdana" pitchFamily="34" charset="0"/>
              </a:rPr>
              <a:t>tasks</a:t>
            </a:r>
            <a:r>
              <a:rPr lang="es-ES" dirty="0" smtClean="0">
                <a:solidFill>
                  <a:srgbClr val="889D03"/>
                </a:solidFill>
                <a:latin typeface="Verdana" pitchFamily="34" charset="0"/>
              </a:rPr>
              <a:t> 4.2,4.5 and 5.1)</a:t>
            </a:r>
            <a:endParaRPr lang="es-ES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2330" y="3729806"/>
            <a:ext cx="72180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cs typeface="Verdana"/>
            </a:endParaRPr>
          </a:p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- QD-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LbL</a:t>
            </a: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cs typeface="Verdana"/>
            </a:endParaRPr>
          </a:p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-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Conducting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polymer</a:t>
            </a: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16632"/>
            <a:ext cx="1656184" cy="5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66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328" y="11114"/>
            <a:ext cx="915865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9928" y="6309321"/>
            <a:ext cx="2262129" cy="53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defTabSz="1072698">
              <a:spcBef>
                <a:spcPts val="0"/>
              </a:spcBef>
            </a:pPr>
            <a:r>
              <a:rPr lang="de-DE" sz="1400" b="1" i="1" dirty="0" smtClean="0">
                <a:solidFill>
                  <a:srgbClr val="FFFFFF"/>
                </a:solidFill>
              </a:rPr>
              <a:t>Torres de Serranos  (1398) </a:t>
            </a:r>
          </a:p>
          <a:p>
            <a:pPr defTabSz="1072698">
              <a:spcBef>
                <a:spcPts val="0"/>
              </a:spcBef>
            </a:pPr>
            <a:r>
              <a:rPr lang="de-DE" sz="1400" b="1" i="1" dirty="0" smtClean="0">
                <a:solidFill>
                  <a:srgbClr val="FFFFFF"/>
                </a:solidFill>
              </a:rPr>
              <a:t>Valencia, Spain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16632"/>
            <a:ext cx="5676900" cy="6388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16632"/>
            <a:ext cx="1656184" cy="5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5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29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30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1 Título"/>
            <p:cNvSpPr txBox="1">
              <a:spLocks/>
            </p:cNvSpPr>
            <p:nvPr/>
          </p:nvSpPr>
          <p:spPr bwMode="auto">
            <a:xfrm>
              <a:off x="4232920" y="193653"/>
              <a:ext cx="388843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smtClean="0">
                  <a:solidFill>
                    <a:schemeClr val="bg1"/>
                  </a:solidFill>
                </a:rPr>
                <a:t>EXPERTISE</a:t>
              </a:r>
            </a:p>
          </p:txBody>
        </p:sp>
      </p:grpSp>
      <p:pic>
        <p:nvPicPr>
          <p:cNvPr id="45" name="6 Imagen" descr="experimento autocorrelacio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402" y="1700808"/>
            <a:ext cx="3586552" cy="2808312"/>
          </a:xfrm>
          <a:prstGeom prst="rect">
            <a:avLst/>
          </a:prstGeom>
        </p:spPr>
      </p:pic>
      <p:sp>
        <p:nvSpPr>
          <p:cNvPr id="49" name="71 Rectángulo"/>
          <p:cNvSpPr/>
          <p:nvPr/>
        </p:nvSpPr>
        <p:spPr>
          <a:xfrm>
            <a:off x="32951" y="4581128"/>
            <a:ext cx="1595254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84 CuadroTexto"/>
          <p:cNvSpPr txBox="1"/>
          <p:nvPr/>
        </p:nvSpPr>
        <p:spPr>
          <a:xfrm>
            <a:off x="90888" y="4581128"/>
            <a:ext cx="1528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mbria" pitchFamily="18" charset="0"/>
              </a:rPr>
              <a:t>SOI </a:t>
            </a:r>
            <a:r>
              <a:rPr lang="es-ES" sz="1600" b="1" dirty="0" err="1" smtClean="0">
                <a:latin typeface="Cambria" pitchFamily="18" charset="0"/>
              </a:rPr>
              <a:t>technology</a:t>
            </a:r>
            <a:r>
              <a:rPr lang="es-ES" sz="1600" b="1" dirty="0" smtClean="0">
                <a:latin typeface="Cambria" pitchFamily="18" charset="0"/>
              </a:rPr>
              <a:t>: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photonic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lens</a:t>
            </a:r>
            <a:endParaRPr lang="es-ES" sz="16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53" name="71 Rectángulo"/>
          <p:cNvSpPr/>
          <p:nvPr/>
        </p:nvSpPr>
        <p:spPr>
          <a:xfrm>
            <a:off x="4439062" y="4293096"/>
            <a:ext cx="4386949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84 CuadroTexto"/>
          <p:cNvSpPr txBox="1"/>
          <p:nvPr/>
        </p:nvSpPr>
        <p:spPr>
          <a:xfrm>
            <a:off x="4427984" y="4356392"/>
            <a:ext cx="4536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latin typeface="Cambria" pitchFamily="18" charset="0"/>
              </a:rPr>
              <a:t>Plasmonic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nanocomposites</a:t>
            </a:r>
            <a:r>
              <a:rPr lang="es-ES" sz="1600" b="1" dirty="0" smtClean="0">
                <a:latin typeface="Cambria" pitchFamily="18" charset="0"/>
              </a:rPr>
              <a:t>: </a:t>
            </a:r>
          </a:p>
          <a:p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nanoparticles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on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oxides and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polymers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(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resists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)</a:t>
            </a:r>
            <a:endParaRPr lang="es-ES" sz="16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55" name="9 Imagen" descr="Figura V 2.0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724" y="2420888"/>
            <a:ext cx="2799935" cy="1410776"/>
          </a:xfrm>
          <a:prstGeom prst="rect">
            <a:avLst/>
          </a:prstGeom>
        </p:spPr>
      </p:pic>
      <p:sp>
        <p:nvSpPr>
          <p:cNvPr id="21" name="84 CuadroTexto"/>
          <p:cNvSpPr txBox="1"/>
          <p:nvPr/>
        </p:nvSpPr>
        <p:spPr>
          <a:xfrm>
            <a:off x="3973780" y="1196752"/>
            <a:ext cx="5051638" cy="58477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Quantum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Optics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                           </a:t>
            </a:r>
          </a:p>
          <a:p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Single-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photon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Logic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gates</a:t>
            </a:r>
            <a:endParaRPr lang="es-ES" sz="16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22" name="71 Rectángulo"/>
          <p:cNvSpPr/>
          <p:nvPr/>
        </p:nvSpPr>
        <p:spPr>
          <a:xfrm>
            <a:off x="85436" y="1024514"/>
            <a:ext cx="355600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84 CuadroTexto"/>
          <p:cNvSpPr txBox="1"/>
          <p:nvPr/>
        </p:nvSpPr>
        <p:spPr>
          <a:xfrm>
            <a:off x="67508" y="1052736"/>
            <a:ext cx="364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latin typeface="Cambria" pitchFamily="18" charset="0"/>
              </a:rPr>
              <a:t>Quantum </a:t>
            </a:r>
            <a:r>
              <a:rPr lang="es-ES" sz="1600" b="1" dirty="0" err="1" smtClean="0">
                <a:latin typeface="Cambria" pitchFamily="18" charset="0"/>
              </a:rPr>
              <a:t>Nanostructures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for</a:t>
            </a:r>
            <a:r>
              <a:rPr lang="es-ES" sz="1600" b="1" dirty="0" smtClean="0">
                <a:latin typeface="Cambria" pitchFamily="18" charset="0"/>
              </a:rPr>
              <a:t> Quantum </a:t>
            </a:r>
            <a:r>
              <a:rPr lang="es-ES" sz="1600" b="1" dirty="0" err="1" smtClean="0">
                <a:latin typeface="Cambria" pitchFamily="18" charset="0"/>
              </a:rPr>
              <a:t>Information</a:t>
            </a:r>
            <a:r>
              <a:rPr lang="es-ES" sz="1600" b="1" dirty="0">
                <a:latin typeface="Cambria" pitchFamily="18" charset="0"/>
              </a:rPr>
              <a:t> Technologies: </a:t>
            </a:r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optical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properties</a:t>
            </a:r>
            <a:r>
              <a:rPr lang="es-ES" sz="1600" b="1" i="1" dirty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s-ES" sz="1600" b="1" i="1" dirty="0" smtClean="0">
                <a:solidFill>
                  <a:srgbClr val="0000FF"/>
                </a:solidFill>
                <a:latin typeface="Cambria" pitchFamily="18" charset="0"/>
              </a:rPr>
              <a:t>at single </a:t>
            </a:r>
            <a:r>
              <a:rPr lang="es-ES" sz="1600" b="1" i="1" dirty="0" err="1" smtClean="0">
                <a:solidFill>
                  <a:srgbClr val="0000FF"/>
                </a:solidFill>
                <a:latin typeface="Cambria" pitchFamily="18" charset="0"/>
              </a:rPr>
              <a:t>level</a:t>
            </a:r>
            <a:endParaRPr lang="es-ES" sz="16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71065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77" y="1916832"/>
            <a:ext cx="128074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06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5023" y="1916833"/>
            <a:ext cx="1273419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06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604" y="3077641"/>
            <a:ext cx="1273419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066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3837" y="4293097"/>
            <a:ext cx="174380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0661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4458" y="5546726"/>
            <a:ext cx="305972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066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40842" y="5143500"/>
            <a:ext cx="498670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80312" y="116632"/>
            <a:ext cx="1656184" cy="5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29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30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1 Título"/>
            <p:cNvSpPr txBox="1">
              <a:spLocks/>
            </p:cNvSpPr>
            <p:nvPr/>
          </p:nvSpPr>
          <p:spPr bwMode="auto">
            <a:xfrm>
              <a:off x="2534731" y="193653"/>
              <a:ext cx="5256584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smtClean="0">
                  <a:solidFill>
                    <a:schemeClr val="bg1"/>
                  </a:solidFill>
                </a:rPr>
                <a:t>Role in the project / Main Tasks  </a:t>
              </a:r>
            </a:p>
          </p:txBody>
        </p:sp>
      </p:grpSp>
      <p:sp>
        <p:nvSpPr>
          <p:cNvPr id="46" name="84 CuadroTexto"/>
          <p:cNvSpPr txBox="1"/>
          <p:nvPr/>
        </p:nvSpPr>
        <p:spPr>
          <a:xfrm>
            <a:off x="384458" y="1935992"/>
            <a:ext cx="8441553" cy="353943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schemeClr val="bg1">
                <a:lumMod val="50000"/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latin typeface="Cambria" pitchFamily="18" charset="0"/>
              </a:rPr>
              <a:t>Plasmonic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amplifiers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by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using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polymers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doped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with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QDs</a:t>
            </a:r>
            <a:r>
              <a:rPr lang="es-ES" sz="1600" b="1" dirty="0" smtClean="0">
                <a:latin typeface="Cambria" pitchFamily="18" charset="0"/>
              </a:rPr>
              <a:t> (</a:t>
            </a:r>
            <a:r>
              <a:rPr lang="es-ES" sz="1600" b="1" dirty="0" err="1" smtClean="0">
                <a:latin typeface="Cambria" pitchFamily="18" charset="0"/>
              </a:rPr>
              <a:t>embedding</a:t>
            </a:r>
            <a:r>
              <a:rPr lang="es-ES" sz="1600" b="1" dirty="0" smtClean="0">
                <a:latin typeface="Cambria" pitchFamily="18" charset="0"/>
              </a:rPr>
              <a:t> metal </a:t>
            </a:r>
            <a:r>
              <a:rPr lang="es-ES" sz="1600" b="1" dirty="0" err="1" smtClean="0">
                <a:latin typeface="Cambria" pitchFamily="18" charset="0"/>
              </a:rPr>
              <a:t>waveguides</a:t>
            </a:r>
            <a:r>
              <a:rPr lang="es-ES" sz="1600" b="1" dirty="0" smtClean="0">
                <a:latin typeface="Cambria" pitchFamily="18" charset="0"/>
              </a:rPr>
              <a:t>) (</a:t>
            </a:r>
            <a:r>
              <a:rPr lang="es-ES" sz="1600" b="1" dirty="0" err="1" smtClean="0">
                <a:latin typeface="Cambria" pitchFamily="18" charset="0"/>
              </a:rPr>
              <a:t>Task</a:t>
            </a:r>
            <a:r>
              <a:rPr lang="es-ES" sz="1600" b="1" dirty="0" smtClean="0">
                <a:latin typeface="Cambria" pitchFamily="18" charset="0"/>
              </a:rPr>
              <a:t> 4.3, 4.4, 5.1) </a:t>
            </a:r>
          </a:p>
          <a:p>
            <a:endParaRPr lang="es-ES" sz="1600" b="1" dirty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600" b="1" dirty="0" err="1" smtClean="0">
                <a:latin typeface="Cambria" pitchFamily="18" charset="0"/>
              </a:rPr>
              <a:t>Fabrication</a:t>
            </a:r>
            <a:r>
              <a:rPr lang="es-ES" sz="1600" b="1" dirty="0" smtClean="0">
                <a:latin typeface="Cambria" pitchFamily="18" charset="0"/>
              </a:rPr>
              <a:t> of metal </a:t>
            </a:r>
            <a:r>
              <a:rPr lang="es-ES" sz="1600" b="1" dirty="0" err="1" smtClean="0">
                <a:latin typeface="Cambria" pitchFamily="18" charset="0"/>
              </a:rPr>
              <a:t>nanostructures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based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on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patternable</a:t>
            </a:r>
            <a:r>
              <a:rPr lang="es-ES" sz="1600" b="1" dirty="0" smtClean="0">
                <a:latin typeface="Cambria" pitchFamily="18" charset="0"/>
              </a:rPr>
              <a:t> metal-</a:t>
            </a:r>
            <a:r>
              <a:rPr lang="es-ES" sz="1600" b="1" dirty="0" err="1" smtClean="0">
                <a:latin typeface="Cambria" pitchFamily="18" charset="0"/>
              </a:rPr>
              <a:t>polymer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nanocomposites</a:t>
            </a:r>
            <a:endParaRPr lang="es-ES" sz="1600" b="1" dirty="0" smtClean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600" b="1" dirty="0" err="1" smtClean="0">
                <a:latin typeface="Cambria" pitchFamily="18" charset="0"/>
              </a:rPr>
              <a:t>Demonstration</a:t>
            </a:r>
            <a:r>
              <a:rPr lang="es-ES" sz="1600" b="1" dirty="0" smtClean="0">
                <a:latin typeface="Cambria" pitchFamily="18" charset="0"/>
              </a:rPr>
              <a:t> of </a:t>
            </a:r>
            <a:r>
              <a:rPr lang="es-ES" sz="1600" b="1" dirty="0" err="1" smtClean="0">
                <a:latin typeface="Cambria" pitchFamily="18" charset="0"/>
              </a:rPr>
              <a:t>amplification</a:t>
            </a:r>
            <a:r>
              <a:rPr lang="es-ES" sz="1600" b="1" dirty="0" smtClean="0">
                <a:latin typeface="Cambria" pitchFamily="18" charset="0"/>
              </a:rPr>
              <a:t> in </a:t>
            </a:r>
            <a:r>
              <a:rPr lang="es-ES" sz="1600" b="1" dirty="0" err="1" smtClean="0">
                <a:latin typeface="Cambria" pitchFamily="18" charset="0"/>
              </a:rPr>
              <a:t>polymer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thin</a:t>
            </a:r>
            <a:r>
              <a:rPr lang="es-ES" sz="1600" b="1" dirty="0" smtClean="0">
                <a:latin typeface="Cambria" pitchFamily="18" charset="0"/>
              </a:rPr>
              <a:t> films / </a:t>
            </a:r>
            <a:r>
              <a:rPr lang="es-ES" sz="1600" b="1" dirty="0" err="1" smtClean="0">
                <a:latin typeface="Cambria" pitchFamily="18" charset="0"/>
              </a:rPr>
              <a:t>stripes</a:t>
            </a:r>
            <a:r>
              <a:rPr lang="es-ES" sz="1600" b="1" dirty="0" smtClean="0">
                <a:latin typeface="Cambria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s-ES" sz="1600" b="1" dirty="0" smtClean="0">
                <a:latin typeface="Cambria" pitchFamily="18" charset="0"/>
              </a:rPr>
              <a:t>Light </a:t>
            </a:r>
            <a:r>
              <a:rPr lang="es-ES" sz="1600" b="1" dirty="0" err="1" smtClean="0">
                <a:latin typeface="Cambria" pitchFamily="18" charset="0"/>
              </a:rPr>
              <a:t>coupling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to</a:t>
            </a:r>
            <a:r>
              <a:rPr lang="es-ES" sz="1600" b="1" dirty="0" smtClean="0">
                <a:latin typeface="Cambria" pitchFamily="18" charset="0"/>
              </a:rPr>
              <a:t> metal </a:t>
            </a:r>
            <a:r>
              <a:rPr lang="es-ES" sz="1600" b="1" dirty="0" err="1" smtClean="0">
                <a:latin typeface="Cambria" pitchFamily="18" charset="0"/>
              </a:rPr>
              <a:t>waveguides</a:t>
            </a:r>
            <a:r>
              <a:rPr lang="es-ES" sz="1600" b="1" dirty="0" smtClean="0">
                <a:latin typeface="Cambria" pitchFamily="18" charset="0"/>
              </a:rPr>
              <a:t> and </a:t>
            </a:r>
            <a:r>
              <a:rPr lang="es-ES" sz="1600" b="1" dirty="0" err="1" smtClean="0">
                <a:latin typeface="Cambria" pitchFamily="18" charset="0"/>
              </a:rPr>
              <a:t>plasmon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propagation</a:t>
            </a:r>
            <a:r>
              <a:rPr lang="es-ES" sz="1600" b="1" dirty="0" smtClean="0">
                <a:latin typeface="Cambria" pitchFamily="18" charset="0"/>
              </a:rPr>
              <a:t>  / </a:t>
            </a:r>
            <a:r>
              <a:rPr lang="es-ES" sz="1600" b="1" dirty="0" err="1" smtClean="0">
                <a:latin typeface="Cambria" pitchFamily="18" charset="0"/>
              </a:rPr>
              <a:t>amplification</a:t>
            </a:r>
            <a:endParaRPr lang="es-ES" sz="1600" b="1" dirty="0" smtClean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endParaRPr lang="es-ES" sz="1600" b="1" dirty="0" smtClean="0">
              <a:latin typeface="Cambria" pitchFamily="18" charset="0"/>
            </a:endParaRPr>
          </a:p>
          <a:p>
            <a:endParaRPr lang="es-ES" sz="1600" b="1" dirty="0" smtClean="0">
              <a:latin typeface="Cambria" pitchFamily="18" charset="0"/>
            </a:endParaRPr>
          </a:p>
          <a:p>
            <a:r>
              <a:rPr lang="es-ES" sz="1600" b="1" dirty="0" err="1" smtClean="0">
                <a:latin typeface="Cambria" pitchFamily="18" charset="0"/>
              </a:rPr>
              <a:t>Plasmon</a:t>
            </a:r>
            <a:r>
              <a:rPr lang="es-ES" sz="1600" b="1" dirty="0" smtClean="0">
                <a:latin typeface="Cambria" pitchFamily="18" charset="0"/>
              </a:rPr>
              <a:t>/</a:t>
            </a:r>
            <a:r>
              <a:rPr lang="es-ES" sz="1600" b="1" dirty="0" err="1" smtClean="0">
                <a:latin typeface="Cambria" pitchFamily="18" charset="0"/>
              </a:rPr>
              <a:t>Photon-Plasmon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Photodetectors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based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on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QDs</a:t>
            </a:r>
            <a:r>
              <a:rPr lang="es-ES" sz="1600" b="1" dirty="0" smtClean="0">
                <a:latin typeface="Cambria" pitchFamily="18" charset="0"/>
              </a:rPr>
              <a:t> and metal </a:t>
            </a:r>
            <a:r>
              <a:rPr lang="es-ES" sz="1600" b="1" dirty="0" err="1" smtClean="0">
                <a:latin typeface="Cambria" pitchFamily="18" charset="0"/>
              </a:rPr>
              <a:t>nanostructures</a:t>
            </a:r>
            <a:r>
              <a:rPr lang="es-ES" sz="1600" b="1" dirty="0" smtClean="0">
                <a:latin typeface="Cambria" pitchFamily="18" charset="0"/>
              </a:rPr>
              <a:t> (</a:t>
            </a:r>
            <a:r>
              <a:rPr lang="es-ES" sz="1600" b="1" dirty="0" err="1" smtClean="0">
                <a:latin typeface="Cambria" pitchFamily="18" charset="0"/>
              </a:rPr>
              <a:t>Task</a:t>
            </a:r>
            <a:r>
              <a:rPr lang="es-ES" sz="1600" b="1" dirty="0" smtClean="0">
                <a:latin typeface="Cambria" pitchFamily="18" charset="0"/>
              </a:rPr>
              <a:t> 4.2, 4.5)</a:t>
            </a:r>
          </a:p>
          <a:p>
            <a:endParaRPr lang="es-ES" sz="1600" b="1" dirty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600" b="1" dirty="0" err="1" smtClean="0">
                <a:latin typeface="Cambria" pitchFamily="18" charset="0"/>
              </a:rPr>
              <a:t>Stacks</a:t>
            </a:r>
            <a:r>
              <a:rPr lang="es-ES" sz="1600" b="1" dirty="0" smtClean="0">
                <a:latin typeface="Cambria" pitchFamily="18" charset="0"/>
              </a:rPr>
              <a:t> of </a:t>
            </a:r>
            <a:r>
              <a:rPr lang="es-ES" sz="1600" b="1" dirty="0" err="1" smtClean="0">
                <a:latin typeface="Cambria" pitchFamily="18" charset="0"/>
              </a:rPr>
              <a:t>QDs</a:t>
            </a:r>
            <a:r>
              <a:rPr lang="es-ES" sz="1600" b="1" dirty="0">
                <a:latin typeface="Cambria" pitchFamily="18" charset="0"/>
              </a:rPr>
              <a:t> </a:t>
            </a:r>
            <a:r>
              <a:rPr lang="es-ES" sz="1600" b="1" dirty="0" smtClean="0">
                <a:latin typeface="Cambria" pitchFamily="18" charset="0"/>
              </a:rPr>
              <a:t>(</a:t>
            </a:r>
            <a:r>
              <a:rPr lang="es-ES" sz="1600" b="1" dirty="0" err="1" smtClean="0">
                <a:latin typeface="Cambria" pitchFamily="18" charset="0"/>
              </a:rPr>
              <a:t>layer-by-layer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method</a:t>
            </a:r>
            <a:r>
              <a:rPr lang="es-ES" sz="1600" b="1" dirty="0" smtClean="0">
                <a:latin typeface="Cambria" pitchFamily="18" charset="0"/>
              </a:rPr>
              <a:t>) </a:t>
            </a:r>
            <a:r>
              <a:rPr lang="es-ES" sz="1600" b="1" dirty="0" err="1" smtClean="0">
                <a:latin typeface="Cambria" pitchFamily="18" charset="0"/>
              </a:rPr>
              <a:t>for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photoconductors</a:t>
            </a:r>
            <a:r>
              <a:rPr lang="es-ES" sz="1600" b="1" dirty="0" smtClean="0">
                <a:latin typeface="Cambria" pitchFamily="18" charset="0"/>
              </a:rPr>
              <a:t>/</a:t>
            </a:r>
            <a:r>
              <a:rPr lang="es-ES" sz="1600" b="1" dirty="0" err="1" smtClean="0">
                <a:latin typeface="Cambria" pitchFamily="18" charset="0"/>
              </a:rPr>
              <a:t>photodetectors</a:t>
            </a:r>
            <a:endParaRPr lang="es-ES" sz="1600" b="1" dirty="0" smtClean="0">
              <a:latin typeface="Cambria" pitchFamily="18" charset="0"/>
            </a:endParaRPr>
          </a:p>
          <a:p>
            <a:pPr marL="285750" indent="-285750">
              <a:buFontTx/>
              <a:buChar char="-"/>
            </a:pPr>
            <a:r>
              <a:rPr lang="es-ES" sz="1600" b="1" dirty="0" err="1" smtClean="0">
                <a:latin typeface="Cambria" pitchFamily="18" charset="0"/>
              </a:rPr>
              <a:t>Patternable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conductive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polymers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with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added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plasmonic</a:t>
            </a:r>
            <a:r>
              <a:rPr lang="es-ES" sz="1600" b="1" dirty="0" smtClean="0">
                <a:latin typeface="Cambria" pitchFamily="18" charset="0"/>
              </a:rPr>
              <a:t> </a:t>
            </a:r>
            <a:r>
              <a:rPr lang="es-ES" sz="1600" b="1" dirty="0" err="1" smtClean="0">
                <a:latin typeface="Cambria" pitchFamily="18" charset="0"/>
              </a:rPr>
              <a:t>capabilities</a:t>
            </a:r>
            <a:r>
              <a:rPr lang="es-ES" sz="1600" b="1" dirty="0" smtClean="0">
                <a:latin typeface="Cambria" pitchFamily="18" charset="0"/>
              </a:rPr>
              <a:t>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116632"/>
            <a:ext cx="1656184" cy="54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0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 Grupo"/>
          <p:cNvGrpSpPr/>
          <p:nvPr/>
        </p:nvGrpSpPr>
        <p:grpSpPr>
          <a:xfrm>
            <a:off x="0" y="0"/>
            <a:ext cx="9324528" cy="880244"/>
            <a:chOff x="0" y="0"/>
            <a:chExt cx="10101572" cy="880244"/>
          </a:xfrm>
        </p:grpSpPr>
        <p:sp>
          <p:nvSpPr>
            <p:cNvPr id="6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1 Título"/>
            <p:cNvSpPr txBox="1">
              <a:spLocks/>
            </p:cNvSpPr>
            <p:nvPr/>
          </p:nvSpPr>
          <p:spPr bwMode="auto">
            <a:xfrm>
              <a:off x="2283578" y="193653"/>
              <a:ext cx="7817994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Nanocomposite QD-Polymer dielectric waveguides</a:t>
              </a:r>
              <a:endParaRPr lang="en-GB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1587" y="906299"/>
            <a:ext cx="914241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889D03"/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QDs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incorporated in PMMA</a:t>
            </a:r>
            <a:r>
              <a:rPr lang="es-ES" b="1" dirty="0" smtClean="0">
                <a:latin typeface="Cambria" pitchFamily="18" charset="0"/>
              </a:rPr>
              <a:t>: </a:t>
            </a:r>
            <a:r>
              <a:rPr lang="en-US" b="1" dirty="0" smtClean="0">
                <a:solidFill>
                  <a:srgbClr val="889D03"/>
                </a:solidFill>
                <a:latin typeface="Verdana" pitchFamily="34" charset="0"/>
              </a:rPr>
              <a:t>Planar waveguides</a:t>
            </a:r>
            <a:endParaRPr lang="es-ES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936"/>
            <a:ext cx="233864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789360"/>
            <a:ext cx="297385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CuadroTexto 1"/>
          <p:cNvSpPr txBox="1"/>
          <p:nvPr/>
        </p:nvSpPr>
        <p:spPr>
          <a:xfrm>
            <a:off x="2654239" y="1628800"/>
            <a:ext cx="623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Simple fabrication and low cost </a:t>
            </a: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- </a:t>
            </a:r>
            <a:r>
              <a:rPr lang="en-GB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Appropiate</a:t>
            </a:r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concentration shows low losses</a:t>
            </a:r>
            <a:endParaRPr lang="en-GB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- PL coupled to waveguide modes</a:t>
            </a:r>
          </a:p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- Emission wavelength can be tuned</a:t>
            </a:r>
          </a:p>
        </p:txBody>
      </p:sp>
      <p:sp>
        <p:nvSpPr>
          <p:cNvPr id="44" name="CuadroTexto 16"/>
          <p:cNvSpPr txBox="1"/>
          <p:nvPr/>
        </p:nvSpPr>
        <p:spPr>
          <a:xfrm>
            <a:off x="899592" y="3068960"/>
            <a:ext cx="334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S" sz="1600" b="1" dirty="0" err="1" smtClean="0">
                <a:solidFill>
                  <a:srgbClr val="3B8CC8"/>
                </a:solidFill>
              </a:rPr>
              <a:t>Three</a:t>
            </a:r>
            <a:r>
              <a:rPr lang="es-ES" sz="1600" b="1" dirty="0" smtClean="0">
                <a:solidFill>
                  <a:srgbClr val="3B8CC8"/>
                </a:solidFill>
              </a:rPr>
              <a:t> color </a:t>
            </a:r>
            <a:r>
              <a:rPr lang="es-ES" sz="1600" b="1" dirty="0" err="1" smtClean="0">
                <a:solidFill>
                  <a:srgbClr val="3B8CC8"/>
                </a:solidFill>
              </a:rPr>
              <a:t>waveguiding</a:t>
            </a:r>
            <a:r>
              <a:rPr lang="es-ES" sz="1600" b="1" dirty="0" smtClean="0">
                <a:solidFill>
                  <a:srgbClr val="3B8CC8"/>
                </a:solidFill>
              </a:rPr>
              <a:t> </a:t>
            </a:r>
            <a:r>
              <a:rPr lang="es-ES" sz="1600" b="1" dirty="0" err="1" smtClean="0">
                <a:solidFill>
                  <a:srgbClr val="3B8CC8"/>
                </a:solidFill>
              </a:rPr>
              <a:t>CdS,CdTe</a:t>
            </a:r>
            <a:r>
              <a:rPr lang="es-ES" sz="1600" b="1" dirty="0" smtClean="0">
                <a:solidFill>
                  <a:srgbClr val="3B8CC8"/>
                </a:solidFill>
              </a:rPr>
              <a:t>, </a:t>
            </a:r>
            <a:r>
              <a:rPr lang="es-ES" sz="1600" b="1" dirty="0" err="1" smtClean="0">
                <a:solidFill>
                  <a:srgbClr val="3B8CC8"/>
                </a:solidFill>
              </a:rPr>
              <a:t>CDSe</a:t>
            </a:r>
            <a:r>
              <a:rPr lang="es-ES" sz="1600" b="1" dirty="0" smtClean="0">
                <a:solidFill>
                  <a:srgbClr val="3B8CC8"/>
                </a:solidFill>
              </a:rPr>
              <a:t>-PMMA film </a:t>
            </a:r>
          </a:p>
        </p:txBody>
      </p:sp>
      <p:sp>
        <p:nvSpPr>
          <p:cNvPr id="45" name="CuadroTexto 16"/>
          <p:cNvSpPr txBox="1"/>
          <p:nvPr/>
        </p:nvSpPr>
        <p:spPr>
          <a:xfrm>
            <a:off x="4679459" y="3068960"/>
            <a:ext cx="334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S" sz="1600" b="1" dirty="0" smtClean="0">
                <a:solidFill>
                  <a:srgbClr val="3B8CC8"/>
                </a:solidFill>
              </a:rPr>
              <a:t>IR </a:t>
            </a:r>
            <a:r>
              <a:rPr lang="es-ES" sz="1600" b="1" dirty="0" err="1" smtClean="0">
                <a:solidFill>
                  <a:srgbClr val="3B8CC8"/>
                </a:solidFill>
              </a:rPr>
              <a:t>waveguiding</a:t>
            </a:r>
            <a:endParaRPr lang="es-ES" sz="1600" b="1" dirty="0" smtClean="0">
              <a:solidFill>
                <a:srgbClr val="3B8CC8"/>
              </a:solidFill>
            </a:endParaRPr>
          </a:p>
          <a:p>
            <a:pPr algn="ctr"/>
            <a:r>
              <a:rPr lang="es-ES" sz="1600" b="1" dirty="0" err="1" smtClean="0">
                <a:solidFill>
                  <a:srgbClr val="3B8CC8"/>
                </a:solidFill>
              </a:rPr>
              <a:t>PbS</a:t>
            </a:r>
            <a:r>
              <a:rPr lang="es-ES" sz="1600" b="1" dirty="0" smtClean="0">
                <a:solidFill>
                  <a:srgbClr val="3B8CC8"/>
                </a:solidFill>
              </a:rPr>
              <a:t>-PMMA film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9094" y="3501328"/>
            <a:ext cx="342330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324528" cy="880244"/>
            <a:chOff x="0" y="0"/>
            <a:chExt cx="10101572" cy="880244"/>
          </a:xfrm>
        </p:grpSpPr>
        <p:sp>
          <p:nvSpPr>
            <p:cNvPr id="6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1 Título"/>
            <p:cNvSpPr txBox="1">
              <a:spLocks/>
            </p:cNvSpPr>
            <p:nvPr/>
          </p:nvSpPr>
          <p:spPr bwMode="auto">
            <a:xfrm>
              <a:off x="2283578" y="193653"/>
              <a:ext cx="7817994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Nanocomposite QD-Polymer dielectric waveguides</a:t>
              </a:r>
              <a:endParaRPr lang="en-GB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8 Rectángulo"/>
          <p:cNvSpPr/>
          <p:nvPr/>
        </p:nvSpPr>
        <p:spPr>
          <a:xfrm>
            <a:off x="38099" y="908720"/>
            <a:ext cx="9142413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889D03"/>
                </a:solidFill>
                <a:latin typeface="Verdana" pitchFamily="34" charset="0"/>
              </a:rPr>
              <a:t>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QDs incorporated in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SU8</a:t>
            </a:r>
            <a:r>
              <a:rPr lang="es-ES" b="1" dirty="0" smtClean="0">
                <a:latin typeface="Cambria" pitchFamily="18" charset="0"/>
              </a:rPr>
              <a:t>: </a:t>
            </a:r>
            <a:r>
              <a:rPr lang="en-US" b="1" dirty="0" smtClean="0">
                <a:solidFill>
                  <a:srgbClr val="889D03"/>
                </a:solidFill>
                <a:latin typeface="Verdana" pitchFamily="34" charset="0"/>
              </a:rPr>
              <a:t>Ridge waveguides</a:t>
            </a:r>
            <a:endParaRPr lang="es-ES" dirty="0"/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928"/>
            <a:ext cx="233142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adroTexto 1"/>
          <p:cNvSpPr txBox="1"/>
          <p:nvPr/>
        </p:nvSpPr>
        <p:spPr>
          <a:xfrm>
            <a:off x="2441384" y="1652607"/>
            <a:ext cx="65951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Ligand exchange to incorporate QDs in SU8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L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ow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losses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in 0.5-1.5 µm</a:t>
            </a:r>
          </a:p>
          <a:p>
            <a:pPr>
              <a:buFontTx/>
              <a:buChar char="-"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PL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confined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in 2D</a:t>
            </a:r>
          </a:p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-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Emission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wavelength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tunned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with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material/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size</a:t>
            </a: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049" y="3789280"/>
            <a:ext cx="246073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uadroTexto 16"/>
          <p:cNvSpPr txBox="1"/>
          <p:nvPr/>
        </p:nvSpPr>
        <p:spPr>
          <a:xfrm>
            <a:off x="935043" y="3378478"/>
            <a:ext cx="334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S" sz="1600" b="1" smtClean="0">
                <a:solidFill>
                  <a:srgbClr val="3B8CC8"/>
                </a:solidFill>
              </a:rPr>
              <a:t>CdSe-SU8 waveguide </a:t>
            </a:r>
            <a:endParaRPr lang="es-ES" sz="1600" b="1" dirty="0" smtClean="0">
              <a:solidFill>
                <a:srgbClr val="3B8CC8"/>
              </a:solidFill>
            </a:endParaRPr>
          </a:p>
        </p:txBody>
      </p:sp>
      <p:sp>
        <p:nvSpPr>
          <p:cNvPr id="13" name="CuadroTexto 16"/>
          <p:cNvSpPr txBox="1"/>
          <p:nvPr/>
        </p:nvSpPr>
        <p:spPr>
          <a:xfrm>
            <a:off x="5399539" y="3378478"/>
            <a:ext cx="334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S" sz="1600" b="1" smtClean="0">
                <a:solidFill>
                  <a:srgbClr val="3B8CC8"/>
                </a:solidFill>
              </a:rPr>
              <a:t>PbS-SU8 waveguide </a:t>
            </a:r>
            <a:endParaRPr lang="es-ES" sz="1600" b="1" dirty="0" smtClean="0">
              <a:solidFill>
                <a:srgbClr val="3B8CC8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4485" y="3645024"/>
            <a:ext cx="296960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645304"/>
            <a:ext cx="319919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0"/>
            <a:ext cx="9324528" cy="880244"/>
            <a:chOff x="0" y="0"/>
            <a:chExt cx="10101573" cy="880244"/>
          </a:xfrm>
        </p:grpSpPr>
        <p:sp>
          <p:nvSpPr>
            <p:cNvPr id="6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1 Título"/>
            <p:cNvSpPr txBox="1">
              <a:spLocks/>
            </p:cNvSpPr>
            <p:nvPr/>
          </p:nvSpPr>
          <p:spPr bwMode="auto">
            <a:xfrm>
              <a:off x="2283578" y="193653"/>
              <a:ext cx="781799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Nanocomposite-Au plasmonic waveguides</a:t>
              </a:r>
              <a:endParaRPr lang="en-GB" sz="2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CuadroTexto 1"/>
          <p:cNvSpPr txBox="1"/>
          <p:nvPr/>
        </p:nvSpPr>
        <p:spPr>
          <a:xfrm>
            <a:off x="2582231" y="1340768"/>
            <a:ext cx="5727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Au film between 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nanocomposite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and SiO</a:t>
            </a:r>
            <a:r>
              <a:rPr lang="en-US" b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2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Laser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coupled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to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the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SPP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mode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(TM)</a:t>
            </a:r>
          </a:p>
          <a:p>
            <a:pPr>
              <a:buFontTx/>
              <a:buChar char="-"/>
            </a:pP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PL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propagated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 in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both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polarizations</a:t>
            </a: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482" y="1124744"/>
            <a:ext cx="213528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uadroTexto 4"/>
          <p:cNvSpPr txBox="1"/>
          <p:nvPr/>
        </p:nvSpPr>
        <p:spPr>
          <a:xfrm>
            <a:off x="671332" y="6074132"/>
            <a:ext cx="3540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 smtClean="0">
                <a:solidFill>
                  <a:srgbClr val="595959"/>
                </a:solidFill>
              </a:rPr>
              <a:t>Under</a:t>
            </a:r>
            <a:r>
              <a:rPr lang="es-ES" sz="2800" b="1" dirty="0" smtClean="0">
                <a:solidFill>
                  <a:srgbClr val="595959"/>
                </a:solidFill>
              </a:rPr>
              <a:t> </a:t>
            </a:r>
            <a:r>
              <a:rPr lang="es-ES" sz="2800" b="1" dirty="0" err="1" smtClean="0">
                <a:solidFill>
                  <a:srgbClr val="595959"/>
                </a:solidFill>
              </a:rPr>
              <a:t>current</a:t>
            </a:r>
            <a:r>
              <a:rPr lang="es-ES" sz="2800" b="1" dirty="0" smtClean="0">
                <a:solidFill>
                  <a:srgbClr val="595959"/>
                </a:solidFill>
              </a:rPr>
              <a:t> </a:t>
            </a:r>
            <a:r>
              <a:rPr lang="es-ES" sz="2800" b="1" dirty="0" err="1" smtClean="0">
                <a:solidFill>
                  <a:srgbClr val="595959"/>
                </a:solidFill>
              </a:rPr>
              <a:t>Work</a:t>
            </a:r>
            <a:r>
              <a:rPr lang="es-ES" sz="2800" b="1" dirty="0" smtClean="0">
                <a:solidFill>
                  <a:srgbClr val="595959"/>
                </a:solidFill>
              </a:rPr>
              <a:t>!!!</a:t>
            </a:r>
            <a:endParaRPr lang="es-ES" sz="2800" b="1" dirty="0">
              <a:solidFill>
                <a:srgbClr val="595959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175" y="2997272"/>
            <a:ext cx="358805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068960"/>
            <a:ext cx="433094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uadroTexto 16"/>
          <p:cNvSpPr txBox="1"/>
          <p:nvPr/>
        </p:nvSpPr>
        <p:spPr>
          <a:xfrm>
            <a:off x="5220072" y="2636912"/>
            <a:ext cx="334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S" sz="1600" b="1" smtClean="0">
                <a:solidFill>
                  <a:srgbClr val="3B8CC8"/>
                </a:solidFill>
              </a:rPr>
              <a:t>SPP GaN propagation (TM)</a:t>
            </a:r>
            <a:endParaRPr lang="es-ES" sz="1600" b="1" dirty="0" smtClean="0">
              <a:solidFill>
                <a:srgbClr val="3B8CC8"/>
              </a:solidFill>
            </a:endParaRPr>
          </a:p>
        </p:txBody>
      </p:sp>
      <p:sp>
        <p:nvSpPr>
          <p:cNvPr id="19" name="CuadroTexto 16"/>
          <p:cNvSpPr txBox="1"/>
          <p:nvPr/>
        </p:nvSpPr>
        <p:spPr>
          <a:xfrm>
            <a:off x="5220072" y="3356992"/>
            <a:ext cx="334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S" sz="1600" b="1" smtClean="0">
                <a:solidFill>
                  <a:srgbClr val="3B8CC8"/>
                </a:solidFill>
              </a:rPr>
              <a:t>PL propagation (TE and TM)</a:t>
            </a:r>
            <a:endParaRPr lang="es-ES" sz="1600" b="1" dirty="0" smtClean="0">
              <a:solidFill>
                <a:srgbClr val="3B8CC8"/>
              </a:solidFill>
            </a:endParaRP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717032"/>
            <a:ext cx="4392488" cy="2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1260" y="3978000"/>
            <a:ext cx="2512988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968488"/>
            <a:ext cx="25202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16025"/>
            <a:ext cx="6176854" cy="450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" name="79 CuadroTexto"/>
          <p:cNvSpPr txBox="1"/>
          <p:nvPr/>
        </p:nvSpPr>
        <p:spPr>
          <a:xfrm>
            <a:off x="0" y="908720"/>
            <a:ext cx="910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Coupling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light in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the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gold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nanowire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with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an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optical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fiber</a:t>
            </a: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81" name="80 CuadroTexto"/>
          <p:cNvSpPr txBox="1"/>
          <p:nvPr/>
        </p:nvSpPr>
        <p:spPr>
          <a:xfrm>
            <a:off x="35496" y="134076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rgbClr val="7F7F7F"/>
                </a:solidFill>
                <a:latin typeface="Verdana"/>
                <a:cs typeface="Verdana"/>
              </a:rPr>
              <a:t>Pumping</a:t>
            </a:r>
            <a:r>
              <a:rPr lang="es-ES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rgbClr val="7F7F7F"/>
                </a:solidFill>
                <a:latin typeface="Verdana"/>
                <a:cs typeface="Verdana"/>
              </a:rPr>
              <a:t>QDs</a:t>
            </a:r>
            <a:r>
              <a:rPr lang="es-ES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rgbClr val="7F7F7F"/>
                </a:solidFill>
                <a:latin typeface="Verdana"/>
                <a:cs typeface="Verdana"/>
              </a:rPr>
              <a:t>by</a:t>
            </a:r>
            <a:r>
              <a:rPr lang="es-ES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rgbClr val="7F7F7F"/>
                </a:solidFill>
                <a:latin typeface="Verdana"/>
                <a:cs typeface="Verdana"/>
              </a:rPr>
              <a:t>end-fire</a:t>
            </a:r>
            <a:r>
              <a:rPr lang="es-ES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rgbClr val="7F7F7F"/>
                </a:solidFill>
                <a:latin typeface="Verdana"/>
                <a:cs typeface="Verdana"/>
              </a:rPr>
              <a:t>coupling</a:t>
            </a:r>
            <a:r>
              <a:rPr lang="es-ES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rgbClr val="7F7F7F"/>
                </a:solidFill>
                <a:latin typeface="Verdana"/>
                <a:cs typeface="Verdana"/>
              </a:rPr>
              <a:t>or</a:t>
            </a:r>
            <a:r>
              <a:rPr lang="es-ES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rgbClr val="7F7F7F"/>
                </a:solidFill>
                <a:latin typeface="Verdana"/>
                <a:cs typeface="Verdana"/>
              </a:rPr>
              <a:t>from</a:t>
            </a:r>
            <a:r>
              <a:rPr lang="es-ES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rgbClr val="7F7F7F"/>
                </a:solidFill>
                <a:latin typeface="Verdana"/>
                <a:cs typeface="Verdana"/>
              </a:rPr>
              <a:t>the</a:t>
            </a:r>
            <a:r>
              <a:rPr lang="es-ES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s-ES" b="1" dirty="0" err="1" smtClean="0">
                <a:solidFill>
                  <a:srgbClr val="7F7F7F"/>
                </a:solidFill>
                <a:latin typeface="Verdana"/>
                <a:cs typeface="Verdana"/>
              </a:rPr>
              <a:t>surface</a:t>
            </a:r>
            <a:endParaRPr lang="es-ES" b="1" dirty="0" smtClean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35496" y="177281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CCD camera </a:t>
            </a:r>
            <a:r>
              <a:rPr lang="es-ES" sz="2000" dirty="0" err="1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monitors</a:t>
            </a:r>
            <a:r>
              <a:rPr lang="es-ES" sz="20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metal 1D-waveguiding</a:t>
            </a:r>
          </a:p>
        </p:txBody>
      </p:sp>
      <p:sp>
        <p:nvSpPr>
          <p:cNvPr id="83" name="82 CuadroTexto"/>
          <p:cNvSpPr txBox="1"/>
          <p:nvPr/>
        </p:nvSpPr>
        <p:spPr>
          <a:xfrm>
            <a:off x="15225" y="2564904"/>
            <a:ext cx="2828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Possibility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emission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spectra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edge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endParaRPr lang="es-ES" sz="2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1 Grupo"/>
          <p:cNvGrpSpPr/>
          <p:nvPr/>
        </p:nvGrpSpPr>
        <p:grpSpPr>
          <a:xfrm>
            <a:off x="0" y="0"/>
            <a:ext cx="9324528" cy="880244"/>
            <a:chOff x="0" y="0"/>
            <a:chExt cx="10101573" cy="880244"/>
          </a:xfrm>
        </p:grpSpPr>
        <p:sp>
          <p:nvSpPr>
            <p:cNvPr id="9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0" name="32 Imagen" descr="ICMUV_v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 Título"/>
            <p:cNvSpPr txBox="1">
              <a:spLocks/>
            </p:cNvSpPr>
            <p:nvPr/>
          </p:nvSpPr>
          <p:spPr bwMode="auto">
            <a:xfrm>
              <a:off x="2283578" y="193653"/>
              <a:ext cx="781799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smtClean="0">
                  <a:solidFill>
                    <a:schemeClr val="bg1"/>
                  </a:solidFill>
                </a:rPr>
                <a:t>Nanocomposite-Au plasmonic waveguides</a:t>
              </a:r>
              <a:endParaRPr lang="en-GB" sz="2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84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1"/>
          <a:stretch>
            <a:fillRect/>
          </a:stretch>
        </p:blipFill>
        <p:spPr bwMode="auto">
          <a:xfrm>
            <a:off x="88243" y="870054"/>
            <a:ext cx="5213604" cy="10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234"/>
          <p:cNvSpPr>
            <a:spLocks noChangeArrowheads="1"/>
          </p:cNvSpPr>
          <p:nvPr/>
        </p:nvSpPr>
        <p:spPr bwMode="auto">
          <a:xfrm>
            <a:off x="3838602" y="1160372"/>
            <a:ext cx="1742488" cy="275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pPr algn="ctr" eaLnBrk="0" hangingPunct="0"/>
            <a:r>
              <a:rPr lang="de-DE" sz="1200" b="1" dirty="0" smtClean="0"/>
              <a:t>Nanocomposite Film</a:t>
            </a:r>
            <a:endParaRPr lang="de-DE" sz="1200" b="1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179512" y="2060848"/>
            <a:ext cx="442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In-Situ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synthesis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of Ag/PVA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nanocomposites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Rectangle 234"/>
          <p:cNvSpPr>
            <a:spLocks noChangeArrowheads="1"/>
          </p:cNvSpPr>
          <p:nvPr/>
        </p:nvSpPr>
        <p:spPr bwMode="auto">
          <a:xfrm>
            <a:off x="1631113" y="929884"/>
            <a:ext cx="1742488" cy="275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611" tIns="44806" rIns="89611" bIns="44806">
            <a:spAutoFit/>
          </a:bodyPr>
          <a:lstStyle/>
          <a:p>
            <a:pPr algn="ctr" eaLnBrk="0" hangingPunct="0"/>
            <a:r>
              <a:rPr lang="de-DE" sz="1200" b="1" dirty="0" smtClean="0">
                <a:solidFill>
                  <a:srgbClr val="0070C0"/>
                </a:solidFill>
              </a:rPr>
              <a:t>Patented method</a:t>
            </a:r>
            <a:endParaRPr lang="de-DE" sz="1200" b="1" dirty="0">
              <a:solidFill>
                <a:srgbClr val="0070C0"/>
              </a:solidFill>
            </a:endParaRPr>
          </a:p>
        </p:txBody>
      </p:sp>
      <p:grpSp>
        <p:nvGrpSpPr>
          <p:cNvPr id="73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74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75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1 Título"/>
            <p:cNvSpPr txBox="1">
              <a:spLocks/>
            </p:cNvSpPr>
            <p:nvPr/>
          </p:nvSpPr>
          <p:spPr bwMode="auto">
            <a:xfrm>
              <a:off x="2392057" y="62261"/>
              <a:ext cx="7469199" cy="62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indent="-342479" defTabSz="914257">
                <a:spcBef>
                  <a:spcPct val="50000"/>
                </a:spcBef>
                <a:defRPr/>
              </a:pPr>
              <a:r>
                <a:rPr lang="en-GB" sz="2000" b="1" dirty="0">
                  <a:solidFill>
                    <a:schemeClr val="bg1"/>
                  </a:solidFill>
                </a:rPr>
                <a:t>Development of </a:t>
              </a:r>
              <a:r>
                <a:rPr lang="en-GB" sz="2000" b="1" dirty="0" err="1">
                  <a:solidFill>
                    <a:schemeClr val="bg1"/>
                  </a:solidFill>
                </a:rPr>
                <a:t>plasmonic</a:t>
              </a:r>
              <a:r>
                <a:rPr lang="en-GB" sz="2000" b="1" dirty="0">
                  <a:solidFill>
                    <a:schemeClr val="bg1"/>
                  </a:solidFill>
                </a:rPr>
                <a:t> metal layers by chemical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growing of </a:t>
              </a:r>
              <a:r>
                <a:rPr lang="en-GB" sz="2000" b="1" dirty="0">
                  <a:solidFill>
                    <a:schemeClr val="bg1"/>
                  </a:solidFill>
                </a:rPr>
                <a:t>metal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NPs: Towards </a:t>
              </a:r>
              <a:r>
                <a:rPr lang="en-GB" sz="2000" b="1" dirty="0" err="1">
                  <a:solidFill>
                    <a:schemeClr val="bg1"/>
                  </a:solidFill>
                </a:rPr>
                <a:t>prepatterned</a:t>
              </a:r>
              <a:r>
                <a:rPr lang="en-GB" sz="2000" b="1" dirty="0">
                  <a:solidFill>
                    <a:schemeClr val="bg1"/>
                  </a:solidFill>
                </a:rPr>
                <a:t> </a:t>
              </a:r>
              <a:r>
                <a:rPr lang="en-GB" sz="2000" b="1" dirty="0" err="1">
                  <a:solidFill>
                    <a:schemeClr val="bg1"/>
                  </a:solidFill>
                </a:rPr>
                <a:t>plasmonic</a:t>
              </a:r>
              <a:r>
                <a:rPr lang="en-GB" sz="2000" b="1" dirty="0">
                  <a:solidFill>
                    <a:schemeClr val="bg1"/>
                  </a:solidFill>
                </a:rPr>
                <a:t>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nanostructures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80728"/>
            <a:ext cx="2183427" cy="117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" name="68 Rectángulo"/>
          <p:cNvSpPr/>
          <p:nvPr/>
        </p:nvSpPr>
        <p:spPr>
          <a:xfrm>
            <a:off x="5940152" y="2204864"/>
            <a:ext cx="2940830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  <a:defRPr/>
            </a:pPr>
            <a:r>
              <a:rPr lang="en-US" sz="1200" dirty="0"/>
              <a:t>Nanotechnology </a:t>
            </a:r>
            <a:r>
              <a:rPr lang="en-US" sz="1200" b="1" dirty="0"/>
              <a:t>19</a:t>
            </a:r>
            <a:r>
              <a:rPr lang="en-US" sz="1200" dirty="0"/>
              <a:t>, 355308 (2008)</a:t>
            </a:r>
            <a:r>
              <a:rPr lang="en-US" sz="1200" i="1" dirty="0"/>
              <a:t>.</a:t>
            </a:r>
            <a:endParaRPr lang="es-ES" sz="1200" dirty="0" smtClean="0"/>
          </a:p>
        </p:txBody>
      </p:sp>
      <p:grpSp>
        <p:nvGrpSpPr>
          <p:cNvPr id="82" name="22 Grupo"/>
          <p:cNvGrpSpPr/>
          <p:nvPr/>
        </p:nvGrpSpPr>
        <p:grpSpPr>
          <a:xfrm>
            <a:off x="107504" y="2564904"/>
            <a:ext cx="4248472" cy="2736304"/>
            <a:chOff x="985687" y="1643050"/>
            <a:chExt cx="3921666" cy="2736304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09644" y="1643050"/>
              <a:ext cx="806372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23562" y="1643050"/>
              <a:ext cx="2643206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tangle 326"/>
            <p:cNvSpPr>
              <a:spLocks noChangeArrowheads="1"/>
            </p:cNvSpPr>
            <p:nvPr/>
          </p:nvSpPr>
          <p:spPr bwMode="auto">
            <a:xfrm>
              <a:off x="985687" y="3860553"/>
              <a:ext cx="3921666" cy="51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4684" tIns="47342" rIns="94684" bIns="47342" anchor="ctr">
              <a:spAutoFit/>
            </a:bodyPr>
            <a:lstStyle/>
            <a:p>
              <a:pPr algn="just">
                <a:lnSpc>
                  <a:spcPts val="3624"/>
                </a:lnSpc>
              </a:pPr>
              <a:r>
                <a:rPr lang="en-US" sz="1400" b="1" dirty="0" smtClean="0">
                  <a:solidFill>
                    <a:srgbClr val="0070C0"/>
                  </a:solidFill>
                  <a:latin typeface="Verdana" pitchFamily="34" charset="0"/>
                </a:rPr>
                <a:t>Plasmon resonance in </a:t>
              </a:r>
              <a:r>
                <a:rPr lang="en-US" sz="1400" b="1" dirty="0" err="1" smtClean="0">
                  <a:solidFill>
                    <a:srgbClr val="0070C0"/>
                  </a:solidFill>
                  <a:latin typeface="Verdana" pitchFamily="34" charset="0"/>
                </a:rPr>
                <a:t>ebeam</a:t>
              </a:r>
              <a:r>
                <a:rPr lang="en-US" sz="1400" b="1" dirty="0" smtClean="0">
                  <a:solidFill>
                    <a:srgbClr val="0070C0"/>
                  </a:solidFill>
                  <a:latin typeface="Verdana" pitchFamily="34" charset="0"/>
                </a:rPr>
                <a:t> patterns</a:t>
              </a:r>
            </a:p>
          </p:txBody>
        </p:sp>
      </p:grpSp>
      <p:pic>
        <p:nvPicPr>
          <p:cNvPr id="86" name="Picture 523"/>
          <p:cNvPicPr>
            <a:picLocks noChangeAspect="1" noChangeArrowheads="1"/>
          </p:cNvPicPr>
          <p:nvPr/>
        </p:nvPicPr>
        <p:blipFill>
          <a:blip r:embed="rId7" cstate="print">
            <a:lum bright="-30000"/>
          </a:blip>
          <a:srcRect l="73274" t="50810" r="-180" b="1268"/>
          <a:stretch>
            <a:fillRect/>
          </a:stretch>
        </p:blipFill>
        <p:spPr bwMode="auto">
          <a:xfrm>
            <a:off x="251520" y="5334663"/>
            <a:ext cx="1783565" cy="1500198"/>
          </a:xfrm>
          <a:prstGeom prst="rect">
            <a:avLst/>
          </a:prstGeom>
          <a:noFill/>
        </p:spPr>
      </p:pic>
      <p:sp>
        <p:nvSpPr>
          <p:cNvPr id="87" name="50 Rectángulo"/>
          <p:cNvSpPr/>
          <p:nvPr/>
        </p:nvSpPr>
        <p:spPr>
          <a:xfrm>
            <a:off x="1403648" y="5301208"/>
            <a:ext cx="2708656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  <a:defRPr/>
            </a:pPr>
            <a:r>
              <a:rPr lang="en-US" sz="1200" dirty="0"/>
              <a:t>Langmuir </a:t>
            </a:r>
            <a:r>
              <a:rPr lang="en-US" sz="1200" b="1" dirty="0"/>
              <a:t>26</a:t>
            </a:r>
            <a:r>
              <a:rPr lang="en-US" sz="1200" dirty="0"/>
              <a:t>, 2825-2830 (2010</a:t>
            </a:r>
            <a:r>
              <a:rPr lang="en-US" sz="1200" dirty="0" smtClean="0"/>
              <a:t>). </a:t>
            </a:r>
            <a:endParaRPr lang="es-ES" sz="1200" dirty="0" smtClean="0"/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1763689" y="6021288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400" b="1" dirty="0" smtClean="0">
                <a:solidFill>
                  <a:srgbClr val="0070C0"/>
                </a:solidFill>
                <a:latin typeface="Verdana" pitchFamily="34" charset="0"/>
              </a:rPr>
              <a:t>3D Lithography</a:t>
            </a:r>
            <a:endParaRPr lang="es-ES" sz="14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89" name="102 CuadroTexto"/>
          <p:cNvSpPr txBox="1"/>
          <p:nvPr/>
        </p:nvSpPr>
        <p:spPr>
          <a:xfrm>
            <a:off x="5148064" y="2996952"/>
            <a:ext cx="358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In-Situ 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synthesis</a:t>
            </a:r>
            <a:r>
              <a:rPr lang="es-ES" b="1" dirty="0" smtClean="0">
                <a:solidFill>
                  <a:schemeClr val="bg1">
                    <a:lumMod val="50000"/>
                  </a:schemeClr>
                </a:solidFill>
              </a:rPr>
              <a:t> of Ag(Au)/</a:t>
            </a:r>
            <a:r>
              <a:rPr lang="es-ES" b="1" dirty="0" err="1" smtClean="0">
                <a:solidFill>
                  <a:schemeClr val="bg1">
                    <a:lumMod val="50000"/>
                  </a:schemeClr>
                </a:solidFill>
              </a:rPr>
              <a:t>Novolac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0" name="Picture 3" descr="Fig2"/>
          <p:cNvPicPr>
            <a:picLocks noChangeAspect="1" noChangeArrowheads="1"/>
          </p:cNvPicPr>
          <p:nvPr/>
        </p:nvPicPr>
        <p:blipFill>
          <a:blip r:embed="rId8" cstate="print">
            <a:lum bright="-2000" contrast="46000"/>
          </a:blip>
          <a:srcRect t="40173"/>
          <a:stretch>
            <a:fillRect/>
          </a:stretch>
        </p:blipFill>
        <p:spPr bwMode="auto">
          <a:xfrm>
            <a:off x="4920451" y="3645024"/>
            <a:ext cx="3828013" cy="271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38 Rectángulo"/>
          <p:cNvSpPr/>
          <p:nvPr/>
        </p:nvSpPr>
        <p:spPr>
          <a:xfrm>
            <a:off x="5488987" y="6572746"/>
            <a:ext cx="3626853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  <a:defRPr/>
            </a:pPr>
            <a:r>
              <a:rPr lang="en-US" sz="1200" dirty="0" smtClean="0"/>
              <a:t>J. Materials Chemistry  </a:t>
            </a:r>
            <a:r>
              <a:rPr lang="en-US" sz="1200" b="1" dirty="0" smtClean="0"/>
              <a:t>20</a:t>
            </a:r>
            <a:r>
              <a:rPr lang="en-US" sz="1200" dirty="0" smtClean="0"/>
              <a:t>, 7436 - 7443 (2010)</a:t>
            </a:r>
            <a:endParaRPr lang="es-ES" sz="1200" dirty="0" smtClean="0"/>
          </a:p>
        </p:txBody>
      </p:sp>
      <p:pic>
        <p:nvPicPr>
          <p:cNvPr id="92" name="Picture 1" descr="Fig2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3573016"/>
            <a:ext cx="1872208" cy="108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206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884</Words>
  <Application>Microsoft Macintosh PowerPoint</Application>
  <PresentationFormat>Presentación en pantalla (4:3)</PresentationFormat>
  <Paragraphs>164</Paragraphs>
  <Slides>16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Tema de Office</vt:lpstr>
      <vt:lpstr>Graph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Juan Martínez Pastor</cp:lastModifiedBy>
  <cp:revision>53</cp:revision>
  <dcterms:created xsi:type="dcterms:W3CDTF">2012-01-29T15:14:35Z</dcterms:created>
  <dcterms:modified xsi:type="dcterms:W3CDTF">2012-02-03T09:06:00Z</dcterms:modified>
</cp:coreProperties>
</file>