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8" r:id="rId4"/>
    <p:sldId id="259" r:id="rId5"/>
    <p:sldId id="260" r:id="rId6"/>
    <p:sldId id="262" r:id="rId7"/>
    <p:sldId id="263" r:id="rId8"/>
    <p:sldId id="264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85" r:id="rId27"/>
    <p:sldId id="272" r:id="rId28"/>
    <p:sldId id="273" r:id="rId29"/>
    <p:sldId id="286" r:id="rId30"/>
    <p:sldId id="261" r:id="rId31"/>
    <p:sldId id="288" r:id="rId32"/>
    <p:sldId id="289" r:id="rId33"/>
    <p:sldId id="26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476"/>
    <a:srgbClr val="193157"/>
    <a:srgbClr val="133868"/>
    <a:srgbClr val="0A1E60"/>
    <a:srgbClr val="E46C0A"/>
    <a:srgbClr val="164B7C"/>
    <a:srgbClr val="DDDEFE"/>
    <a:srgbClr val="C4CBFD"/>
    <a:srgbClr val="1B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5" autoAdjust="0"/>
    <p:restoredTop sz="92140" autoAdjust="0"/>
  </p:normalViewPr>
  <p:slideViewPr>
    <p:cSldViewPr snapToGrid="0" snapToObjects="1">
      <p:cViewPr varScale="1">
        <p:scale>
          <a:sx n="83" d="100"/>
          <a:sy n="83" d="100"/>
        </p:scale>
        <p:origin x="-12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3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C2DD0-CCCF-2A41-A4EF-685D3D80AD4F}" type="datetimeFigureOut">
              <a:rPr lang="en-US" smtClean="0"/>
              <a:pPr/>
              <a:t>03/02/12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1C61D-55B6-8444-BCA1-F265A6F38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6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F961-DAC7-9E4C-966C-FF6577C77542}" type="datetimeFigureOut">
              <a:rPr lang="en-US" smtClean="0"/>
              <a:pPr/>
              <a:t>03/02/12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457200"/>
            <a:ext cx="5181600" cy="388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8932"/>
            <a:ext cx="5486400" cy="38692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6A39A-5ED0-1F44-A90D-266F491A6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4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6CE3-EC94-481E-B0FB-B79A133961E3}" type="slidenum">
              <a:rPr lang="en-US"/>
              <a:pPr/>
              <a:t>2</a:t>
            </a:fld>
            <a:endParaRPr lang="en-US"/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</p:spPr>
        <p:txBody>
          <a:bodyPr lIns="88212" tIns="44106" rIns="88212" bIns="44106"/>
          <a:lstStyle/>
          <a:p>
            <a:fld id="{76CC7905-1822-420B-ADC5-2B2887D93A13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2" tIns="47776" rIns="95552" bIns="47776" anchor="b"/>
          <a:lstStyle/>
          <a:p>
            <a:pPr algn="r" defTabSz="955632"/>
            <a:fld id="{7A15896A-A04E-44FF-BC3D-059703345765}" type="slidenum">
              <a:rPr lang="en-US" sz="1300"/>
              <a:pPr algn="r" defTabSz="955632"/>
              <a:t>3</a:t>
            </a:fld>
            <a:endParaRPr lang="en-US" sz="1300" dirty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5338"/>
            <a:ext cx="4275137" cy="3206750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715" y="4347195"/>
            <a:ext cx="5192573" cy="384652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In </a:t>
            </a:r>
            <a:r>
              <a:rPr lang="nl-BE" dirty="0" err="1" smtClean="0"/>
              <a:t>this</a:t>
            </a:r>
            <a:r>
              <a:rPr lang="nl-BE" dirty="0" smtClean="0"/>
              <a:t> slide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quite</a:t>
            </a:r>
            <a:r>
              <a:rPr lang="nl-BE" baseline="0" dirty="0" smtClean="0"/>
              <a:t> important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stress the different </a:t>
            </a:r>
            <a:r>
              <a:rPr lang="nl-BE" baseline="0" dirty="0" err="1" smtClean="0"/>
              <a:t>combinations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cathode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anode.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A39A-5ED0-1F44-A90D-266F491A60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Light </a:t>
            </a:r>
            <a:r>
              <a:rPr lang="nl-BE" dirty="0" err="1" smtClean="0"/>
              <a:t>absorption</a:t>
            </a:r>
            <a:r>
              <a:rPr lang="nl-BE" baseline="0" dirty="0" smtClean="0"/>
              <a:t> in the amorphous silicon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modal</a:t>
            </a:r>
            <a:r>
              <a:rPr lang="nl-BE" baseline="0" dirty="0" smtClean="0"/>
              <a:t> loss (blue line). The scattering at the interface between the a:Si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silica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induce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losses</a:t>
            </a:r>
            <a:r>
              <a:rPr lang="nl-BE" baseline="0" dirty="0" smtClean="0"/>
              <a:t>. </a:t>
            </a:r>
          </a:p>
          <a:p>
            <a:endParaRPr lang="nl-BE" baseline="0" dirty="0" smtClean="0"/>
          </a:p>
          <a:p>
            <a:r>
              <a:rPr lang="nl-BE" baseline="0" dirty="0" err="1" smtClean="0"/>
              <a:t>Typical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scatter</a:t>
            </a:r>
            <a:r>
              <a:rPr lang="nl-BE" baseline="0" dirty="0" smtClean="0"/>
              <a:t> parameters are </a:t>
            </a:r>
            <a:r>
              <a:rPr lang="nl-BE" baseline="0" dirty="0" err="1" smtClean="0"/>
              <a:t>derived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straight c:Si waveguides.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A39A-5ED0-1F44-A90D-266F491A60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Light </a:t>
            </a:r>
            <a:r>
              <a:rPr lang="nl-BE" dirty="0" err="1" smtClean="0"/>
              <a:t>absorption</a:t>
            </a:r>
            <a:r>
              <a:rPr lang="nl-BE" baseline="0" dirty="0" smtClean="0"/>
              <a:t> in the amorphous silicon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modal</a:t>
            </a:r>
            <a:r>
              <a:rPr lang="nl-BE" baseline="0" dirty="0" smtClean="0"/>
              <a:t> loss (blue line). The scattering at the interface between the a:Si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silica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induce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losses</a:t>
            </a:r>
            <a:r>
              <a:rPr lang="nl-BE" baseline="0" dirty="0" smtClean="0"/>
              <a:t>. </a:t>
            </a:r>
          </a:p>
          <a:p>
            <a:endParaRPr lang="nl-BE" baseline="0" dirty="0" smtClean="0"/>
          </a:p>
          <a:p>
            <a:r>
              <a:rPr lang="nl-BE" baseline="0" dirty="0" err="1" smtClean="0"/>
              <a:t>Typical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scatter</a:t>
            </a:r>
            <a:r>
              <a:rPr lang="nl-BE" baseline="0" dirty="0" smtClean="0"/>
              <a:t> parameters are </a:t>
            </a:r>
            <a:r>
              <a:rPr lang="nl-BE" baseline="0" dirty="0" err="1" smtClean="0"/>
              <a:t>derived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straight c:Si waveguides.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A39A-5ED0-1F44-A90D-266F491A60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2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Light </a:t>
            </a:r>
            <a:r>
              <a:rPr lang="nl-BE" dirty="0" err="1" smtClean="0"/>
              <a:t>absorption</a:t>
            </a:r>
            <a:r>
              <a:rPr lang="nl-BE" baseline="0" dirty="0" smtClean="0"/>
              <a:t> in the amorphous silicon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modal</a:t>
            </a:r>
            <a:r>
              <a:rPr lang="nl-BE" baseline="0" dirty="0" smtClean="0"/>
              <a:t> loss (blue line). The scattering at the interface between the a:Si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silica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induce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losses</a:t>
            </a:r>
            <a:r>
              <a:rPr lang="nl-BE" baseline="0" dirty="0" smtClean="0"/>
              <a:t>. </a:t>
            </a:r>
          </a:p>
          <a:p>
            <a:endParaRPr lang="nl-BE" baseline="0" dirty="0" smtClean="0"/>
          </a:p>
          <a:p>
            <a:r>
              <a:rPr lang="nl-BE" baseline="0" dirty="0" err="1" smtClean="0"/>
              <a:t>Typical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scatter</a:t>
            </a:r>
            <a:r>
              <a:rPr lang="nl-BE" baseline="0" dirty="0" smtClean="0"/>
              <a:t> parameters are </a:t>
            </a:r>
            <a:r>
              <a:rPr lang="nl-BE" baseline="0" dirty="0" err="1" smtClean="0"/>
              <a:t>derived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from</a:t>
            </a:r>
            <a:r>
              <a:rPr lang="nl-BE" baseline="0" dirty="0" smtClean="0"/>
              <a:t> straight c:Si waveguides.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A39A-5ED0-1F44-A90D-266F491A60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A39A-5ED0-1F44-A90D-266F491A60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Negatively</a:t>
            </a:r>
            <a:r>
              <a:rPr lang="nl-BE" dirty="0" smtClean="0"/>
              <a:t> bias the target, </a:t>
            </a:r>
            <a:r>
              <a:rPr lang="nl-BE" dirty="0" err="1" smtClean="0"/>
              <a:t>ground</a:t>
            </a:r>
            <a:r>
              <a:rPr lang="nl-BE" baseline="0" dirty="0" smtClean="0"/>
              <a:t> the sample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A39A-5ED0-1F44-A90D-266F491A60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year 1 and 2 our first efforts to fabricate</a:t>
            </a:r>
            <a:r>
              <a:rPr lang="en-US" baseline="0" dirty="0" smtClean="0"/>
              <a:t> these devices were not very </a:t>
            </a:r>
            <a:r>
              <a:rPr lang="en-US" baseline="0" dirty="0" err="1" smtClean="0"/>
              <a:t>succesful</a:t>
            </a:r>
            <a:r>
              <a:rPr lang="en-US" baseline="0" dirty="0" smtClean="0"/>
              <a:t>.  Now we improved our simulation environment and carried out a whole fabrication sweep, resulting in very good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B079C-7A7B-4D45-B288-30BF259EA9C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6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3538" y="189654"/>
            <a:ext cx="160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CONFIDENTIAL</a:t>
            </a:r>
            <a:endParaRPr lang="en-US" b="1" cap="small" dirty="0">
              <a:solidFill>
                <a:srgbClr val="1C44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8" name="Picture 17" descr="logo_imec_ugentblauw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8" name="Picture 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15899"/>
            <a:ext cx="9163319" cy="9421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1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4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4175"/>
            <a:ext cx="4040188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4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54175"/>
            <a:ext cx="4041775" cy="4471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03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2728"/>
            <a:ext cx="7772400" cy="107999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2" name="Picture 11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3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42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6350000"/>
            <a:ext cx="9180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2212274"/>
            <a:ext cx="7772400" cy="107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0" dirty="0" smtClean="0"/>
              <a:t>http://photonics.intec.ugent.be</a:t>
            </a:r>
            <a:endParaRPr lang="en-US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3" descr="logonegatief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2069452"/>
            <a:ext cx="9180000" cy="14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-1" y="6350000"/>
            <a:ext cx="9144001" cy="54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18631" y="3009706"/>
            <a:ext cx="7772400" cy="546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b="0" dirty="0" smtClean="0">
                <a:solidFill>
                  <a:schemeClr val="bg1"/>
                </a:solidFill>
              </a:rPr>
              <a:t>http://photonics.intec.ugent.be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96" y="68269"/>
            <a:ext cx="1317475" cy="9908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05207" y="996187"/>
            <a:ext cx="26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small" dirty="0" smtClean="0">
                <a:solidFill>
                  <a:srgbClr val="1C4476"/>
                </a:solidFill>
              </a:rPr>
              <a:t>Photonics Research Group</a:t>
            </a:r>
            <a:endParaRPr lang="en-US" b="1" cap="small" dirty="0">
              <a:solidFill>
                <a:srgbClr val="1C4476"/>
              </a:solidFill>
            </a:endParaRPr>
          </a:p>
        </p:txBody>
      </p:sp>
      <p:pic>
        <p:nvPicPr>
          <p:cNvPr id="17" name="Picture 16" descr="logo_imec_ugentblauw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31" y="240454"/>
            <a:ext cx="1046125" cy="727814"/>
          </a:xfrm>
          <a:prstGeom prst="rect">
            <a:avLst/>
          </a:prstGeom>
        </p:spPr>
      </p:pic>
      <p:pic>
        <p:nvPicPr>
          <p:cNvPr id="10" name="Picture 9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50" y="2069452"/>
            <a:ext cx="9145350" cy="9402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54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495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54000"/>
            <a:ext cx="9144000" cy="731520"/>
          </a:xfrm>
          <a:prstGeom prst="rect">
            <a:avLst/>
          </a:prstGeom>
          <a:solidFill>
            <a:srgbClr val="1B42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Calibri" pitchFamily="34" charset="0"/>
              <a:buChar char=" "/>
              <a:defRPr/>
            </a:lvl1pPr>
            <a:lvl2pPr>
              <a:buClr>
                <a:srgbClr val="1C4476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7" Type="http://schemas.openxmlformats.org/officeDocument/2006/relationships/image" Target="../media/image2.emf"/><Relationship Id="rId18" Type="http://schemas.openxmlformats.org/officeDocument/2006/relationships/image" Target="../media/image3.jpeg"/><Relationship Id="rId19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274638"/>
            <a:ext cx="8488947" cy="60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449780"/>
            <a:ext cx="8488947" cy="4676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2105" y="6423190"/>
            <a:ext cx="6002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8316" y="6423190"/>
            <a:ext cx="601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081587-E403-B147-B124-14F9C4F39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3" descr="logonegatief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0" y="6381328"/>
            <a:ext cx="9145350" cy="49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89" t="16901" b="50912"/>
          <a:stretch>
            <a:fillRect/>
          </a:stretch>
        </p:blipFill>
        <p:spPr bwMode="auto">
          <a:xfrm>
            <a:off x="8038241" y="6534934"/>
            <a:ext cx="54292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90" descr="logonegatie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164A7C"/>
              </a:clrFrom>
              <a:clrTo>
                <a:srgbClr val="164A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443207"/>
            <a:ext cx="444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89510" y="6587317"/>
            <a:ext cx="652463" cy="178532"/>
            <a:chOff x="3923928" y="4829672"/>
            <a:chExt cx="648072" cy="199528"/>
          </a:xfrm>
        </p:grpSpPr>
        <p:pic>
          <p:nvPicPr>
            <p:cNvPr id="11" name="Picture 90" descr="logonegatie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38700"/>
              <a:ext cx="648072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0" descr="logonegatief"/>
            <p:cNvPicPr>
              <a:picLocks noChangeAspect="1" noChangeArrowheads="1"/>
            </p:cNvPicPr>
            <p:nvPr userDrawn="1"/>
          </p:nvPicPr>
          <p:blipFill>
            <a:blip r:embed="rId20" cstate="print">
              <a:clrChange>
                <a:clrFrom>
                  <a:srgbClr val="164A7C"/>
                </a:clrFrom>
                <a:clrTo>
                  <a:srgbClr val="164A7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659" y="4829672"/>
              <a:ext cx="1524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4"/>
          <p:cNvSpPr txBox="1">
            <a:spLocks/>
          </p:cNvSpPr>
          <p:nvPr/>
        </p:nvSpPr>
        <p:spPr>
          <a:xfrm>
            <a:off x="2589771" y="6493254"/>
            <a:ext cx="3990038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cap="small" dirty="0" smtClean="0">
                <a:solidFill>
                  <a:srgbClr val="FFFFFF"/>
                </a:solidFill>
                <a:latin typeface="Calibri"/>
                <a:cs typeface="Calibri"/>
              </a:rPr>
              <a:t>Photonics Research</a:t>
            </a:r>
            <a:r>
              <a:rPr lang="en-US" sz="1400" b="0" cap="small" baseline="0" dirty="0" smtClean="0">
                <a:solidFill>
                  <a:srgbClr val="FFFFFF"/>
                </a:solidFill>
                <a:latin typeface="Calibri"/>
                <a:cs typeface="Calibri"/>
              </a:rPr>
              <a:t> Group - Confidential</a:t>
            </a:r>
            <a:endParaRPr lang="en-US" sz="1400" b="0" cap="sm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52317" y="6491365"/>
            <a:ext cx="491683" cy="32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081587-E403-B147-B124-14F9C4F39392}" type="slidenum">
              <a:rPr lang="en-US" sz="1400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62" r:id="rId4"/>
    <p:sldLayoutId id="2147483664" r:id="rId5"/>
    <p:sldLayoutId id="2147483650" r:id="rId6"/>
    <p:sldLayoutId id="2147483663" r:id="rId7"/>
    <p:sldLayoutId id="2147483651" r:id="rId8"/>
    <p:sldLayoutId id="2147483652" r:id="rId9"/>
    <p:sldLayoutId id="2147483667" r:id="rId10"/>
    <p:sldLayoutId id="2147483653" r:id="rId11"/>
    <p:sldLayoutId id="2147483654" r:id="rId12"/>
    <p:sldLayoutId id="2147483668" r:id="rId13"/>
    <p:sldLayoutId id="214748365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3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SzPct val="60000"/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5" Type="http://schemas.openxmlformats.org/officeDocument/2006/relationships/image" Target="../media/image31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3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microsoft.com/office/2007/relationships/hdphoto" Target="../media/hdphoto2.wdp"/><Relationship Id="rId9" Type="http://schemas.openxmlformats.org/officeDocument/2006/relationships/image" Target="../media/image13.wmf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microsoft.com/office/2007/relationships/hdphoto" Target="../media/hdphoto3.wdp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pixfa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pixfab.e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IMEC in </a:t>
            </a:r>
            <a:r>
              <a:rPr lang="en-US" dirty="0" err="1" smtClean="0"/>
              <a:t>Navolchi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Karlsruhe Meeting Feb.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0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Modeling</a:t>
            </a:r>
            <a:r>
              <a:rPr lang="nl-BE" dirty="0" smtClean="0"/>
              <a:t> the nanocrystals: </a:t>
            </a:r>
            <a:r>
              <a:rPr lang="nl-BE" dirty="0" err="1" smtClean="0"/>
              <a:t>local</a:t>
            </a:r>
            <a:r>
              <a:rPr lang="nl-BE" dirty="0" smtClean="0"/>
              <a:t> field factor</a:t>
            </a:r>
            <a:endParaRPr lang="en-US" dirty="0"/>
          </a:p>
        </p:txBody>
      </p:sp>
      <p:sp>
        <p:nvSpPr>
          <p:cNvPr id="8" name="Rechthoek 7"/>
          <p:cNvSpPr/>
          <p:nvPr/>
        </p:nvSpPr>
        <p:spPr>
          <a:xfrm>
            <a:off x="574431" y="1607989"/>
            <a:ext cx="3130061" cy="27421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/>
          <p:cNvSpPr/>
          <p:nvPr/>
        </p:nvSpPr>
        <p:spPr>
          <a:xfrm>
            <a:off x="1400537" y="2395068"/>
            <a:ext cx="1238491" cy="115746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4629873" y="1217114"/>
                <a:ext cx="4220021" cy="4654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 u="sng" dirty="0" smtClean="0"/>
                  <a:t>Effective medium approach</a:t>
                </a:r>
              </a:p>
              <a:p>
                <a:endParaRPr lang="nl-BE" dirty="0"/>
              </a:p>
              <a:p>
                <a:r>
                  <a:rPr lang="nl-BE" dirty="0" err="1" smtClean="0"/>
                  <a:t>Solve</a:t>
                </a:r>
                <a:r>
                  <a:rPr lang="nl-BE" dirty="0" smtClean="0"/>
                  <a:t> mode profile for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nl-BE" b="0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nl-BE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nl-BE" dirty="0" smtClean="0"/>
                  <a:t> background</a:t>
                </a:r>
              </a:p>
              <a:p>
                <a:endParaRPr lang="nl-BE" dirty="0"/>
              </a:p>
              <a:p>
                <a:r>
                  <a:rPr lang="nl-BE" dirty="0" smtClean="0"/>
                  <a:t>Nanocrystals  (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nl-BE" b="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nl-BE" b="0" i="1">
                        <a:latin typeface="Cambria Math"/>
                      </a:rPr>
                      <m:t> </m:t>
                    </m:r>
                  </m:oMath>
                </a14:m>
                <a:r>
                  <a:rPr lang="nl-BE" dirty="0" smtClean="0"/>
                  <a:t>) do </a:t>
                </a:r>
                <a:r>
                  <a:rPr lang="nl-BE" dirty="0" err="1" smtClean="0"/>
                  <a:t>not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perturb</a:t>
                </a:r>
                <a:r>
                  <a:rPr lang="nl-BE" dirty="0" smtClean="0"/>
                  <a:t> mode-profile </a:t>
                </a:r>
                <a:r>
                  <a:rPr lang="nl-BE" dirty="0" err="1" smtClean="0"/>
                  <a:t>due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small </a:t>
                </a:r>
                <a:r>
                  <a:rPr lang="nl-BE" dirty="0" err="1" smtClean="0"/>
                  <a:t>size</a:t>
                </a:r>
                <a:r>
                  <a:rPr lang="nl-BE" dirty="0" smtClean="0"/>
                  <a:t> (&lt;10nm)</a:t>
                </a:r>
              </a:p>
              <a:p>
                <a:endParaRPr lang="nl-BE" dirty="0"/>
              </a:p>
              <a:p>
                <a:r>
                  <a:rPr lang="nl-BE" dirty="0" smtClean="0"/>
                  <a:t>Field </a:t>
                </a:r>
                <a:r>
                  <a:rPr lang="nl-BE" dirty="0" err="1" smtClean="0"/>
                  <a:t>inside</a:t>
                </a:r>
                <a:r>
                  <a:rPr lang="nl-BE" dirty="0" smtClean="0"/>
                  <a:t> nanocrystals is </a:t>
                </a:r>
                <a:r>
                  <a:rPr lang="nl-BE" dirty="0" err="1" smtClean="0"/>
                  <a:t>screened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local</a:t>
                </a:r>
                <a:r>
                  <a:rPr lang="nl-BE" dirty="0" smtClean="0"/>
                  <a:t> field effect:</a:t>
                </a:r>
              </a:p>
              <a:p>
                <a:endParaRPr lang="nl-BE" dirty="0"/>
              </a:p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/>
                            </a:rPr>
                            <m:t>𝐿𝐹</m:t>
                          </m:r>
                        </m:sub>
                      </m:sSub>
                      <m:r>
                        <a:rPr lang="nl-B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BE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r>
                        <a:rPr lang="nl-B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BE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BE" sz="2000" b="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nl-BE" sz="2000" b="0" i="1" smtClean="0"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BE" sz="2000" b="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den>
                      </m:f>
                    </m:oMath>
                  </m:oMathPara>
                </a14:m>
                <a:endParaRPr lang="nl-BE" sz="2000" dirty="0" smtClean="0"/>
              </a:p>
              <a:p>
                <a:endParaRPr lang="nl-BE" dirty="0" smtClean="0"/>
              </a:p>
              <a:p>
                <a:r>
                  <a:rPr lang="nl-BE" dirty="0" err="1" smtClean="0"/>
                  <a:t>Typical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value</a:t>
                </a:r>
                <a:r>
                  <a:rPr lang="nl-BE" dirty="0" smtClean="0"/>
                  <a:t>: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/>
                          </a:rPr>
                          <m:t>|</m:t>
                        </m:r>
                        <m:r>
                          <a:rPr lang="nl-BE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nl-BE" i="1">
                            <a:latin typeface="Cambria Math"/>
                          </a:rPr>
                          <m:t>𝐿𝐹</m:t>
                        </m:r>
                      </m:sub>
                    </m:sSub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nl-BE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=0.8</m:t>
                    </m:r>
                  </m:oMath>
                </a14:m>
                <a:r>
                  <a:rPr lang="nl-BE" dirty="0" smtClean="0"/>
                  <a:t> </a:t>
                </a:r>
              </a:p>
              <a:p>
                <a:endParaRPr lang="nl-B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73" y="1217114"/>
                <a:ext cx="4220021" cy="4654223"/>
              </a:xfrm>
              <a:prstGeom prst="rect">
                <a:avLst/>
              </a:prstGeom>
              <a:blipFill rotWithShape="1">
                <a:blip r:embed="rId2"/>
                <a:stretch>
                  <a:fillRect l="-1154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/>
              <p:cNvSpPr txBox="1"/>
              <p:nvPr/>
            </p:nvSpPr>
            <p:spPr>
              <a:xfrm>
                <a:off x="574431" y="1814717"/>
                <a:ext cx="12226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b>
                          <m:r>
                            <a:rPr lang="nl-BE" sz="2200" b="1" i="1" smtClean="0">
                              <a:latin typeface="Cambria Math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1" y="1814717"/>
                <a:ext cx="1222613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1422647" y="2749223"/>
                <a:ext cx="12226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b>
                          <m:r>
                            <a:rPr lang="nl-BE" sz="2200" b="1" i="1" smtClean="0">
                              <a:latin typeface="Cambria Math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647" y="2749223"/>
                <a:ext cx="1222613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IJL-RECHTS 10"/>
          <p:cNvSpPr/>
          <p:nvPr/>
        </p:nvSpPr>
        <p:spPr bwMode="auto">
          <a:xfrm>
            <a:off x="4178316" y="1814717"/>
            <a:ext cx="451557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PIJL-RECHTS 11"/>
          <p:cNvSpPr/>
          <p:nvPr/>
        </p:nvSpPr>
        <p:spPr bwMode="auto">
          <a:xfrm>
            <a:off x="4178315" y="2395068"/>
            <a:ext cx="451557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PIJL-RECHTS 12"/>
          <p:cNvSpPr/>
          <p:nvPr/>
        </p:nvSpPr>
        <p:spPr bwMode="auto">
          <a:xfrm>
            <a:off x="4190039" y="3180110"/>
            <a:ext cx="451557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IJL-RECHTS 13"/>
          <p:cNvSpPr/>
          <p:nvPr/>
        </p:nvSpPr>
        <p:spPr bwMode="auto">
          <a:xfrm>
            <a:off x="481831" y="5772636"/>
            <a:ext cx="451557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/>
              <p:cNvSpPr txBox="1"/>
              <p:nvPr/>
            </p:nvSpPr>
            <p:spPr>
              <a:xfrm>
                <a:off x="964184" y="5620707"/>
                <a:ext cx="7309121" cy="61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 smtClean="0"/>
                  <a:t>Correcting the </a:t>
                </a:r>
                <a:r>
                  <a:rPr lang="nl-BE" dirty="0" err="1" smtClean="0"/>
                  <a:t>expression</a:t>
                </a:r>
                <a:r>
                  <a:rPr lang="nl-BE" dirty="0" smtClean="0"/>
                  <a:t>:    </a:t>
                </a:r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nl-BE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/>
                          </a:rPr>
                          <m:t>|</m:t>
                        </m:r>
                        <m:r>
                          <a:rPr lang="nl-BE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nl-BE" i="1">
                            <a:latin typeface="Cambria Math"/>
                          </a:rPr>
                          <m:t>𝐿𝐹</m:t>
                        </m:r>
                      </m:sub>
                    </m:sSub>
                    <m:r>
                      <a:rPr lang="nl-BE" b="0" i="1" smtClean="0">
                        <a:latin typeface="Cambria Math"/>
                      </a:rPr>
                      <m:t>|²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nl-BE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l-BE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nl-BE" i="1">
                            <a:latin typeface="Cambria Math"/>
                            <a:ea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nl-B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nl-BE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nl-BE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a:rPr lang="nl-BE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nl-BE" i="1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  <a:ea typeface="Cambria Math"/>
                              </a:rPr>
                              <m:t>𝑑𝑥𝑑𝑦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nl-BE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nl-BE" i="1">
                                <a:latin typeface="Cambria Math"/>
                                <a:ea typeface="Cambria Math"/>
                              </a:rPr>
                              <m:t>𝑅𝑒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nl-BE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nl-BE" i="1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nl-BE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nl-BE" i="1">
                                <a:latin typeface="Cambria Math"/>
                                <a:ea typeface="Cambria Math"/>
                              </a:rPr>
                              <m:t>𝑑𝑥𝑑𝑦</m:t>
                            </m:r>
                          </m:e>
                        </m:nary>
                      </m:den>
                    </m:f>
                  </m:oMath>
                </a14:m>
                <a:r>
                  <a:rPr lang="nl-BE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kstvak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84" y="5620707"/>
                <a:ext cx="7309121" cy="615040"/>
              </a:xfrm>
              <a:prstGeom prst="rect">
                <a:avLst/>
              </a:prstGeom>
              <a:blipFill rotWithShape="1">
                <a:blip r:embed="rId5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0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Typical</a:t>
            </a:r>
            <a:r>
              <a:rPr lang="nl-BE" dirty="0" smtClean="0"/>
              <a:t> mode profile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r="24083"/>
          <a:stretch/>
        </p:blipFill>
        <p:spPr bwMode="auto">
          <a:xfrm>
            <a:off x="285711" y="1068599"/>
            <a:ext cx="3784921" cy="23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8" r="29052"/>
          <a:stretch/>
        </p:blipFill>
        <p:spPr bwMode="auto">
          <a:xfrm>
            <a:off x="4750339" y="3259810"/>
            <a:ext cx="4152863" cy="28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ekromde PIJL-OMLAAG 3"/>
          <p:cNvSpPr/>
          <p:nvPr/>
        </p:nvSpPr>
        <p:spPr>
          <a:xfrm rot="2751307">
            <a:off x="4125028" y="1924191"/>
            <a:ext cx="1597306" cy="827238"/>
          </a:xfrm>
          <a:prstGeom prst="curved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923681" y="874661"/>
            <a:ext cx="5060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i="1" dirty="0"/>
              <a:t>2D FEM Mode </a:t>
            </a:r>
            <a:r>
              <a:rPr lang="nl-BE" i="1" dirty="0" err="1"/>
              <a:t>solver</a:t>
            </a:r>
            <a:r>
              <a:rPr lang="nl-BE" i="1" dirty="0"/>
              <a:t> (COMSOL</a:t>
            </a:r>
            <a:r>
              <a:rPr lang="nl-BE" i="1" dirty="0" smtClean="0"/>
              <a:t>):</a:t>
            </a:r>
            <a:endParaRPr lang="nl-BE" i="1" dirty="0"/>
          </a:p>
          <a:p>
            <a:r>
              <a:rPr lang="nl-BE" i="1" dirty="0" err="1" smtClean="0"/>
              <a:t>Meshing</a:t>
            </a:r>
            <a:r>
              <a:rPr lang="nl-BE" i="1" dirty="0" smtClean="0"/>
              <a:t> the 2D </a:t>
            </a:r>
            <a:r>
              <a:rPr lang="nl-BE" i="1" dirty="0" err="1" smtClean="0"/>
              <a:t>geometry</a:t>
            </a:r>
            <a:r>
              <a:rPr lang="nl-BE" i="1" dirty="0" smtClean="0"/>
              <a:t> </a:t>
            </a:r>
            <a:r>
              <a:rPr lang="nl-BE" i="1" dirty="0" err="1" smtClean="0"/>
              <a:t>and</a:t>
            </a:r>
            <a:r>
              <a:rPr lang="nl-BE" i="1" dirty="0" smtClean="0"/>
              <a:t> </a:t>
            </a:r>
            <a:r>
              <a:rPr lang="nl-BE" i="1" dirty="0" err="1" smtClean="0"/>
              <a:t>solving</a:t>
            </a:r>
            <a:r>
              <a:rPr lang="nl-BE" i="1" dirty="0" smtClean="0"/>
              <a:t> the eigenmodes at 1550 nm</a:t>
            </a:r>
            <a:endParaRPr lang="nl-BE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4" y="3718427"/>
            <a:ext cx="4010944" cy="216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IJL-RECHTS 5"/>
          <p:cNvSpPr/>
          <p:nvPr/>
        </p:nvSpPr>
        <p:spPr>
          <a:xfrm rot="10800000">
            <a:off x="3947752" y="4429681"/>
            <a:ext cx="975929" cy="48613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6826770" y="3718427"/>
            <a:ext cx="0" cy="189529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Structure A: metal – dielectric - metal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 bwMode="auto">
          <a:xfrm>
            <a:off x="281099" y="2564745"/>
            <a:ext cx="47525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1974728" y="1979402"/>
            <a:ext cx="1296144" cy="585343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1974728" y="1043298"/>
            <a:ext cx="1296144" cy="43204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1974728" y="1655367"/>
            <a:ext cx="1296144" cy="108011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1974728" y="1763378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784425" y="978114"/>
            <a:ext cx="41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Silver: n = 0.14 + 11.36i  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1" name="Rechte verbindingslijn met pijl 10"/>
          <p:cNvCxnSpPr/>
          <p:nvPr/>
        </p:nvCxnSpPr>
        <p:spPr bwMode="auto">
          <a:xfrm flipH="1">
            <a:off x="3285701" y="2186267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3845494" y="2000242"/>
            <a:ext cx="288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Gold: n = 0.56 + 9.81i 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81099" y="300148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4" name="Rechte verbindingslijn met pijl 13"/>
          <p:cNvCxnSpPr/>
          <p:nvPr/>
        </p:nvCxnSpPr>
        <p:spPr bwMode="auto">
          <a:xfrm flipH="1">
            <a:off x="3285701" y="1162780"/>
            <a:ext cx="49872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830726" y="14926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Oxide layers: n=2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" name="Rechthoek 17"/>
          <p:cNvSpPr/>
          <p:nvPr/>
        </p:nvSpPr>
        <p:spPr bwMode="auto">
          <a:xfrm>
            <a:off x="277904" y="3345683"/>
            <a:ext cx="4752528" cy="61718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81099" y="35465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Silicon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1974728" y="1453577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Rechte verbindingslijn met pijl 20"/>
          <p:cNvCxnSpPr/>
          <p:nvPr/>
        </p:nvCxnSpPr>
        <p:spPr bwMode="auto">
          <a:xfrm flipH="1">
            <a:off x="3306156" y="1709372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277904" y="4272115"/>
            <a:ext cx="222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‘Plasmonic structure for on-chip </a:t>
            </a:r>
            <a:r>
              <a:rPr lang="nl-BE" i="1" dirty="0" err="1" smtClean="0"/>
              <a:t>active</a:t>
            </a:r>
            <a:r>
              <a:rPr lang="nl-BE" i="1" dirty="0" smtClean="0"/>
              <a:t> plasmonics’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26" y="2924784"/>
            <a:ext cx="5113528" cy="317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Rechte verbindingslijn met pijl 28"/>
          <p:cNvCxnSpPr/>
          <p:nvPr/>
        </p:nvCxnSpPr>
        <p:spPr bwMode="auto">
          <a:xfrm flipH="1">
            <a:off x="1783171" y="1430063"/>
            <a:ext cx="1" cy="558621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1389018" y="1524707"/>
            <a:ext cx="3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t</a:t>
            </a:r>
            <a:endParaRPr lang="en-US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06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Structure B: metal – dielectric - metal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 bwMode="auto">
          <a:xfrm>
            <a:off x="281099" y="2564745"/>
            <a:ext cx="47525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1974728" y="1979402"/>
            <a:ext cx="1296144" cy="58534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1974728" y="1043298"/>
            <a:ext cx="1296144" cy="43204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1974728" y="1655367"/>
            <a:ext cx="1296144" cy="108011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1974728" y="1763378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784425" y="978114"/>
            <a:ext cx="41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Silver: n = 0.14 + 11.36i  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1" name="Rechte verbindingslijn met pijl 10"/>
          <p:cNvCxnSpPr/>
          <p:nvPr/>
        </p:nvCxnSpPr>
        <p:spPr bwMode="auto">
          <a:xfrm flipH="1">
            <a:off x="3285701" y="2186267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3845494" y="2000242"/>
            <a:ext cx="288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Si: n = 3.445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81099" y="300148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4" name="Rechte verbindingslijn met pijl 13"/>
          <p:cNvCxnSpPr/>
          <p:nvPr/>
        </p:nvCxnSpPr>
        <p:spPr bwMode="auto">
          <a:xfrm flipH="1">
            <a:off x="3285701" y="1162780"/>
            <a:ext cx="49872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830726" y="14926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Oxide layers: n=2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" name="Rechthoek 17"/>
          <p:cNvSpPr/>
          <p:nvPr/>
        </p:nvSpPr>
        <p:spPr bwMode="auto">
          <a:xfrm>
            <a:off x="277904" y="3345683"/>
            <a:ext cx="4752528" cy="61718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81099" y="35465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Silicon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1974728" y="1453577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Rechte verbindingslijn met pijl 20"/>
          <p:cNvCxnSpPr/>
          <p:nvPr/>
        </p:nvCxnSpPr>
        <p:spPr bwMode="auto">
          <a:xfrm flipH="1">
            <a:off x="3306156" y="1709372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277904" y="4272115"/>
            <a:ext cx="222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‘</a:t>
            </a:r>
            <a:r>
              <a:rPr lang="nl-BE" i="1" dirty="0" err="1" smtClean="0"/>
              <a:t>Hybrid</a:t>
            </a:r>
            <a:r>
              <a:rPr lang="nl-BE" i="1" dirty="0" smtClean="0"/>
              <a:t> metal-dielectric waveguide’</a:t>
            </a:r>
          </a:p>
          <a:p>
            <a:endParaRPr lang="nl-BE" i="1" dirty="0"/>
          </a:p>
          <a:p>
            <a:r>
              <a:rPr lang="nl-BE" i="1" dirty="0" smtClean="0"/>
              <a:t>‘Strong TM </a:t>
            </a:r>
            <a:r>
              <a:rPr lang="nl-BE" i="1" dirty="0" err="1" smtClean="0"/>
              <a:t>character</a:t>
            </a:r>
            <a:r>
              <a:rPr lang="nl-BE" i="1" dirty="0" smtClean="0"/>
              <a:t>’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26" y="2924784"/>
            <a:ext cx="5113528" cy="317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Rechte verbindingslijn met pijl 28"/>
          <p:cNvCxnSpPr/>
          <p:nvPr/>
        </p:nvCxnSpPr>
        <p:spPr bwMode="auto">
          <a:xfrm flipH="1">
            <a:off x="1783171" y="1430063"/>
            <a:ext cx="1" cy="558621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1389018" y="1524707"/>
            <a:ext cx="3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t</a:t>
            </a:r>
            <a:endParaRPr lang="en-US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14" y="2924783"/>
            <a:ext cx="5077840" cy="315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44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Structure C: a:Si – dielectric - silicon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 bwMode="auto">
          <a:xfrm>
            <a:off x="345196" y="1305578"/>
            <a:ext cx="4752528" cy="23135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2038825" y="2241682"/>
            <a:ext cx="1296144" cy="58534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2038825" y="1917647"/>
            <a:ext cx="1296144" cy="108011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2038825" y="2025658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Rechte verbindingslijn met pijl 9"/>
          <p:cNvCxnSpPr/>
          <p:nvPr/>
        </p:nvCxnSpPr>
        <p:spPr bwMode="auto">
          <a:xfrm flipH="1">
            <a:off x="3349798" y="2448547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909591" y="2283039"/>
            <a:ext cx="288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Si: n = 3.45 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45196" y="326376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3" name="Rechte verbindingslijn met pijl 12"/>
          <p:cNvCxnSpPr/>
          <p:nvPr/>
        </p:nvCxnSpPr>
        <p:spPr bwMode="auto">
          <a:xfrm flipH="1">
            <a:off x="3349798" y="1482935"/>
            <a:ext cx="49872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3894823" y="182769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Oxide layer: n=2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342001" y="3607963"/>
            <a:ext cx="4752528" cy="61718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45196" y="38088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Silicon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2038825" y="1715857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Rechte verbindingslijn met pijl 17"/>
          <p:cNvCxnSpPr/>
          <p:nvPr/>
        </p:nvCxnSpPr>
        <p:spPr bwMode="auto">
          <a:xfrm flipH="1">
            <a:off x="3370253" y="1971652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 bwMode="auto">
          <a:xfrm>
            <a:off x="337959" y="2827025"/>
            <a:ext cx="4752528" cy="19546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45196" y="24336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1" name="Rechthoek 20"/>
          <p:cNvSpPr/>
          <p:nvPr/>
        </p:nvSpPr>
        <p:spPr bwMode="auto">
          <a:xfrm>
            <a:off x="345196" y="978836"/>
            <a:ext cx="4752528" cy="73702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77904" y="4272115"/>
            <a:ext cx="3057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‘Double </a:t>
            </a:r>
            <a:r>
              <a:rPr lang="nl-BE" i="1" dirty="0" err="1" smtClean="0"/>
              <a:t>use</a:t>
            </a:r>
            <a:r>
              <a:rPr lang="nl-BE" i="1" dirty="0" smtClean="0"/>
              <a:t> of silicon </a:t>
            </a:r>
            <a:r>
              <a:rPr lang="nl-BE" i="1" dirty="0" err="1" smtClean="0"/>
              <a:t>gives</a:t>
            </a:r>
            <a:r>
              <a:rPr lang="nl-BE" i="1" dirty="0" smtClean="0"/>
              <a:t> high mode confinement </a:t>
            </a:r>
            <a:r>
              <a:rPr lang="nl-BE" i="1" dirty="0" err="1" smtClean="0"/>
              <a:t>with</a:t>
            </a:r>
            <a:r>
              <a:rPr lang="nl-BE" i="1" dirty="0" smtClean="0"/>
              <a:t> low loss’</a:t>
            </a:r>
          </a:p>
          <a:p>
            <a:endParaRPr lang="nl-BE" i="1" dirty="0"/>
          </a:p>
          <a:p>
            <a:r>
              <a:rPr lang="nl-BE" i="1" dirty="0" smtClean="0"/>
              <a:t>‘Loss is </a:t>
            </a:r>
            <a:r>
              <a:rPr lang="nl-BE" i="1" dirty="0" err="1" smtClean="0"/>
              <a:t>dominated</a:t>
            </a:r>
            <a:r>
              <a:rPr lang="nl-BE" i="1" dirty="0" smtClean="0"/>
              <a:t> </a:t>
            </a:r>
            <a:r>
              <a:rPr lang="nl-BE" i="1" dirty="0" err="1" smtClean="0"/>
              <a:t>by</a:t>
            </a:r>
            <a:r>
              <a:rPr lang="nl-BE" i="1" dirty="0" smtClean="0"/>
              <a:t> </a:t>
            </a:r>
            <a:r>
              <a:rPr lang="nl-BE" i="1" dirty="0" err="1" smtClean="0"/>
              <a:t>roughness</a:t>
            </a:r>
            <a:r>
              <a:rPr lang="nl-BE" i="1" dirty="0" smtClean="0"/>
              <a:t> scattering ‘</a:t>
            </a:r>
            <a:endParaRPr lang="en-US" i="1" dirty="0"/>
          </a:p>
        </p:txBody>
      </p:sp>
      <p:cxnSp>
        <p:nvCxnSpPr>
          <p:cNvPr id="28" name="Rechte verbindingslijn met pijl 27"/>
          <p:cNvCxnSpPr/>
          <p:nvPr/>
        </p:nvCxnSpPr>
        <p:spPr bwMode="auto">
          <a:xfrm flipH="1">
            <a:off x="1869778" y="1693228"/>
            <a:ext cx="2" cy="51709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09400" y="1141099"/>
            <a:ext cx="385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T= </a:t>
            </a:r>
            <a:r>
              <a:rPr lang="nl-BE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variable</a:t>
            </a:r>
            <a:endParaRPr lang="en-US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556168" y="1840992"/>
            <a:ext cx="16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t = 60 nm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34" name="Rechte verbindingslijn met pijl 33"/>
          <p:cNvCxnSpPr/>
          <p:nvPr/>
        </p:nvCxnSpPr>
        <p:spPr bwMode="auto">
          <a:xfrm>
            <a:off x="2022180" y="2618270"/>
            <a:ext cx="1348073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2022180" y="2642359"/>
            <a:ext cx="16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W = 60 nm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38" name="Rechte verbindingslijn met pijl 37"/>
          <p:cNvCxnSpPr/>
          <p:nvPr/>
        </p:nvCxnSpPr>
        <p:spPr bwMode="auto">
          <a:xfrm flipH="1">
            <a:off x="1869780" y="978836"/>
            <a:ext cx="2" cy="714392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2298123" y="1139174"/>
            <a:ext cx="41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a:Si: n = 3.4+2e-6i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65" y="2997494"/>
            <a:ext cx="5098044" cy="314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43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Structure C: a:Si – dielectric - silicon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 bwMode="auto">
          <a:xfrm>
            <a:off x="345196" y="1305578"/>
            <a:ext cx="4752528" cy="23135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2038825" y="2241682"/>
            <a:ext cx="1296144" cy="58534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2038825" y="1917647"/>
            <a:ext cx="1296144" cy="108011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2038825" y="2025658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Rechte verbindingslijn met pijl 9"/>
          <p:cNvCxnSpPr/>
          <p:nvPr/>
        </p:nvCxnSpPr>
        <p:spPr bwMode="auto">
          <a:xfrm flipH="1">
            <a:off x="3349798" y="2448547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909591" y="2316158"/>
            <a:ext cx="288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Si: n = 3.45 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45196" y="326376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3" name="Rechte verbindingslijn met pijl 12"/>
          <p:cNvCxnSpPr/>
          <p:nvPr/>
        </p:nvCxnSpPr>
        <p:spPr bwMode="auto">
          <a:xfrm flipH="1">
            <a:off x="3349798" y="1482935"/>
            <a:ext cx="49872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3894130" y="183692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Oxide layer: n=2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342001" y="3607963"/>
            <a:ext cx="4752528" cy="61718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45196" y="38088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Silicon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2038825" y="1715857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Rechte verbindingslijn met pijl 17"/>
          <p:cNvCxnSpPr/>
          <p:nvPr/>
        </p:nvCxnSpPr>
        <p:spPr bwMode="auto">
          <a:xfrm flipH="1">
            <a:off x="3370253" y="1971652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 bwMode="auto">
          <a:xfrm>
            <a:off x="337959" y="2827025"/>
            <a:ext cx="4752528" cy="19546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45196" y="24336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1" name="Rechthoek 20"/>
          <p:cNvSpPr/>
          <p:nvPr/>
        </p:nvSpPr>
        <p:spPr bwMode="auto">
          <a:xfrm>
            <a:off x="345196" y="978836"/>
            <a:ext cx="4752528" cy="73702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60947" y="4650781"/>
            <a:ext cx="30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‘ Mode </a:t>
            </a:r>
            <a:r>
              <a:rPr lang="nl-BE" i="1" dirty="0" err="1" smtClean="0"/>
              <a:t>jumps</a:t>
            </a:r>
            <a:r>
              <a:rPr lang="nl-BE" i="1" dirty="0" smtClean="0"/>
              <a:t> </a:t>
            </a:r>
            <a:r>
              <a:rPr lang="nl-BE" i="1" dirty="0" err="1" smtClean="0"/>
              <a:t>to</a:t>
            </a:r>
            <a:r>
              <a:rPr lang="nl-BE" i="1" dirty="0" smtClean="0"/>
              <a:t> a:Si slab </a:t>
            </a:r>
            <a:r>
              <a:rPr lang="nl-BE" i="1" dirty="0" err="1" smtClean="0"/>
              <a:t>above</a:t>
            </a:r>
            <a:r>
              <a:rPr lang="nl-BE" i="1" dirty="0" smtClean="0"/>
              <a:t> 200 nm </a:t>
            </a:r>
            <a:r>
              <a:rPr lang="nl-BE" i="1" dirty="0" err="1" smtClean="0"/>
              <a:t>thickness</a:t>
            </a:r>
            <a:r>
              <a:rPr lang="nl-BE" i="1" dirty="0" smtClean="0"/>
              <a:t>’</a:t>
            </a:r>
            <a:endParaRPr lang="en-US" i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25" y="2908089"/>
            <a:ext cx="5104976" cy="320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Rechte verbindingslijn met pijl 27"/>
          <p:cNvCxnSpPr/>
          <p:nvPr/>
        </p:nvCxnSpPr>
        <p:spPr bwMode="auto">
          <a:xfrm flipH="1">
            <a:off x="1869778" y="1693228"/>
            <a:ext cx="2" cy="51709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2298123" y="1139174"/>
            <a:ext cx="41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a:Si: n = 3.4+2e-6i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09400" y="1141099"/>
            <a:ext cx="385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T= </a:t>
            </a:r>
            <a:r>
              <a:rPr lang="nl-BE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variable</a:t>
            </a:r>
            <a:endParaRPr lang="en-US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556168" y="1840992"/>
            <a:ext cx="16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t = 60 nm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34" name="Rechte verbindingslijn met pijl 33"/>
          <p:cNvCxnSpPr/>
          <p:nvPr/>
        </p:nvCxnSpPr>
        <p:spPr bwMode="auto">
          <a:xfrm>
            <a:off x="2022180" y="2618270"/>
            <a:ext cx="1348073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2022180" y="2642359"/>
            <a:ext cx="16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W = 60 nm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38" name="Rechte verbindingslijn met pijl 37"/>
          <p:cNvCxnSpPr/>
          <p:nvPr/>
        </p:nvCxnSpPr>
        <p:spPr bwMode="auto">
          <a:xfrm flipH="1">
            <a:off x="1869780" y="978836"/>
            <a:ext cx="2" cy="714392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57" y="2924757"/>
            <a:ext cx="5098044" cy="319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54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Structure C: a:Si – dielectric - silicon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 bwMode="auto">
          <a:xfrm>
            <a:off x="345196" y="1305578"/>
            <a:ext cx="4752528" cy="231353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2038825" y="2241682"/>
            <a:ext cx="1296144" cy="58534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2038825" y="1917647"/>
            <a:ext cx="1296144" cy="108011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2038825" y="2025658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Rechte verbindingslijn met pijl 9"/>
          <p:cNvCxnSpPr/>
          <p:nvPr/>
        </p:nvCxnSpPr>
        <p:spPr bwMode="auto">
          <a:xfrm flipH="1">
            <a:off x="3349798" y="2448547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909591" y="2316158"/>
            <a:ext cx="288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Si: n = 3.45 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45196" y="326376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3" name="Rechte verbindingslijn met pijl 12"/>
          <p:cNvCxnSpPr/>
          <p:nvPr/>
        </p:nvCxnSpPr>
        <p:spPr bwMode="auto">
          <a:xfrm flipH="1">
            <a:off x="3349798" y="1482935"/>
            <a:ext cx="49872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3894130" y="183692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Oxide layer: n=2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342001" y="3607963"/>
            <a:ext cx="4752528" cy="61718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45196" y="38088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Silicon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2038825" y="1715857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Rechte verbindingslijn met pijl 17"/>
          <p:cNvCxnSpPr/>
          <p:nvPr/>
        </p:nvCxnSpPr>
        <p:spPr bwMode="auto">
          <a:xfrm flipH="1">
            <a:off x="3370253" y="1971652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 bwMode="auto">
          <a:xfrm>
            <a:off x="337959" y="2827025"/>
            <a:ext cx="4752528" cy="19546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45196" y="24336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1" name="Rechthoek 20"/>
          <p:cNvSpPr/>
          <p:nvPr/>
        </p:nvSpPr>
        <p:spPr bwMode="auto">
          <a:xfrm>
            <a:off x="345196" y="978836"/>
            <a:ext cx="4752528" cy="73702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60947" y="4650781"/>
            <a:ext cx="30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‘ Mode </a:t>
            </a:r>
            <a:r>
              <a:rPr lang="nl-BE" i="1" dirty="0" err="1" smtClean="0"/>
              <a:t>jumps</a:t>
            </a:r>
            <a:r>
              <a:rPr lang="nl-BE" i="1" dirty="0" smtClean="0"/>
              <a:t> </a:t>
            </a:r>
            <a:r>
              <a:rPr lang="nl-BE" i="1" dirty="0" err="1" smtClean="0"/>
              <a:t>to</a:t>
            </a:r>
            <a:r>
              <a:rPr lang="nl-BE" i="1" dirty="0" smtClean="0"/>
              <a:t> a:Si slab </a:t>
            </a:r>
            <a:r>
              <a:rPr lang="nl-BE" i="1" dirty="0" err="1" smtClean="0"/>
              <a:t>above</a:t>
            </a:r>
            <a:r>
              <a:rPr lang="nl-BE" i="1" dirty="0" smtClean="0"/>
              <a:t> 200 nm </a:t>
            </a:r>
            <a:r>
              <a:rPr lang="nl-BE" i="1" dirty="0" err="1" smtClean="0"/>
              <a:t>thickness</a:t>
            </a:r>
            <a:r>
              <a:rPr lang="nl-BE" i="1" dirty="0" smtClean="0"/>
              <a:t>’</a:t>
            </a:r>
            <a:endParaRPr lang="en-US" i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25" y="2908089"/>
            <a:ext cx="5104976" cy="320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Rechte verbindingslijn met pijl 27"/>
          <p:cNvCxnSpPr/>
          <p:nvPr/>
        </p:nvCxnSpPr>
        <p:spPr bwMode="auto">
          <a:xfrm flipH="1">
            <a:off x="1869778" y="1693228"/>
            <a:ext cx="2" cy="51709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2298123" y="1139174"/>
            <a:ext cx="41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a:Si: n = 3.4+2e-6i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09400" y="1141099"/>
            <a:ext cx="385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T= </a:t>
            </a:r>
            <a:r>
              <a:rPr lang="nl-BE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variable</a:t>
            </a:r>
            <a:endParaRPr lang="en-US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556168" y="1840992"/>
            <a:ext cx="16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t = 60 nm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34" name="Rechte verbindingslijn met pijl 33"/>
          <p:cNvCxnSpPr/>
          <p:nvPr/>
        </p:nvCxnSpPr>
        <p:spPr bwMode="auto">
          <a:xfrm>
            <a:off x="2022180" y="2618270"/>
            <a:ext cx="1348073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2022180" y="2642359"/>
            <a:ext cx="16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W = 60 nm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38" name="Rechte verbindingslijn met pijl 37"/>
          <p:cNvCxnSpPr/>
          <p:nvPr/>
        </p:nvCxnSpPr>
        <p:spPr bwMode="auto">
          <a:xfrm flipH="1">
            <a:off x="1869780" y="978836"/>
            <a:ext cx="2" cy="714392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57" y="2924757"/>
            <a:ext cx="5098044" cy="319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Rechte verbindingslijn met pijl 39"/>
          <p:cNvCxnSpPr/>
          <p:nvPr/>
        </p:nvCxnSpPr>
        <p:spPr>
          <a:xfrm>
            <a:off x="5097724" y="4426527"/>
            <a:ext cx="254637" cy="467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>
            <a:off x="7585364" y="3808836"/>
            <a:ext cx="0" cy="617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66" y="4452555"/>
            <a:ext cx="1977716" cy="141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6" r="23143"/>
          <a:stretch/>
        </p:blipFill>
        <p:spPr bwMode="auto">
          <a:xfrm>
            <a:off x="4873259" y="4897971"/>
            <a:ext cx="1804997" cy="14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hthoek 46"/>
          <p:cNvSpPr/>
          <p:nvPr/>
        </p:nvSpPr>
        <p:spPr>
          <a:xfrm>
            <a:off x="4873259" y="5090160"/>
            <a:ext cx="1804997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hthoek 51"/>
          <p:cNvSpPr/>
          <p:nvPr/>
        </p:nvSpPr>
        <p:spPr>
          <a:xfrm>
            <a:off x="7072766" y="4546600"/>
            <a:ext cx="1977716" cy="556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6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Emission</a:t>
            </a:r>
            <a:r>
              <a:rPr lang="nl-BE" dirty="0" smtClean="0"/>
              <a:t> </a:t>
            </a:r>
            <a:r>
              <a:rPr lang="nl-BE" dirty="0" err="1" smtClean="0"/>
              <a:t>enhancement</a:t>
            </a:r>
            <a:r>
              <a:rPr lang="nl-BE" dirty="0" smtClean="0"/>
              <a:t> ?</a:t>
            </a:r>
            <a:endParaRPr lang="en-US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945889"/>
              </p:ext>
            </p:extLst>
          </p:nvPr>
        </p:nvGraphicFramePr>
        <p:xfrm>
          <a:off x="360947" y="2296866"/>
          <a:ext cx="8489952" cy="152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488"/>
                <a:gridCol w="2122488"/>
                <a:gridCol w="2122488"/>
                <a:gridCol w="2122488"/>
              </a:tblGrid>
              <a:tr h="41016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Cathode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Silver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Silver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a:Si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Anode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Gold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c-Si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c-Si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Fp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33.9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7.12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5.8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FOM (x10</a:t>
                      </a:r>
                      <a:r>
                        <a:rPr lang="nl-BE" b="1" baseline="30000" dirty="0" smtClean="0"/>
                        <a:t>-2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0,23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0,36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228600" y="1374954"/>
            <a:ext cx="244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Purcell</a:t>
            </a:r>
            <a:r>
              <a:rPr lang="nl-BE" sz="2000" dirty="0" smtClean="0"/>
              <a:t> factor in 2D: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307985" y="4010786"/>
                <a:ext cx="8576241" cy="185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i="1" dirty="0" smtClean="0"/>
                  <a:t>Silver-Gold structure: </a:t>
                </a:r>
                <a:r>
                  <a:rPr lang="nl-BE" sz="2000" dirty="0" smtClean="0"/>
                  <a:t>High </a:t>
                </a:r>
                <a:r>
                  <a:rPr lang="nl-BE" sz="2000" dirty="0" err="1" smtClean="0"/>
                  <a:t>purcell</a:t>
                </a:r>
                <a:r>
                  <a:rPr lang="nl-BE" sz="2000" dirty="0" smtClean="0"/>
                  <a:t> effect </a:t>
                </a:r>
                <a:r>
                  <a:rPr lang="nl-BE" sz="2000" dirty="0" err="1" smtClean="0"/>
                  <a:t>due</a:t>
                </a:r>
                <a:r>
                  <a:rPr lang="nl-BE" sz="2000" dirty="0" smtClean="0"/>
                  <a:t> </a:t>
                </a:r>
                <a:r>
                  <a:rPr lang="nl-BE" sz="2000" dirty="0" err="1" smtClean="0"/>
                  <a:t>to</a:t>
                </a:r>
                <a:r>
                  <a:rPr lang="nl-BE" sz="2000" dirty="0" smtClean="0"/>
                  <a:t> large mode confinement, but large loss</a:t>
                </a:r>
                <a:endParaRPr lang="nl-BE" sz="2000" dirty="0"/>
              </a:p>
              <a:p>
                <a:r>
                  <a:rPr lang="nl-BE" sz="2000" i="1" dirty="0" smtClean="0"/>
                  <a:t>a:Si-Si: </a:t>
                </a:r>
                <a:r>
                  <a:rPr lang="nl-BE" sz="2000" dirty="0" smtClean="0"/>
                  <a:t>Low </a:t>
                </a:r>
                <a:r>
                  <a:rPr lang="nl-BE" sz="2000" dirty="0" err="1" smtClean="0"/>
                  <a:t>purcell</a:t>
                </a:r>
                <a:r>
                  <a:rPr lang="nl-BE" sz="2000" dirty="0" smtClean="0"/>
                  <a:t> effect </a:t>
                </a:r>
                <a:r>
                  <a:rPr lang="nl-BE" sz="2000" dirty="0" err="1" smtClean="0"/>
                  <a:t>due</a:t>
                </a:r>
                <a:r>
                  <a:rPr lang="nl-BE" sz="2000" dirty="0" smtClean="0"/>
                  <a:t> </a:t>
                </a:r>
                <a:r>
                  <a:rPr lang="nl-BE" sz="2000" dirty="0" err="1" smtClean="0"/>
                  <a:t>to</a:t>
                </a:r>
                <a:r>
                  <a:rPr lang="nl-BE" sz="2000" dirty="0" smtClean="0"/>
                  <a:t> smaller mode confinement, but low loss</a:t>
                </a:r>
              </a:p>
              <a:p>
                <a:endParaRPr lang="nl-BE" sz="2000" dirty="0" smtClean="0"/>
              </a:p>
              <a:p>
                <a:r>
                  <a:rPr lang="nl-BE" sz="2000" dirty="0" smtClean="0"/>
                  <a:t>How </a:t>
                </a:r>
                <a:r>
                  <a:rPr lang="nl-BE" sz="2000" dirty="0" err="1" smtClean="0"/>
                  <a:t>to</a:t>
                </a:r>
                <a:r>
                  <a:rPr lang="nl-BE" sz="2000" dirty="0" smtClean="0"/>
                  <a:t> </a:t>
                </a:r>
                <a:r>
                  <a:rPr lang="nl-BE" sz="2000" dirty="0" err="1" smtClean="0"/>
                  <a:t>compare</a:t>
                </a:r>
                <a:r>
                  <a:rPr lang="nl-BE" sz="2000" dirty="0" smtClean="0"/>
                  <a:t> ?              </a:t>
                </a:r>
                <a:r>
                  <a:rPr lang="nl-BE" sz="2000" dirty="0" err="1" smtClean="0"/>
                  <a:t>Figure</a:t>
                </a:r>
                <a:r>
                  <a:rPr lang="nl-BE" sz="2000" dirty="0" smtClean="0"/>
                  <a:t> of </a:t>
                </a:r>
                <a:r>
                  <a:rPr lang="nl-BE" sz="2000" dirty="0" err="1" smtClean="0"/>
                  <a:t>merit</a:t>
                </a:r>
                <a:r>
                  <a:rPr lang="nl-BE" sz="2000" dirty="0" smtClean="0"/>
                  <a:t> (FOM) = </a:t>
                </a:r>
                <a14:m>
                  <m:oMath xmlns="" xmlns:m="http://schemas.openxmlformats.org/officeDocument/2006/math">
                    <m:f>
                      <m:fPr>
                        <m:ctrlPr>
                          <a:rPr lang="nl-BE" sz="2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BE" sz="22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nl-BE" sz="2200" b="0" i="1" smtClean="0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/>
                            <a:ea typeface="Cambria Math"/>
                          </a:rPr>
                          <m:t>Γ</m:t>
                        </m:r>
                      </m:num>
                      <m:den>
                        <m:sSub>
                          <m:sSubPr>
                            <m:ctrlPr>
                              <a:rPr lang="nl-BE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BE" sz="220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nl-BE" sz="22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85" y="4010786"/>
                <a:ext cx="8576241" cy="1853008"/>
              </a:xfrm>
              <a:prstGeom prst="rect">
                <a:avLst/>
              </a:prstGeom>
              <a:blipFill rotWithShape="1">
                <a:blip r:embed="rId5"/>
                <a:stretch>
                  <a:fillRect l="-782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IJL-RECHTS 7"/>
          <p:cNvSpPr/>
          <p:nvPr/>
        </p:nvSpPr>
        <p:spPr bwMode="auto">
          <a:xfrm>
            <a:off x="2444685" y="5327859"/>
            <a:ext cx="451557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inkeraccolade 8"/>
          <p:cNvSpPr/>
          <p:nvPr/>
        </p:nvSpPr>
        <p:spPr>
          <a:xfrm>
            <a:off x="140710" y="4102444"/>
            <a:ext cx="162512" cy="90411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983171"/>
              </p:ext>
            </p:extLst>
          </p:nvPr>
        </p:nvGraphicFramePr>
        <p:xfrm>
          <a:off x="2460978" y="1370473"/>
          <a:ext cx="435264" cy="55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6" imgW="177800" imgH="228600" progId="Equation.3">
                  <p:embed/>
                </p:oleObj>
              </mc:Choice>
              <mc:Fallback>
                <p:oleObj name="Equation" r:id="rId6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0978" y="1370473"/>
                        <a:ext cx="435264" cy="55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35010"/>
              </p:ext>
            </p:extLst>
          </p:nvPr>
        </p:nvGraphicFramePr>
        <p:xfrm>
          <a:off x="5383652" y="4920094"/>
          <a:ext cx="19573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8" imgW="800100" imgH="444500" progId="Equation.3">
                  <p:embed/>
                </p:oleObj>
              </mc:Choice>
              <mc:Fallback>
                <p:oleObj name="Equation" r:id="rId8" imgW="80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83652" y="4920094"/>
                        <a:ext cx="1957388" cy="1089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44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770908"/>
            <a:ext cx="9144000" cy="14616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8" y="1449780"/>
            <a:ext cx="6450870" cy="4676383"/>
          </a:xfrm>
        </p:spPr>
        <p:txBody>
          <a:bodyPr/>
          <a:lstStyle/>
          <a:p>
            <a:r>
              <a:rPr lang="en-US" dirty="0" smtClean="0"/>
              <a:t>Initial focus of work:</a:t>
            </a:r>
          </a:p>
          <a:p>
            <a:pPr lvl="1"/>
            <a:r>
              <a:rPr lang="en-US" dirty="0" smtClean="0"/>
              <a:t> Overall design (</a:t>
            </a:r>
            <a:r>
              <a:rPr lang="en-US" dirty="0" err="1" smtClean="0"/>
              <a:t>Weiqiang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Electrical injection: investigation of suitable layers (Pieter </a:t>
            </a:r>
            <a:r>
              <a:rPr lang="en-US" dirty="0" err="1" smtClean="0"/>
              <a:t>Geiregat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Improvement of related processes (QDOT embedding, local deposition, </a:t>
            </a:r>
            <a:r>
              <a:rPr lang="en-US" dirty="0" err="1" smtClean="0"/>
              <a:t>ebeam</a:t>
            </a:r>
            <a:r>
              <a:rPr lang="en-US" dirty="0" smtClean="0"/>
              <a:t> process …)(</a:t>
            </a:r>
            <a:r>
              <a:rPr lang="en-US" dirty="0" err="1" smtClean="0"/>
              <a:t>Katarzyna</a:t>
            </a:r>
            <a:r>
              <a:rPr lang="en-US" dirty="0" smtClean="0"/>
              <a:t> </a:t>
            </a:r>
            <a:r>
              <a:rPr lang="en-US" dirty="0" err="1" smtClean="0"/>
              <a:t>Komorowska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494" y="4334391"/>
            <a:ext cx="1104597" cy="153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289" y="2770908"/>
            <a:ext cx="1106802" cy="1461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2289" y="1449780"/>
            <a:ext cx="1106802" cy="118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Weiqiang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33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Integrated</a:t>
            </a:r>
            <a:r>
              <a:rPr lang="nl-BE" dirty="0" smtClean="0"/>
              <a:t> light source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silicon</a:t>
            </a:r>
            <a:r>
              <a:rPr lang="nl-BE" dirty="0" smtClean="0"/>
              <a:t> </a:t>
            </a:r>
            <a:r>
              <a:rPr lang="nl-BE" dirty="0" err="1" smtClean="0"/>
              <a:t>photonics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 bwMode="auto">
          <a:xfrm>
            <a:off x="3902055" y="4199665"/>
            <a:ext cx="47525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3898860" y="4046369"/>
            <a:ext cx="4752528" cy="20615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5595684" y="3614322"/>
            <a:ext cx="1296144" cy="43204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Rechte verbindingslijn met pijl 16"/>
          <p:cNvCxnSpPr/>
          <p:nvPr/>
        </p:nvCxnSpPr>
        <p:spPr bwMode="auto">
          <a:xfrm flipH="1" flipV="1">
            <a:off x="6119584" y="4046369"/>
            <a:ext cx="268188" cy="36004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6500257" y="42802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P-type Si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931452" y="45862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18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6387" name="Picture 3" descr="belgium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9000" contrast="6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7306" y="-10319"/>
            <a:ext cx="9181306" cy="64015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Photonics Group – Ghent University - IMEC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936416" name="Picture 32" descr="sup21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96319" y="2943234"/>
            <a:ext cx="3802063" cy="257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36418" name="Picture 34" descr="LOGO-IMEC_blauw_baselin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12639" y="3119980"/>
            <a:ext cx="977793" cy="8669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36401" name="Picture 17" descr="Technicum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250825" y="2515992"/>
            <a:ext cx="3816350" cy="3310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36402" name="Picture 18"/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43" y="2789085"/>
            <a:ext cx="73025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1" name="Picture 9" descr="nb-photonics-rood-trans.eps"/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349" y="2823284"/>
            <a:ext cx="1758092" cy="5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673771" y="1148348"/>
            <a:ext cx="1608048" cy="705504"/>
            <a:chOff x="1673771" y="1148348"/>
            <a:chExt cx="1608048" cy="705504"/>
          </a:xfrm>
        </p:grpSpPr>
        <p:sp>
          <p:nvSpPr>
            <p:cNvPr id="1936388" name="Text Box 4"/>
            <p:cNvSpPr txBox="1">
              <a:spLocks noChangeArrowheads="1"/>
            </p:cNvSpPr>
            <p:nvPr/>
          </p:nvSpPr>
          <p:spPr bwMode="auto">
            <a:xfrm>
              <a:off x="1673771" y="1148348"/>
              <a:ext cx="970458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Ghent</a:t>
              </a:r>
              <a:endParaRPr lang="en-US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55101" y="1515649"/>
              <a:ext cx="826718" cy="338203"/>
            </a:xfrm>
            <a:prstGeom prst="ellipse">
              <a:avLst/>
            </a:prstGeom>
            <a:solidFill>
              <a:srgbClr val="C00000">
                <a:alpha val="3098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7334" y="1585238"/>
            <a:ext cx="1718934" cy="699160"/>
            <a:chOff x="4597334" y="1585238"/>
            <a:chExt cx="1718934" cy="699160"/>
          </a:xfrm>
        </p:grpSpPr>
        <p:sp>
          <p:nvSpPr>
            <p:cNvPr id="1936389" name="Text Box 5"/>
            <p:cNvSpPr txBox="1">
              <a:spLocks noChangeArrowheads="1"/>
            </p:cNvSpPr>
            <p:nvPr/>
          </p:nvSpPr>
          <p:spPr bwMode="auto">
            <a:xfrm>
              <a:off x="5217569" y="1585238"/>
              <a:ext cx="1098699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Leuven</a:t>
              </a:r>
              <a:endParaRPr lang="en-US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597334" y="1946195"/>
              <a:ext cx="826718" cy="338203"/>
            </a:xfrm>
            <a:prstGeom prst="ellipse">
              <a:avLst/>
            </a:prstGeom>
            <a:solidFill>
              <a:srgbClr val="00B050">
                <a:alpha val="3098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8" name="Isosceles Triangle 7"/>
          <p:cNvSpPr/>
          <p:nvPr/>
        </p:nvSpPr>
        <p:spPr>
          <a:xfrm rot="10800000">
            <a:off x="2590418" y="949817"/>
            <a:ext cx="540163" cy="660196"/>
          </a:xfrm>
          <a:prstGeom prst="triangle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0"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Isosceles Triangle 39"/>
          <p:cNvSpPr/>
          <p:nvPr/>
        </p:nvSpPr>
        <p:spPr>
          <a:xfrm rot="10800000">
            <a:off x="4737711" y="1411216"/>
            <a:ext cx="540163" cy="660196"/>
          </a:xfrm>
          <a:prstGeom prst="triangle">
            <a:avLst/>
          </a:prstGeom>
          <a:gradFill>
            <a:gsLst>
              <a:gs pos="0">
                <a:srgbClr val="00B05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0"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tangle 2"/>
          <p:cNvSpPr/>
          <p:nvPr/>
        </p:nvSpPr>
        <p:spPr>
          <a:xfrm>
            <a:off x="4909573" y="3673450"/>
            <a:ext cx="3580859" cy="1709155"/>
          </a:xfrm>
          <a:prstGeom prst="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54924" y="228439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Brussels</a:t>
            </a:r>
            <a:endParaRPr lang="en-US" dirty="0"/>
          </a:p>
        </p:txBody>
      </p:sp>
      <p:sp>
        <p:nvSpPr>
          <p:cNvPr id="1936417" name="Text Box 33"/>
          <p:cNvSpPr txBox="1">
            <a:spLocks noChangeArrowheads="1"/>
          </p:cNvSpPr>
          <p:nvPr/>
        </p:nvSpPr>
        <p:spPr bwMode="auto">
          <a:xfrm>
            <a:off x="4915662" y="3690686"/>
            <a:ext cx="2962207" cy="17543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</a:t>
            </a:r>
            <a:r>
              <a:rPr lang="en-US" sz="18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mec</a:t>
            </a:r>
            <a:r>
              <a:rPr lang="en-US" sz="1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silicon photonics group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Coordinated by Philippe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Absil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Industry oriented research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Optical Interconnect Program</a:t>
            </a:r>
          </a:p>
          <a:p>
            <a:endParaRPr lang="en-US" sz="1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“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ilicon processing”</a:t>
            </a:r>
            <a:r>
              <a:rPr lang="en-US" sz="18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en-US" sz="1800" i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5727" y="3590614"/>
            <a:ext cx="3580859" cy="1926492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6406" name="Line 22"/>
          <p:cNvSpPr>
            <a:spLocks noChangeShapeType="1"/>
          </p:cNvSpPr>
          <p:nvPr/>
        </p:nvSpPr>
        <p:spPr bwMode="auto">
          <a:xfrm>
            <a:off x="2070100" y="4056780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6410" name="Text Box 26"/>
          <p:cNvSpPr txBox="1">
            <a:spLocks noChangeArrowheads="1"/>
          </p:cNvSpPr>
          <p:nvPr/>
        </p:nvSpPr>
        <p:spPr bwMode="auto">
          <a:xfrm>
            <a:off x="341031" y="3524450"/>
            <a:ext cx="3482918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Photonics Research Group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Headed by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Roel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Baets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70 people</a:t>
            </a:r>
          </a:p>
          <a:p>
            <a:r>
              <a:rPr lang="en-US" sz="1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Exploratory research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Telecom,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Datacom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1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Bio and physical sensing, beam steering …</a:t>
            </a:r>
          </a:p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“post-processing”</a:t>
            </a:r>
            <a:endParaRPr lang="en-US" sz="18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6" name="Picture 34" descr="LOGO-IMEC_blauw_baselin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28057" y="2693884"/>
            <a:ext cx="977793" cy="8669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5209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Integrated</a:t>
            </a:r>
            <a:r>
              <a:rPr lang="nl-BE" dirty="0" smtClean="0"/>
              <a:t> light source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silicon</a:t>
            </a:r>
            <a:r>
              <a:rPr lang="nl-BE" dirty="0" smtClean="0"/>
              <a:t> </a:t>
            </a:r>
            <a:r>
              <a:rPr lang="nl-BE" dirty="0" err="1" smtClean="0"/>
              <a:t>photonics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 bwMode="auto">
          <a:xfrm>
            <a:off x="3902055" y="4199665"/>
            <a:ext cx="47525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3898860" y="4046369"/>
            <a:ext cx="4752528" cy="20615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5595684" y="3614322"/>
            <a:ext cx="1296144" cy="43204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5595684" y="2678218"/>
            <a:ext cx="1296144" cy="43204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5595684" y="2472065"/>
            <a:ext cx="1296144" cy="20615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5595684" y="3290287"/>
            <a:ext cx="1296144" cy="108011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5595684" y="3110265"/>
            <a:ext cx="1296144" cy="18002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5595684" y="3398298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5746240" y="2338503"/>
            <a:ext cx="869574" cy="14895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Rechte verbindingslijn 13"/>
          <p:cNvCxnSpPr/>
          <p:nvPr/>
        </p:nvCxnSpPr>
        <p:spPr bwMode="auto">
          <a:xfrm flipV="1">
            <a:off x="6201347" y="1829512"/>
            <a:ext cx="0" cy="5089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6891828" y="21004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N-type Si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7" name="Rechte verbindingslijn met pijl 16"/>
          <p:cNvCxnSpPr/>
          <p:nvPr/>
        </p:nvCxnSpPr>
        <p:spPr bwMode="auto">
          <a:xfrm flipH="1" flipV="1">
            <a:off x="6119584" y="4046369"/>
            <a:ext cx="268188" cy="36004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6500257" y="42802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P-type Si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931452" y="45862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930989" y="150935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Adobe Gothic Std B" pitchFamily="34" charset="-128"/>
                <a:ea typeface="Adobe Gothic Std B" pitchFamily="34" charset="-128"/>
              </a:rPr>
              <a:t>-V</a:t>
            </a:r>
            <a:endParaRPr lang="en-US" b="1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26" name="Rechte verbindingslijn met pijl 25"/>
          <p:cNvCxnSpPr/>
          <p:nvPr/>
        </p:nvCxnSpPr>
        <p:spPr bwMode="auto">
          <a:xfrm flipH="1">
            <a:off x="6837768" y="2435776"/>
            <a:ext cx="405966" cy="11948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Afgeronde rechthoek 49"/>
          <p:cNvSpPr/>
          <p:nvPr/>
        </p:nvSpPr>
        <p:spPr>
          <a:xfrm>
            <a:off x="5114828" y="2883639"/>
            <a:ext cx="2326982" cy="949137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hoek 60"/>
          <p:cNvSpPr/>
          <p:nvPr/>
        </p:nvSpPr>
        <p:spPr bwMode="auto">
          <a:xfrm>
            <a:off x="7790550" y="3924017"/>
            <a:ext cx="869574" cy="14895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Rechte verbindingslijn 61"/>
          <p:cNvCxnSpPr/>
          <p:nvPr/>
        </p:nvCxnSpPr>
        <p:spPr bwMode="auto">
          <a:xfrm flipV="1">
            <a:off x="8225337" y="3397406"/>
            <a:ext cx="0" cy="5089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 bwMode="auto">
          <a:xfrm flipH="1">
            <a:off x="8225337" y="3384546"/>
            <a:ext cx="426051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 bwMode="auto">
          <a:xfrm flipH="1">
            <a:off x="8442850" y="3625900"/>
            <a:ext cx="426051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Rechte verbindingslijn 65"/>
          <p:cNvCxnSpPr/>
          <p:nvPr/>
        </p:nvCxnSpPr>
        <p:spPr bwMode="auto">
          <a:xfrm flipH="1">
            <a:off x="8560284" y="3724635"/>
            <a:ext cx="21795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Rechte verbindingslijn 69"/>
          <p:cNvCxnSpPr/>
          <p:nvPr/>
        </p:nvCxnSpPr>
        <p:spPr bwMode="auto">
          <a:xfrm flipV="1">
            <a:off x="8641415" y="3389668"/>
            <a:ext cx="0" cy="22538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99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Integrated</a:t>
            </a:r>
            <a:r>
              <a:rPr lang="nl-BE" dirty="0" smtClean="0"/>
              <a:t> light source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silicon</a:t>
            </a:r>
            <a:r>
              <a:rPr lang="nl-BE" dirty="0" smtClean="0"/>
              <a:t> </a:t>
            </a:r>
            <a:r>
              <a:rPr lang="nl-BE" dirty="0" err="1" smtClean="0"/>
              <a:t>photonics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 bwMode="auto">
          <a:xfrm>
            <a:off x="3902055" y="4199665"/>
            <a:ext cx="47525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3898860" y="4046369"/>
            <a:ext cx="4752528" cy="20615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5595684" y="3614322"/>
            <a:ext cx="1296144" cy="43204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5595684" y="2678218"/>
            <a:ext cx="1296144" cy="43204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5595684" y="2472065"/>
            <a:ext cx="1296144" cy="20615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5595684" y="3290287"/>
            <a:ext cx="1296144" cy="108011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5595684" y="3110265"/>
            <a:ext cx="1296144" cy="18002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5595684" y="3398298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5746240" y="2338503"/>
            <a:ext cx="869574" cy="14895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Rechte verbindingslijn 13"/>
          <p:cNvCxnSpPr/>
          <p:nvPr/>
        </p:nvCxnSpPr>
        <p:spPr bwMode="auto">
          <a:xfrm flipV="1">
            <a:off x="6201347" y="1829512"/>
            <a:ext cx="0" cy="5089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6891828" y="21004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N-type Si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7" name="Rechte verbindingslijn met pijl 16"/>
          <p:cNvCxnSpPr/>
          <p:nvPr/>
        </p:nvCxnSpPr>
        <p:spPr bwMode="auto">
          <a:xfrm flipH="1" flipV="1">
            <a:off x="6119584" y="4046369"/>
            <a:ext cx="268188" cy="36004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6500257" y="42802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P-type Si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47585" y="5640695"/>
            <a:ext cx="351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>
                <a:solidFill>
                  <a:schemeClr val="bg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p-Si</a:t>
            </a:r>
            <a:r>
              <a:rPr lang="nl-BE" i="1" dirty="0" smtClean="0">
                <a:latin typeface="Adobe Gothic Std B" pitchFamily="34" charset="-128"/>
                <a:ea typeface="Adobe Gothic Std B" pitchFamily="34" charset="-128"/>
              </a:rPr>
              <a:t> 	</a:t>
            </a:r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				</a:t>
            </a:r>
            <a:r>
              <a:rPr lang="nl-BE" dirty="0" smtClean="0">
                <a:solidFill>
                  <a:schemeClr val="bg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 </a:t>
            </a:r>
            <a:r>
              <a:rPr lang="nl-BE" i="1" dirty="0" smtClean="0">
                <a:solidFill>
                  <a:schemeClr val="bg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n-Si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931452" y="45862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930989" y="150935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Adobe Gothic Std B" pitchFamily="34" charset="-128"/>
                <a:ea typeface="Adobe Gothic Std B" pitchFamily="34" charset="-128"/>
              </a:rPr>
              <a:t>-V</a:t>
            </a:r>
            <a:endParaRPr lang="en-US" b="1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26" name="Rechte verbindingslijn met pijl 25"/>
          <p:cNvCxnSpPr/>
          <p:nvPr/>
        </p:nvCxnSpPr>
        <p:spPr bwMode="auto">
          <a:xfrm flipH="1">
            <a:off x="6837768" y="2435776"/>
            <a:ext cx="405966" cy="11948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hthoek 35"/>
          <p:cNvSpPr/>
          <p:nvPr/>
        </p:nvSpPr>
        <p:spPr bwMode="auto">
          <a:xfrm>
            <a:off x="968381" y="2028592"/>
            <a:ext cx="440640" cy="2304083"/>
          </a:xfrm>
          <a:prstGeom prst="rect">
            <a:avLst/>
          </a:prstGeo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hoek 36"/>
          <p:cNvSpPr/>
          <p:nvPr/>
        </p:nvSpPr>
        <p:spPr bwMode="auto">
          <a:xfrm>
            <a:off x="2179876" y="3402758"/>
            <a:ext cx="666074" cy="193163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hoek 37"/>
          <p:cNvSpPr/>
          <p:nvPr/>
        </p:nvSpPr>
        <p:spPr bwMode="auto">
          <a:xfrm>
            <a:off x="1400924" y="3402758"/>
            <a:ext cx="778951" cy="92991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Rechte verbindingslijn 38"/>
          <p:cNvCxnSpPr/>
          <p:nvPr/>
        </p:nvCxnSpPr>
        <p:spPr bwMode="auto">
          <a:xfrm flipH="1">
            <a:off x="114941" y="4072969"/>
            <a:ext cx="8395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 bwMode="auto">
          <a:xfrm flipH="1">
            <a:off x="2869064" y="3615050"/>
            <a:ext cx="10081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al 40"/>
          <p:cNvSpPr/>
          <p:nvPr/>
        </p:nvSpPr>
        <p:spPr bwMode="auto">
          <a:xfrm>
            <a:off x="3164958" y="3471955"/>
            <a:ext cx="288032" cy="25202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al 41"/>
          <p:cNvSpPr/>
          <p:nvPr/>
        </p:nvSpPr>
        <p:spPr bwMode="auto">
          <a:xfrm>
            <a:off x="363784" y="3944338"/>
            <a:ext cx="288032" cy="252028"/>
          </a:xfrm>
          <a:prstGeom prst="ellipse">
            <a:avLst/>
          </a:prstGeom>
          <a:noFill/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Gekromde PIJL-OMHOOG 42"/>
          <p:cNvSpPr/>
          <p:nvPr/>
        </p:nvSpPr>
        <p:spPr bwMode="auto">
          <a:xfrm>
            <a:off x="382907" y="4332675"/>
            <a:ext cx="1405234" cy="659077"/>
          </a:xfrm>
          <a:prstGeom prst="curvedUpArrow">
            <a:avLst/>
          </a:prstGeom>
          <a:noFill/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Gekromde PIJL-OMHOOG 43"/>
          <p:cNvSpPr/>
          <p:nvPr/>
        </p:nvSpPr>
        <p:spPr bwMode="auto">
          <a:xfrm rot="10800000">
            <a:off x="1515205" y="2678217"/>
            <a:ext cx="1703922" cy="690485"/>
          </a:xfrm>
          <a:prstGeom prst="curvedUpArrow">
            <a:avLst/>
          </a:prstGeom>
          <a:noFill/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Vrije vorm 47"/>
          <p:cNvSpPr/>
          <p:nvPr/>
        </p:nvSpPr>
        <p:spPr>
          <a:xfrm>
            <a:off x="2019975" y="3832776"/>
            <a:ext cx="1055136" cy="480386"/>
          </a:xfrm>
          <a:custGeom>
            <a:avLst/>
            <a:gdLst>
              <a:gd name="connsiteX0" fmla="*/ 18816 w 1055136"/>
              <a:gd name="connsiteY0" fmla="*/ 277186 h 480386"/>
              <a:gd name="connsiteX1" fmla="*/ 28976 w 1055136"/>
              <a:gd name="connsiteY1" fmla="*/ 216226 h 480386"/>
              <a:gd name="connsiteX2" fmla="*/ 293136 w 1055136"/>
              <a:gd name="connsiteY2" fmla="*/ 2866 h 480386"/>
              <a:gd name="connsiteX3" fmla="*/ 526816 w 1055136"/>
              <a:gd name="connsiteY3" fmla="*/ 388946 h 480386"/>
              <a:gd name="connsiteX4" fmla="*/ 790976 w 1055136"/>
              <a:gd name="connsiteY4" fmla="*/ 124786 h 480386"/>
              <a:gd name="connsiteX5" fmla="*/ 902736 w 1055136"/>
              <a:gd name="connsiteY5" fmla="*/ 419426 h 480386"/>
              <a:gd name="connsiteX6" fmla="*/ 1055136 w 1055136"/>
              <a:gd name="connsiteY6" fmla="*/ 480386 h 48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5136" h="480386">
                <a:moveTo>
                  <a:pt x="18816" y="277186"/>
                </a:moveTo>
                <a:cubicBezTo>
                  <a:pt x="1036" y="269566"/>
                  <a:pt x="-16744" y="261946"/>
                  <a:pt x="28976" y="216226"/>
                </a:cubicBezTo>
                <a:cubicBezTo>
                  <a:pt x="74696" y="170506"/>
                  <a:pt x="210163" y="-25921"/>
                  <a:pt x="293136" y="2866"/>
                </a:cubicBezTo>
                <a:cubicBezTo>
                  <a:pt x="376109" y="31653"/>
                  <a:pt x="443843" y="368626"/>
                  <a:pt x="526816" y="388946"/>
                </a:cubicBezTo>
                <a:cubicBezTo>
                  <a:pt x="609789" y="409266"/>
                  <a:pt x="728323" y="119706"/>
                  <a:pt x="790976" y="124786"/>
                </a:cubicBezTo>
                <a:cubicBezTo>
                  <a:pt x="853629" y="129866"/>
                  <a:pt x="858709" y="360159"/>
                  <a:pt x="902736" y="419426"/>
                </a:cubicBezTo>
                <a:cubicBezTo>
                  <a:pt x="946763" y="478693"/>
                  <a:pt x="1000949" y="479539"/>
                  <a:pt x="1055136" y="480386"/>
                </a:cubicBezTo>
              </a:path>
            </a:pathLst>
          </a:custGeom>
          <a:ln w="50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fgeronde rechthoek 49"/>
          <p:cNvSpPr/>
          <p:nvPr/>
        </p:nvSpPr>
        <p:spPr>
          <a:xfrm>
            <a:off x="5114828" y="2883639"/>
            <a:ext cx="2326982" cy="949137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Rechte verbindingslijn 51"/>
          <p:cNvCxnSpPr/>
          <p:nvPr/>
        </p:nvCxnSpPr>
        <p:spPr>
          <a:xfrm flipH="1" flipV="1">
            <a:off x="3799840" y="1509351"/>
            <a:ext cx="1483360" cy="1374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 flipH="1">
            <a:off x="3662376" y="3832777"/>
            <a:ext cx="1793484" cy="15016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Afgeronde rechthoek 56"/>
          <p:cNvSpPr/>
          <p:nvPr/>
        </p:nvSpPr>
        <p:spPr>
          <a:xfrm>
            <a:off x="114941" y="1228336"/>
            <a:ext cx="3787113" cy="4235819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hoek 60"/>
          <p:cNvSpPr/>
          <p:nvPr/>
        </p:nvSpPr>
        <p:spPr bwMode="auto">
          <a:xfrm>
            <a:off x="7790550" y="3924017"/>
            <a:ext cx="869574" cy="14895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Rechte verbindingslijn 61"/>
          <p:cNvCxnSpPr/>
          <p:nvPr/>
        </p:nvCxnSpPr>
        <p:spPr bwMode="auto">
          <a:xfrm flipV="1">
            <a:off x="8225337" y="3397406"/>
            <a:ext cx="0" cy="5089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 bwMode="auto">
          <a:xfrm flipH="1">
            <a:off x="8225337" y="3384546"/>
            <a:ext cx="426051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 bwMode="auto">
          <a:xfrm flipH="1">
            <a:off x="8442850" y="3625900"/>
            <a:ext cx="426051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Rechte verbindingslijn 65"/>
          <p:cNvCxnSpPr/>
          <p:nvPr/>
        </p:nvCxnSpPr>
        <p:spPr bwMode="auto">
          <a:xfrm flipH="1">
            <a:off x="8560284" y="3724635"/>
            <a:ext cx="21795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Rechte verbindingslijn 69"/>
          <p:cNvCxnSpPr/>
          <p:nvPr/>
        </p:nvCxnSpPr>
        <p:spPr bwMode="auto">
          <a:xfrm flipV="1">
            <a:off x="8641415" y="3389668"/>
            <a:ext cx="0" cy="22538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kstvak 73"/>
          <p:cNvSpPr txBox="1"/>
          <p:nvPr/>
        </p:nvSpPr>
        <p:spPr>
          <a:xfrm>
            <a:off x="3144638" y="3015214"/>
            <a:ext cx="290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Electron</a:t>
            </a:r>
            <a:endParaRPr lang="en-US" dirty="0"/>
          </a:p>
        </p:txBody>
      </p:sp>
      <p:sp>
        <p:nvSpPr>
          <p:cNvPr id="75" name="Tekstvak 74"/>
          <p:cNvSpPr txBox="1"/>
          <p:nvPr/>
        </p:nvSpPr>
        <p:spPr>
          <a:xfrm>
            <a:off x="720922" y="1424921"/>
            <a:ext cx="351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p-NiO / Qdot / n-ZnO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77" name="Rechte verbindingslijn met pijl 76"/>
          <p:cNvCxnSpPr/>
          <p:nvPr/>
        </p:nvCxnSpPr>
        <p:spPr>
          <a:xfrm>
            <a:off x="1188701" y="1794253"/>
            <a:ext cx="0" cy="54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Rechte verbindingslijn met pijl 77"/>
          <p:cNvCxnSpPr/>
          <p:nvPr/>
        </p:nvCxnSpPr>
        <p:spPr>
          <a:xfrm>
            <a:off x="2512913" y="1811882"/>
            <a:ext cx="0" cy="1211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Rechte verbindingslijn met pijl 79"/>
          <p:cNvCxnSpPr/>
          <p:nvPr/>
        </p:nvCxnSpPr>
        <p:spPr>
          <a:xfrm>
            <a:off x="1896493" y="1829512"/>
            <a:ext cx="0" cy="657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114941" y="3564574"/>
            <a:ext cx="290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Hole</a:t>
            </a:r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5242503" y="5299338"/>
            <a:ext cx="26731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/>
              <a:t>NiO  ~ </a:t>
            </a:r>
            <a:r>
              <a:rPr lang="nl-BE" sz="2500" dirty="0" smtClean="0"/>
              <a:t>30 nm</a:t>
            </a:r>
          </a:p>
          <a:p>
            <a:r>
              <a:rPr lang="nl-BE" sz="2500" b="1" dirty="0" smtClean="0"/>
              <a:t>ZnO(:Al)  ~ </a:t>
            </a:r>
            <a:r>
              <a:rPr lang="nl-BE" sz="2500" dirty="0" smtClean="0"/>
              <a:t>50 nm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4699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Metal oxides </a:t>
            </a:r>
            <a:r>
              <a:rPr lang="nl-BE" dirty="0" err="1" smtClean="0"/>
              <a:t>for</a:t>
            </a:r>
            <a:r>
              <a:rPr lang="nl-BE" dirty="0" smtClean="0"/>
              <a:t> charge transport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i="1" dirty="0" smtClean="0"/>
          </a:p>
          <a:p>
            <a:r>
              <a:rPr lang="nl-BE" i="1" dirty="0" smtClean="0"/>
              <a:t>“ ITO / NiO / PbS(</a:t>
            </a:r>
            <a:r>
              <a:rPr lang="nl-BE" i="1" dirty="0" err="1" smtClean="0"/>
              <a:t>nc</a:t>
            </a:r>
            <a:r>
              <a:rPr lang="nl-BE" i="1" dirty="0" smtClean="0"/>
              <a:t>) / ZnO / Al “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7" y="2661920"/>
            <a:ext cx="5336813" cy="337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6706739" y="2824303"/>
            <a:ext cx="1719889" cy="3009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6706739" y="2523361"/>
            <a:ext cx="1719889" cy="30094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6706738" y="2053943"/>
            <a:ext cx="1719889" cy="3009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6928588" y="1741426"/>
            <a:ext cx="391612" cy="3009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7682870" y="1741940"/>
            <a:ext cx="391612" cy="3009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al 9"/>
          <p:cNvSpPr/>
          <p:nvPr/>
        </p:nvSpPr>
        <p:spPr bwMode="auto">
          <a:xfrm>
            <a:off x="6980378" y="2326186"/>
            <a:ext cx="288032" cy="25202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al 10"/>
          <p:cNvSpPr/>
          <p:nvPr/>
        </p:nvSpPr>
        <p:spPr bwMode="auto">
          <a:xfrm>
            <a:off x="7274500" y="2314425"/>
            <a:ext cx="288032" cy="25202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8138596" y="2326186"/>
            <a:ext cx="288032" cy="25202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al 12"/>
          <p:cNvSpPr/>
          <p:nvPr/>
        </p:nvSpPr>
        <p:spPr bwMode="auto">
          <a:xfrm>
            <a:off x="7562532" y="2324757"/>
            <a:ext cx="288032" cy="25202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al 13"/>
          <p:cNvSpPr/>
          <p:nvPr/>
        </p:nvSpPr>
        <p:spPr bwMode="auto">
          <a:xfrm>
            <a:off x="7854374" y="2322045"/>
            <a:ext cx="288032" cy="25202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al 14"/>
          <p:cNvSpPr/>
          <p:nvPr/>
        </p:nvSpPr>
        <p:spPr bwMode="auto">
          <a:xfrm>
            <a:off x="6692346" y="2314425"/>
            <a:ext cx="288032" cy="25202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Rechte verbindingslijn 17"/>
          <p:cNvCxnSpPr>
            <a:stCxn id="8" idx="0"/>
          </p:cNvCxnSpPr>
          <p:nvPr/>
        </p:nvCxnSpPr>
        <p:spPr>
          <a:xfrm flipV="1">
            <a:off x="7124394" y="1468075"/>
            <a:ext cx="0" cy="2733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6942558" y="1154138"/>
            <a:ext cx="92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- V</a:t>
            </a:r>
            <a:endParaRPr lang="en-US" dirty="0"/>
          </a:p>
        </p:txBody>
      </p:sp>
      <p:cxnSp>
        <p:nvCxnSpPr>
          <p:cNvPr id="20" name="Rechte verbindingslijn 19"/>
          <p:cNvCxnSpPr/>
          <p:nvPr/>
        </p:nvCxnSpPr>
        <p:spPr>
          <a:xfrm flipV="1">
            <a:off x="8416468" y="3125245"/>
            <a:ext cx="0" cy="2733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8176058" y="3398596"/>
            <a:ext cx="50113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V="1">
            <a:off x="8317968" y="3515446"/>
            <a:ext cx="21732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>
          <a:xfrm>
            <a:off x="6372306" y="1154138"/>
            <a:ext cx="2497374" cy="250849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1564640" y="1529237"/>
            <a:ext cx="0" cy="342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2418080" y="1522273"/>
            <a:ext cx="0" cy="342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3444240" y="1539397"/>
            <a:ext cx="0" cy="342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4124960" y="1562913"/>
            <a:ext cx="0" cy="342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1066800" y="1186336"/>
            <a:ext cx="364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Sputter      </a:t>
            </a:r>
            <a:r>
              <a:rPr lang="nl-BE" dirty="0" err="1" smtClean="0"/>
              <a:t>Spincoat</a:t>
            </a:r>
            <a:r>
              <a:rPr lang="nl-BE" dirty="0" smtClean="0"/>
              <a:t>     ALD      E-</a:t>
            </a:r>
            <a:r>
              <a:rPr lang="nl-BE" dirty="0" err="1" smtClean="0"/>
              <a:t>beam</a:t>
            </a:r>
            <a:endParaRPr lang="en-US" dirty="0"/>
          </a:p>
        </p:txBody>
      </p:sp>
      <p:sp>
        <p:nvSpPr>
          <p:cNvPr id="33" name="Tekstvak 32"/>
          <p:cNvSpPr txBox="1"/>
          <p:nvPr/>
        </p:nvSpPr>
        <p:spPr>
          <a:xfrm>
            <a:off x="6634649" y="2511272"/>
            <a:ext cx="99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NiO</a:t>
            </a:r>
            <a:endParaRPr lang="en-US" dirty="0"/>
          </a:p>
        </p:txBody>
      </p:sp>
      <p:sp>
        <p:nvSpPr>
          <p:cNvPr id="34" name="Tekstvak 33"/>
          <p:cNvSpPr txBox="1"/>
          <p:nvPr/>
        </p:nvSpPr>
        <p:spPr>
          <a:xfrm>
            <a:off x="6663776" y="2019748"/>
            <a:ext cx="99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ZnO</a:t>
            </a:r>
            <a:endParaRPr lang="en-US" dirty="0"/>
          </a:p>
        </p:txBody>
      </p:sp>
      <p:sp>
        <p:nvSpPr>
          <p:cNvPr id="35" name="Tekstvak 34"/>
          <p:cNvSpPr txBox="1"/>
          <p:nvPr/>
        </p:nvSpPr>
        <p:spPr>
          <a:xfrm>
            <a:off x="6666099" y="2824303"/>
            <a:ext cx="99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ITO</a:t>
            </a:r>
            <a:endParaRPr lang="en-US" dirty="0"/>
          </a:p>
        </p:txBody>
      </p:sp>
      <p:sp>
        <p:nvSpPr>
          <p:cNvPr id="36" name="Tekstvak 35"/>
          <p:cNvSpPr txBox="1"/>
          <p:nvPr/>
        </p:nvSpPr>
        <p:spPr>
          <a:xfrm>
            <a:off x="7645697" y="1741940"/>
            <a:ext cx="99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Al</a:t>
            </a:r>
            <a:endParaRPr lang="en-US" dirty="0"/>
          </a:p>
        </p:txBody>
      </p:sp>
      <p:sp>
        <p:nvSpPr>
          <p:cNvPr id="37" name="Rechthoek 36"/>
          <p:cNvSpPr/>
          <p:nvPr/>
        </p:nvSpPr>
        <p:spPr>
          <a:xfrm>
            <a:off x="985520" y="1168401"/>
            <a:ext cx="3810000" cy="387268"/>
          </a:xfrm>
          <a:prstGeom prst="rect">
            <a:avLst/>
          </a:prstGeom>
          <a:noFill/>
          <a:ln w="19050">
            <a:solidFill>
              <a:srgbClr val="0A1E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kstvak 15"/>
          <p:cNvSpPr txBox="1"/>
          <p:nvPr/>
        </p:nvSpPr>
        <p:spPr>
          <a:xfrm>
            <a:off x="6398875" y="735761"/>
            <a:ext cx="27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Demonstrator</a:t>
            </a:r>
            <a:r>
              <a:rPr lang="nl-BE" dirty="0" smtClean="0"/>
              <a:t> on </a:t>
            </a:r>
            <a:r>
              <a:rPr lang="nl-BE" dirty="0" err="1" smtClean="0"/>
              <a:t>glass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2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Observation</a:t>
            </a:r>
            <a:r>
              <a:rPr lang="nl-BE" dirty="0" smtClean="0"/>
              <a:t> of </a:t>
            </a:r>
            <a:r>
              <a:rPr lang="nl-BE" dirty="0" err="1" smtClean="0"/>
              <a:t>visible</a:t>
            </a:r>
            <a:r>
              <a:rPr lang="nl-BE" dirty="0" smtClean="0"/>
              <a:t> 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30" y="1210218"/>
            <a:ext cx="7135793" cy="453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53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Reactive</a:t>
            </a:r>
            <a:r>
              <a:rPr lang="nl-BE" dirty="0" smtClean="0"/>
              <a:t> magnetron </a:t>
            </a:r>
            <a:r>
              <a:rPr lang="en-US" dirty="0" smtClean="0"/>
              <a:t>sputtering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0" y="2118167"/>
            <a:ext cx="6058247" cy="416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024486" y="5627651"/>
            <a:ext cx="2088232" cy="369332"/>
          </a:xfrm>
          <a:prstGeom prst="rect">
            <a:avLst/>
          </a:prstGeom>
          <a:solidFill>
            <a:srgbClr val="F2F2F2">
              <a:alpha val="83137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Sample loadlock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4509864" y="4243267"/>
            <a:ext cx="1044116" cy="369332"/>
          </a:xfrm>
          <a:prstGeom prst="rect">
            <a:avLst/>
          </a:prstGeom>
          <a:solidFill>
            <a:srgbClr val="F2F2F2">
              <a:alpha val="83137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Target 1 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2500650" y="2226351"/>
            <a:ext cx="2088232" cy="369332"/>
          </a:xfrm>
          <a:prstGeom prst="rect">
            <a:avLst/>
          </a:prstGeom>
          <a:solidFill>
            <a:srgbClr val="F2F2F2">
              <a:alpha val="83137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Target 2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599203" y="3964912"/>
            <a:ext cx="2088232" cy="369332"/>
          </a:xfrm>
          <a:prstGeom prst="rect">
            <a:avLst/>
          </a:prstGeom>
          <a:solidFill>
            <a:srgbClr val="F2F2F2">
              <a:alpha val="83137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Vacuum chamber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3552078" y="3182677"/>
            <a:ext cx="2304256" cy="369332"/>
          </a:xfrm>
          <a:prstGeom prst="rect">
            <a:avLst/>
          </a:prstGeom>
          <a:solidFill>
            <a:srgbClr val="F2F2F2">
              <a:alpha val="83137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Gas flow controllers</a:t>
            </a:r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6604000" y="5035255"/>
            <a:ext cx="2123440" cy="17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1"/>
          <p:cNvSpPr/>
          <p:nvPr/>
        </p:nvSpPr>
        <p:spPr>
          <a:xfrm>
            <a:off x="6548120" y="2551917"/>
            <a:ext cx="2123440" cy="1758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hoek 12"/>
          <p:cNvSpPr/>
          <p:nvPr/>
        </p:nvSpPr>
        <p:spPr>
          <a:xfrm>
            <a:off x="6751320" y="5211091"/>
            <a:ext cx="635000" cy="17583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hoek 13"/>
          <p:cNvSpPr/>
          <p:nvPr/>
        </p:nvSpPr>
        <p:spPr>
          <a:xfrm>
            <a:off x="7879080" y="5211091"/>
            <a:ext cx="635000" cy="17583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vak 14"/>
          <p:cNvSpPr txBox="1"/>
          <p:nvPr/>
        </p:nvSpPr>
        <p:spPr>
          <a:xfrm>
            <a:off x="6604000" y="5492455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     N			  S</a:t>
            </a:r>
            <a:endParaRPr lang="en-US" b="1" dirty="0"/>
          </a:p>
        </p:txBody>
      </p:sp>
      <p:sp>
        <p:nvSpPr>
          <p:cNvPr id="17" name="Boog 16"/>
          <p:cNvSpPr/>
          <p:nvPr/>
        </p:nvSpPr>
        <p:spPr>
          <a:xfrm>
            <a:off x="7071360" y="4296218"/>
            <a:ext cx="1188720" cy="1478073"/>
          </a:xfrm>
          <a:prstGeom prst="arc">
            <a:avLst>
              <a:gd name="adj1" fmla="val 10883308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oog 17"/>
          <p:cNvSpPr/>
          <p:nvPr/>
        </p:nvSpPr>
        <p:spPr>
          <a:xfrm>
            <a:off x="7188200" y="4334244"/>
            <a:ext cx="929640" cy="1478073"/>
          </a:xfrm>
          <a:prstGeom prst="arc">
            <a:avLst>
              <a:gd name="adj1" fmla="val 10883308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hoek 18"/>
          <p:cNvSpPr/>
          <p:nvPr/>
        </p:nvSpPr>
        <p:spPr>
          <a:xfrm>
            <a:off x="6360160" y="2200616"/>
            <a:ext cx="2672080" cy="36611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hoek 19"/>
          <p:cNvSpPr/>
          <p:nvPr/>
        </p:nvSpPr>
        <p:spPr>
          <a:xfrm>
            <a:off x="7089140" y="2768393"/>
            <a:ext cx="1049020" cy="2356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kstvak 20"/>
          <p:cNvSpPr txBox="1"/>
          <p:nvPr/>
        </p:nvSpPr>
        <p:spPr>
          <a:xfrm>
            <a:off x="7879080" y="3541735"/>
            <a:ext cx="106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Ni, Zn, Al</a:t>
            </a:r>
            <a:endParaRPr lang="en-US" dirty="0"/>
          </a:p>
        </p:txBody>
      </p:sp>
      <p:sp>
        <p:nvSpPr>
          <p:cNvPr id="22" name="Ovaal 21"/>
          <p:cNvSpPr/>
          <p:nvPr/>
        </p:nvSpPr>
        <p:spPr>
          <a:xfrm>
            <a:off x="7584440" y="3817841"/>
            <a:ext cx="19812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al 22"/>
          <p:cNvSpPr/>
          <p:nvPr/>
        </p:nvSpPr>
        <p:spPr>
          <a:xfrm>
            <a:off x="7590790" y="4466295"/>
            <a:ext cx="45719" cy="767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al 23"/>
          <p:cNvSpPr/>
          <p:nvPr/>
        </p:nvSpPr>
        <p:spPr>
          <a:xfrm>
            <a:off x="8094979" y="4389572"/>
            <a:ext cx="45719" cy="767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al 24"/>
          <p:cNvSpPr/>
          <p:nvPr/>
        </p:nvSpPr>
        <p:spPr>
          <a:xfrm>
            <a:off x="7078979" y="4504656"/>
            <a:ext cx="45719" cy="767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al 25"/>
          <p:cNvSpPr/>
          <p:nvPr/>
        </p:nvSpPr>
        <p:spPr>
          <a:xfrm>
            <a:off x="7396479" y="4623252"/>
            <a:ext cx="45719" cy="767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Rechte verbindingslijn met pijl 27"/>
          <p:cNvCxnSpPr>
            <a:stCxn id="22" idx="0"/>
          </p:cNvCxnSpPr>
          <p:nvPr/>
        </p:nvCxnSpPr>
        <p:spPr>
          <a:xfrm flipV="1">
            <a:off x="7683500" y="3332687"/>
            <a:ext cx="0" cy="485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hthoek 37"/>
          <p:cNvSpPr/>
          <p:nvPr/>
        </p:nvSpPr>
        <p:spPr>
          <a:xfrm>
            <a:off x="7124698" y="1779869"/>
            <a:ext cx="198120" cy="426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hoek 38"/>
          <p:cNvSpPr/>
          <p:nvPr/>
        </p:nvSpPr>
        <p:spPr>
          <a:xfrm>
            <a:off x="8127488" y="1779869"/>
            <a:ext cx="198120" cy="426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/>
          <p:cNvSpPr txBox="1"/>
          <p:nvPr/>
        </p:nvSpPr>
        <p:spPr>
          <a:xfrm>
            <a:off x="6864096" y="1332951"/>
            <a:ext cx="175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Oxygen	 Argon</a:t>
            </a:r>
            <a:endParaRPr lang="en-US" dirty="0"/>
          </a:p>
        </p:txBody>
      </p:sp>
      <p:sp>
        <p:nvSpPr>
          <p:cNvPr id="41" name="PIJL-OMLAAG 40"/>
          <p:cNvSpPr/>
          <p:nvPr/>
        </p:nvSpPr>
        <p:spPr>
          <a:xfrm>
            <a:off x="7147558" y="1920466"/>
            <a:ext cx="152400" cy="57224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JL-OMLAAG 41"/>
          <p:cNvSpPr/>
          <p:nvPr/>
        </p:nvSpPr>
        <p:spPr>
          <a:xfrm>
            <a:off x="8163046" y="1936600"/>
            <a:ext cx="152400" cy="57224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kstvak 42"/>
          <p:cNvSpPr txBox="1"/>
          <p:nvPr/>
        </p:nvSpPr>
        <p:spPr>
          <a:xfrm>
            <a:off x="8117326" y="2813345"/>
            <a:ext cx="106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Sample</a:t>
            </a:r>
            <a:endParaRPr lang="en-US" dirty="0"/>
          </a:p>
        </p:txBody>
      </p:sp>
      <p:sp>
        <p:nvSpPr>
          <p:cNvPr id="44" name="Tekstvak 43"/>
          <p:cNvSpPr txBox="1"/>
          <p:nvPr/>
        </p:nvSpPr>
        <p:spPr>
          <a:xfrm>
            <a:off x="7268966" y="4714108"/>
            <a:ext cx="106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Target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943873" y="1064959"/>
            <a:ext cx="673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Collaboration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Prof.  Diederik Depla (DRAFT)</a:t>
            </a:r>
            <a:endParaRPr lang="en-US" sz="2000" dirty="0"/>
          </a:p>
        </p:txBody>
      </p:sp>
      <p:sp>
        <p:nvSpPr>
          <p:cNvPr id="34" name="PIJL-RECHTS 33"/>
          <p:cNvSpPr/>
          <p:nvPr/>
        </p:nvSpPr>
        <p:spPr bwMode="auto">
          <a:xfrm>
            <a:off x="182673" y="1120998"/>
            <a:ext cx="671010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PIJL-RECHTS 34"/>
          <p:cNvSpPr/>
          <p:nvPr/>
        </p:nvSpPr>
        <p:spPr bwMode="auto">
          <a:xfrm>
            <a:off x="182673" y="1558267"/>
            <a:ext cx="671010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918716" y="1502228"/>
            <a:ext cx="673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DC sputtering </a:t>
            </a:r>
            <a:r>
              <a:rPr lang="nl-BE" sz="2000" dirty="0" err="1" smtClean="0"/>
              <a:t>process</a:t>
            </a:r>
            <a:r>
              <a:rPr lang="nl-BE" sz="2000" dirty="0" smtClean="0"/>
              <a:t> </a:t>
            </a:r>
            <a:r>
              <a:rPr lang="nl-BE" sz="2000" dirty="0" err="1" smtClean="0"/>
              <a:t>enhanced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magnetic</a:t>
            </a:r>
            <a:r>
              <a:rPr lang="nl-BE" sz="2000" dirty="0" smtClean="0"/>
              <a:t> </a:t>
            </a:r>
            <a:r>
              <a:rPr lang="nl-BE" sz="2000" dirty="0" err="1" smtClean="0"/>
              <a:t>fields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053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174835"/>
            <a:ext cx="9144000" cy="10552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8" y="1449780"/>
            <a:ext cx="6450870" cy="4676383"/>
          </a:xfrm>
        </p:spPr>
        <p:txBody>
          <a:bodyPr/>
          <a:lstStyle/>
          <a:p>
            <a:r>
              <a:rPr lang="en-US" dirty="0" smtClean="0"/>
              <a:t>Initial focus of work:</a:t>
            </a:r>
          </a:p>
          <a:p>
            <a:pPr lvl="1"/>
            <a:r>
              <a:rPr lang="en-US" dirty="0" smtClean="0"/>
              <a:t> Overall design (</a:t>
            </a:r>
            <a:r>
              <a:rPr lang="en-US" dirty="0" err="1" smtClean="0"/>
              <a:t>Weiqiang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Electrical injection: investigation of suitable layers (Pieter </a:t>
            </a:r>
            <a:r>
              <a:rPr lang="en-US" dirty="0" err="1" smtClean="0"/>
              <a:t>Geiregat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Improvement of related processes (QDOT embedding, local deposition, </a:t>
            </a:r>
            <a:r>
              <a:rPr lang="en-US" dirty="0" err="1" smtClean="0"/>
              <a:t>ebeam</a:t>
            </a:r>
            <a:r>
              <a:rPr lang="en-US" dirty="0" smtClean="0"/>
              <a:t> process …)(</a:t>
            </a:r>
            <a:r>
              <a:rPr lang="en-US" dirty="0" err="1" smtClean="0"/>
              <a:t>Katarzyna</a:t>
            </a:r>
            <a:r>
              <a:rPr lang="en-US" dirty="0" smtClean="0"/>
              <a:t> </a:t>
            </a:r>
            <a:r>
              <a:rPr lang="en-US" dirty="0" err="1" smtClean="0"/>
              <a:t>Komorowska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494" y="4334391"/>
            <a:ext cx="1104597" cy="153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289" y="2770908"/>
            <a:ext cx="1106802" cy="1461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2289" y="1449780"/>
            <a:ext cx="1106802" cy="118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Weiqiang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6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Atomic Layer Deposition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30" y="2222705"/>
            <a:ext cx="4923566" cy="37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033096" y="1208975"/>
            <a:ext cx="771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Collaboration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Prof. Christophe </a:t>
            </a:r>
            <a:r>
              <a:rPr lang="nl-BE" sz="2000" dirty="0" err="1" smtClean="0"/>
              <a:t>Detavernier</a:t>
            </a:r>
            <a:r>
              <a:rPr lang="nl-BE" sz="2000" dirty="0" smtClean="0"/>
              <a:t> (</a:t>
            </a:r>
            <a:r>
              <a:rPr lang="nl-BE" sz="2000" dirty="0" err="1" smtClean="0"/>
              <a:t>Coccoon</a:t>
            </a:r>
            <a:r>
              <a:rPr lang="nl-BE" sz="2000" dirty="0" smtClean="0"/>
              <a:t>, UGent)</a:t>
            </a:r>
            <a:endParaRPr lang="en-US" sz="2000" dirty="0"/>
          </a:p>
        </p:txBody>
      </p:sp>
      <p:sp>
        <p:nvSpPr>
          <p:cNvPr id="6" name="PIJL-RECHTS 5"/>
          <p:cNvSpPr/>
          <p:nvPr/>
        </p:nvSpPr>
        <p:spPr bwMode="auto">
          <a:xfrm>
            <a:off x="249443" y="1265014"/>
            <a:ext cx="671010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051" y="3171466"/>
            <a:ext cx="184475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Oxygen source</a:t>
            </a:r>
          </a:p>
          <a:p>
            <a:r>
              <a:rPr lang="nl-BE" dirty="0" smtClean="0"/>
              <a:t>(water, </a:t>
            </a:r>
            <a:r>
              <a:rPr lang="nl-BE" dirty="0" err="1" smtClean="0"/>
              <a:t>ozone</a:t>
            </a:r>
            <a:r>
              <a:rPr lang="nl-BE" dirty="0" smtClean="0"/>
              <a:t>, …)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61052" y="4242089"/>
            <a:ext cx="18447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Metal source</a:t>
            </a:r>
          </a:p>
          <a:p>
            <a:r>
              <a:rPr lang="nl-BE" dirty="0" smtClean="0"/>
              <a:t>(</a:t>
            </a:r>
            <a:r>
              <a:rPr lang="nl-BE" dirty="0" err="1" smtClean="0"/>
              <a:t>Diethyl-zinc</a:t>
            </a:r>
            <a:r>
              <a:rPr lang="nl-BE" dirty="0" smtClean="0"/>
              <a:t>, …)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6338496" y="2406784"/>
            <a:ext cx="237281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/>
              <a:t>Control parameter ?   </a:t>
            </a:r>
            <a:r>
              <a:rPr lang="nl-BE" dirty="0" err="1" smtClean="0"/>
              <a:t>Temperature</a:t>
            </a:r>
            <a:endParaRPr lang="en-US" dirty="0"/>
          </a:p>
        </p:txBody>
      </p:sp>
      <p:sp>
        <p:nvSpPr>
          <p:cNvPr id="10" name="PIJL-RECHTS 9"/>
          <p:cNvSpPr/>
          <p:nvPr/>
        </p:nvSpPr>
        <p:spPr bwMode="auto">
          <a:xfrm>
            <a:off x="228300" y="1705446"/>
            <a:ext cx="671010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39233" y="1649407"/>
            <a:ext cx="810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/>
              <a:t>Self</a:t>
            </a:r>
            <a:r>
              <a:rPr lang="nl-BE" sz="2000" dirty="0" smtClean="0"/>
              <a:t> </a:t>
            </a:r>
            <a:r>
              <a:rPr lang="nl-BE" sz="2000" dirty="0" err="1" smtClean="0"/>
              <a:t>limiting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very</a:t>
            </a:r>
            <a:r>
              <a:rPr lang="nl-BE" sz="2000" dirty="0" smtClean="0"/>
              <a:t> ‘soft’ </a:t>
            </a:r>
            <a:r>
              <a:rPr lang="nl-BE" sz="2000" dirty="0" err="1" smtClean="0"/>
              <a:t>deposition</a:t>
            </a:r>
            <a:r>
              <a:rPr lang="nl-BE" sz="2000" dirty="0" smtClean="0"/>
              <a:t> </a:t>
            </a:r>
            <a:r>
              <a:rPr lang="nl-BE" sz="2000" dirty="0" err="1" smtClean="0"/>
              <a:t>technique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monolayer</a:t>
            </a:r>
            <a:r>
              <a:rPr lang="nl-BE" sz="2000" dirty="0" smtClean="0"/>
              <a:t> </a:t>
            </a:r>
            <a:r>
              <a:rPr lang="nl-BE" sz="2000" dirty="0" err="1" smtClean="0"/>
              <a:t>precision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613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Atomic Layer Deposition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30" y="1967696"/>
            <a:ext cx="7722158" cy="398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02052" y="1264590"/>
            <a:ext cx="693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Nanocrystal </a:t>
            </a:r>
            <a:r>
              <a:rPr lang="nl-BE" sz="2000" dirty="0" err="1" smtClean="0"/>
              <a:t>emission</a:t>
            </a:r>
            <a:r>
              <a:rPr lang="nl-BE" sz="2000" dirty="0" smtClean="0"/>
              <a:t> </a:t>
            </a:r>
            <a:r>
              <a:rPr lang="nl-BE" sz="2000" dirty="0" err="1" smtClean="0"/>
              <a:t>conserved</a:t>
            </a:r>
            <a:r>
              <a:rPr lang="nl-BE" sz="2000" dirty="0" smtClean="0"/>
              <a:t> </a:t>
            </a:r>
            <a:r>
              <a:rPr lang="nl-BE" sz="2000" dirty="0" err="1" smtClean="0"/>
              <a:t>after</a:t>
            </a:r>
            <a:r>
              <a:rPr lang="nl-BE" sz="2000" dirty="0" smtClean="0"/>
              <a:t> ZnO deposition @ &lt;150°C</a:t>
            </a:r>
            <a:endParaRPr lang="en-US" sz="2000" dirty="0"/>
          </a:p>
        </p:txBody>
      </p:sp>
      <p:sp>
        <p:nvSpPr>
          <p:cNvPr id="8" name="PIJL-RECHTS 7"/>
          <p:cNvSpPr/>
          <p:nvPr/>
        </p:nvSpPr>
        <p:spPr bwMode="auto">
          <a:xfrm>
            <a:off x="765308" y="1305240"/>
            <a:ext cx="671010" cy="28803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2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– Supporting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processes for local deposition of quantum dots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Negative photoresist + lift off (optical lithography)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Pretreatment of surface with anti-adhesion layer</a:t>
            </a:r>
          </a:p>
          <a:p>
            <a:pPr lvl="1"/>
            <a:endParaRPr lang="en-US" dirty="0"/>
          </a:p>
        </p:txBody>
      </p:sp>
      <p:pic>
        <p:nvPicPr>
          <p:cNvPr id="4" name="Picture 2" descr="C:\Documents and Settings\WEIQIANG XIE\桌面\Study in UGent\Experiments\SEM\wey\15112011\Alitho_liftooffIPA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765" y="2320310"/>
            <a:ext cx="1775144" cy="1634728"/>
          </a:xfrm>
          <a:prstGeom prst="rect">
            <a:avLst/>
          </a:prstGeom>
          <a:noFill/>
        </p:spPr>
      </p:pic>
      <p:pic>
        <p:nvPicPr>
          <p:cNvPr id="5" name="Picture 2" descr="C:\Documents and Settings\WEIQIANG XIE\桌面\Study in UGent\Experiments\SEM\wey\15112011\K1litho_liftoliftoff IPA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754" y="2320310"/>
            <a:ext cx="1775144" cy="1634728"/>
          </a:xfrm>
          <a:prstGeom prst="rect">
            <a:avLst/>
          </a:prstGeom>
          <a:noFill/>
        </p:spPr>
      </p:pic>
      <p:pic>
        <p:nvPicPr>
          <p:cNvPr id="6" name="Picture 2" descr="D:\DATA\INTEC\Katarzyna\QD\wey\241111 antiadh_toluen\toluen_sonication_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2765" y="4663864"/>
            <a:ext cx="1775144" cy="1634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99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WP5 -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Passive filter: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gen: 3nm bandwidth, 10dB suppression, 30nm FSR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options: ring resonator, AWG, PCG …</a:t>
            </a:r>
          </a:p>
          <a:p>
            <a:r>
              <a:rPr lang="en-US" dirty="0" smtClean="0"/>
              <a:t>Beam </a:t>
            </a:r>
            <a:r>
              <a:rPr lang="en-US" dirty="0" err="1" smtClean="0"/>
              <a:t>steerer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gen: 5dB loss, 100um distance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gen: 3dB loss, 1mm distance, 10nm bandwidth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“Challenging”</a:t>
            </a:r>
            <a:endParaRPr lang="en-US" dirty="0"/>
          </a:p>
          <a:p>
            <a:r>
              <a:rPr lang="en-US" dirty="0" smtClean="0"/>
              <a:t>Time line:</a:t>
            </a:r>
          </a:p>
          <a:p>
            <a:pPr lvl="1"/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gen: Design (month 12, M5.3)</a:t>
            </a:r>
            <a:r>
              <a:rPr lang="en-US" dirty="0" smtClean="0">
                <a:sym typeface="Wingdings"/>
              </a:rPr>
              <a:t> Fabrication (month 18, M5.7)  </a:t>
            </a:r>
            <a:r>
              <a:rPr lang="en-US" dirty="0" err="1">
                <a:sym typeface="Wingdings"/>
              </a:rPr>
              <a:t>c</a:t>
            </a:r>
            <a:r>
              <a:rPr lang="en-US" dirty="0" err="1" smtClean="0">
                <a:sym typeface="Wingdings"/>
              </a:rPr>
              <a:t>haracterisation</a:t>
            </a:r>
            <a:r>
              <a:rPr lang="en-US" dirty="0" smtClean="0">
                <a:sym typeface="Wingdings"/>
              </a:rPr>
              <a:t> (month 21, D5.3)</a:t>
            </a:r>
          </a:p>
          <a:p>
            <a:pPr lvl="1"/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gen: Design (month 24, M5.9) </a:t>
            </a:r>
            <a:r>
              <a:rPr lang="en-US" dirty="0" smtClean="0">
                <a:sym typeface="Wingdings"/>
              </a:rPr>
              <a:t> Fabrication (month 30, M5.11)  </a:t>
            </a:r>
            <a:r>
              <a:rPr lang="en-US" dirty="0" err="1" smtClean="0">
                <a:sym typeface="Wingdings"/>
              </a:rPr>
              <a:t>Characterisation</a:t>
            </a:r>
            <a:r>
              <a:rPr lang="en-US" dirty="0" smtClean="0">
                <a:sym typeface="Wingdings"/>
              </a:rPr>
              <a:t> (month 33, D5.7)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820" y="1246909"/>
            <a:ext cx="1046074" cy="127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4550" y="2528466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Sukumar</a:t>
            </a:r>
            <a:r>
              <a:rPr lang="en-US" sz="1200" dirty="0" smtClean="0"/>
              <a:t> </a:t>
            </a:r>
            <a:r>
              <a:rPr lang="en-US" sz="1200" dirty="0" err="1" smtClean="0"/>
              <a:t>Rudra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066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Research Vision and Focus: Technology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idx="1"/>
          </p:nvPr>
        </p:nvSpPr>
        <p:spPr>
          <a:xfrm>
            <a:off x="360947" y="1168401"/>
            <a:ext cx="8488947" cy="2513914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0" dirty="0" smtClean="0"/>
              <a:t>photonic integration</a:t>
            </a:r>
          </a:p>
          <a:p>
            <a:pPr marL="571500" lvl="1" indent="-381000" eaLnBrk="1" hangingPunct="1">
              <a:lnSpc>
                <a:spcPct val="90000"/>
              </a:lnSpc>
            </a:pPr>
            <a:r>
              <a:rPr lang="en-US" sz="1600" b="0" dirty="0" smtClean="0"/>
              <a:t>	Build photonic systems on a chip</a:t>
            </a:r>
            <a:endParaRPr lang="en-US" sz="1800" b="0" dirty="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0" dirty="0" smtClean="0"/>
              <a:t>silicon photonics </a:t>
            </a:r>
          </a:p>
          <a:p>
            <a:pPr marL="571500" lvl="1" indent="-381000" eaLnBrk="1" hangingPunct="1">
              <a:lnSpc>
                <a:spcPct val="90000"/>
              </a:lnSpc>
            </a:pPr>
            <a:r>
              <a:rPr lang="en-US" sz="1600" b="0" dirty="0" smtClean="0"/>
              <a:t>	Use the power of silicon CMOS-technology </a:t>
            </a:r>
            <a:br>
              <a:rPr lang="en-US" sz="1600" b="0" dirty="0" smtClean="0"/>
            </a:br>
            <a:r>
              <a:rPr lang="en-US" sz="1600" b="0" dirty="0" smtClean="0"/>
              <a:t>for integrated photonics</a:t>
            </a:r>
            <a:endParaRPr lang="en-US" sz="1800" b="0" dirty="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0" dirty="0" smtClean="0"/>
              <a:t>heterogeneous integration</a:t>
            </a:r>
          </a:p>
          <a:p>
            <a:pPr marL="571500" lvl="1" indent="-381000" eaLnBrk="1" hangingPunct="1">
              <a:lnSpc>
                <a:spcPct val="90000"/>
              </a:lnSpc>
            </a:pPr>
            <a:r>
              <a:rPr lang="en-US" sz="1600" b="0" dirty="0" smtClean="0"/>
              <a:t>	Avoid the weaknesses of silicon through </a:t>
            </a:r>
            <a:br>
              <a:rPr lang="en-US" sz="1600" b="0" dirty="0" smtClean="0"/>
            </a:br>
            <a:r>
              <a:rPr lang="en-US" sz="1600" b="0" dirty="0" smtClean="0"/>
              <a:t>combination with other materials and </a:t>
            </a:r>
            <a:r>
              <a:rPr lang="en-US" sz="1600" b="0" dirty="0" err="1" smtClean="0"/>
              <a:t>nanomaterials</a:t>
            </a:r>
            <a:endParaRPr lang="en-US" sz="1600" b="0" dirty="0" smtClean="0"/>
          </a:p>
          <a:p>
            <a:pPr marL="190500" lvl="1" eaLnBrk="1" hangingPunct="1">
              <a:lnSpc>
                <a:spcPct val="90000"/>
              </a:lnSpc>
            </a:pPr>
            <a:endParaRPr lang="en-US" sz="1600" b="0" dirty="0" smtClean="0"/>
          </a:p>
          <a:p>
            <a:pPr marL="457200" indent="-457200" eaLnBrk="1" hangingPunct="1">
              <a:lnSpc>
                <a:spcPct val="90000"/>
              </a:lnSpc>
            </a:pPr>
            <a:endParaRPr lang="en-US" sz="1800" b="0" dirty="0" smtClean="0"/>
          </a:p>
        </p:txBody>
      </p:sp>
      <p:pic>
        <p:nvPicPr>
          <p:cNvPr id="615429" name="Picture 5" descr="DSC006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888" y="4000032"/>
            <a:ext cx="2135187" cy="168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430" name="Picture 6" descr="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51630" y="4000032"/>
            <a:ext cx="2146300" cy="168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1" descr="ring2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116" y="4000033"/>
            <a:ext cx="2136798" cy="168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9217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168400"/>
            <a:ext cx="8488947" cy="27257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</a:t>
            </a:r>
            <a:r>
              <a:rPr lang="en-US" sz="2000" dirty="0" err="1" smtClean="0"/>
              <a:t>passband</a:t>
            </a:r>
            <a:r>
              <a:rPr lang="en-US" sz="2000" dirty="0" smtClean="0"/>
              <a:t> flattened AWG ?</a:t>
            </a:r>
          </a:p>
          <a:p>
            <a:pPr lvl="1"/>
            <a:r>
              <a:rPr lang="en-US" sz="1800" dirty="0" smtClean="0"/>
              <a:t>Using MMI</a:t>
            </a:r>
          </a:p>
          <a:p>
            <a:pPr lvl="1"/>
            <a:r>
              <a:rPr lang="en-US" sz="1800" dirty="0" smtClean="0"/>
              <a:t>Extensive design effort</a:t>
            </a:r>
          </a:p>
          <a:p>
            <a:pPr lvl="1"/>
            <a:r>
              <a:rPr lang="en-US" sz="1800" dirty="0" smtClean="0"/>
              <a:t>1dB los (on top of intrinsic loss)</a:t>
            </a:r>
          </a:p>
        </p:txBody>
      </p:sp>
      <p:pic>
        <p:nvPicPr>
          <p:cNvPr id="4" name="Picture 3" descr="\\Vboxsvr\desktop\Paper\wadimos_report\simul_mm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004" y="738054"/>
            <a:ext cx="4182023" cy="25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Vboxsvr\desktop\Paper\wadimos_report\exp_mmi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" t="3315"/>
          <a:stretch>
            <a:fillRect/>
          </a:stretch>
        </p:blipFill>
        <p:spPr bwMode="auto">
          <a:xfrm>
            <a:off x="4921470" y="3243348"/>
            <a:ext cx="3928423" cy="259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\\Vboxsvr\desktop\Paper\wadimos_report\mmi\Screenshot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1" b="3358"/>
          <a:stretch>
            <a:fillRect/>
          </a:stretch>
        </p:blipFill>
        <p:spPr bwMode="auto">
          <a:xfrm>
            <a:off x="191613" y="3809449"/>
            <a:ext cx="4204493" cy="14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13197" y="515825"/>
            <a:ext cx="121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Simulation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3692" y="3276345"/>
            <a:ext cx="153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281183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err="1" smtClean="0"/>
              <a:t>steerers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movable gratings 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be combined with </a:t>
            </a:r>
            <a:r>
              <a:rPr lang="en-US" dirty="0" err="1" smtClean="0"/>
              <a:t>focussing</a:t>
            </a:r>
            <a:r>
              <a:rPr lang="en-US" smtClean="0"/>
              <a:t> grating</a:t>
            </a:r>
            <a:endParaRPr lang="en-US"/>
          </a:p>
          <a:p>
            <a:endParaRPr lang="en-US" dirty="0"/>
          </a:p>
        </p:txBody>
      </p:sp>
      <p:pic>
        <p:nvPicPr>
          <p:cNvPr id="8" name="Picture 7" descr="steering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46" y="1741395"/>
            <a:ext cx="4221917" cy="2743279"/>
          </a:xfrm>
          <a:prstGeom prst="rect">
            <a:avLst/>
          </a:prstGeom>
        </p:spPr>
      </p:pic>
      <p:pic>
        <p:nvPicPr>
          <p:cNvPr id="9" name="Picture 8" descr="IMG_4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9148" y="1921583"/>
            <a:ext cx="4320746" cy="29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1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silicon base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available: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“Standard passives” : 220nm silicon, two etch depths (70nm, 220nm)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“Advanced passives” : 220nm silicon + 380nm silicon, multiple etch depths</a:t>
            </a:r>
            <a:endParaRPr lang="en-US" dirty="0"/>
          </a:p>
          <a:p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www.epixfab</a:t>
            </a:r>
            <a:r>
              <a:rPr lang="en-US" dirty="0" smtClean="0"/>
              <a:t> for details and schedule</a:t>
            </a:r>
          </a:p>
          <a:p>
            <a:r>
              <a:rPr lang="en-US" dirty="0" smtClean="0"/>
              <a:t>2012 schedule on line Dec. 1</a:t>
            </a:r>
          </a:p>
          <a:p>
            <a:r>
              <a:rPr lang="en-US" dirty="0" smtClean="0"/>
              <a:t>Need to discuss #runs + size with </a:t>
            </a:r>
            <a:r>
              <a:rPr lang="en-US" smtClean="0"/>
              <a:t>project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2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imec</a:t>
            </a:r>
            <a:r>
              <a:rPr lang="en-US" dirty="0" smtClean="0"/>
              <a:t> in NAVOLCHI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WP3 – transmitter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Provide bonding to TU/e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Provide passive silicon circuits </a:t>
            </a:r>
            <a:r>
              <a:rPr lang="en-US" dirty="0"/>
              <a:t>through </a:t>
            </a:r>
            <a:r>
              <a:rPr lang="en-US" dirty="0">
                <a:hlinkClick r:id="rId2"/>
              </a:rPr>
              <a:t>http://epixfab.eu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WP4 – amplifier for receiver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Design and fabricate amplifier on silicon platform using UGent QDOTS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Investigate possibilities for electrical injection</a:t>
            </a:r>
          </a:p>
          <a:p>
            <a:r>
              <a:rPr lang="en-US" dirty="0" smtClean="0"/>
              <a:t>WP5 – interfaces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WP-leader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Design and fabricate passive filter for amplifier noise suppression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Design and fabricate optical beam-</a:t>
            </a:r>
            <a:r>
              <a:rPr lang="en-US" dirty="0" err="1" smtClean="0"/>
              <a:t>steerer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9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Objective: design and fabrication of QDOT amplifier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Integrated with silicon waveguides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Electrical injection</a:t>
            </a:r>
          </a:p>
          <a:p>
            <a:r>
              <a:rPr lang="en-US" dirty="0" smtClean="0"/>
              <a:t>Timeline: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Month 12 (M4.1) : decision on design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Month 15 (M4.3) : conductive QD layers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Month 18 (M4.6) : electroluminescence from QD-stack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Month 21 (M4.8) : optically pumped amplifier (10dB gain)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Month 30 (M4.9):  </a:t>
            </a:r>
            <a:r>
              <a:rPr lang="en-GB" dirty="0" smtClean="0"/>
              <a:t>electrical pumped amplifier </a:t>
            </a:r>
            <a:r>
              <a:rPr lang="en-GB" dirty="0"/>
              <a:t>10dB/cm </a:t>
            </a:r>
            <a:r>
              <a:rPr lang="en-GB" dirty="0" smtClean="0"/>
              <a:t>gain</a:t>
            </a:r>
          </a:p>
          <a:p>
            <a:r>
              <a:rPr lang="en-GB" dirty="0" smtClean="0"/>
              <a:t>Main input required: UGent QDOTS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449780"/>
            <a:ext cx="8488947" cy="478311"/>
          </a:xfrm>
        </p:spPr>
        <p:txBody>
          <a:bodyPr/>
          <a:lstStyle/>
          <a:p>
            <a:r>
              <a:rPr lang="en-US" dirty="0" smtClean="0"/>
              <a:t>General approach (cross-section):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1137" y="2066158"/>
            <a:ext cx="6408144" cy="3511173"/>
            <a:chOff x="1447800" y="1371600"/>
            <a:chExt cx="6408144" cy="351117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286000" y="3733800"/>
              <a:ext cx="4267200" cy="1143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TextBox 40"/>
            <p:cNvSpPr txBox="1">
              <a:spLocks noChangeArrowheads="1"/>
            </p:cNvSpPr>
            <p:nvPr/>
          </p:nvSpPr>
          <p:spPr bwMode="auto">
            <a:xfrm>
              <a:off x="6019800" y="2971800"/>
              <a:ext cx="1836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Bottom Electrode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3162531" y="4309369"/>
              <a:ext cx="114522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0"/>
            <p:cNvSpPr txBox="1">
              <a:spLocks noChangeArrowheads="1"/>
            </p:cNvSpPr>
            <p:nvPr/>
          </p:nvSpPr>
          <p:spPr bwMode="auto">
            <a:xfrm>
              <a:off x="3454898" y="4168066"/>
              <a:ext cx="3289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H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86000" y="3582130"/>
              <a:ext cx="42672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733800" y="3048730"/>
              <a:ext cx="14478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733800" y="2819400"/>
              <a:ext cx="1447800" cy="2286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733800" y="2590800"/>
              <a:ext cx="14478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733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10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886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62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386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114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191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267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43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196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95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72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648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724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006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876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8768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9530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0292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105400" y="2895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0"/>
            <p:cNvSpPr txBox="1">
              <a:spLocks noChangeArrowheads="1"/>
            </p:cNvSpPr>
            <p:nvPr/>
          </p:nvSpPr>
          <p:spPr bwMode="auto">
            <a:xfrm>
              <a:off x="4267200" y="3200400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p</a:t>
              </a:r>
              <a:r>
                <a:rPr lang="en-US" dirty="0" smtClean="0">
                  <a:latin typeface="Calibri" pitchFamily="34" charset="0"/>
                </a:rPr>
                <a:t>-Si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362200" y="3352800"/>
              <a:ext cx="457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019800" y="3352800"/>
              <a:ext cx="457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TextBox 40"/>
            <p:cNvSpPr txBox="1">
              <a:spLocks noChangeArrowheads="1"/>
            </p:cNvSpPr>
            <p:nvPr/>
          </p:nvSpPr>
          <p:spPr bwMode="auto">
            <a:xfrm>
              <a:off x="4876800" y="1676400"/>
              <a:ext cx="297799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Top-electrode </a:t>
              </a:r>
            </a:p>
            <a:p>
              <a:r>
                <a:rPr lang="en-US" dirty="0" smtClean="0">
                  <a:latin typeface="Calibri" pitchFamily="34" charset="0"/>
                </a:rPr>
                <a:t>(forming </a:t>
              </a:r>
              <a:r>
                <a:rPr lang="en-US" dirty="0" err="1" smtClean="0">
                  <a:latin typeface="Calibri" pitchFamily="34" charset="0"/>
                </a:rPr>
                <a:t>plasmon</a:t>
              </a:r>
              <a:r>
                <a:rPr lang="en-US" dirty="0" smtClean="0">
                  <a:latin typeface="Calibri" pitchFamily="34" charset="0"/>
                </a:rPr>
                <a:t> waveguide)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3086100" y="2324100"/>
              <a:ext cx="609600" cy="533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0"/>
            <p:cNvSpPr txBox="1">
              <a:spLocks noChangeArrowheads="1"/>
            </p:cNvSpPr>
            <p:nvPr/>
          </p:nvSpPr>
          <p:spPr bwMode="auto">
            <a:xfrm>
              <a:off x="1447800" y="1371600"/>
              <a:ext cx="2057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Stack of semiconducting oxide with </a:t>
              </a:r>
              <a:r>
                <a:rPr lang="en-US" dirty="0" err="1" smtClean="0">
                  <a:latin typeface="Calibri" pitchFamily="34" charset="0"/>
                </a:rPr>
                <a:t>QDot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rot="5030036">
              <a:off x="3013618" y="2340560"/>
              <a:ext cx="881300" cy="1883825"/>
            </a:xfrm>
            <a:custGeom>
              <a:avLst/>
              <a:gdLst>
                <a:gd name="connsiteX0" fmla="*/ 337352 w 347709"/>
                <a:gd name="connsiteY0" fmla="*/ 0 h 2086252"/>
                <a:gd name="connsiteX1" fmla="*/ 328474 w 347709"/>
                <a:gd name="connsiteY1" fmla="*/ 701336 h 2086252"/>
                <a:gd name="connsiteX2" fmla="*/ 221942 w 347709"/>
                <a:gd name="connsiteY2" fmla="*/ 1606858 h 2086252"/>
                <a:gd name="connsiteX3" fmla="*/ 0 w 347709"/>
                <a:gd name="connsiteY3" fmla="*/ 2086252 h 2086252"/>
                <a:gd name="connsiteX0" fmla="*/ 301883 w 341798"/>
                <a:gd name="connsiteY0" fmla="*/ 0 h 2050736"/>
                <a:gd name="connsiteX1" fmla="*/ 328474 w 341798"/>
                <a:gd name="connsiteY1" fmla="*/ 665820 h 2050736"/>
                <a:gd name="connsiteX2" fmla="*/ 221942 w 341798"/>
                <a:gd name="connsiteY2" fmla="*/ 1571342 h 2050736"/>
                <a:gd name="connsiteX3" fmla="*/ 0 w 341798"/>
                <a:gd name="connsiteY3" fmla="*/ 2050736 h 2050736"/>
                <a:gd name="connsiteX0" fmla="*/ 0 w 500077"/>
                <a:gd name="connsiteY0" fmla="*/ 0 h 2139525"/>
                <a:gd name="connsiteX1" fmla="*/ 443857 w 500077"/>
                <a:gd name="connsiteY1" fmla="*/ 754609 h 2139525"/>
                <a:gd name="connsiteX2" fmla="*/ 337325 w 500077"/>
                <a:gd name="connsiteY2" fmla="*/ 1660131 h 2139525"/>
                <a:gd name="connsiteX3" fmla="*/ 115383 w 500077"/>
                <a:gd name="connsiteY3" fmla="*/ 2139525 h 2139525"/>
                <a:gd name="connsiteX0" fmla="*/ 0 w 600062"/>
                <a:gd name="connsiteY0" fmla="*/ 0 h 2139525"/>
                <a:gd name="connsiteX1" fmla="*/ 443857 w 600062"/>
                <a:gd name="connsiteY1" fmla="*/ 7546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881418"/>
                <a:gd name="connsiteY0" fmla="*/ 1 h 2216569"/>
                <a:gd name="connsiteX1" fmla="*/ 881418 w 881418"/>
                <a:gd name="connsiteY1" fmla="*/ 831753 h 2216569"/>
                <a:gd name="connsiteX2" fmla="*/ 748190 w 881418"/>
                <a:gd name="connsiteY2" fmla="*/ 1737175 h 2216569"/>
                <a:gd name="connsiteX3" fmla="*/ 526248 w 881418"/>
                <a:gd name="connsiteY3" fmla="*/ 2216569 h 221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418" h="2216569">
                  <a:moveTo>
                    <a:pt x="0" y="1"/>
                  </a:moveTo>
                  <a:cubicBezTo>
                    <a:pt x="600062" y="83610"/>
                    <a:pt x="877001" y="547158"/>
                    <a:pt x="881418" y="831753"/>
                  </a:cubicBezTo>
                  <a:cubicBezTo>
                    <a:pt x="875617" y="1135354"/>
                    <a:pt x="807385" y="1506372"/>
                    <a:pt x="748190" y="1737175"/>
                  </a:cubicBezTo>
                  <a:cubicBezTo>
                    <a:pt x="688995" y="1967978"/>
                    <a:pt x="609846" y="2092281"/>
                    <a:pt x="526248" y="2216569"/>
                  </a:cubicBezTo>
                </a:path>
              </a:pathLst>
            </a:custGeom>
            <a:ln w="28575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 rot="16569964" flipH="1">
              <a:off x="5052556" y="2328815"/>
              <a:ext cx="881300" cy="1883825"/>
            </a:xfrm>
            <a:custGeom>
              <a:avLst/>
              <a:gdLst>
                <a:gd name="connsiteX0" fmla="*/ 337352 w 347709"/>
                <a:gd name="connsiteY0" fmla="*/ 0 h 2086252"/>
                <a:gd name="connsiteX1" fmla="*/ 328474 w 347709"/>
                <a:gd name="connsiteY1" fmla="*/ 701336 h 2086252"/>
                <a:gd name="connsiteX2" fmla="*/ 221942 w 347709"/>
                <a:gd name="connsiteY2" fmla="*/ 1606858 h 2086252"/>
                <a:gd name="connsiteX3" fmla="*/ 0 w 347709"/>
                <a:gd name="connsiteY3" fmla="*/ 2086252 h 2086252"/>
                <a:gd name="connsiteX0" fmla="*/ 301883 w 341798"/>
                <a:gd name="connsiteY0" fmla="*/ 0 h 2050736"/>
                <a:gd name="connsiteX1" fmla="*/ 328474 w 341798"/>
                <a:gd name="connsiteY1" fmla="*/ 665820 h 2050736"/>
                <a:gd name="connsiteX2" fmla="*/ 221942 w 341798"/>
                <a:gd name="connsiteY2" fmla="*/ 1571342 h 2050736"/>
                <a:gd name="connsiteX3" fmla="*/ 0 w 341798"/>
                <a:gd name="connsiteY3" fmla="*/ 2050736 h 2050736"/>
                <a:gd name="connsiteX0" fmla="*/ 0 w 500077"/>
                <a:gd name="connsiteY0" fmla="*/ 0 h 2139525"/>
                <a:gd name="connsiteX1" fmla="*/ 443857 w 500077"/>
                <a:gd name="connsiteY1" fmla="*/ 754609 h 2139525"/>
                <a:gd name="connsiteX2" fmla="*/ 337325 w 500077"/>
                <a:gd name="connsiteY2" fmla="*/ 1660131 h 2139525"/>
                <a:gd name="connsiteX3" fmla="*/ 115383 w 500077"/>
                <a:gd name="connsiteY3" fmla="*/ 2139525 h 2139525"/>
                <a:gd name="connsiteX0" fmla="*/ 0 w 600062"/>
                <a:gd name="connsiteY0" fmla="*/ 0 h 2139525"/>
                <a:gd name="connsiteX1" fmla="*/ 443857 w 600062"/>
                <a:gd name="connsiteY1" fmla="*/ 7546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600062"/>
                <a:gd name="connsiteY0" fmla="*/ 0 h 2139525"/>
                <a:gd name="connsiteX1" fmla="*/ 470553 w 600062"/>
                <a:gd name="connsiteY1" fmla="*/ 754709 h 2139525"/>
                <a:gd name="connsiteX2" fmla="*/ 337325 w 600062"/>
                <a:gd name="connsiteY2" fmla="*/ 1660131 h 2139525"/>
                <a:gd name="connsiteX3" fmla="*/ 115383 w 600062"/>
                <a:gd name="connsiteY3" fmla="*/ 2139525 h 2139525"/>
                <a:gd name="connsiteX0" fmla="*/ 0 w 881418"/>
                <a:gd name="connsiteY0" fmla="*/ 1 h 2216569"/>
                <a:gd name="connsiteX1" fmla="*/ 881418 w 881418"/>
                <a:gd name="connsiteY1" fmla="*/ 831753 h 2216569"/>
                <a:gd name="connsiteX2" fmla="*/ 748190 w 881418"/>
                <a:gd name="connsiteY2" fmla="*/ 1737175 h 2216569"/>
                <a:gd name="connsiteX3" fmla="*/ 526248 w 881418"/>
                <a:gd name="connsiteY3" fmla="*/ 2216569 h 221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418" h="2216569">
                  <a:moveTo>
                    <a:pt x="0" y="1"/>
                  </a:moveTo>
                  <a:cubicBezTo>
                    <a:pt x="600062" y="83610"/>
                    <a:pt x="877001" y="547158"/>
                    <a:pt x="881418" y="831753"/>
                  </a:cubicBezTo>
                  <a:cubicBezTo>
                    <a:pt x="875617" y="1135354"/>
                    <a:pt x="807385" y="1506372"/>
                    <a:pt x="748190" y="1737175"/>
                  </a:cubicBezTo>
                  <a:cubicBezTo>
                    <a:pt x="688995" y="1967978"/>
                    <a:pt x="609846" y="2092281"/>
                    <a:pt x="526248" y="2216569"/>
                  </a:cubicBezTo>
                </a:path>
              </a:pathLst>
            </a:custGeom>
            <a:ln w="28575">
              <a:solidFill>
                <a:schemeClr val="accent2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6200000" flipV="1">
              <a:off x="5562600" y="3733800"/>
              <a:ext cx="6096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40"/>
            <p:cNvSpPr txBox="1">
              <a:spLocks noChangeArrowheads="1"/>
            </p:cNvSpPr>
            <p:nvPr/>
          </p:nvSpPr>
          <p:spPr bwMode="auto">
            <a:xfrm>
              <a:off x="5943600" y="4191000"/>
              <a:ext cx="13616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Current flow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2" name="Straight Arrow Connector 51"/>
            <p:cNvCxnSpPr>
              <a:stCxn id="45" idx="1"/>
            </p:cNvCxnSpPr>
            <p:nvPr/>
          </p:nvCxnSpPr>
          <p:spPr>
            <a:xfrm rot="10800000" flipV="1">
              <a:off x="4724400" y="1999566"/>
              <a:ext cx="152400" cy="5912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585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866902"/>
            <a:ext cx="9144000" cy="9617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WP4 -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8" y="1449780"/>
            <a:ext cx="6450870" cy="4676383"/>
          </a:xfrm>
        </p:spPr>
        <p:txBody>
          <a:bodyPr/>
          <a:lstStyle/>
          <a:p>
            <a:r>
              <a:rPr lang="en-US" dirty="0" smtClean="0"/>
              <a:t>Initial focus of work:</a:t>
            </a:r>
          </a:p>
          <a:p>
            <a:pPr lvl="1"/>
            <a:r>
              <a:rPr lang="en-US" dirty="0" smtClean="0"/>
              <a:t> Overall design (</a:t>
            </a:r>
            <a:r>
              <a:rPr lang="en-US" dirty="0" err="1" smtClean="0"/>
              <a:t>Weiqiang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Electrical injection: investigation of suitable layers (Pieter </a:t>
            </a:r>
            <a:r>
              <a:rPr lang="en-US" dirty="0" err="1" smtClean="0"/>
              <a:t>Geiregat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Improvement of related processes (QDOT embedding, local deposition, </a:t>
            </a:r>
            <a:r>
              <a:rPr lang="en-US" dirty="0" err="1" smtClean="0"/>
              <a:t>ebeam</a:t>
            </a:r>
            <a:r>
              <a:rPr lang="en-US" dirty="0" smtClean="0"/>
              <a:t> process …)(</a:t>
            </a:r>
            <a:r>
              <a:rPr lang="en-US" dirty="0" err="1" smtClean="0"/>
              <a:t>Katarzyna</a:t>
            </a:r>
            <a:r>
              <a:rPr lang="en-US" dirty="0" smtClean="0"/>
              <a:t> </a:t>
            </a:r>
            <a:r>
              <a:rPr lang="en-US" dirty="0" err="1" smtClean="0"/>
              <a:t>Komorowska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494" y="4334391"/>
            <a:ext cx="1104597" cy="153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289" y="2770908"/>
            <a:ext cx="1106802" cy="1461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2289" y="1449780"/>
            <a:ext cx="1106802" cy="1182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Weiqiang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5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Generic</a:t>
            </a:r>
            <a:r>
              <a:rPr lang="nl-BE" dirty="0" smtClean="0"/>
              <a:t> structure for </a:t>
            </a:r>
            <a:r>
              <a:rPr lang="nl-BE" dirty="0" err="1" smtClean="0"/>
              <a:t>modeling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 bwMode="auto">
          <a:xfrm>
            <a:off x="2798215" y="4498057"/>
            <a:ext cx="4752528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2795020" y="4344761"/>
            <a:ext cx="4752528" cy="20615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4491844" y="3912714"/>
            <a:ext cx="1296144" cy="43204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4491844" y="2976610"/>
            <a:ext cx="1296144" cy="43204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4491844" y="3588679"/>
            <a:ext cx="1296144" cy="108011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4491844" y="3696690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301542" y="291142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Cathode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5" name="Rechte verbindingslijn met pijl 14"/>
          <p:cNvCxnSpPr/>
          <p:nvPr/>
        </p:nvCxnSpPr>
        <p:spPr bwMode="auto">
          <a:xfrm flipH="1">
            <a:off x="5802817" y="4119579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362611" y="39335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Anode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798215" y="493479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Silica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9" name="Rechte verbindingslijn met pijl 18"/>
          <p:cNvCxnSpPr/>
          <p:nvPr/>
        </p:nvCxnSpPr>
        <p:spPr bwMode="auto">
          <a:xfrm flipH="1">
            <a:off x="5802817" y="3096092"/>
            <a:ext cx="49872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6347842" y="342598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Active layers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4" name="Tekstvak 33"/>
          <p:cNvSpPr txBox="1"/>
          <p:nvPr/>
        </p:nvSpPr>
        <p:spPr>
          <a:xfrm rot="5400000">
            <a:off x="7189283" y="5011756"/>
            <a:ext cx="170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SOI platform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5" name="Rechteraccolade 34"/>
          <p:cNvSpPr/>
          <p:nvPr/>
        </p:nvSpPr>
        <p:spPr>
          <a:xfrm>
            <a:off x="7690504" y="4302886"/>
            <a:ext cx="254643" cy="159329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hoek 35"/>
          <p:cNvSpPr/>
          <p:nvPr/>
        </p:nvSpPr>
        <p:spPr bwMode="auto">
          <a:xfrm>
            <a:off x="2795020" y="5278995"/>
            <a:ext cx="4752528" cy="61718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2798215" y="54798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Silicon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8" name="Rechthoek 37"/>
          <p:cNvSpPr/>
          <p:nvPr/>
        </p:nvSpPr>
        <p:spPr bwMode="auto">
          <a:xfrm>
            <a:off x="4491844" y="3386889"/>
            <a:ext cx="1296144" cy="224411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373693" y="969580"/>
            <a:ext cx="70104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Cathode: </a:t>
            </a:r>
          </a:p>
          <a:p>
            <a:endParaRPr lang="nl-BE" b="1" u="sng" dirty="0" smtClean="0"/>
          </a:p>
          <a:p>
            <a:r>
              <a:rPr lang="nl-BE" i="1" dirty="0" smtClean="0"/>
              <a:t>Metal (Ag, Al) , n-type amorphous silicon (</a:t>
            </a:r>
            <a:r>
              <a:rPr lang="nl-BE" i="1" dirty="0" err="1" smtClean="0"/>
              <a:t>a:Si</a:t>
            </a:r>
            <a:r>
              <a:rPr lang="nl-BE" i="1" dirty="0" smtClean="0"/>
              <a:t>)</a:t>
            </a:r>
          </a:p>
          <a:p>
            <a:endParaRPr lang="nl-BE" dirty="0"/>
          </a:p>
          <a:p>
            <a:r>
              <a:rPr lang="nl-BE" sz="2000" b="1" u="sng" dirty="0" smtClean="0"/>
              <a:t>Anode: </a:t>
            </a:r>
          </a:p>
          <a:p>
            <a:endParaRPr lang="nl-BE" b="1" u="sng" dirty="0" smtClean="0"/>
          </a:p>
          <a:p>
            <a:r>
              <a:rPr lang="nl-BE" i="1" dirty="0" smtClean="0"/>
              <a:t>Silicon (p-type), metal (Au)</a:t>
            </a:r>
          </a:p>
          <a:p>
            <a:endParaRPr lang="nl-BE" dirty="0"/>
          </a:p>
          <a:p>
            <a:r>
              <a:rPr lang="nl-BE" sz="2000" b="1" u="sng" dirty="0" smtClean="0"/>
              <a:t>Active layers:</a:t>
            </a:r>
          </a:p>
          <a:p>
            <a:endParaRPr lang="nl-BE" b="1" u="sng" dirty="0" smtClean="0"/>
          </a:p>
          <a:p>
            <a:r>
              <a:rPr lang="nl-BE" i="1" dirty="0" smtClean="0"/>
              <a:t>Metal-oxides , nanocrystals</a:t>
            </a:r>
            <a:endParaRPr lang="nl-BE" i="1" dirty="0"/>
          </a:p>
        </p:txBody>
      </p:sp>
      <p:cxnSp>
        <p:nvCxnSpPr>
          <p:cNvPr id="40" name="Rechte verbindingslijn met pijl 39"/>
          <p:cNvCxnSpPr/>
          <p:nvPr/>
        </p:nvCxnSpPr>
        <p:spPr bwMode="auto">
          <a:xfrm flipH="1">
            <a:off x="5823272" y="3642684"/>
            <a:ext cx="498725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5548178" y="1155143"/>
            <a:ext cx="34726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b="1" i="1" dirty="0" smtClean="0"/>
              <a:t>How ?</a:t>
            </a:r>
          </a:p>
          <a:p>
            <a:r>
              <a:rPr lang="nl-BE" i="1" dirty="0" smtClean="0"/>
              <a:t>2D FEM Mode </a:t>
            </a:r>
            <a:r>
              <a:rPr lang="nl-BE" i="1" dirty="0" err="1" smtClean="0"/>
              <a:t>solver</a:t>
            </a:r>
            <a:r>
              <a:rPr lang="nl-BE" i="1" dirty="0" smtClean="0"/>
              <a:t> (COMSOL) @ 1550 nm</a:t>
            </a:r>
            <a:endParaRPr lang="nl-BE" i="1" dirty="0"/>
          </a:p>
        </p:txBody>
      </p:sp>
      <p:cxnSp>
        <p:nvCxnSpPr>
          <p:cNvPr id="43" name="Rechte verbindingslijn met pijl 42"/>
          <p:cNvCxnSpPr/>
          <p:nvPr/>
        </p:nvCxnSpPr>
        <p:spPr bwMode="auto">
          <a:xfrm flipH="1">
            <a:off x="4326268" y="3374933"/>
            <a:ext cx="1" cy="55862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3932115" y="3469577"/>
            <a:ext cx="3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dobe Gothic Std B" pitchFamily="34" charset="-128"/>
                <a:ea typeface="Adobe Gothic Std B" pitchFamily="34" charset="-128"/>
              </a:rPr>
              <a:t>t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727" y="6130636"/>
            <a:ext cx="793243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Outcome of simulations : </a:t>
            </a:r>
            <a:r>
              <a:rPr lang="en-US" sz="2000" b="1" dirty="0" smtClean="0">
                <a:solidFill>
                  <a:srgbClr val="008000"/>
                </a:solidFill>
              </a:rPr>
              <a:t>Confinement Factor, Purcell Factor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Modal Loss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0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Output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simulations</a:t>
            </a:r>
            <a:r>
              <a:rPr lang="nl-BE" dirty="0" smtClean="0"/>
              <a:t> 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947" y="1332522"/>
            <a:ext cx="8488947" cy="4957763"/>
          </a:xfrm>
        </p:spPr>
        <p:txBody>
          <a:bodyPr/>
          <a:lstStyle/>
          <a:p>
            <a:r>
              <a:rPr lang="nl-BE" b="1" dirty="0" smtClean="0">
                <a:solidFill>
                  <a:srgbClr val="FF0000"/>
                </a:solidFill>
              </a:rPr>
              <a:t>Confinement factor:</a:t>
            </a:r>
          </a:p>
          <a:p>
            <a:endParaRPr lang="nl-BE" dirty="0" smtClean="0"/>
          </a:p>
          <a:p>
            <a:r>
              <a:rPr lang="nl-BE" b="1" dirty="0" err="1">
                <a:solidFill>
                  <a:srgbClr val="FF0000"/>
                </a:solidFill>
              </a:rPr>
              <a:t>M</a:t>
            </a:r>
            <a:r>
              <a:rPr lang="nl-BE" b="1" dirty="0" err="1" smtClean="0">
                <a:solidFill>
                  <a:srgbClr val="FF0000"/>
                </a:solidFill>
              </a:rPr>
              <a:t>odal</a:t>
            </a:r>
            <a:r>
              <a:rPr lang="nl-BE" b="1" dirty="0" smtClean="0">
                <a:solidFill>
                  <a:srgbClr val="FF0000"/>
                </a:solidFill>
              </a:rPr>
              <a:t> loss </a:t>
            </a:r>
            <a:r>
              <a:rPr lang="nl-BE" dirty="0" smtClean="0"/>
              <a:t>(</a:t>
            </a:r>
            <a:r>
              <a:rPr lang="nl-BE" dirty="0" err="1" smtClean="0"/>
              <a:t>due</a:t>
            </a:r>
            <a:r>
              <a:rPr lang="nl-BE" dirty="0" smtClean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materials</a:t>
            </a:r>
            <a:r>
              <a:rPr lang="nl-BE" dirty="0"/>
              <a:t>, </a:t>
            </a:r>
            <a:r>
              <a:rPr lang="nl-BE" dirty="0" err="1"/>
              <a:t>sidewall</a:t>
            </a:r>
            <a:r>
              <a:rPr lang="nl-BE" dirty="0"/>
              <a:t> </a:t>
            </a:r>
            <a:r>
              <a:rPr lang="nl-BE" dirty="0" err="1"/>
              <a:t>roughness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NC-</a:t>
            </a:r>
            <a:r>
              <a:rPr lang="nl-BE" dirty="0" err="1"/>
              <a:t>self</a:t>
            </a:r>
            <a:r>
              <a:rPr lang="nl-BE" dirty="0"/>
              <a:t> </a:t>
            </a:r>
            <a:r>
              <a:rPr lang="nl-BE" dirty="0" err="1" smtClean="0"/>
              <a:t>absorption</a:t>
            </a:r>
            <a:r>
              <a:rPr lang="nl-BE" dirty="0" smtClean="0"/>
              <a:t>):</a:t>
            </a:r>
            <a:endParaRPr lang="nl-BE" dirty="0"/>
          </a:p>
          <a:p>
            <a:endParaRPr lang="nl-BE" dirty="0" smtClean="0"/>
          </a:p>
          <a:p>
            <a:r>
              <a:rPr lang="nl-BE" b="1" dirty="0" err="1" smtClean="0">
                <a:solidFill>
                  <a:srgbClr val="FF0000"/>
                </a:solidFill>
              </a:rPr>
              <a:t>Emission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enhancement</a:t>
            </a:r>
            <a:r>
              <a:rPr lang="nl-BE" b="1" dirty="0" smtClean="0">
                <a:solidFill>
                  <a:srgbClr val="FF0000"/>
                </a:solidFill>
              </a:rPr>
              <a:t>:</a:t>
            </a:r>
          </a:p>
          <a:p>
            <a:endParaRPr lang="nl-BE" dirty="0"/>
          </a:p>
          <a:p>
            <a:endParaRPr lang="nl-B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3132594" y="1187912"/>
                <a:ext cx="3270739" cy="923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 smtClean="0">
                          <a:latin typeface="Cambria Math"/>
                          <a:ea typeface="Cambria Math"/>
                        </a:rPr>
                        <m:t>𝜞</m:t>
                      </m:r>
                      <m:r>
                        <a:rPr lang="nl-BE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BE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l-BE" sz="22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nl-BE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nl-BE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22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BE" sz="22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nl-BE" sz="22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nl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BE" sz="22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nl-BE" sz="22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nl-BE" sz="22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nl-BE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BE" sz="2200" i="1">
                                  <a:latin typeface="Cambria Math"/>
                                  <a:ea typeface="Cambria Math"/>
                                </a:rPr>
                                <m:t>𝑑𝑥𝑑𝑦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</m:num>
                        <m:den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nl-BE" sz="22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nl-BE" sz="2200" b="0" i="1" smtClean="0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l-BE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BE" sz="2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nl-BE" sz="2200" b="0" i="1" smtClean="0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nl-BE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nl-BE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l-BE" sz="2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nl-BE" sz="2200" i="1">
                                  <a:latin typeface="Cambria Math"/>
                                  <a:ea typeface="Cambria Math"/>
                                </a:rPr>
                                <m:t>𝑑𝑥𝑑𝑦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594" y="1187912"/>
                <a:ext cx="3270739" cy="9232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1591105" y="3107395"/>
                <a:ext cx="2219054" cy="109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BE" sz="2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  <m:sub>
                          <m:r>
                            <a:rPr lang="nl-BE" sz="2200" b="1" i="1"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nl-BE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BE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nl-BE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sz="22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BE" sz="22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BE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05" y="3107395"/>
                <a:ext cx="2219054" cy="10997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3194834" y="4311352"/>
                <a:ext cx="3179423" cy="1141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BE" sz="22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nl-BE" sz="22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nl-BE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BE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2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nl-BE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nl-BE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nl-BE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22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nl-BE" sz="2200" b="0" i="1" smtClean="0">
                              <a:latin typeface="Cambria Math"/>
                            </a:rPr>
                            <m:t>/</m:t>
                          </m:r>
                          <m:r>
                            <a:rPr lang="nl-BE" sz="22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nl-BE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sz="2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BE" sz="22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nl-BE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2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nl-BE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sz="22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nl-BE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BE" sz="2200" b="0" i="1" smtClean="0">
                              <a:latin typeface="Cambria Math"/>
                            </a:rPr>
                            <m:t>/</m:t>
                          </m:r>
                          <m:r>
                            <a:rPr lang="nl-BE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nl-BE" sz="2200" b="0" i="1" smtClean="0">
                              <a:latin typeface="Cambria Math"/>
                            </a:rPr>
                            <m:t>)²</m:t>
                          </m:r>
                        </m:num>
                        <m:den>
                          <m:sSub>
                            <m:sSubPr>
                              <m:ctrlPr>
                                <a:rPr lang="nl-BE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BE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BE" sz="2200" b="0" i="1" smtClean="0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BE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34" y="4311352"/>
                <a:ext cx="3179423" cy="11419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/>
              <p:cNvSpPr txBox="1"/>
              <p:nvPr/>
            </p:nvSpPr>
            <p:spPr>
              <a:xfrm>
                <a:off x="116304" y="5578711"/>
                <a:ext cx="4387509" cy="73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5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BE" sz="15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nl-BE" sz="15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nl-BE" sz="1500" i="1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nl-BE" sz="15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BE" sz="15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BE" sz="15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nl-BE" sz="150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nl-BE" sz="15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nl-BE" sz="1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sz="1500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nl-BE" sz="15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nl-BE" sz="15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BE" sz="15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nl-BE" sz="15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l-GR" sz="1500" b="0" i="1" smtClean="0">
                                      <a:latin typeface="Cambria Math"/>
                                      <a:ea typeface="Cambria Math"/>
                                    </a:rPr>
                                    <m:t>𝜀𝜔</m:t>
                                  </m:r>
                                  <m:r>
                                    <a:rPr lang="nl-BE" sz="15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nl-BE" sz="15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nl-BE" sz="15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nl-BE" sz="1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BE" sz="15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nl-BE" sz="15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nl-BE" sz="15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nl-BE" sz="1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BE" sz="15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l-BE" sz="1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sz="150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5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nl-BE" sz="15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l-BE" sz="15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500" b="0" i="1" smtClean="0">
                                          <a:latin typeface="Cambria Math"/>
                                          <a:ea typeface="Cambria Math"/>
                                        </a:rPr>
                                        <m:t>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BE" sz="15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BE" sz="1500" i="1">
                                  <a:latin typeface="Cambria Math"/>
                                  <a:ea typeface="Cambria Math"/>
                                </a:rPr>
                                <m:t>𝑑𝑥𝑑𝑦</m:t>
                              </m:r>
                            </m:e>
                          </m:nary>
                        </m:num>
                        <m:den>
                          <m:r>
                            <a:rPr lang="el-GR" sz="1500" i="1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nl-BE" sz="1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15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nl-BE" sz="15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BE" sz="15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nl-BE" sz="1500" i="1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nl-BE" sz="15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nl-BE" sz="1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15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l-BE" sz="15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nl-BE" sz="15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nl-BE" sz="15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nl-BE" sz="1500" b="0" i="1" smtClean="0">
                              <a:latin typeface="Cambria Math"/>
                              <a:ea typeface="Cambria Math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kstvak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4" y="5578711"/>
                <a:ext cx="4387509" cy="7334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6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photonic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nics - Confidenti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photonics.potx</Template>
  <TotalTime>11073</TotalTime>
  <Words>1870</Words>
  <Application>Microsoft Macintosh PowerPoint</Application>
  <PresentationFormat>On-screen Show (4:3)</PresentationFormat>
  <Paragraphs>332</Paragraphs>
  <Slides>32</Slides>
  <Notes>9</Notes>
  <HiddenSlides>3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photonics</vt:lpstr>
      <vt:lpstr>Photonics - Confidential</vt:lpstr>
      <vt:lpstr>Equation</vt:lpstr>
      <vt:lpstr>IMEC in Navolchi </vt:lpstr>
      <vt:lpstr>Photonics Group – Ghent University - IMEC</vt:lpstr>
      <vt:lpstr>Research Vision and Focus: Technology</vt:lpstr>
      <vt:lpstr>imec in NAVOLCHI</vt:lpstr>
      <vt:lpstr>WP4 - work</vt:lpstr>
      <vt:lpstr>WP4 - work</vt:lpstr>
      <vt:lpstr>WP4 - Work</vt:lpstr>
      <vt:lpstr>Generic structure for modeling</vt:lpstr>
      <vt:lpstr>Output from simulations ?</vt:lpstr>
      <vt:lpstr>Modeling the nanocrystals: local field factor</vt:lpstr>
      <vt:lpstr>Typical mode profile</vt:lpstr>
      <vt:lpstr>Structure A: metal – dielectric - metal</vt:lpstr>
      <vt:lpstr>Structure B: metal – dielectric - metal</vt:lpstr>
      <vt:lpstr>Structure C: a:Si – dielectric - silicon</vt:lpstr>
      <vt:lpstr>Structure C: a:Si – dielectric - silicon</vt:lpstr>
      <vt:lpstr>Structure C: a:Si – dielectric - silicon</vt:lpstr>
      <vt:lpstr>Emission enhancement ?</vt:lpstr>
      <vt:lpstr>WP4 - Work</vt:lpstr>
      <vt:lpstr>Integrated light source for silicon photonics</vt:lpstr>
      <vt:lpstr>Integrated light source for silicon photonics</vt:lpstr>
      <vt:lpstr>Integrated light source for silicon photonics</vt:lpstr>
      <vt:lpstr>Metal oxides for charge transport</vt:lpstr>
      <vt:lpstr>Observation of visible EL</vt:lpstr>
      <vt:lpstr>Reactive magnetron sputtering </vt:lpstr>
      <vt:lpstr>WP4 - Work</vt:lpstr>
      <vt:lpstr>Atomic Layer Deposition</vt:lpstr>
      <vt:lpstr>Atomic Layer Deposition</vt:lpstr>
      <vt:lpstr>WP4 – Supporting processes</vt:lpstr>
      <vt:lpstr>WP5 - work</vt:lpstr>
      <vt:lpstr>Passive filters</vt:lpstr>
      <vt:lpstr>Beam steerers</vt:lpstr>
      <vt:lpstr>Providing silicon base circuits</vt:lpstr>
    </vt:vector>
  </TitlesOfParts>
  <Company>MacBook 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Verbist</dc:creator>
  <cp:lastModifiedBy>Dries Van Thourhout</cp:lastModifiedBy>
  <cp:revision>136</cp:revision>
  <cp:lastPrinted>2010-11-30T16:32:30Z</cp:lastPrinted>
  <dcterms:created xsi:type="dcterms:W3CDTF">2010-10-27T15:19:42Z</dcterms:created>
  <dcterms:modified xsi:type="dcterms:W3CDTF">2012-02-03T09:30:45Z</dcterms:modified>
</cp:coreProperties>
</file>