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sldIdLst>
    <p:sldId id="284" r:id="rId2"/>
    <p:sldId id="497" r:id="rId3"/>
    <p:sldId id="499" r:id="rId4"/>
    <p:sldId id="500" r:id="rId5"/>
    <p:sldId id="479" r:id="rId6"/>
    <p:sldId id="465" r:id="rId7"/>
    <p:sldId id="467" r:id="rId8"/>
    <p:sldId id="468" r:id="rId9"/>
    <p:sldId id="469" r:id="rId10"/>
    <p:sldId id="470" r:id="rId11"/>
    <p:sldId id="477" r:id="rId12"/>
    <p:sldId id="478" r:id="rId13"/>
    <p:sldId id="488" r:id="rId14"/>
    <p:sldId id="490" r:id="rId15"/>
    <p:sldId id="491" r:id="rId16"/>
    <p:sldId id="475" r:id="rId17"/>
    <p:sldId id="485" r:id="rId18"/>
    <p:sldId id="480" r:id="rId19"/>
    <p:sldId id="48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C0C0C0"/>
    <a:srgbClr val="00FF00"/>
    <a:srgbClr val="D5E0E5"/>
    <a:srgbClr val="B2B2B2"/>
    <a:srgbClr val="14096A"/>
    <a:srgbClr val="0000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3898" autoAdjust="0"/>
  </p:normalViewPr>
  <p:slideViewPr>
    <p:cSldViewPr>
      <p:cViewPr>
        <p:scale>
          <a:sx n="75" d="100"/>
          <a:sy n="75" d="100"/>
        </p:scale>
        <p:origin x="-966" y="210"/>
      </p:cViewPr>
      <p:guideLst>
        <p:guide orient="horz" pos="2160"/>
        <p:guide pos="2200"/>
        <p:guide pos="2653"/>
        <p:guide pos="2880"/>
        <p:guide pos="3107"/>
        <p:guide pos="3560"/>
        <p:guide pos="4014"/>
        <p:guide pos="2426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7881F690-8F99-422C-863D-8B29C4422D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234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C005D-E4D9-4355-ADA3-82A19196472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 phot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lue titl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16563"/>
            <a:ext cx="22320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0DBE-0599-491C-BD46-CE48106286D0}" type="slidenum">
              <a:rPr lang="nl-NL" smtClean="0"/>
              <a:pPr>
                <a:defRPr/>
              </a:pPr>
              <a:t>‹Nº›</a:t>
            </a:fld>
            <a:r>
              <a:rPr lang="nl-NL" dirty="0" smtClean="0"/>
              <a:t>/61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30BC-D104-4B89-97CA-8F6043CC4D3D}" type="slidenum">
              <a:rPr lang="nl-NL" smtClean="0"/>
              <a:pPr>
                <a:defRPr/>
              </a:pPr>
              <a:t>‹Nº›</a:t>
            </a:fld>
            <a:r>
              <a:rPr lang="nl-NL" dirty="0" smtClean="0"/>
              <a:t>/61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bar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925" y="6535738"/>
            <a:ext cx="37115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 dirty="0"/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1175" y="6524625"/>
            <a:ext cx="322263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3857625" algn="r"/>
              </a:tabLst>
              <a:defRPr sz="900" b="0" smtClean="0">
                <a:latin typeface="Arial" charset="0"/>
              </a:defRPr>
            </a:lvl1pPr>
          </a:lstStyle>
          <a:p>
            <a:pPr>
              <a:defRPr/>
            </a:pPr>
            <a:fld id="{C7D3E4C2-64ED-461C-8F0D-99C18DAA7D2E}" type="slidenum">
              <a:rPr lang="nl-NL" smtClean="0"/>
              <a:pPr>
                <a:defRPr/>
              </a:pPr>
              <a:t>‹Nº›</a:t>
            </a:fld>
            <a:r>
              <a:rPr lang="nl-NL" dirty="0" smtClean="0"/>
              <a:t>/61</a:t>
            </a:r>
            <a:endParaRPr lang="nl-NL" dirty="0"/>
          </a:p>
        </p:txBody>
      </p:sp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1288" y="616585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8" r:id="rId2"/>
    <p:sldLayoutId id="214748386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5536" y="2204864"/>
            <a:ext cx="5720531" cy="7920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TU/e Role in NAVOLCHI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501008"/>
            <a:ext cx="5113338" cy="1440160"/>
          </a:xfrm>
        </p:spPr>
        <p:txBody>
          <a:bodyPr/>
          <a:lstStyle/>
          <a:p>
            <a:pPr eaLnBrk="1" hangingPunct="1"/>
            <a:r>
              <a:rPr lang="nl-NL" sz="2400" b="0" dirty="0" smtClean="0"/>
              <a:t>Victor Calzadilla</a:t>
            </a:r>
          </a:p>
          <a:p>
            <a:pPr eaLnBrk="1" hangingPunct="1"/>
            <a:r>
              <a:rPr lang="nl-NL" sz="2400" b="0" dirty="0" smtClean="0"/>
              <a:t>Prof. </a:t>
            </a:r>
            <a:r>
              <a:rPr lang="nl-NL" sz="2400" b="0" dirty="0" smtClean="0"/>
              <a:t>Meint </a:t>
            </a:r>
            <a:r>
              <a:rPr lang="nl-NL" sz="2400" b="0" dirty="0" smtClean="0"/>
              <a:t>Smit</a:t>
            </a:r>
          </a:p>
          <a:p>
            <a:pPr eaLnBrk="1" hangingPunct="1"/>
            <a:r>
              <a:rPr lang="nl-NL" sz="2400" b="0" dirty="0" smtClean="0"/>
              <a:t>Prof. Andrea </a:t>
            </a:r>
            <a:r>
              <a:rPr lang="nl-NL" sz="2400" b="0" dirty="0" smtClean="0"/>
              <a:t>Fiore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3"/>
            <a:ext cx="304313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895350"/>
          </a:xfrm>
        </p:spPr>
        <p:txBody>
          <a:bodyPr/>
          <a:lstStyle/>
          <a:p>
            <a:r>
              <a:rPr lang="es-ES_tradnl" dirty="0" err="1" smtClean="0"/>
              <a:t>Dielectric</a:t>
            </a:r>
            <a:r>
              <a:rPr lang="es-ES_tradnl" dirty="0" smtClean="0"/>
              <a:t> </a:t>
            </a:r>
            <a:r>
              <a:rPr lang="es-ES_tradnl" dirty="0" err="1" smtClean="0"/>
              <a:t>shielded</a:t>
            </a:r>
            <a:r>
              <a:rPr lang="es-ES_tradnl" dirty="0" smtClean="0"/>
              <a:t> </a:t>
            </a:r>
            <a:r>
              <a:rPr lang="es-ES_tradnl" dirty="0" err="1" smtClean="0"/>
              <a:t>nanopatch</a:t>
            </a:r>
            <a:r>
              <a:rPr lang="es-ES_tradnl" dirty="0" smtClean="0"/>
              <a:t> </a:t>
            </a:r>
            <a:r>
              <a:rPr lang="es-ES_tradnl" dirty="0" err="1" smtClean="0"/>
              <a:t>resonators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i="1" dirty="0" err="1" smtClean="0"/>
              <a:t>Dielectric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shielded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nanoscale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patch</a:t>
            </a:r>
            <a:r>
              <a:rPr lang="es-ES_tradnl" sz="1400" i="1" dirty="0" smtClean="0"/>
              <a:t> laser </a:t>
            </a:r>
            <a:r>
              <a:rPr lang="es-ES_tradnl" sz="1400" i="1" dirty="0" err="1" smtClean="0"/>
              <a:t>resonators</a:t>
            </a:r>
            <a:r>
              <a:rPr lang="es-ES_tradnl" sz="1400" i="1" dirty="0" smtClean="0"/>
              <a:t>, Q. </a:t>
            </a:r>
            <a:r>
              <a:rPr lang="es-ES_tradnl" sz="1400" i="1" dirty="0" err="1" smtClean="0"/>
              <a:t>Ding</a:t>
            </a:r>
            <a:r>
              <a:rPr lang="es-ES_tradnl" sz="1400" i="1" dirty="0" smtClean="0"/>
              <a:t> et al.</a:t>
            </a:r>
            <a:endParaRPr lang="es-ES" sz="1400" i="1" dirty="0"/>
          </a:p>
        </p:txBody>
      </p:sp>
      <p:sp>
        <p:nvSpPr>
          <p:cNvPr id="7" name="6 Rectángulo"/>
          <p:cNvSpPr/>
          <p:nvPr/>
        </p:nvSpPr>
        <p:spPr>
          <a:xfrm>
            <a:off x="539552" y="2060848"/>
            <a:ext cx="327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Shift of the gain core to break symmetry of far field and allow a better coupling to waveguide.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Power injected into waveguide relative to the generated in gain core is 22%. Such efficiency is only 7% for the symmetric case.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4680520" cy="187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12776"/>
            <a:ext cx="4968552" cy="217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10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895350"/>
          </a:xfrm>
        </p:spPr>
        <p:txBody>
          <a:bodyPr/>
          <a:lstStyle/>
          <a:p>
            <a:r>
              <a:rPr lang="es-ES_tradnl" dirty="0" err="1" smtClean="0"/>
              <a:t>Nanocoin</a:t>
            </a:r>
            <a:r>
              <a:rPr lang="es-ES_tradnl" dirty="0" smtClean="0"/>
              <a:t> laser at </a:t>
            </a:r>
            <a:r>
              <a:rPr lang="es-ES_tradnl" dirty="0" err="1" smtClean="0"/>
              <a:t>room</a:t>
            </a:r>
            <a:r>
              <a:rPr lang="es-ES_tradnl" dirty="0" smtClean="0"/>
              <a:t> </a:t>
            </a:r>
            <a:r>
              <a:rPr lang="es-ES_tradnl" dirty="0" err="1" smtClean="0"/>
              <a:t>temperature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i="1" dirty="0" smtClean="0"/>
              <a:t>A </a:t>
            </a:r>
            <a:r>
              <a:rPr lang="es-ES_tradnl" sz="1400" i="1" dirty="0" err="1" smtClean="0"/>
              <a:t>surface-emitting</a:t>
            </a:r>
            <a:r>
              <a:rPr lang="es-ES_tradnl" sz="1400" i="1" dirty="0" smtClean="0"/>
              <a:t> 3D metal-</a:t>
            </a:r>
            <a:r>
              <a:rPr lang="es-ES_tradnl" sz="1400" i="1" dirty="0" err="1" smtClean="0"/>
              <a:t>nanocavity</a:t>
            </a:r>
            <a:r>
              <a:rPr lang="es-ES_tradnl" sz="1400" i="1" dirty="0" smtClean="0"/>
              <a:t> laser: </a:t>
            </a:r>
            <a:r>
              <a:rPr lang="es-ES_tradnl" sz="1400" i="1" dirty="0" err="1" smtClean="0"/>
              <a:t>proposal</a:t>
            </a:r>
            <a:r>
              <a:rPr lang="es-ES_tradnl" sz="1400" i="1" dirty="0" smtClean="0"/>
              <a:t> and </a:t>
            </a:r>
            <a:r>
              <a:rPr lang="es-ES_tradnl" sz="1400" i="1" dirty="0" err="1" smtClean="0"/>
              <a:t>theory</a:t>
            </a:r>
            <a:r>
              <a:rPr lang="es-ES_tradnl" sz="1400" i="1" dirty="0" smtClean="0"/>
              <a:t>, </a:t>
            </a:r>
            <a:r>
              <a:rPr lang="es-ES_tradnl" sz="1400" i="1" dirty="0" err="1" smtClean="0"/>
              <a:t>Chien-Yao</a:t>
            </a:r>
            <a:r>
              <a:rPr lang="es-ES_tradnl" sz="1400" i="1" dirty="0" smtClean="0"/>
              <a:t> Lu et at.</a:t>
            </a:r>
            <a:endParaRPr lang="es-ES" sz="1400" i="1" dirty="0"/>
          </a:p>
        </p:txBody>
      </p:sp>
      <p:sp>
        <p:nvSpPr>
          <p:cNvPr id="7" name="6 Rectángulo"/>
          <p:cNvSpPr/>
          <p:nvPr/>
        </p:nvSpPr>
        <p:spPr>
          <a:xfrm>
            <a:off x="4427984" y="1556792"/>
            <a:ext cx="4283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Good characteristics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Microwatt output power</a:t>
            </a:r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Circular beam shape</a:t>
            </a:r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Crosstalk free environment 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095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2952797" cy="26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4932040" y="429309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dirty="0" err="1" smtClean="0"/>
              <a:t>Nodes</a:t>
            </a:r>
            <a:r>
              <a:rPr lang="es-ES_tradnl" b="0" dirty="0" smtClean="0"/>
              <a:t> in </a:t>
            </a:r>
            <a:r>
              <a:rPr lang="es-ES_tradnl" b="0" dirty="0" err="1" smtClean="0"/>
              <a:t>the</a:t>
            </a:r>
            <a:r>
              <a:rPr lang="es-ES_tradnl" b="0" dirty="0" smtClean="0"/>
              <a:t> center lead </a:t>
            </a:r>
            <a:r>
              <a:rPr lang="es-ES_tradnl" b="0" dirty="0" err="1" smtClean="0"/>
              <a:t>to</a:t>
            </a:r>
            <a:r>
              <a:rPr lang="es-ES_tradnl" b="0" dirty="0" smtClean="0"/>
              <a:t> </a:t>
            </a:r>
            <a:r>
              <a:rPr lang="es-ES_tradnl" b="0" dirty="0" err="1" smtClean="0"/>
              <a:t>poor</a:t>
            </a:r>
            <a:r>
              <a:rPr lang="es-ES_tradnl" b="0" dirty="0" smtClean="0"/>
              <a:t> </a:t>
            </a:r>
            <a:r>
              <a:rPr lang="es-ES_tradnl" b="0" dirty="0" err="1" smtClean="0"/>
              <a:t>overlapping</a:t>
            </a:r>
            <a:r>
              <a:rPr lang="es-ES_tradnl" b="0" dirty="0" smtClean="0"/>
              <a:t> </a:t>
            </a:r>
            <a:r>
              <a:rPr lang="es-ES_tradnl" b="0" dirty="0" err="1" smtClean="0"/>
              <a:t>with</a:t>
            </a:r>
            <a:r>
              <a:rPr lang="es-ES_tradnl" b="0" dirty="0" smtClean="0"/>
              <a:t> </a:t>
            </a:r>
            <a:r>
              <a:rPr lang="es-ES_tradnl" b="0" dirty="0" err="1" smtClean="0"/>
              <a:t>gain</a:t>
            </a:r>
            <a:r>
              <a:rPr lang="es-ES_tradnl" b="0" dirty="0" smtClean="0"/>
              <a:t> material</a:t>
            </a:r>
            <a:endParaRPr lang="es-ES" b="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716016" y="508518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dirty="0" err="1" smtClean="0"/>
              <a:t>Modes</a:t>
            </a:r>
            <a:r>
              <a:rPr lang="es-ES_tradnl" b="0" dirty="0" smtClean="0"/>
              <a:t> </a:t>
            </a:r>
            <a:r>
              <a:rPr lang="es-ES_tradnl" b="0" dirty="0" err="1" smtClean="0"/>
              <a:t>with</a:t>
            </a:r>
            <a:r>
              <a:rPr lang="es-ES_tradnl" b="0" dirty="0" smtClean="0"/>
              <a:t> </a:t>
            </a:r>
            <a:r>
              <a:rPr lang="es-ES_tradnl" b="0" dirty="0" err="1" smtClean="0"/>
              <a:t>whispering</a:t>
            </a:r>
            <a:r>
              <a:rPr lang="es-ES_tradnl" b="0" dirty="0" smtClean="0"/>
              <a:t> </a:t>
            </a:r>
            <a:r>
              <a:rPr lang="es-ES_tradnl" b="0" dirty="0" err="1" smtClean="0"/>
              <a:t>gallery</a:t>
            </a:r>
            <a:r>
              <a:rPr lang="es-ES_tradnl" b="0" dirty="0" smtClean="0"/>
              <a:t> </a:t>
            </a:r>
            <a:r>
              <a:rPr lang="es-ES_tradnl" b="0" dirty="0" err="1" smtClean="0"/>
              <a:t>behavior</a:t>
            </a:r>
            <a:r>
              <a:rPr lang="es-ES_tradnl" b="0" dirty="0" smtClean="0"/>
              <a:t> </a:t>
            </a:r>
            <a:r>
              <a:rPr lang="es-ES_tradnl" b="0" dirty="0" err="1" smtClean="0"/>
              <a:t>is</a:t>
            </a:r>
            <a:r>
              <a:rPr lang="es-ES_tradnl" b="0" dirty="0" smtClean="0"/>
              <a:t> more </a:t>
            </a:r>
            <a:r>
              <a:rPr lang="es-ES_tradnl" b="0" dirty="0" err="1" smtClean="0"/>
              <a:t>dependent</a:t>
            </a:r>
            <a:r>
              <a:rPr lang="es-ES_tradnl" b="0" dirty="0" smtClean="0"/>
              <a:t> </a:t>
            </a:r>
            <a:r>
              <a:rPr lang="es-ES_tradnl" b="0" dirty="0" err="1" smtClean="0"/>
              <a:t>on</a:t>
            </a:r>
            <a:r>
              <a:rPr lang="es-ES_tradnl" b="0" dirty="0" smtClean="0"/>
              <a:t> </a:t>
            </a:r>
            <a:r>
              <a:rPr lang="es-ES_tradnl" b="0" dirty="0" err="1" smtClean="0"/>
              <a:t>bondaries</a:t>
            </a:r>
            <a:r>
              <a:rPr lang="es-ES_tradnl" b="0" dirty="0" smtClean="0"/>
              <a:t> (metal)</a:t>
            </a:r>
            <a:endParaRPr lang="es-ES" b="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716016" y="356430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dirty="0" err="1" smtClean="0"/>
              <a:t>Optimization</a:t>
            </a:r>
            <a:r>
              <a:rPr lang="es-ES_tradnl" b="0" dirty="0" smtClean="0"/>
              <a:t> </a:t>
            </a:r>
            <a:r>
              <a:rPr lang="es-ES_tradnl" b="0" dirty="0" err="1" smtClean="0"/>
              <a:t>based</a:t>
            </a:r>
            <a:r>
              <a:rPr lang="es-ES_tradnl" b="0" dirty="0" smtClean="0"/>
              <a:t> </a:t>
            </a:r>
            <a:r>
              <a:rPr lang="es-ES_tradnl" b="0" dirty="0" err="1" smtClean="0"/>
              <a:t>on</a:t>
            </a:r>
            <a:r>
              <a:rPr lang="es-ES_tradnl" b="0" dirty="0" smtClean="0"/>
              <a:t> fundamental </a:t>
            </a:r>
            <a:r>
              <a:rPr lang="es-ES_tradnl" b="0" dirty="0" err="1" smtClean="0"/>
              <a:t>mode</a:t>
            </a:r>
            <a:endParaRPr lang="es-ES" b="0" dirty="0"/>
          </a:p>
        </p:txBody>
      </p:sp>
      <p:cxnSp>
        <p:nvCxnSpPr>
          <p:cNvPr id="22" name="21 Conector recto de flecha"/>
          <p:cNvCxnSpPr>
            <a:stCxn id="21" idx="1"/>
          </p:cNvCxnSpPr>
          <p:nvPr/>
        </p:nvCxnSpPr>
        <p:spPr bwMode="auto">
          <a:xfrm flipH="1">
            <a:off x="3851920" y="3856693"/>
            <a:ext cx="864096" cy="2923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25 Conector recto de flecha"/>
          <p:cNvCxnSpPr>
            <a:stCxn id="19" idx="1"/>
            <a:endCxn id="2050" idx="3"/>
          </p:cNvCxnSpPr>
          <p:nvPr/>
        </p:nvCxnSpPr>
        <p:spPr bwMode="auto">
          <a:xfrm flipH="1">
            <a:off x="3852389" y="4585484"/>
            <a:ext cx="1079651" cy="2548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28 Conector recto de flecha"/>
          <p:cNvCxnSpPr>
            <a:stCxn id="20" idx="1"/>
          </p:cNvCxnSpPr>
          <p:nvPr/>
        </p:nvCxnSpPr>
        <p:spPr bwMode="auto">
          <a:xfrm flipH="1">
            <a:off x="3851920" y="5500683"/>
            <a:ext cx="864096" cy="2325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11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895350"/>
          </a:xfrm>
        </p:spPr>
        <p:txBody>
          <a:bodyPr/>
          <a:lstStyle/>
          <a:p>
            <a:r>
              <a:rPr lang="es-ES_tradnl" dirty="0" err="1" smtClean="0"/>
              <a:t>Surface-emitting</a:t>
            </a:r>
            <a:r>
              <a:rPr lang="es-ES_tradnl" dirty="0" smtClean="0"/>
              <a:t> </a:t>
            </a:r>
            <a:r>
              <a:rPr lang="es-ES_tradnl" dirty="0" err="1" smtClean="0"/>
              <a:t>nanocoin</a:t>
            </a:r>
            <a:r>
              <a:rPr lang="es-ES_tradnl" dirty="0" smtClean="0"/>
              <a:t> laser</a:t>
            </a:r>
            <a:br>
              <a:rPr lang="es-ES_tradnl" dirty="0" smtClean="0"/>
            </a:br>
            <a:r>
              <a:rPr lang="es-ES_tradnl" sz="1400" i="1" dirty="0" smtClean="0"/>
              <a:t>A </a:t>
            </a:r>
            <a:r>
              <a:rPr lang="es-ES_tradnl" sz="1400" i="1" dirty="0" err="1" smtClean="0"/>
              <a:t>surface-emitting</a:t>
            </a:r>
            <a:r>
              <a:rPr lang="es-ES_tradnl" sz="1400" i="1" dirty="0" smtClean="0"/>
              <a:t> 3D metal-</a:t>
            </a:r>
            <a:r>
              <a:rPr lang="es-ES_tradnl" sz="1400" i="1" dirty="0" err="1" smtClean="0"/>
              <a:t>nanocavity</a:t>
            </a:r>
            <a:r>
              <a:rPr lang="es-ES_tradnl" sz="1400" i="1" dirty="0" smtClean="0"/>
              <a:t> laser: </a:t>
            </a:r>
            <a:r>
              <a:rPr lang="es-ES_tradnl" sz="1400" i="1" dirty="0" err="1" smtClean="0"/>
              <a:t>proposal</a:t>
            </a:r>
            <a:r>
              <a:rPr lang="es-ES_tradnl" sz="1400" i="1" dirty="0" smtClean="0"/>
              <a:t> and </a:t>
            </a:r>
            <a:r>
              <a:rPr lang="es-ES_tradnl" sz="1400" i="1" dirty="0" err="1" smtClean="0"/>
              <a:t>theory</a:t>
            </a:r>
            <a:r>
              <a:rPr lang="es-ES_tradnl" sz="1400" i="1" dirty="0" smtClean="0"/>
              <a:t>, </a:t>
            </a:r>
            <a:r>
              <a:rPr lang="es-ES_tradnl" sz="1400" i="1" dirty="0" err="1" smtClean="0"/>
              <a:t>Chien-Yao</a:t>
            </a:r>
            <a:r>
              <a:rPr lang="es-ES_tradnl" sz="1400" i="1" dirty="0" smtClean="0"/>
              <a:t> Lu et at.</a:t>
            </a:r>
            <a:endParaRPr lang="es-ES" sz="1400" i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1340768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Optimization is done for: Q-factor, confinement factor and resonance frequency</a:t>
            </a:r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From such data </a:t>
            </a:r>
            <a:r>
              <a:rPr lang="en-US" b="0" kern="0" dirty="0" smtClean="0">
                <a:sym typeface="Wingdings" pitchFamily="2" charset="2"/>
              </a:rPr>
              <a:t> threshold material gain is calculated</a:t>
            </a: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1" y="2564904"/>
            <a:ext cx="3585925" cy="275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1498" y="4005064"/>
            <a:ext cx="1942502" cy="117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708920"/>
            <a:ext cx="1835696" cy="11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899592" y="530120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dirty="0" smtClean="0"/>
              <a:t>Material </a:t>
            </a:r>
            <a:r>
              <a:rPr lang="es-ES_tradnl" b="0" dirty="0" err="1" smtClean="0"/>
              <a:t>gain</a:t>
            </a:r>
            <a:r>
              <a:rPr lang="es-ES_tradnl" b="0" dirty="0" smtClean="0"/>
              <a:t> </a:t>
            </a:r>
            <a:r>
              <a:rPr lang="es-ES_tradnl" b="0" dirty="0" err="1" smtClean="0"/>
              <a:t>threshold</a:t>
            </a:r>
            <a:r>
              <a:rPr lang="es-ES_tradnl" b="0" dirty="0" smtClean="0"/>
              <a:t> </a:t>
            </a:r>
            <a:r>
              <a:rPr lang="es-ES_tradnl" b="0" dirty="0" err="1" smtClean="0"/>
              <a:t>for</a:t>
            </a:r>
            <a:r>
              <a:rPr lang="es-ES_tradnl" b="0" dirty="0" smtClean="0"/>
              <a:t> </a:t>
            </a:r>
            <a:r>
              <a:rPr lang="es-ES_tradnl" b="0" dirty="0" err="1" smtClean="0"/>
              <a:t>different</a:t>
            </a:r>
            <a:r>
              <a:rPr lang="es-ES_tradnl" b="0" dirty="0" smtClean="0"/>
              <a:t> </a:t>
            </a:r>
            <a:r>
              <a:rPr lang="es-ES_tradnl" b="0" dirty="0" err="1" smtClean="0"/>
              <a:t>cavity</a:t>
            </a:r>
            <a:r>
              <a:rPr lang="es-ES_tradnl" b="0" dirty="0" smtClean="0"/>
              <a:t> </a:t>
            </a:r>
            <a:r>
              <a:rPr lang="es-ES_tradnl" b="0" dirty="0" err="1" smtClean="0"/>
              <a:t>heights</a:t>
            </a:r>
            <a:endParaRPr lang="es-ES" b="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355976" y="5292497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dirty="0" err="1" smtClean="0"/>
              <a:t>Radiation</a:t>
            </a:r>
            <a:r>
              <a:rPr lang="es-ES_tradnl" b="0" dirty="0" smtClean="0"/>
              <a:t> Q-factor </a:t>
            </a:r>
            <a:r>
              <a:rPr lang="es-ES_tradnl" b="0" dirty="0" err="1" smtClean="0"/>
              <a:t>for</a:t>
            </a:r>
            <a:r>
              <a:rPr lang="es-ES_tradnl" b="0" dirty="0" smtClean="0"/>
              <a:t> </a:t>
            </a:r>
            <a:r>
              <a:rPr lang="es-ES_tradnl" b="0" dirty="0" err="1" smtClean="0"/>
              <a:t>different</a:t>
            </a:r>
            <a:r>
              <a:rPr lang="es-ES_tradnl" b="0" dirty="0" smtClean="0"/>
              <a:t> </a:t>
            </a:r>
            <a:r>
              <a:rPr lang="es-ES_tradnl" b="0" dirty="0" err="1" smtClean="0"/>
              <a:t>thickness</a:t>
            </a:r>
            <a:r>
              <a:rPr lang="es-ES_tradnl" b="0" dirty="0" smtClean="0"/>
              <a:t> of metal at top</a:t>
            </a:r>
            <a:endParaRPr lang="es-E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564904"/>
            <a:ext cx="347517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12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Efficient</a:t>
            </a:r>
            <a:r>
              <a:rPr lang="es-ES_tradnl" dirty="0" smtClean="0"/>
              <a:t> </a:t>
            </a:r>
            <a:r>
              <a:rPr lang="es-ES_tradnl" dirty="0" err="1" smtClean="0"/>
              <a:t>couplig</a:t>
            </a:r>
            <a:r>
              <a:rPr lang="es-ES_tradnl" dirty="0" smtClean="0"/>
              <a:t> of metal laser </a:t>
            </a:r>
            <a:r>
              <a:rPr lang="es-ES_tradnl" dirty="0" err="1" smtClean="0"/>
              <a:t>to</a:t>
            </a:r>
            <a:r>
              <a:rPr lang="es-ES_tradnl" dirty="0" smtClean="0"/>
              <a:t> Si-</a:t>
            </a:r>
            <a:r>
              <a:rPr lang="es-ES_tradnl" dirty="0" err="1" smtClean="0"/>
              <a:t>waveguide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i="1" dirty="0" err="1" smtClean="0"/>
              <a:t>Efficient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waveguide-coupling</a:t>
            </a:r>
            <a:r>
              <a:rPr lang="es-ES_tradnl" sz="1400" i="1" dirty="0" smtClean="0"/>
              <a:t> of metal-</a:t>
            </a:r>
            <a:r>
              <a:rPr lang="es-ES_tradnl" sz="1400" i="1" dirty="0" err="1" smtClean="0"/>
              <a:t>clad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nanolaser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cavities</a:t>
            </a:r>
            <a:r>
              <a:rPr lang="es-ES_tradnl" sz="1400" i="1" dirty="0" smtClean="0"/>
              <a:t>. </a:t>
            </a:r>
            <a:r>
              <a:rPr lang="es-ES_tradnl" sz="1400" i="1" dirty="0" err="1" smtClean="0"/>
              <a:t>Myung-Ki</a:t>
            </a:r>
            <a:r>
              <a:rPr lang="es-ES_tradnl" sz="1400" i="1" dirty="0" smtClean="0"/>
              <a:t> K. et  al.</a:t>
            </a:r>
            <a:endParaRPr lang="es-ES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89" y="1556792"/>
            <a:ext cx="29241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005064"/>
            <a:ext cx="33276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779912" y="1340768"/>
            <a:ext cx="51125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/>
              <a:t>Structure</a:t>
            </a:r>
          </a:p>
          <a:p>
            <a:endParaRPr lang="en-US" b="0" kern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kern="0" dirty="0" smtClean="0"/>
              <a:t>Si-waveguide with thickness of 150nm (single-mode) and same width as active medium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kern="0" dirty="0" smtClean="0"/>
          </a:p>
          <a:p>
            <a:pPr marL="342900" indent="-342900"/>
            <a:r>
              <a:rPr lang="en-US" kern="0" dirty="0" smtClean="0"/>
              <a:t>Optimization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kern="0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0" kern="0" dirty="0" smtClean="0"/>
              <a:t>Optimization of Q-factor by cladding thickness</a:t>
            </a:r>
          </a:p>
          <a:p>
            <a:pPr marL="342900" indent="-342900">
              <a:buFont typeface="+mj-lt"/>
              <a:buAutoNum type="arabicPeriod"/>
            </a:pPr>
            <a:endParaRPr lang="en-US" b="0" kern="0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0" kern="0" dirty="0" smtClean="0"/>
              <a:t> Optimization of external efficiency by varying the post height  ‘g’</a:t>
            </a:r>
          </a:p>
          <a:p>
            <a:pPr marL="342900" indent="-342900">
              <a:buFont typeface="+mj-lt"/>
              <a:buAutoNum type="arabicPeriod"/>
            </a:pPr>
            <a:endParaRPr lang="en-US" b="0" kern="0" dirty="0" smtClean="0"/>
          </a:p>
          <a:p>
            <a:pPr marL="342900" indent="-342900">
              <a:buFont typeface="+mj-lt"/>
              <a:buAutoNum type="arabicPeriod"/>
            </a:pPr>
            <a:endParaRPr lang="en-US" b="0" kern="0" dirty="0" smtClean="0"/>
          </a:p>
          <a:p>
            <a:pPr marL="342900" indent="-342900"/>
            <a:endParaRPr lang="en-US" b="0" kern="0" dirty="0" smtClean="0"/>
          </a:p>
          <a:p>
            <a:pPr marL="800100" lvl="1" indent="-342900">
              <a:buFont typeface="+mj-lt"/>
              <a:buAutoNum type="arabicPeriod"/>
            </a:pPr>
            <a:endParaRPr lang="en-US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700" b="0" kern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700" b="0" kern="0" dirty="0" smtClean="0"/>
          </a:p>
          <a:p>
            <a:pPr marL="800100" lvl="1" indent="-342900"/>
            <a:r>
              <a:rPr lang="en-US" sz="1700" b="0" kern="0" dirty="0" smtClean="0"/>
              <a:t>		</a:t>
            </a:r>
          </a:p>
          <a:p>
            <a:pPr marL="342900" indent="-342900">
              <a:buAutoNum type="arabicPeriod"/>
            </a:pPr>
            <a:endParaRPr lang="es-ES" sz="1700" b="0" dirty="0"/>
          </a:p>
        </p:txBody>
      </p:sp>
      <p:sp>
        <p:nvSpPr>
          <p:cNvPr id="9" name="8 CuadroTexto"/>
          <p:cNvSpPr txBox="1"/>
          <p:nvPr/>
        </p:nvSpPr>
        <p:spPr>
          <a:xfrm>
            <a:off x="251520" y="530120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dirty="0" err="1" smtClean="0"/>
              <a:t>Initially</a:t>
            </a:r>
            <a:r>
              <a:rPr lang="es-ES_tradnl" b="0" dirty="0" smtClean="0"/>
              <a:t>:</a:t>
            </a:r>
          </a:p>
          <a:p>
            <a:r>
              <a:rPr lang="es-ES_tradnl" b="0" dirty="0" smtClean="0"/>
              <a:t>g = 600nm, g’=100nm</a:t>
            </a:r>
          </a:p>
          <a:p>
            <a:r>
              <a:rPr lang="es-ES_tradnl" b="0" dirty="0" smtClean="0"/>
              <a:t>a = b = 150nm</a:t>
            </a:r>
          </a:p>
          <a:p>
            <a:r>
              <a:rPr lang="es-ES_tradnl" b="0" dirty="0" smtClean="0"/>
              <a:t>h = w = l = 350nm</a:t>
            </a:r>
            <a:endParaRPr lang="es-ES" b="0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13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Efficient</a:t>
            </a:r>
            <a:r>
              <a:rPr lang="es-ES_tradnl" dirty="0" smtClean="0"/>
              <a:t> </a:t>
            </a:r>
            <a:r>
              <a:rPr lang="es-ES_tradnl" dirty="0" err="1" smtClean="0"/>
              <a:t>couplig</a:t>
            </a:r>
            <a:r>
              <a:rPr lang="es-ES_tradnl" dirty="0" smtClean="0"/>
              <a:t> of metal laser </a:t>
            </a:r>
            <a:r>
              <a:rPr lang="es-ES_tradnl" dirty="0" err="1" smtClean="0"/>
              <a:t>to</a:t>
            </a:r>
            <a:r>
              <a:rPr lang="es-ES_tradnl" dirty="0" smtClean="0"/>
              <a:t> Si-</a:t>
            </a:r>
            <a:r>
              <a:rPr lang="es-ES_tradnl" dirty="0" err="1" smtClean="0"/>
              <a:t>waveguide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i="1" dirty="0" err="1" smtClean="0"/>
              <a:t>Efficient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waveguide-coupling</a:t>
            </a:r>
            <a:r>
              <a:rPr lang="es-ES_tradnl" sz="1400" i="1" dirty="0" smtClean="0"/>
              <a:t> of metal-</a:t>
            </a:r>
            <a:r>
              <a:rPr lang="es-ES_tradnl" sz="1400" i="1" dirty="0" err="1" smtClean="0"/>
              <a:t>clad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nanolaser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cavities</a:t>
            </a:r>
            <a:r>
              <a:rPr lang="es-ES_tradnl" sz="1400" i="1" dirty="0" smtClean="0"/>
              <a:t>. </a:t>
            </a:r>
            <a:r>
              <a:rPr lang="es-ES_tradnl" sz="1400" i="1" dirty="0" err="1" smtClean="0"/>
              <a:t>Myung-Ki</a:t>
            </a:r>
            <a:r>
              <a:rPr lang="es-ES_tradnl" sz="1400" i="1" dirty="0" smtClean="0"/>
              <a:t> K. et  al.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2483768" y="1340768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kern="0" dirty="0" smtClean="0"/>
              <a:t>Optimization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kern="0" dirty="0" smtClean="0"/>
          </a:p>
          <a:p>
            <a:pPr marL="342900" indent="-342900">
              <a:buAutoNum type="arabicPeriod" startAt="3"/>
            </a:pPr>
            <a:r>
              <a:rPr lang="en-US" b="0" kern="0" dirty="0" smtClean="0"/>
              <a:t>Coupling efficiency to Si-waveguide by breaking the symmetry in cavity (i.e. modifying the k-vector distribution).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kern="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0" kern="0" dirty="0" smtClean="0"/>
              <a:t>Two options: asymmetry in thickness of cladding or aspect ratio of cubic active medium.</a:t>
            </a:r>
          </a:p>
          <a:p>
            <a:pPr marL="342900" indent="-342900">
              <a:buFont typeface="+mj-lt"/>
              <a:buAutoNum type="arabicPeriod"/>
            </a:pPr>
            <a:endParaRPr lang="en-US" b="0" kern="0" dirty="0" smtClean="0"/>
          </a:p>
          <a:p>
            <a:pPr marL="800100" lvl="1" indent="-342900"/>
            <a:endParaRPr lang="en-US" sz="1700" b="0" kern="0" dirty="0" smtClean="0"/>
          </a:p>
          <a:p>
            <a:pPr marL="342900" indent="-342900">
              <a:buAutoNum type="arabicPeriod"/>
            </a:pPr>
            <a:endParaRPr lang="es-ES" sz="1700" b="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195737" y="5517232"/>
            <a:ext cx="136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dirty="0" smtClean="0"/>
              <a:t>k-</a:t>
            </a:r>
            <a:r>
              <a:rPr lang="es-ES_tradnl" b="0" dirty="0" err="1" smtClean="0"/>
              <a:t>vectors</a:t>
            </a:r>
            <a:r>
              <a:rPr lang="es-ES_tradnl" b="0" dirty="0" smtClean="0"/>
              <a:t> </a:t>
            </a:r>
            <a:r>
              <a:rPr lang="es-ES_tradnl" b="0" dirty="0" err="1" smtClean="0"/>
              <a:t>coupling</a:t>
            </a:r>
            <a:r>
              <a:rPr lang="es-ES_tradnl" b="0" dirty="0" smtClean="0"/>
              <a:t> </a:t>
            </a:r>
            <a:r>
              <a:rPr lang="es-ES_tradnl" b="0" dirty="0" err="1" smtClean="0"/>
              <a:t>to</a:t>
            </a:r>
            <a:r>
              <a:rPr lang="es-ES_tradnl" b="0" dirty="0" smtClean="0"/>
              <a:t> </a:t>
            </a:r>
            <a:r>
              <a:rPr lang="es-ES_tradnl" b="0" dirty="0" err="1" smtClean="0"/>
              <a:t>waveguide</a:t>
            </a:r>
            <a:endParaRPr lang="es-ES" b="0" dirty="0"/>
          </a:p>
        </p:txBody>
      </p:sp>
      <p:grpSp>
        <p:nvGrpSpPr>
          <p:cNvPr id="5" name="23 Grupo"/>
          <p:cNvGrpSpPr/>
          <p:nvPr/>
        </p:nvGrpSpPr>
        <p:grpSpPr>
          <a:xfrm>
            <a:off x="3419872" y="3736429"/>
            <a:ext cx="1381677" cy="1944216"/>
            <a:chOff x="7308304" y="3861048"/>
            <a:chExt cx="1381677" cy="1944216"/>
          </a:xfrm>
        </p:grpSpPr>
        <p:sp>
          <p:nvSpPr>
            <p:cNvPr id="17" name="16 CuadroTexto"/>
            <p:cNvSpPr txBox="1"/>
            <p:nvPr/>
          </p:nvSpPr>
          <p:spPr>
            <a:xfrm>
              <a:off x="7308304" y="3861048"/>
              <a:ext cx="136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0" dirty="0" err="1" smtClean="0"/>
                <a:t>Cubic</a:t>
              </a:r>
              <a:r>
                <a:rPr lang="es-ES_tradnl" b="0" dirty="0" smtClean="0"/>
                <a:t> </a:t>
              </a:r>
              <a:r>
                <a:rPr lang="es-ES_tradnl" b="0" dirty="0" err="1" smtClean="0"/>
                <a:t>cavity</a:t>
              </a:r>
              <a:r>
                <a:rPr lang="es-ES_tradnl" b="0" dirty="0" smtClean="0"/>
                <a:t>:</a:t>
              </a:r>
              <a:endParaRPr lang="es-ES" b="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8304" y="4293096"/>
              <a:ext cx="1381677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26 Grupo"/>
          <p:cNvGrpSpPr/>
          <p:nvPr/>
        </p:nvGrpSpPr>
        <p:grpSpPr>
          <a:xfrm>
            <a:off x="323528" y="1124744"/>
            <a:ext cx="2088232" cy="4880223"/>
            <a:chOff x="323528" y="1196752"/>
            <a:chExt cx="2088232" cy="48802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633" r="47779" b="9346"/>
            <a:stretch>
              <a:fillRect/>
            </a:stretch>
          </p:blipFill>
          <p:spPr bwMode="auto">
            <a:xfrm>
              <a:off x="323528" y="1628800"/>
              <a:ext cx="1728192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8714" t="92273"/>
            <a:stretch>
              <a:fillRect/>
            </a:stretch>
          </p:blipFill>
          <p:spPr bwMode="auto">
            <a:xfrm>
              <a:off x="323528" y="5733256"/>
              <a:ext cx="1944216" cy="343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90654" r="52513" b="1252"/>
            <a:stretch>
              <a:fillRect/>
            </a:stretch>
          </p:blipFill>
          <p:spPr bwMode="auto">
            <a:xfrm>
              <a:off x="395536" y="1196752"/>
              <a:ext cx="180020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13 Conector recto de flecha"/>
            <p:cNvCxnSpPr/>
            <p:nvPr/>
          </p:nvCxnSpPr>
          <p:spPr bwMode="auto">
            <a:xfrm flipH="1" flipV="1">
              <a:off x="1619672" y="4869160"/>
              <a:ext cx="792088" cy="7920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3" name="12 Conector recto de flecha"/>
          <p:cNvCxnSpPr/>
          <p:nvPr/>
        </p:nvCxnSpPr>
        <p:spPr bwMode="auto">
          <a:xfrm flipH="1" flipV="1">
            <a:off x="899592" y="4869160"/>
            <a:ext cx="1584176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1"/>
            <a:ext cx="370911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14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Efficient</a:t>
            </a:r>
            <a:r>
              <a:rPr lang="es-ES_tradnl" dirty="0" smtClean="0"/>
              <a:t> </a:t>
            </a:r>
            <a:r>
              <a:rPr lang="es-ES_tradnl" dirty="0" err="1" smtClean="0"/>
              <a:t>couplig</a:t>
            </a:r>
            <a:r>
              <a:rPr lang="es-ES_tradnl" dirty="0" smtClean="0"/>
              <a:t> of metal laser </a:t>
            </a:r>
            <a:r>
              <a:rPr lang="es-ES_tradnl" dirty="0" err="1" smtClean="0"/>
              <a:t>to</a:t>
            </a:r>
            <a:r>
              <a:rPr lang="es-ES_tradnl" dirty="0" smtClean="0"/>
              <a:t> Si-</a:t>
            </a:r>
            <a:r>
              <a:rPr lang="es-ES_tradnl" dirty="0" err="1" smtClean="0"/>
              <a:t>waveguide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i="1" dirty="0" err="1" smtClean="0"/>
              <a:t>Efficient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waveguide-coupling</a:t>
            </a:r>
            <a:r>
              <a:rPr lang="es-ES_tradnl" sz="1400" i="1" dirty="0" smtClean="0"/>
              <a:t> of metal-</a:t>
            </a:r>
            <a:r>
              <a:rPr lang="es-ES_tradnl" sz="1400" i="1" dirty="0" err="1" smtClean="0"/>
              <a:t>clad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nanolaser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cavities</a:t>
            </a:r>
            <a:r>
              <a:rPr lang="es-ES_tradnl" sz="1400" i="1" dirty="0" smtClean="0"/>
              <a:t>. </a:t>
            </a:r>
            <a:r>
              <a:rPr lang="es-ES_tradnl" sz="1400" i="1" dirty="0" err="1" smtClean="0"/>
              <a:t>Myung-Ki</a:t>
            </a:r>
            <a:r>
              <a:rPr lang="es-ES_tradnl" sz="1400" i="1" dirty="0" smtClean="0"/>
              <a:t> K. et  al.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3779912" y="1340768"/>
            <a:ext cx="511256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kern="0" dirty="0" smtClean="0"/>
              <a:t>Results and conclusions</a:t>
            </a:r>
          </a:p>
          <a:p>
            <a:pPr marL="342900" indent="-342900"/>
            <a:endParaRPr lang="en-US" b="0" kern="0" dirty="0" smtClean="0"/>
          </a:p>
          <a:p>
            <a:pPr marL="342900" indent="-342900"/>
            <a:endParaRPr lang="en-US" b="0" kern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kern="0" dirty="0" smtClean="0"/>
              <a:t>Result: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0" kern="0" dirty="0" smtClean="0"/>
              <a:t>g = 350nm, a = 60nm, cubic cavity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0" kern="0" dirty="0" smtClean="0"/>
              <a:t>High external efficiency and high Q-factor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0" kern="0" dirty="0" smtClean="0"/>
              <a:t>Coupling efficiency = 78%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0" kern="0" dirty="0" smtClean="0"/>
              <a:t>Total external efficiency = 43%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0" kern="0" dirty="0" smtClean="0"/>
              <a:t>Q-factor = 630</a:t>
            </a:r>
          </a:p>
          <a:p>
            <a:pPr marL="800100" lvl="1" indent="-342900">
              <a:buFont typeface="+mj-lt"/>
              <a:buAutoNum type="arabicPeriod"/>
            </a:pPr>
            <a:endParaRPr lang="en-US" b="0" kern="0" dirty="0" smtClean="0"/>
          </a:p>
          <a:p>
            <a:pPr marL="342900" indent="-342900"/>
            <a:endParaRPr lang="en-US" sz="1700" b="0" kern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kern="0" dirty="0" smtClean="0"/>
              <a:t>Two main parameters can be engineered ~independently: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 kern="0" dirty="0" smtClean="0"/>
              <a:t>Coupling by tuning the cladding (breaking symmetry)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 kern="0" dirty="0" smtClean="0"/>
              <a:t>External efficiencies by post height</a:t>
            </a:r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700" b="0" kern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700" b="0" kern="0" dirty="0" smtClean="0"/>
          </a:p>
          <a:p>
            <a:pPr marL="800100" lvl="1" indent="-342900"/>
            <a:r>
              <a:rPr lang="en-US" sz="1700" b="0" kern="0" dirty="0" smtClean="0"/>
              <a:t>		</a:t>
            </a:r>
          </a:p>
          <a:p>
            <a:pPr marL="342900" indent="-342900">
              <a:buAutoNum type="arabicPeriod"/>
            </a:pPr>
            <a:endParaRPr lang="es-ES" sz="1700" b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25431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15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895350"/>
          </a:xfrm>
        </p:spPr>
        <p:txBody>
          <a:bodyPr/>
          <a:lstStyle/>
          <a:p>
            <a:r>
              <a:rPr lang="es-ES_tradnl" dirty="0" err="1" smtClean="0"/>
              <a:t>Desirable</a:t>
            </a:r>
            <a:r>
              <a:rPr lang="es-ES_tradnl" dirty="0" smtClean="0"/>
              <a:t> </a:t>
            </a:r>
            <a:r>
              <a:rPr lang="es-ES_tradnl" dirty="0" err="1" smtClean="0"/>
              <a:t>characteristics</a:t>
            </a:r>
            <a:endParaRPr lang="es-ES" sz="1400" i="1" dirty="0"/>
          </a:p>
        </p:txBody>
      </p:sp>
      <p:sp>
        <p:nvSpPr>
          <p:cNvPr id="7" name="6 Rectángulo"/>
          <p:cNvSpPr/>
          <p:nvPr/>
        </p:nvSpPr>
        <p:spPr>
          <a:xfrm>
            <a:off x="539552" y="141277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</a:t>
            </a:r>
            <a:r>
              <a:rPr lang="en-US" kern="0" dirty="0" smtClean="0"/>
              <a:t>Low threshold </a:t>
            </a:r>
            <a:r>
              <a:rPr lang="en-US" b="0" kern="0" dirty="0" smtClean="0"/>
              <a:t>material gain = f(Q-factor, confinement factor, resonance freq.)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</a:t>
            </a:r>
            <a:r>
              <a:rPr lang="en-US" kern="0" dirty="0" smtClean="0"/>
              <a:t>High confinement factor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kern="0" dirty="0" smtClean="0"/>
              <a:t> High Q factor</a:t>
            </a:r>
            <a:r>
              <a:rPr lang="en-US" b="0" kern="0" dirty="0" smtClean="0"/>
              <a:t>: material Q-factor + radiation Q-factor</a:t>
            </a:r>
          </a:p>
          <a:p>
            <a:pPr lvl="2">
              <a:buFont typeface="Arial" pitchFamily="34" charset="0"/>
              <a:buChar char="•"/>
            </a:pPr>
            <a:r>
              <a:rPr lang="en-US" b="0" kern="0" dirty="0" smtClean="0"/>
              <a:t> In trade-off with </a:t>
            </a:r>
            <a:r>
              <a:rPr lang="en-US" kern="0" dirty="0" smtClean="0"/>
              <a:t>external efficiency</a:t>
            </a:r>
          </a:p>
          <a:p>
            <a:pPr lvl="2">
              <a:buFont typeface="Arial" pitchFamily="34" charset="0"/>
              <a:buChar char="•"/>
            </a:pP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</a:t>
            </a:r>
            <a:r>
              <a:rPr lang="en-US" kern="0" dirty="0" smtClean="0"/>
              <a:t>High coupling </a:t>
            </a:r>
            <a:r>
              <a:rPr lang="en-US" b="0" kern="0" dirty="0" smtClean="0"/>
              <a:t>efficiency with waveguide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An </a:t>
            </a:r>
            <a:r>
              <a:rPr lang="en-US" kern="0" dirty="0" smtClean="0"/>
              <a:t>output power</a:t>
            </a:r>
            <a:r>
              <a:rPr lang="en-US" b="0" kern="0" dirty="0" smtClean="0"/>
              <a:t> of 100 </a:t>
            </a:r>
            <a:r>
              <a:rPr lang="en-US" b="0" kern="0" dirty="0" err="1" smtClean="0"/>
              <a:t>uW</a:t>
            </a:r>
            <a:r>
              <a:rPr lang="en-US" b="0" kern="0" dirty="0" smtClean="0"/>
              <a:t> at least is needed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16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895350"/>
          </a:xfrm>
        </p:spPr>
        <p:txBody>
          <a:bodyPr/>
          <a:lstStyle/>
          <a:p>
            <a:r>
              <a:rPr lang="es-ES_tradnl" dirty="0" smtClean="0"/>
              <a:t>Laser </a:t>
            </a:r>
            <a:r>
              <a:rPr lang="es-ES_tradnl" dirty="0" err="1" smtClean="0"/>
              <a:t>core</a:t>
            </a:r>
            <a:endParaRPr lang="es-ES" sz="1400" i="1" dirty="0"/>
          </a:p>
        </p:txBody>
      </p:sp>
      <p:grpSp>
        <p:nvGrpSpPr>
          <p:cNvPr id="82" name="81 Grupo"/>
          <p:cNvGrpSpPr/>
          <p:nvPr/>
        </p:nvGrpSpPr>
        <p:grpSpPr>
          <a:xfrm>
            <a:off x="539552" y="2348880"/>
            <a:ext cx="2255111" cy="2889031"/>
            <a:chOff x="588697" y="1484784"/>
            <a:chExt cx="2255111" cy="2889031"/>
          </a:xfrm>
        </p:grpSpPr>
        <p:grpSp>
          <p:nvGrpSpPr>
            <p:cNvPr id="76" name="75 Grupo"/>
            <p:cNvGrpSpPr/>
            <p:nvPr/>
          </p:nvGrpSpPr>
          <p:grpSpPr>
            <a:xfrm>
              <a:off x="827584" y="1484784"/>
              <a:ext cx="1382554" cy="2016224"/>
              <a:chOff x="827584" y="1484784"/>
              <a:chExt cx="1728192" cy="2520280"/>
            </a:xfrm>
          </p:grpSpPr>
          <p:sp>
            <p:nvSpPr>
              <p:cNvPr id="98" name="97 Rectángulo"/>
              <p:cNvSpPr/>
              <p:nvPr/>
            </p:nvSpPr>
            <p:spPr bwMode="auto">
              <a:xfrm>
                <a:off x="827584" y="1484784"/>
                <a:ext cx="1728192" cy="2520280"/>
              </a:xfrm>
              <a:prstGeom prst="rect">
                <a:avLst/>
              </a:prstGeom>
              <a:solidFill>
                <a:srgbClr val="C0C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98 Rectángulo"/>
              <p:cNvSpPr/>
              <p:nvPr/>
            </p:nvSpPr>
            <p:spPr bwMode="auto">
              <a:xfrm>
                <a:off x="1043608" y="1700808"/>
                <a:ext cx="1296144" cy="2304256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99 Rectángulo"/>
              <p:cNvSpPr/>
              <p:nvPr/>
            </p:nvSpPr>
            <p:spPr bwMode="auto">
              <a:xfrm>
                <a:off x="1259632" y="1700808"/>
                <a:ext cx="864096" cy="2304256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100 Rectángulo"/>
              <p:cNvSpPr/>
              <p:nvPr/>
            </p:nvSpPr>
            <p:spPr bwMode="auto">
              <a:xfrm flipH="1">
                <a:off x="1259632" y="2636912"/>
                <a:ext cx="864096" cy="584792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118 Rectángulo"/>
              <p:cNvSpPr/>
              <p:nvPr/>
            </p:nvSpPr>
            <p:spPr bwMode="auto">
              <a:xfrm flipH="1">
                <a:off x="1259632" y="1700808"/>
                <a:ext cx="855712" cy="14401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8" name="57 CuadroTexto"/>
            <p:cNvSpPr txBox="1"/>
            <p:nvPr/>
          </p:nvSpPr>
          <p:spPr>
            <a:xfrm>
              <a:off x="588697" y="3789040"/>
              <a:ext cx="2255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0" dirty="0" smtClean="0"/>
                <a:t>- </a:t>
              </a:r>
              <a:r>
                <a:rPr lang="es-ES_tradnl" b="0" dirty="0" err="1" smtClean="0"/>
                <a:t>Easier</a:t>
              </a:r>
              <a:r>
                <a:rPr lang="es-ES_tradnl" b="0" dirty="0" smtClean="0"/>
                <a:t> </a:t>
              </a:r>
              <a:r>
                <a:rPr lang="es-ES_tradnl" b="0" dirty="0" err="1" smtClean="0"/>
                <a:t>fabrication</a:t>
              </a:r>
              <a:r>
                <a:rPr lang="es-ES_tradnl" b="0" dirty="0" smtClean="0"/>
                <a:t> and </a:t>
              </a:r>
              <a:r>
                <a:rPr lang="es-ES_tradnl" b="0" dirty="0" err="1" smtClean="0"/>
                <a:t>modeling</a:t>
              </a:r>
              <a:endParaRPr lang="es-ES" b="0" dirty="0"/>
            </a:p>
          </p:txBody>
        </p:sp>
      </p:grpSp>
      <p:grpSp>
        <p:nvGrpSpPr>
          <p:cNvPr id="81" name="80 Grupo"/>
          <p:cNvGrpSpPr/>
          <p:nvPr/>
        </p:nvGrpSpPr>
        <p:grpSpPr>
          <a:xfrm>
            <a:off x="2787322" y="2348880"/>
            <a:ext cx="2214068" cy="2889031"/>
            <a:chOff x="2836467" y="1484784"/>
            <a:chExt cx="2214068" cy="2889031"/>
          </a:xfrm>
        </p:grpSpPr>
        <p:sp>
          <p:nvSpPr>
            <p:cNvPr id="102" name="101 Rectángulo"/>
            <p:cNvSpPr/>
            <p:nvPr/>
          </p:nvSpPr>
          <p:spPr bwMode="auto">
            <a:xfrm>
              <a:off x="3052491" y="1484784"/>
              <a:ext cx="1368152" cy="1995222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102 Rectángulo"/>
            <p:cNvSpPr/>
            <p:nvPr/>
          </p:nvSpPr>
          <p:spPr bwMode="auto">
            <a:xfrm>
              <a:off x="3223510" y="1655803"/>
              <a:ext cx="1026114" cy="1824203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103 Rectángulo"/>
            <p:cNvSpPr/>
            <p:nvPr/>
          </p:nvSpPr>
          <p:spPr bwMode="auto">
            <a:xfrm>
              <a:off x="3508542" y="1655803"/>
              <a:ext cx="456051" cy="1824203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104 Rectángulo"/>
            <p:cNvSpPr/>
            <p:nvPr/>
          </p:nvSpPr>
          <p:spPr bwMode="auto">
            <a:xfrm flipH="1">
              <a:off x="3394529" y="2396885"/>
              <a:ext cx="684076" cy="46296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119 Rectángulo"/>
            <p:cNvSpPr/>
            <p:nvPr/>
          </p:nvSpPr>
          <p:spPr bwMode="auto">
            <a:xfrm flipH="1">
              <a:off x="3508542" y="1655803"/>
              <a:ext cx="456051" cy="114013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2836467" y="3789040"/>
              <a:ext cx="22140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s-ES_tradnl" b="0" dirty="0" smtClean="0"/>
                <a:t> </a:t>
              </a:r>
              <a:r>
                <a:rPr lang="es-ES_tradnl" b="0" dirty="0" err="1" smtClean="0"/>
                <a:t>Less</a:t>
              </a:r>
              <a:r>
                <a:rPr lang="es-ES_tradnl" b="0" dirty="0" smtClean="0"/>
                <a:t> </a:t>
              </a:r>
              <a:r>
                <a:rPr lang="es-ES_tradnl" b="0" dirty="0" err="1" smtClean="0"/>
                <a:t>absorption</a:t>
              </a:r>
              <a:endParaRPr lang="es-ES_tradnl" b="0" dirty="0" smtClean="0"/>
            </a:p>
            <a:p>
              <a:pPr>
                <a:buFontTx/>
                <a:buChar char="-"/>
              </a:pPr>
              <a:r>
                <a:rPr lang="es-ES_tradnl" b="0" dirty="0" smtClean="0"/>
                <a:t> </a:t>
              </a:r>
              <a:r>
                <a:rPr lang="es-ES_tradnl" b="0" dirty="0" err="1" smtClean="0"/>
                <a:t>Lower</a:t>
              </a:r>
              <a:r>
                <a:rPr lang="es-ES_tradnl" b="0" dirty="0" smtClean="0"/>
                <a:t> </a:t>
              </a:r>
              <a:r>
                <a:rPr lang="es-ES_tradnl" b="0" dirty="0" err="1" smtClean="0"/>
                <a:t>threshold</a:t>
              </a:r>
              <a:r>
                <a:rPr lang="es-ES_tradnl" b="0" dirty="0" smtClean="0"/>
                <a:t> </a:t>
              </a:r>
              <a:r>
                <a:rPr lang="es-ES_tradnl" b="0" dirty="0" err="1" smtClean="0"/>
                <a:t>gain</a:t>
              </a:r>
              <a:endParaRPr lang="es-ES" b="0" dirty="0"/>
            </a:p>
          </p:txBody>
        </p:sp>
      </p:grpSp>
      <p:grpSp>
        <p:nvGrpSpPr>
          <p:cNvPr id="80" name="79 Grupo"/>
          <p:cNvGrpSpPr/>
          <p:nvPr/>
        </p:nvGrpSpPr>
        <p:grpSpPr>
          <a:xfrm>
            <a:off x="4882895" y="2348880"/>
            <a:ext cx="2167581" cy="3135253"/>
            <a:chOff x="4932040" y="1484784"/>
            <a:chExt cx="2167581" cy="3135253"/>
          </a:xfrm>
        </p:grpSpPr>
        <p:grpSp>
          <p:nvGrpSpPr>
            <p:cNvPr id="78" name="77 Grupo"/>
            <p:cNvGrpSpPr/>
            <p:nvPr/>
          </p:nvGrpSpPr>
          <p:grpSpPr>
            <a:xfrm>
              <a:off x="5220072" y="1484784"/>
              <a:ext cx="1368152" cy="1995222"/>
              <a:chOff x="6372200" y="1484784"/>
              <a:chExt cx="1728192" cy="2520280"/>
            </a:xfrm>
          </p:grpSpPr>
          <p:sp>
            <p:nvSpPr>
              <p:cNvPr id="59" name="58 Rectángulo"/>
              <p:cNvSpPr/>
              <p:nvPr/>
            </p:nvSpPr>
            <p:spPr bwMode="auto">
              <a:xfrm>
                <a:off x="6372200" y="1484784"/>
                <a:ext cx="1728192" cy="2520280"/>
              </a:xfrm>
              <a:prstGeom prst="rect">
                <a:avLst/>
              </a:prstGeom>
              <a:solidFill>
                <a:srgbClr val="C0C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59 Rectángulo"/>
              <p:cNvSpPr/>
              <p:nvPr/>
            </p:nvSpPr>
            <p:spPr bwMode="auto">
              <a:xfrm>
                <a:off x="6588224" y="1700808"/>
                <a:ext cx="1296144" cy="2304256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60 Rectángulo"/>
              <p:cNvSpPr/>
              <p:nvPr/>
            </p:nvSpPr>
            <p:spPr bwMode="auto">
              <a:xfrm>
                <a:off x="6804248" y="1700808"/>
                <a:ext cx="864096" cy="936104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61 Rectángulo"/>
              <p:cNvSpPr/>
              <p:nvPr/>
            </p:nvSpPr>
            <p:spPr bwMode="auto">
              <a:xfrm flipH="1">
                <a:off x="6948264" y="2636912"/>
                <a:ext cx="576064" cy="584792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62 Rectángulo"/>
              <p:cNvSpPr/>
              <p:nvPr/>
            </p:nvSpPr>
            <p:spPr bwMode="auto">
              <a:xfrm flipH="1">
                <a:off x="6804248" y="1700808"/>
                <a:ext cx="864096" cy="14401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63 Rectángulo"/>
              <p:cNvSpPr/>
              <p:nvPr/>
            </p:nvSpPr>
            <p:spPr bwMode="auto">
              <a:xfrm>
                <a:off x="6804248" y="3212976"/>
                <a:ext cx="864096" cy="792088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6" name="65 CuadroTexto"/>
            <p:cNvSpPr txBox="1"/>
            <p:nvPr/>
          </p:nvSpPr>
          <p:spPr>
            <a:xfrm>
              <a:off x="4932040" y="3789040"/>
              <a:ext cx="21675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s-ES_tradnl" b="0" dirty="0" smtClean="0"/>
                <a:t> </a:t>
              </a:r>
              <a:r>
                <a:rPr lang="es-ES_tradnl" b="0" dirty="0" err="1" smtClean="0"/>
                <a:t>Smaller</a:t>
              </a:r>
              <a:r>
                <a:rPr lang="es-ES_tradnl" b="0" dirty="0" smtClean="0"/>
                <a:t> </a:t>
              </a:r>
              <a:r>
                <a:rPr lang="es-ES_tradnl" b="0" dirty="0" err="1" smtClean="0"/>
                <a:t>gain</a:t>
              </a:r>
              <a:r>
                <a:rPr lang="es-ES_tradnl" b="0" dirty="0" smtClean="0"/>
                <a:t> </a:t>
              </a:r>
              <a:r>
                <a:rPr lang="es-ES_tradnl" b="0" dirty="0" err="1" smtClean="0"/>
                <a:t>volume</a:t>
              </a:r>
              <a:endParaRPr lang="es-ES_tradnl" b="0" dirty="0" smtClean="0"/>
            </a:p>
            <a:p>
              <a:pPr>
                <a:buFontTx/>
                <a:buChar char="-"/>
              </a:pPr>
              <a:r>
                <a:rPr lang="es-ES_tradnl" b="0" dirty="0" smtClean="0"/>
                <a:t> </a:t>
              </a:r>
              <a:r>
                <a:rPr lang="es-ES_tradnl" b="0" dirty="0" err="1" smtClean="0"/>
                <a:t>Shorter</a:t>
              </a:r>
              <a:r>
                <a:rPr lang="es-ES_tradnl" b="0" dirty="0" smtClean="0"/>
                <a:t> pulses</a:t>
              </a:r>
            </a:p>
            <a:p>
              <a:pPr>
                <a:buFontTx/>
                <a:buChar char="-"/>
              </a:pPr>
              <a:r>
                <a:rPr lang="es-ES_tradnl" b="0" dirty="0" smtClean="0"/>
                <a:t> </a:t>
              </a:r>
              <a:r>
                <a:rPr lang="es-ES_tradnl" b="0" dirty="0" err="1" smtClean="0"/>
                <a:t>Faster</a:t>
              </a:r>
              <a:r>
                <a:rPr lang="es-ES_tradnl" b="0" dirty="0" smtClean="0"/>
                <a:t> </a:t>
              </a:r>
              <a:r>
                <a:rPr lang="es-ES_tradnl" b="0" dirty="0" err="1" smtClean="0"/>
                <a:t>on</a:t>
              </a:r>
              <a:r>
                <a:rPr lang="es-ES_tradnl" b="0" dirty="0" smtClean="0"/>
                <a:t>/off</a:t>
              </a:r>
              <a:endParaRPr lang="es-ES" b="0" dirty="0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7452320" y="2348880"/>
            <a:ext cx="1255091" cy="954107"/>
            <a:chOff x="6876256" y="5013176"/>
            <a:chExt cx="1255091" cy="954107"/>
          </a:xfrm>
        </p:grpSpPr>
        <p:sp>
          <p:nvSpPr>
            <p:cNvPr id="68" name="67 Rectángulo"/>
            <p:cNvSpPr/>
            <p:nvPr/>
          </p:nvSpPr>
          <p:spPr bwMode="auto">
            <a:xfrm>
              <a:off x="6876256" y="5301208"/>
              <a:ext cx="216024" cy="14401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68 Rectángulo"/>
            <p:cNvSpPr/>
            <p:nvPr/>
          </p:nvSpPr>
          <p:spPr bwMode="auto">
            <a:xfrm flipH="1">
              <a:off x="6876256" y="5517232"/>
              <a:ext cx="216024" cy="1440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69 Rectángulo"/>
            <p:cNvSpPr/>
            <p:nvPr/>
          </p:nvSpPr>
          <p:spPr bwMode="auto">
            <a:xfrm>
              <a:off x="6876256" y="5733256"/>
              <a:ext cx="216024" cy="144016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71 Rectángulo"/>
            <p:cNvSpPr/>
            <p:nvPr/>
          </p:nvSpPr>
          <p:spPr bwMode="auto">
            <a:xfrm>
              <a:off x="6876256" y="5095349"/>
              <a:ext cx="216024" cy="144016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73 CuadroTexto"/>
            <p:cNvSpPr txBox="1"/>
            <p:nvPr/>
          </p:nvSpPr>
          <p:spPr>
            <a:xfrm>
              <a:off x="7092280" y="5013176"/>
              <a:ext cx="1039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0" dirty="0" err="1" smtClean="0"/>
                <a:t>InP</a:t>
              </a:r>
              <a:endParaRPr lang="es-ES_tradnl" sz="1400" b="0" dirty="0" smtClean="0"/>
            </a:p>
            <a:p>
              <a:r>
                <a:rPr lang="es-ES_tradnl" sz="1400" b="0" dirty="0" err="1" smtClean="0"/>
                <a:t>SiN</a:t>
              </a:r>
              <a:endParaRPr lang="es-ES_tradnl" sz="1400" b="0" dirty="0" smtClean="0"/>
            </a:p>
            <a:p>
              <a:r>
                <a:rPr lang="es-ES_tradnl" sz="1400" b="0" dirty="0" err="1" smtClean="0"/>
                <a:t>InGaAsP</a:t>
              </a:r>
              <a:endParaRPr lang="es-ES_tradnl" sz="1400" b="0" dirty="0" smtClean="0"/>
            </a:p>
            <a:p>
              <a:r>
                <a:rPr lang="es-ES_tradnl" sz="1400" b="0" dirty="0" err="1" smtClean="0"/>
                <a:t>Silver</a:t>
              </a:r>
              <a:endParaRPr lang="es-ES_tradnl" sz="1400" b="0" dirty="0" smtClean="0"/>
            </a:p>
          </p:txBody>
        </p:sp>
      </p:grpSp>
      <p:sp>
        <p:nvSpPr>
          <p:cNvPr id="83" name="82 Rectángulo"/>
          <p:cNvSpPr/>
          <p:nvPr/>
        </p:nvSpPr>
        <p:spPr>
          <a:xfrm>
            <a:off x="683568" y="130185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Different possible designs</a:t>
            </a:r>
          </a:p>
          <a:p>
            <a:endParaRPr lang="en-US" b="0" kern="0" dirty="0" smtClean="0"/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17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895350"/>
          </a:xfrm>
        </p:spPr>
        <p:txBody>
          <a:bodyPr/>
          <a:lstStyle/>
          <a:p>
            <a:r>
              <a:rPr lang="es-ES_tradnl" dirty="0" err="1" smtClean="0"/>
              <a:t>Coupling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InP-waveguide</a:t>
            </a:r>
            <a:endParaRPr lang="es-ES" sz="1400" i="1" dirty="0"/>
          </a:p>
        </p:txBody>
      </p:sp>
      <p:sp>
        <p:nvSpPr>
          <p:cNvPr id="80" name="79 Rectángulo"/>
          <p:cNvSpPr/>
          <p:nvPr/>
        </p:nvSpPr>
        <p:spPr bwMode="auto">
          <a:xfrm>
            <a:off x="724620" y="3750131"/>
            <a:ext cx="6583683" cy="47752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80 Rectángulo"/>
          <p:cNvSpPr/>
          <p:nvPr/>
        </p:nvSpPr>
        <p:spPr bwMode="auto">
          <a:xfrm>
            <a:off x="724620" y="4199708"/>
            <a:ext cx="6583683" cy="16539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81 Rectángulo"/>
          <p:cNvSpPr/>
          <p:nvPr/>
        </p:nvSpPr>
        <p:spPr bwMode="auto">
          <a:xfrm>
            <a:off x="724621" y="4317195"/>
            <a:ext cx="6583684" cy="4775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1" name="90 Grupo"/>
          <p:cNvGrpSpPr/>
          <p:nvPr/>
        </p:nvGrpSpPr>
        <p:grpSpPr>
          <a:xfrm>
            <a:off x="2380804" y="2165955"/>
            <a:ext cx="2695251" cy="1575175"/>
            <a:chOff x="3563888" y="1484784"/>
            <a:chExt cx="1728192" cy="2520280"/>
          </a:xfrm>
        </p:grpSpPr>
        <p:sp>
          <p:nvSpPr>
            <p:cNvPr id="86" name="85 Rectángulo"/>
            <p:cNvSpPr/>
            <p:nvPr/>
          </p:nvSpPr>
          <p:spPr bwMode="auto">
            <a:xfrm>
              <a:off x="3563888" y="1484784"/>
              <a:ext cx="1728192" cy="2520280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86 Rectángulo"/>
            <p:cNvSpPr/>
            <p:nvPr/>
          </p:nvSpPr>
          <p:spPr bwMode="auto">
            <a:xfrm>
              <a:off x="3779912" y="1700808"/>
              <a:ext cx="1296144" cy="230425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87 Rectángulo"/>
            <p:cNvSpPr/>
            <p:nvPr/>
          </p:nvSpPr>
          <p:spPr bwMode="auto">
            <a:xfrm>
              <a:off x="3860766" y="1700808"/>
              <a:ext cx="1154286" cy="2304256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88 Rectángulo"/>
            <p:cNvSpPr/>
            <p:nvPr/>
          </p:nvSpPr>
          <p:spPr bwMode="auto">
            <a:xfrm flipH="1">
              <a:off x="3860765" y="2636912"/>
              <a:ext cx="1154286" cy="58479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89 Rectángulo"/>
            <p:cNvSpPr/>
            <p:nvPr/>
          </p:nvSpPr>
          <p:spPr bwMode="auto">
            <a:xfrm flipH="1">
              <a:off x="3860766" y="1700808"/>
              <a:ext cx="1154286" cy="14355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7" name="116 Rectángulo"/>
          <p:cNvSpPr/>
          <p:nvPr/>
        </p:nvSpPr>
        <p:spPr bwMode="auto">
          <a:xfrm>
            <a:off x="1331640" y="3246075"/>
            <a:ext cx="801960" cy="50006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123 Flecha doblada"/>
          <p:cNvSpPr/>
          <p:nvPr/>
        </p:nvSpPr>
        <p:spPr bwMode="auto">
          <a:xfrm rot="10800000" flipH="1">
            <a:off x="3851920" y="3534107"/>
            <a:ext cx="2448272" cy="576064"/>
          </a:xfrm>
          <a:prstGeom prst="bentArrow">
            <a:avLst>
              <a:gd name="adj1" fmla="val 10484"/>
              <a:gd name="adj2" fmla="val 16457"/>
              <a:gd name="adj3" fmla="val 21142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8" name="137 Grupo"/>
          <p:cNvGrpSpPr/>
          <p:nvPr/>
        </p:nvGrpSpPr>
        <p:grpSpPr>
          <a:xfrm>
            <a:off x="7709397" y="2086396"/>
            <a:ext cx="1255091" cy="1600438"/>
            <a:chOff x="7020272" y="2986787"/>
            <a:chExt cx="1255091" cy="1600438"/>
          </a:xfrm>
        </p:grpSpPr>
        <p:sp>
          <p:nvSpPr>
            <p:cNvPr id="128" name="127 Rectángulo"/>
            <p:cNvSpPr/>
            <p:nvPr/>
          </p:nvSpPr>
          <p:spPr bwMode="auto">
            <a:xfrm>
              <a:off x="7020272" y="3501008"/>
              <a:ext cx="216024" cy="14401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129 Rectángulo"/>
            <p:cNvSpPr/>
            <p:nvPr/>
          </p:nvSpPr>
          <p:spPr bwMode="auto">
            <a:xfrm flipH="1">
              <a:off x="7020272" y="3717032"/>
              <a:ext cx="216024" cy="1440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130 Rectángulo"/>
            <p:cNvSpPr/>
            <p:nvPr/>
          </p:nvSpPr>
          <p:spPr bwMode="auto">
            <a:xfrm>
              <a:off x="7020272" y="3933056"/>
              <a:ext cx="216024" cy="144016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131 Rectángulo"/>
            <p:cNvSpPr/>
            <p:nvPr/>
          </p:nvSpPr>
          <p:spPr bwMode="auto">
            <a:xfrm>
              <a:off x="7020272" y="3284985"/>
              <a:ext cx="216024" cy="14401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132 Rectángulo"/>
            <p:cNvSpPr/>
            <p:nvPr/>
          </p:nvSpPr>
          <p:spPr bwMode="auto">
            <a:xfrm>
              <a:off x="7020272" y="3068960"/>
              <a:ext cx="216024" cy="144016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133 Rectángulo"/>
            <p:cNvSpPr/>
            <p:nvPr/>
          </p:nvSpPr>
          <p:spPr bwMode="auto">
            <a:xfrm>
              <a:off x="7020272" y="4365104"/>
              <a:ext cx="216024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134 CuadroTexto"/>
            <p:cNvSpPr txBox="1"/>
            <p:nvPr/>
          </p:nvSpPr>
          <p:spPr>
            <a:xfrm>
              <a:off x="7236296" y="2986787"/>
              <a:ext cx="103906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0" dirty="0" err="1" smtClean="0"/>
                <a:t>InP</a:t>
              </a:r>
              <a:endParaRPr lang="es-ES_tradnl" sz="1400" b="0" dirty="0" smtClean="0"/>
            </a:p>
            <a:p>
              <a:r>
                <a:rPr lang="es-ES_tradnl" sz="1400" b="0" dirty="0" smtClean="0"/>
                <a:t>Si</a:t>
              </a:r>
            </a:p>
            <a:p>
              <a:r>
                <a:rPr lang="es-ES_tradnl" sz="1400" b="0" dirty="0" err="1" smtClean="0"/>
                <a:t>SiN</a:t>
              </a:r>
              <a:endParaRPr lang="es-ES_tradnl" sz="1400" b="0" dirty="0" smtClean="0"/>
            </a:p>
            <a:p>
              <a:r>
                <a:rPr lang="es-ES_tradnl" sz="1400" b="0" dirty="0" err="1" smtClean="0"/>
                <a:t>InGaAsP</a:t>
              </a:r>
              <a:endParaRPr lang="es-ES_tradnl" sz="1400" b="0" dirty="0" smtClean="0"/>
            </a:p>
            <a:p>
              <a:r>
                <a:rPr lang="es-ES_tradnl" sz="1400" b="0" dirty="0" err="1" smtClean="0"/>
                <a:t>Silver</a:t>
              </a:r>
              <a:endParaRPr lang="es-ES_tradnl" sz="1400" b="0" dirty="0" smtClean="0"/>
            </a:p>
            <a:p>
              <a:r>
                <a:rPr lang="es-ES_tradnl" sz="1400" b="0" dirty="0" err="1" smtClean="0"/>
                <a:t>Gold</a:t>
              </a:r>
              <a:endParaRPr lang="es-ES_tradnl" sz="1400" b="0" dirty="0" smtClean="0"/>
            </a:p>
            <a:p>
              <a:r>
                <a:rPr lang="es-ES_tradnl" sz="1400" b="0" dirty="0" smtClean="0"/>
                <a:t>BCB</a:t>
              </a:r>
              <a:endParaRPr lang="es-ES" dirty="0"/>
            </a:p>
          </p:txBody>
        </p:sp>
        <p:sp>
          <p:nvSpPr>
            <p:cNvPr id="137" name="136 Rectángulo"/>
            <p:cNvSpPr/>
            <p:nvPr/>
          </p:nvSpPr>
          <p:spPr bwMode="auto">
            <a:xfrm>
              <a:off x="7020272" y="4149080"/>
              <a:ext cx="216024" cy="14401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9" name="68 Grupo"/>
          <p:cNvGrpSpPr/>
          <p:nvPr/>
        </p:nvGrpSpPr>
        <p:grpSpPr>
          <a:xfrm>
            <a:off x="5580112" y="2174666"/>
            <a:ext cx="1368152" cy="735511"/>
            <a:chOff x="3131840" y="1412776"/>
            <a:chExt cx="2016224" cy="1584176"/>
          </a:xfrm>
        </p:grpSpPr>
        <p:sp>
          <p:nvSpPr>
            <p:cNvPr id="64" name="63 Rectángulo"/>
            <p:cNvSpPr/>
            <p:nvPr/>
          </p:nvSpPr>
          <p:spPr bwMode="auto">
            <a:xfrm>
              <a:off x="3131840" y="1412776"/>
              <a:ext cx="2016224" cy="1584176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50 Rectángulo"/>
            <p:cNvSpPr/>
            <p:nvPr/>
          </p:nvSpPr>
          <p:spPr bwMode="auto">
            <a:xfrm>
              <a:off x="3347864" y="1628800"/>
              <a:ext cx="1584176" cy="115212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49 Rectángulo"/>
            <p:cNvSpPr/>
            <p:nvPr/>
          </p:nvSpPr>
          <p:spPr bwMode="auto">
            <a:xfrm>
              <a:off x="3563888" y="1844824"/>
              <a:ext cx="1152128" cy="72008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3" name="162 Flecha izquierda y derecha"/>
          <p:cNvSpPr/>
          <p:nvPr/>
        </p:nvSpPr>
        <p:spPr bwMode="auto">
          <a:xfrm>
            <a:off x="5940152" y="3029762"/>
            <a:ext cx="576064" cy="288032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169 Rectángulo"/>
          <p:cNvSpPr/>
          <p:nvPr/>
        </p:nvSpPr>
        <p:spPr>
          <a:xfrm>
            <a:off x="683568" y="511828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Only half of the emitted power is coupled into the waveguide</a:t>
            </a:r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A coupling to the Si-waveguide can be done with a taper afterwards</a:t>
            </a:r>
          </a:p>
        </p:txBody>
      </p:sp>
      <p:sp>
        <p:nvSpPr>
          <p:cNvPr id="39" name="38 Flecha doblada"/>
          <p:cNvSpPr/>
          <p:nvPr/>
        </p:nvSpPr>
        <p:spPr bwMode="auto">
          <a:xfrm rot="10800000">
            <a:off x="2195736" y="3542817"/>
            <a:ext cx="1417590" cy="576064"/>
          </a:xfrm>
          <a:prstGeom prst="bentArrow">
            <a:avLst>
              <a:gd name="adj1" fmla="val 10484"/>
              <a:gd name="adj2" fmla="val 16457"/>
              <a:gd name="adj3" fmla="val 21142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18</a:t>
            </a:fld>
            <a:r>
              <a:rPr lang="nl-NL" sz="1200" dirty="0" smtClean="0"/>
              <a:t>/15</a:t>
            </a:r>
            <a:endParaRPr lang="nl-NL" sz="1200" dirty="0"/>
          </a:p>
        </p:txBody>
      </p:sp>
      <p:sp>
        <p:nvSpPr>
          <p:cNvPr id="43" name="42 Rectángulo"/>
          <p:cNvSpPr/>
          <p:nvPr/>
        </p:nvSpPr>
        <p:spPr bwMode="auto">
          <a:xfrm>
            <a:off x="683568" y="4766954"/>
            <a:ext cx="6624736" cy="31823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683568" y="119675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Engineering of the cavity would allow coupling into a </a:t>
            </a:r>
            <a:r>
              <a:rPr lang="en-US" b="0" kern="0" dirty="0" err="1" smtClean="0"/>
              <a:t>InP</a:t>
            </a:r>
            <a:r>
              <a:rPr lang="en-US" b="0" kern="0" dirty="0" smtClean="0"/>
              <a:t> waveguide</a:t>
            </a:r>
          </a:p>
        </p:txBody>
      </p:sp>
      <p:sp>
        <p:nvSpPr>
          <p:cNvPr id="45" name="44 Flecha doblada"/>
          <p:cNvSpPr/>
          <p:nvPr/>
        </p:nvSpPr>
        <p:spPr bwMode="auto">
          <a:xfrm rot="10800000" flipH="1">
            <a:off x="6300192" y="4005064"/>
            <a:ext cx="792087" cy="576064"/>
          </a:xfrm>
          <a:prstGeom prst="bentArrow">
            <a:avLst>
              <a:gd name="adj1" fmla="val 10484"/>
              <a:gd name="adj2" fmla="val 16457"/>
              <a:gd name="adj3" fmla="val 21142"/>
              <a:gd name="adj4" fmla="val 4375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895350"/>
          </a:xfrm>
        </p:spPr>
        <p:txBody>
          <a:bodyPr/>
          <a:lstStyle/>
          <a:p>
            <a:r>
              <a:rPr lang="es-ES_tradnl" dirty="0" err="1" smtClean="0"/>
              <a:t>Coupling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InP-waveguide</a:t>
            </a:r>
            <a:r>
              <a:rPr lang="es-ES_tradnl" dirty="0" smtClean="0"/>
              <a:t>: </a:t>
            </a:r>
            <a:r>
              <a:rPr lang="es-ES_tradnl" dirty="0" err="1" smtClean="0"/>
              <a:t>current</a:t>
            </a:r>
            <a:r>
              <a:rPr lang="es-ES_tradnl" dirty="0" smtClean="0"/>
              <a:t> </a:t>
            </a:r>
            <a:r>
              <a:rPr lang="es-ES_tradnl" dirty="0" err="1" smtClean="0"/>
              <a:t>design</a:t>
            </a:r>
            <a:endParaRPr lang="es-ES" sz="1400" i="1" dirty="0"/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19</a:t>
            </a:fld>
            <a:r>
              <a:rPr lang="nl-NL" sz="1200" dirty="0" smtClean="0"/>
              <a:t>/15</a:t>
            </a:r>
            <a:endParaRPr lang="nl-NL" sz="1200" dirty="0"/>
          </a:p>
        </p:txBody>
      </p:sp>
      <p:sp>
        <p:nvSpPr>
          <p:cNvPr id="99" name="98 Rectángulo"/>
          <p:cNvSpPr/>
          <p:nvPr/>
        </p:nvSpPr>
        <p:spPr>
          <a:xfrm>
            <a:off x="4860032" y="1412776"/>
            <a:ext cx="3528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endParaRPr lang="en-US" kern="0" dirty="0" smtClean="0"/>
          </a:p>
          <a:p>
            <a:pPr>
              <a:buFont typeface="Arial" pitchFamily="34" charset="0"/>
              <a:buChar char="•"/>
            </a:pPr>
            <a:r>
              <a:rPr lang="en-US" kern="0" dirty="0" smtClean="0"/>
              <a:t> Issues to solve: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Arrangement of contacts</a:t>
            </a:r>
          </a:p>
          <a:p>
            <a:pPr lvl="1"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Achieve enough Q-factor</a:t>
            </a:r>
          </a:p>
          <a:p>
            <a:pPr lvl="1"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How to test it before the bonding to silicon?</a:t>
            </a:r>
          </a:p>
          <a:p>
            <a:pPr lvl="1"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How to increase output directionality to the waveguide?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684213" y="1844675"/>
            <a:ext cx="3676649" cy="3392488"/>
            <a:chOff x="431" y="1162"/>
            <a:chExt cx="2316" cy="2137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1162"/>
              <a:ext cx="2313" cy="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42" y="1338"/>
              <a:ext cx="1439" cy="749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440" y="1336"/>
              <a:ext cx="1442" cy="75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08" y="0"/>
                </a:cxn>
                <a:cxn ang="0">
                  <a:pos x="6416" y="8"/>
                </a:cxn>
                <a:cxn ang="0">
                  <a:pos x="6416" y="3336"/>
                </a:cxn>
                <a:cxn ang="0">
                  <a:pos x="6408" y="3344"/>
                </a:cxn>
                <a:cxn ang="0">
                  <a:pos x="8" y="3344"/>
                </a:cxn>
                <a:cxn ang="0">
                  <a:pos x="0" y="3336"/>
                </a:cxn>
                <a:cxn ang="0">
                  <a:pos x="0" y="8"/>
                </a:cxn>
                <a:cxn ang="0">
                  <a:pos x="16" y="3336"/>
                </a:cxn>
                <a:cxn ang="0">
                  <a:pos x="8" y="3328"/>
                </a:cxn>
                <a:cxn ang="0">
                  <a:pos x="6408" y="3328"/>
                </a:cxn>
                <a:cxn ang="0">
                  <a:pos x="6400" y="3336"/>
                </a:cxn>
                <a:cxn ang="0">
                  <a:pos x="6400" y="8"/>
                </a:cxn>
                <a:cxn ang="0">
                  <a:pos x="640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3336"/>
                </a:cxn>
              </a:cxnLst>
              <a:rect l="0" t="0" r="r" b="b"/>
              <a:pathLst>
                <a:path w="6416" h="334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6408" y="0"/>
                  </a:lnTo>
                  <a:cubicBezTo>
                    <a:pt x="6413" y="0"/>
                    <a:pt x="6416" y="4"/>
                    <a:pt x="6416" y="8"/>
                  </a:cubicBezTo>
                  <a:lnTo>
                    <a:pt x="6416" y="3336"/>
                  </a:lnTo>
                  <a:cubicBezTo>
                    <a:pt x="6416" y="3341"/>
                    <a:pt x="6413" y="3344"/>
                    <a:pt x="6408" y="3344"/>
                  </a:cubicBezTo>
                  <a:lnTo>
                    <a:pt x="8" y="3344"/>
                  </a:lnTo>
                  <a:cubicBezTo>
                    <a:pt x="4" y="3344"/>
                    <a:pt x="0" y="3341"/>
                    <a:pt x="0" y="3336"/>
                  </a:cubicBezTo>
                  <a:lnTo>
                    <a:pt x="0" y="8"/>
                  </a:lnTo>
                  <a:close/>
                  <a:moveTo>
                    <a:pt x="16" y="3336"/>
                  </a:moveTo>
                  <a:lnTo>
                    <a:pt x="8" y="3328"/>
                  </a:lnTo>
                  <a:lnTo>
                    <a:pt x="6408" y="3328"/>
                  </a:lnTo>
                  <a:lnTo>
                    <a:pt x="6400" y="3336"/>
                  </a:lnTo>
                  <a:lnTo>
                    <a:pt x="6400" y="8"/>
                  </a:lnTo>
                  <a:lnTo>
                    <a:pt x="640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333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38" y="2633"/>
              <a:ext cx="2274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436" y="2632"/>
              <a:ext cx="2277" cy="29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120" y="0"/>
                </a:cxn>
                <a:cxn ang="0">
                  <a:pos x="10128" y="8"/>
                </a:cxn>
                <a:cxn ang="0">
                  <a:pos x="10128" y="1288"/>
                </a:cxn>
                <a:cxn ang="0">
                  <a:pos x="10120" y="1296"/>
                </a:cxn>
                <a:cxn ang="0">
                  <a:pos x="8" y="1296"/>
                </a:cxn>
                <a:cxn ang="0">
                  <a:pos x="0" y="1288"/>
                </a:cxn>
                <a:cxn ang="0">
                  <a:pos x="0" y="8"/>
                </a:cxn>
                <a:cxn ang="0">
                  <a:pos x="16" y="1288"/>
                </a:cxn>
                <a:cxn ang="0">
                  <a:pos x="8" y="1280"/>
                </a:cxn>
                <a:cxn ang="0">
                  <a:pos x="10120" y="1280"/>
                </a:cxn>
                <a:cxn ang="0">
                  <a:pos x="10112" y="1288"/>
                </a:cxn>
                <a:cxn ang="0">
                  <a:pos x="10112" y="8"/>
                </a:cxn>
                <a:cxn ang="0">
                  <a:pos x="10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288"/>
                </a:cxn>
              </a:cxnLst>
              <a:rect l="0" t="0" r="r" b="b"/>
              <a:pathLst>
                <a:path w="10128" h="129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120" y="0"/>
                  </a:lnTo>
                  <a:cubicBezTo>
                    <a:pt x="10125" y="0"/>
                    <a:pt x="10128" y="4"/>
                    <a:pt x="10128" y="8"/>
                  </a:cubicBezTo>
                  <a:lnTo>
                    <a:pt x="10128" y="1288"/>
                  </a:lnTo>
                  <a:cubicBezTo>
                    <a:pt x="10128" y="1293"/>
                    <a:pt x="10125" y="1296"/>
                    <a:pt x="10120" y="1296"/>
                  </a:cubicBezTo>
                  <a:lnTo>
                    <a:pt x="8" y="1296"/>
                  </a:lnTo>
                  <a:cubicBezTo>
                    <a:pt x="4" y="1296"/>
                    <a:pt x="0" y="1293"/>
                    <a:pt x="0" y="1288"/>
                  </a:cubicBezTo>
                  <a:lnTo>
                    <a:pt x="0" y="8"/>
                  </a:lnTo>
                  <a:close/>
                  <a:moveTo>
                    <a:pt x="16" y="1288"/>
                  </a:moveTo>
                  <a:lnTo>
                    <a:pt x="8" y="1280"/>
                  </a:lnTo>
                  <a:lnTo>
                    <a:pt x="10120" y="1280"/>
                  </a:lnTo>
                  <a:lnTo>
                    <a:pt x="10112" y="1288"/>
                  </a:lnTo>
                  <a:lnTo>
                    <a:pt x="10112" y="8"/>
                  </a:lnTo>
                  <a:lnTo>
                    <a:pt x="10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438" y="2461"/>
              <a:ext cx="2274" cy="172"/>
            </a:xfrm>
            <a:prstGeom prst="rect">
              <a:avLst/>
            </a:prstGeom>
            <a:solidFill>
              <a:srgbClr val="9664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436" y="2459"/>
              <a:ext cx="2277" cy="17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120" y="0"/>
                </a:cxn>
                <a:cxn ang="0">
                  <a:pos x="10128" y="8"/>
                </a:cxn>
                <a:cxn ang="0">
                  <a:pos x="10128" y="776"/>
                </a:cxn>
                <a:cxn ang="0">
                  <a:pos x="10120" y="784"/>
                </a:cxn>
                <a:cxn ang="0">
                  <a:pos x="8" y="784"/>
                </a:cxn>
                <a:cxn ang="0">
                  <a:pos x="0" y="776"/>
                </a:cxn>
                <a:cxn ang="0">
                  <a:pos x="0" y="8"/>
                </a:cxn>
                <a:cxn ang="0">
                  <a:pos x="16" y="776"/>
                </a:cxn>
                <a:cxn ang="0">
                  <a:pos x="8" y="768"/>
                </a:cxn>
                <a:cxn ang="0">
                  <a:pos x="10120" y="768"/>
                </a:cxn>
                <a:cxn ang="0">
                  <a:pos x="10112" y="776"/>
                </a:cxn>
                <a:cxn ang="0">
                  <a:pos x="10112" y="8"/>
                </a:cxn>
                <a:cxn ang="0">
                  <a:pos x="10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776"/>
                </a:cxn>
              </a:cxnLst>
              <a:rect l="0" t="0" r="r" b="b"/>
              <a:pathLst>
                <a:path w="10128" h="78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120" y="0"/>
                  </a:lnTo>
                  <a:cubicBezTo>
                    <a:pt x="10125" y="0"/>
                    <a:pt x="10128" y="4"/>
                    <a:pt x="10128" y="8"/>
                  </a:cubicBezTo>
                  <a:lnTo>
                    <a:pt x="10128" y="776"/>
                  </a:lnTo>
                  <a:cubicBezTo>
                    <a:pt x="10128" y="781"/>
                    <a:pt x="10125" y="784"/>
                    <a:pt x="10120" y="784"/>
                  </a:cubicBezTo>
                  <a:lnTo>
                    <a:pt x="8" y="784"/>
                  </a:lnTo>
                  <a:cubicBezTo>
                    <a:pt x="4" y="784"/>
                    <a:pt x="0" y="781"/>
                    <a:pt x="0" y="776"/>
                  </a:cubicBezTo>
                  <a:lnTo>
                    <a:pt x="0" y="8"/>
                  </a:lnTo>
                  <a:close/>
                  <a:moveTo>
                    <a:pt x="16" y="776"/>
                  </a:moveTo>
                  <a:lnTo>
                    <a:pt x="8" y="768"/>
                  </a:lnTo>
                  <a:lnTo>
                    <a:pt x="10120" y="768"/>
                  </a:lnTo>
                  <a:lnTo>
                    <a:pt x="10112" y="776"/>
                  </a:lnTo>
                  <a:lnTo>
                    <a:pt x="10112" y="8"/>
                  </a:lnTo>
                  <a:lnTo>
                    <a:pt x="10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77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438" y="2087"/>
              <a:ext cx="2274" cy="374"/>
            </a:xfrm>
            <a:prstGeom prst="rect">
              <a:avLst/>
            </a:prstGeom>
            <a:solidFill>
              <a:srgbClr val="7D7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436" y="2085"/>
              <a:ext cx="2277" cy="3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120" y="0"/>
                </a:cxn>
                <a:cxn ang="0">
                  <a:pos x="10128" y="8"/>
                </a:cxn>
                <a:cxn ang="0">
                  <a:pos x="10128" y="1672"/>
                </a:cxn>
                <a:cxn ang="0">
                  <a:pos x="10120" y="1680"/>
                </a:cxn>
                <a:cxn ang="0">
                  <a:pos x="8" y="1680"/>
                </a:cxn>
                <a:cxn ang="0">
                  <a:pos x="0" y="1672"/>
                </a:cxn>
                <a:cxn ang="0">
                  <a:pos x="0" y="8"/>
                </a:cxn>
                <a:cxn ang="0">
                  <a:pos x="16" y="1672"/>
                </a:cxn>
                <a:cxn ang="0">
                  <a:pos x="8" y="1664"/>
                </a:cxn>
                <a:cxn ang="0">
                  <a:pos x="10120" y="1664"/>
                </a:cxn>
                <a:cxn ang="0">
                  <a:pos x="10112" y="1672"/>
                </a:cxn>
                <a:cxn ang="0">
                  <a:pos x="10112" y="8"/>
                </a:cxn>
                <a:cxn ang="0">
                  <a:pos x="10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672"/>
                </a:cxn>
              </a:cxnLst>
              <a:rect l="0" t="0" r="r" b="b"/>
              <a:pathLst>
                <a:path w="10128" h="168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120" y="0"/>
                  </a:lnTo>
                  <a:cubicBezTo>
                    <a:pt x="10125" y="0"/>
                    <a:pt x="10128" y="4"/>
                    <a:pt x="10128" y="8"/>
                  </a:cubicBezTo>
                  <a:lnTo>
                    <a:pt x="10128" y="1672"/>
                  </a:lnTo>
                  <a:cubicBezTo>
                    <a:pt x="10128" y="1677"/>
                    <a:pt x="10125" y="1680"/>
                    <a:pt x="10120" y="1680"/>
                  </a:cubicBezTo>
                  <a:lnTo>
                    <a:pt x="8" y="1680"/>
                  </a:lnTo>
                  <a:cubicBezTo>
                    <a:pt x="4" y="1680"/>
                    <a:pt x="0" y="1677"/>
                    <a:pt x="0" y="1672"/>
                  </a:cubicBezTo>
                  <a:lnTo>
                    <a:pt x="0" y="8"/>
                  </a:lnTo>
                  <a:close/>
                  <a:moveTo>
                    <a:pt x="16" y="1672"/>
                  </a:moveTo>
                  <a:lnTo>
                    <a:pt x="8" y="1664"/>
                  </a:lnTo>
                  <a:lnTo>
                    <a:pt x="10120" y="1664"/>
                  </a:lnTo>
                  <a:lnTo>
                    <a:pt x="10112" y="1672"/>
                  </a:lnTo>
                  <a:lnTo>
                    <a:pt x="10112" y="8"/>
                  </a:lnTo>
                  <a:lnTo>
                    <a:pt x="10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242" y="1455"/>
              <a:ext cx="432" cy="489"/>
            </a:xfrm>
            <a:prstGeom prst="rect">
              <a:avLst/>
            </a:prstGeom>
            <a:solidFill>
              <a:srgbClr val="7D7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502" y="2188"/>
              <a:ext cx="12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563" y="2188"/>
              <a:ext cx="9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599" y="2188"/>
              <a:ext cx="21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InP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136" y="1166"/>
              <a:ext cx="576" cy="9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2134" y="1164"/>
              <a:ext cx="579" cy="92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568" y="0"/>
                </a:cxn>
                <a:cxn ang="0">
                  <a:pos x="2576" y="8"/>
                </a:cxn>
                <a:cxn ang="0">
                  <a:pos x="2576" y="4104"/>
                </a:cxn>
                <a:cxn ang="0">
                  <a:pos x="2568" y="4112"/>
                </a:cxn>
                <a:cxn ang="0">
                  <a:pos x="8" y="4112"/>
                </a:cxn>
                <a:cxn ang="0">
                  <a:pos x="0" y="4104"/>
                </a:cxn>
                <a:cxn ang="0">
                  <a:pos x="0" y="8"/>
                </a:cxn>
                <a:cxn ang="0">
                  <a:pos x="16" y="4104"/>
                </a:cxn>
                <a:cxn ang="0">
                  <a:pos x="8" y="4096"/>
                </a:cxn>
                <a:cxn ang="0">
                  <a:pos x="2568" y="4096"/>
                </a:cxn>
                <a:cxn ang="0">
                  <a:pos x="2560" y="4104"/>
                </a:cxn>
                <a:cxn ang="0">
                  <a:pos x="2560" y="8"/>
                </a:cxn>
                <a:cxn ang="0">
                  <a:pos x="25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104"/>
                </a:cxn>
              </a:cxnLst>
              <a:rect l="0" t="0" r="r" b="b"/>
              <a:pathLst>
                <a:path w="2576" h="4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568" y="0"/>
                  </a:lnTo>
                  <a:cubicBezTo>
                    <a:pt x="2573" y="0"/>
                    <a:pt x="2576" y="4"/>
                    <a:pt x="2576" y="8"/>
                  </a:cubicBezTo>
                  <a:lnTo>
                    <a:pt x="2576" y="4104"/>
                  </a:lnTo>
                  <a:cubicBezTo>
                    <a:pt x="2576" y="4109"/>
                    <a:pt x="2573" y="4112"/>
                    <a:pt x="2568" y="4112"/>
                  </a:cubicBezTo>
                  <a:lnTo>
                    <a:pt x="8" y="4112"/>
                  </a:lnTo>
                  <a:cubicBezTo>
                    <a:pt x="4" y="4112"/>
                    <a:pt x="0" y="4109"/>
                    <a:pt x="0" y="4104"/>
                  </a:cubicBezTo>
                  <a:lnTo>
                    <a:pt x="0" y="8"/>
                  </a:lnTo>
                  <a:close/>
                  <a:moveTo>
                    <a:pt x="16" y="4104"/>
                  </a:moveTo>
                  <a:lnTo>
                    <a:pt x="8" y="4096"/>
                  </a:lnTo>
                  <a:lnTo>
                    <a:pt x="2568" y="4096"/>
                  </a:lnTo>
                  <a:lnTo>
                    <a:pt x="2560" y="4104"/>
                  </a:lnTo>
                  <a:lnTo>
                    <a:pt x="2560" y="8"/>
                  </a:lnTo>
                  <a:lnTo>
                    <a:pt x="25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1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322" y="2188"/>
              <a:ext cx="42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250 nm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357" y="1944"/>
              <a:ext cx="202" cy="17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502" y="2486"/>
              <a:ext cx="25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BCB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502" y="2717"/>
              <a:ext cx="36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silicon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300" y="1537"/>
              <a:ext cx="27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gold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36" y="1480"/>
              <a:ext cx="936" cy="619"/>
            </a:xfrm>
            <a:custGeom>
              <a:avLst/>
              <a:gdLst/>
              <a:ahLst/>
              <a:cxnLst>
                <a:cxn ang="0">
                  <a:pos x="3648" y="0"/>
                </a:cxn>
                <a:cxn ang="0">
                  <a:pos x="3648" y="2048"/>
                </a:cxn>
                <a:cxn ang="0">
                  <a:pos x="3584" y="1984"/>
                </a:cxn>
                <a:cxn ang="0">
                  <a:pos x="4096" y="1984"/>
                </a:cxn>
                <a:cxn ang="0">
                  <a:pos x="4160" y="2048"/>
                </a:cxn>
                <a:cxn ang="0">
                  <a:pos x="4160" y="2688"/>
                </a:cxn>
                <a:cxn ang="0">
                  <a:pos x="4096" y="2752"/>
                </a:cxn>
                <a:cxn ang="0">
                  <a:pos x="0" y="2752"/>
                </a:cxn>
                <a:cxn ang="0">
                  <a:pos x="0" y="2624"/>
                </a:cxn>
                <a:cxn ang="0">
                  <a:pos x="4096" y="2624"/>
                </a:cxn>
                <a:cxn ang="0">
                  <a:pos x="4032" y="2688"/>
                </a:cxn>
                <a:cxn ang="0">
                  <a:pos x="4032" y="2048"/>
                </a:cxn>
                <a:cxn ang="0">
                  <a:pos x="4096" y="2112"/>
                </a:cxn>
                <a:cxn ang="0">
                  <a:pos x="3584" y="2112"/>
                </a:cxn>
                <a:cxn ang="0">
                  <a:pos x="3520" y="2048"/>
                </a:cxn>
                <a:cxn ang="0">
                  <a:pos x="3520" y="0"/>
                </a:cxn>
                <a:cxn ang="0">
                  <a:pos x="3648" y="0"/>
                </a:cxn>
              </a:cxnLst>
              <a:rect l="0" t="0" r="r" b="b"/>
              <a:pathLst>
                <a:path w="4160" h="2752">
                  <a:moveTo>
                    <a:pt x="3648" y="0"/>
                  </a:moveTo>
                  <a:lnTo>
                    <a:pt x="3648" y="2048"/>
                  </a:lnTo>
                  <a:lnTo>
                    <a:pt x="3584" y="1984"/>
                  </a:lnTo>
                  <a:lnTo>
                    <a:pt x="4096" y="1984"/>
                  </a:lnTo>
                  <a:cubicBezTo>
                    <a:pt x="4132" y="1984"/>
                    <a:pt x="4160" y="2013"/>
                    <a:pt x="4160" y="2048"/>
                  </a:cubicBezTo>
                  <a:lnTo>
                    <a:pt x="4160" y="2688"/>
                  </a:lnTo>
                  <a:cubicBezTo>
                    <a:pt x="4160" y="2724"/>
                    <a:pt x="4132" y="2752"/>
                    <a:pt x="4096" y="2752"/>
                  </a:cubicBezTo>
                  <a:lnTo>
                    <a:pt x="0" y="2752"/>
                  </a:lnTo>
                  <a:lnTo>
                    <a:pt x="0" y="2624"/>
                  </a:lnTo>
                  <a:lnTo>
                    <a:pt x="4096" y="2624"/>
                  </a:lnTo>
                  <a:lnTo>
                    <a:pt x="4032" y="2688"/>
                  </a:lnTo>
                  <a:lnTo>
                    <a:pt x="4032" y="2048"/>
                  </a:lnTo>
                  <a:lnTo>
                    <a:pt x="4096" y="2112"/>
                  </a:lnTo>
                  <a:lnTo>
                    <a:pt x="3584" y="2112"/>
                  </a:lnTo>
                  <a:cubicBezTo>
                    <a:pt x="3549" y="2112"/>
                    <a:pt x="3520" y="2084"/>
                    <a:pt x="3520" y="2048"/>
                  </a:cubicBezTo>
                  <a:lnTo>
                    <a:pt x="3520" y="0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42" y="1194"/>
              <a:ext cx="1439" cy="1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440" y="1193"/>
              <a:ext cx="1442" cy="14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08" y="0"/>
                </a:cxn>
                <a:cxn ang="0">
                  <a:pos x="6416" y="8"/>
                </a:cxn>
                <a:cxn ang="0">
                  <a:pos x="6416" y="648"/>
                </a:cxn>
                <a:cxn ang="0">
                  <a:pos x="6408" y="656"/>
                </a:cxn>
                <a:cxn ang="0">
                  <a:pos x="8" y="656"/>
                </a:cxn>
                <a:cxn ang="0">
                  <a:pos x="0" y="648"/>
                </a:cxn>
                <a:cxn ang="0">
                  <a:pos x="0" y="8"/>
                </a:cxn>
                <a:cxn ang="0">
                  <a:pos x="16" y="648"/>
                </a:cxn>
                <a:cxn ang="0">
                  <a:pos x="8" y="640"/>
                </a:cxn>
                <a:cxn ang="0">
                  <a:pos x="6408" y="640"/>
                </a:cxn>
                <a:cxn ang="0">
                  <a:pos x="6400" y="648"/>
                </a:cxn>
                <a:cxn ang="0">
                  <a:pos x="6400" y="8"/>
                </a:cxn>
                <a:cxn ang="0">
                  <a:pos x="640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648"/>
                </a:cxn>
              </a:cxnLst>
              <a:rect l="0" t="0" r="r" b="b"/>
              <a:pathLst>
                <a:path w="6416" h="65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6408" y="0"/>
                  </a:lnTo>
                  <a:cubicBezTo>
                    <a:pt x="6413" y="0"/>
                    <a:pt x="6416" y="4"/>
                    <a:pt x="6416" y="8"/>
                  </a:cubicBezTo>
                  <a:lnTo>
                    <a:pt x="6416" y="648"/>
                  </a:lnTo>
                  <a:cubicBezTo>
                    <a:pt x="6416" y="653"/>
                    <a:pt x="6413" y="656"/>
                    <a:pt x="6408" y="656"/>
                  </a:cubicBezTo>
                  <a:lnTo>
                    <a:pt x="8" y="656"/>
                  </a:lnTo>
                  <a:cubicBezTo>
                    <a:pt x="4" y="656"/>
                    <a:pt x="0" y="653"/>
                    <a:pt x="0" y="648"/>
                  </a:cubicBezTo>
                  <a:lnTo>
                    <a:pt x="0" y="8"/>
                  </a:lnTo>
                  <a:close/>
                  <a:moveTo>
                    <a:pt x="16" y="648"/>
                  </a:moveTo>
                  <a:lnTo>
                    <a:pt x="8" y="640"/>
                  </a:lnTo>
                  <a:lnTo>
                    <a:pt x="6408" y="640"/>
                  </a:lnTo>
                  <a:lnTo>
                    <a:pt x="6400" y="648"/>
                  </a:lnTo>
                  <a:lnTo>
                    <a:pt x="6400" y="8"/>
                  </a:lnTo>
                  <a:lnTo>
                    <a:pt x="640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544" y="1480"/>
              <a:ext cx="475" cy="619"/>
            </a:xfrm>
            <a:custGeom>
              <a:avLst/>
              <a:gdLst/>
              <a:ahLst/>
              <a:cxnLst>
                <a:cxn ang="0">
                  <a:pos x="640" y="0"/>
                </a:cxn>
                <a:cxn ang="0">
                  <a:pos x="640" y="2048"/>
                </a:cxn>
                <a:cxn ang="0">
                  <a:pos x="576" y="2112"/>
                </a:cxn>
                <a:cxn ang="0">
                  <a:pos x="64" y="2112"/>
                </a:cxn>
                <a:cxn ang="0">
                  <a:pos x="128" y="2048"/>
                </a:cxn>
                <a:cxn ang="0">
                  <a:pos x="128" y="2210"/>
                </a:cxn>
                <a:cxn ang="0">
                  <a:pos x="128" y="2368"/>
                </a:cxn>
                <a:cxn ang="0">
                  <a:pos x="128" y="2527"/>
                </a:cxn>
                <a:cxn ang="0">
                  <a:pos x="128" y="2688"/>
                </a:cxn>
                <a:cxn ang="0">
                  <a:pos x="64" y="2624"/>
                </a:cxn>
                <a:cxn ang="0">
                  <a:pos x="2112" y="2624"/>
                </a:cxn>
                <a:cxn ang="0">
                  <a:pos x="2112" y="2752"/>
                </a:cxn>
                <a:cxn ang="0">
                  <a:pos x="64" y="2752"/>
                </a:cxn>
                <a:cxn ang="0">
                  <a:pos x="0" y="2688"/>
                </a:cxn>
                <a:cxn ang="0">
                  <a:pos x="0" y="2527"/>
                </a:cxn>
                <a:cxn ang="0">
                  <a:pos x="0" y="2368"/>
                </a:cxn>
                <a:cxn ang="0">
                  <a:pos x="0" y="2210"/>
                </a:cxn>
                <a:cxn ang="0">
                  <a:pos x="0" y="2048"/>
                </a:cxn>
                <a:cxn ang="0">
                  <a:pos x="64" y="1984"/>
                </a:cxn>
                <a:cxn ang="0">
                  <a:pos x="576" y="1984"/>
                </a:cxn>
                <a:cxn ang="0">
                  <a:pos x="512" y="2048"/>
                </a:cxn>
                <a:cxn ang="0">
                  <a:pos x="512" y="0"/>
                </a:cxn>
                <a:cxn ang="0">
                  <a:pos x="640" y="0"/>
                </a:cxn>
              </a:cxnLst>
              <a:rect l="0" t="0" r="r" b="b"/>
              <a:pathLst>
                <a:path w="2112" h="2752">
                  <a:moveTo>
                    <a:pt x="640" y="0"/>
                  </a:moveTo>
                  <a:lnTo>
                    <a:pt x="640" y="2048"/>
                  </a:lnTo>
                  <a:cubicBezTo>
                    <a:pt x="640" y="2084"/>
                    <a:pt x="612" y="2112"/>
                    <a:pt x="576" y="2112"/>
                  </a:cubicBezTo>
                  <a:lnTo>
                    <a:pt x="64" y="2112"/>
                  </a:lnTo>
                  <a:lnTo>
                    <a:pt x="128" y="2048"/>
                  </a:lnTo>
                  <a:lnTo>
                    <a:pt x="128" y="2210"/>
                  </a:lnTo>
                  <a:lnTo>
                    <a:pt x="128" y="2368"/>
                  </a:lnTo>
                  <a:lnTo>
                    <a:pt x="128" y="2527"/>
                  </a:lnTo>
                  <a:lnTo>
                    <a:pt x="128" y="2688"/>
                  </a:lnTo>
                  <a:lnTo>
                    <a:pt x="64" y="2624"/>
                  </a:lnTo>
                  <a:lnTo>
                    <a:pt x="2112" y="2624"/>
                  </a:lnTo>
                  <a:lnTo>
                    <a:pt x="2112" y="2752"/>
                  </a:lnTo>
                  <a:lnTo>
                    <a:pt x="64" y="2752"/>
                  </a:lnTo>
                  <a:cubicBezTo>
                    <a:pt x="29" y="2752"/>
                    <a:pt x="0" y="2724"/>
                    <a:pt x="0" y="2688"/>
                  </a:cubicBezTo>
                  <a:lnTo>
                    <a:pt x="0" y="2527"/>
                  </a:lnTo>
                  <a:lnTo>
                    <a:pt x="0" y="2368"/>
                  </a:lnTo>
                  <a:lnTo>
                    <a:pt x="0" y="2210"/>
                  </a:lnTo>
                  <a:lnTo>
                    <a:pt x="0" y="2048"/>
                  </a:lnTo>
                  <a:cubicBezTo>
                    <a:pt x="0" y="2013"/>
                    <a:pt x="29" y="1984"/>
                    <a:pt x="64" y="1984"/>
                  </a:cubicBezTo>
                  <a:lnTo>
                    <a:pt x="576" y="1984"/>
                  </a:lnTo>
                  <a:lnTo>
                    <a:pt x="512" y="2048"/>
                  </a:lnTo>
                  <a:lnTo>
                    <a:pt x="512" y="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336" y="1565"/>
              <a:ext cx="12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397" y="1565"/>
              <a:ext cx="9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433" y="1565"/>
              <a:ext cx="21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InP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502" y="1190"/>
              <a:ext cx="26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gold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502" y="1681"/>
              <a:ext cx="31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silver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930" y="2296"/>
              <a:ext cx="109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active </a:t>
              </a:r>
              <a:r>
                <a:rPr kumimoji="0" lang="es-ES" sz="14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region</a:t>
              </a:r>
              <a:r>
                <a: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(</a:t>
              </a:r>
              <a:r>
                <a:rPr kumimoji="0" lang="es-ES" sz="14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InGaAsP</a:t>
              </a:r>
              <a:r>
                <a: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1472" y="2114"/>
              <a:ext cx="122" cy="176"/>
            </a:xfrm>
            <a:custGeom>
              <a:avLst/>
              <a:gdLst/>
              <a:ahLst/>
              <a:cxnLst>
                <a:cxn ang="0">
                  <a:pos x="486" y="786"/>
                </a:cxn>
                <a:cxn ang="0">
                  <a:pos x="9" y="71"/>
                </a:cxn>
                <a:cxn ang="0">
                  <a:pos x="62" y="35"/>
                </a:cxn>
                <a:cxn ang="0">
                  <a:pos x="539" y="751"/>
                </a:cxn>
                <a:cxn ang="0">
                  <a:pos x="486" y="786"/>
                </a:cxn>
                <a:cxn ang="0">
                  <a:pos x="17" y="277"/>
                </a:cxn>
                <a:cxn ang="0">
                  <a:pos x="0" y="0"/>
                </a:cxn>
                <a:cxn ang="0">
                  <a:pos x="249" y="122"/>
                </a:cxn>
                <a:cxn ang="0">
                  <a:pos x="264" y="165"/>
                </a:cxn>
                <a:cxn ang="0">
                  <a:pos x="221" y="180"/>
                </a:cxn>
                <a:cxn ang="0">
                  <a:pos x="22" y="82"/>
                </a:cxn>
                <a:cxn ang="0">
                  <a:pos x="68" y="51"/>
                </a:cxn>
                <a:cxn ang="0">
                  <a:pos x="81" y="273"/>
                </a:cxn>
                <a:cxn ang="0">
                  <a:pos x="51" y="307"/>
                </a:cxn>
                <a:cxn ang="0">
                  <a:pos x="17" y="277"/>
                </a:cxn>
              </a:cxnLst>
              <a:rect l="0" t="0" r="r" b="b"/>
              <a:pathLst>
                <a:path w="539" h="786">
                  <a:moveTo>
                    <a:pt x="486" y="786"/>
                  </a:moveTo>
                  <a:lnTo>
                    <a:pt x="9" y="71"/>
                  </a:lnTo>
                  <a:lnTo>
                    <a:pt x="62" y="35"/>
                  </a:lnTo>
                  <a:lnTo>
                    <a:pt x="539" y="751"/>
                  </a:lnTo>
                  <a:lnTo>
                    <a:pt x="486" y="786"/>
                  </a:lnTo>
                  <a:close/>
                  <a:moveTo>
                    <a:pt x="17" y="277"/>
                  </a:moveTo>
                  <a:lnTo>
                    <a:pt x="0" y="0"/>
                  </a:lnTo>
                  <a:lnTo>
                    <a:pt x="249" y="122"/>
                  </a:lnTo>
                  <a:cubicBezTo>
                    <a:pt x="265" y="130"/>
                    <a:pt x="272" y="149"/>
                    <a:pt x="264" y="165"/>
                  </a:cubicBezTo>
                  <a:cubicBezTo>
                    <a:pt x="256" y="181"/>
                    <a:pt x="237" y="187"/>
                    <a:pt x="221" y="180"/>
                  </a:cubicBezTo>
                  <a:lnTo>
                    <a:pt x="22" y="82"/>
                  </a:lnTo>
                  <a:lnTo>
                    <a:pt x="68" y="51"/>
                  </a:lnTo>
                  <a:lnTo>
                    <a:pt x="81" y="273"/>
                  </a:lnTo>
                  <a:cubicBezTo>
                    <a:pt x="82" y="291"/>
                    <a:pt x="68" y="306"/>
                    <a:pt x="51" y="307"/>
                  </a:cubicBezTo>
                  <a:cubicBezTo>
                    <a:pt x="33" y="308"/>
                    <a:pt x="18" y="295"/>
                    <a:pt x="17" y="27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502" y="1920"/>
              <a:ext cx="74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isolation layer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1185" y="1973"/>
              <a:ext cx="144" cy="67"/>
            </a:xfrm>
            <a:custGeom>
              <a:avLst/>
              <a:gdLst/>
              <a:ahLst/>
              <a:cxnLst>
                <a:cxn ang="0">
                  <a:pos x="1" y="114"/>
                </a:cxn>
                <a:cxn ang="0">
                  <a:pos x="577" y="117"/>
                </a:cxn>
                <a:cxn ang="0">
                  <a:pos x="577" y="181"/>
                </a:cxn>
                <a:cxn ang="0">
                  <a:pos x="0" y="178"/>
                </a:cxn>
                <a:cxn ang="0">
                  <a:pos x="1" y="114"/>
                </a:cxn>
                <a:cxn ang="0">
                  <a:pos x="402" y="8"/>
                </a:cxn>
                <a:cxn ang="0">
                  <a:pos x="641" y="149"/>
                </a:cxn>
                <a:cxn ang="0">
                  <a:pos x="401" y="288"/>
                </a:cxn>
                <a:cxn ang="0">
                  <a:pos x="357" y="276"/>
                </a:cxn>
                <a:cxn ang="0">
                  <a:pos x="369" y="232"/>
                </a:cxn>
                <a:cxn ang="0">
                  <a:pos x="561" y="121"/>
                </a:cxn>
                <a:cxn ang="0">
                  <a:pos x="561" y="176"/>
                </a:cxn>
                <a:cxn ang="0">
                  <a:pos x="369" y="64"/>
                </a:cxn>
                <a:cxn ang="0">
                  <a:pos x="358" y="20"/>
                </a:cxn>
                <a:cxn ang="0">
                  <a:pos x="402" y="8"/>
                </a:cxn>
              </a:cxnLst>
              <a:rect l="0" t="0" r="r" b="b"/>
              <a:pathLst>
                <a:path w="641" h="297">
                  <a:moveTo>
                    <a:pt x="1" y="114"/>
                  </a:moveTo>
                  <a:lnTo>
                    <a:pt x="577" y="117"/>
                  </a:lnTo>
                  <a:lnTo>
                    <a:pt x="577" y="181"/>
                  </a:lnTo>
                  <a:lnTo>
                    <a:pt x="0" y="178"/>
                  </a:lnTo>
                  <a:lnTo>
                    <a:pt x="1" y="114"/>
                  </a:lnTo>
                  <a:close/>
                  <a:moveTo>
                    <a:pt x="402" y="8"/>
                  </a:moveTo>
                  <a:lnTo>
                    <a:pt x="641" y="149"/>
                  </a:lnTo>
                  <a:lnTo>
                    <a:pt x="401" y="288"/>
                  </a:lnTo>
                  <a:cubicBezTo>
                    <a:pt x="385" y="297"/>
                    <a:pt x="366" y="291"/>
                    <a:pt x="357" y="276"/>
                  </a:cubicBezTo>
                  <a:cubicBezTo>
                    <a:pt x="348" y="261"/>
                    <a:pt x="353" y="241"/>
                    <a:pt x="369" y="232"/>
                  </a:cubicBezTo>
                  <a:lnTo>
                    <a:pt x="561" y="121"/>
                  </a:lnTo>
                  <a:lnTo>
                    <a:pt x="561" y="176"/>
                  </a:lnTo>
                  <a:lnTo>
                    <a:pt x="369" y="64"/>
                  </a:lnTo>
                  <a:cubicBezTo>
                    <a:pt x="354" y="55"/>
                    <a:pt x="349" y="35"/>
                    <a:pt x="358" y="20"/>
                  </a:cubicBezTo>
                  <a:cubicBezTo>
                    <a:pt x="367" y="5"/>
                    <a:pt x="387" y="0"/>
                    <a:pt x="402" y="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438" y="2921"/>
              <a:ext cx="2274" cy="374"/>
            </a:xfrm>
            <a:prstGeom prst="rect">
              <a:avLst/>
            </a:prstGeom>
            <a:solidFill>
              <a:srgbClr val="9664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436" y="2919"/>
              <a:ext cx="2277" cy="3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0120" y="0"/>
                </a:cxn>
                <a:cxn ang="0">
                  <a:pos x="10128" y="8"/>
                </a:cxn>
                <a:cxn ang="0">
                  <a:pos x="10128" y="1672"/>
                </a:cxn>
                <a:cxn ang="0">
                  <a:pos x="10120" y="1680"/>
                </a:cxn>
                <a:cxn ang="0">
                  <a:pos x="8" y="1680"/>
                </a:cxn>
                <a:cxn ang="0">
                  <a:pos x="0" y="1672"/>
                </a:cxn>
                <a:cxn ang="0">
                  <a:pos x="0" y="8"/>
                </a:cxn>
                <a:cxn ang="0">
                  <a:pos x="16" y="1672"/>
                </a:cxn>
                <a:cxn ang="0">
                  <a:pos x="8" y="1664"/>
                </a:cxn>
                <a:cxn ang="0">
                  <a:pos x="10120" y="1664"/>
                </a:cxn>
                <a:cxn ang="0">
                  <a:pos x="10112" y="1672"/>
                </a:cxn>
                <a:cxn ang="0">
                  <a:pos x="10112" y="8"/>
                </a:cxn>
                <a:cxn ang="0">
                  <a:pos x="1012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672"/>
                </a:cxn>
              </a:cxnLst>
              <a:rect l="0" t="0" r="r" b="b"/>
              <a:pathLst>
                <a:path w="10128" h="168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120" y="0"/>
                  </a:lnTo>
                  <a:cubicBezTo>
                    <a:pt x="10125" y="0"/>
                    <a:pt x="10128" y="4"/>
                    <a:pt x="10128" y="8"/>
                  </a:cubicBezTo>
                  <a:lnTo>
                    <a:pt x="10128" y="1672"/>
                  </a:lnTo>
                  <a:cubicBezTo>
                    <a:pt x="10128" y="1677"/>
                    <a:pt x="10125" y="1680"/>
                    <a:pt x="10120" y="1680"/>
                  </a:cubicBezTo>
                  <a:lnTo>
                    <a:pt x="8" y="1680"/>
                  </a:lnTo>
                  <a:cubicBezTo>
                    <a:pt x="4" y="1680"/>
                    <a:pt x="0" y="1677"/>
                    <a:pt x="0" y="1672"/>
                  </a:cubicBezTo>
                  <a:lnTo>
                    <a:pt x="0" y="8"/>
                  </a:lnTo>
                  <a:close/>
                  <a:moveTo>
                    <a:pt x="16" y="1672"/>
                  </a:moveTo>
                  <a:lnTo>
                    <a:pt x="8" y="1664"/>
                  </a:lnTo>
                  <a:lnTo>
                    <a:pt x="10120" y="1664"/>
                  </a:lnTo>
                  <a:lnTo>
                    <a:pt x="10112" y="1672"/>
                  </a:lnTo>
                  <a:lnTo>
                    <a:pt x="10112" y="8"/>
                  </a:lnTo>
                  <a:lnTo>
                    <a:pt x="10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530" y="3004"/>
              <a:ext cx="25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BCB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1979712" y="2276872"/>
            <a:ext cx="648072" cy="720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 package no. 3</a:t>
            </a:r>
            <a:endParaRPr lang="en-US" dirty="0" smtClean="0"/>
          </a:p>
        </p:txBody>
      </p:sp>
      <p:sp>
        <p:nvSpPr>
          <p:cNvPr id="14339" name="Content Placeholder 83"/>
          <p:cNvSpPr>
            <a:spLocks noGrp="1"/>
          </p:cNvSpPr>
          <p:nvPr>
            <p:ph idx="1"/>
          </p:nvPr>
        </p:nvSpPr>
        <p:spPr>
          <a:xfrm>
            <a:off x="611188" y="1312168"/>
            <a:ext cx="7993062" cy="463711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Task 3.1 - Modeling of device structures </a:t>
            </a:r>
            <a:r>
              <a:rPr lang="en-US" sz="1800" dirty="0" err="1" smtClean="0"/>
              <a:t>plasmonic</a:t>
            </a:r>
            <a:r>
              <a:rPr lang="en-US" sz="1800" dirty="0" smtClean="0"/>
              <a:t> laser and optimization of bonding technology [M1-M6] </a:t>
            </a:r>
          </a:p>
          <a:p>
            <a:pPr marL="0" indent="0">
              <a:buNone/>
            </a:pPr>
            <a:endParaRPr lang="en-US" sz="1000" b="0" dirty="0" smtClean="0"/>
          </a:p>
          <a:p>
            <a:pPr marL="266700" lvl="1" indent="0">
              <a:buNone/>
            </a:pPr>
            <a:r>
              <a:rPr lang="en-US" sz="1600" b="0" dirty="0" smtClean="0"/>
              <a:t>The aim of this task is to look at the choice of laser design and how to couple the laser output to the Si waveguide. </a:t>
            </a:r>
          </a:p>
          <a:p>
            <a:pPr marL="266700" lvl="1" indent="0">
              <a:buNone/>
            </a:pPr>
            <a:endParaRPr lang="en-US" sz="1000" b="0" dirty="0" smtClean="0"/>
          </a:p>
          <a:p>
            <a:pPr lvl="1">
              <a:buNone/>
            </a:pPr>
            <a:r>
              <a:rPr lang="en-US" sz="1600" b="0" dirty="0" smtClean="0"/>
              <a:t>Task leader: TUE </a:t>
            </a:r>
          </a:p>
          <a:p>
            <a:pPr lvl="1">
              <a:buNone/>
            </a:pPr>
            <a:r>
              <a:rPr lang="en-US" sz="1600" b="0" dirty="0" smtClean="0"/>
              <a:t>Contributing Partners: TUE, IMEC </a:t>
            </a:r>
          </a:p>
          <a:p>
            <a:pPr marL="0" indent="0">
              <a:buNone/>
            </a:pPr>
            <a:endParaRPr lang="en-US" sz="1800" b="0" dirty="0" smtClean="0"/>
          </a:p>
          <a:p>
            <a:pPr>
              <a:buNone/>
              <a:tabLst>
                <a:tab pos="1077913" algn="l"/>
              </a:tabLst>
            </a:pPr>
            <a:r>
              <a:rPr lang="en-US" sz="1800" dirty="0" smtClean="0"/>
              <a:t>Task 3.3 - Fabrication of </a:t>
            </a:r>
            <a:r>
              <a:rPr lang="en-US" sz="1800" dirty="0" err="1" smtClean="0"/>
              <a:t>nano</a:t>
            </a:r>
            <a:r>
              <a:rPr lang="en-US" sz="1800" dirty="0" smtClean="0"/>
              <a:t> </a:t>
            </a:r>
            <a:r>
              <a:rPr lang="en-US" sz="1800" dirty="0" err="1" smtClean="0"/>
              <a:t>plasmonic</a:t>
            </a:r>
            <a:r>
              <a:rPr lang="en-US" sz="1800" dirty="0" smtClean="0"/>
              <a:t> laser [M7-M30]</a:t>
            </a:r>
            <a:endParaRPr lang="en-US" sz="1000" dirty="0" smtClean="0"/>
          </a:p>
          <a:p>
            <a:pPr>
              <a:buNone/>
              <a:tabLst>
                <a:tab pos="1077913" algn="l"/>
              </a:tabLst>
            </a:pPr>
            <a:endParaRPr lang="en-US" sz="1000" dirty="0" smtClean="0"/>
          </a:p>
          <a:p>
            <a:pPr marL="266700" lvl="1" indent="0">
              <a:buNone/>
            </a:pPr>
            <a:r>
              <a:rPr lang="en-US" sz="1600" b="0" dirty="0" smtClean="0"/>
              <a:t>The fabrication of the </a:t>
            </a:r>
            <a:r>
              <a:rPr lang="en-US" sz="1600" b="0" dirty="0" err="1" smtClean="0"/>
              <a:t>nanolaser</a:t>
            </a:r>
            <a:r>
              <a:rPr lang="en-US" sz="1600" b="0" dirty="0" smtClean="0"/>
              <a:t> will be done by epitaxial grown </a:t>
            </a:r>
            <a:r>
              <a:rPr lang="en-US" sz="1600" b="0" dirty="0" err="1" smtClean="0"/>
              <a:t>InP</a:t>
            </a:r>
            <a:r>
              <a:rPr lang="en-US" sz="1600" b="0" dirty="0" smtClean="0"/>
              <a:t>/</a:t>
            </a:r>
            <a:r>
              <a:rPr lang="en-US" sz="1600" b="0" dirty="0" err="1" smtClean="0"/>
              <a:t>InGaAs</a:t>
            </a:r>
            <a:r>
              <a:rPr lang="en-US" sz="1600" b="0" dirty="0" smtClean="0"/>
              <a:t> wafer, bonding it to the SOI waveguide structure, and then performing lithography, etch and material deposition steps to form the laser. </a:t>
            </a:r>
          </a:p>
          <a:p>
            <a:pPr marL="266700" lvl="1" indent="0">
              <a:buNone/>
            </a:pPr>
            <a:endParaRPr lang="en-US" sz="1000" b="0" dirty="0" smtClean="0"/>
          </a:p>
          <a:p>
            <a:pPr lvl="1">
              <a:buNone/>
            </a:pPr>
            <a:r>
              <a:rPr lang="en-US" sz="1600" b="0" dirty="0" smtClean="0"/>
              <a:t>Task leader: TUE </a:t>
            </a:r>
          </a:p>
          <a:p>
            <a:pPr lvl="1">
              <a:buNone/>
            </a:pPr>
            <a:r>
              <a:rPr lang="en-US" sz="1600" b="0" dirty="0" smtClean="0"/>
              <a:t>Contributing Partners: TUE, IMEC</a:t>
            </a:r>
          </a:p>
          <a:p>
            <a:pPr marL="271463" indent="-271463">
              <a:buNone/>
            </a:pPr>
            <a:r>
              <a:rPr lang="en-US" sz="1800" b="0" dirty="0" smtClean="0"/>
              <a:t>	</a:t>
            </a:r>
          </a:p>
          <a:p>
            <a:endParaRPr lang="en-US" sz="1800" dirty="0" smtClean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453336"/>
            <a:ext cx="322263" cy="230188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2</a:t>
            </a:fld>
            <a:r>
              <a:rPr lang="nl-NL" sz="1200" dirty="0" smtClean="0"/>
              <a:t>/19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Deliverables and milestones</a:t>
            </a:r>
            <a:endParaRPr lang="en-US" dirty="0" smtClean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 rot="16200000">
            <a:off x="-594320" y="4383360"/>
            <a:ext cx="2051720" cy="648071"/>
          </a:xfrm>
          <a:prstGeom prst="rect">
            <a:avLst/>
          </a:prstGeom>
        </p:spPr>
        <p:txBody>
          <a:bodyPr/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>
                <a:tab pos="898525" algn="l"/>
                <a:tab pos="1527175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Deliverables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46 Flecha a la derecha con bandas"/>
          <p:cNvSpPr/>
          <p:nvPr/>
        </p:nvSpPr>
        <p:spPr bwMode="auto">
          <a:xfrm>
            <a:off x="251520" y="2996952"/>
            <a:ext cx="8496944" cy="576064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683568" y="141277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M3.1 - 04/2012</a:t>
            </a:r>
            <a:r>
              <a:rPr lang="en-US" sz="1400" b="0" kern="0" dirty="0" smtClean="0"/>
              <a:t> - Decision on an optimized structure for metallic/</a:t>
            </a:r>
            <a:r>
              <a:rPr lang="en-US" sz="1400" b="0" kern="0" dirty="0" err="1" smtClean="0"/>
              <a:t>plasmonic</a:t>
            </a:r>
            <a:r>
              <a:rPr lang="en-US" sz="1400" b="0" kern="0" dirty="0" smtClean="0"/>
              <a:t> </a:t>
            </a:r>
            <a:r>
              <a:rPr lang="en-US" sz="1400" b="0" kern="0" dirty="0" err="1" smtClean="0"/>
              <a:t>nanolaser</a:t>
            </a:r>
            <a:r>
              <a:rPr lang="en-US" sz="1400" b="0" kern="0" dirty="0" smtClean="0"/>
              <a:t> and its coupling to Si waveguides </a:t>
            </a:r>
            <a:endParaRPr lang="es-ES" sz="1400" dirty="0"/>
          </a:p>
        </p:txBody>
      </p:sp>
      <p:sp>
        <p:nvSpPr>
          <p:cNvPr id="49" name="48 Rectángulo"/>
          <p:cNvSpPr/>
          <p:nvPr/>
        </p:nvSpPr>
        <p:spPr>
          <a:xfrm>
            <a:off x="2843808" y="198884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M3.5 - 04/2013 </a:t>
            </a:r>
            <a:r>
              <a:rPr lang="en-US" sz="1400" b="0" kern="0" dirty="0" smtClean="0"/>
              <a:t>- Initial characterization of </a:t>
            </a:r>
            <a:r>
              <a:rPr lang="en-US" sz="1400" b="0" kern="0" dirty="0" err="1" smtClean="0"/>
              <a:t>unbonded</a:t>
            </a:r>
            <a:r>
              <a:rPr lang="en-US" sz="1400" b="0" kern="0" dirty="0" smtClean="0"/>
              <a:t> </a:t>
            </a:r>
            <a:r>
              <a:rPr lang="en-US" sz="1400" b="0" kern="0" dirty="0" err="1" smtClean="0"/>
              <a:t>plasmonic</a:t>
            </a:r>
            <a:r>
              <a:rPr lang="en-US" sz="1400" b="0" kern="0" dirty="0" smtClean="0"/>
              <a:t> lasers</a:t>
            </a:r>
            <a:endParaRPr lang="es-ES" sz="1400" dirty="0"/>
          </a:p>
        </p:txBody>
      </p:sp>
      <p:sp>
        <p:nvSpPr>
          <p:cNvPr id="50" name="49 Rectángulo"/>
          <p:cNvSpPr/>
          <p:nvPr/>
        </p:nvSpPr>
        <p:spPr>
          <a:xfrm>
            <a:off x="5292080" y="2360493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M3.7 - 10/2013 </a:t>
            </a:r>
            <a:r>
              <a:rPr lang="en-US" sz="1400" b="0" kern="0" dirty="0" smtClean="0"/>
              <a:t>- Initial testing of bonded </a:t>
            </a:r>
            <a:r>
              <a:rPr lang="en-US" sz="1400" b="0" kern="0" dirty="0" err="1" smtClean="0"/>
              <a:t>plasmonic</a:t>
            </a:r>
            <a:r>
              <a:rPr lang="en-US" sz="1400" b="0" kern="0" dirty="0" smtClean="0"/>
              <a:t> lasers</a:t>
            </a:r>
            <a:endParaRPr lang="es-ES" sz="1400" dirty="0"/>
          </a:p>
        </p:txBody>
      </p:sp>
      <p:sp>
        <p:nvSpPr>
          <p:cNvPr id="54" name="53 Rectángulo"/>
          <p:cNvSpPr/>
          <p:nvPr/>
        </p:nvSpPr>
        <p:spPr>
          <a:xfrm rot="16200000">
            <a:off x="-484066" y="1923045"/>
            <a:ext cx="1533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kern="0" dirty="0" smtClean="0"/>
              <a:t>Milestones</a:t>
            </a:r>
            <a:endParaRPr lang="es-ES" sz="1800" dirty="0"/>
          </a:p>
        </p:txBody>
      </p:sp>
      <p:sp>
        <p:nvSpPr>
          <p:cNvPr id="62" name="61 Rectángulo"/>
          <p:cNvSpPr/>
          <p:nvPr/>
        </p:nvSpPr>
        <p:spPr>
          <a:xfrm>
            <a:off x="539552" y="580526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D3.1 - 10/2012 - </a:t>
            </a:r>
            <a:r>
              <a:rPr lang="en-US" sz="1400" b="0" kern="0" dirty="0" smtClean="0"/>
              <a:t>Report on the studies of optimized structure for metallic/</a:t>
            </a:r>
            <a:r>
              <a:rPr lang="en-US" sz="1400" b="0" kern="0" dirty="0" err="1" smtClean="0"/>
              <a:t>plasmonic</a:t>
            </a:r>
            <a:r>
              <a:rPr lang="en-US" sz="1400" b="0" kern="0" dirty="0" smtClean="0"/>
              <a:t> </a:t>
            </a:r>
            <a:r>
              <a:rPr lang="en-US" sz="1400" b="0" kern="0" dirty="0" err="1" smtClean="0"/>
              <a:t>nanolaser</a:t>
            </a:r>
            <a:r>
              <a:rPr lang="en-US" sz="1400" b="0" kern="0" dirty="0" smtClean="0"/>
              <a:t> and its coupling to Si waveguides (TUE) </a:t>
            </a:r>
            <a:endParaRPr lang="es-ES" sz="1400" dirty="0"/>
          </a:p>
        </p:txBody>
      </p:sp>
      <p:sp>
        <p:nvSpPr>
          <p:cNvPr id="63" name="62 Rectángulo"/>
          <p:cNvSpPr/>
          <p:nvPr/>
        </p:nvSpPr>
        <p:spPr>
          <a:xfrm>
            <a:off x="3635896" y="4653136"/>
            <a:ext cx="4998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/>
              <a:t>D3.3 - 10/2013 - </a:t>
            </a:r>
            <a:r>
              <a:rPr lang="en-US" sz="1400" b="0" kern="0" dirty="0" smtClean="0"/>
              <a:t>Fabrication of </a:t>
            </a:r>
            <a:r>
              <a:rPr lang="en-US" sz="1400" b="0" kern="0" dirty="0" err="1" smtClean="0"/>
              <a:t>plasmonic</a:t>
            </a:r>
            <a:r>
              <a:rPr lang="en-US" sz="1400" b="0" kern="0" dirty="0" smtClean="0"/>
              <a:t> laser device(TUE) </a:t>
            </a:r>
            <a:endParaRPr lang="es-ES" sz="1400" dirty="0"/>
          </a:p>
        </p:txBody>
      </p:sp>
      <p:sp>
        <p:nvSpPr>
          <p:cNvPr id="64" name="63 Rectángulo"/>
          <p:cNvSpPr/>
          <p:nvPr/>
        </p:nvSpPr>
        <p:spPr>
          <a:xfrm>
            <a:off x="5148064" y="37704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D6.1 – 02/2014 - </a:t>
            </a:r>
            <a:r>
              <a:rPr lang="en-US" sz="1400" b="0" kern="0" dirty="0" smtClean="0"/>
              <a:t>Report on characterization results of all </a:t>
            </a:r>
            <a:r>
              <a:rPr lang="en-US" sz="1400" b="0" kern="0" dirty="0" err="1" smtClean="0"/>
              <a:t>plasmonic</a:t>
            </a:r>
            <a:r>
              <a:rPr lang="en-US" sz="1400" b="0" kern="0" dirty="0" smtClean="0"/>
              <a:t> devices</a:t>
            </a:r>
            <a:endParaRPr lang="es-ES" sz="1400" dirty="0"/>
          </a:p>
        </p:txBody>
      </p:sp>
      <p:sp>
        <p:nvSpPr>
          <p:cNvPr id="68" name="67 Rectángulo"/>
          <p:cNvSpPr/>
          <p:nvPr/>
        </p:nvSpPr>
        <p:spPr>
          <a:xfrm>
            <a:off x="1475656" y="5137447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D7.1/D7.3 - 10/2012 – </a:t>
            </a:r>
            <a:r>
              <a:rPr lang="en-US" sz="1400" b="0" kern="0" dirty="0" smtClean="0"/>
              <a:t>Dissemination and promotion activities</a:t>
            </a:r>
            <a:endParaRPr lang="es-ES" sz="1400" dirty="0"/>
          </a:p>
        </p:txBody>
      </p:sp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70 Conector recto de flecha"/>
          <p:cNvCxnSpPr/>
          <p:nvPr/>
        </p:nvCxnSpPr>
        <p:spPr bwMode="auto">
          <a:xfrm>
            <a:off x="1475656" y="2060848"/>
            <a:ext cx="0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71 Conector recto de flecha"/>
          <p:cNvCxnSpPr/>
          <p:nvPr/>
        </p:nvCxnSpPr>
        <p:spPr bwMode="auto">
          <a:xfrm flipV="1">
            <a:off x="2483768" y="3501008"/>
            <a:ext cx="0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77 Conector recto"/>
          <p:cNvCxnSpPr/>
          <p:nvPr/>
        </p:nvCxnSpPr>
        <p:spPr bwMode="auto">
          <a:xfrm flipV="1">
            <a:off x="1115616" y="4365104"/>
            <a:ext cx="0" cy="12961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80 Conector recto"/>
          <p:cNvCxnSpPr/>
          <p:nvPr/>
        </p:nvCxnSpPr>
        <p:spPr bwMode="auto">
          <a:xfrm flipV="1">
            <a:off x="2195736" y="4365104"/>
            <a:ext cx="8384" cy="7200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Conector recto"/>
          <p:cNvCxnSpPr/>
          <p:nvPr/>
        </p:nvCxnSpPr>
        <p:spPr bwMode="auto">
          <a:xfrm>
            <a:off x="1115616" y="4365104"/>
            <a:ext cx="13681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Conector recto de flecha"/>
          <p:cNvCxnSpPr/>
          <p:nvPr/>
        </p:nvCxnSpPr>
        <p:spPr bwMode="auto">
          <a:xfrm flipV="1">
            <a:off x="4788024" y="3501008"/>
            <a:ext cx="0" cy="1080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86 Conector recto de flecha"/>
          <p:cNvCxnSpPr/>
          <p:nvPr/>
        </p:nvCxnSpPr>
        <p:spPr bwMode="auto">
          <a:xfrm>
            <a:off x="3563888" y="2564904"/>
            <a:ext cx="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91 Conector recto de flecha"/>
          <p:cNvCxnSpPr/>
          <p:nvPr/>
        </p:nvCxnSpPr>
        <p:spPr bwMode="auto">
          <a:xfrm>
            <a:off x="4788024" y="2636912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92 Conector recto de flecha"/>
          <p:cNvCxnSpPr/>
          <p:nvPr/>
        </p:nvCxnSpPr>
        <p:spPr bwMode="auto">
          <a:xfrm flipV="1">
            <a:off x="6804248" y="3501008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Conector recto"/>
          <p:cNvCxnSpPr/>
          <p:nvPr/>
        </p:nvCxnSpPr>
        <p:spPr bwMode="auto">
          <a:xfrm>
            <a:off x="4788024" y="2636912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23 Rectángulo"/>
          <p:cNvSpPr/>
          <p:nvPr/>
        </p:nvSpPr>
        <p:spPr>
          <a:xfrm>
            <a:off x="2411760" y="3140968"/>
            <a:ext cx="4976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3 years period (started on 01/11/2011)</a:t>
            </a:r>
            <a:endParaRPr lang="es-ES" sz="1400" dirty="0"/>
          </a:p>
        </p:txBody>
      </p:sp>
      <p:sp>
        <p:nvSpPr>
          <p:cNvPr id="28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453336"/>
            <a:ext cx="322263" cy="230188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3</a:t>
            </a:fld>
            <a:r>
              <a:rPr lang="nl-NL" sz="1200" dirty="0" smtClean="0"/>
              <a:t>/19</a:t>
            </a:r>
            <a:endParaRPr lang="nl-N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40712" cy="8953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NL" dirty="0" smtClean="0"/>
              <a:t>Metallic and plasmonic lasers</a:t>
            </a:r>
            <a:endParaRPr lang="en-US" dirty="0" smtClean="0"/>
          </a:p>
        </p:txBody>
      </p:sp>
      <p:sp>
        <p:nvSpPr>
          <p:cNvPr id="22531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4139803" y="2492896"/>
            <a:ext cx="1584325" cy="28733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1400" b="0" dirty="0" smtClean="0"/>
              <a:t>I</a:t>
            </a:r>
            <a:r>
              <a:rPr lang="nl-NL" sz="1400" b="0" baseline="-25000" dirty="0" smtClean="0"/>
              <a:t>th</a:t>
            </a:r>
            <a:r>
              <a:rPr lang="nl-NL" sz="1400" b="0" dirty="0" smtClean="0"/>
              <a:t> = 6 </a:t>
            </a:r>
            <a:r>
              <a:rPr lang="nl-NL" sz="1400" b="0" dirty="0" smtClean="0">
                <a:latin typeface="Symbol" pitchFamily="18" charset="2"/>
              </a:rPr>
              <a:t>m</a:t>
            </a:r>
            <a:r>
              <a:rPr lang="nl-NL" sz="1400" b="0" dirty="0" smtClean="0"/>
              <a:t>A @ 77K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1400" b="0" dirty="0" smtClean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635896" y="2708920"/>
            <a:ext cx="2714625" cy="2498725"/>
            <a:chOff x="3243" y="1026"/>
            <a:chExt cx="1497" cy="1379"/>
          </a:xfrm>
        </p:grpSpPr>
        <p:pic>
          <p:nvPicPr>
            <p:cNvPr id="22551" name="Picture 4"/>
            <p:cNvPicPr preferRelativeResize="0"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243" y="1026"/>
              <a:ext cx="1497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2" name="Rectangle 5"/>
            <p:cNvSpPr>
              <a:spLocks noChangeAspect="1" noChangeArrowheads="1"/>
            </p:cNvSpPr>
            <p:nvPr/>
          </p:nvSpPr>
          <p:spPr bwMode="auto">
            <a:xfrm>
              <a:off x="3243" y="1026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8281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sz="2000" dirty="0" smtClean="0"/>
          </a:p>
          <a:p>
            <a:r>
              <a:rPr lang="nl-NL" sz="2000" dirty="0" smtClean="0"/>
              <a:t>The </a:t>
            </a:r>
            <a:r>
              <a:rPr lang="nl-NL" sz="2000" dirty="0" err="1"/>
              <a:t>world’s</a:t>
            </a:r>
            <a:r>
              <a:rPr lang="nl-NL" sz="2000" dirty="0"/>
              <a:t> </a:t>
            </a:r>
            <a:r>
              <a:rPr lang="nl-NL" sz="2000" dirty="0" err="1"/>
              <a:t>smallest</a:t>
            </a:r>
            <a:r>
              <a:rPr lang="nl-NL" sz="2000" dirty="0"/>
              <a:t> </a:t>
            </a:r>
            <a:r>
              <a:rPr lang="nl-NL" sz="2000" dirty="0" err="1"/>
              <a:t>electrically</a:t>
            </a:r>
            <a:r>
              <a:rPr lang="nl-NL" sz="2000" dirty="0"/>
              <a:t> </a:t>
            </a:r>
            <a:r>
              <a:rPr lang="nl-NL" sz="2000" dirty="0" err="1"/>
              <a:t>injected</a:t>
            </a:r>
            <a:r>
              <a:rPr lang="nl-NL" sz="2000" dirty="0"/>
              <a:t> laser (diameter 250 </a:t>
            </a:r>
            <a:r>
              <a:rPr lang="nl-NL" sz="2000" dirty="0" err="1"/>
              <a:t>nm</a:t>
            </a:r>
            <a:r>
              <a:rPr lang="nl-NL" sz="2000" dirty="0"/>
              <a:t>)</a:t>
            </a:r>
          </a:p>
          <a:p>
            <a:endParaRPr lang="nl-NL" b="0" dirty="0"/>
          </a:p>
          <a:p>
            <a:r>
              <a:rPr lang="nl-NL" b="0" dirty="0"/>
              <a:t>Martin Hill et al., Nature </a:t>
            </a:r>
            <a:r>
              <a:rPr lang="nl-NL" b="0" dirty="0" err="1"/>
              <a:t>Photonics</a:t>
            </a:r>
            <a:r>
              <a:rPr lang="nl-NL" b="0" dirty="0"/>
              <a:t>, </a:t>
            </a:r>
            <a:r>
              <a:rPr lang="nl-NL" b="0" dirty="0" err="1"/>
              <a:t>October</a:t>
            </a:r>
            <a:r>
              <a:rPr lang="nl-NL" b="0" dirty="0"/>
              <a:t> 2007</a:t>
            </a:r>
          </a:p>
          <a:p>
            <a:endParaRPr lang="en-US" b="0" dirty="0"/>
          </a:p>
        </p:txBody>
      </p:sp>
      <p:sp>
        <p:nvSpPr>
          <p:cNvPr id="22534" name="Rectangle 7"/>
          <p:cNvSpPr>
            <a:spLocks noChangeAspect="1" noChangeArrowheads="1"/>
          </p:cNvSpPr>
          <p:nvPr/>
        </p:nvSpPr>
        <p:spPr bwMode="auto">
          <a:xfrm rot="5400000">
            <a:off x="909316" y="3885704"/>
            <a:ext cx="474662" cy="16462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5" name="Rectangle 8"/>
          <p:cNvSpPr>
            <a:spLocks noChangeAspect="1" noChangeArrowheads="1"/>
          </p:cNvSpPr>
          <p:nvPr/>
        </p:nvSpPr>
        <p:spPr bwMode="auto">
          <a:xfrm>
            <a:off x="1380803" y="2971304"/>
            <a:ext cx="296862" cy="200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6" name="Rectangle 9"/>
          <p:cNvSpPr>
            <a:spLocks noChangeAspect="1" noChangeArrowheads="1"/>
          </p:cNvSpPr>
          <p:nvPr/>
        </p:nvSpPr>
        <p:spPr bwMode="auto">
          <a:xfrm>
            <a:off x="617215" y="2971304"/>
            <a:ext cx="288925" cy="2008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7" name="AutoShape 10"/>
          <p:cNvSpPr>
            <a:spLocks noChangeAspect="1" noChangeArrowheads="1"/>
          </p:cNvSpPr>
          <p:nvPr/>
        </p:nvSpPr>
        <p:spPr bwMode="auto">
          <a:xfrm>
            <a:off x="617215" y="2728417"/>
            <a:ext cx="1058863" cy="387350"/>
          </a:xfrm>
          <a:prstGeom prst="roundRect">
            <a:avLst>
              <a:gd name="adj" fmla="val 48458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2538" name="Picture 11" descr="0040890"/>
          <p:cNvPicPr preferRelativeResize="0">
            <a:picLocks noChangeAspect="1" noChangeArrowheads="1"/>
          </p:cNvPicPr>
          <p:nvPr/>
        </p:nvPicPr>
        <p:blipFill>
          <a:blip r:embed="rId3" cstate="screen"/>
          <a:srcRect l="36012" t="80952" r="37004"/>
          <a:stretch>
            <a:fillRect/>
          </a:stretch>
        </p:blipFill>
        <p:spPr bwMode="auto">
          <a:xfrm>
            <a:off x="323528" y="4885829"/>
            <a:ext cx="16462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Line 12"/>
          <p:cNvSpPr>
            <a:spLocks noChangeAspect="1" noChangeShapeType="1"/>
          </p:cNvSpPr>
          <p:nvPr/>
        </p:nvSpPr>
        <p:spPr bwMode="auto">
          <a:xfrm>
            <a:off x="910903" y="3115767"/>
            <a:ext cx="0" cy="1743075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40" name="Line 13"/>
          <p:cNvSpPr>
            <a:spLocks noChangeAspect="1" noChangeShapeType="1"/>
          </p:cNvSpPr>
          <p:nvPr/>
        </p:nvSpPr>
        <p:spPr bwMode="auto">
          <a:xfrm>
            <a:off x="1382390" y="3115767"/>
            <a:ext cx="0" cy="1743075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41" name="Line 14"/>
          <p:cNvSpPr>
            <a:spLocks noChangeAspect="1" noChangeShapeType="1"/>
          </p:cNvSpPr>
          <p:nvPr/>
        </p:nvSpPr>
        <p:spPr bwMode="auto">
          <a:xfrm rot="5400000">
            <a:off x="1665759" y="4558010"/>
            <a:ext cx="7938" cy="600075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42" name="Line 15"/>
          <p:cNvSpPr>
            <a:spLocks noChangeAspect="1" noChangeShapeType="1"/>
          </p:cNvSpPr>
          <p:nvPr/>
        </p:nvSpPr>
        <p:spPr bwMode="auto">
          <a:xfrm rot="5400000">
            <a:off x="624359" y="4558011"/>
            <a:ext cx="0" cy="601662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2543" name="Picture 16" descr="0040890"/>
          <p:cNvPicPr preferRelativeResize="0">
            <a:picLocks noChangeAspect="1" noChangeArrowheads="1"/>
          </p:cNvPicPr>
          <p:nvPr/>
        </p:nvPicPr>
        <p:blipFill>
          <a:blip r:embed="rId3" cstate="screen"/>
          <a:srcRect l="36012" t="80952" r="37004"/>
          <a:stretch>
            <a:fillRect/>
          </a:stretch>
        </p:blipFill>
        <p:spPr bwMode="auto">
          <a:xfrm>
            <a:off x="928365" y="3115767"/>
            <a:ext cx="4413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Rectangle 17"/>
          <p:cNvSpPr>
            <a:spLocks noChangeAspect="1" noChangeArrowheads="1"/>
          </p:cNvSpPr>
          <p:nvPr/>
        </p:nvSpPr>
        <p:spPr bwMode="auto">
          <a:xfrm>
            <a:off x="926778" y="3815854"/>
            <a:ext cx="441325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5" name="Text Box 18"/>
          <p:cNvSpPr txBox="1">
            <a:spLocks noChangeAspect="1" noChangeArrowheads="1"/>
          </p:cNvSpPr>
          <p:nvPr/>
        </p:nvSpPr>
        <p:spPr bwMode="auto">
          <a:xfrm>
            <a:off x="872803" y="4892179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err="1">
                <a:solidFill>
                  <a:schemeClr val="tx2"/>
                </a:solidFill>
              </a:rPr>
              <a:t>InP</a:t>
            </a:r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22546" name="Text Box 19"/>
          <p:cNvSpPr txBox="1">
            <a:spLocks noChangeAspect="1" noChangeArrowheads="1"/>
          </p:cNvSpPr>
          <p:nvPr/>
        </p:nvSpPr>
        <p:spPr bwMode="auto">
          <a:xfrm>
            <a:off x="741040" y="2730004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</a:rPr>
              <a:t>Gold</a:t>
            </a:r>
          </a:p>
        </p:txBody>
      </p:sp>
      <p:pic>
        <p:nvPicPr>
          <p:cNvPr id="22547" name="Picture 20"/>
          <p:cNvPicPr preferRelativeResize="0">
            <a:picLocks noChangeAspect="1" noChangeArrowheads="1"/>
          </p:cNvPicPr>
          <p:nvPr/>
        </p:nvPicPr>
        <p:blipFill>
          <a:blip r:embed="rId4" cstate="screen">
            <a:lum bright="12000" contrast="12000"/>
          </a:blip>
          <a:srcRect/>
          <a:stretch>
            <a:fillRect/>
          </a:stretch>
        </p:blipFill>
        <p:spPr bwMode="auto">
          <a:xfrm>
            <a:off x="2190130" y="2728417"/>
            <a:ext cx="13017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1"/>
          <p:cNvPicPr preferRelativeResize="0"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1392" y="2204864"/>
            <a:ext cx="1026992" cy="182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165304"/>
            <a:ext cx="1938844" cy="64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453336"/>
            <a:ext cx="322263" cy="230188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4</a:t>
            </a:fld>
            <a:r>
              <a:rPr lang="nl-NL" sz="1200" dirty="0" smtClean="0"/>
              <a:t>/19</a:t>
            </a:r>
            <a:endParaRPr lang="nl-NL" sz="1200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6660232" y="4400550"/>
            <a:ext cx="2433638" cy="1404938"/>
            <a:chOff x="4058" y="2772"/>
            <a:chExt cx="1533" cy="88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8" y="2772"/>
              <a:ext cx="1090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62" y="2836"/>
              <a:ext cx="1024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5280" y="310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352" y="306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5591" y="306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5280" y="295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5373" y="2912"/>
              <a:ext cx="2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10107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Typical</a:t>
            </a:r>
            <a:r>
              <a:rPr lang="es-ES_tradnl" dirty="0" smtClean="0"/>
              <a:t> laser </a:t>
            </a:r>
            <a:r>
              <a:rPr lang="es-ES_tradnl" dirty="0" err="1" smtClean="0"/>
              <a:t>structures</a:t>
            </a:r>
            <a:endParaRPr lang="es-ES" sz="14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333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36766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979712" y="4149080"/>
            <a:ext cx="1728192" cy="208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807920"/>
            <a:ext cx="2302582" cy="9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1979712" y="3636313"/>
            <a:ext cx="18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0" dirty="0" err="1" smtClean="0"/>
              <a:t>Hetero-structure</a:t>
            </a:r>
            <a:r>
              <a:rPr lang="es-ES_tradnl" b="0" dirty="0" smtClean="0"/>
              <a:t> pillar</a:t>
            </a:r>
            <a:endParaRPr lang="es-ES" b="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978477" y="1146230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0" dirty="0" err="1" smtClean="0"/>
              <a:t>Spaser</a:t>
            </a:r>
            <a:endParaRPr lang="es-ES" b="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588224" y="4149080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0" dirty="0" err="1" smtClean="0"/>
              <a:t>Nanocoin</a:t>
            </a:r>
            <a:r>
              <a:rPr lang="es-ES_tradnl" b="0" dirty="0" smtClean="0"/>
              <a:t>/</a:t>
            </a:r>
            <a:r>
              <a:rPr lang="es-ES_tradnl" b="0" dirty="0" err="1" smtClean="0"/>
              <a:t>nanopan</a:t>
            </a:r>
            <a:endParaRPr lang="es-ES" b="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627785" y="1124744"/>
            <a:ext cx="180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dirty="0" err="1" smtClean="0"/>
              <a:t>Nanowire</a:t>
            </a:r>
            <a:r>
              <a:rPr lang="es-ES_tradnl" b="0" dirty="0" smtClean="0"/>
              <a:t> laser</a:t>
            </a:r>
            <a:endParaRPr lang="es-ES" b="0" dirty="0"/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-313801" y="214359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Optically</a:t>
            </a:r>
            <a:r>
              <a:rPr lang="es-ES_tradnl" dirty="0" smtClean="0"/>
              <a:t> </a:t>
            </a:r>
            <a:r>
              <a:rPr lang="es-ES_tradnl" dirty="0" err="1" smtClean="0"/>
              <a:t>pumped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 rot="16200000">
            <a:off x="-349804" y="4843898"/>
            <a:ext cx="2160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Electrically</a:t>
            </a:r>
            <a:r>
              <a:rPr lang="es-ES_tradnl" dirty="0" smtClean="0"/>
              <a:t> </a:t>
            </a:r>
            <a:r>
              <a:rPr lang="es-ES_tradnl" dirty="0" err="1" smtClean="0"/>
              <a:t>pumped</a:t>
            </a:r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653136"/>
            <a:ext cx="169430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CuadroTexto"/>
          <p:cNvSpPr txBox="1"/>
          <p:nvPr/>
        </p:nvSpPr>
        <p:spPr>
          <a:xfrm>
            <a:off x="4572000" y="414908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0" dirty="0" err="1" smtClean="0"/>
              <a:t>Nanopatch</a:t>
            </a:r>
            <a:endParaRPr lang="es-ES" b="0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165304"/>
            <a:ext cx="1938844" cy="64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453336"/>
            <a:ext cx="322263" cy="230188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5</a:t>
            </a:fld>
            <a:r>
              <a:rPr lang="nl-NL" sz="1200" dirty="0" smtClean="0"/>
              <a:t>/19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Room-temperature</a:t>
            </a:r>
            <a:r>
              <a:rPr lang="es-ES_tradnl" dirty="0" smtClean="0"/>
              <a:t> </a:t>
            </a:r>
            <a:r>
              <a:rPr lang="es-ES_tradnl" dirty="0" err="1" smtClean="0"/>
              <a:t>continuous</a:t>
            </a:r>
            <a:r>
              <a:rPr lang="es-ES_tradnl" dirty="0" smtClean="0"/>
              <a:t> wave </a:t>
            </a:r>
            <a:r>
              <a:rPr lang="es-ES_tradnl" dirty="0" err="1" smtClean="0"/>
              <a:t>lasing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i="1" dirty="0" err="1" smtClean="0"/>
              <a:t>Room-temperature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continuous</a:t>
            </a:r>
            <a:r>
              <a:rPr lang="es-ES_tradnl" sz="1400" i="1" dirty="0" smtClean="0"/>
              <a:t> wave </a:t>
            </a:r>
            <a:r>
              <a:rPr lang="es-ES_tradnl" sz="1400" i="1" dirty="0" err="1" smtClean="0"/>
              <a:t>lasing</a:t>
            </a:r>
            <a:r>
              <a:rPr lang="es-ES_tradnl" sz="1400" i="1" dirty="0" smtClean="0"/>
              <a:t> in </a:t>
            </a:r>
            <a:r>
              <a:rPr lang="es-ES_tradnl" sz="1400" i="1" dirty="0" err="1" smtClean="0"/>
              <a:t>deep-subwavelength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metallic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cavities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under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electrical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injection</a:t>
            </a:r>
            <a:r>
              <a:rPr lang="es-ES_tradnl" sz="1400" i="1" dirty="0" smtClean="0"/>
              <a:t>, </a:t>
            </a:r>
            <a:r>
              <a:rPr lang="es-ES_tradnl" sz="1400" i="1" dirty="0" err="1" smtClean="0"/>
              <a:t>K.Ding</a:t>
            </a:r>
            <a:r>
              <a:rPr lang="es-ES_tradnl" sz="1400" i="1" dirty="0" smtClean="0"/>
              <a:t> et. al.</a:t>
            </a:r>
            <a:endParaRPr lang="es-ES" sz="1400" i="1" dirty="0"/>
          </a:p>
        </p:txBody>
      </p:sp>
      <p:sp>
        <p:nvSpPr>
          <p:cNvPr id="7" name="6 Rectángulo"/>
          <p:cNvSpPr/>
          <p:nvPr/>
        </p:nvSpPr>
        <p:spPr>
          <a:xfrm>
            <a:off x="4139952" y="1772816"/>
            <a:ext cx="482453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/>
              <a:t>Structure</a:t>
            </a:r>
          </a:p>
          <a:p>
            <a:endParaRPr lang="en-US" b="0" kern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kern="0" dirty="0" smtClean="0"/>
              <a:t>Vertical index: 3.1(</a:t>
            </a:r>
            <a:r>
              <a:rPr lang="en-US" b="0" kern="0" dirty="0" err="1" smtClean="0"/>
              <a:t>InP</a:t>
            </a:r>
            <a:r>
              <a:rPr lang="en-US" b="0" kern="0" dirty="0" smtClean="0"/>
              <a:t>) - 3.4(</a:t>
            </a:r>
            <a:r>
              <a:rPr lang="en-US" b="0" kern="0" dirty="0" err="1" smtClean="0"/>
              <a:t>InGaAs</a:t>
            </a:r>
            <a:r>
              <a:rPr lang="en-US" b="0" kern="0" dirty="0" smtClean="0"/>
              <a:t>) – 3.1(</a:t>
            </a:r>
            <a:r>
              <a:rPr lang="en-US" b="0" kern="0" dirty="0" err="1" smtClean="0"/>
              <a:t>InP</a:t>
            </a:r>
            <a:r>
              <a:rPr lang="en-US" b="0" kern="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kern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kern="0" dirty="0" smtClean="0"/>
              <a:t>Horizontal structure: MISIM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kern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kern="0" dirty="0" smtClean="0"/>
              <a:t>Devices with laser volume ranging from 0.42 </a:t>
            </a:r>
            <a:r>
              <a:rPr lang="en-US" b="0" kern="0" dirty="0" smtClean="0">
                <a:latin typeface="Symbol" pitchFamily="18" charset="2"/>
              </a:rPr>
              <a:t>l</a:t>
            </a:r>
            <a:r>
              <a:rPr lang="en-US" b="0" kern="0" baseline="30000" dirty="0" smtClean="0"/>
              <a:t>3</a:t>
            </a:r>
            <a:r>
              <a:rPr lang="en-US" b="0" kern="0" dirty="0" smtClean="0"/>
              <a:t> to 1.01 </a:t>
            </a:r>
            <a:r>
              <a:rPr lang="en-US" b="0" kern="0" dirty="0" smtClean="0">
                <a:latin typeface="Symbol" pitchFamily="18" charset="2"/>
              </a:rPr>
              <a:t>l</a:t>
            </a:r>
            <a:r>
              <a:rPr lang="en-US" b="0" kern="0" baseline="30000" dirty="0" smtClean="0"/>
              <a:t>3</a:t>
            </a:r>
          </a:p>
          <a:p>
            <a:pPr marL="342900" indent="-342900">
              <a:buFont typeface="Arial" pitchFamily="34" charset="0"/>
              <a:buChar char="•"/>
            </a:pPr>
            <a:endParaRPr lang="en-US" kern="0" dirty="0" smtClean="0"/>
          </a:p>
          <a:p>
            <a:pPr marL="342900" indent="-342900"/>
            <a:r>
              <a:rPr lang="en-US" kern="0" dirty="0" smtClean="0"/>
              <a:t>Measurement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kern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kern="0" dirty="0" smtClean="0"/>
              <a:t>Intensity, FWHM and polarization of radiation from the bottom is measured</a:t>
            </a:r>
          </a:p>
          <a:p>
            <a:pPr marL="342900" indent="-342900">
              <a:buFont typeface="+mj-lt"/>
              <a:buAutoNum type="arabicPeriod"/>
            </a:pPr>
            <a:endParaRPr lang="en-US" b="0" kern="0" dirty="0" smtClean="0"/>
          </a:p>
          <a:p>
            <a:pPr marL="342900" indent="-342900">
              <a:buFont typeface="+mj-lt"/>
              <a:buAutoNum type="arabicPeriod"/>
            </a:pPr>
            <a:endParaRPr lang="en-US" b="0" kern="0" dirty="0" smtClean="0"/>
          </a:p>
          <a:p>
            <a:pPr marL="342900" indent="-342900"/>
            <a:endParaRPr lang="en-US" b="0" kern="0" dirty="0" smtClean="0"/>
          </a:p>
          <a:p>
            <a:pPr marL="800100" lvl="1" indent="-342900">
              <a:buFont typeface="+mj-lt"/>
              <a:buAutoNum type="arabicPeriod"/>
            </a:pPr>
            <a:endParaRPr lang="en-US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+mj-lt"/>
              <a:buAutoNum type="arabicPeriod"/>
            </a:pPr>
            <a:endParaRPr lang="en-US" sz="1700" b="0" kern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700" b="0" kern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700" b="0" kern="0" dirty="0" smtClean="0"/>
          </a:p>
          <a:p>
            <a:pPr marL="800100" lvl="1" indent="-342900"/>
            <a:r>
              <a:rPr lang="en-US" sz="1700" b="0" kern="0" dirty="0" smtClean="0"/>
              <a:t>		</a:t>
            </a:r>
          </a:p>
          <a:p>
            <a:pPr marL="342900" indent="-342900">
              <a:buAutoNum type="arabicPeriod"/>
            </a:pPr>
            <a:endParaRPr lang="es-ES" sz="1700" b="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888432" cy="233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453336"/>
            <a:ext cx="322263" cy="230188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6</a:t>
            </a:fld>
            <a:r>
              <a:rPr lang="nl-NL" sz="1200" dirty="0" smtClean="0"/>
              <a:t>/19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Room-temperature</a:t>
            </a:r>
            <a:r>
              <a:rPr lang="es-ES_tradnl" dirty="0" smtClean="0"/>
              <a:t> </a:t>
            </a:r>
            <a:r>
              <a:rPr lang="es-ES_tradnl" dirty="0" err="1" smtClean="0"/>
              <a:t>continuous</a:t>
            </a:r>
            <a:r>
              <a:rPr lang="es-ES_tradnl" dirty="0" smtClean="0"/>
              <a:t> wave </a:t>
            </a:r>
            <a:r>
              <a:rPr lang="es-ES_tradnl" dirty="0" err="1" smtClean="0"/>
              <a:t>lasing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i="1" dirty="0" err="1" smtClean="0"/>
              <a:t>Room-temperature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continuous</a:t>
            </a:r>
            <a:r>
              <a:rPr lang="es-ES_tradnl" sz="1400" i="1" dirty="0" smtClean="0"/>
              <a:t> wave </a:t>
            </a:r>
            <a:r>
              <a:rPr lang="es-ES_tradnl" sz="1400" i="1" dirty="0" err="1" smtClean="0"/>
              <a:t>lasing</a:t>
            </a:r>
            <a:r>
              <a:rPr lang="es-ES_tradnl" sz="1400" i="1" dirty="0" smtClean="0"/>
              <a:t> in </a:t>
            </a:r>
            <a:r>
              <a:rPr lang="es-ES_tradnl" sz="1400" i="1" dirty="0" err="1" smtClean="0"/>
              <a:t>deep-subwavelength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metallic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cavities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under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electrical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injection</a:t>
            </a:r>
            <a:r>
              <a:rPr lang="es-ES_tradnl" sz="1400" i="1" dirty="0" smtClean="0"/>
              <a:t>, </a:t>
            </a:r>
            <a:r>
              <a:rPr lang="es-ES_tradnl" sz="1400" i="1" dirty="0" err="1" smtClean="0"/>
              <a:t>K.Ding</a:t>
            </a:r>
            <a:r>
              <a:rPr lang="es-ES_tradnl" sz="1400" i="1" dirty="0" smtClean="0"/>
              <a:t> et. al.</a:t>
            </a:r>
            <a:endParaRPr lang="es-ES" sz="1400" i="1" dirty="0"/>
          </a:p>
        </p:txBody>
      </p:sp>
      <p:sp>
        <p:nvSpPr>
          <p:cNvPr id="7" name="6 Rectángulo"/>
          <p:cNvSpPr/>
          <p:nvPr/>
        </p:nvSpPr>
        <p:spPr>
          <a:xfrm>
            <a:off x="503040" y="479715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/>
              <a:t>Results</a:t>
            </a:r>
          </a:p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Mode 1 dominates</a:t>
            </a:r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Lasing mode is polarized along </a:t>
            </a:r>
            <a:r>
              <a:rPr lang="en-US" b="0" i="1" kern="0" dirty="0" smtClean="0"/>
              <a:t>y</a:t>
            </a:r>
            <a:r>
              <a:rPr lang="en-US" b="0" kern="0" dirty="0" smtClean="0"/>
              <a:t> and mode 2 ~along </a:t>
            </a:r>
            <a:r>
              <a:rPr lang="en-US" b="0" i="1" kern="0" dirty="0" smtClean="0"/>
              <a:t>x</a:t>
            </a:r>
            <a:r>
              <a:rPr lang="en-US" b="0" kern="0" dirty="0" smtClean="0"/>
              <a:t>-direction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96" y="1437841"/>
            <a:ext cx="6012160" cy="31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0032" y="3140968"/>
            <a:ext cx="2084455" cy="198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124744"/>
            <a:ext cx="2092488" cy="197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-36512" y="1988840"/>
            <a:ext cx="111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/>
              <a:t>M1</a:t>
            </a:r>
          </a:p>
          <a:p>
            <a:r>
              <a:rPr lang="en-US" b="0" kern="0" dirty="0" smtClean="0"/>
              <a:t>dielectric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-36512" y="3573016"/>
            <a:ext cx="1187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/>
              <a:t>M2</a:t>
            </a:r>
          </a:p>
          <a:p>
            <a:r>
              <a:rPr lang="en-US" b="0" kern="0" dirty="0" err="1" smtClean="0"/>
              <a:t>plasmonic</a:t>
            </a:r>
            <a:endParaRPr lang="en-US" b="0" kern="0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2915816" y="1052736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kern="0" dirty="0" smtClean="0"/>
              <a:t>| Ex |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427984" y="1052736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kern="0" dirty="0" smtClean="0"/>
              <a:t>| </a:t>
            </a:r>
            <a:r>
              <a:rPr lang="en-US" b="0" kern="0" dirty="0" err="1" smtClean="0"/>
              <a:t>Ey</a:t>
            </a:r>
            <a:r>
              <a:rPr lang="en-US" b="0" kern="0" dirty="0" smtClean="0"/>
              <a:t> |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940152" y="1052736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kern="0" dirty="0" smtClean="0"/>
              <a:t>| </a:t>
            </a:r>
            <a:r>
              <a:rPr lang="en-US" b="0" kern="0" dirty="0" err="1" smtClean="0"/>
              <a:t>Ez</a:t>
            </a:r>
            <a:r>
              <a:rPr lang="en-US" b="0" kern="0" dirty="0" smtClean="0"/>
              <a:t> |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475656" y="1052736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kern="0" dirty="0" smtClean="0"/>
              <a:t>|E |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453336"/>
            <a:ext cx="322263" cy="230188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7</a:t>
            </a:fld>
            <a:r>
              <a:rPr lang="nl-NL" sz="1200" dirty="0" smtClean="0"/>
              <a:t>/19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3 Grupo"/>
          <p:cNvGrpSpPr/>
          <p:nvPr/>
        </p:nvGrpSpPr>
        <p:grpSpPr>
          <a:xfrm>
            <a:off x="-15026" y="3789040"/>
            <a:ext cx="4730064" cy="2088232"/>
            <a:chOff x="-15026" y="3789040"/>
            <a:chExt cx="4730064" cy="208823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3789040"/>
              <a:ext cx="4535526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22 Rectángulo"/>
            <p:cNvSpPr/>
            <p:nvPr/>
          </p:nvSpPr>
          <p:spPr>
            <a:xfrm rot="16200000">
              <a:off x="-615351" y="4605389"/>
              <a:ext cx="15392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kern="0" dirty="0" smtClean="0"/>
                <a:t>Threshold gain</a:t>
              </a:r>
              <a:endParaRPr lang="es-ES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895350"/>
          </a:xfrm>
        </p:spPr>
        <p:txBody>
          <a:bodyPr/>
          <a:lstStyle/>
          <a:p>
            <a:r>
              <a:rPr lang="es-ES_tradnl" dirty="0" err="1" smtClean="0"/>
              <a:t>Low</a:t>
            </a:r>
            <a:r>
              <a:rPr lang="es-ES_tradnl" dirty="0" smtClean="0"/>
              <a:t> </a:t>
            </a:r>
            <a:r>
              <a:rPr lang="es-ES_tradnl" dirty="0" err="1" smtClean="0"/>
              <a:t>threshold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optimization</a:t>
            </a:r>
            <a:r>
              <a:rPr lang="es-ES_tradnl" dirty="0" smtClean="0"/>
              <a:t> of </a:t>
            </a:r>
            <a:r>
              <a:rPr lang="es-ES_tradnl" dirty="0" err="1" smtClean="0"/>
              <a:t>dielectric</a:t>
            </a:r>
            <a:r>
              <a:rPr lang="es-ES_tradnl" dirty="0" smtClean="0"/>
              <a:t> </a:t>
            </a:r>
            <a:r>
              <a:rPr lang="es-ES_tradnl" dirty="0" err="1" smtClean="0"/>
              <a:t>shield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i="1" dirty="0" err="1" smtClean="0"/>
              <a:t>Low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threshold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gain</a:t>
            </a:r>
            <a:r>
              <a:rPr lang="es-ES_tradnl" sz="1400" i="1" dirty="0" smtClean="0"/>
              <a:t> metal </a:t>
            </a:r>
            <a:r>
              <a:rPr lang="es-ES_tradnl" sz="1400" i="1" dirty="0" err="1" smtClean="0"/>
              <a:t>coated</a:t>
            </a:r>
            <a:r>
              <a:rPr lang="es-ES_tradnl" sz="1400" i="1" dirty="0" smtClean="0"/>
              <a:t> laser </a:t>
            </a:r>
            <a:r>
              <a:rPr lang="es-ES_tradnl" sz="1400" i="1" dirty="0" err="1" smtClean="0"/>
              <a:t>nanoresonators</a:t>
            </a:r>
            <a:r>
              <a:rPr lang="es-ES_tradnl" sz="1400" i="1" dirty="0" smtClean="0"/>
              <a:t>, A. </a:t>
            </a:r>
            <a:r>
              <a:rPr lang="es-ES_tradnl" sz="1400" i="1" dirty="0" err="1" smtClean="0"/>
              <a:t>Mizrahi</a:t>
            </a:r>
            <a:r>
              <a:rPr lang="es-ES_tradnl" sz="1400" i="1" dirty="0" smtClean="0"/>
              <a:t> et al.</a:t>
            </a:r>
            <a:endParaRPr lang="es-ES" sz="1400" i="1" dirty="0"/>
          </a:p>
        </p:txBody>
      </p:sp>
      <p:sp>
        <p:nvSpPr>
          <p:cNvPr id="7" name="6 Rectángulo"/>
          <p:cNvSpPr/>
          <p:nvPr/>
        </p:nvSpPr>
        <p:spPr>
          <a:xfrm>
            <a:off x="4860032" y="1556792"/>
            <a:ext cx="4283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Investigation of effect of dielectric shield on threshold gain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Conclusion: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Reducing thickness </a:t>
            </a:r>
            <a:r>
              <a:rPr lang="en-US" b="0" kern="0" dirty="0" smtClean="0">
                <a:sym typeface="Wingdings" pitchFamily="2" charset="2"/>
              </a:rPr>
              <a:t> higher  absorption</a:t>
            </a:r>
          </a:p>
          <a:p>
            <a:pPr lvl="1">
              <a:buFont typeface="Arial" pitchFamily="34" charset="0"/>
              <a:buChar char="•"/>
            </a:pPr>
            <a:endParaRPr lang="en-US" b="0" kern="0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>
                <a:sym typeface="Wingdings" pitchFamily="2" charset="2"/>
              </a:rPr>
              <a:t> Increasing thickness  smaller volume of gain medium</a:t>
            </a: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34" y="1484784"/>
            <a:ext cx="3985550" cy="190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 bwMode="auto">
          <a:xfrm flipV="1">
            <a:off x="1979712" y="5301208"/>
            <a:ext cx="0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14 Conector recto de flecha"/>
          <p:cNvCxnSpPr/>
          <p:nvPr/>
        </p:nvCxnSpPr>
        <p:spPr bwMode="auto">
          <a:xfrm flipV="1">
            <a:off x="4139952" y="5373216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16 Conector recto"/>
          <p:cNvCxnSpPr/>
          <p:nvPr/>
        </p:nvCxnSpPr>
        <p:spPr bwMode="auto">
          <a:xfrm>
            <a:off x="1979712" y="6093296"/>
            <a:ext cx="21602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17 Rectángulo"/>
          <p:cNvSpPr/>
          <p:nvPr/>
        </p:nvSpPr>
        <p:spPr>
          <a:xfrm>
            <a:off x="2123728" y="6093296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kern="0" dirty="0" smtClean="0"/>
              <a:t>Optimum thickness</a:t>
            </a:r>
            <a:endParaRPr lang="es-ES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453336"/>
            <a:ext cx="322263" cy="230188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8</a:t>
            </a:fld>
            <a:r>
              <a:rPr lang="nl-NL" sz="1200" dirty="0" smtClean="0"/>
              <a:t>/19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895350"/>
          </a:xfrm>
        </p:spPr>
        <p:txBody>
          <a:bodyPr/>
          <a:lstStyle/>
          <a:p>
            <a:r>
              <a:rPr lang="es-ES_tradnl" dirty="0" err="1" smtClean="0"/>
              <a:t>Dielectric</a:t>
            </a:r>
            <a:r>
              <a:rPr lang="es-ES_tradnl" dirty="0" smtClean="0"/>
              <a:t> </a:t>
            </a:r>
            <a:r>
              <a:rPr lang="es-ES_tradnl" dirty="0" err="1" smtClean="0"/>
              <a:t>shielded</a:t>
            </a:r>
            <a:r>
              <a:rPr lang="es-ES_tradnl" dirty="0" smtClean="0"/>
              <a:t> </a:t>
            </a:r>
            <a:r>
              <a:rPr lang="es-ES_tradnl" dirty="0" err="1" smtClean="0"/>
              <a:t>nanopatch</a:t>
            </a:r>
            <a:r>
              <a:rPr lang="es-ES_tradnl" dirty="0" smtClean="0"/>
              <a:t> </a:t>
            </a:r>
            <a:r>
              <a:rPr lang="es-ES_tradnl" dirty="0" err="1" smtClean="0"/>
              <a:t>resonators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00" i="1" dirty="0" err="1" smtClean="0"/>
              <a:t>Dielectric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shielded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nanoscale</a:t>
            </a:r>
            <a:r>
              <a:rPr lang="es-ES_tradnl" sz="1400" i="1" dirty="0" smtClean="0"/>
              <a:t> </a:t>
            </a:r>
            <a:r>
              <a:rPr lang="es-ES_tradnl" sz="1400" i="1" dirty="0" err="1" smtClean="0"/>
              <a:t>patch</a:t>
            </a:r>
            <a:r>
              <a:rPr lang="es-ES_tradnl" sz="1400" i="1" dirty="0" smtClean="0"/>
              <a:t> laser </a:t>
            </a:r>
            <a:r>
              <a:rPr lang="es-ES_tradnl" sz="1400" i="1" dirty="0" err="1" smtClean="0"/>
              <a:t>resonators</a:t>
            </a:r>
            <a:r>
              <a:rPr lang="es-ES_tradnl" sz="1400" i="1" dirty="0" smtClean="0"/>
              <a:t>, Q. </a:t>
            </a:r>
            <a:r>
              <a:rPr lang="es-ES_tradnl" sz="1400" i="1" dirty="0" err="1" smtClean="0"/>
              <a:t>Ding</a:t>
            </a:r>
            <a:r>
              <a:rPr lang="es-ES_tradnl" sz="1400" i="1" dirty="0" smtClean="0"/>
              <a:t> et al.</a:t>
            </a:r>
            <a:endParaRPr lang="es-ES" sz="1400" i="1" dirty="0"/>
          </a:p>
        </p:txBody>
      </p:sp>
      <p:sp>
        <p:nvSpPr>
          <p:cNvPr id="7" name="6 Rectángulo"/>
          <p:cNvSpPr/>
          <p:nvPr/>
        </p:nvSpPr>
        <p:spPr>
          <a:xfrm>
            <a:off x="4860032" y="2170599"/>
            <a:ext cx="428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Gain material and dielectric are sandwiched between metal patch and metallic layer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 Threshold gain can be optimized by the  parameters of cavity: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Shield: to decrease absorption</a:t>
            </a:r>
          </a:p>
          <a:p>
            <a:pPr lvl="1">
              <a:buFont typeface="Arial" pitchFamily="34" charset="0"/>
              <a:buChar char="•"/>
            </a:pPr>
            <a:endParaRPr lang="en-US" b="0" kern="0" dirty="0" smtClean="0"/>
          </a:p>
          <a:p>
            <a:pPr lvl="1">
              <a:buFont typeface="Arial" pitchFamily="34" charset="0"/>
              <a:buChar char="•"/>
            </a:pPr>
            <a:r>
              <a:rPr lang="en-US" b="0" kern="0" dirty="0" smtClean="0"/>
              <a:t> Plug: improves horizontal confinement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4320480" cy="176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960440" cy="17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5496" y="6381328"/>
            <a:ext cx="648072" cy="404664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9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D OH">
  <a:themeElements>
    <a:clrScheme name="OED OH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ED 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OED OH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8979</TotalTime>
  <Words>983</Words>
  <Application>Microsoft Office PowerPoint</Application>
  <PresentationFormat>Presentación en pantalla (4:3)</PresentationFormat>
  <Paragraphs>280</Paragraphs>
  <Slides>19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OED OH</vt:lpstr>
      <vt:lpstr>TU/e Role in NAVOLCHI </vt:lpstr>
      <vt:lpstr>Work package no. 3</vt:lpstr>
      <vt:lpstr>Deliverables and milestones</vt:lpstr>
      <vt:lpstr>Metallic and plasmonic lasers</vt:lpstr>
      <vt:lpstr>Typical laser structures</vt:lpstr>
      <vt:lpstr>Room-temperature continuous wave lasing Room-temperature continuous wave lasing in deep-subwavelength metallic cavities under electrical injection, K.Ding et. al.</vt:lpstr>
      <vt:lpstr>Room-temperature continuous wave lasing Room-temperature continuous wave lasing in deep-subwavelength metallic cavities under electrical injection, K.Ding et. al.</vt:lpstr>
      <vt:lpstr>Low threshold by optimization of dielectric shield Low threshold gain metal coated laser nanoresonators, A. Mizrahi et al.</vt:lpstr>
      <vt:lpstr>Dielectric shielded nanopatch resonators Dielectric shielded nanoscale patch laser resonators, Q. Ding et al.</vt:lpstr>
      <vt:lpstr>Dielectric shielded nanopatch resonators Dielectric shielded nanoscale patch laser resonators, Q. Ding et al.</vt:lpstr>
      <vt:lpstr>Nanocoin laser at room temperature A surface-emitting 3D metal-nanocavity laser: proposal and theory, Chien-Yao Lu et at.</vt:lpstr>
      <vt:lpstr>Surface-emitting nanocoin laser A surface-emitting 3D metal-nanocavity laser: proposal and theory, Chien-Yao Lu et at.</vt:lpstr>
      <vt:lpstr>Efficient couplig of metal laser to Si-waveguide Efficient waveguide-coupling of metal-clad nanolaser cavities. Myung-Ki K. et  al.</vt:lpstr>
      <vt:lpstr>Efficient couplig of metal laser to Si-waveguide Efficient waveguide-coupling of metal-clad nanolaser cavities. Myung-Ki K. et  al.</vt:lpstr>
      <vt:lpstr>Efficient couplig of metal laser to Si-waveguide Efficient waveguide-coupling of metal-clad nanolaser cavities. Myung-Ki K. et  al.</vt:lpstr>
      <vt:lpstr>Desirable characteristics</vt:lpstr>
      <vt:lpstr>Laser core</vt:lpstr>
      <vt:lpstr>Coupling to InP-waveguide</vt:lpstr>
      <vt:lpstr>Coupling to InP-waveguide: current design</vt:lpstr>
    </vt:vector>
  </TitlesOfParts>
  <Company>Technische Universiteit Eindhoven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www.intercambiosvirtuales.org</cp:lastModifiedBy>
  <cp:revision>643</cp:revision>
  <dcterms:created xsi:type="dcterms:W3CDTF">2004-05-07T06:33:45Z</dcterms:created>
  <dcterms:modified xsi:type="dcterms:W3CDTF">2012-02-03T10:01:19Z</dcterms:modified>
</cp:coreProperties>
</file>