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74BF-9136-49B9-B5AF-421251735C36}" type="datetimeFigureOut">
              <a:rPr lang="es-ES" smtClean="0"/>
              <a:pPr/>
              <a:t>06/07/2012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467544" y="1340768"/>
            <a:ext cx="8280920" cy="216024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pic>
        <p:nvPicPr>
          <p:cNvPr id="4" name="Imagen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16632"/>
            <a:ext cx="3366569" cy="1115111"/>
          </a:xfrm>
          <a:prstGeom prst="rect">
            <a:avLst/>
          </a:prstGeom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938366" y="1628800"/>
            <a:ext cx="7378050" cy="1724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274" tIns="53636" rIns="107274" bIns="53636">
            <a:spAutoFit/>
          </a:bodyPr>
          <a:lstStyle/>
          <a:p>
            <a:pPr algn="ctr" defTabSz="1072698">
              <a:spcBef>
                <a:spcPct val="50000"/>
              </a:spcBef>
            </a:pPr>
            <a:r>
              <a:rPr lang="pt-BR" sz="2400" b="1" i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Unit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Materials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Optoelectronic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Devices</a:t>
            </a:r>
            <a:endParaRPr lang="pt-BR" sz="2400" b="1" i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 defTabSz="1072698">
              <a:spcBef>
                <a:spcPct val="50000"/>
              </a:spcBef>
            </a:pP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University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3600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Valencia</a:t>
            </a:r>
          </a:p>
          <a:p>
            <a:pPr algn="ctr" defTabSz="1072698">
              <a:spcBef>
                <a:spcPct val="50000"/>
              </a:spcBef>
            </a:pP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www.uv.es</a:t>
            </a:r>
            <a:r>
              <a:rPr lang="pt-BR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umdo</a:t>
            </a:r>
            <a:endParaRPr lang="pt-BR" b="1" i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149080"/>
            <a:ext cx="3456384" cy="178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077072"/>
            <a:ext cx="34359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32 Imagen" descr="ICMUV_v4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1547664" cy="65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Escudo03"/>
          <p:cNvPicPr>
            <a:picLocks noChangeAspect="1" noChangeArrowheads="1"/>
          </p:cNvPicPr>
          <p:nvPr/>
        </p:nvPicPr>
        <p:blipFill>
          <a:blip r:embed="rId6" cstate="email">
            <a:lum bright="70000" contrast="-70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456" y="2698432"/>
            <a:ext cx="720000" cy="73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470835" y="193653"/>
              <a:ext cx="3666407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000" b="1" smtClean="0">
                  <a:solidFill>
                    <a:schemeClr val="bg1"/>
                  </a:solidFill>
                </a:rPr>
                <a:t>New objectives</a:t>
              </a:r>
              <a:endParaRPr lang="en-GB" sz="30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356992"/>
            <a:ext cx="2880000" cy="194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CuadroTexto"/>
          <p:cNvSpPr txBox="1"/>
          <p:nvPr/>
        </p:nvSpPr>
        <p:spPr>
          <a:xfrm>
            <a:off x="971600" y="1700808"/>
            <a:ext cx="49792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smtClean="0">
                <a:latin typeface="Arial" pitchFamily="34" charset="0"/>
                <a:cs typeface="Arial" pitchFamily="34" charset="0"/>
              </a:rPr>
              <a:t> New nanostructures </a:t>
            </a:r>
            <a:r>
              <a:rPr lang="es-ES" sz="2400" smtClean="0">
                <a:latin typeface="Arial" pitchFamily="34" charset="0"/>
                <a:cs typeface="Arial" pitchFamily="34" charset="0"/>
              </a:rPr>
              <a:t>from </a:t>
            </a:r>
            <a:r>
              <a:rPr lang="es-ES" sz="2400" smtClean="0">
                <a:latin typeface="Arial" pitchFamily="34" charset="0"/>
                <a:cs typeface="Arial" pitchFamily="34" charset="0"/>
              </a:rPr>
              <a:t>UGENT</a:t>
            </a:r>
          </a:p>
          <a:p>
            <a:pPr>
              <a:buFont typeface="Arial" pitchFamily="34" charset="0"/>
              <a:buChar char="•"/>
            </a:pPr>
            <a:r>
              <a:rPr lang="es-ES" sz="2400">
                <a:latin typeface="Arial" pitchFamily="34" charset="0"/>
                <a:cs typeface="Arial" pitchFamily="34" charset="0"/>
              </a:rPr>
              <a:t> </a:t>
            </a:r>
            <a:r>
              <a:rPr lang="es-ES" sz="2400" smtClean="0">
                <a:latin typeface="Arial" pitchFamily="34" charset="0"/>
                <a:cs typeface="Arial" pitchFamily="34" charset="0"/>
              </a:rPr>
              <a:t>New designs to reduce losses</a:t>
            </a:r>
            <a:endParaRPr lang="es-ES" sz="2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852936"/>
            <a:ext cx="2880000" cy="242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80792" y="193653"/>
              <a:ext cx="4758529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Role in the project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6" name="84 CuadroTexto"/>
          <p:cNvSpPr txBox="1"/>
          <p:nvPr/>
        </p:nvSpPr>
        <p:spPr>
          <a:xfrm>
            <a:off x="384458" y="1412776"/>
            <a:ext cx="8441553" cy="4832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schemeClr val="bg1">
                <a:lumMod val="50000"/>
                <a:alpha val="43000"/>
              </a:scheme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Plasmonic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amplifiers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using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polymers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doped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" sz="2000" b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 QDs</a:t>
            </a:r>
          </a:p>
          <a:p>
            <a:pPr marL="342900" indent="-342900"/>
            <a:r>
              <a:rPr lang="es-ES" sz="2000" b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(</a:t>
            </a:r>
            <a:r>
              <a:rPr lang="es-ES" sz="2000" b="1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Task</a:t>
            </a:r>
            <a:r>
              <a:rPr lang="es-ES" sz="2000" b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4.1, 4.3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, 4.4, 5.1) </a:t>
            </a:r>
          </a:p>
          <a:p>
            <a:pPr marL="285750" indent="-285750">
              <a:buFontTx/>
              <a:buChar char="-"/>
            </a:pPr>
            <a:endParaRPr lang="es-ES" sz="2000" smtClean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sz="200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Design of plasmonic amplifiers</a:t>
            </a:r>
          </a:p>
          <a:p>
            <a:pPr marL="285750" indent="-285750">
              <a:buFontTx/>
              <a:buChar char="-"/>
            </a:pPr>
            <a:r>
              <a:rPr lang="es-ES" sz="200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Light coupling to metal waveguides and plasmon propagation  / amplification</a:t>
            </a:r>
          </a:p>
          <a:p>
            <a:pPr marL="285750" indent="-285750">
              <a:buFontTx/>
              <a:buChar char="-"/>
            </a:pPr>
            <a:r>
              <a:rPr lang="es-ES" sz="200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Demonstration of amplification in polymer thin films / stripes </a:t>
            </a:r>
          </a:p>
          <a:p>
            <a:pPr marL="285750" indent="-285750">
              <a:buFontTx/>
              <a:buChar char="-"/>
            </a:pPr>
            <a:r>
              <a:rPr lang="es-ES" sz="200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Fabrication 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metal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nanostructures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patternable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metal-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polymer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nanocomposites</a:t>
            </a:r>
            <a:endParaRPr lang="es-ES" sz="2000" dirty="0" smtClean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es-ES" sz="1600" b="1" dirty="0" smtClean="0">
              <a:latin typeface="Cambria" pitchFamily="18" charset="0"/>
            </a:endParaRPr>
          </a:p>
          <a:p>
            <a:endParaRPr lang="es-ES" sz="1600" b="1" dirty="0" smtClean="0">
              <a:latin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Plasmon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Photon-Plasmon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Photodetectors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based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QDs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and metal </a:t>
            </a:r>
            <a:r>
              <a:rPr lang="es-ES" sz="2000" b="1" err="1" smtClean="0">
                <a:latin typeface="Arial" pitchFamily="34" charset="0"/>
                <a:cs typeface="Arial" pitchFamily="34" charset="0"/>
              </a:rPr>
              <a:t>nanostructures</a:t>
            </a:r>
            <a:r>
              <a:rPr lang="es-ES" sz="2000" b="1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/>
            <a:r>
              <a:rPr lang="es-ES" sz="2000" b="1">
                <a:latin typeface="Arial" pitchFamily="34" charset="0"/>
                <a:cs typeface="Arial" pitchFamily="34" charset="0"/>
              </a:rPr>
              <a:t>	</a:t>
            </a:r>
            <a:r>
              <a:rPr lang="es-ES" sz="2000" b="1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es-E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E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Task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4.2, 4.5)</a:t>
            </a:r>
          </a:p>
          <a:p>
            <a:endParaRPr lang="es-ES" sz="1600" b="1" dirty="0">
              <a:latin typeface="Cambria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Stacks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QDs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layer-by-layer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photoconductors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photodetectors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Patternable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conductive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polymers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plasmonic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capabilities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80792" y="193653"/>
              <a:ext cx="4758529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Layers of IV-VI QDs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7" name="Imagen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577" r="10686"/>
          <a:stretch/>
        </p:blipFill>
        <p:spPr bwMode="auto">
          <a:xfrm>
            <a:off x="467544" y="2204864"/>
            <a:ext cx="4104456" cy="37444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827584" y="1052736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Synthesis of PbS spherical QDs with two different sizes (900 and 1500 nm) exhibiting good air and light stabilty. 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Investigation of the Influence of the type of ligand on the internal quantum efficiency IQE.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536504" y="339183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mtClean="0"/>
              <a:t>This IQE difference is consistent with the measured dark conductivity of the layers: 5.10</a:t>
            </a:r>
            <a:r>
              <a:rPr lang="en-GB" baseline="30000" smtClean="0"/>
              <a:t>7</a:t>
            </a:r>
            <a:r>
              <a:rPr lang="en-GB" smtClean="0"/>
              <a:t> and 8.10</a:t>
            </a:r>
            <a:r>
              <a:rPr lang="en-GB" baseline="30000" smtClean="0"/>
              <a:t>8</a:t>
            </a:r>
            <a:r>
              <a:rPr lang="en-GB" smtClean="0"/>
              <a:t> Wcm for 3-Mercaptopropionic acid (MPA) and 1,2-Ethanedithiol (EDT) based layers, respectively.</a:t>
            </a:r>
            <a:r>
              <a:rPr lang="es-ES_tradnl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216008" cy="880244"/>
            <a:chOff x="0" y="0"/>
            <a:chExt cx="9984009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2300705" y="193653"/>
              <a:ext cx="7683304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Patternable conductive polymers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Imagen 10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2964"/>
          <a:stretch/>
        </p:blipFill>
        <p:spPr bwMode="auto">
          <a:xfrm>
            <a:off x="395536" y="1700808"/>
            <a:ext cx="3312368" cy="31683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4283968" y="191683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smtClean="0"/>
              <a:t>Optimized the in-situ polymerization of 3T with Cu(ClO</a:t>
            </a:r>
            <a:r>
              <a:rPr lang="en-GB" baseline="-25000" smtClean="0"/>
              <a:t>4</a:t>
            </a:r>
            <a:r>
              <a:rPr lang="en-GB" smtClean="0"/>
              <a:t>)</a:t>
            </a:r>
            <a:r>
              <a:rPr lang="en-GB" baseline="-25000" smtClean="0"/>
              <a:t>2</a:t>
            </a:r>
            <a:r>
              <a:rPr lang="en-GB" smtClean="0"/>
              <a:t> inside several host polymers. Particularly, </a:t>
            </a:r>
            <a:r>
              <a:rPr lang="en-GB" b="1" smtClean="0"/>
              <a:t>Novolak photoresist </a:t>
            </a:r>
            <a:r>
              <a:rPr lang="en-GB" smtClean="0"/>
              <a:t>was properly formulated to preserve as far as possible its negative lithographic characteristics and generate </a:t>
            </a:r>
            <a:r>
              <a:rPr lang="en-GB" b="1" smtClean="0"/>
              <a:t>conductive (10</a:t>
            </a:r>
            <a:r>
              <a:rPr lang="en-GB" b="1" baseline="30000" smtClean="0"/>
              <a:t>-2 </a:t>
            </a:r>
            <a:r>
              <a:rPr lang="en-GB" b="1" smtClean="0"/>
              <a:t>S/cm) micropatterns </a:t>
            </a:r>
            <a:r>
              <a:rPr lang="en-GB" smtClean="0"/>
              <a:t>by means of UV lithography.</a:t>
            </a:r>
            <a:endParaRPr lang="es-ES_trad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470835" y="193653"/>
              <a:ext cx="3588399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Plasmonic PCP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8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633638" cy="194421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Rectángulo"/>
          <p:cNvSpPr/>
          <p:nvPr/>
        </p:nvSpPr>
        <p:spPr>
          <a:xfrm>
            <a:off x="1043608" y="3679864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smtClean="0"/>
              <a:t>Synthesis in-situ of the Patternable conductive polymers (PCP) and Au</a:t>
            </a:r>
            <a:r>
              <a:rPr lang="es-ES" smtClean="0"/>
              <a:t> </a:t>
            </a:r>
            <a:r>
              <a:rPr lang="es-ES" b="1" smtClean="0"/>
              <a:t>nanoparticles</a:t>
            </a:r>
            <a:r>
              <a:rPr lang="es-ES" smtClean="0"/>
              <a:t>, simultaneously, even if they can be dispersed by using appropriate solvents (and ligand exchange if necessary, as was proved to disperse QDs in SU-8 resist). Thus, we can combine the conductive and lithographic properties  of the IPN composite with plasmonics. </a:t>
            </a:r>
            <a:endParaRPr lang="es-E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80792" y="193653"/>
              <a:ext cx="4758529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Role in the project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6" name="84 CuadroTexto"/>
          <p:cNvSpPr txBox="1"/>
          <p:nvPr/>
        </p:nvSpPr>
        <p:spPr>
          <a:xfrm>
            <a:off x="384458" y="1412776"/>
            <a:ext cx="8441553" cy="4832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schemeClr val="bg1">
                <a:lumMod val="50000"/>
                <a:alpha val="43000"/>
              </a:scheme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Plasmonic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amplifiers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using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polymers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doped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" sz="2000" b="1" smtClean="0">
                <a:latin typeface="Arial" pitchFamily="34" charset="0"/>
                <a:cs typeface="Arial" pitchFamily="34" charset="0"/>
              </a:rPr>
              <a:t>  QDs</a:t>
            </a:r>
          </a:p>
          <a:p>
            <a:pPr marL="342900" indent="-342900"/>
            <a:r>
              <a:rPr lang="es-ES" sz="2000" b="1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es-E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ES" sz="2000" b="1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Task</a:t>
            </a:r>
            <a:r>
              <a:rPr lang="es-E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4.1, 4.3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4.4, 5.1) </a:t>
            </a:r>
          </a:p>
          <a:p>
            <a:pPr marL="285750" indent="-285750">
              <a:buFontTx/>
              <a:buChar char="-"/>
            </a:pPr>
            <a:endParaRPr lang="es-ES" sz="20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Design of plasmonic amplifiers</a:t>
            </a:r>
          </a:p>
          <a:p>
            <a:pPr marL="285750" indent="-285750">
              <a:buFontTx/>
              <a:buChar char="-"/>
            </a:pPr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Light coupling to metal waveguides and plasmon propagation  / amplification</a:t>
            </a:r>
          </a:p>
          <a:p>
            <a:pPr marL="285750" indent="-285750">
              <a:buFontTx/>
              <a:buChar char="-"/>
            </a:pPr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Demonstration of amplification in polymer thin films / stripes </a:t>
            </a:r>
          </a:p>
          <a:p>
            <a:pPr marL="285750" indent="-285750">
              <a:buFontTx/>
              <a:buChar char="-"/>
            </a:pPr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Fabrication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of metal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nanostructures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patternable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metal-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polymer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nanocomposites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es-ES" sz="1600" b="1" dirty="0" smtClean="0">
              <a:latin typeface="Cambria" pitchFamily="18" charset="0"/>
            </a:endParaRPr>
          </a:p>
          <a:p>
            <a:endParaRPr lang="es-ES" sz="1600" b="1" dirty="0" smtClean="0">
              <a:latin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Plasmon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Photon-Plasmon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Photodetectors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based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QDs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and metal </a:t>
            </a:r>
            <a:r>
              <a:rPr lang="es-ES" sz="2000" b="1" err="1" smtClean="0">
                <a:latin typeface="Arial" pitchFamily="34" charset="0"/>
                <a:cs typeface="Arial" pitchFamily="34" charset="0"/>
              </a:rPr>
              <a:t>nanostructures</a:t>
            </a:r>
            <a:r>
              <a:rPr lang="es-ES" sz="2000" b="1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/>
            <a:r>
              <a:rPr lang="es-ES" sz="2000" b="1">
                <a:latin typeface="Arial" pitchFamily="34" charset="0"/>
                <a:cs typeface="Arial" pitchFamily="34" charset="0"/>
              </a:rPr>
              <a:t>	</a:t>
            </a:r>
            <a:r>
              <a:rPr lang="es-ES" sz="2000" b="1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es-E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E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Task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4.2, 4.5)</a:t>
            </a:r>
          </a:p>
          <a:p>
            <a:endParaRPr lang="es-ES" sz="1600" b="1" dirty="0">
              <a:latin typeface="Cambria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Stacks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QDs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layer-by-layer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photoconductors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photodetectors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Patternable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conductive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polymers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plasmonic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capabilities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80792" y="193653"/>
              <a:ext cx="4758529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Role in the project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6" name="84 CuadroTexto"/>
          <p:cNvSpPr txBox="1"/>
          <p:nvPr/>
        </p:nvSpPr>
        <p:spPr>
          <a:xfrm>
            <a:off x="384458" y="1412776"/>
            <a:ext cx="8441553" cy="4832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schemeClr val="bg1">
                <a:lumMod val="50000"/>
                <a:alpha val="43000"/>
              </a:scheme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Plasmonic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amplifiers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using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polymers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doped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" sz="2000" b="1" smtClean="0">
                <a:latin typeface="Arial" pitchFamily="34" charset="0"/>
                <a:cs typeface="Arial" pitchFamily="34" charset="0"/>
              </a:rPr>
              <a:t>  QDs</a:t>
            </a:r>
          </a:p>
          <a:p>
            <a:pPr marL="342900" indent="-342900"/>
            <a:r>
              <a:rPr lang="es-ES" sz="2000" b="1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es-E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ES" sz="2000" b="1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Task</a:t>
            </a:r>
            <a:r>
              <a:rPr lang="es-E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4.1, 4.3</a:t>
            </a:r>
            <a:r>
              <a:rPr lang="es-E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4.4, 5.1) </a:t>
            </a:r>
          </a:p>
          <a:p>
            <a:pPr marL="285750" indent="-285750">
              <a:buFontTx/>
              <a:buChar char="-"/>
            </a:pPr>
            <a:endParaRPr lang="es-ES" sz="20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Design of plasmonic amplifiers</a:t>
            </a:r>
          </a:p>
          <a:p>
            <a:pPr marL="285750" indent="-285750">
              <a:buFontTx/>
              <a:buChar char="-"/>
            </a:pPr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Light coupling to metal waveguides and plasmon propagation  / amplification</a:t>
            </a:r>
          </a:p>
          <a:p>
            <a:pPr marL="285750" indent="-285750">
              <a:buFontTx/>
              <a:buChar char="-"/>
            </a:pPr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Demonstration of amplification in polymer thin films / stripes </a:t>
            </a:r>
          </a:p>
          <a:p>
            <a:pPr marL="285750" indent="-285750">
              <a:buFontTx/>
              <a:buChar char="-"/>
            </a:pPr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Fabrication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of metal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nanostructures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patternable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metal-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polymer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nanocomposites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es-ES" sz="1600" b="1" dirty="0" smtClean="0">
              <a:latin typeface="Cambria" pitchFamily="18" charset="0"/>
            </a:endParaRPr>
          </a:p>
          <a:p>
            <a:endParaRPr lang="es-ES" sz="1600" b="1" dirty="0" smtClean="0">
              <a:latin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Plasmon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Photon-Plasmon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Photodetectors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based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QDs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and metal </a:t>
            </a:r>
            <a:r>
              <a:rPr lang="es-ES" sz="2000" b="1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nanostructures</a:t>
            </a:r>
            <a:r>
              <a:rPr lang="es-ES" sz="2000" b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/>
            <a:r>
              <a:rPr lang="es-ES" sz="2000" b="1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ES" sz="2000" b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(</a:t>
            </a:r>
            <a:r>
              <a:rPr lang="es-ES" sz="2000" b="1" dirty="0" err="1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Task</a:t>
            </a:r>
            <a:r>
              <a:rPr lang="es-E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4.2, 4.5)</a:t>
            </a:r>
          </a:p>
          <a:p>
            <a:endParaRPr lang="es-ES" sz="1600" b="1" dirty="0">
              <a:solidFill>
                <a:schemeClr val="bg1">
                  <a:lumMod val="85000"/>
                </a:schemeClr>
              </a:solidFill>
              <a:latin typeface="Cambria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Stacks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QDs</a:t>
            </a:r>
            <a:r>
              <a:rPr lang="es-ES" sz="2000" dirty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layer-by-layer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photoconductors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photodetectors</a:t>
            </a:r>
            <a:endParaRPr lang="es-ES" sz="2000" dirty="0" smtClean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Patternable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conductive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polymers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plasmonic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capabilities</a:t>
            </a:r>
            <a:r>
              <a:rPr lang="es-ES" sz="20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468544" cy="880244"/>
            <a:chOff x="0" y="0"/>
            <a:chExt cx="10257587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2456722" y="193653"/>
              <a:ext cx="7800865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Design of plasmonic amplifiers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76339"/>
            <a:ext cx="4320000" cy="2908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320" y="1638818"/>
            <a:ext cx="4320000" cy="344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900592" cy="880244"/>
            <a:chOff x="0" y="0"/>
            <a:chExt cx="10725641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2378714" y="193653"/>
              <a:ext cx="8346927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000" b="1" smtClean="0">
                  <a:solidFill>
                    <a:schemeClr val="bg1"/>
                  </a:solidFill>
                </a:rPr>
                <a:t>Light coupling in metal waveguides</a:t>
              </a:r>
              <a:endParaRPr lang="en-GB" sz="30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68760"/>
            <a:ext cx="631782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2722568"/>
            <a:ext cx="1656184" cy="1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372200" y="2819050"/>
            <a:ext cx="1152128" cy="89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31 CuadroTexto"/>
          <p:cNvSpPr txBox="1"/>
          <p:nvPr/>
        </p:nvSpPr>
        <p:spPr>
          <a:xfrm>
            <a:off x="7511007" y="2287905"/>
            <a:ext cx="10214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smtClean="0">
                <a:latin typeface="Arial" pitchFamily="34" charset="0"/>
                <a:cs typeface="Arial" pitchFamily="34" charset="0"/>
              </a:rPr>
              <a:t>Probe laser</a:t>
            </a:r>
            <a:endParaRPr lang="es-ES" sz="1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83568" y="5229200"/>
            <a:ext cx="65326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GaN pumps QDs and PL is coupled to the waveguides</a:t>
            </a:r>
          </a:p>
          <a:p>
            <a:pPr>
              <a:buFont typeface="Arial" pitchFamily="34" charset="0"/>
              <a:buChar char="•"/>
            </a:pPr>
            <a:r>
              <a:rPr lang="es-ES" sz="2000">
                <a:latin typeface="Arial" pitchFamily="34" charset="0"/>
                <a:cs typeface="Arial" pitchFamily="34" charset="0"/>
              </a:rPr>
              <a:t> </a:t>
            </a:r>
            <a:r>
              <a:rPr lang="es-ES" sz="2000" smtClean="0">
                <a:latin typeface="Arial" pitchFamily="34" charset="0"/>
                <a:cs typeface="Arial" pitchFamily="34" charset="0"/>
              </a:rPr>
              <a:t>Fiber tip to couple the probe laser</a:t>
            </a:r>
          </a:p>
          <a:p>
            <a:pPr>
              <a:buFont typeface="Arial" pitchFamily="34" charset="0"/>
              <a:buChar char="•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Gain and losses measurements</a:t>
            </a:r>
          </a:p>
          <a:p>
            <a:pPr>
              <a:buFont typeface="Arial" pitchFamily="34" charset="0"/>
              <a:buChar char="•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Set up with double Nd:Yag laser (533 nm) ready</a:t>
            </a:r>
            <a:endParaRPr lang="es-ES"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236809" y="193653"/>
              <a:ext cx="3978442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000" b="1" smtClean="0">
                  <a:solidFill>
                    <a:schemeClr val="bg1"/>
                  </a:solidFill>
                </a:rPr>
                <a:t>SPP amplification</a:t>
              </a:r>
              <a:endParaRPr lang="en-GB" sz="3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33" name="32 CuadroTexto"/>
          <p:cNvSpPr txBox="1"/>
          <p:nvPr/>
        </p:nvSpPr>
        <p:spPr>
          <a:xfrm>
            <a:off x="2483768" y="836712"/>
            <a:ext cx="4533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smtClean="0">
                <a:latin typeface="Arial" pitchFamily="34" charset="0"/>
                <a:cs typeface="Arial" pitchFamily="34" charset="0"/>
              </a:rPr>
              <a:t>CdSe-PMMA nanocomposites</a:t>
            </a:r>
            <a:endParaRPr lang="es-ES" sz="2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84784"/>
            <a:ext cx="7920880" cy="3771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CuadroTexto"/>
          <p:cNvSpPr txBox="1"/>
          <p:nvPr/>
        </p:nvSpPr>
        <p:spPr>
          <a:xfrm>
            <a:off x="2462387" y="5241394"/>
            <a:ext cx="6502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Linear increase with a slope close to 1</a:t>
            </a:r>
          </a:p>
          <a:p>
            <a:pPr>
              <a:buFont typeface="Arial" pitchFamily="34" charset="0"/>
              <a:buChar char="•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Gain up to 50 cm</a:t>
            </a:r>
            <a:r>
              <a:rPr lang="es-ES" sz="2000" baseline="30000" smtClean="0">
                <a:latin typeface="Arial" pitchFamily="34" charset="0"/>
                <a:cs typeface="Arial" pitchFamily="34" charset="0"/>
              </a:rPr>
              <a:t>-1, </a:t>
            </a:r>
            <a:r>
              <a:rPr lang="es-ES" sz="2000" smtClean="0">
                <a:latin typeface="Arial" pitchFamily="34" charset="0"/>
                <a:cs typeface="Arial" pitchFamily="34" charset="0"/>
              </a:rPr>
              <a:t> but with losses due to reabsorption</a:t>
            </a:r>
            <a:endParaRPr lang="es-ES" sz="2000" baseline="30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4725144"/>
            <a:ext cx="2520000" cy="200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470835" y="193653"/>
              <a:ext cx="3666407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000" b="1" smtClean="0">
                  <a:solidFill>
                    <a:schemeClr val="bg1"/>
                  </a:solidFill>
                </a:rPr>
                <a:t>SPP amplification</a:t>
              </a:r>
              <a:endParaRPr lang="en-GB" sz="3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33" name="32 CuadroTexto"/>
          <p:cNvSpPr txBox="1"/>
          <p:nvPr/>
        </p:nvSpPr>
        <p:spPr>
          <a:xfrm>
            <a:off x="2267744" y="836712"/>
            <a:ext cx="5044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smtClean="0">
                <a:latin typeface="Arial" pitchFamily="34" charset="0"/>
                <a:cs typeface="Arial" pitchFamily="34" charset="0"/>
              </a:rPr>
              <a:t>PbS/CdS-PMMA nanocomposites</a:t>
            </a:r>
            <a:endParaRPr lang="es-E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483768" y="5013176"/>
            <a:ext cx="66704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Linear increase with saturation due to low concentration</a:t>
            </a:r>
          </a:p>
          <a:p>
            <a:pPr>
              <a:buFont typeface="Arial" pitchFamily="34" charset="0"/>
              <a:buChar char="•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Gain about 3 cm</a:t>
            </a:r>
            <a:r>
              <a:rPr lang="es-ES" sz="2000" baseline="30000" smtClean="0">
                <a:latin typeface="Arial" pitchFamily="34" charset="0"/>
                <a:cs typeface="Arial" pitchFamily="34" charset="0"/>
              </a:rPr>
              <a:t>-1</a:t>
            </a:r>
          </a:p>
          <a:p>
            <a:endParaRPr lang="es-ES" sz="2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8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417646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484784"/>
            <a:ext cx="388843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4581128"/>
            <a:ext cx="2520000" cy="1696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Elipse"/>
          <p:cNvSpPr/>
          <p:nvPr/>
        </p:nvSpPr>
        <p:spPr>
          <a:xfrm>
            <a:off x="7227648" y="3856168"/>
            <a:ext cx="540000" cy="54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8100392" y="3501008"/>
            <a:ext cx="540000" cy="54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Elipse"/>
          <p:cNvSpPr/>
          <p:nvPr/>
        </p:nvSpPr>
        <p:spPr>
          <a:xfrm>
            <a:off x="3680608" y="3356992"/>
            <a:ext cx="864096" cy="86409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470835" y="193653"/>
              <a:ext cx="3666407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000" b="1" smtClean="0">
                  <a:solidFill>
                    <a:schemeClr val="bg1"/>
                  </a:solidFill>
                </a:rPr>
                <a:t>SPP amplification</a:t>
              </a:r>
              <a:endParaRPr lang="en-GB" sz="3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33" name="32 CuadroTexto"/>
          <p:cNvSpPr txBox="1"/>
          <p:nvPr/>
        </p:nvSpPr>
        <p:spPr>
          <a:xfrm>
            <a:off x="3131840" y="836712"/>
            <a:ext cx="31069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smtClean="0">
                <a:latin typeface="Arial" pitchFamily="34" charset="0"/>
                <a:cs typeface="Arial" pitchFamily="34" charset="0"/>
              </a:rPr>
              <a:t>Gain chacterization </a:t>
            </a:r>
            <a:endParaRPr lang="es-E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67544" y="1352962"/>
            <a:ext cx="8045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smtClean="0">
                <a:latin typeface="Arial" pitchFamily="34" charset="0"/>
                <a:cs typeface="Arial" pitchFamily="34" charset="0"/>
              </a:rPr>
              <a:t>New model including losses, laser dependence and saturation effects</a:t>
            </a:r>
            <a:endParaRPr lang="es-ES" sz="2000" baseline="30000" smtClean="0">
              <a:latin typeface="Arial" pitchFamily="34" charset="0"/>
              <a:cs typeface="Arial" pitchFamily="34" charset="0"/>
            </a:endParaRPr>
          </a:p>
          <a:p>
            <a:endParaRPr lang="es-ES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771800" y="1988840"/>
          <a:ext cx="2474913" cy="1081088"/>
        </p:xfrm>
        <a:graphic>
          <a:graphicData uri="http://schemas.openxmlformats.org/presentationml/2006/ole">
            <p:oleObj spid="_x0000_s4098" name="Ecuación" r:id="rId4" imgW="901440" imgH="393480" progId="Equation.3">
              <p:embed/>
            </p:oleObj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251520" y="2276872"/>
            <a:ext cx="1373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smtClean="0"/>
              <a:t>Basic curve</a:t>
            </a:r>
            <a:endParaRPr lang="es-ES" sz="2000" b="1"/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1763688" y="249289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51520" y="3604954"/>
            <a:ext cx="1406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smtClean="0"/>
              <a:t>New model</a:t>
            </a:r>
            <a:endParaRPr lang="es-ES" sz="2000" b="1"/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1691680" y="3789040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478137" y="3440113"/>
          <a:ext cx="3101975" cy="768350"/>
        </p:xfrm>
        <a:graphic>
          <a:graphicData uri="http://schemas.openxmlformats.org/presentationml/2006/ole">
            <p:oleObj spid="_x0000_s4099" name="Ecuación" r:id="rId5" imgW="1130040" imgH="27936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922963" y="3213100"/>
          <a:ext cx="2613025" cy="1187450"/>
        </p:xfrm>
        <a:graphic>
          <a:graphicData uri="http://schemas.openxmlformats.org/presentationml/2006/ole">
            <p:oleObj spid="_x0000_s4100" name="Ecuación" r:id="rId6" imgW="952200" imgH="431640" progId="Equation.3">
              <p:embed/>
            </p:oleObj>
          </a:graphicData>
        </a:graphic>
      </p:graphicFrame>
      <p:sp>
        <p:nvSpPr>
          <p:cNvPr id="21" name="20 CuadroTexto"/>
          <p:cNvSpPr txBox="1"/>
          <p:nvPr/>
        </p:nvSpPr>
        <p:spPr>
          <a:xfrm>
            <a:off x="3059832" y="4973106"/>
            <a:ext cx="2061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smtClean="0"/>
              <a:t>Shape of the laser</a:t>
            </a:r>
            <a:endParaRPr lang="es-ES" sz="2000"/>
          </a:p>
        </p:txBody>
      </p:sp>
      <p:cxnSp>
        <p:nvCxnSpPr>
          <p:cNvPr id="24" name="23 Conector recto de flecha"/>
          <p:cNvCxnSpPr>
            <a:stCxn id="22" idx="4"/>
            <a:endCxn id="21" idx="0"/>
          </p:cNvCxnSpPr>
          <p:nvPr/>
        </p:nvCxnSpPr>
        <p:spPr>
          <a:xfrm flipH="1">
            <a:off x="4090724" y="4221088"/>
            <a:ext cx="21932" cy="75201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6156176" y="5589240"/>
            <a:ext cx="2224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smtClean="0"/>
              <a:t>Saturation intensity</a:t>
            </a:r>
            <a:endParaRPr lang="es-ES" sz="2000"/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7524328" y="4373488"/>
            <a:ext cx="0" cy="121575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8034553" y="4797152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smtClean="0"/>
              <a:t>Losses</a:t>
            </a:r>
            <a:endParaRPr lang="es-ES" sz="2000"/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8388424" y="4077072"/>
            <a:ext cx="0" cy="75201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470835" y="193653"/>
              <a:ext cx="3666407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000" b="1" smtClean="0">
                  <a:solidFill>
                    <a:schemeClr val="bg1"/>
                  </a:solidFill>
                </a:rPr>
                <a:t>SPP amplification</a:t>
              </a:r>
              <a:endParaRPr lang="en-GB" sz="3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33" name="32 CuadroTexto"/>
          <p:cNvSpPr txBox="1"/>
          <p:nvPr/>
        </p:nvSpPr>
        <p:spPr>
          <a:xfrm>
            <a:off x="3131840" y="836712"/>
            <a:ext cx="31069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smtClean="0">
                <a:latin typeface="Arial" pitchFamily="34" charset="0"/>
                <a:cs typeface="Arial" pitchFamily="34" charset="0"/>
              </a:rPr>
              <a:t>Gain chacterization </a:t>
            </a:r>
            <a:endParaRPr lang="es-ES" sz="2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519445"/>
            <a:ext cx="7416824" cy="6293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2" name="31 Conector recto"/>
          <p:cNvCxnSpPr/>
          <p:nvPr/>
        </p:nvCxnSpPr>
        <p:spPr>
          <a:xfrm>
            <a:off x="6024860" y="1772816"/>
            <a:ext cx="0" cy="288032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6156176" y="1916832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mtClean="0"/>
              <a:t>Losses</a:t>
            </a:r>
            <a:endParaRPr lang="es-ES" sz="2400"/>
          </a:p>
        </p:txBody>
      </p:sp>
      <p:sp>
        <p:nvSpPr>
          <p:cNvPr id="35" name="34 CuadroTexto"/>
          <p:cNvSpPr txBox="1"/>
          <p:nvPr/>
        </p:nvSpPr>
        <p:spPr>
          <a:xfrm>
            <a:off x="2051720" y="1772816"/>
            <a:ext cx="1868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mtClean="0"/>
              <a:t>Gain increase</a:t>
            </a:r>
            <a:endParaRPr lang="es-ES" sz="2400"/>
          </a:p>
        </p:txBody>
      </p:sp>
      <p:sp>
        <p:nvSpPr>
          <p:cNvPr id="36" name="35 CuadroTexto"/>
          <p:cNvSpPr txBox="1"/>
          <p:nvPr/>
        </p:nvSpPr>
        <p:spPr>
          <a:xfrm>
            <a:off x="4246672" y="2895327"/>
            <a:ext cx="1477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mtClean="0"/>
              <a:t>Saturation</a:t>
            </a:r>
            <a:endParaRPr lang="es-E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518</Words>
  <Application>Microsoft Office PowerPoint</Application>
  <PresentationFormat>Presentación en pantalla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Ecuación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-</dc:creator>
  <cp:lastModifiedBy>-</cp:lastModifiedBy>
  <cp:revision>35</cp:revision>
  <dcterms:created xsi:type="dcterms:W3CDTF">2012-07-05T13:55:27Z</dcterms:created>
  <dcterms:modified xsi:type="dcterms:W3CDTF">2012-07-06T07:17:19Z</dcterms:modified>
</cp:coreProperties>
</file>