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72" r:id="rId2"/>
  </p:sldMasterIdLst>
  <p:notesMasterIdLst>
    <p:notesMasterId r:id="rId19"/>
  </p:notesMasterIdLst>
  <p:handoutMasterIdLst>
    <p:handoutMasterId r:id="rId20"/>
  </p:handoutMasterIdLst>
  <p:sldIdLst>
    <p:sldId id="284" r:id="rId3"/>
    <p:sldId id="510" r:id="rId4"/>
    <p:sldId id="531" r:id="rId5"/>
    <p:sldId id="532" r:id="rId6"/>
    <p:sldId id="513" r:id="rId7"/>
    <p:sldId id="515" r:id="rId8"/>
    <p:sldId id="517" r:id="rId9"/>
    <p:sldId id="518" r:id="rId10"/>
    <p:sldId id="519" r:id="rId11"/>
    <p:sldId id="525" r:id="rId12"/>
    <p:sldId id="526" r:id="rId13"/>
    <p:sldId id="527" r:id="rId14"/>
    <p:sldId id="528" r:id="rId15"/>
    <p:sldId id="529" r:id="rId16"/>
    <p:sldId id="534" r:id="rId17"/>
    <p:sldId id="53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D50D"/>
    <a:srgbClr val="FFFF00"/>
    <a:srgbClr val="0000FF"/>
    <a:srgbClr val="C0C0C0"/>
    <a:srgbClr val="00FF00"/>
    <a:srgbClr val="D5E0E5"/>
    <a:srgbClr val="B2B2B2"/>
    <a:srgbClr val="1409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645" autoAdjust="0"/>
  </p:normalViewPr>
  <p:slideViewPr>
    <p:cSldViewPr>
      <p:cViewPr varScale="1">
        <p:scale>
          <a:sx n="70" d="100"/>
          <a:sy n="70" d="100"/>
        </p:scale>
        <p:origin x="-1248" y="-90"/>
      </p:cViewPr>
      <p:guideLst>
        <p:guide orient="horz" pos="2160"/>
        <p:guide pos="2200"/>
        <p:guide pos="2653"/>
        <p:guide pos="2880"/>
        <p:guide pos="3107"/>
        <p:guide pos="3560"/>
        <p:guide pos="4014"/>
        <p:guide pos="2426"/>
        <p:guide pos="1746"/>
      </p:guideLst>
    </p:cSldViewPr>
  </p:slideViewPr>
  <p:outlineViewPr>
    <p:cViewPr>
      <p:scale>
        <a:sx n="33" d="100"/>
        <a:sy n="33" d="100"/>
      </p:scale>
      <p:origin x="0" y="6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C16E9-2FCC-43EC-B1B1-D727E7430AF9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4CE1C-ED13-4498-81DD-B58D1C07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881F690-8F99-422C-863D-8B29C442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1F690-8F99-422C-863D-8B29C4422D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C005D-E4D9-4355-ADA3-82A19196472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 t="31164" r="25161" b="19958"/>
          <a:stretch/>
        </p:blipFill>
        <p:spPr bwMode="auto">
          <a:xfrm>
            <a:off x="4644008" y="620688"/>
            <a:ext cx="4499992" cy="508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blue ti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36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16563"/>
            <a:ext cx="22320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8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0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0DBE-0599-491C-BD46-CE48106286D0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30BC-D104-4B89-97CA-8F6043CC4D3D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bar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925" y="6535738"/>
            <a:ext cx="3711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 dirty="0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5" y="6524625"/>
            <a:ext cx="3222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3857625" algn="r"/>
              </a:tabLst>
              <a:defRPr sz="900" b="0" smtClean="0">
                <a:latin typeface="Arial" charset="0"/>
              </a:defRPr>
            </a:lvl1pPr>
          </a:lstStyle>
          <a:p>
            <a:pPr>
              <a:defRPr/>
            </a:pPr>
            <a:fld id="{C7D3E4C2-64ED-461C-8F0D-99C18DAA7D2E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1288" y="616585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8" r:id="rId2"/>
    <p:sldLayoutId id="214748386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8F69-A69E-428A-97C3-9624A7FA6792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C38A-483D-4231-A8B7-C9D3566D0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emf"/><Relationship Id="rId7" Type="http://schemas.openxmlformats.org/officeDocument/2006/relationships/image" Target="../media/image1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5536" y="2420888"/>
            <a:ext cx="5976664" cy="2808312"/>
          </a:xfrm>
        </p:spPr>
        <p:txBody>
          <a:bodyPr/>
          <a:lstStyle/>
          <a:p>
            <a:pPr eaLnBrk="1" hangingPunct="1"/>
            <a:r>
              <a:rPr lang="en-US" dirty="0" smtClean="0"/>
              <a:t>NAVOLCHI meeting</a:t>
            </a:r>
            <a:br>
              <a:rPr lang="en-US" dirty="0" smtClean="0"/>
            </a:br>
            <a:r>
              <a:rPr lang="en-US" dirty="0" smtClean="0"/>
              <a:t>Warwick, July 2012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200" b="0" dirty="0"/>
              <a:t>Victor </a:t>
            </a:r>
            <a:r>
              <a:rPr lang="en-US" sz="2200" b="0" dirty="0" smtClean="0"/>
              <a:t>Dolores-Calzadilla</a:t>
            </a: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 smtClean="0"/>
              <a:t>Andrea Fiore</a:t>
            </a:r>
            <a:r>
              <a:rPr lang="en-US" sz="2200" b="0" dirty="0"/>
              <a:t/>
            </a:r>
            <a:br>
              <a:rPr lang="en-US" sz="2200" b="0" dirty="0"/>
            </a:br>
            <a:r>
              <a:rPr lang="en-US" sz="2200" b="0" dirty="0" err="1" smtClean="0"/>
              <a:t>Meint</a:t>
            </a:r>
            <a:r>
              <a:rPr lang="en-US" sz="2200" b="0" dirty="0" smtClean="0"/>
              <a:t> </a:t>
            </a:r>
            <a:r>
              <a:rPr lang="en-US" sz="2200" b="0" dirty="0"/>
              <a:t>Smit</a:t>
            </a:r>
            <a:r>
              <a:rPr lang="en-US" sz="3600" b="0" dirty="0"/>
              <a:t/>
            </a:r>
            <a:br>
              <a:rPr lang="en-US" sz="3600" b="0" dirty="0"/>
            </a:br>
            <a:endParaRPr lang="en-US" sz="3000" b="0" i="1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30431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err="1" smtClean="0"/>
              <a:t>Threshold</a:t>
            </a:r>
            <a:r>
              <a:rPr lang="nl-NL" dirty="0" smtClean="0"/>
              <a:t> </a:t>
            </a:r>
            <a:r>
              <a:rPr lang="nl-NL" dirty="0" err="1" smtClean="0"/>
              <a:t>gain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efficiency</a:t>
            </a:r>
            <a:endParaRPr lang="en-US" dirty="0" smtClean="0"/>
          </a:p>
        </p:txBody>
      </p:sp>
      <p:sp>
        <p:nvSpPr>
          <p:cNvPr id="9" name="Content Placeholder 83"/>
          <p:cNvSpPr txBox="1">
            <a:spLocks/>
          </p:cNvSpPr>
          <p:nvPr/>
        </p:nvSpPr>
        <p:spPr bwMode="auto">
          <a:xfrm>
            <a:off x="611560" y="4653136"/>
            <a:ext cx="48245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0" dirty="0" smtClean="0"/>
          </a:p>
          <a:p>
            <a:pPr lvl="1"/>
            <a:endParaRPr lang="en-US" sz="1400" b="0" dirty="0" smtClean="0"/>
          </a:p>
          <a:p>
            <a:pPr lvl="1"/>
            <a:endParaRPr lang="en-US" sz="1400" b="0" dirty="0" smtClean="0"/>
          </a:p>
          <a:p>
            <a:pPr marL="0" indent="0">
              <a:buFontTx/>
              <a:buNone/>
            </a:pPr>
            <a:r>
              <a:rPr lang="en-US" sz="1800" b="0" dirty="0" smtClean="0"/>
              <a:t>	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83"/>
              <p:cNvSpPr txBox="1">
                <a:spLocks/>
              </p:cNvSpPr>
              <p:nvPr/>
            </p:nvSpPr>
            <p:spPr bwMode="auto">
              <a:xfrm>
                <a:off x="467544" y="1667101"/>
                <a:ext cx="7992888" cy="3418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8288" indent="-2682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51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b="1">
                    <a:solidFill>
                      <a:schemeClr val="tx1"/>
                    </a:solidFill>
                    <a:latin typeface="+mn-lt"/>
                  </a:defRPr>
                </a:lvl2pPr>
                <a:lvl3pPr marL="814388" indent="-277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3pPr>
                <a:lvl4pPr marL="1069975" indent="-254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4pPr>
                <a:lvl5pPr marL="1349375" indent="-277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5pPr>
                <a:lvl6pPr marL="18065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6pPr>
                <a:lvl7pPr marL="22637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7pPr>
                <a:lvl8pPr marL="27209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8pPr>
                <a:lvl9pPr marL="31781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b="0" dirty="0" smtClean="0"/>
                  <a:t>Considering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𝑤</m:t>
                    </m:r>
                    <m:r>
                      <a:rPr lang="en-US" sz="1800" b="0" i="1" dirty="0">
                        <a:latin typeface="Cambria Math"/>
                      </a:rPr>
                      <m:t>=200 </m:t>
                    </m:r>
                    <m:r>
                      <a:rPr lang="en-US" sz="1800" b="0" i="1" dirty="0">
                        <a:latin typeface="Cambria Math"/>
                      </a:rPr>
                      <m:t>𝑛𝑚</m:t>
                    </m:r>
                  </m:oMath>
                </a14:m>
                <a:r>
                  <a:rPr lang="en-US" sz="1800" b="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h</m:t>
                    </m:r>
                    <m:r>
                      <a:rPr lang="en-US" sz="1800" b="0" i="1" dirty="0">
                        <a:latin typeface="Cambria Math"/>
                      </a:rPr>
                      <m:t> =100 </m:t>
                    </m:r>
                    <m:r>
                      <a:rPr lang="en-US" sz="1800" b="0" i="1" dirty="0">
                        <a:latin typeface="Cambria Math"/>
                      </a:rPr>
                      <m:t>𝑛𝑚</m:t>
                    </m:r>
                  </m:oMath>
                </a14:m>
                <a:endParaRPr lang="en-US" sz="1800" b="0" dirty="0" smtClean="0"/>
              </a:p>
              <a:p>
                <a:endParaRPr lang="en-US" sz="1800" b="0" dirty="0"/>
              </a:p>
              <a:p>
                <a:endParaRPr lang="en-US" sz="1800" b="0" dirty="0" smtClean="0"/>
              </a:p>
              <a:p>
                <a:r>
                  <a:rPr lang="en-US" sz="1800" b="0" dirty="0"/>
                  <a:t>For example: </a:t>
                </a:r>
                <a:endParaRPr lang="en-US" sz="1800" b="0" dirty="0" smtClean="0"/>
              </a:p>
              <a:p>
                <a:pPr lvl="1"/>
                <a:r>
                  <a:rPr lang="en-US" sz="1800" b="0" dirty="0" smtClean="0"/>
                  <a:t>If 𝐿 = 50 </a:t>
                </a:r>
                <a:r>
                  <a:rPr lang="en-US" sz="1800" b="0" dirty="0"/>
                  <a:t>𝜇</a:t>
                </a:r>
                <a:r>
                  <a:rPr lang="en-US" sz="1800" b="0" dirty="0" smtClean="0"/>
                  <a:t>m</a:t>
                </a:r>
              </a:p>
              <a:p>
                <a:pPr marL="269875" lvl="1" indent="0">
                  <a:buNone/>
                </a:pPr>
                <a:r>
                  <a:rPr lang="en-US" sz="1800" b="0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  = 1796 </m:t>
                    </m:r>
                    <m:r>
                      <a:rPr lang="en-US" sz="1800" b="0" i="1" dirty="0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, </m:t>
                    </m:r>
                    <m:r>
                      <a:rPr lang="en-US" sz="1800" b="0" i="1" dirty="0" smtClean="0">
                        <a:latin typeface="Cambria Math"/>
                      </a:rPr>
                      <m:t>𝜂</m:t>
                    </m:r>
                    <m:r>
                      <a:rPr lang="en-US" sz="1800" b="0" i="1" dirty="0" smtClean="0">
                        <a:latin typeface="Cambria Math"/>
                      </a:rPr>
                      <m:t> = 11%</m:t>
                    </m:r>
                  </m:oMath>
                </a14:m>
                <a:endParaRPr lang="en-US" sz="1800" b="0" dirty="0" smtClean="0"/>
              </a:p>
              <a:p>
                <a:pPr marL="269875" lvl="1" indent="0">
                  <a:buNone/>
                </a:pPr>
                <a:endParaRPr lang="en-US" sz="1800" b="0" dirty="0" smtClean="0"/>
              </a:p>
              <a:p>
                <a:pPr lvl="1"/>
                <a:r>
                  <a:rPr lang="en-US" sz="1800" b="0" dirty="0" smtClean="0"/>
                  <a:t>If 𝐿 = 10 </a:t>
                </a:r>
                <a:r>
                  <a:rPr lang="en-US" sz="1800" b="0" dirty="0"/>
                  <a:t>𝜇</a:t>
                </a:r>
                <a:r>
                  <a:rPr lang="en-US" sz="1800" b="0" dirty="0" smtClean="0"/>
                  <a:t>m</a:t>
                </a:r>
              </a:p>
              <a:p>
                <a:pPr marL="269875" lvl="1" indent="0">
                  <a:buNone/>
                </a:pPr>
                <a:r>
                  <a:rPr lang="en-US" sz="1800" b="0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  =2580 </m:t>
                    </m:r>
                    <m:r>
                      <a:rPr lang="en-US" sz="1800" b="0" i="1" dirty="0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1800" b="0" i="1" dirty="0" smtClean="0">
                        <a:latin typeface="Cambria Math"/>
                      </a:rPr>
                      <m:t>,  </m:t>
                    </m:r>
                    <m:r>
                      <a:rPr lang="en-US" sz="1800" b="0" i="1" dirty="0" smtClean="0">
                        <a:latin typeface="Cambria Math"/>
                      </a:rPr>
                      <m:t>𝜂</m:t>
                    </m:r>
                    <m:r>
                      <a:rPr lang="en-US" sz="1800" b="0" i="1" dirty="0" smtClean="0">
                        <a:latin typeface="Cambria Math"/>
                      </a:rPr>
                      <m:t> =38%</m:t>
                    </m:r>
                  </m:oMath>
                </a14:m>
                <a:endParaRPr lang="en-US" sz="1800" b="0" dirty="0" smtClean="0"/>
              </a:p>
              <a:p>
                <a:pPr marL="0" indent="0">
                  <a:buFontTx/>
                  <a:buNone/>
                </a:pPr>
                <a:r>
                  <a:rPr lang="en-US" sz="1800" b="0" dirty="0" smtClean="0"/>
                  <a:t>	</a:t>
                </a:r>
                <a:endParaRPr lang="en-US" sz="1600" b="0" dirty="0" smtClean="0"/>
              </a:p>
              <a:p>
                <a:pPr marL="271463" indent="-271463">
                  <a:buFontTx/>
                  <a:buNone/>
                </a:pPr>
                <a:r>
                  <a:rPr lang="en-US" sz="1800" b="0" dirty="0" smtClean="0"/>
                  <a:t>	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10" name="Content Placeholder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667101"/>
                <a:ext cx="7992888" cy="3418083"/>
              </a:xfrm>
              <a:prstGeom prst="rect">
                <a:avLst/>
              </a:prstGeom>
              <a:blipFill rotWithShape="1">
                <a:blip r:embed="rId3"/>
                <a:stretch>
                  <a:fillRect l="-1678" t="-21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83968" y="1833887"/>
            <a:ext cx="4824536" cy="3971377"/>
            <a:chOff x="4283968" y="1678357"/>
            <a:chExt cx="4824536" cy="3971377"/>
          </a:xfrm>
        </p:grpSpPr>
        <p:grpSp>
          <p:nvGrpSpPr>
            <p:cNvPr id="3" name="Group 2"/>
            <p:cNvGrpSpPr/>
            <p:nvPr/>
          </p:nvGrpSpPr>
          <p:grpSpPr>
            <a:xfrm>
              <a:off x="4283968" y="1678357"/>
              <a:ext cx="4824536" cy="3910883"/>
              <a:chOff x="4139952" y="1606349"/>
              <a:chExt cx="4824536" cy="391088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844824"/>
                <a:ext cx="4608791" cy="3528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494" t="36141" b="38021"/>
              <a:stretch/>
            </p:blipFill>
            <p:spPr bwMode="auto">
              <a:xfrm>
                <a:off x="8513375" y="2852936"/>
                <a:ext cx="451113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4716016" y="1700808"/>
                <a:ext cx="504056" cy="309686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89" r="78898" b="93099"/>
              <a:stretch/>
            </p:blipFill>
            <p:spPr bwMode="auto">
              <a:xfrm>
                <a:off x="4741577" y="1606349"/>
                <a:ext cx="766527" cy="454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 bwMode="auto">
              <a:xfrm>
                <a:off x="5868144" y="5207546"/>
                <a:ext cx="1152128" cy="309686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8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66" t="95168" r="40558" b="-1123"/>
            <a:stretch/>
          </p:blipFill>
          <p:spPr bwMode="auto">
            <a:xfrm>
              <a:off x="6079546" y="5301208"/>
              <a:ext cx="1300766" cy="34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10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790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Metallo</a:t>
            </a:r>
            <a:r>
              <a:rPr lang="en-US" dirty="0" smtClean="0"/>
              <a:t>-dielectric </a:t>
            </a:r>
            <a:r>
              <a:rPr lang="en-US" dirty="0" err="1" smtClean="0"/>
              <a:t>nanolaser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6" t="53615" r="40836" b="23279"/>
          <a:stretch/>
        </p:blipFill>
        <p:spPr bwMode="auto">
          <a:xfrm rot="16200000">
            <a:off x="898885" y="2133564"/>
            <a:ext cx="3672406" cy="25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662373" y="2060848"/>
            <a:ext cx="2230107" cy="3104966"/>
            <a:chOff x="539551" y="1635067"/>
            <a:chExt cx="2736602" cy="3810156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1" t="14293" r="41833" b="54390"/>
            <a:stretch/>
          </p:blipFill>
          <p:spPr bwMode="auto">
            <a:xfrm rot="16200000">
              <a:off x="2774" y="2171844"/>
              <a:ext cx="3810156" cy="273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33" t="26421" r="46331" b="71595"/>
            <a:stretch/>
          </p:blipFill>
          <p:spPr bwMode="auto">
            <a:xfrm rot="16200000">
              <a:off x="1166982" y="2873578"/>
              <a:ext cx="1368152" cy="174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66" y="1556792"/>
            <a:ext cx="944882" cy="2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31739" y="3289861"/>
            <a:ext cx="2443499" cy="646331"/>
            <a:chOff x="-31739" y="3289861"/>
            <a:chExt cx="2443499" cy="646331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1178846" y="3392995"/>
              <a:ext cx="1232914" cy="32717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-31739" y="3289861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6"/>
                  </a:solidFill>
                </a:rPr>
                <a:t>Wide active core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2277" y="3789040"/>
            <a:ext cx="2299483" cy="1371288"/>
            <a:chOff x="112277" y="3789040"/>
            <a:chExt cx="2299483" cy="137128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1178846" y="3789040"/>
              <a:ext cx="1232914" cy="101124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12277" y="479099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6"/>
                  </a:solidFill>
                </a:rPr>
                <a:t>Undercut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9424" y="4800289"/>
            <a:ext cx="2046352" cy="1581039"/>
            <a:chOff x="509424" y="4800289"/>
            <a:chExt cx="2046352" cy="1581039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1869697" y="4800289"/>
              <a:ext cx="129402" cy="93610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09424" y="5734997"/>
              <a:ext cx="2046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6"/>
                  </a:solidFill>
                </a:rPr>
                <a:t>Thick insulation</a:t>
              </a:r>
            </a:p>
            <a:p>
              <a:pPr algn="ctr"/>
              <a:r>
                <a:rPr lang="en-US" sz="1800" dirty="0" smtClean="0">
                  <a:solidFill>
                    <a:schemeClr val="accent6"/>
                  </a:solidFill>
                </a:rPr>
                <a:t>layer 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0072" y="14847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Symmetric cavity:</a:t>
            </a:r>
          </a:p>
          <a:p>
            <a:r>
              <a:rPr lang="en-US" b="0" dirty="0" smtClean="0"/>
              <a:t>Length and width are initially the same</a:t>
            </a:r>
            <a:endParaRPr lang="en-US" b="0" dirty="0"/>
          </a:p>
        </p:txBody>
      </p:sp>
      <p:pic>
        <p:nvPicPr>
          <p:cNvPr id="21" name="laser_cavity_movie_zy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6200000">
            <a:off x="4315855" y="3077118"/>
            <a:ext cx="3094365" cy="1083028"/>
          </a:xfrm>
          <a:prstGeom prst="rect">
            <a:avLst/>
          </a:prstGeom>
        </p:spPr>
      </p:pic>
      <p:sp>
        <p:nvSpPr>
          <p:cNvPr id="2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11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30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factor and external efficiency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496" y="1484784"/>
            <a:ext cx="4543473" cy="3168352"/>
            <a:chOff x="35496" y="1484784"/>
            <a:chExt cx="4543473" cy="3168352"/>
          </a:xfrm>
        </p:grpSpPr>
        <p:grpSp>
          <p:nvGrpSpPr>
            <p:cNvPr id="6" name="Group 5"/>
            <p:cNvGrpSpPr/>
            <p:nvPr/>
          </p:nvGrpSpPr>
          <p:grpSpPr>
            <a:xfrm>
              <a:off x="35496" y="1484784"/>
              <a:ext cx="4543473" cy="3168352"/>
              <a:chOff x="251521" y="1556792"/>
              <a:chExt cx="4642476" cy="3237391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48" b="2337"/>
              <a:stretch/>
            </p:blipFill>
            <p:spPr bwMode="auto">
              <a:xfrm>
                <a:off x="251521" y="1556792"/>
                <a:ext cx="4491930" cy="3034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97" t="94952" r="24649"/>
              <a:stretch/>
            </p:blipFill>
            <p:spPr bwMode="auto">
              <a:xfrm>
                <a:off x="1619671" y="4591050"/>
                <a:ext cx="2188703" cy="20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093" t="30191" b="32124"/>
              <a:stretch/>
            </p:blipFill>
            <p:spPr bwMode="auto">
              <a:xfrm>
                <a:off x="4644008" y="2226180"/>
                <a:ext cx="249989" cy="1629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47665" y="3429000"/>
                  <a:ext cx="2592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𝑄</m:t>
                      </m:r>
                      <m:r>
                        <a:rPr lang="en-US" b="0" i="1" dirty="0" smtClean="0">
                          <a:latin typeface="Cambria Math"/>
                        </a:rPr>
                        <m:t> = 1349</m:t>
                      </m:r>
                    </m:oMath>
                  </a14:m>
                  <a:r>
                    <a:rPr lang="en-US" b="0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=1.45 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@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=100 </m:t>
                      </m:r>
                      <m:r>
                        <a:rPr lang="en-US" b="0" i="1" smtClean="0">
                          <a:latin typeface="Cambria Math"/>
                        </a:rPr>
                        <m:t>𝑛𝑚</m:t>
                      </m:r>
                    </m:oMath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65" y="3429000"/>
                  <a:ext cx="2592287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V="1">
              <a:off x="1547665" y="2291983"/>
              <a:ext cx="0" cy="10650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716016" y="1484784"/>
            <a:ext cx="4412942" cy="3219242"/>
            <a:chOff x="4716016" y="1484784"/>
            <a:chExt cx="4412942" cy="3219242"/>
          </a:xfrm>
        </p:grpSpPr>
        <p:grpSp>
          <p:nvGrpSpPr>
            <p:cNvPr id="7" name="Group 6"/>
            <p:cNvGrpSpPr/>
            <p:nvPr/>
          </p:nvGrpSpPr>
          <p:grpSpPr>
            <a:xfrm>
              <a:off x="4716016" y="1484784"/>
              <a:ext cx="4412942" cy="3219242"/>
              <a:chOff x="4716016" y="1700808"/>
              <a:chExt cx="4412942" cy="3219242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11"/>
              <a:stretch/>
            </p:blipFill>
            <p:spPr bwMode="auto">
              <a:xfrm>
                <a:off x="4716016" y="1700808"/>
                <a:ext cx="4412942" cy="29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55" t="93634" r="35209"/>
              <a:stretch/>
            </p:blipFill>
            <p:spPr bwMode="auto">
              <a:xfrm>
                <a:off x="6156176" y="4619467"/>
                <a:ext cx="1590585" cy="300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7308304" y="2708920"/>
              <a:ext cx="1272387" cy="1368152"/>
              <a:chOff x="7308304" y="2924944"/>
              <a:chExt cx="1272387" cy="1368152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16" t="51207" r="40836" b="20927"/>
              <a:stretch/>
            </p:blipFill>
            <p:spPr bwMode="auto">
              <a:xfrm rot="16200000">
                <a:off x="7330734" y="3043139"/>
                <a:ext cx="1368152" cy="1131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7308304" y="3717032"/>
                <a:ext cx="0" cy="31068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sm"/>
                <a:tailEnd type="arrow" w="med" len="sm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152785" y="1768763"/>
                  <a:ext cx="2592287" cy="610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𝑄</m:t>
                      </m:r>
                      <m:r>
                        <a:rPr lang="en-US" b="0" i="1" dirty="0" smtClean="0">
                          <a:latin typeface="Cambria Math"/>
                        </a:rPr>
                        <m:t> =800</m:t>
                      </m:r>
                    </m:oMath>
                  </a14:m>
                  <a:r>
                    <a:rPr lang="en-US" b="0" dirty="0" smtClean="0">
                      <a:latin typeface="+mj-lt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=0.25</m:t>
                      </m:r>
                    </m:oMath>
                  </a14:m>
                  <a:endParaRPr lang="en-US" b="0" i="1" dirty="0" smtClean="0">
                    <a:latin typeface="+mj-lt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@</m:t>
                      </m:r>
                    </m:oMath>
                  </a14:m>
                  <a:r>
                    <a:rPr lang="en-US" b="0" dirty="0">
                      <a:latin typeface="+mj-lt"/>
                    </a:rPr>
                    <a:t> 𝑝𝑜𝑠𝑡 ℎ𝑒𝑖𝑔ℎ𝑡</a:t>
                  </a:r>
                  <a14:m>
                    <m:oMath xmlns:m="http://schemas.openxmlformats.org/officeDocument/2006/math">
                      <m:r>
                        <a:rPr lang="en-US" b="0" i="0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=250 </m:t>
                      </m:r>
                    </m:oMath>
                  </a14:m>
                  <a:r>
                    <a:rPr lang="en-US" b="0" dirty="0">
                      <a:latin typeface="+mj-lt"/>
                    </a:rPr>
                    <a:t>𝑛𝑚</a:t>
                  </a:r>
                  <a:endParaRPr lang="en-US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785" y="1768763"/>
                  <a:ext cx="2592287" cy="61003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300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 bwMode="auto">
            <a:xfrm flipV="1">
              <a:off x="5724128" y="2824487"/>
              <a:ext cx="0" cy="10650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9" name="Content Placeholder 83"/>
          <p:cNvSpPr txBox="1">
            <a:spLocks/>
          </p:cNvSpPr>
          <p:nvPr/>
        </p:nvSpPr>
        <p:spPr bwMode="auto">
          <a:xfrm>
            <a:off x="323528" y="5013176"/>
            <a:ext cx="5112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/>
              <a:t>For a thin </a:t>
            </a:r>
            <a:r>
              <a:rPr lang="en-US" sz="1800" b="0" dirty="0" smtClean="0"/>
              <a:t>insulation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</a:t>
            </a:r>
            <a:r>
              <a:rPr lang="en-US" sz="1800" b="0" dirty="0"/>
              <a:t>high absorption</a:t>
            </a:r>
          </a:p>
          <a:p>
            <a:r>
              <a:rPr lang="en-US" sz="1800" b="0" dirty="0"/>
              <a:t>For a thick </a:t>
            </a:r>
            <a:r>
              <a:rPr lang="en-US" sz="1800" b="0" dirty="0" smtClean="0"/>
              <a:t>insulation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</a:t>
            </a:r>
            <a:r>
              <a:rPr lang="en-US" sz="1800" b="0" dirty="0"/>
              <a:t>high </a:t>
            </a:r>
            <a:r>
              <a:rPr lang="en-US" sz="1800" b="0" dirty="0" smtClean="0"/>
              <a:t>outcoupling loss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sp>
        <p:nvSpPr>
          <p:cNvPr id="31" name="Content Placeholder 83"/>
          <p:cNvSpPr txBox="1">
            <a:spLocks/>
          </p:cNvSpPr>
          <p:nvPr/>
        </p:nvSpPr>
        <p:spPr bwMode="auto">
          <a:xfrm>
            <a:off x="5508104" y="5013176"/>
            <a:ext cx="34048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/>
              <a:t>Q-factor decreases for a short post leading to an increase of external efficiency</a:t>
            </a:r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48264" y="3450486"/>
                <a:ext cx="381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450486"/>
                <a:ext cx="38100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12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2463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Efficiencies and threshold gain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847" y="1484784"/>
            <a:ext cx="4835185" cy="3481970"/>
            <a:chOff x="24847" y="1844824"/>
            <a:chExt cx="4835185" cy="348197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55"/>
            <a:stretch/>
          </p:blipFill>
          <p:spPr bwMode="auto">
            <a:xfrm>
              <a:off x="24847" y="1844824"/>
              <a:ext cx="4835185" cy="3237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4" t="92194" r="34977"/>
            <a:stretch/>
          </p:blipFill>
          <p:spPr bwMode="auto">
            <a:xfrm>
              <a:off x="1907704" y="5054508"/>
              <a:ext cx="1235035" cy="27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83"/>
              <p:cNvSpPr txBox="1">
                <a:spLocks/>
              </p:cNvSpPr>
              <p:nvPr/>
            </p:nvSpPr>
            <p:spPr bwMode="auto">
              <a:xfrm>
                <a:off x="539552" y="5229200"/>
                <a:ext cx="8064896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8288" indent="-2682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51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b="1">
                    <a:solidFill>
                      <a:schemeClr val="tx1"/>
                    </a:solidFill>
                    <a:latin typeface="+mn-lt"/>
                  </a:defRPr>
                </a:lvl2pPr>
                <a:lvl3pPr marL="814388" indent="-277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3pPr>
                <a:lvl4pPr marL="1069975" indent="-254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4pPr>
                <a:lvl5pPr marL="1349375" indent="-277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5pPr>
                <a:lvl6pPr marL="18065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6pPr>
                <a:lvl7pPr marL="22637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7pPr>
                <a:lvl8pPr marL="27209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8pPr>
                <a:lvl9pPr marL="31781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b="0" dirty="0" smtClean="0"/>
                  <a:t>The confinement factor decreases when increasing the length, however it keeps around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0.55</m:t>
                    </m:r>
                  </m:oMath>
                </a14:m>
                <a:endParaRPr lang="en-US" sz="1600" b="0" dirty="0" smtClean="0"/>
              </a:p>
              <a:p>
                <a:pPr marL="271463" indent="-271463">
                  <a:buFontTx/>
                  <a:buNone/>
                </a:pPr>
                <a:r>
                  <a:rPr lang="en-US" sz="1800" b="0" dirty="0" smtClean="0"/>
                  <a:t>	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15" name="Content Placeholder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229200"/>
                <a:ext cx="8064896" cy="864096"/>
              </a:xfrm>
              <a:prstGeom prst="rect">
                <a:avLst/>
              </a:prstGeom>
              <a:blipFill rotWithShape="1">
                <a:blip r:embed="rId5"/>
                <a:stretch>
                  <a:fillRect l="-1664" t="-91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1560" y="119675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Post height = 250 nm</a:t>
            </a:r>
          </a:p>
          <a:p>
            <a:r>
              <a:rPr lang="en-US" b="0" dirty="0"/>
              <a:t>Insulation thickness = 100 </a:t>
            </a:r>
            <a:r>
              <a:rPr lang="en-US" b="0" dirty="0" smtClean="0"/>
              <a:t>nm</a:t>
            </a:r>
            <a:endParaRPr lang="en-US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1196752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Post height = 250 nm</a:t>
            </a:r>
          </a:p>
          <a:p>
            <a:r>
              <a:rPr lang="en-US" b="0" dirty="0"/>
              <a:t>Insulation thickness = 100 nm</a:t>
            </a:r>
          </a:p>
          <a:p>
            <a:endParaRPr lang="en-US" sz="1400" b="0" dirty="0" smtClean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140"/>
            <a:ext cx="4613161" cy="347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39655" y="1700808"/>
            <a:ext cx="1131762" cy="1728192"/>
            <a:chOff x="5339655" y="1700808"/>
            <a:chExt cx="1131762" cy="172819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6" t="51207" r="40836" b="20927"/>
            <a:stretch/>
          </p:blipFill>
          <p:spPr bwMode="auto">
            <a:xfrm rot="16200000">
              <a:off x="5221460" y="2179043"/>
              <a:ext cx="1368152" cy="113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 bwMode="auto">
            <a:xfrm flipH="1">
              <a:off x="5724128" y="1988840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sm"/>
              <a:tailEnd type="arrow" w="med" len="sm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724128" y="1700808"/>
                  <a:ext cx="3177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𝒍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1700808"/>
                  <a:ext cx="31771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6" t="59749" r="55532" b="29672"/>
            <a:stretch/>
          </p:blipFill>
          <p:spPr bwMode="auto">
            <a:xfrm rot="16200000">
              <a:off x="5400966" y="3060654"/>
              <a:ext cx="307035" cy="429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6" t="59749" r="55532" b="29672"/>
            <a:stretch/>
          </p:blipFill>
          <p:spPr bwMode="auto">
            <a:xfrm rot="16200000">
              <a:off x="6103071" y="3059535"/>
              <a:ext cx="307035" cy="429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13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879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4247964" y="3537012"/>
            <a:ext cx="576064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32040" y="1628800"/>
            <a:ext cx="4680520" cy="1296144"/>
            <a:chOff x="4572000" y="1628800"/>
            <a:chExt cx="4680520" cy="1296144"/>
          </a:xfrm>
        </p:grpSpPr>
        <p:sp>
          <p:nvSpPr>
            <p:cNvPr id="10" name="Oval 9"/>
            <p:cNvSpPr/>
            <p:nvPr/>
          </p:nvSpPr>
          <p:spPr bwMode="auto">
            <a:xfrm>
              <a:off x="5004048" y="1916832"/>
              <a:ext cx="1080120" cy="376204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83"/>
                <p:cNvSpPr txBox="1">
                  <a:spLocks/>
                </p:cNvSpPr>
                <p:nvPr/>
              </p:nvSpPr>
              <p:spPr bwMode="auto">
                <a:xfrm>
                  <a:off x="4572000" y="1628800"/>
                  <a:ext cx="4680520" cy="1296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marL="268288" indent="-2682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4988" indent="-26511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2pPr>
                  <a:lvl3pPr marL="814388" indent="-27781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3pPr>
                  <a:lvl4pPr marL="1069975" indent="-2540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4pPr>
                  <a:lvl5pPr marL="1349375" indent="-27781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5pPr>
                  <a:lvl6pPr marL="18065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6pPr>
                  <a:lvl7pPr marL="22637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7pPr>
                  <a:lvl8pPr marL="27209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8pPr>
                  <a:lvl9pPr marL="31781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r>
                    <a:rPr lang="en-US" sz="1800" b="0" dirty="0" err="1" smtClean="0"/>
                    <a:t>Metallo</a:t>
                  </a:r>
                  <a:r>
                    <a:rPr lang="en-US" sz="1800" b="0" dirty="0" smtClean="0"/>
                    <a:t>-dielectric laser</a:t>
                  </a:r>
                  <a:endParaRPr lang="en-US" sz="1800" b="0" dirty="0"/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𝜂</m:t>
                      </m:r>
                      <m:r>
                        <a:rPr lang="en-US" sz="1800" b="0" i="1" dirty="0" smtClean="0">
                          <a:latin typeface="Cambria Math"/>
                        </a:rPr>
                        <m:t>=0.15</m:t>
                      </m:r>
                    </m:oMath>
                  </a14:m>
                  <a:r>
                    <a:rPr lang="en-US" sz="1800" b="0" dirty="0"/>
                    <a:t> (both </a:t>
                  </a:r>
                  <a:r>
                    <a:rPr lang="en-US" sz="1800" b="0" dirty="0" smtClean="0"/>
                    <a:t>directions)</a:t>
                  </a:r>
                </a:p>
                <a:p>
                  <a:pPr lvl="1"/>
                  <a:r>
                    <a:rPr lang="en-US" sz="1800" b="0" dirty="0" smtClean="0"/>
                    <a:t>Length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 = 400 </m:t>
                      </m:r>
                      <m:r>
                        <a:rPr lang="en-US" sz="1800" b="0" i="1" dirty="0" smtClean="0">
                          <a:latin typeface="Cambria Math"/>
                        </a:rPr>
                        <m:t>𝑛𝑚</m:t>
                      </m:r>
                    </m:oMath>
                  </a14:m>
                  <a:endParaRPr lang="en-US" sz="1800" b="0" dirty="0"/>
                </a:p>
                <a:p>
                  <a:pPr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/>
                        </a:rPr>
                        <m:t>=432 </m:t>
                      </m:r>
                      <m:r>
                        <a:rPr lang="en-US" sz="1800" b="0" i="1" dirty="0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1800" b="0" dirty="0"/>
                </a:p>
                <a:p>
                  <a:pPr lvl="1"/>
                  <a:r>
                    <a:rPr lang="en-US" sz="1800" b="0" dirty="0"/>
                    <a:t>Active region: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0.14 </m:t>
                      </m:r>
                      <m:r>
                        <a:rPr lang="en-US" sz="1800" b="0" i="1" dirty="0" smtClean="0">
                          <a:latin typeface="Cambria Math"/>
                        </a:rPr>
                        <m:t>𝜇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800" b="0" dirty="0"/>
                    <a:t> </a:t>
                  </a:r>
                  <a:r>
                    <a:rPr lang="en-US" sz="1600" b="0" dirty="0" smtClean="0"/>
                    <a:t>	</a:t>
                  </a:r>
                </a:p>
                <a:p>
                  <a:pPr marL="0" indent="0">
                    <a:buNone/>
                  </a:pPr>
                  <a:endParaRPr lang="en-US" sz="1800" dirty="0" smtClean="0"/>
                </a:p>
              </p:txBody>
            </p:sp>
          </mc:Choice>
          <mc:Fallback xmlns="">
            <p:sp>
              <p:nvSpPr>
                <p:cNvPr id="12" name="Content Placeholder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0" y="1628800"/>
                  <a:ext cx="4680520" cy="129614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734" t="-5634" b="-3380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Content Placeholder 83"/>
          <p:cNvSpPr txBox="1">
            <a:spLocks/>
          </p:cNvSpPr>
          <p:nvPr/>
        </p:nvSpPr>
        <p:spPr bwMode="auto">
          <a:xfrm>
            <a:off x="885043" y="4365104"/>
            <a:ext cx="7416824" cy="77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err="1" smtClean="0"/>
              <a:t>Metallo</a:t>
            </a:r>
            <a:r>
              <a:rPr lang="en-US" sz="1800" b="0" dirty="0" smtClean="0"/>
              <a:t>-dielectric laser has: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~ </a:t>
            </a:r>
            <a:r>
              <a:rPr lang="en-US" sz="1800" dirty="0">
                <a:solidFill>
                  <a:schemeClr val="bg1"/>
                </a:solidFill>
              </a:rPr>
              <a:t>5 times lower threshold </a:t>
            </a:r>
            <a:r>
              <a:rPr lang="en-US" sz="1800" dirty="0" smtClean="0">
                <a:solidFill>
                  <a:schemeClr val="bg1"/>
                </a:solidFill>
              </a:rPr>
              <a:t>gain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~ 20 </a:t>
            </a:r>
            <a:r>
              <a:rPr lang="en-US" sz="1800" dirty="0">
                <a:solidFill>
                  <a:schemeClr val="bg1"/>
                </a:solidFill>
              </a:rPr>
              <a:t>times higher current density </a:t>
            </a:r>
            <a:r>
              <a:rPr lang="en-US" sz="1800" b="0" dirty="0"/>
              <a:t>for the same pumping </a:t>
            </a:r>
            <a:r>
              <a:rPr lang="en-US" sz="1800" b="0" dirty="0" smtClean="0"/>
              <a:t>current</a:t>
            </a:r>
            <a:r>
              <a:rPr lang="en-US" sz="1600" b="0" dirty="0" smtClean="0"/>
              <a:t>.</a:t>
            </a:r>
            <a:endParaRPr lang="en-US" sz="1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899592" y="1631560"/>
            <a:ext cx="4680520" cy="1293384"/>
            <a:chOff x="4932040" y="1487544"/>
            <a:chExt cx="4680520" cy="1293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83"/>
                <p:cNvSpPr txBox="1">
                  <a:spLocks/>
                </p:cNvSpPr>
                <p:nvPr/>
              </p:nvSpPr>
              <p:spPr bwMode="auto">
                <a:xfrm>
                  <a:off x="4932040" y="1487544"/>
                  <a:ext cx="4680520" cy="1293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>
                  <a:lvl1pPr marL="268288" indent="-2682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4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34988" indent="-26511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2pPr>
                  <a:lvl3pPr marL="814388" indent="-27781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3pPr>
                  <a:lvl4pPr marL="1069975" indent="-2540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4pPr>
                  <a:lvl5pPr marL="1349375" indent="-27781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5pPr>
                  <a:lvl6pPr marL="18065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6pPr>
                  <a:lvl7pPr marL="22637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7pPr>
                  <a:lvl8pPr marL="27209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8pPr>
                  <a:lvl9pPr marL="3178175" indent="-277813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charset="0"/>
                    <a:buChar char="−"/>
                    <a:defRPr sz="2200" b="1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r>
                    <a:rPr lang="en-US" sz="1800" b="0" dirty="0" smtClean="0"/>
                    <a:t>FP plasmonic laser	</a:t>
                  </a:r>
                  <a:endParaRPr lang="en-US" sz="1800" b="0" dirty="0"/>
                </a:p>
                <a:p>
                  <a:pPr lvl="1"/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𝜂</m:t>
                      </m:r>
                      <m:r>
                        <a:rPr lang="en-US" sz="1800" b="0" i="1" dirty="0" smtClean="0">
                          <a:latin typeface="Cambria Math"/>
                        </a:rPr>
                        <m:t> =0.15</m:t>
                      </m:r>
                    </m:oMath>
                  </a14:m>
                  <a:r>
                    <a:rPr lang="en-US" sz="1800" b="0" dirty="0"/>
                    <a:t> </a:t>
                  </a:r>
                </a:p>
                <a:p>
                  <a:pPr lvl="1"/>
                  <a:r>
                    <a:rPr lang="en-US" sz="1800" b="0" dirty="0"/>
                    <a:t>Length</a:t>
                  </a:r>
                  <a:r>
                    <a:rPr lang="en-US" sz="1800" b="0" dirty="0">
                      <a:latin typeface="Cambria Math"/>
                    </a:rPr>
                    <a:t> = 14 </a:t>
                  </a:r>
                  <a:r>
                    <a:rPr lang="en-US" sz="1800" b="0" dirty="0" smtClean="0">
                      <a:latin typeface="Cambria Math"/>
                    </a:rPr>
                    <a:t>𝜇𝑚</a:t>
                  </a:r>
                </a:p>
                <a:p>
                  <a:pPr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/>
                        </a:rPr>
                        <m:t>=2350 </m:t>
                      </m:r>
                      <m:r>
                        <a:rPr lang="en-US" sz="1800" b="0" i="1" dirty="0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sz="1800" b="0" dirty="0" smtClean="0"/>
                </a:p>
                <a:p>
                  <a:pPr lvl="1"/>
                  <a:r>
                    <a:rPr lang="en-US" sz="1800" b="0" dirty="0" smtClean="0"/>
                    <a:t>Active </a:t>
                  </a:r>
                  <a:r>
                    <a:rPr lang="en-US" sz="1800" b="0" dirty="0"/>
                    <a:t>region: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/>
                        </a:rPr>
                        <m:t>2.8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𝜇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800" b="0" dirty="0"/>
                    <a:t> </a:t>
                  </a:r>
                  <a:r>
                    <a:rPr lang="en-US" sz="1800" b="0" dirty="0" smtClean="0"/>
                    <a:t> </a:t>
                  </a:r>
                  <a:r>
                    <a:rPr lang="en-US" sz="1600" b="0" dirty="0" smtClean="0"/>
                    <a:t>	</a:t>
                  </a:r>
                </a:p>
              </p:txBody>
            </p:sp>
          </mc:Choice>
          <mc:Fallback xmlns="">
            <p:sp>
              <p:nvSpPr>
                <p:cNvPr id="13" name="Content Placeholder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2040" y="1487544"/>
                  <a:ext cx="4680520" cy="12933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868" t="-6132" b="-339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 bwMode="auto">
            <a:xfrm>
              <a:off x="5364088" y="1772816"/>
              <a:ext cx="1080120" cy="376204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14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58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66651"/>
            <a:ext cx="7993062" cy="4138613"/>
          </a:xfrm>
        </p:spPr>
        <p:txBody>
          <a:bodyPr/>
          <a:lstStyle/>
          <a:p>
            <a:r>
              <a:rPr lang="en-US" sz="1800" b="0" dirty="0"/>
              <a:t>Room temperature operation of a </a:t>
            </a:r>
            <a:r>
              <a:rPr lang="en-US" sz="1800" dirty="0">
                <a:solidFill>
                  <a:schemeClr val="bg1"/>
                </a:solidFill>
              </a:rPr>
              <a:t>FP plasmonic laser </a:t>
            </a:r>
            <a:r>
              <a:rPr lang="en-US" sz="1800" b="0" dirty="0"/>
              <a:t>longer than 50 𝜇𝑚 is </a:t>
            </a:r>
            <a:r>
              <a:rPr lang="en-US" sz="1800" b="0" dirty="0" smtClean="0"/>
              <a:t>possible only at </a:t>
            </a:r>
            <a:r>
              <a:rPr lang="en-US" sz="1800" b="0" dirty="0"/>
              <a:t>high current densities and </a:t>
            </a:r>
            <a:r>
              <a:rPr lang="en-US" sz="1800" dirty="0">
                <a:solidFill>
                  <a:schemeClr val="bg1"/>
                </a:solidFill>
              </a:rPr>
              <a:t>low efficiency</a:t>
            </a:r>
            <a:r>
              <a:rPr lang="en-US" sz="1800" b="0" dirty="0"/>
              <a:t>.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High </a:t>
            </a:r>
            <a:r>
              <a:rPr lang="en-US" sz="1800" b="0" dirty="0"/>
              <a:t>Q-factor </a:t>
            </a:r>
            <a:r>
              <a:rPr lang="en-US" sz="1800" dirty="0" err="1">
                <a:solidFill>
                  <a:schemeClr val="bg1"/>
                </a:solidFill>
              </a:rPr>
              <a:t>Metallo</a:t>
            </a:r>
            <a:r>
              <a:rPr lang="en-US" sz="1800" dirty="0">
                <a:solidFill>
                  <a:schemeClr val="bg1"/>
                </a:solidFill>
              </a:rPr>
              <a:t>-dielectric lasers</a:t>
            </a:r>
            <a:r>
              <a:rPr lang="en-US" sz="1800" b="0" dirty="0"/>
              <a:t> supporting a dielectric mode offer </a:t>
            </a:r>
            <a:r>
              <a:rPr lang="en-US" sz="1800" b="0" dirty="0" smtClean="0"/>
              <a:t>much </a:t>
            </a:r>
            <a:r>
              <a:rPr lang="en-US" sz="1800" dirty="0" smtClean="0">
                <a:solidFill>
                  <a:schemeClr val="bg1"/>
                </a:solidFill>
              </a:rPr>
              <a:t>better performance.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dirty="0" smtClean="0"/>
              <a:t>We will fabricate a </a:t>
            </a:r>
            <a:r>
              <a:rPr lang="en-US" sz="1800" b="0" dirty="0" err="1" smtClean="0"/>
              <a:t>metallo</a:t>
            </a:r>
            <a:r>
              <a:rPr lang="en-US" sz="1800" b="0" dirty="0" smtClean="0"/>
              <a:t>-dielectric </a:t>
            </a:r>
            <a:r>
              <a:rPr lang="en-US" sz="1800" b="0" dirty="0" err="1" smtClean="0"/>
              <a:t>nanolaser</a:t>
            </a:r>
            <a:r>
              <a:rPr lang="en-US" sz="1800" b="0" dirty="0" smtClean="0"/>
              <a:t> on a III-V wafer bonded to silicon. For simplicity, we will firstly demonstrate a device operating with an </a:t>
            </a:r>
            <a:r>
              <a:rPr lang="en-US" sz="1800" b="0" dirty="0" err="1" smtClean="0"/>
              <a:t>InP</a:t>
            </a:r>
            <a:r>
              <a:rPr lang="en-US" sz="1800" b="0" dirty="0" smtClean="0"/>
              <a:t> output waveguide.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15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259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275856" y="2852936"/>
            <a:ext cx="25922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Questions ?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8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err="1" smtClean="0"/>
              <a:t>Outline</a:t>
            </a:r>
            <a:endParaRPr lang="en-US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1640" y="1916832"/>
            <a:ext cx="6480720" cy="312494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000" b="0" dirty="0" smtClean="0"/>
              <a:t>Roadmap: milestones and deliverables</a:t>
            </a:r>
          </a:p>
          <a:p>
            <a:pPr marL="457200" indent="-457200">
              <a:buFont typeface="+mj-lt"/>
              <a:buAutoNum type="arabicParenR"/>
            </a:pPr>
            <a:endParaRPr lang="en-US" sz="2000" b="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/>
              <a:t>Progress:</a:t>
            </a:r>
          </a:p>
          <a:p>
            <a:pPr marL="457200" indent="-457200">
              <a:buFont typeface="+mj-lt"/>
              <a:buAutoNum type="arabicParenR"/>
            </a:pPr>
            <a:endParaRPr lang="en-US" sz="1200" b="0" dirty="0" smtClean="0"/>
          </a:p>
          <a:p>
            <a:pPr marL="1003300" lvl="2" indent="-457200">
              <a:buFont typeface="+mj-lt"/>
              <a:buAutoNum type="romanUcPeriod"/>
            </a:pPr>
            <a:r>
              <a:rPr lang="en-US" sz="2000" b="0" dirty="0" smtClean="0"/>
              <a:t>Fabry Perot plasmonic laser</a:t>
            </a:r>
          </a:p>
          <a:p>
            <a:pPr marL="1003300" lvl="2" indent="-457200">
              <a:buFont typeface="+mj-lt"/>
              <a:buAutoNum type="romanUcPeriod"/>
            </a:pPr>
            <a:r>
              <a:rPr lang="en-US" sz="2000" b="0" dirty="0" err="1" smtClean="0"/>
              <a:t>Metallo</a:t>
            </a:r>
            <a:r>
              <a:rPr lang="en-US" sz="2000" b="0" dirty="0" smtClean="0"/>
              <a:t>-dielectric </a:t>
            </a:r>
            <a:r>
              <a:rPr lang="en-US" sz="2000" b="0" dirty="0" err="1"/>
              <a:t>n</a:t>
            </a:r>
            <a:r>
              <a:rPr lang="en-US" sz="2000" b="0" dirty="0" err="1" smtClean="0"/>
              <a:t>anolaser</a:t>
            </a:r>
            <a:endParaRPr lang="en-US" sz="2000" b="0" dirty="0" smtClean="0"/>
          </a:p>
          <a:p>
            <a:pPr marL="457200" indent="-457200">
              <a:buFont typeface="+mj-lt"/>
              <a:buAutoNum type="arabicParenR"/>
            </a:pPr>
            <a:endParaRPr lang="en-US" sz="2000" b="0" dirty="0"/>
          </a:p>
          <a:p>
            <a:pPr marL="457200" indent="-457200">
              <a:buFont typeface="+mj-lt"/>
              <a:buAutoNum type="arabicParenR"/>
            </a:pPr>
            <a:r>
              <a:rPr lang="en-US" sz="2000" b="0" dirty="0" smtClean="0"/>
              <a:t>Conclusions</a:t>
            </a:r>
            <a:endParaRPr lang="en-US" sz="2000" b="0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2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7261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 package no. 3</a:t>
            </a:r>
            <a:endParaRPr lang="en-US" dirty="0" smtClean="0"/>
          </a:p>
        </p:txBody>
      </p:sp>
      <p:sp>
        <p:nvSpPr>
          <p:cNvPr id="14339" name="Content Placeholder 83"/>
          <p:cNvSpPr>
            <a:spLocks noGrp="1"/>
          </p:cNvSpPr>
          <p:nvPr>
            <p:ph idx="1"/>
          </p:nvPr>
        </p:nvSpPr>
        <p:spPr>
          <a:xfrm>
            <a:off x="611188" y="1312168"/>
            <a:ext cx="7993062" cy="463711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Task 3.1 - Modeling of device structures </a:t>
            </a:r>
            <a:r>
              <a:rPr lang="en-US" sz="1800" dirty="0" err="1" smtClean="0"/>
              <a:t>plasmonic</a:t>
            </a:r>
            <a:r>
              <a:rPr lang="en-US" sz="1800" dirty="0" smtClean="0"/>
              <a:t> laser and optimization of bonding technology [M1-M6] </a:t>
            </a:r>
          </a:p>
          <a:p>
            <a:pPr marL="0" indent="0">
              <a:buNone/>
            </a:pPr>
            <a:endParaRPr lang="en-US" sz="1000" b="0" dirty="0" smtClean="0"/>
          </a:p>
          <a:p>
            <a:pPr marL="266700" lvl="1" indent="0">
              <a:buNone/>
            </a:pPr>
            <a:r>
              <a:rPr lang="en-US" sz="1600" b="0" dirty="0" smtClean="0"/>
              <a:t>The aim of this task is to look at the choice of laser design and how to couple the laser output to the Si waveguide. </a:t>
            </a:r>
          </a:p>
          <a:p>
            <a:pPr marL="266700" lvl="1" indent="0">
              <a:buNone/>
            </a:pPr>
            <a:endParaRPr lang="en-US" sz="1000" b="0" dirty="0" smtClean="0"/>
          </a:p>
          <a:p>
            <a:pPr lvl="1">
              <a:buNone/>
            </a:pPr>
            <a:r>
              <a:rPr lang="en-US" sz="1600" b="0" dirty="0" smtClean="0"/>
              <a:t>Task leader: </a:t>
            </a:r>
            <a:r>
              <a:rPr lang="en-US" sz="1600" b="0" dirty="0" err="1" smtClean="0"/>
              <a:t>TUe</a:t>
            </a:r>
            <a:r>
              <a:rPr lang="en-US" sz="1600" b="0" dirty="0" smtClean="0"/>
              <a:t> </a:t>
            </a:r>
          </a:p>
          <a:p>
            <a:pPr lvl="1">
              <a:buNone/>
            </a:pPr>
            <a:r>
              <a:rPr lang="en-US" sz="1600" b="0" dirty="0" smtClean="0"/>
              <a:t>Contributing Partners: </a:t>
            </a:r>
            <a:r>
              <a:rPr lang="en-US" sz="1600" b="0" dirty="0" err="1" smtClean="0"/>
              <a:t>TUe</a:t>
            </a:r>
            <a:r>
              <a:rPr lang="en-US" sz="1600" b="0" dirty="0" smtClean="0"/>
              <a:t>, IMEC </a:t>
            </a:r>
          </a:p>
          <a:p>
            <a:pPr marL="0" indent="0">
              <a:buNone/>
            </a:pPr>
            <a:endParaRPr lang="en-US" sz="1800" b="0" dirty="0" smtClean="0"/>
          </a:p>
          <a:p>
            <a:pPr>
              <a:buNone/>
              <a:tabLst>
                <a:tab pos="1077913" algn="l"/>
              </a:tabLst>
            </a:pPr>
            <a:r>
              <a:rPr lang="en-US" sz="1800" dirty="0" smtClean="0"/>
              <a:t>Task 3.3 - Fabrication of </a:t>
            </a:r>
            <a:r>
              <a:rPr lang="en-US" sz="1800" dirty="0" err="1" smtClean="0"/>
              <a:t>nano</a:t>
            </a:r>
            <a:r>
              <a:rPr lang="en-US" sz="1800" dirty="0" smtClean="0"/>
              <a:t> </a:t>
            </a:r>
            <a:r>
              <a:rPr lang="en-US" sz="1800" dirty="0" err="1" smtClean="0"/>
              <a:t>plasmonic</a:t>
            </a:r>
            <a:r>
              <a:rPr lang="en-US" sz="1800" dirty="0" smtClean="0"/>
              <a:t> laser [M7-M30]</a:t>
            </a:r>
            <a:endParaRPr lang="en-US" sz="1000" dirty="0" smtClean="0"/>
          </a:p>
          <a:p>
            <a:pPr>
              <a:buNone/>
              <a:tabLst>
                <a:tab pos="1077913" algn="l"/>
              </a:tabLst>
            </a:pPr>
            <a:endParaRPr lang="en-US" sz="1000" dirty="0" smtClean="0"/>
          </a:p>
          <a:p>
            <a:pPr marL="266700" lvl="1" indent="0">
              <a:buNone/>
            </a:pPr>
            <a:r>
              <a:rPr lang="en-US" sz="1600" b="0" dirty="0" smtClean="0"/>
              <a:t>The fabrication of the </a:t>
            </a:r>
            <a:r>
              <a:rPr lang="en-US" sz="1600" b="0" dirty="0" err="1" smtClean="0"/>
              <a:t>nanolaser</a:t>
            </a:r>
            <a:r>
              <a:rPr lang="en-US" sz="1600" b="0" dirty="0" smtClean="0"/>
              <a:t> will be done by epitaxial grown </a:t>
            </a:r>
            <a:r>
              <a:rPr lang="en-US" sz="1600" b="0" dirty="0" err="1" smtClean="0"/>
              <a:t>InP</a:t>
            </a:r>
            <a:r>
              <a:rPr lang="en-US" sz="1600" b="0" dirty="0" smtClean="0"/>
              <a:t>/</a:t>
            </a:r>
            <a:r>
              <a:rPr lang="en-US" sz="1600" b="0" dirty="0" err="1" smtClean="0"/>
              <a:t>InGaAs</a:t>
            </a:r>
            <a:r>
              <a:rPr lang="en-US" sz="1600" b="0" dirty="0" smtClean="0"/>
              <a:t> wafer, bonding it to the SOI waveguide structure, and then performing lithography, etch and material deposition steps to form the laser. </a:t>
            </a:r>
          </a:p>
          <a:p>
            <a:pPr marL="266700" lvl="1" indent="0">
              <a:buNone/>
            </a:pPr>
            <a:endParaRPr lang="en-US" sz="1000" b="0" dirty="0" smtClean="0"/>
          </a:p>
          <a:p>
            <a:pPr lvl="1">
              <a:buNone/>
            </a:pPr>
            <a:r>
              <a:rPr lang="en-US" sz="1600" b="0" dirty="0" smtClean="0"/>
              <a:t>Task leader: </a:t>
            </a:r>
            <a:r>
              <a:rPr lang="en-US" sz="1600" b="0" dirty="0" err="1" smtClean="0"/>
              <a:t>TUe</a:t>
            </a:r>
            <a:r>
              <a:rPr lang="en-US" sz="1600" b="0" dirty="0" smtClean="0"/>
              <a:t> </a:t>
            </a:r>
          </a:p>
          <a:p>
            <a:pPr lvl="1">
              <a:buNone/>
            </a:pPr>
            <a:r>
              <a:rPr lang="en-US" sz="1600" b="0" dirty="0" smtClean="0"/>
              <a:t>Contributing Partners: </a:t>
            </a:r>
            <a:r>
              <a:rPr lang="en-US" sz="1600" b="0" dirty="0" err="1" smtClean="0"/>
              <a:t>TUe</a:t>
            </a:r>
            <a:r>
              <a:rPr lang="en-US" sz="1600" b="0" dirty="0" smtClean="0"/>
              <a:t>, IMEC</a:t>
            </a:r>
          </a:p>
          <a:p>
            <a:pPr marL="271463" indent="-271463"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3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6780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Deliverables and milestones</a:t>
            </a:r>
            <a:endParaRPr lang="en-US" dirty="0" smtClean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 rot="16200000">
            <a:off x="-522312" y="4383360"/>
            <a:ext cx="2051720" cy="648071"/>
          </a:xfrm>
          <a:prstGeom prst="rect">
            <a:avLst/>
          </a:prstGeom>
        </p:spPr>
        <p:txBody>
          <a:bodyPr/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>
                <a:tab pos="898525" algn="l"/>
                <a:tab pos="1527175" algn="l"/>
              </a:tabLst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Deliverables</a:t>
            </a:r>
          </a:p>
        </p:txBody>
      </p:sp>
      <p:sp>
        <p:nvSpPr>
          <p:cNvPr id="47" name="46 Flecha a la derecha con bandas"/>
          <p:cNvSpPr/>
          <p:nvPr/>
        </p:nvSpPr>
        <p:spPr bwMode="auto">
          <a:xfrm>
            <a:off x="251520" y="2996952"/>
            <a:ext cx="8496944" cy="576064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683568" y="1412776"/>
            <a:ext cx="4356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M8 - 04/2012 – Optimization of metallic/plasmonic </a:t>
            </a:r>
            <a:r>
              <a:rPr lang="en-US" sz="1400" kern="0" dirty="0" err="1" smtClean="0">
                <a:solidFill>
                  <a:srgbClr val="00B050"/>
                </a:solidFill>
              </a:rPr>
              <a:t>nanolaser</a:t>
            </a:r>
            <a:r>
              <a:rPr lang="en-US" sz="1400" kern="0" dirty="0" smtClean="0">
                <a:solidFill>
                  <a:srgbClr val="00B050"/>
                </a:solidFill>
              </a:rPr>
              <a:t> and its coupling to Si waveguides </a:t>
            </a:r>
            <a:endParaRPr lang="es-ES" sz="1400" dirty="0">
              <a:solidFill>
                <a:srgbClr val="00B050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843808" y="198884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M13 - 04/2013 - Initial characterization of </a:t>
            </a:r>
            <a:r>
              <a:rPr lang="en-US" sz="1400" kern="0" dirty="0" err="1" smtClean="0"/>
              <a:t>unbonded</a:t>
            </a:r>
            <a:r>
              <a:rPr lang="en-US" sz="1400" kern="0" dirty="0" smtClean="0"/>
              <a:t> plasmonic lasers</a:t>
            </a:r>
            <a:endParaRPr lang="es-ES" sz="1400" dirty="0"/>
          </a:p>
        </p:txBody>
      </p:sp>
      <p:sp>
        <p:nvSpPr>
          <p:cNvPr id="50" name="49 Rectángulo"/>
          <p:cNvSpPr/>
          <p:nvPr/>
        </p:nvSpPr>
        <p:spPr>
          <a:xfrm>
            <a:off x="5292080" y="2360493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M15 - 10/2013 - Initial testing of bonded plasmonic lasers</a:t>
            </a:r>
            <a:endParaRPr lang="es-ES" sz="1400" dirty="0"/>
          </a:p>
        </p:txBody>
      </p:sp>
      <p:sp>
        <p:nvSpPr>
          <p:cNvPr id="54" name="53 Rectángulo"/>
          <p:cNvSpPr/>
          <p:nvPr/>
        </p:nvSpPr>
        <p:spPr>
          <a:xfrm rot="16200000">
            <a:off x="-412058" y="1923045"/>
            <a:ext cx="1533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0" dirty="0" smtClean="0"/>
              <a:t>Milestones</a:t>
            </a:r>
            <a:endParaRPr lang="es-ES" sz="1800" dirty="0"/>
          </a:p>
        </p:txBody>
      </p:sp>
      <p:sp>
        <p:nvSpPr>
          <p:cNvPr id="62" name="61 Rectángulo"/>
          <p:cNvSpPr/>
          <p:nvPr/>
        </p:nvSpPr>
        <p:spPr>
          <a:xfrm>
            <a:off x="539552" y="580526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D3.1 - 10/2012 - Report on the studies of optimized structure for metallic/plasmonic </a:t>
            </a:r>
            <a:r>
              <a:rPr lang="en-US" sz="1400" kern="0" dirty="0" err="1" smtClean="0"/>
              <a:t>nanolaser</a:t>
            </a:r>
            <a:r>
              <a:rPr lang="en-US" sz="1400" kern="0" dirty="0" smtClean="0"/>
              <a:t> and its coupling to Si waveguides </a:t>
            </a:r>
            <a:endParaRPr lang="es-ES" sz="1400" dirty="0"/>
          </a:p>
        </p:txBody>
      </p:sp>
      <p:sp>
        <p:nvSpPr>
          <p:cNvPr id="63" name="62 Rectángulo"/>
          <p:cNvSpPr/>
          <p:nvPr/>
        </p:nvSpPr>
        <p:spPr>
          <a:xfrm>
            <a:off x="3635896" y="4653136"/>
            <a:ext cx="4766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/>
              <a:t>D3.3 - 10/2013 - Fabrication of plasmonic laser device </a:t>
            </a:r>
            <a:endParaRPr lang="es-ES" sz="1400" dirty="0"/>
          </a:p>
        </p:txBody>
      </p:sp>
      <p:sp>
        <p:nvSpPr>
          <p:cNvPr id="64" name="63 Rectángulo"/>
          <p:cNvSpPr/>
          <p:nvPr/>
        </p:nvSpPr>
        <p:spPr>
          <a:xfrm>
            <a:off x="5148064" y="3770456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D6.1 – 01/2014 – Input to report on characterization results of all plasmonic devices (ST</a:t>
            </a:r>
            <a:r>
              <a:rPr lang="en-US" sz="1400" kern="0" dirty="0" smtClean="0"/>
              <a:t>?)</a:t>
            </a:r>
            <a:endParaRPr lang="es-ES" sz="1400" dirty="0"/>
          </a:p>
        </p:txBody>
      </p:sp>
      <p:sp>
        <p:nvSpPr>
          <p:cNvPr id="68" name="67 Rectángulo"/>
          <p:cNvSpPr/>
          <p:nvPr/>
        </p:nvSpPr>
        <p:spPr>
          <a:xfrm>
            <a:off x="1475656" y="5137447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B050"/>
                </a:solidFill>
              </a:rPr>
              <a:t>D7.1/D7.3 - 10/2012 – Dissemination and promotion activities</a:t>
            </a:r>
            <a:endParaRPr lang="es-ES" sz="1400" dirty="0">
              <a:solidFill>
                <a:srgbClr val="00B050"/>
              </a:solidFill>
            </a:endParaRPr>
          </a:p>
        </p:txBody>
      </p:sp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70 Conector recto de flecha"/>
          <p:cNvCxnSpPr/>
          <p:nvPr/>
        </p:nvCxnSpPr>
        <p:spPr bwMode="auto">
          <a:xfrm>
            <a:off x="1475656" y="2060848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71 Conector recto de flecha"/>
          <p:cNvCxnSpPr/>
          <p:nvPr/>
        </p:nvCxnSpPr>
        <p:spPr bwMode="auto">
          <a:xfrm flipV="1">
            <a:off x="2483768" y="3501008"/>
            <a:ext cx="0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77 Conector recto"/>
          <p:cNvCxnSpPr/>
          <p:nvPr/>
        </p:nvCxnSpPr>
        <p:spPr bwMode="auto">
          <a:xfrm flipV="1">
            <a:off x="1115616" y="4365104"/>
            <a:ext cx="0" cy="12961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80 Conector recto"/>
          <p:cNvCxnSpPr/>
          <p:nvPr/>
        </p:nvCxnSpPr>
        <p:spPr bwMode="auto">
          <a:xfrm flipV="1">
            <a:off x="2195736" y="4365104"/>
            <a:ext cx="8384" cy="720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82 Conector recto"/>
          <p:cNvCxnSpPr/>
          <p:nvPr/>
        </p:nvCxnSpPr>
        <p:spPr bwMode="auto">
          <a:xfrm>
            <a:off x="1115616" y="4365104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Conector recto de flecha"/>
          <p:cNvCxnSpPr/>
          <p:nvPr/>
        </p:nvCxnSpPr>
        <p:spPr bwMode="auto">
          <a:xfrm flipV="1">
            <a:off x="4788024" y="3501008"/>
            <a:ext cx="0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86 Conector recto de flecha"/>
          <p:cNvCxnSpPr/>
          <p:nvPr/>
        </p:nvCxnSpPr>
        <p:spPr bwMode="auto">
          <a:xfrm>
            <a:off x="3563888" y="2564904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91 Conector recto de flecha"/>
          <p:cNvCxnSpPr/>
          <p:nvPr/>
        </p:nvCxnSpPr>
        <p:spPr bwMode="auto">
          <a:xfrm>
            <a:off x="4788024" y="2636912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92 Conector recto de flecha"/>
          <p:cNvCxnSpPr/>
          <p:nvPr/>
        </p:nvCxnSpPr>
        <p:spPr bwMode="auto">
          <a:xfrm flipV="1">
            <a:off x="6804248" y="3501008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Conector recto"/>
          <p:cNvCxnSpPr/>
          <p:nvPr/>
        </p:nvCxnSpPr>
        <p:spPr bwMode="auto">
          <a:xfrm>
            <a:off x="4788024" y="2636912"/>
            <a:ext cx="5040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23 Rectángulo"/>
          <p:cNvSpPr/>
          <p:nvPr/>
        </p:nvSpPr>
        <p:spPr>
          <a:xfrm>
            <a:off x="2411760" y="3140968"/>
            <a:ext cx="4976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/>
              <a:t>3 years period (started on 01/11/2011)</a:t>
            </a:r>
            <a:endParaRPr lang="es-ES" sz="1400" dirty="0"/>
          </a:p>
        </p:txBody>
      </p:sp>
      <p:sp>
        <p:nvSpPr>
          <p:cNvPr id="27" name="48 Rectángulo"/>
          <p:cNvSpPr/>
          <p:nvPr/>
        </p:nvSpPr>
        <p:spPr>
          <a:xfrm>
            <a:off x="6300192" y="1772816"/>
            <a:ext cx="5040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kern="0" dirty="0" smtClean="0">
                <a:solidFill>
                  <a:srgbClr val="FF0000"/>
                </a:solidFill>
              </a:rPr>
              <a:t>?</a:t>
            </a:r>
            <a:endParaRPr lang="es-ES" sz="4600" dirty="0">
              <a:solidFill>
                <a:srgbClr val="FF0000"/>
              </a:solidFill>
            </a:endParaRPr>
          </a:p>
        </p:txBody>
      </p:sp>
      <p:sp>
        <p:nvSpPr>
          <p:cNvPr id="29" name="48 Rectángulo"/>
          <p:cNvSpPr/>
          <p:nvPr/>
        </p:nvSpPr>
        <p:spPr>
          <a:xfrm>
            <a:off x="8604448" y="3696584"/>
            <a:ext cx="6480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kern="0" dirty="0" smtClean="0">
                <a:solidFill>
                  <a:srgbClr val="FF0000"/>
                </a:solidFill>
              </a:rPr>
              <a:t>?</a:t>
            </a:r>
            <a:endParaRPr lang="es-ES" sz="4600" dirty="0">
              <a:solidFill>
                <a:srgbClr val="FF0000"/>
              </a:solidFill>
            </a:endParaRPr>
          </a:p>
        </p:txBody>
      </p:sp>
      <p:sp>
        <p:nvSpPr>
          <p:cNvPr id="3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4</a:t>
            </a:fld>
            <a:r>
              <a:rPr lang="nl-NL" sz="1200" dirty="0" smtClean="0"/>
              <a:t>/15</a:t>
            </a:r>
            <a:endParaRPr lang="nl-NL" sz="1200" dirty="0"/>
          </a:p>
        </p:txBody>
      </p:sp>
      <p:sp>
        <p:nvSpPr>
          <p:cNvPr id="28" name="48 Rectángulo"/>
          <p:cNvSpPr/>
          <p:nvPr/>
        </p:nvSpPr>
        <p:spPr>
          <a:xfrm>
            <a:off x="7884368" y="4211796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</a:rPr>
              <a:t>D6.1 (ST) D7.3 (AIT)</a:t>
            </a:r>
          </a:p>
          <a:p>
            <a:r>
              <a:rPr lang="en-US" sz="1800" kern="0" dirty="0" smtClean="0">
                <a:solidFill>
                  <a:srgbClr val="FF0000"/>
                </a:solidFill>
              </a:rPr>
              <a:t>M47 (AIT)</a:t>
            </a:r>
            <a:endParaRPr lang="es-E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5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smtClean="0"/>
              <a:t>Fabry </a:t>
            </a:r>
            <a:r>
              <a:rPr lang="nl-NL" dirty="0" err="1" smtClean="0"/>
              <a:t>Perot</a:t>
            </a:r>
            <a:r>
              <a:rPr lang="nl-NL" dirty="0" smtClean="0"/>
              <a:t> plasmonic laser</a:t>
            </a:r>
            <a:endParaRPr lang="en-US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157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83"/>
          <p:cNvSpPr txBox="1">
            <a:spLocks/>
          </p:cNvSpPr>
          <p:nvPr/>
        </p:nvSpPr>
        <p:spPr bwMode="auto">
          <a:xfrm>
            <a:off x="3517438" y="-387424"/>
            <a:ext cx="7993062" cy="14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0" dirty="0" smtClean="0"/>
              <a:t>	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211960" y="1043444"/>
            <a:ext cx="2592288" cy="2548539"/>
            <a:chOff x="4211960" y="1043444"/>
            <a:chExt cx="2592288" cy="2548539"/>
          </a:xfrm>
        </p:grpSpPr>
        <p:sp>
          <p:nvSpPr>
            <p:cNvPr id="4" name="Rectangle 3"/>
            <p:cNvSpPr/>
            <p:nvPr/>
          </p:nvSpPr>
          <p:spPr bwMode="auto">
            <a:xfrm>
              <a:off x="4321360" y="1453426"/>
              <a:ext cx="2482888" cy="2138557"/>
            </a:xfrm>
            <a:prstGeom prst="rect">
              <a:avLst/>
            </a:prstGeom>
            <a:noFill/>
            <a:ln w="508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1960" y="1043444"/>
              <a:ext cx="1193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6"/>
                  </a:solidFill>
                </a:rPr>
                <a:t>FP cavity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1720" y="4653136"/>
            <a:ext cx="2185214" cy="1224136"/>
            <a:chOff x="2411760" y="4365104"/>
            <a:chExt cx="2185214" cy="122413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555776" y="4365104"/>
              <a:ext cx="1431861" cy="792088"/>
            </a:xfrm>
            <a:prstGeom prst="rect">
              <a:avLst/>
            </a:prstGeom>
            <a:noFill/>
            <a:ln w="508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1760" y="5219908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6"/>
                  </a:solidFill>
                </a:rPr>
                <a:t>Output waveguide</a:t>
              </a:r>
              <a:endParaRPr lang="en-US" sz="1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5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006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smtClean="0"/>
              <a:t>Mode </a:t>
            </a:r>
            <a:r>
              <a:rPr lang="nl-NL" dirty="0" err="1" smtClean="0"/>
              <a:t>properties</a:t>
            </a:r>
            <a:r>
              <a:rPr lang="nl-NL" dirty="0" smtClean="0"/>
              <a:t>: </a:t>
            </a:r>
            <a:r>
              <a:rPr lang="nl-NL" dirty="0" err="1" smtClean="0"/>
              <a:t>propagation</a:t>
            </a:r>
            <a:r>
              <a:rPr lang="nl-NL" dirty="0" smtClean="0"/>
              <a:t> </a:t>
            </a:r>
            <a:r>
              <a:rPr lang="nl-NL" dirty="0" err="1" smtClean="0"/>
              <a:t>loss</a:t>
            </a:r>
            <a:endParaRPr lang="en-US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10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92" y="1412776"/>
            <a:ext cx="4041396" cy="32451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83"/>
          <p:cNvSpPr txBox="1">
            <a:spLocks/>
          </p:cNvSpPr>
          <p:nvPr/>
        </p:nvSpPr>
        <p:spPr bwMode="auto">
          <a:xfrm>
            <a:off x="661625" y="4941168"/>
            <a:ext cx="39103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The width </a:t>
            </a:r>
            <a:r>
              <a:rPr lang="en-US" sz="1800" b="0" i="1" dirty="0" smtClean="0"/>
              <a:t>w</a:t>
            </a:r>
            <a:r>
              <a:rPr lang="en-US" sz="1800" b="0" dirty="0" smtClean="0"/>
              <a:t> has an influence on the confinement and propagation loss</a:t>
            </a:r>
            <a:endParaRPr lang="en-US" sz="1800" b="0" dirty="0"/>
          </a:p>
          <a:p>
            <a:r>
              <a:rPr lang="en-US" sz="1800" b="0" dirty="0" smtClean="0"/>
              <a:t>The post height </a:t>
            </a:r>
            <a:r>
              <a:rPr lang="en-US" sz="1800" b="0" i="1" dirty="0" smtClean="0"/>
              <a:t>h </a:t>
            </a:r>
            <a:r>
              <a:rPr lang="en-US" sz="1800" b="0" dirty="0" smtClean="0"/>
              <a:t>determines the facet reflectivity and outcoupling	</a:t>
            </a:r>
          </a:p>
          <a:p>
            <a:endParaRPr lang="en-US" sz="1800" dirty="0" smtClean="0"/>
          </a:p>
        </p:txBody>
      </p:sp>
      <p:sp>
        <p:nvSpPr>
          <p:cNvPr id="8" name="Content Placeholder 83"/>
          <p:cNvSpPr txBox="1">
            <a:spLocks/>
          </p:cNvSpPr>
          <p:nvPr/>
        </p:nvSpPr>
        <p:spPr bwMode="auto">
          <a:xfrm>
            <a:off x="5004048" y="4929832"/>
            <a:ext cx="3672408" cy="10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When the post height increases the propagation loss decreases</a:t>
            </a:r>
            <a:endParaRPr lang="en-US" sz="1800" b="0" i="1" dirty="0"/>
          </a:p>
          <a:p>
            <a:pPr marL="0" indent="0">
              <a:buFontTx/>
              <a:buNone/>
            </a:pPr>
            <a:r>
              <a:rPr lang="en-US" sz="1800" b="0" dirty="0" smtClean="0"/>
              <a:t>	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614735"/>
            <a:ext cx="4308540" cy="2966393"/>
            <a:chOff x="395536" y="1614735"/>
            <a:chExt cx="4308540" cy="29663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14735"/>
              <a:ext cx="4308540" cy="2966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098847" y="4147087"/>
                  <a:ext cx="605229" cy="3441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847" y="4147087"/>
                  <a:ext cx="605229" cy="3441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Arrow Connector 5"/>
          <p:cNvCxnSpPr/>
          <p:nvPr/>
        </p:nvCxnSpPr>
        <p:spPr bwMode="auto">
          <a:xfrm>
            <a:off x="179512" y="2492896"/>
            <a:ext cx="95804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378"/>
            <a:ext cx="704647" cy="238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H="1" flipV="1">
            <a:off x="1871700" y="3717032"/>
            <a:ext cx="504056" cy="59734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6</a:t>
            </a:fld>
            <a:r>
              <a:rPr lang="nl-NL" sz="1200" dirty="0" smtClean="0"/>
              <a:t>/15</a:t>
            </a:r>
            <a:endParaRPr lang="nl-NL" sz="1200" dirty="0"/>
          </a:p>
        </p:txBody>
      </p:sp>
      <p:sp>
        <p:nvSpPr>
          <p:cNvPr id="16" name="Oval 15"/>
          <p:cNvSpPr/>
          <p:nvPr/>
        </p:nvSpPr>
        <p:spPr bwMode="auto">
          <a:xfrm rot="7688549">
            <a:off x="6616599" y="2824292"/>
            <a:ext cx="533771" cy="844253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smtClean="0"/>
              <a:t>Mode </a:t>
            </a:r>
            <a:r>
              <a:rPr lang="nl-NL" dirty="0" err="1" smtClean="0"/>
              <a:t>properties</a:t>
            </a:r>
            <a:r>
              <a:rPr lang="nl-NL" dirty="0" smtClean="0"/>
              <a:t>: </a:t>
            </a:r>
            <a:r>
              <a:rPr lang="nl-NL" dirty="0" err="1" smtClean="0"/>
              <a:t>confinement</a:t>
            </a:r>
            <a:r>
              <a:rPr lang="nl-NL" dirty="0"/>
              <a:t> </a:t>
            </a:r>
            <a:r>
              <a:rPr lang="nl-NL" dirty="0" smtClean="0"/>
              <a:t>factor</a:t>
            </a:r>
            <a:endParaRPr lang="en-US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9552" y="1514983"/>
            <a:ext cx="8387245" cy="3354524"/>
            <a:chOff x="1754187" y="2362200"/>
            <a:chExt cx="5470525" cy="2078990"/>
          </a:xfrm>
        </p:grpSpPr>
        <p:grpSp>
          <p:nvGrpSpPr>
            <p:cNvPr id="7" name="Group 6"/>
            <p:cNvGrpSpPr/>
            <p:nvPr/>
          </p:nvGrpSpPr>
          <p:grpSpPr>
            <a:xfrm>
              <a:off x="1754187" y="2362200"/>
              <a:ext cx="2962275" cy="2069465"/>
              <a:chOff x="1754187" y="2362200"/>
              <a:chExt cx="2962275" cy="2069465"/>
            </a:xfrm>
          </p:grpSpPr>
          <p:pic>
            <p:nvPicPr>
              <p:cNvPr id="8" name="Picture 7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92"/>
              <a:stretch/>
            </p:blipFill>
            <p:spPr bwMode="auto">
              <a:xfrm>
                <a:off x="1754187" y="2362200"/>
                <a:ext cx="2962275" cy="20694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133600" y="3886200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(a)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649787" y="2374265"/>
              <a:ext cx="2574925" cy="2066925"/>
              <a:chOff x="4649787" y="2374265"/>
              <a:chExt cx="2574925" cy="2066925"/>
            </a:xfrm>
          </p:grpSpPr>
          <p:pic>
            <p:nvPicPr>
              <p:cNvPr id="11" name="Picture 10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98"/>
              <a:stretch/>
            </p:blipFill>
            <p:spPr bwMode="auto">
              <a:xfrm>
                <a:off x="4649787" y="2374265"/>
                <a:ext cx="2574925" cy="20669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953000" y="3886200"/>
                <a:ext cx="3177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(b)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" name="Content Placeholder 83"/>
          <p:cNvSpPr txBox="1">
            <a:spLocks/>
          </p:cNvSpPr>
          <p:nvPr/>
        </p:nvSpPr>
        <p:spPr bwMode="auto">
          <a:xfrm>
            <a:off x="5198129" y="4941168"/>
            <a:ext cx="39103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Decreasing the thickness of the insulation layer leads to a better confinement, however the propagation loss is also increased</a:t>
            </a:r>
          </a:p>
          <a:p>
            <a:pPr marL="0" indent="0">
              <a:buFontTx/>
              <a:buNone/>
            </a:pPr>
            <a:r>
              <a:rPr lang="en-US" sz="1800" b="0" dirty="0" smtClean="0"/>
              <a:t>	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sp>
        <p:nvSpPr>
          <p:cNvPr id="14" name="Content Placeholder 83"/>
          <p:cNvSpPr txBox="1">
            <a:spLocks/>
          </p:cNvSpPr>
          <p:nvPr/>
        </p:nvSpPr>
        <p:spPr bwMode="auto">
          <a:xfrm>
            <a:off x="539552" y="4941168"/>
            <a:ext cx="43204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The confinement factor increases for wider structures, however additional low loss (dielectric) modes could exist for very wide structures. 	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7</a:t>
            </a:fld>
            <a:r>
              <a:rPr lang="nl-NL" sz="1200" dirty="0" smtClean="0"/>
              <a:t>/15</a:t>
            </a:r>
            <a:endParaRPr lang="nl-NL" sz="1200" dirty="0"/>
          </a:p>
        </p:txBody>
      </p:sp>
      <p:sp>
        <p:nvSpPr>
          <p:cNvPr id="3" name="Oval 2"/>
          <p:cNvSpPr/>
          <p:nvPr/>
        </p:nvSpPr>
        <p:spPr bwMode="auto">
          <a:xfrm rot="3254239">
            <a:off x="2488580" y="1925088"/>
            <a:ext cx="771459" cy="1321482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smtClean="0"/>
              <a:t>Facet </a:t>
            </a:r>
            <a:r>
              <a:rPr lang="nl-NL" dirty="0" err="1" smtClean="0"/>
              <a:t>reflectivity</a:t>
            </a:r>
            <a:endParaRPr lang="en-US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 r="6490"/>
          <a:stretch/>
        </p:blipFill>
        <p:spPr bwMode="auto">
          <a:xfrm>
            <a:off x="291290" y="1772816"/>
            <a:ext cx="464075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83"/>
              <p:cNvSpPr txBox="1">
                <a:spLocks/>
              </p:cNvSpPr>
              <p:nvPr/>
            </p:nvSpPr>
            <p:spPr bwMode="auto">
              <a:xfrm>
                <a:off x="5145410" y="1988840"/>
                <a:ext cx="3603054" cy="331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8288" indent="-2682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4988" indent="-2651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b="1">
                    <a:solidFill>
                      <a:schemeClr val="tx1"/>
                    </a:solidFill>
                    <a:latin typeface="+mn-lt"/>
                  </a:defRPr>
                </a:lvl2pPr>
                <a:lvl3pPr marL="814388" indent="-277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3pPr>
                <a:lvl4pPr marL="1069975" indent="-254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4pPr>
                <a:lvl5pPr marL="1349375" indent="-277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5pPr>
                <a:lvl6pPr marL="18065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6pPr>
                <a:lvl7pPr marL="22637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7pPr>
                <a:lvl8pPr marL="27209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8pPr>
                <a:lvl9pPr marL="3178175" indent="-2778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−"/>
                  <a:defRPr sz="22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b="0" dirty="0" smtClean="0"/>
                  <a:t>Reflectivity increases for a higher post height</a:t>
                </a:r>
                <a:endParaRPr lang="en-US" sz="1800" b="0" dirty="0"/>
              </a:p>
              <a:p>
                <a:endParaRPr lang="en-US" sz="1800" b="0" dirty="0" smtClean="0"/>
              </a:p>
              <a:p>
                <a:r>
                  <a:rPr lang="en-US" sz="1800" b="0" dirty="0" smtClean="0"/>
                  <a:t>The reflectivity achieved is twice the Fresnel reflection for an interface of </a:t>
                </a:r>
                <a:r>
                  <a:rPr lang="en-US" sz="1800" b="0" dirty="0" err="1" smtClean="0"/>
                  <a:t>InGaAs</a:t>
                </a:r>
                <a:r>
                  <a:rPr lang="en-US" sz="1800" b="0" dirty="0" smtClean="0"/>
                  <a:t>-air considering perpendicular incidence.</a:t>
                </a:r>
                <a:endParaRPr lang="en-US" sz="1800" b="0" dirty="0"/>
              </a:p>
              <a:p>
                <a:endParaRPr lang="en-US" sz="1800" b="0" dirty="0" smtClean="0"/>
              </a:p>
              <a:p>
                <a:r>
                  <a:rPr lang="en-US" sz="1800" b="0" dirty="0" smtClean="0"/>
                  <a:t>A full metal termination provides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𝑅</m:t>
                    </m:r>
                    <m:r>
                      <a:rPr lang="en-US" sz="1800" b="0" i="1" dirty="0" smtClean="0">
                        <a:latin typeface="Cambria Math"/>
                      </a:rPr>
                      <m:t> ~ 0.98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7" name="Content Placeholder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5410" y="1988840"/>
                <a:ext cx="3603054" cy="3312368"/>
              </a:xfrm>
              <a:prstGeom prst="rect">
                <a:avLst/>
              </a:prstGeom>
              <a:blipFill rotWithShape="1">
                <a:blip r:embed="rId4"/>
                <a:stretch>
                  <a:fillRect l="-3553" t="-2206" r="-38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8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973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err="1" smtClean="0"/>
              <a:t>Coupling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waveguide</a:t>
            </a:r>
            <a:endParaRPr lang="en-US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8028"/>
            <a:ext cx="3789832" cy="183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1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 r="7417"/>
          <a:stretch/>
        </p:blipFill>
        <p:spPr bwMode="auto">
          <a:xfrm>
            <a:off x="131385" y="1768186"/>
            <a:ext cx="4512623" cy="3420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83"/>
          <p:cNvSpPr txBox="1">
            <a:spLocks/>
          </p:cNvSpPr>
          <p:nvPr/>
        </p:nvSpPr>
        <p:spPr bwMode="auto">
          <a:xfrm>
            <a:off x="4860032" y="4221088"/>
            <a:ext cx="39103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The outcoupling decreases for a higher post height, since the vertical distance between the plasmonic mode and the dielectric waveguide is increased</a:t>
            </a:r>
          </a:p>
          <a:p>
            <a:pPr marL="0" indent="0">
              <a:buFontTx/>
              <a:buNone/>
            </a:pPr>
            <a:r>
              <a:rPr lang="en-US" sz="1800" b="0" dirty="0" smtClean="0"/>
              <a:t>	</a:t>
            </a:r>
            <a:endParaRPr lang="en-US" sz="1600" b="0" dirty="0" smtClean="0"/>
          </a:p>
          <a:p>
            <a:pPr marL="271463" indent="-271463">
              <a:buFontTx/>
              <a:buNone/>
            </a:pPr>
            <a:r>
              <a:rPr lang="en-US" sz="1800" b="0" dirty="0" smtClean="0"/>
              <a:t>	</a:t>
            </a:r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60032" y="3429000"/>
                <a:ext cx="605229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b="1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29000"/>
                <a:ext cx="605229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9</a:t>
            </a:fld>
            <a:r>
              <a:rPr lang="nl-NL" sz="1200" dirty="0" smtClean="0"/>
              <a:t>/15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8596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D OH">
  <a:themeElements>
    <a:clrScheme name="OED OH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ED 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OED OH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10778</TotalTime>
  <Words>760</Words>
  <Application>Microsoft Office PowerPoint</Application>
  <PresentationFormat>On-screen Show (4:3)</PresentationFormat>
  <Paragraphs>150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OED OH</vt:lpstr>
      <vt:lpstr>Custom Design</vt:lpstr>
      <vt:lpstr>NAVOLCHI meeting Warwick, July 2012  Victor Dolores-Calzadilla Andrea Fiore Meint Smit </vt:lpstr>
      <vt:lpstr>Outline</vt:lpstr>
      <vt:lpstr>Work package no. 3</vt:lpstr>
      <vt:lpstr>Deliverables and milestones</vt:lpstr>
      <vt:lpstr>Fabry Perot plasmonic laser</vt:lpstr>
      <vt:lpstr>Mode properties: propagation loss</vt:lpstr>
      <vt:lpstr>Mode properties: confinement factor</vt:lpstr>
      <vt:lpstr>Facet reflectivity</vt:lpstr>
      <vt:lpstr>Coupling to waveguide</vt:lpstr>
      <vt:lpstr>Threshold gain and external efficiency</vt:lpstr>
      <vt:lpstr>Metallo-dielectric nanolaser</vt:lpstr>
      <vt:lpstr>Q factor and external efficiency</vt:lpstr>
      <vt:lpstr>Efficiencies and threshold gain</vt:lpstr>
      <vt:lpstr>Comparison</vt:lpstr>
      <vt:lpstr>Conclusions</vt:lpstr>
      <vt:lpstr>PowerPoint Presentation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Calzadilla, V.M.</cp:lastModifiedBy>
  <cp:revision>1155</cp:revision>
  <dcterms:created xsi:type="dcterms:W3CDTF">2004-05-07T06:33:45Z</dcterms:created>
  <dcterms:modified xsi:type="dcterms:W3CDTF">2012-07-06T10:38:38Z</dcterms:modified>
</cp:coreProperties>
</file>