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80" r:id="rId2"/>
    <p:sldId id="403" r:id="rId3"/>
    <p:sldId id="426" r:id="rId4"/>
    <p:sldId id="427" r:id="rId5"/>
    <p:sldId id="454" r:id="rId6"/>
    <p:sldId id="429" r:id="rId7"/>
    <p:sldId id="428" r:id="rId8"/>
    <p:sldId id="437" r:id="rId9"/>
    <p:sldId id="453" r:id="rId10"/>
  </p:sldIdLst>
  <p:sldSz cx="9144000" cy="6858000" type="screen4x3"/>
  <p:notesSz cx="6858000" cy="9144000"/>
  <p:custDataLst>
    <p:tags r:id="rId13"/>
  </p:custDataLst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rgbClr val="220060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rgbClr val="220060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rgbClr val="220060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rgbClr val="220060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rgbClr val="220060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rgbClr val="220060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rgbClr val="220060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rgbClr val="220060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rgbClr val="220060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EA019"/>
    <a:srgbClr val="F0F014"/>
    <a:srgbClr val="F8F319"/>
    <a:srgbClr val="1EA000"/>
    <a:srgbClr val="1FA200"/>
    <a:srgbClr val="1E8200"/>
    <a:srgbClr val="00B6F6"/>
    <a:srgbClr val="0DC0FF"/>
    <a:srgbClr val="EEB500"/>
    <a:srgbClr val="1E9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519" autoAdjust="0"/>
    <p:restoredTop sz="82488" autoAdjust="0"/>
  </p:normalViewPr>
  <p:slideViewPr>
    <p:cSldViewPr>
      <p:cViewPr varScale="1">
        <p:scale>
          <a:sx n="71" d="100"/>
          <a:sy n="71" d="100"/>
        </p:scale>
        <p:origin x="-348" y="-90"/>
      </p:cViewPr>
      <p:guideLst>
        <p:guide orient="horz" pos="66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960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6605588" y="8961438"/>
            <a:ext cx="192087" cy="1524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 eaLnBrk="0" hangingPunct="0">
              <a:defRPr/>
            </a:pPr>
            <a:fld id="{883F6577-566B-4D30-8418-230214A631F8}" type="slidenum">
              <a:rPr lang="en-US" sz="1000" b="0">
                <a:solidFill>
                  <a:schemeClr val="tx1"/>
                </a:solidFill>
                <a:latin typeface="Tahoma" pitchFamily="34" charset="0"/>
              </a:rPr>
              <a:pPr algn="r" eaLnBrk="0" hangingPunct="0">
                <a:defRPr/>
              </a:pPr>
              <a:t>‹#›</a:t>
            </a:fld>
            <a:endParaRPr lang="en-US" sz="1000" b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1727200" y="8932863"/>
            <a:ext cx="3114675" cy="211137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16" tIns="44414" rIns="90416" bIns="44414">
            <a:spAutoFit/>
          </a:bodyPr>
          <a:lstStyle/>
          <a:p>
            <a:pPr algn="r" eaLnBrk="0" hangingPunct="0">
              <a:defRPr/>
            </a:pPr>
            <a:r>
              <a:rPr lang="en-US" sz="800" b="0">
                <a:solidFill>
                  <a:schemeClr val="tx1"/>
                </a:solidFill>
              </a:rPr>
              <a:t>University of Karlsruhe Proprietary – Use pursuant to instructions</a:t>
            </a:r>
          </a:p>
        </p:txBody>
      </p:sp>
    </p:spTree>
    <p:extLst>
      <p:ext uri="{BB962C8B-B14F-4D97-AF65-F5344CB8AC3E}">
        <p14:creationId xmlns:p14="http://schemas.microsoft.com/office/powerpoint/2010/main" val="36710594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0370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noFill/>
          <a:ln w="12699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343400"/>
            <a:ext cx="5032375" cy="41148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vert="horz" wrap="square" lIns="90416" tIns="44414" rIns="90416" bIns="44414" numCol="1" anchor="t" anchorCtr="1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3913725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14300" indent="-114300" algn="l" rtl="0" eaLnBrk="0" fontAlgn="base" hangingPunct="0">
      <a:spcBef>
        <a:spcPct val="30000"/>
      </a:spcBef>
      <a:spcAft>
        <a:spcPct val="0"/>
      </a:spcAft>
      <a:buSzPct val="100000"/>
      <a:buChar char="•"/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00050" indent="-171450" algn="l" rtl="0" eaLnBrk="0" fontAlgn="base" hangingPunct="0">
      <a:spcBef>
        <a:spcPct val="30000"/>
      </a:spcBef>
      <a:spcAft>
        <a:spcPct val="0"/>
      </a:spcAft>
      <a:buSzPct val="100000"/>
      <a:buChar char="–"/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685800" indent="-114300" algn="l" rtl="0" eaLnBrk="0" fontAlgn="base" hangingPunct="0">
      <a:spcBef>
        <a:spcPct val="30000"/>
      </a:spcBef>
      <a:spcAft>
        <a:spcPct val="0"/>
      </a:spcAft>
      <a:buSzPct val="100000"/>
      <a:buChar char="•"/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028700" indent="-171450" algn="l" rtl="0" eaLnBrk="0" fontAlgn="base" hangingPunct="0">
      <a:spcBef>
        <a:spcPct val="30000"/>
      </a:spcBef>
      <a:spcAft>
        <a:spcPct val="0"/>
      </a:spcAft>
      <a:buSzPct val="100000"/>
      <a:buChar char="–"/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buSzPct val="100000"/>
      <a:buChar char="•"/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5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856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0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0610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Tx/>
              <a:buNone/>
            </a:pPr>
            <a:endParaRPr lang="de-DE" smtClean="0">
              <a:sym typeface="Wingdings" pitchFamily="2" charset="2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0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0610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Tx/>
              <a:buNone/>
            </a:pPr>
            <a:endParaRPr lang="de-DE" smtClean="0">
              <a:sym typeface="Wingdings" pitchFamily="2" charset="2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0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0610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Tx/>
              <a:buNone/>
            </a:pPr>
            <a:endParaRPr lang="de-DE" dirty="0" smtClean="0">
              <a:sym typeface="Wingdings" pitchFamily="2" charset="2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0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0610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Tx/>
              <a:buNone/>
            </a:pPr>
            <a:endParaRPr lang="de-DE" dirty="0" smtClean="0">
              <a:sym typeface="Wingdings" pitchFamily="2" charset="2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0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0610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Tx/>
              <a:buNone/>
            </a:pPr>
            <a:endParaRPr lang="de-DE" smtClean="0">
              <a:sym typeface="Wingdings" pitchFamily="2" charset="2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0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0610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Tx/>
              <a:buNone/>
            </a:pPr>
            <a:endParaRPr lang="de-DE" smtClean="0">
              <a:sym typeface="Wingdings" pitchFamily="2" charset="2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0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0610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Tx/>
              <a:buNone/>
            </a:pPr>
            <a:endParaRPr lang="de-DE" smtClean="0">
              <a:sym typeface="Wingdings" pitchFamily="2" charset="2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0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0610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Tx/>
              <a:buNone/>
            </a:pPr>
            <a:endParaRPr lang="de-DE" dirty="0" smtClean="0">
              <a:sym typeface="Wingdings" pitchFamily="2" charset="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vmlDrawing" Target="../drawings/vmlDrawing2.v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3.png"/><Relationship Id="rId5" Type="http://schemas.openxmlformats.org/officeDocument/2006/relationships/image" Target="../media/image1.png"/><Relationship Id="rId4" Type="http://schemas.openxmlformats.org/officeDocument/2006/relationships/oleObject" Target="../embeddings/oleObject2.bin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51422" y="1931987"/>
            <a:ext cx="9037945" cy="1800225"/>
          </a:xfrm>
          <a:prstGeom prst="rect">
            <a:avLst/>
          </a:prstGeom>
          <a:solidFill>
            <a:srgbClr val="220060"/>
          </a:solidFill>
          <a:ln w="9525">
            <a:solidFill>
              <a:srgbClr val="0000FF"/>
            </a:solidFill>
            <a:miter lim="800000"/>
            <a:headEnd/>
            <a:tailEnd/>
          </a:ln>
          <a:effectLst>
            <a:glow rad="63500">
              <a:schemeClr val="accent4">
                <a:satMod val="175000"/>
                <a:alpha val="40000"/>
              </a:schemeClr>
            </a:glow>
            <a:reflection blurRad="6350" stA="50000" endA="275" endPos="40000" dist="101600" dir="5400000" sy="-100000" algn="bl" rotWithShape="0"/>
          </a:effectLst>
        </p:spPr>
        <p:txBody>
          <a:bodyPr wrap="none" lIns="0" tIns="0" rIns="0" bIns="0" anchor="ctr"/>
          <a:lstStyle/>
          <a:p>
            <a:pPr algn="ctr" eaLnBrk="0" hangingPunct="0">
              <a:defRPr/>
            </a:pPr>
            <a:endParaRPr lang="en-US" altLang="en-US" sz="16800" b="0">
              <a:solidFill>
                <a:srgbClr val="666666"/>
              </a:solidFill>
              <a:latin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7380288" y="260350"/>
          <a:ext cx="1485900" cy="1071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2174" r:id="rId4" imgW="3895238" imgH="2809524" progId="MSPhotoEd.3">
                  <p:embed/>
                </p:oleObj>
              </mc:Choice>
              <mc:Fallback>
                <p:oleObj r:id="rId4" imgW="3895238" imgH="2809524" progId="MSPhotoEd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80288" y="260350"/>
                        <a:ext cx="1485900" cy="1071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Picture 8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4651375"/>
            <a:ext cx="3240088" cy="107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10"/>
          <p:cNvSpPr txBox="1">
            <a:spLocks noChangeArrowheads="1"/>
          </p:cNvSpPr>
          <p:nvPr userDrawn="1"/>
        </p:nvSpPr>
        <p:spPr bwMode="auto">
          <a:xfrm>
            <a:off x="3276600" y="4724400"/>
            <a:ext cx="5616575" cy="881063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1pPr>
            <a:lvl2pPr marL="742950" indent="-28575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2pPr>
            <a:lvl3pPr marL="11430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3pPr>
            <a:lvl4pPr marL="16002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4pPr>
            <a:lvl5pPr marL="20574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sz="1800">
                <a:solidFill>
                  <a:schemeClr val="tx1"/>
                </a:solidFill>
              </a:rPr>
              <a:t>Nano Scale Disruptive Silicon-Plasmonic Platform for Chip-to-Chip Interconnection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sz="1800">
                <a:solidFill>
                  <a:schemeClr val="tx1"/>
                </a:solidFill>
              </a:rPr>
              <a:t>www.navolchi.eu</a:t>
            </a:r>
          </a:p>
        </p:txBody>
      </p:sp>
      <p:sp>
        <p:nvSpPr>
          <p:cNvPr id="6" name="Text Box 11"/>
          <p:cNvSpPr txBox="1">
            <a:spLocks noChangeArrowheads="1"/>
          </p:cNvSpPr>
          <p:nvPr userDrawn="1"/>
        </p:nvSpPr>
        <p:spPr bwMode="auto">
          <a:xfrm>
            <a:off x="798513" y="333375"/>
            <a:ext cx="6049962" cy="11445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>
            <a:lvl1pPr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1pPr>
            <a:lvl2pPr marL="742950" indent="-28575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2pPr>
            <a:lvl3pPr marL="11430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3pPr>
            <a:lvl4pPr marL="16002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4pPr>
            <a:lvl5pPr marL="20574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en-US" i="1">
                <a:solidFill>
                  <a:schemeClr val="tx1"/>
                </a:solidFill>
              </a:rPr>
              <a:t>NAVOLCHI</a:t>
            </a:r>
            <a:r>
              <a:rPr lang="en-US"/>
              <a:t>  1</a:t>
            </a:r>
            <a:r>
              <a:rPr lang="en-US" baseline="30000"/>
              <a:t>st</a:t>
            </a:r>
            <a:r>
              <a:rPr lang="en-US"/>
              <a:t> Review Meeting</a:t>
            </a:r>
            <a:r>
              <a:rPr lang="en-US" sz="2400"/>
              <a:t> </a:t>
            </a:r>
          </a:p>
          <a:p>
            <a:pPr>
              <a:lnSpc>
                <a:spcPct val="150000"/>
              </a:lnSpc>
            </a:pPr>
            <a:r>
              <a:rPr lang="en-US" sz="1800"/>
              <a:t>November 27</a:t>
            </a:r>
            <a:r>
              <a:rPr lang="en-US" sz="1800" baseline="30000"/>
              <a:t>th</a:t>
            </a:r>
            <a:r>
              <a:rPr lang="en-US" sz="1800"/>
              <a:t> 2012, Brussels</a:t>
            </a:r>
            <a:endParaRPr lang="de-DE" sz="1800"/>
          </a:p>
        </p:txBody>
      </p:sp>
      <p:sp>
        <p:nvSpPr>
          <p:cNvPr id="7" name="Text Box 10"/>
          <p:cNvSpPr txBox="1">
            <a:spLocks noChangeArrowheads="1"/>
          </p:cNvSpPr>
          <p:nvPr userDrawn="1"/>
        </p:nvSpPr>
        <p:spPr bwMode="auto">
          <a:xfrm>
            <a:off x="7451725" y="1452563"/>
            <a:ext cx="1439863" cy="330200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1pPr>
            <a:lvl2pPr marL="742950" indent="-28575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2pPr>
            <a:lvl3pPr marL="11430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3pPr>
            <a:lvl4pPr marL="16002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4pPr>
            <a:lvl5pPr marL="20574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sz="1200">
                <a:solidFill>
                  <a:schemeClr val="tx1"/>
                </a:solidFill>
              </a:rPr>
              <a:t>FP7-ICT-2011-7</a:t>
            </a:r>
          </a:p>
          <a:p>
            <a:pPr eaLnBrk="1" hangingPunct="1">
              <a:lnSpc>
                <a:spcPct val="90000"/>
              </a:lnSpc>
            </a:pPr>
            <a:r>
              <a:rPr lang="en-US" sz="1200">
                <a:solidFill>
                  <a:schemeClr val="tx1"/>
                </a:solidFill>
              </a:rPr>
              <a:t>GA 288869</a:t>
            </a:r>
          </a:p>
        </p:txBody>
      </p:sp>
    </p:spTree>
    <p:extLst>
      <p:ext uri="{BB962C8B-B14F-4D97-AF65-F5344CB8AC3E}">
        <p14:creationId xmlns:p14="http://schemas.microsoft.com/office/powerpoint/2010/main" val="34121378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266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61138" y="333375"/>
            <a:ext cx="2125662" cy="579278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80975" y="333375"/>
            <a:ext cx="6227763" cy="57927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670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781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869382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120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396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541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4596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290932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719002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476" name="Picture 49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" y="6130925"/>
            <a:ext cx="1744663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047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187325"/>
            <a:ext cx="7416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60426" name="Text Box 10"/>
          <p:cNvSpPr txBox="1">
            <a:spLocks noChangeArrowheads="1"/>
          </p:cNvSpPr>
          <p:nvPr/>
        </p:nvSpPr>
        <p:spPr bwMode="auto">
          <a:xfrm>
            <a:off x="1643063" y="6500813"/>
            <a:ext cx="6526212" cy="165100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1pPr>
            <a:lvl2pPr marL="742950" indent="-28575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2pPr>
            <a:lvl3pPr marL="11430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3pPr>
            <a:lvl4pPr marL="16002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4pPr>
            <a:lvl5pPr marL="20574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9pPr>
          </a:lstStyle>
          <a:p>
            <a:pPr algn="l"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sz="1200">
                <a:solidFill>
                  <a:schemeClr val="tx1"/>
                </a:solidFill>
              </a:rPr>
              <a:t>N</a:t>
            </a:r>
            <a:r>
              <a:rPr lang="en-US" sz="1200"/>
              <a:t>ano Scale Disruptive Silicon-Plasmonic Platform for Chip-to-Chip Interconnection</a:t>
            </a:r>
          </a:p>
        </p:txBody>
      </p:sp>
      <p:sp>
        <p:nvSpPr>
          <p:cNvPr id="60427" name="Text Box 11"/>
          <p:cNvSpPr txBox="1">
            <a:spLocks noChangeArrowheads="1"/>
          </p:cNvSpPr>
          <p:nvPr/>
        </p:nvSpPr>
        <p:spPr bwMode="auto">
          <a:xfrm>
            <a:off x="8429625" y="6500813"/>
            <a:ext cx="36512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>
            <a:lvl1pPr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1pPr>
            <a:lvl2pPr marL="742950" indent="-28575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2pPr>
            <a:lvl3pPr marL="11430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3pPr>
            <a:lvl4pPr marL="16002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4pPr>
            <a:lvl5pPr marL="20574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9pPr>
          </a:lstStyle>
          <a:p>
            <a:pPr algn="l">
              <a:lnSpc>
                <a:spcPct val="100000"/>
              </a:lnSpc>
            </a:pPr>
            <a:fld id="{8711D9A1-6E9C-4CDC-9CDE-1DB8EFF92027}" type="slidenum">
              <a:rPr lang="en-US" sz="1400"/>
              <a:pPr algn="l">
                <a:lnSpc>
                  <a:spcPct val="100000"/>
                </a:lnSpc>
              </a:pPr>
              <a:t>‹#›</a:t>
            </a:fld>
            <a:endParaRPr lang="en-US" sz="1400"/>
          </a:p>
        </p:txBody>
      </p:sp>
      <p:graphicFrame>
        <p:nvGraphicFramePr>
          <p:cNvPr id="60470" name="Object 54"/>
          <p:cNvGraphicFramePr>
            <a:graphicFrameLocks noChangeAspect="1"/>
          </p:cNvGraphicFramePr>
          <p:nvPr/>
        </p:nvGraphicFramePr>
        <p:xfrm>
          <a:off x="7740650" y="115888"/>
          <a:ext cx="1143000" cy="823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795" r:id="rId15" imgW="3895238" imgH="2809524" progId="MSPhotoEd.3">
                  <p:embed/>
                </p:oleObj>
              </mc:Choice>
              <mc:Fallback>
                <p:oleObj r:id="rId15" imgW="3895238" imgH="2809524" progId="MSPhotoEd.3">
                  <p:embed/>
                  <p:pic>
                    <p:nvPicPr>
                      <p:cNvPr id="0" name="Object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40650" y="115888"/>
                        <a:ext cx="1143000" cy="823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0475" name="Gerade Verbindung 10"/>
          <p:cNvCxnSpPr>
            <a:cxnSpLocks noChangeShapeType="1"/>
          </p:cNvCxnSpPr>
          <p:nvPr userDrawn="1"/>
        </p:nvCxnSpPr>
        <p:spPr bwMode="auto">
          <a:xfrm>
            <a:off x="1619250" y="6430963"/>
            <a:ext cx="7310438" cy="22225"/>
          </a:xfrm>
          <a:prstGeom prst="line">
            <a:avLst/>
          </a:prstGeom>
          <a:noFill/>
          <a:ln w="19050" algn="ctr">
            <a:solidFill>
              <a:srgbClr val="262FDA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0477" name="Gerade Verbindung 10"/>
          <p:cNvCxnSpPr>
            <a:cxnSpLocks noChangeShapeType="1"/>
          </p:cNvCxnSpPr>
          <p:nvPr userDrawn="1"/>
        </p:nvCxnSpPr>
        <p:spPr bwMode="auto">
          <a:xfrm>
            <a:off x="177800" y="765175"/>
            <a:ext cx="7418388" cy="0"/>
          </a:xfrm>
          <a:prstGeom prst="line">
            <a:avLst/>
          </a:prstGeom>
          <a:noFill/>
          <a:ln w="19050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rgbClr val="220060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rgbClr val="220060"/>
          </a:solidFill>
          <a:latin typeface="Arial" charset="0"/>
        </a:defRPr>
      </a:lvl2pPr>
      <a:lvl3pPr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rgbClr val="220060"/>
          </a:solidFill>
          <a:latin typeface="Arial" charset="0"/>
        </a:defRPr>
      </a:lvl3pPr>
      <a:lvl4pPr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rgbClr val="220060"/>
          </a:solidFill>
          <a:latin typeface="Arial" charset="0"/>
        </a:defRPr>
      </a:lvl4pPr>
      <a:lvl5pPr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rgbClr val="220060"/>
          </a:solidFill>
          <a:latin typeface="Arial" charset="0"/>
        </a:defRPr>
      </a:lvl5pPr>
      <a:lvl6pPr marL="457200"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6pPr>
      <a:lvl7pPr marL="914400"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7pPr>
      <a:lvl8pPr marL="1371600"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8pPr>
      <a:lvl9pPr marL="1828800"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Font typeface="Wingdings" pitchFamily="2" charset="2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–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•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–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»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»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»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»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»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537" name="Text Box 10"/>
          <p:cNvSpPr txBox="1">
            <a:spLocks noChangeArrowheads="1"/>
          </p:cNvSpPr>
          <p:nvPr/>
        </p:nvSpPr>
        <p:spPr bwMode="auto">
          <a:xfrm>
            <a:off x="323850" y="2133600"/>
            <a:ext cx="8382000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1pPr>
            <a:lvl2pPr marL="742950" indent="-28575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2pPr>
            <a:lvl3pPr marL="11430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3pPr>
            <a:lvl4pPr marL="16002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4pPr>
            <a:lvl5pPr marL="20574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9pPr>
          </a:lstStyle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sz="2000" dirty="0">
                <a:solidFill>
                  <a:schemeClr val="bg1"/>
                </a:solidFill>
              </a:rPr>
              <a:t>Work Package 6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>
                <a:solidFill>
                  <a:schemeClr val="bg1"/>
                </a:solidFill>
              </a:rPr>
              <a:t>Presentation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sz="2000" u="sng" dirty="0" smtClean="0">
                <a:solidFill>
                  <a:schemeClr val="bg1"/>
                </a:solidFill>
              </a:rPr>
              <a:t>Alberto Scandurra</a:t>
            </a:r>
            <a:endParaRPr lang="en-US" sz="2000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sz="2000" dirty="0" smtClean="0">
                <a:solidFill>
                  <a:schemeClr val="bg1"/>
                </a:solidFill>
              </a:rPr>
              <a:t>STMicroelectronics, Italy</a:t>
            </a:r>
            <a:endParaRPr lang="de-DE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585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rgbClr val="002060"/>
                </a:solidFill>
              </a:rPr>
              <a:t>Outline</a:t>
            </a:r>
          </a:p>
        </p:txBody>
      </p:sp>
      <p:sp>
        <p:nvSpPr>
          <p:cNvPr id="579590" name="Text Box 6"/>
          <p:cNvSpPr txBox="1">
            <a:spLocks noChangeArrowheads="1"/>
          </p:cNvSpPr>
          <p:nvPr/>
        </p:nvSpPr>
        <p:spPr bwMode="auto">
          <a:xfrm>
            <a:off x="971550" y="1484313"/>
            <a:ext cx="7776914" cy="2985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61950" indent="-36195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1pPr>
            <a:lvl2pPr marL="1323975" indent="-609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2pPr>
            <a:lvl3pPr marL="2112963" indent="-609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3pPr>
            <a:lvl4pPr marL="2901950" indent="-609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4pPr>
            <a:lvl5pPr marL="3690938" indent="-609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5pPr>
            <a:lvl6pPr marL="4148138" indent="-609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6pPr>
            <a:lvl7pPr marL="4605338" indent="-609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7pPr>
            <a:lvl8pPr marL="5062538" indent="-609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8pPr>
            <a:lvl9pPr marL="5519738" indent="-609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9pPr>
          </a:lstStyle>
          <a:p>
            <a:pPr algn="l" eaLnBrk="1" hangingPunct="1">
              <a:lnSpc>
                <a:spcPct val="100000"/>
              </a:lnSpc>
              <a:spcAft>
                <a:spcPct val="20000"/>
              </a:spcAft>
              <a:buFontTx/>
              <a:buAutoNum type="arabicPeriod"/>
            </a:pPr>
            <a:r>
              <a:rPr lang="en-US" sz="2000" dirty="0" smtClean="0"/>
              <a:t>WP6 </a:t>
            </a:r>
            <a:r>
              <a:rPr lang="en-US" sz="2000" dirty="0"/>
              <a:t>Position in </a:t>
            </a:r>
            <a:r>
              <a:rPr lang="en-US" sz="2000" dirty="0" smtClean="0"/>
              <a:t>Project</a:t>
            </a:r>
            <a:endParaRPr lang="en-US" sz="2000" dirty="0"/>
          </a:p>
          <a:p>
            <a:pPr algn="l" eaLnBrk="1" hangingPunct="1">
              <a:lnSpc>
                <a:spcPct val="100000"/>
              </a:lnSpc>
              <a:spcAft>
                <a:spcPct val="20000"/>
              </a:spcAft>
              <a:buFontTx/>
              <a:buAutoNum type="arabicPeriod"/>
            </a:pPr>
            <a:r>
              <a:rPr lang="en-US" sz="2000" dirty="0" smtClean="0"/>
              <a:t>Objectives</a:t>
            </a:r>
          </a:p>
          <a:p>
            <a:pPr algn="l" eaLnBrk="1" hangingPunct="1">
              <a:lnSpc>
                <a:spcPct val="100000"/>
              </a:lnSpc>
              <a:spcAft>
                <a:spcPct val="20000"/>
              </a:spcAft>
              <a:buFontTx/>
              <a:buAutoNum type="arabicPeriod"/>
            </a:pPr>
            <a:r>
              <a:rPr lang="en-US" sz="2000" dirty="0" smtClean="0"/>
              <a:t>Tasks</a:t>
            </a:r>
            <a:endParaRPr lang="en-US" sz="2000" dirty="0"/>
          </a:p>
          <a:p>
            <a:pPr algn="l" eaLnBrk="1" hangingPunct="1">
              <a:lnSpc>
                <a:spcPct val="100000"/>
              </a:lnSpc>
              <a:spcAft>
                <a:spcPct val="20000"/>
              </a:spcAft>
              <a:buFontTx/>
              <a:buAutoNum type="arabicPeriod"/>
            </a:pPr>
            <a:r>
              <a:rPr lang="en-US" sz="2000" dirty="0"/>
              <a:t>Milestones and </a:t>
            </a:r>
            <a:r>
              <a:rPr lang="en-US" sz="2000" dirty="0" smtClean="0"/>
              <a:t>Deliverables</a:t>
            </a:r>
            <a:endParaRPr lang="en-US" sz="2000" dirty="0"/>
          </a:p>
          <a:p>
            <a:pPr algn="l" eaLnBrk="1" hangingPunct="1">
              <a:lnSpc>
                <a:spcPct val="100000"/>
              </a:lnSpc>
              <a:spcAft>
                <a:spcPct val="20000"/>
              </a:spcAft>
              <a:buFontTx/>
              <a:buAutoNum type="arabicPeriod"/>
            </a:pPr>
            <a:r>
              <a:rPr lang="en-US" sz="2000" dirty="0"/>
              <a:t>Status of </a:t>
            </a:r>
            <a:r>
              <a:rPr lang="en-US" sz="2000" dirty="0" smtClean="0"/>
              <a:t>Work</a:t>
            </a:r>
          </a:p>
          <a:p>
            <a:pPr marL="1028700" lvl="1" indent="-314325" algn="l" eaLnBrk="1" hangingPunct="1">
              <a:lnSpc>
                <a:spcPct val="100000"/>
              </a:lnSpc>
              <a:spcAft>
                <a:spcPct val="20000"/>
              </a:spcAft>
              <a:buFont typeface="+mj-lt"/>
              <a:buAutoNum type="romanUcPeriod"/>
            </a:pPr>
            <a:r>
              <a:rPr lang="en-US" sz="2000" dirty="0" smtClean="0"/>
              <a:t>Plasmonic/Metallic Laser</a:t>
            </a:r>
          </a:p>
          <a:p>
            <a:pPr marL="1028700" lvl="1" indent="-314325" algn="l" eaLnBrk="1" hangingPunct="1">
              <a:lnSpc>
                <a:spcPct val="100000"/>
              </a:lnSpc>
              <a:spcAft>
                <a:spcPct val="20000"/>
              </a:spcAft>
              <a:buFont typeface="+mj-lt"/>
              <a:buAutoNum type="romanUcPeriod"/>
            </a:pPr>
            <a:r>
              <a:rPr lang="en-US" sz="2000" dirty="0" smtClean="0"/>
              <a:t>Plasmonic Modulator</a:t>
            </a:r>
          </a:p>
          <a:p>
            <a:pPr algn="l" eaLnBrk="1" hangingPunct="1">
              <a:lnSpc>
                <a:spcPct val="100000"/>
              </a:lnSpc>
              <a:spcAft>
                <a:spcPct val="20000"/>
              </a:spcAft>
              <a:buFontTx/>
              <a:buAutoNum type="arabicPeriod"/>
            </a:pPr>
            <a:r>
              <a:rPr lang="en-US" sz="2000" dirty="0" smtClean="0"/>
              <a:t>Summary and Outlook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585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rgbClr val="002060"/>
                </a:solidFill>
              </a:rPr>
              <a:t>WP6 Position in Project</a:t>
            </a:r>
          </a:p>
        </p:txBody>
      </p:sp>
      <p:pic>
        <p:nvPicPr>
          <p:cNvPr id="7628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124744"/>
            <a:ext cx="6417945" cy="4755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ounded Rectangle 7"/>
          <p:cNvSpPr/>
          <p:nvPr/>
        </p:nvSpPr>
        <p:spPr bwMode="auto">
          <a:xfrm>
            <a:off x="1385427" y="3828509"/>
            <a:ext cx="5679959" cy="959097"/>
          </a:xfrm>
          <a:prstGeom prst="roundRect">
            <a:avLst/>
          </a:prstGeom>
          <a:noFill/>
          <a:ln w="0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>
            <a:glow rad="254000">
              <a:srgbClr val="00B0F0"/>
            </a:glo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  <a:tab pos="358775" algn="l"/>
                <a:tab pos="719138" algn="l"/>
                <a:tab pos="1077913" algn="l"/>
                <a:tab pos="1436688" algn="l"/>
                <a:tab pos="1795463" algn="l"/>
                <a:tab pos="2155825" algn="l"/>
                <a:tab pos="2514600" algn="l"/>
                <a:tab pos="2873375" algn="l"/>
                <a:tab pos="3233738" algn="l"/>
                <a:tab pos="3584575" algn="l"/>
                <a:tab pos="6457950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233051" y="1484784"/>
            <a:ext cx="16594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Contributors:</a:t>
            </a:r>
            <a:endParaRPr lang="en-US" dirty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45872" y="1854116"/>
            <a:ext cx="761995" cy="53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714926" y="2546674"/>
            <a:ext cx="623888" cy="595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751437" y="5196121"/>
            <a:ext cx="550863" cy="6694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631065" y="4675551"/>
            <a:ext cx="79160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683970" y="3884028"/>
            <a:ext cx="685800" cy="578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7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583957" y="3271591"/>
            <a:ext cx="885826" cy="42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64176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585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3200" dirty="0">
                <a:solidFill>
                  <a:srgbClr val="002060"/>
                </a:solidFill>
              </a:rPr>
              <a:t>O</a:t>
            </a:r>
            <a:r>
              <a:rPr lang="en-US" sz="3200" dirty="0" smtClean="0">
                <a:solidFill>
                  <a:srgbClr val="002060"/>
                </a:solidFill>
              </a:rPr>
              <a:t>bjectives</a:t>
            </a:r>
          </a:p>
        </p:txBody>
      </p:sp>
      <p:sp>
        <p:nvSpPr>
          <p:cNvPr id="579590" name="Text Box 6"/>
          <p:cNvSpPr txBox="1">
            <a:spLocks noChangeArrowheads="1"/>
          </p:cNvSpPr>
          <p:nvPr/>
        </p:nvSpPr>
        <p:spPr bwMode="auto">
          <a:xfrm>
            <a:off x="755576" y="1340768"/>
            <a:ext cx="7776864" cy="1677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61950" indent="-36195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1pPr>
            <a:lvl2pPr marL="1323975" indent="-609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2pPr>
            <a:lvl3pPr marL="2112963" indent="-609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3pPr>
            <a:lvl4pPr marL="2901950" indent="-609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4pPr>
            <a:lvl5pPr marL="3690938" indent="-609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5pPr>
            <a:lvl6pPr marL="4148138" indent="-609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6pPr>
            <a:lvl7pPr marL="4605338" indent="-609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7pPr>
            <a:lvl8pPr marL="5062538" indent="-609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8pPr>
            <a:lvl9pPr marL="5519738" indent="-609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ct val="20000"/>
              </a:spcAft>
              <a:buFont typeface="Arial" pitchFamily="34" charset="0"/>
              <a:buChar char="•"/>
            </a:pPr>
            <a:r>
              <a:rPr lang="it-IT" sz="2000" dirty="0" smtClean="0"/>
              <a:t>Validation</a:t>
            </a:r>
            <a:r>
              <a:rPr lang="it-IT" sz="2000" b="0" dirty="0" smtClean="0"/>
              <a:t> </a:t>
            </a:r>
            <a:r>
              <a:rPr lang="it-IT" sz="2000" b="0" dirty="0"/>
              <a:t>the research activities carried out in the other WPs by means of a </a:t>
            </a:r>
            <a:r>
              <a:rPr lang="it-IT" sz="2000" dirty="0"/>
              <a:t>demonstrator</a:t>
            </a:r>
            <a:r>
              <a:rPr lang="it-IT" sz="2000" b="0" dirty="0"/>
              <a:t> implementing a simple System-in-Package exploiting all the developed building-blocks (plasmonic devices and digital/analog modules)</a:t>
            </a:r>
          </a:p>
        </p:txBody>
      </p:sp>
    </p:spTree>
    <p:extLst>
      <p:ext uri="{BB962C8B-B14F-4D97-AF65-F5344CB8AC3E}">
        <p14:creationId xmlns:p14="http://schemas.microsoft.com/office/powerpoint/2010/main" val="1441639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585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rgbClr val="002060"/>
                </a:solidFill>
              </a:rPr>
              <a:t>Tasks</a:t>
            </a:r>
          </a:p>
        </p:txBody>
      </p:sp>
      <p:graphicFrame>
        <p:nvGraphicFramePr>
          <p:cNvPr id="4" name="Tabel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0127313"/>
              </p:ext>
            </p:extLst>
          </p:nvPr>
        </p:nvGraphicFramePr>
        <p:xfrm>
          <a:off x="251521" y="1268760"/>
          <a:ext cx="8424934" cy="3448392"/>
        </p:xfrm>
        <a:graphic>
          <a:graphicData uri="http://schemas.openxmlformats.org/drawingml/2006/table">
            <a:tbl>
              <a:tblPr firstRow="1" bandRow="1"/>
              <a:tblGrid>
                <a:gridCol w="1118354"/>
                <a:gridCol w="5767902"/>
                <a:gridCol w="1538678"/>
              </a:tblGrid>
              <a:tr h="43204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Names of the Tasks</a:t>
                      </a:r>
                      <a:endParaRPr lang="en-GB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Time Period [months]</a:t>
                      </a:r>
                      <a:endParaRPr lang="en-GB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864096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T6.1</a:t>
                      </a:r>
                      <a:endParaRPr lang="en-GB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 smtClean="0"/>
                        <a:t>Characterization of active</a:t>
                      </a:r>
                      <a:r>
                        <a:rPr lang="en-GB" b="0" baseline="0" dirty="0" smtClean="0"/>
                        <a:t> and passive </a:t>
                      </a:r>
                      <a:r>
                        <a:rPr lang="en-GB" b="0" baseline="0" dirty="0" err="1" smtClean="0"/>
                        <a:t>plasmonic</a:t>
                      </a:r>
                      <a:r>
                        <a:rPr lang="en-GB" b="0" baseline="0" dirty="0" smtClean="0"/>
                        <a:t> devices </a:t>
                      </a:r>
                      <a:endParaRPr lang="en-GB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/>
                        <a:t>7-33</a:t>
                      </a:r>
                      <a:endParaRPr lang="en-GB" b="0" dirty="0"/>
                    </a:p>
                  </a:txBody>
                  <a:tcPr anchor="ctr">
                    <a:noFill/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T6.2</a:t>
                      </a:r>
                      <a:endParaRPr lang="en-GB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 smtClean="0"/>
                        <a:t>Assembly and packaging of </a:t>
                      </a:r>
                      <a:r>
                        <a:rPr lang="en-GB" b="0" dirty="0" err="1" smtClean="0"/>
                        <a:t>plasmonic</a:t>
                      </a:r>
                      <a:r>
                        <a:rPr lang="en-GB" b="0" dirty="0" smtClean="0"/>
                        <a:t> devices into System in Package</a:t>
                      </a:r>
                      <a:endParaRPr lang="en-GB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/>
                        <a:t>30-36</a:t>
                      </a:r>
                      <a:endParaRPr lang="en-GB" b="0" dirty="0"/>
                    </a:p>
                  </a:txBody>
                  <a:tcPr anchor="ctr">
                    <a:noFill/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T6.3</a:t>
                      </a:r>
                      <a:endParaRPr lang="en-GB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dirty="0" smtClean="0"/>
                        <a:t>Plasmonic chip-to-chip interconnect prototype testing and evaluation </a:t>
                      </a:r>
                      <a:endParaRPr lang="en-GB" dirty="0" smtClean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/>
                        <a:t>32-36</a:t>
                      </a:r>
                      <a:endParaRPr lang="en-GB" b="0" dirty="0"/>
                    </a:p>
                  </a:txBody>
                  <a:tcPr anchor="ctr">
                    <a:noFill/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T6.4</a:t>
                      </a:r>
                      <a:endParaRPr lang="en-GB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 smtClean="0"/>
                        <a:t>System in Package</a:t>
                      </a:r>
                      <a:r>
                        <a:rPr lang="en-GB" b="0" baseline="0" dirty="0" smtClean="0"/>
                        <a:t> integration and characterization</a:t>
                      </a:r>
                      <a:endParaRPr lang="en-GB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/>
                        <a:t>22-36</a:t>
                      </a:r>
                      <a:endParaRPr lang="en-GB" b="0" dirty="0"/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0586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585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rgbClr val="002060"/>
                </a:solidFill>
              </a:rPr>
              <a:t>Milestones</a:t>
            </a:r>
          </a:p>
        </p:txBody>
      </p:sp>
      <p:graphicFrame>
        <p:nvGraphicFramePr>
          <p:cNvPr id="9" name="Tabel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5040546"/>
              </p:ext>
            </p:extLst>
          </p:nvPr>
        </p:nvGraphicFramePr>
        <p:xfrm>
          <a:off x="179512" y="1340768"/>
          <a:ext cx="8820981" cy="4043680"/>
        </p:xfrm>
        <a:graphic>
          <a:graphicData uri="http://schemas.openxmlformats.org/drawingml/2006/table">
            <a:tbl>
              <a:tblPr firstRow="1" bandRow="1"/>
              <a:tblGrid>
                <a:gridCol w="850162"/>
                <a:gridCol w="6038951"/>
                <a:gridCol w="947709"/>
                <a:gridCol w="984159"/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Names of the Milestones</a:t>
                      </a:r>
                      <a:endParaRPr lang="en-GB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err="1" smtClean="0"/>
                        <a:t>Month</a:t>
                      </a:r>
                      <a:endParaRPr lang="en-GB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/>
                        <a:t>Partner</a:t>
                      </a:r>
                      <a:endParaRPr lang="en-GB" b="1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MS37</a:t>
                      </a:r>
                      <a:endParaRPr lang="en-GB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Plasmonic active device characterization results </a:t>
                      </a:r>
                      <a:endParaRPr lang="en-GB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12</a:t>
                      </a:r>
                      <a:endParaRPr lang="en-GB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AIT</a:t>
                      </a:r>
                      <a:endParaRPr lang="en-GB" dirty="0"/>
                    </a:p>
                  </a:txBody>
                  <a:tcPr anchor="ctr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MS38</a:t>
                      </a:r>
                      <a:endParaRPr lang="en-GB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Plasmonic passive components characteriaztion results with a 1dB coupling loss </a:t>
                      </a:r>
                      <a:endParaRPr lang="en-GB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24</a:t>
                      </a:r>
                      <a:endParaRPr lang="en-GB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AIT</a:t>
                      </a:r>
                      <a:endParaRPr lang="en-GB" dirty="0"/>
                    </a:p>
                  </a:txBody>
                  <a:tcPr anchor="ctr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MS39</a:t>
                      </a:r>
                      <a:endParaRPr lang="en-GB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Concept for system integration developed </a:t>
                      </a:r>
                      <a:endParaRPr lang="en-GB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27</a:t>
                      </a:r>
                      <a:endParaRPr lang="en-GB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AIT</a:t>
                      </a:r>
                    </a:p>
                  </a:txBody>
                  <a:tcPr anchor="ctr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MS40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Individual plasmonic devices characterization, testing and evaluation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30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AIT</a:t>
                      </a:r>
                      <a:endParaRPr lang="en-GB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MS41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Chip to chip interconnect characterization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33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ST</a:t>
                      </a:r>
                      <a:endParaRPr lang="en-GB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MS42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Plasmonic components integration to demonstrate chip-to-chip interconnect 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33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K</a:t>
                      </a:r>
                      <a:r>
                        <a:rPr lang="en-GB" smtClean="0"/>
                        <a:t>IT</a:t>
                      </a:r>
                      <a:endParaRPr lang="en-GB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MS43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Plasmonic chip-to-chip interconnect prototype testing and evaluation 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36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ST</a:t>
                      </a:r>
                      <a:endParaRPr lang="en-GB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9017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585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rgbClr val="002060"/>
                </a:solidFill>
              </a:rPr>
              <a:t>Deliverables</a:t>
            </a:r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6241090"/>
              </p:ext>
            </p:extLst>
          </p:nvPr>
        </p:nvGraphicFramePr>
        <p:xfrm>
          <a:off x="161509" y="1484784"/>
          <a:ext cx="8820981" cy="2661920"/>
        </p:xfrm>
        <a:graphic>
          <a:graphicData uri="http://schemas.openxmlformats.org/drawingml/2006/table">
            <a:tbl>
              <a:tblPr firstRow="1" bandRow="1"/>
              <a:tblGrid>
                <a:gridCol w="850162"/>
                <a:gridCol w="6038951"/>
                <a:gridCol w="947709"/>
                <a:gridCol w="984159"/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err="1" smtClean="0"/>
                        <a:t>Names</a:t>
                      </a:r>
                      <a:r>
                        <a:rPr lang="de-DE" b="1" baseline="0" dirty="0" smtClean="0"/>
                        <a:t> </a:t>
                      </a:r>
                      <a:r>
                        <a:rPr lang="de-DE" b="1" baseline="0" dirty="0" err="1" smtClean="0"/>
                        <a:t>of</a:t>
                      </a:r>
                      <a:r>
                        <a:rPr lang="de-DE" b="1" baseline="0" dirty="0" smtClean="0"/>
                        <a:t> </a:t>
                      </a:r>
                      <a:r>
                        <a:rPr lang="de-DE" b="1" baseline="0" dirty="0" err="1" smtClean="0"/>
                        <a:t>the</a:t>
                      </a:r>
                      <a:r>
                        <a:rPr lang="de-DE" b="1" baseline="0" dirty="0" smtClean="0"/>
                        <a:t> </a:t>
                      </a:r>
                      <a:r>
                        <a:rPr lang="de-DE" b="1" baseline="0" dirty="0" err="1" smtClean="0"/>
                        <a:t>Deliverables</a:t>
                      </a:r>
                      <a:endParaRPr lang="en-GB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err="1" smtClean="0"/>
                        <a:t>Month</a:t>
                      </a:r>
                      <a:endParaRPr lang="en-GB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/>
                        <a:t>Partner</a:t>
                      </a:r>
                      <a:endParaRPr lang="en-GB" b="1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D6.1</a:t>
                      </a:r>
                      <a:endParaRPr lang="en-GB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eaLnBrk="1" hangingPunct="1">
                        <a:spcAft>
                          <a:spcPct val="20000"/>
                        </a:spcAft>
                        <a:buFont typeface="Arial" charset="0"/>
                        <a:buNone/>
                      </a:pPr>
                      <a:r>
                        <a:rPr lang="it-IT" sz="1800" dirty="0" smtClean="0"/>
                        <a:t>Report on characterization results of all plasmonic devices</a:t>
                      </a:r>
                      <a:endParaRPr lang="it-IT" sz="1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27</a:t>
                      </a:r>
                      <a:endParaRPr lang="en-GB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AIT</a:t>
                      </a:r>
                      <a:endParaRPr lang="en-GB" dirty="0"/>
                    </a:p>
                  </a:txBody>
                  <a:tcPr anchor="ctr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D6.2</a:t>
                      </a:r>
                      <a:endParaRPr lang="en-GB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Report on characterization results of all optical interface plasmonic passive components </a:t>
                      </a:r>
                      <a:endParaRPr lang="en-GB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27</a:t>
                      </a:r>
                      <a:endParaRPr lang="en-GB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AIT</a:t>
                      </a:r>
                      <a:endParaRPr lang="en-GB" dirty="0"/>
                    </a:p>
                  </a:txBody>
                  <a:tcPr anchor="ctr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D6.3</a:t>
                      </a:r>
                      <a:endParaRPr lang="en-GB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Report on chip-to-chip interconnect characterization </a:t>
                      </a:r>
                      <a:endParaRPr lang="en-GB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36</a:t>
                      </a:r>
                      <a:endParaRPr lang="en-GB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ST</a:t>
                      </a:r>
                      <a:endParaRPr lang="en-GB" dirty="0" smtClean="0"/>
                    </a:p>
                  </a:txBody>
                  <a:tcPr anchor="ctr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D6.4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Report on plasmonic chip-to-chip interconnect prototype testing and evaluation 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36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ST</a:t>
                      </a:r>
                      <a:endParaRPr lang="en-GB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2765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 Box 6"/>
          <p:cNvSpPr txBox="1">
            <a:spLocks noChangeArrowheads="1"/>
          </p:cNvSpPr>
          <p:nvPr/>
        </p:nvSpPr>
        <p:spPr bwMode="auto">
          <a:xfrm>
            <a:off x="648048" y="980728"/>
            <a:ext cx="8388448" cy="16373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61950" indent="-36195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1pPr>
            <a:lvl2pPr marL="1323975" indent="-609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2pPr>
            <a:lvl3pPr marL="2112963" indent="-609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3pPr>
            <a:lvl4pPr marL="2901950" indent="-609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4pPr>
            <a:lvl5pPr marL="3690938" indent="-609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5pPr>
            <a:lvl6pPr marL="4148138" indent="-609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6pPr>
            <a:lvl7pPr marL="4605338" indent="-609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7pPr>
            <a:lvl8pPr marL="5062538" indent="-609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8pPr>
            <a:lvl9pPr marL="5519738" indent="-609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9pPr>
          </a:lstStyle>
          <a:p>
            <a:pPr algn="l" eaLnBrk="1" hangingPunct="1">
              <a:lnSpc>
                <a:spcPct val="100000"/>
              </a:lnSpc>
              <a:spcAft>
                <a:spcPct val="20000"/>
              </a:spcAft>
              <a:buFont typeface="Arial" pitchFamily="34" charset="0"/>
              <a:buChar char="•"/>
            </a:pPr>
            <a:r>
              <a:rPr lang="it-IT" sz="1600" dirty="0" smtClean="0"/>
              <a:t>Got </a:t>
            </a:r>
            <a:r>
              <a:rPr lang="it-IT" sz="1600" dirty="0"/>
              <a:t>FPGA equipment for demonstrator (</a:t>
            </a:r>
            <a:r>
              <a:rPr lang="it-IT" sz="1600" dirty="0" smtClean="0"/>
              <a:t>ZeBu)</a:t>
            </a:r>
          </a:p>
          <a:p>
            <a:pPr lvl="1" algn="l" eaLnBrk="1" hangingPunct="1">
              <a:lnSpc>
                <a:spcPct val="100000"/>
              </a:lnSpc>
              <a:spcAft>
                <a:spcPct val="20000"/>
              </a:spcAft>
              <a:buFont typeface="Arial" pitchFamily="34" charset="0"/>
              <a:buChar char="•"/>
            </a:pPr>
            <a:r>
              <a:rPr lang="it-IT" sz="1400" dirty="0" smtClean="0"/>
              <a:t>Managing </a:t>
            </a:r>
            <a:r>
              <a:rPr lang="it-IT" sz="1400" dirty="0"/>
              <a:t>up to 32 Mgates at the speed of up to 30 </a:t>
            </a:r>
            <a:r>
              <a:rPr lang="it-IT" sz="1400" dirty="0" smtClean="0"/>
              <a:t>MHz</a:t>
            </a:r>
          </a:p>
          <a:p>
            <a:pPr lvl="1" algn="l" eaLnBrk="1" hangingPunct="1">
              <a:lnSpc>
                <a:spcPct val="100000"/>
              </a:lnSpc>
              <a:spcAft>
                <a:spcPct val="20000"/>
              </a:spcAft>
              <a:buFont typeface="Arial" pitchFamily="34" charset="0"/>
              <a:buChar char="•"/>
            </a:pPr>
            <a:r>
              <a:rPr lang="it-IT" sz="1400" dirty="0" smtClean="0"/>
              <a:t>Currently </a:t>
            </a:r>
            <a:r>
              <a:rPr lang="it-IT" sz="1400" dirty="0"/>
              <a:t>installed in ST Grenoble by </a:t>
            </a:r>
            <a:r>
              <a:rPr lang="it-IT" sz="1400" dirty="0" smtClean="0"/>
              <a:t>verification/validation group</a:t>
            </a:r>
          </a:p>
          <a:p>
            <a:pPr lvl="1" algn="l" eaLnBrk="1" hangingPunct="1">
              <a:lnSpc>
                <a:spcPct val="100000"/>
              </a:lnSpc>
              <a:spcAft>
                <a:spcPct val="20000"/>
              </a:spcAft>
              <a:buFont typeface="Arial" pitchFamily="34" charset="0"/>
              <a:buChar char="•"/>
            </a:pPr>
            <a:r>
              <a:rPr lang="it-IT" sz="1400" dirty="0" smtClean="0"/>
              <a:t>NAVOLCHI </a:t>
            </a:r>
            <a:r>
              <a:rPr lang="it-IT" sz="1400" dirty="0"/>
              <a:t>activity starting remotely in a few </a:t>
            </a:r>
            <a:r>
              <a:rPr lang="it-IT" sz="1400" dirty="0" smtClean="0"/>
              <a:t>weeks</a:t>
            </a:r>
          </a:p>
          <a:p>
            <a:pPr lvl="1" algn="l" eaLnBrk="1" hangingPunct="1">
              <a:lnSpc>
                <a:spcPct val="100000"/>
              </a:lnSpc>
              <a:spcAft>
                <a:spcPct val="20000"/>
              </a:spcAft>
              <a:buFont typeface="Arial" pitchFamily="34" charset="0"/>
              <a:buChar char="•"/>
            </a:pPr>
            <a:r>
              <a:rPr lang="it-IT" sz="1400" dirty="0" smtClean="0"/>
              <a:t>FPGA </a:t>
            </a:r>
            <a:r>
              <a:rPr lang="it-IT" sz="1400" dirty="0"/>
              <a:t>equipment planned to be moved to ST Catania beginnning of next year</a:t>
            </a:r>
            <a:endParaRPr lang="en-US" sz="1400" dirty="0"/>
          </a:p>
          <a:p>
            <a:pPr algn="l" eaLnBrk="1" hangingPunct="1">
              <a:lnSpc>
                <a:spcPct val="100000"/>
              </a:lnSpc>
              <a:spcAft>
                <a:spcPct val="20000"/>
              </a:spcAft>
              <a:buFont typeface="Arial" pitchFamily="34" charset="0"/>
              <a:buChar char="•"/>
            </a:pPr>
            <a:endParaRPr lang="en-US" sz="1400" dirty="0"/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179388" y="187325"/>
            <a:ext cx="7416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22006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220060"/>
                </a:solidFill>
                <a:latin typeface="Arial" charset="0"/>
              </a:defRPr>
            </a:lvl2pPr>
            <a:lvl3pPr algn="ctr" rtl="0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220060"/>
                </a:solidFill>
                <a:latin typeface="Arial" charset="0"/>
              </a:defRPr>
            </a:lvl3pPr>
            <a:lvl4pPr algn="ctr" rtl="0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220060"/>
                </a:solidFill>
                <a:latin typeface="Arial" charset="0"/>
              </a:defRPr>
            </a:lvl4pPr>
            <a:lvl5pPr algn="ctr" rtl="0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220060"/>
                </a:solidFill>
                <a:latin typeface="Arial" charset="0"/>
              </a:defRPr>
            </a:lvl5pPr>
            <a:lvl6pPr marL="457200" algn="ctr" rtl="0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6pPr>
            <a:lvl7pPr marL="914400" algn="ctr" rtl="0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7pPr>
            <a:lvl8pPr marL="1371600" algn="ctr" rtl="0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8pPr>
            <a:lvl9pPr marL="1828800" algn="ctr" rtl="0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3200" dirty="0" smtClean="0">
                <a:solidFill>
                  <a:srgbClr val="002060"/>
                </a:solidFill>
              </a:rPr>
              <a:t>Status of Work: Demonstrator</a:t>
            </a:r>
          </a:p>
        </p:txBody>
      </p:sp>
      <p:grpSp>
        <p:nvGrpSpPr>
          <p:cNvPr id="9" name="Group 3"/>
          <p:cNvGrpSpPr>
            <a:grpSpLocks/>
          </p:cNvGrpSpPr>
          <p:nvPr/>
        </p:nvGrpSpPr>
        <p:grpSpPr bwMode="auto">
          <a:xfrm>
            <a:off x="893973" y="2571609"/>
            <a:ext cx="7423150" cy="3352800"/>
            <a:chOff x="304800" y="1331696"/>
            <a:chExt cx="8737205" cy="4800816"/>
          </a:xfrm>
        </p:grpSpPr>
        <p:sp>
          <p:nvSpPr>
            <p:cNvPr id="11" name="Rectangle 2"/>
            <p:cNvSpPr>
              <a:spLocks noChangeArrowheads="1"/>
            </p:cNvSpPr>
            <p:nvPr/>
          </p:nvSpPr>
          <p:spPr bwMode="auto">
            <a:xfrm>
              <a:off x="2971800" y="1331696"/>
              <a:ext cx="4478338" cy="365760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2700">
              <a:noFill/>
              <a:miter lim="800000"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none"/>
            <a:lstStyle/>
            <a:p>
              <a:pPr>
                <a:defRPr/>
              </a:pPr>
              <a:r>
                <a:rPr lang="en-US" sz="1200" dirty="0" err="1">
                  <a:latin typeface="+mn-lt"/>
                  <a:cs typeface="Arial" charset="0"/>
                </a:rPr>
                <a:t>ZeBu</a:t>
              </a:r>
              <a:endParaRPr lang="en-US" sz="1200" dirty="0">
                <a:latin typeface="+mn-lt"/>
                <a:cs typeface="Arial" charset="0"/>
              </a:endParaRPr>
            </a:p>
          </p:txBody>
        </p:sp>
        <p:sp>
          <p:nvSpPr>
            <p:cNvPr id="15" name="Rectangle 22"/>
            <p:cNvSpPr>
              <a:spLocks noChangeArrowheads="1"/>
            </p:cNvSpPr>
            <p:nvPr/>
          </p:nvSpPr>
          <p:spPr bwMode="auto">
            <a:xfrm>
              <a:off x="4706937" y="1636496"/>
              <a:ext cx="2590800" cy="3276600"/>
            </a:xfrm>
            <a:prstGeom prst="rect">
              <a:avLst/>
            </a:prstGeom>
            <a:solidFill>
              <a:srgbClr val="936093"/>
            </a:solidFill>
            <a:ln>
              <a:noFill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 algn="ctr">
                <a:defRPr/>
              </a:pPr>
              <a:r>
                <a:rPr lang="en-US" sz="1200" dirty="0">
                  <a:solidFill>
                    <a:schemeClr val="bg1"/>
                  </a:solidFill>
                  <a:cs typeface="Arial" pitchFamily="34" charset="0"/>
                </a:rPr>
                <a:t>Design-Under-Test</a:t>
              </a:r>
            </a:p>
            <a:p>
              <a:pPr algn="ctr">
                <a:defRPr/>
              </a:pPr>
              <a:r>
                <a:rPr lang="en-US" sz="1200" dirty="0">
                  <a:solidFill>
                    <a:schemeClr val="bg1"/>
                  </a:solidFill>
                  <a:cs typeface="Arial" pitchFamily="34" charset="0"/>
                </a:rPr>
                <a:t>(DUT)</a:t>
              </a:r>
            </a:p>
          </p:txBody>
        </p:sp>
        <p:cxnSp>
          <p:nvCxnSpPr>
            <p:cNvPr id="16" name="Straight Connector 96"/>
            <p:cNvCxnSpPr>
              <a:cxnSpLocks noChangeShapeType="1"/>
            </p:cNvCxnSpPr>
            <p:nvPr/>
          </p:nvCxnSpPr>
          <p:spPr bwMode="auto">
            <a:xfrm>
              <a:off x="6267450" y="3541496"/>
              <a:ext cx="609600" cy="1588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prstDash val="sys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7" name="Rectangle 28"/>
            <p:cNvSpPr>
              <a:spLocks noChangeArrowheads="1"/>
            </p:cNvSpPr>
            <p:nvPr/>
          </p:nvSpPr>
          <p:spPr bwMode="auto">
            <a:xfrm>
              <a:off x="4953002" y="3668655"/>
              <a:ext cx="609599" cy="330041"/>
            </a:xfrm>
            <a:prstGeom prst="rect">
              <a:avLst/>
            </a:prstGeom>
            <a:solidFill>
              <a:srgbClr val="9393C4"/>
            </a:solidFill>
            <a:ln w="9525">
              <a:noFill/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>
              <a:bevelT w="63500" h="25400" prst="coolSlant"/>
            </a:sp3d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000" dirty="0">
                  <a:solidFill>
                    <a:schemeClr val="bg1"/>
                  </a:solidFill>
                  <a:latin typeface="+mn-lt"/>
                </a:rPr>
                <a:t>Memory</a:t>
              </a:r>
            </a:p>
          </p:txBody>
        </p:sp>
        <p:sp>
          <p:nvSpPr>
            <p:cNvPr id="18" name="Rectangle 29"/>
            <p:cNvSpPr>
              <a:spLocks noChangeArrowheads="1"/>
            </p:cNvSpPr>
            <p:nvPr/>
          </p:nvSpPr>
          <p:spPr bwMode="auto">
            <a:xfrm>
              <a:off x="4953001" y="3312896"/>
              <a:ext cx="834569" cy="319088"/>
            </a:xfrm>
            <a:prstGeom prst="rect">
              <a:avLst/>
            </a:prstGeom>
            <a:solidFill>
              <a:srgbClr val="666699"/>
            </a:solidFill>
            <a:ln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coolSlant"/>
            </a:sp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1000" dirty="0">
                  <a:solidFill>
                    <a:schemeClr val="bg1"/>
                  </a:solidFill>
                  <a:cs typeface="Arial" pitchFamily="34" charset="0"/>
                </a:rPr>
                <a:t>Memory</a:t>
              </a:r>
            </a:p>
            <a:p>
              <a:pPr algn="ctr">
                <a:defRPr/>
              </a:pPr>
              <a:r>
                <a:rPr lang="en-US" sz="1000" dirty="0">
                  <a:solidFill>
                    <a:schemeClr val="bg1"/>
                  </a:solidFill>
                  <a:cs typeface="Arial" pitchFamily="34" charset="0"/>
                </a:rPr>
                <a:t>Server</a:t>
              </a:r>
            </a:p>
          </p:txBody>
        </p:sp>
        <p:sp>
          <p:nvSpPr>
            <p:cNvPr id="19" name="Rectangle 30"/>
            <p:cNvSpPr>
              <a:spLocks noChangeArrowheads="1"/>
            </p:cNvSpPr>
            <p:nvPr/>
          </p:nvSpPr>
          <p:spPr bwMode="auto">
            <a:xfrm>
              <a:off x="4953000" y="2398496"/>
              <a:ext cx="838200" cy="304800"/>
            </a:xfrm>
            <a:prstGeom prst="rect">
              <a:avLst/>
            </a:prstGeom>
            <a:solidFill>
              <a:srgbClr val="666699"/>
            </a:solidFill>
            <a:ln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coolSlant"/>
            </a:sp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1000" dirty="0">
                  <a:solidFill>
                    <a:schemeClr val="bg1"/>
                  </a:solidFill>
                  <a:cs typeface="Arial" pitchFamily="34" charset="0"/>
                </a:rPr>
                <a:t>Clock </a:t>
              </a:r>
            </a:p>
            <a:p>
              <a:pPr algn="ctr">
                <a:defRPr/>
              </a:pPr>
              <a:r>
                <a:rPr lang="en-US" sz="1000" dirty="0">
                  <a:solidFill>
                    <a:schemeClr val="bg1"/>
                  </a:solidFill>
                  <a:cs typeface="Arial" pitchFamily="34" charset="0"/>
                </a:rPr>
                <a:t>Server</a:t>
              </a: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6115049" y="2550896"/>
              <a:ext cx="457200" cy="457200"/>
            </a:xfrm>
            <a:prstGeom prst="rect">
              <a:avLst/>
            </a:prstGeom>
            <a:solidFill>
              <a:srgbClr val="9393C4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 prst="coolSlant"/>
            </a:sp3d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000" dirty="0">
                  <a:solidFill>
                    <a:schemeClr val="bg1"/>
                  </a:solidFill>
                  <a:latin typeface="+mn-lt"/>
                  <a:cs typeface="Arial" charset="0"/>
                </a:rPr>
                <a:t>FPGA</a:t>
              </a: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6267449" y="2703296"/>
              <a:ext cx="457200" cy="457200"/>
            </a:xfrm>
            <a:prstGeom prst="rect">
              <a:avLst/>
            </a:prstGeom>
            <a:solidFill>
              <a:srgbClr val="9393C4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 prst="coolSlant"/>
            </a:sp3d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000" dirty="0">
                  <a:solidFill>
                    <a:schemeClr val="bg1"/>
                  </a:solidFill>
                  <a:latin typeface="+mn-lt"/>
                  <a:cs typeface="Arial" charset="0"/>
                </a:rPr>
                <a:t>FPGA</a:t>
              </a: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6419849" y="2855696"/>
              <a:ext cx="457200" cy="457200"/>
            </a:xfrm>
            <a:prstGeom prst="rect">
              <a:avLst/>
            </a:prstGeom>
            <a:solidFill>
              <a:srgbClr val="9393C4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 prst="coolSlant"/>
            </a:sp3d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000" dirty="0">
                  <a:solidFill>
                    <a:schemeClr val="bg1"/>
                  </a:solidFill>
                  <a:latin typeface="+mn-lt"/>
                  <a:cs typeface="Arial" charset="0"/>
                </a:rPr>
                <a:t>FPGA</a:t>
              </a: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6572249" y="3008096"/>
              <a:ext cx="457200" cy="457200"/>
            </a:xfrm>
            <a:prstGeom prst="rect">
              <a:avLst/>
            </a:prstGeom>
            <a:solidFill>
              <a:srgbClr val="9393C4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 prst="coolSlant"/>
            </a:sp3d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000" dirty="0">
                  <a:solidFill>
                    <a:schemeClr val="bg1"/>
                  </a:solidFill>
                  <a:latin typeface="+mn-lt"/>
                  <a:cs typeface="Arial" charset="0"/>
                </a:rPr>
                <a:t>FPGA</a:t>
              </a: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6115049" y="3693896"/>
              <a:ext cx="457200" cy="457200"/>
            </a:xfrm>
            <a:prstGeom prst="rect">
              <a:avLst/>
            </a:prstGeom>
            <a:solidFill>
              <a:srgbClr val="9393C4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 prst="coolSlant"/>
            </a:sp3d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000" dirty="0">
                  <a:solidFill>
                    <a:schemeClr val="bg1"/>
                  </a:solidFill>
                  <a:latin typeface="+mn-lt"/>
                  <a:cs typeface="Arial" charset="0"/>
                </a:rPr>
                <a:t>FPGA</a:t>
              </a: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6267449" y="3846296"/>
              <a:ext cx="457200" cy="457200"/>
            </a:xfrm>
            <a:prstGeom prst="rect">
              <a:avLst/>
            </a:prstGeom>
            <a:solidFill>
              <a:srgbClr val="9393C4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 prst="coolSlant"/>
            </a:sp3d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000" dirty="0">
                  <a:solidFill>
                    <a:schemeClr val="bg1"/>
                  </a:solidFill>
                  <a:latin typeface="+mn-lt"/>
                  <a:cs typeface="Arial" charset="0"/>
                </a:rPr>
                <a:t>FPGA</a:t>
              </a: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6419849" y="3998696"/>
              <a:ext cx="457200" cy="457200"/>
            </a:xfrm>
            <a:prstGeom prst="rect">
              <a:avLst/>
            </a:prstGeom>
            <a:solidFill>
              <a:srgbClr val="9393C4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 prst="coolSlant"/>
            </a:sp3d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000" dirty="0">
                  <a:solidFill>
                    <a:schemeClr val="bg1"/>
                  </a:solidFill>
                  <a:latin typeface="+mn-lt"/>
                  <a:cs typeface="Arial" charset="0"/>
                </a:rPr>
                <a:t>FPGA</a:t>
              </a:r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6572249" y="4151096"/>
              <a:ext cx="457200" cy="457200"/>
            </a:xfrm>
            <a:prstGeom prst="rect">
              <a:avLst/>
            </a:prstGeom>
            <a:solidFill>
              <a:srgbClr val="9393C4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 prst="coolSlant"/>
            </a:sp3d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000" dirty="0">
                  <a:solidFill>
                    <a:schemeClr val="bg1"/>
                  </a:solidFill>
                  <a:latin typeface="+mn-lt"/>
                  <a:cs typeface="Arial" charset="0"/>
                </a:rPr>
                <a:t>FPGA</a:t>
              </a:r>
            </a:p>
          </p:txBody>
        </p:sp>
        <p:sp>
          <p:nvSpPr>
            <p:cNvPr id="29" name="Rectangle 10"/>
            <p:cNvSpPr>
              <a:spLocks noChangeArrowheads="1"/>
            </p:cNvSpPr>
            <p:nvPr/>
          </p:nvSpPr>
          <p:spPr bwMode="auto">
            <a:xfrm>
              <a:off x="304800" y="1331696"/>
              <a:ext cx="1905000" cy="365760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none"/>
            <a:lstStyle/>
            <a:p>
              <a:pPr algn="r">
                <a:defRPr/>
              </a:pPr>
              <a:r>
                <a:rPr lang="en-US" sz="1200" dirty="0">
                  <a:cs typeface="Arial" charset="0"/>
                </a:rPr>
                <a:t>PC / Linux</a:t>
              </a:r>
            </a:p>
          </p:txBody>
        </p:sp>
        <p:sp>
          <p:nvSpPr>
            <p:cNvPr id="30" name="Rectangle 11"/>
            <p:cNvSpPr>
              <a:spLocks noChangeArrowheads="1"/>
            </p:cNvSpPr>
            <p:nvPr/>
          </p:nvSpPr>
          <p:spPr bwMode="auto">
            <a:xfrm>
              <a:off x="2286000" y="1331696"/>
              <a:ext cx="609600" cy="365760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none"/>
            <a:lstStyle/>
            <a:p>
              <a:pPr algn="ctr">
                <a:defRPr/>
              </a:pPr>
              <a:r>
                <a:rPr lang="en-US" sz="1200" dirty="0" err="1">
                  <a:cs typeface="Arial" charset="0"/>
                </a:rPr>
                <a:t>PCIe</a:t>
              </a:r>
              <a:endParaRPr lang="en-US" sz="1200" dirty="0">
                <a:cs typeface="Arial" charset="0"/>
              </a:endParaRPr>
            </a:p>
            <a:p>
              <a:pPr algn="ctr">
                <a:defRPr/>
              </a:pPr>
              <a:r>
                <a:rPr lang="en-US" sz="1200" dirty="0">
                  <a:cs typeface="Arial" charset="0"/>
                </a:rPr>
                <a:t>I/F</a:t>
              </a:r>
            </a:p>
          </p:txBody>
        </p:sp>
        <p:sp>
          <p:nvSpPr>
            <p:cNvPr id="31" name="Rectangle 35"/>
            <p:cNvSpPr>
              <a:spLocks noChangeArrowheads="1"/>
            </p:cNvSpPr>
            <p:nvPr/>
          </p:nvSpPr>
          <p:spPr bwMode="auto">
            <a:xfrm>
              <a:off x="457200" y="3685959"/>
              <a:ext cx="1600200" cy="1227137"/>
            </a:xfrm>
            <a:prstGeom prst="rect">
              <a:avLst/>
            </a:prstGeom>
            <a:solidFill>
              <a:srgbClr val="9393C4"/>
            </a:solidFill>
            <a:ln w="9525">
              <a:noFill/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none" anchorCtr="1"/>
            <a:lstStyle/>
            <a:p>
              <a:pPr algn="ctr">
                <a:defRPr/>
              </a:pPr>
              <a:r>
                <a:rPr lang="en-US" sz="1200" dirty="0">
                  <a:solidFill>
                    <a:schemeClr val="bg1"/>
                  </a:solidFill>
                </a:rPr>
                <a:t>Transaction-Based</a:t>
              </a:r>
            </a:p>
          </p:txBody>
        </p:sp>
        <p:sp>
          <p:nvSpPr>
            <p:cNvPr id="32" name="Rectangle 36"/>
            <p:cNvSpPr>
              <a:spLocks noChangeArrowheads="1"/>
            </p:cNvSpPr>
            <p:nvPr/>
          </p:nvSpPr>
          <p:spPr bwMode="auto">
            <a:xfrm>
              <a:off x="457200" y="1644434"/>
              <a:ext cx="1600200" cy="1897062"/>
            </a:xfrm>
            <a:prstGeom prst="rect">
              <a:avLst/>
            </a:prstGeom>
            <a:solidFill>
              <a:srgbClr val="9393C4"/>
            </a:solidFill>
            <a:ln w="9525">
              <a:noFill/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none" anchorCtr="1"/>
            <a:lstStyle/>
            <a:p>
              <a:pPr algn="ctr">
                <a:defRPr/>
              </a:pPr>
              <a:r>
                <a:rPr lang="en-US" sz="1200" dirty="0">
                  <a:solidFill>
                    <a:schemeClr val="bg1"/>
                  </a:solidFill>
                </a:rPr>
                <a:t>Cycle-Based</a:t>
              </a:r>
            </a:p>
          </p:txBody>
        </p:sp>
        <p:sp>
          <p:nvSpPr>
            <p:cNvPr id="33" name="Text Box 12"/>
            <p:cNvSpPr txBox="1">
              <a:spLocks noChangeArrowheads="1"/>
            </p:cNvSpPr>
            <p:nvPr/>
          </p:nvSpPr>
          <p:spPr bwMode="auto">
            <a:xfrm>
              <a:off x="7300913" y="2246096"/>
              <a:ext cx="1690687" cy="2585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rgbClr val="220060"/>
                  </a:solidFill>
                  <a:latin typeface="Arial" charset="0"/>
                </a:defRPr>
              </a:lvl1pPr>
              <a:lvl2pPr marL="742950" indent="-285750" eaLnBrk="0" hangingPunct="0">
                <a:defRPr b="1">
                  <a:solidFill>
                    <a:srgbClr val="220060"/>
                  </a:solidFill>
                  <a:latin typeface="Arial" charset="0"/>
                </a:defRPr>
              </a:lvl2pPr>
              <a:lvl3pPr marL="1143000" indent="-228600" eaLnBrk="0" hangingPunct="0">
                <a:defRPr b="1">
                  <a:solidFill>
                    <a:srgbClr val="220060"/>
                  </a:solidFill>
                  <a:latin typeface="Arial" charset="0"/>
                </a:defRPr>
              </a:lvl3pPr>
              <a:lvl4pPr marL="1600200" indent="-228600" eaLnBrk="0" hangingPunct="0">
                <a:defRPr b="1">
                  <a:solidFill>
                    <a:srgbClr val="220060"/>
                  </a:solidFill>
                  <a:latin typeface="Arial" charset="0"/>
                </a:defRPr>
              </a:lvl4pPr>
              <a:lvl5pPr marL="2057400" indent="-228600" eaLnBrk="0" hangingPunct="0">
                <a:defRPr b="1">
                  <a:solidFill>
                    <a:srgbClr val="220060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rgbClr val="220060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rgbClr val="220060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rgbClr val="220060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rgbClr val="220060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n-US" sz="1200"/>
                <a:t>Target System</a:t>
              </a:r>
            </a:p>
          </p:txBody>
        </p:sp>
        <p:pic>
          <p:nvPicPr>
            <p:cNvPr id="34" name="Picture 1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96200" y="2474696"/>
              <a:ext cx="1127125" cy="8715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35" name="Group 32"/>
            <p:cNvGrpSpPr>
              <a:grpSpLocks/>
            </p:cNvGrpSpPr>
            <p:nvPr/>
          </p:nvGrpSpPr>
          <p:grpSpPr bwMode="auto">
            <a:xfrm>
              <a:off x="7727943" y="3687291"/>
              <a:ext cx="744552" cy="652881"/>
              <a:chOff x="3837" y="2257"/>
              <a:chExt cx="434" cy="381"/>
            </a:xfrm>
          </p:grpSpPr>
          <p:pic>
            <p:nvPicPr>
              <p:cNvPr id="82" name="Picture 33" descr="CHIP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61" y="2257"/>
                <a:ext cx="390" cy="3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83" name="Text Box 34"/>
              <p:cNvSpPr txBox="1">
                <a:spLocks noChangeArrowheads="1"/>
              </p:cNvSpPr>
              <p:nvPr/>
            </p:nvSpPr>
            <p:spPr bwMode="auto">
              <a:xfrm>
                <a:off x="3837" y="2295"/>
                <a:ext cx="434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b="1">
                    <a:solidFill>
                      <a:srgbClr val="220060"/>
                    </a:solidFill>
                    <a:latin typeface="Arial" charset="0"/>
                  </a:defRPr>
                </a:lvl1pPr>
                <a:lvl2pPr marL="742950" indent="-285750" eaLnBrk="0" hangingPunct="0">
                  <a:defRPr b="1">
                    <a:solidFill>
                      <a:srgbClr val="220060"/>
                    </a:solidFill>
                    <a:latin typeface="Arial" charset="0"/>
                  </a:defRPr>
                </a:lvl2pPr>
                <a:lvl3pPr marL="1143000" indent="-228600" eaLnBrk="0" hangingPunct="0">
                  <a:defRPr b="1">
                    <a:solidFill>
                      <a:srgbClr val="220060"/>
                    </a:solidFill>
                    <a:latin typeface="Arial" charset="0"/>
                  </a:defRPr>
                </a:lvl3pPr>
                <a:lvl4pPr marL="1600200" indent="-228600" eaLnBrk="0" hangingPunct="0">
                  <a:defRPr b="1">
                    <a:solidFill>
                      <a:srgbClr val="220060"/>
                    </a:solidFill>
                    <a:latin typeface="Arial" charset="0"/>
                  </a:defRPr>
                </a:lvl4pPr>
                <a:lvl5pPr marL="2057400" indent="-228600" eaLnBrk="0" hangingPunct="0">
                  <a:defRPr b="1">
                    <a:solidFill>
                      <a:srgbClr val="220060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rgbClr val="220060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rgbClr val="220060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rgbClr val="220060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rgbClr val="220060"/>
                    </a:solidFill>
                    <a:latin typeface="Arial" charset="0"/>
                  </a:defRPr>
                </a:lvl9pPr>
              </a:lstStyle>
              <a:p>
                <a:pPr algn="ctr" eaLnBrk="1" hangingPunct="1"/>
                <a:r>
                  <a:rPr lang="en-US" sz="1000">
                    <a:solidFill>
                      <a:schemeClr val="bg1"/>
                    </a:solidFill>
                  </a:rPr>
                  <a:t>Hard</a:t>
                </a:r>
              </a:p>
              <a:p>
                <a:pPr algn="ctr" eaLnBrk="1" hangingPunct="1"/>
                <a:r>
                  <a:rPr lang="en-US" sz="1000">
                    <a:solidFill>
                      <a:schemeClr val="bg1"/>
                    </a:solidFill>
                  </a:rPr>
                  <a:t>Cores</a:t>
                </a:r>
              </a:p>
            </p:txBody>
          </p:sp>
        </p:grpSp>
        <p:sp>
          <p:nvSpPr>
            <p:cNvPr id="36" name="Text Box 57"/>
            <p:cNvSpPr txBox="1">
              <a:spLocks noChangeArrowheads="1"/>
            </p:cNvSpPr>
            <p:nvPr/>
          </p:nvSpPr>
          <p:spPr bwMode="auto">
            <a:xfrm>
              <a:off x="7221538" y="3389096"/>
              <a:ext cx="1690687" cy="2585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rgbClr val="220060"/>
                  </a:solidFill>
                  <a:latin typeface="Arial" charset="0"/>
                </a:defRPr>
              </a:lvl1pPr>
              <a:lvl2pPr marL="742950" indent="-285750" eaLnBrk="0" hangingPunct="0">
                <a:defRPr b="1">
                  <a:solidFill>
                    <a:srgbClr val="220060"/>
                  </a:solidFill>
                  <a:latin typeface="Arial" charset="0"/>
                </a:defRPr>
              </a:lvl2pPr>
              <a:lvl3pPr marL="1143000" indent="-228600" eaLnBrk="0" hangingPunct="0">
                <a:defRPr b="1">
                  <a:solidFill>
                    <a:srgbClr val="220060"/>
                  </a:solidFill>
                  <a:latin typeface="Arial" charset="0"/>
                </a:defRPr>
              </a:lvl3pPr>
              <a:lvl4pPr marL="1600200" indent="-228600" eaLnBrk="0" hangingPunct="0">
                <a:defRPr b="1">
                  <a:solidFill>
                    <a:srgbClr val="220060"/>
                  </a:solidFill>
                  <a:latin typeface="Arial" charset="0"/>
                </a:defRPr>
              </a:lvl4pPr>
              <a:lvl5pPr marL="2057400" indent="-228600" eaLnBrk="0" hangingPunct="0">
                <a:defRPr b="1">
                  <a:solidFill>
                    <a:srgbClr val="220060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rgbClr val="220060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rgbClr val="220060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rgbClr val="220060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rgbClr val="220060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n-US" sz="1200"/>
                <a:t>Logic Tiles</a:t>
              </a:r>
            </a:p>
          </p:txBody>
        </p:sp>
        <p:sp>
          <p:nvSpPr>
            <p:cNvPr id="37" name="AutoShape 58"/>
            <p:cNvSpPr>
              <a:spLocks noChangeArrowheads="1"/>
            </p:cNvSpPr>
            <p:nvPr/>
          </p:nvSpPr>
          <p:spPr bwMode="auto">
            <a:xfrm>
              <a:off x="7585075" y="4608296"/>
              <a:ext cx="1143000" cy="457200"/>
            </a:xfrm>
            <a:prstGeom prst="wedgeRoundRectCallout">
              <a:avLst>
                <a:gd name="adj1" fmla="val -56389"/>
                <a:gd name="adj2" fmla="val -307986"/>
                <a:gd name="adj3" fmla="val 16667"/>
              </a:avLst>
            </a:prstGeom>
            <a:noFill/>
            <a:ln w="12700" algn="ctr">
              <a:solidFill>
                <a:schemeClr val="tx1"/>
              </a:solidFill>
              <a:prstDash val="sys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/>
              <a:r>
                <a:rPr lang="en-US" sz="1200"/>
                <a:t>DirectICE</a:t>
              </a:r>
            </a:p>
          </p:txBody>
        </p:sp>
        <p:sp>
          <p:nvSpPr>
            <p:cNvPr id="38" name="Rectangle 6"/>
            <p:cNvSpPr>
              <a:spLocks noChangeArrowheads="1"/>
            </p:cNvSpPr>
            <p:nvPr/>
          </p:nvSpPr>
          <p:spPr bwMode="auto">
            <a:xfrm>
              <a:off x="609600" y="1949233"/>
              <a:ext cx="1295400" cy="228600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 prst="coolSlant"/>
            </a:sp3d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000" dirty="0" err="1">
                  <a:latin typeface="+mn-lt"/>
                </a:rPr>
                <a:t>Verilog</a:t>
              </a:r>
              <a:r>
                <a:rPr lang="en-US" sz="1000" dirty="0">
                  <a:latin typeface="+mn-lt"/>
                </a:rPr>
                <a:t>/VHDL</a:t>
              </a:r>
            </a:p>
          </p:txBody>
        </p:sp>
        <p:sp>
          <p:nvSpPr>
            <p:cNvPr id="39" name="Rectangle 6"/>
            <p:cNvSpPr>
              <a:spLocks noChangeArrowheads="1"/>
            </p:cNvSpPr>
            <p:nvPr/>
          </p:nvSpPr>
          <p:spPr bwMode="auto">
            <a:xfrm>
              <a:off x="609600" y="2254033"/>
              <a:ext cx="1295400" cy="228600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 prst="coolSlant"/>
            </a:sp3d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000" dirty="0" err="1">
                  <a:latin typeface="+mn-lt"/>
                </a:rPr>
                <a:t>SystemVerilog</a:t>
              </a:r>
              <a:endParaRPr lang="en-US" sz="1000" dirty="0">
                <a:latin typeface="+mn-lt"/>
              </a:endParaRPr>
            </a:p>
          </p:txBody>
        </p:sp>
        <p:sp>
          <p:nvSpPr>
            <p:cNvPr id="40" name="Rectangle 6"/>
            <p:cNvSpPr>
              <a:spLocks noChangeArrowheads="1"/>
            </p:cNvSpPr>
            <p:nvPr/>
          </p:nvSpPr>
          <p:spPr bwMode="auto">
            <a:xfrm>
              <a:off x="609600" y="2558833"/>
              <a:ext cx="1295400" cy="228600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 prst="coolSlant"/>
            </a:sp3d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000" dirty="0">
                  <a:latin typeface="+mn-lt"/>
                </a:rPr>
                <a:t>C/C++</a:t>
              </a:r>
            </a:p>
          </p:txBody>
        </p:sp>
        <p:sp>
          <p:nvSpPr>
            <p:cNvPr id="41" name="Rectangle 6"/>
            <p:cNvSpPr>
              <a:spLocks noChangeArrowheads="1"/>
            </p:cNvSpPr>
            <p:nvPr/>
          </p:nvSpPr>
          <p:spPr bwMode="auto">
            <a:xfrm>
              <a:off x="609600" y="2863633"/>
              <a:ext cx="1295400" cy="228600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 prst="coolSlant"/>
            </a:sp3d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000" dirty="0" err="1">
                  <a:latin typeface="+mn-lt"/>
                </a:rPr>
                <a:t>SystemC</a:t>
              </a:r>
              <a:endParaRPr lang="en-US" sz="1000" dirty="0">
                <a:latin typeface="+mn-lt"/>
              </a:endParaRPr>
            </a:p>
          </p:txBody>
        </p:sp>
        <p:sp>
          <p:nvSpPr>
            <p:cNvPr id="42" name="Rectangle 6"/>
            <p:cNvSpPr>
              <a:spLocks noChangeArrowheads="1"/>
            </p:cNvSpPr>
            <p:nvPr/>
          </p:nvSpPr>
          <p:spPr bwMode="auto">
            <a:xfrm>
              <a:off x="609600" y="3168433"/>
              <a:ext cx="1295400" cy="228600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 prst="coolSlant"/>
            </a:sp3d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000" dirty="0">
                  <a:latin typeface="+mn-lt"/>
                </a:rPr>
                <a:t>Vectors</a:t>
              </a:r>
            </a:p>
          </p:txBody>
        </p:sp>
        <p:sp>
          <p:nvSpPr>
            <p:cNvPr id="43" name="Rectangle 6"/>
            <p:cNvSpPr>
              <a:spLocks noChangeArrowheads="1"/>
            </p:cNvSpPr>
            <p:nvPr/>
          </p:nvSpPr>
          <p:spPr bwMode="auto">
            <a:xfrm>
              <a:off x="609600" y="3998696"/>
              <a:ext cx="1295400" cy="228600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 prst="coolSlant"/>
            </a:sp3d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000" dirty="0">
                  <a:latin typeface="+mn-lt"/>
                </a:rPr>
                <a:t>C/C++</a:t>
              </a:r>
            </a:p>
          </p:txBody>
        </p:sp>
        <p:sp>
          <p:nvSpPr>
            <p:cNvPr id="44" name="Rectangle 6"/>
            <p:cNvSpPr>
              <a:spLocks noChangeArrowheads="1"/>
            </p:cNvSpPr>
            <p:nvPr/>
          </p:nvSpPr>
          <p:spPr bwMode="auto">
            <a:xfrm>
              <a:off x="609600" y="4303496"/>
              <a:ext cx="1295400" cy="228600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 prst="coolSlant"/>
            </a:sp3d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000" dirty="0" err="1">
                  <a:latin typeface="+mn-lt"/>
                </a:rPr>
                <a:t>SystemVerilog</a:t>
              </a:r>
              <a:endParaRPr lang="en-US" sz="1000" dirty="0">
                <a:latin typeface="+mn-lt"/>
              </a:endParaRPr>
            </a:p>
          </p:txBody>
        </p:sp>
        <p:sp>
          <p:nvSpPr>
            <p:cNvPr id="45" name="Rectangle 6"/>
            <p:cNvSpPr>
              <a:spLocks noChangeArrowheads="1"/>
            </p:cNvSpPr>
            <p:nvPr/>
          </p:nvSpPr>
          <p:spPr bwMode="auto">
            <a:xfrm>
              <a:off x="609600" y="4608296"/>
              <a:ext cx="1295400" cy="228600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 prst="coolSlant"/>
            </a:sp3d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000" dirty="0" err="1">
                  <a:latin typeface="+mn-lt"/>
                </a:rPr>
                <a:t>SystemC</a:t>
              </a:r>
              <a:endParaRPr lang="en-US" sz="1000" dirty="0">
                <a:latin typeface="+mn-lt"/>
              </a:endParaRPr>
            </a:p>
          </p:txBody>
        </p:sp>
        <p:sp>
          <p:nvSpPr>
            <p:cNvPr id="46" name="AutoShape 21"/>
            <p:cNvSpPr>
              <a:spLocks noChangeArrowheads="1"/>
            </p:cNvSpPr>
            <p:nvPr/>
          </p:nvSpPr>
          <p:spPr bwMode="auto">
            <a:xfrm>
              <a:off x="7275512" y="3112871"/>
              <a:ext cx="403225" cy="352425"/>
            </a:xfrm>
            <a:prstGeom prst="leftRightArrow">
              <a:avLst>
                <a:gd name="adj1" fmla="val 53333"/>
                <a:gd name="adj2" fmla="val 34049"/>
              </a:avLst>
            </a:prstGeom>
            <a:solidFill>
              <a:srgbClr val="666699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rot="10800000" vert="eaVert" wrap="none" anchor="ctr"/>
            <a:lstStyle/>
            <a:p>
              <a:pPr>
                <a:defRPr/>
              </a:pPr>
              <a:endParaRPr lang="fr-FR" sz="1200">
                <a:solidFill>
                  <a:schemeClr val="bg1"/>
                </a:solidFill>
              </a:endParaRPr>
            </a:p>
          </p:txBody>
        </p:sp>
        <p:sp>
          <p:nvSpPr>
            <p:cNvPr id="47" name="Rectangle 4"/>
            <p:cNvSpPr>
              <a:spLocks noChangeArrowheads="1"/>
            </p:cNvSpPr>
            <p:nvPr/>
          </p:nvSpPr>
          <p:spPr bwMode="auto">
            <a:xfrm>
              <a:off x="3124200" y="1636497"/>
              <a:ext cx="1295400" cy="3276600"/>
            </a:xfrm>
            <a:prstGeom prst="rect">
              <a:avLst/>
            </a:prstGeom>
            <a:solidFill>
              <a:srgbClr val="936093"/>
            </a:solidFill>
            <a:ln w="19050">
              <a:noFill/>
              <a:miter lim="800000"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none"/>
            <a:lstStyle/>
            <a:p>
              <a:pPr algn="ctr">
                <a:defRPr/>
              </a:pPr>
              <a:r>
                <a:rPr lang="en-US" sz="1200" dirty="0">
                  <a:solidFill>
                    <a:schemeClr val="bg1"/>
                  </a:solidFill>
                  <a:latin typeface="+mn-lt"/>
                </a:rPr>
                <a:t>Reconfigurable</a:t>
              </a:r>
            </a:p>
            <a:p>
              <a:pPr algn="ctr">
                <a:defRPr/>
              </a:pPr>
              <a:r>
                <a:rPr lang="en-US" sz="1200" dirty="0" err="1">
                  <a:solidFill>
                    <a:schemeClr val="bg1"/>
                  </a:solidFill>
                  <a:latin typeface="+mn-lt"/>
                </a:rPr>
                <a:t>TestBench</a:t>
              </a:r>
              <a:endParaRPr lang="en-US" sz="1200" dirty="0">
                <a:solidFill>
                  <a:schemeClr val="bg1"/>
                </a:solidFill>
                <a:latin typeface="+mn-lt"/>
              </a:endParaRPr>
            </a:p>
            <a:p>
              <a:pPr algn="ctr">
                <a:defRPr/>
              </a:pPr>
              <a:r>
                <a:rPr lang="en-US" sz="1200" dirty="0">
                  <a:solidFill>
                    <a:schemeClr val="bg1"/>
                  </a:solidFill>
                  <a:latin typeface="+mn-lt"/>
                </a:rPr>
                <a:t>(RTB)</a:t>
              </a:r>
            </a:p>
          </p:txBody>
        </p:sp>
        <p:sp>
          <p:nvSpPr>
            <p:cNvPr id="48" name="AutoShape 43"/>
            <p:cNvSpPr>
              <a:spLocks noChangeArrowheads="1"/>
            </p:cNvSpPr>
            <p:nvPr/>
          </p:nvSpPr>
          <p:spPr bwMode="ltGray">
            <a:xfrm>
              <a:off x="2073275" y="3998696"/>
              <a:ext cx="1050925" cy="762000"/>
            </a:xfrm>
            <a:prstGeom prst="leftRightArrow">
              <a:avLst>
                <a:gd name="adj1" fmla="val 50000"/>
                <a:gd name="adj2" fmla="val 28442"/>
              </a:avLst>
            </a:prstGeom>
            <a:solidFill>
              <a:srgbClr val="666699"/>
            </a:solidFill>
            <a:ln w="9525">
              <a:noFill/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9" name="AutoShape 44"/>
            <p:cNvSpPr>
              <a:spLocks noChangeArrowheads="1"/>
            </p:cNvSpPr>
            <p:nvPr/>
          </p:nvSpPr>
          <p:spPr bwMode="auto">
            <a:xfrm>
              <a:off x="2283089" y="4227296"/>
              <a:ext cx="349070" cy="152399"/>
            </a:xfrm>
            <a:prstGeom prst="homePlate">
              <a:avLst>
                <a:gd name="adj" fmla="val 8868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/>
                <a:t>TX</a:t>
              </a:r>
            </a:p>
          </p:txBody>
        </p:sp>
        <p:sp>
          <p:nvSpPr>
            <p:cNvPr id="50" name="AutoShape 45"/>
            <p:cNvSpPr>
              <a:spLocks noChangeArrowheads="1"/>
            </p:cNvSpPr>
            <p:nvPr/>
          </p:nvSpPr>
          <p:spPr bwMode="auto">
            <a:xfrm flipH="1">
              <a:off x="2563457" y="4379696"/>
              <a:ext cx="310079" cy="152400"/>
            </a:xfrm>
            <a:prstGeom prst="homePlate">
              <a:avLst>
                <a:gd name="adj" fmla="val 78776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/>
                <a:t>RX</a:t>
              </a:r>
            </a:p>
          </p:txBody>
        </p:sp>
        <p:sp>
          <p:nvSpPr>
            <p:cNvPr id="51" name="AutoShape 46"/>
            <p:cNvSpPr>
              <a:spLocks noChangeArrowheads="1"/>
            </p:cNvSpPr>
            <p:nvPr/>
          </p:nvSpPr>
          <p:spPr bwMode="ltGray">
            <a:xfrm>
              <a:off x="2079625" y="2254034"/>
              <a:ext cx="1044575" cy="762000"/>
            </a:xfrm>
            <a:prstGeom prst="leftRightArrow">
              <a:avLst>
                <a:gd name="adj1" fmla="val 50000"/>
                <a:gd name="adj2" fmla="val 28458"/>
              </a:avLst>
            </a:prstGeom>
            <a:solidFill>
              <a:srgbClr val="666699"/>
            </a:solidFill>
            <a:ln w="9525">
              <a:noFill/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52" name="Group 47"/>
            <p:cNvGrpSpPr>
              <a:grpSpLocks/>
            </p:cNvGrpSpPr>
            <p:nvPr/>
          </p:nvGrpSpPr>
          <p:grpSpPr bwMode="auto">
            <a:xfrm>
              <a:off x="2310101" y="2482634"/>
              <a:ext cx="572472" cy="260350"/>
              <a:chOff x="384" y="576"/>
              <a:chExt cx="432" cy="231"/>
            </a:xfrm>
          </p:grpSpPr>
          <p:sp>
            <p:nvSpPr>
              <p:cNvPr id="75" name="Freeform 48"/>
              <p:cNvSpPr>
                <a:spLocks/>
              </p:cNvSpPr>
              <p:nvPr/>
            </p:nvSpPr>
            <p:spPr bwMode="auto">
              <a:xfrm>
                <a:off x="390" y="597"/>
                <a:ext cx="142" cy="45"/>
              </a:xfrm>
              <a:custGeom>
                <a:avLst/>
                <a:gdLst>
                  <a:gd name="T0" fmla="*/ 0 w 362"/>
                  <a:gd name="T1" fmla="*/ 0 h 181"/>
                  <a:gd name="T2" fmla="*/ 0 w 362"/>
                  <a:gd name="T3" fmla="*/ 0 h 181"/>
                  <a:gd name="T4" fmla="*/ 0 w 362"/>
                  <a:gd name="T5" fmla="*/ 0 h 181"/>
                  <a:gd name="T6" fmla="*/ 0 w 362"/>
                  <a:gd name="T7" fmla="*/ 0 h 181"/>
                  <a:gd name="T8" fmla="*/ 0 w 362"/>
                  <a:gd name="T9" fmla="*/ 0 h 18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62"/>
                  <a:gd name="T16" fmla="*/ 0 h 181"/>
                  <a:gd name="T17" fmla="*/ 362 w 362"/>
                  <a:gd name="T18" fmla="*/ 181 h 18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62" h="181">
                    <a:moveTo>
                      <a:pt x="0" y="181"/>
                    </a:moveTo>
                    <a:lnTo>
                      <a:pt x="0" y="0"/>
                    </a:lnTo>
                    <a:lnTo>
                      <a:pt x="181" y="0"/>
                    </a:lnTo>
                    <a:lnTo>
                      <a:pt x="181" y="181"/>
                    </a:lnTo>
                    <a:lnTo>
                      <a:pt x="362" y="181"/>
                    </a:lnTo>
                  </a:path>
                </a:pathLst>
              </a:custGeom>
              <a:noFill/>
              <a:ln w="9525">
                <a:solidFill>
                  <a:srgbClr val="FFCC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" name="Freeform 49"/>
              <p:cNvSpPr>
                <a:spLocks/>
              </p:cNvSpPr>
              <p:nvPr/>
            </p:nvSpPr>
            <p:spPr bwMode="auto">
              <a:xfrm>
                <a:off x="532" y="597"/>
                <a:ext cx="142" cy="45"/>
              </a:xfrm>
              <a:custGeom>
                <a:avLst/>
                <a:gdLst>
                  <a:gd name="T0" fmla="*/ 0 w 362"/>
                  <a:gd name="T1" fmla="*/ 0 h 181"/>
                  <a:gd name="T2" fmla="*/ 0 w 362"/>
                  <a:gd name="T3" fmla="*/ 0 h 181"/>
                  <a:gd name="T4" fmla="*/ 0 w 362"/>
                  <a:gd name="T5" fmla="*/ 0 h 181"/>
                  <a:gd name="T6" fmla="*/ 0 w 362"/>
                  <a:gd name="T7" fmla="*/ 0 h 181"/>
                  <a:gd name="T8" fmla="*/ 0 w 362"/>
                  <a:gd name="T9" fmla="*/ 0 h 18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62"/>
                  <a:gd name="T16" fmla="*/ 0 h 181"/>
                  <a:gd name="T17" fmla="*/ 362 w 362"/>
                  <a:gd name="T18" fmla="*/ 181 h 18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62" h="181">
                    <a:moveTo>
                      <a:pt x="0" y="181"/>
                    </a:moveTo>
                    <a:lnTo>
                      <a:pt x="0" y="0"/>
                    </a:lnTo>
                    <a:lnTo>
                      <a:pt x="181" y="0"/>
                    </a:lnTo>
                    <a:lnTo>
                      <a:pt x="181" y="181"/>
                    </a:lnTo>
                    <a:lnTo>
                      <a:pt x="362" y="181"/>
                    </a:lnTo>
                  </a:path>
                </a:pathLst>
              </a:custGeom>
              <a:noFill/>
              <a:ln w="9525">
                <a:solidFill>
                  <a:srgbClr val="FFCC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" name="Freeform 50"/>
              <p:cNvSpPr>
                <a:spLocks/>
              </p:cNvSpPr>
              <p:nvPr/>
            </p:nvSpPr>
            <p:spPr bwMode="auto">
              <a:xfrm>
                <a:off x="674" y="597"/>
                <a:ext cx="142" cy="45"/>
              </a:xfrm>
              <a:custGeom>
                <a:avLst/>
                <a:gdLst>
                  <a:gd name="T0" fmla="*/ 0 w 362"/>
                  <a:gd name="T1" fmla="*/ 0 h 181"/>
                  <a:gd name="T2" fmla="*/ 0 w 362"/>
                  <a:gd name="T3" fmla="*/ 0 h 181"/>
                  <a:gd name="T4" fmla="*/ 0 w 362"/>
                  <a:gd name="T5" fmla="*/ 0 h 181"/>
                  <a:gd name="T6" fmla="*/ 0 w 362"/>
                  <a:gd name="T7" fmla="*/ 0 h 181"/>
                  <a:gd name="T8" fmla="*/ 0 w 362"/>
                  <a:gd name="T9" fmla="*/ 0 h 18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62"/>
                  <a:gd name="T16" fmla="*/ 0 h 181"/>
                  <a:gd name="T17" fmla="*/ 362 w 362"/>
                  <a:gd name="T18" fmla="*/ 181 h 18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62" h="181">
                    <a:moveTo>
                      <a:pt x="0" y="181"/>
                    </a:moveTo>
                    <a:lnTo>
                      <a:pt x="0" y="0"/>
                    </a:lnTo>
                    <a:lnTo>
                      <a:pt x="181" y="0"/>
                    </a:lnTo>
                    <a:lnTo>
                      <a:pt x="181" y="181"/>
                    </a:lnTo>
                    <a:lnTo>
                      <a:pt x="362" y="181"/>
                    </a:lnTo>
                  </a:path>
                </a:pathLst>
              </a:custGeom>
              <a:noFill/>
              <a:ln w="9525">
                <a:solidFill>
                  <a:srgbClr val="FFCC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" name="Freeform 51"/>
              <p:cNvSpPr>
                <a:spLocks/>
              </p:cNvSpPr>
              <p:nvPr/>
            </p:nvSpPr>
            <p:spPr bwMode="auto">
              <a:xfrm flipH="1">
                <a:off x="384" y="739"/>
                <a:ext cx="430" cy="45"/>
              </a:xfrm>
              <a:custGeom>
                <a:avLst/>
                <a:gdLst>
                  <a:gd name="T0" fmla="*/ 0 w 2172"/>
                  <a:gd name="T1" fmla="*/ 0 h 362"/>
                  <a:gd name="T2" fmla="*/ 0 w 2172"/>
                  <a:gd name="T3" fmla="*/ 0 h 362"/>
                  <a:gd name="T4" fmla="*/ 0 w 2172"/>
                  <a:gd name="T5" fmla="*/ 0 h 362"/>
                  <a:gd name="T6" fmla="*/ 0 w 2172"/>
                  <a:gd name="T7" fmla="*/ 0 h 362"/>
                  <a:gd name="T8" fmla="*/ 0 w 2172"/>
                  <a:gd name="T9" fmla="*/ 0 h 36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172"/>
                  <a:gd name="T16" fmla="*/ 0 h 362"/>
                  <a:gd name="T17" fmla="*/ 2172 w 2172"/>
                  <a:gd name="T18" fmla="*/ 362 h 36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172" h="362">
                    <a:moveTo>
                      <a:pt x="0" y="362"/>
                    </a:moveTo>
                    <a:lnTo>
                      <a:pt x="0" y="0"/>
                    </a:lnTo>
                    <a:lnTo>
                      <a:pt x="724" y="0"/>
                    </a:lnTo>
                    <a:lnTo>
                      <a:pt x="724" y="362"/>
                    </a:lnTo>
                    <a:lnTo>
                      <a:pt x="2172" y="362"/>
                    </a:lnTo>
                  </a:path>
                </a:pathLst>
              </a:custGeom>
              <a:noFill/>
              <a:ln w="9525">
                <a:solidFill>
                  <a:srgbClr val="00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" name="Line 52"/>
              <p:cNvSpPr>
                <a:spLocks noChangeShapeType="1"/>
              </p:cNvSpPr>
              <p:nvPr/>
            </p:nvSpPr>
            <p:spPr bwMode="auto">
              <a:xfrm>
                <a:off x="390" y="576"/>
                <a:ext cx="0" cy="231"/>
              </a:xfrm>
              <a:prstGeom prst="line">
                <a:avLst/>
              </a:prstGeom>
              <a:noFill/>
              <a:ln w="9525">
                <a:solidFill>
                  <a:srgbClr val="DDDDDD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" name="Line 53"/>
              <p:cNvSpPr>
                <a:spLocks noChangeShapeType="1"/>
              </p:cNvSpPr>
              <p:nvPr/>
            </p:nvSpPr>
            <p:spPr bwMode="auto">
              <a:xfrm>
                <a:off x="816" y="587"/>
                <a:ext cx="0" cy="220"/>
              </a:xfrm>
              <a:prstGeom prst="line">
                <a:avLst/>
              </a:prstGeom>
              <a:noFill/>
              <a:ln w="9525">
                <a:solidFill>
                  <a:srgbClr val="DDDDDD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" name="Freeform 54"/>
              <p:cNvSpPr>
                <a:spLocks/>
              </p:cNvSpPr>
              <p:nvPr/>
            </p:nvSpPr>
            <p:spPr bwMode="auto">
              <a:xfrm>
                <a:off x="390" y="672"/>
                <a:ext cx="426" cy="45"/>
              </a:xfrm>
              <a:custGeom>
                <a:avLst/>
                <a:gdLst>
                  <a:gd name="T0" fmla="*/ 0 w 2172"/>
                  <a:gd name="T1" fmla="*/ 0 h 362"/>
                  <a:gd name="T2" fmla="*/ 0 w 2172"/>
                  <a:gd name="T3" fmla="*/ 0 h 362"/>
                  <a:gd name="T4" fmla="*/ 0 w 2172"/>
                  <a:gd name="T5" fmla="*/ 0 h 362"/>
                  <a:gd name="T6" fmla="*/ 0 w 2172"/>
                  <a:gd name="T7" fmla="*/ 0 h 36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72"/>
                  <a:gd name="T13" fmla="*/ 0 h 362"/>
                  <a:gd name="T14" fmla="*/ 2172 w 2172"/>
                  <a:gd name="T15" fmla="*/ 362 h 36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72" h="362">
                    <a:moveTo>
                      <a:pt x="0" y="0"/>
                    </a:moveTo>
                    <a:lnTo>
                      <a:pt x="724" y="0"/>
                    </a:lnTo>
                    <a:lnTo>
                      <a:pt x="724" y="362"/>
                    </a:lnTo>
                    <a:lnTo>
                      <a:pt x="2172" y="362"/>
                    </a:lnTo>
                  </a:path>
                </a:pathLst>
              </a:custGeom>
              <a:noFill/>
              <a:ln w="9525">
                <a:solidFill>
                  <a:srgbClr val="00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3" name="Rounded Rectangle 165"/>
            <p:cNvSpPr>
              <a:spLocks noChangeArrowheads="1"/>
            </p:cNvSpPr>
            <p:nvPr/>
          </p:nvSpPr>
          <p:spPr bwMode="auto">
            <a:xfrm>
              <a:off x="6020607" y="2170474"/>
              <a:ext cx="1141666" cy="2591350"/>
            </a:xfrm>
            <a:prstGeom prst="roundRect">
              <a:avLst>
                <a:gd name="adj" fmla="val 16667"/>
              </a:avLst>
            </a:prstGeom>
            <a:solidFill>
              <a:schemeClr val="tx1">
                <a:lumMod val="75000"/>
                <a:alpha val="10196"/>
              </a:schemeClr>
            </a:solidFill>
            <a:ln w="28575" algn="ctr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wrap="none" tIns="0"/>
            <a:lstStyle/>
            <a:p>
              <a:pPr algn="ctr">
                <a:defRPr/>
              </a:pPr>
              <a:r>
                <a:rPr lang="en-US" sz="1000">
                  <a:solidFill>
                    <a:schemeClr val="bg1"/>
                  </a:solidFill>
                  <a:cs typeface="Arial" charset="0"/>
                </a:rPr>
                <a:t>Logic</a:t>
              </a:r>
            </a:p>
            <a:p>
              <a:pPr algn="ctr">
                <a:defRPr/>
              </a:pPr>
              <a:r>
                <a:rPr lang="en-US" sz="1000">
                  <a:solidFill>
                    <a:schemeClr val="bg1"/>
                  </a:solidFill>
                  <a:cs typeface="Arial" charset="0"/>
                </a:rPr>
                <a:t>Resources</a:t>
              </a:r>
            </a:p>
          </p:txBody>
        </p:sp>
        <p:sp>
          <p:nvSpPr>
            <p:cNvPr id="54" name="Rounded Rectangle 166"/>
            <p:cNvSpPr>
              <a:spLocks noChangeArrowheads="1"/>
            </p:cNvSpPr>
            <p:nvPr/>
          </p:nvSpPr>
          <p:spPr bwMode="auto">
            <a:xfrm>
              <a:off x="4877072" y="2170474"/>
              <a:ext cx="990316" cy="609194"/>
            </a:xfrm>
            <a:prstGeom prst="roundRect">
              <a:avLst>
                <a:gd name="adj" fmla="val 16667"/>
              </a:avLst>
            </a:prstGeom>
            <a:solidFill>
              <a:schemeClr val="tx1">
                <a:lumMod val="75000"/>
                <a:alpha val="10196"/>
              </a:schemeClr>
            </a:solidFill>
            <a:ln w="28575" algn="ctr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wrap="none" tIns="0"/>
            <a:lstStyle/>
            <a:p>
              <a:pPr algn="ctr">
                <a:defRPr/>
              </a:pPr>
              <a:r>
                <a:rPr lang="en-US" sz="1000" dirty="0">
                  <a:solidFill>
                    <a:schemeClr val="bg1"/>
                  </a:solidFill>
                  <a:cs typeface="Arial" charset="0"/>
                </a:rPr>
                <a:t>Clock Trees</a:t>
              </a:r>
            </a:p>
          </p:txBody>
        </p:sp>
        <p:sp>
          <p:nvSpPr>
            <p:cNvPr id="55" name="Rounded Rectangle 167"/>
            <p:cNvSpPr>
              <a:spLocks noChangeArrowheads="1"/>
            </p:cNvSpPr>
            <p:nvPr/>
          </p:nvSpPr>
          <p:spPr bwMode="auto">
            <a:xfrm>
              <a:off x="4877072" y="2931968"/>
              <a:ext cx="990316" cy="1829856"/>
            </a:xfrm>
            <a:prstGeom prst="roundRect">
              <a:avLst>
                <a:gd name="adj" fmla="val 16667"/>
              </a:avLst>
            </a:prstGeom>
            <a:solidFill>
              <a:schemeClr val="tx1">
                <a:lumMod val="75000"/>
                <a:alpha val="10196"/>
              </a:schemeClr>
            </a:solidFill>
            <a:ln w="28575" algn="ctr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wrap="none" tIns="0"/>
            <a:lstStyle/>
            <a:p>
              <a:pPr algn="ctr">
                <a:defRPr/>
              </a:pPr>
              <a:r>
                <a:rPr lang="en-US" sz="1000" dirty="0">
                  <a:solidFill>
                    <a:schemeClr val="bg1"/>
                  </a:solidFill>
                  <a:cs typeface="Arial" charset="0"/>
                </a:rPr>
                <a:t>Memory</a:t>
              </a:r>
            </a:p>
            <a:p>
              <a:pPr algn="ctr">
                <a:defRPr/>
              </a:pPr>
              <a:r>
                <a:rPr lang="en-US" sz="1000" dirty="0">
                  <a:solidFill>
                    <a:schemeClr val="bg1"/>
                  </a:solidFill>
                  <a:cs typeface="Arial" charset="0"/>
                </a:rPr>
                <a:t>Resources</a:t>
              </a:r>
            </a:p>
          </p:txBody>
        </p:sp>
        <p:sp>
          <p:nvSpPr>
            <p:cNvPr id="56" name="Rectangle 28"/>
            <p:cNvSpPr>
              <a:spLocks noChangeArrowheads="1"/>
            </p:cNvSpPr>
            <p:nvPr/>
          </p:nvSpPr>
          <p:spPr bwMode="auto">
            <a:xfrm>
              <a:off x="5029201" y="3897255"/>
              <a:ext cx="609599" cy="330041"/>
            </a:xfrm>
            <a:prstGeom prst="rect">
              <a:avLst/>
            </a:prstGeom>
            <a:solidFill>
              <a:srgbClr val="9393C4"/>
            </a:solidFill>
            <a:ln w="9525">
              <a:noFill/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>
              <a:bevelT w="63500" h="25400" prst="coolSlant"/>
            </a:sp3d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000" dirty="0">
                  <a:solidFill>
                    <a:schemeClr val="bg1"/>
                  </a:solidFill>
                  <a:latin typeface="+mn-lt"/>
                </a:rPr>
                <a:t>Memory</a:t>
              </a:r>
            </a:p>
          </p:txBody>
        </p:sp>
        <p:sp>
          <p:nvSpPr>
            <p:cNvPr id="57" name="Rectangle 28"/>
            <p:cNvSpPr>
              <a:spLocks noChangeArrowheads="1"/>
            </p:cNvSpPr>
            <p:nvPr/>
          </p:nvSpPr>
          <p:spPr bwMode="auto">
            <a:xfrm>
              <a:off x="5105401" y="4125855"/>
              <a:ext cx="609599" cy="330041"/>
            </a:xfrm>
            <a:prstGeom prst="rect">
              <a:avLst/>
            </a:prstGeom>
            <a:solidFill>
              <a:srgbClr val="9393C4"/>
            </a:solidFill>
            <a:ln w="9525">
              <a:noFill/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>
              <a:bevelT w="63500" h="25400" prst="coolSlant"/>
            </a:sp3d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000" dirty="0">
                  <a:solidFill>
                    <a:schemeClr val="bg1"/>
                  </a:solidFill>
                  <a:latin typeface="+mn-lt"/>
                </a:rPr>
                <a:t>Memory</a:t>
              </a:r>
            </a:p>
          </p:txBody>
        </p:sp>
        <p:sp>
          <p:nvSpPr>
            <p:cNvPr id="58" name="Rectangle 28"/>
            <p:cNvSpPr>
              <a:spLocks noChangeArrowheads="1"/>
            </p:cNvSpPr>
            <p:nvPr/>
          </p:nvSpPr>
          <p:spPr bwMode="auto">
            <a:xfrm>
              <a:off x="5181601" y="4354455"/>
              <a:ext cx="609599" cy="330041"/>
            </a:xfrm>
            <a:prstGeom prst="rect">
              <a:avLst/>
            </a:prstGeom>
            <a:solidFill>
              <a:srgbClr val="9393C4"/>
            </a:solidFill>
            <a:ln w="9525">
              <a:noFill/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>
              <a:bevelT w="63500" h="25400" prst="coolSlant"/>
            </a:sp3d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000" dirty="0">
                  <a:solidFill>
                    <a:schemeClr val="bg1"/>
                  </a:solidFill>
                  <a:latin typeface="+mn-lt"/>
                </a:rPr>
                <a:t>Memory</a:t>
              </a:r>
            </a:p>
          </p:txBody>
        </p:sp>
        <p:sp>
          <p:nvSpPr>
            <p:cNvPr id="59" name="AutoShape 21"/>
            <p:cNvSpPr>
              <a:spLocks noChangeArrowheads="1"/>
            </p:cNvSpPr>
            <p:nvPr/>
          </p:nvSpPr>
          <p:spPr bwMode="auto">
            <a:xfrm rot="5400000">
              <a:off x="3556000" y="4938496"/>
              <a:ext cx="403225" cy="352425"/>
            </a:xfrm>
            <a:prstGeom prst="leftRightArrow">
              <a:avLst>
                <a:gd name="adj1" fmla="val 53333"/>
                <a:gd name="adj2" fmla="val 34049"/>
              </a:avLst>
            </a:prstGeom>
            <a:solidFill>
              <a:srgbClr val="666699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rot="10800000" vert="eaVert" wrap="none" anchor="ctr"/>
            <a:lstStyle/>
            <a:p>
              <a:pPr>
                <a:defRPr/>
              </a:pPr>
              <a:endParaRPr lang="fr-FR" sz="1200"/>
            </a:p>
          </p:txBody>
        </p:sp>
        <p:pic>
          <p:nvPicPr>
            <p:cNvPr id="60" name="Picture 15" descr="AA009648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52775" y="5311560"/>
              <a:ext cx="1266825" cy="8209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" name="Picture 16" descr="Tensilica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90800" y="5625884"/>
              <a:ext cx="668338" cy="425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2" name="Picture 17" descr="ARC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10050" y="5444909"/>
              <a:ext cx="474663" cy="127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3" name="Picture 18" descr="ARM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60650" y="5444909"/>
              <a:ext cx="546100" cy="168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4" name="Picture 19" descr="ti_logo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10050" y="5714784"/>
              <a:ext cx="757238" cy="171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5" name="Text Box 20"/>
            <p:cNvSpPr txBox="1">
              <a:spLocks noChangeArrowheads="1"/>
            </p:cNvSpPr>
            <p:nvPr/>
          </p:nvSpPr>
          <p:spPr bwMode="auto">
            <a:xfrm>
              <a:off x="4976783" y="5294096"/>
              <a:ext cx="1119217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rgbClr val="220060"/>
                  </a:solidFill>
                  <a:latin typeface="Arial" charset="0"/>
                </a:defRPr>
              </a:lvl1pPr>
              <a:lvl2pPr marL="742950" indent="-285750" eaLnBrk="0" hangingPunct="0">
                <a:defRPr b="1">
                  <a:solidFill>
                    <a:srgbClr val="220060"/>
                  </a:solidFill>
                  <a:latin typeface="Arial" charset="0"/>
                </a:defRPr>
              </a:lvl2pPr>
              <a:lvl3pPr marL="1143000" indent="-228600" eaLnBrk="0" hangingPunct="0">
                <a:defRPr b="1">
                  <a:solidFill>
                    <a:srgbClr val="220060"/>
                  </a:solidFill>
                  <a:latin typeface="Arial" charset="0"/>
                </a:defRPr>
              </a:lvl3pPr>
              <a:lvl4pPr marL="1600200" indent="-228600" eaLnBrk="0" hangingPunct="0">
                <a:defRPr b="1">
                  <a:solidFill>
                    <a:srgbClr val="220060"/>
                  </a:solidFill>
                  <a:latin typeface="Arial" charset="0"/>
                </a:defRPr>
              </a:lvl4pPr>
              <a:lvl5pPr marL="2057400" indent="-228600" eaLnBrk="0" hangingPunct="0">
                <a:defRPr b="1">
                  <a:solidFill>
                    <a:srgbClr val="220060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rgbClr val="220060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rgbClr val="220060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rgbClr val="220060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rgbClr val="220060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n-US" sz="1400"/>
                <a:t>Software</a:t>
              </a:r>
            </a:p>
            <a:p>
              <a:pPr algn="ctr" eaLnBrk="1" hangingPunct="1"/>
              <a:r>
                <a:rPr lang="en-US" sz="1400"/>
                <a:t>Debuggers</a:t>
              </a:r>
            </a:p>
          </p:txBody>
        </p:sp>
        <p:sp>
          <p:nvSpPr>
            <p:cNvPr id="66" name="AutoShape 59"/>
            <p:cNvSpPr>
              <a:spLocks noChangeArrowheads="1"/>
            </p:cNvSpPr>
            <p:nvPr/>
          </p:nvSpPr>
          <p:spPr bwMode="auto">
            <a:xfrm>
              <a:off x="914400" y="5446496"/>
              <a:ext cx="1143000" cy="457200"/>
            </a:xfrm>
            <a:prstGeom prst="wedgeRoundRectCallout">
              <a:avLst>
                <a:gd name="adj1" fmla="val 196389"/>
                <a:gd name="adj2" fmla="val -130903"/>
                <a:gd name="adj3" fmla="val 16667"/>
              </a:avLst>
            </a:prstGeom>
            <a:noFill/>
            <a:ln w="12700" algn="ctr">
              <a:solidFill>
                <a:schemeClr val="tx1"/>
              </a:solidFill>
              <a:prstDash val="sys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/>
              <a:r>
                <a:rPr lang="en-US" sz="1200"/>
                <a:t>Smart Z-ICE</a:t>
              </a:r>
            </a:p>
          </p:txBody>
        </p:sp>
        <p:sp>
          <p:nvSpPr>
            <p:cNvPr id="67" name="AutoShape 21"/>
            <p:cNvSpPr>
              <a:spLocks noChangeArrowheads="1"/>
            </p:cNvSpPr>
            <p:nvPr/>
          </p:nvSpPr>
          <p:spPr bwMode="auto">
            <a:xfrm>
              <a:off x="4419600" y="3136683"/>
              <a:ext cx="304800" cy="352425"/>
            </a:xfrm>
            <a:prstGeom prst="leftRightArrow">
              <a:avLst>
                <a:gd name="adj1" fmla="val 53333"/>
                <a:gd name="adj2" fmla="val 34049"/>
              </a:avLst>
            </a:prstGeom>
            <a:solidFill>
              <a:srgbClr val="666699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rot="10800000" vert="eaVert" wrap="none" anchor="ctr"/>
            <a:lstStyle/>
            <a:p>
              <a:pPr>
                <a:defRPr/>
              </a:pPr>
              <a:endParaRPr lang="fr-FR" sz="1200"/>
            </a:p>
          </p:txBody>
        </p:sp>
        <p:sp>
          <p:nvSpPr>
            <p:cNvPr id="68" name="Rectangle 6"/>
            <p:cNvSpPr>
              <a:spLocks noChangeArrowheads="1"/>
            </p:cNvSpPr>
            <p:nvPr/>
          </p:nvSpPr>
          <p:spPr bwMode="auto">
            <a:xfrm>
              <a:off x="3274325" y="2322297"/>
              <a:ext cx="992875" cy="380999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 prst="coolSlant"/>
            </a:sp3d>
          </p:spPr>
          <p:txBody>
            <a:bodyPr lIns="0" tIns="0" rIns="0" bIns="0" anchor="ctr"/>
            <a:lstStyle/>
            <a:p>
              <a:pPr algn="ctr">
                <a:defRPr/>
              </a:pPr>
              <a:r>
                <a:rPr lang="en-US" sz="1000" dirty="0">
                  <a:latin typeface="+mn-lt"/>
                </a:rPr>
                <a:t>Hardware </a:t>
              </a:r>
              <a:r>
                <a:rPr lang="en-US" sz="1000" dirty="0" err="1">
                  <a:latin typeface="+mn-lt"/>
                </a:rPr>
                <a:t>Transactors</a:t>
              </a:r>
              <a:endParaRPr lang="en-US" sz="1000" dirty="0">
                <a:latin typeface="+mn-lt"/>
              </a:endParaRPr>
            </a:p>
          </p:txBody>
        </p:sp>
        <p:sp>
          <p:nvSpPr>
            <p:cNvPr id="69" name="Rectangle 6"/>
            <p:cNvSpPr>
              <a:spLocks noChangeArrowheads="1"/>
            </p:cNvSpPr>
            <p:nvPr/>
          </p:nvSpPr>
          <p:spPr bwMode="auto">
            <a:xfrm>
              <a:off x="3274325" y="2779498"/>
              <a:ext cx="992875" cy="381000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 prst="coolSlant"/>
            </a:sp3d>
          </p:spPr>
          <p:txBody>
            <a:bodyPr lIns="0" tIns="0" rIns="0" bIns="0" anchor="ctr"/>
            <a:lstStyle/>
            <a:p>
              <a:pPr algn="ctr">
                <a:defRPr/>
              </a:pPr>
              <a:r>
                <a:rPr lang="en-US" sz="1000" dirty="0">
                  <a:latin typeface="+mn-lt"/>
                </a:rPr>
                <a:t>Embedded </a:t>
              </a:r>
              <a:r>
                <a:rPr lang="en-US" sz="1000" dirty="0" err="1">
                  <a:latin typeface="+mn-lt"/>
                </a:rPr>
                <a:t>Testbench</a:t>
              </a:r>
              <a:endParaRPr lang="en-US" sz="1000" dirty="0">
                <a:latin typeface="+mn-lt"/>
              </a:endParaRPr>
            </a:p>
          </p:txBody>
        </p:sp>
        <p:sp>
          <p:nvSpPr>
            <p:cNvPr id="70" name="Rectangle 6"/>
            <p:cNvSpPr>
              <a:spLocks noChangeArrowheads="1"/>
            </p:cNvSpPr>
            <p:nvPr/>
          </p:nvSpPr>
          <p:spPr bwMode="auto">
            <a:xfrm>
              <a:off x="3276600" y="3236697"/>
              <a:ext cx="992875" cy="381000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 prst="coolSlant"/>
            </a:sp3d>
          </p:spPr>
          <p:txBody>
            <a:bodyPr lIns="0" tIns="0" rIns="0" bIns="0" anchor="ctr"/>
            <a:lstStyle/>
            <a:p>
              <a:pPr algn="ctr">
                <a:defRPr/>
              </a:pPr>
              <a:r>
                <a:rPr lang="en-US" sz="1000" dirty="0">
                  <a:latin typeface="+mn-lt"/>
                </a:rPr>
                <a:t>Probes (</a:t>
              </a:r>
              <a:r>
                <a:rPr lang="en-US" sz="1000" dirty="0" err="1">
                  <a:latin typeface="+mn-lt"/>
                </a:rPr>
                <a:t>Dyn</a:t>
              </a:r>
              <a:r>
                <a:rPr lang="en-US" sz="1000" dirty="0">
                  <a:latin typeface="+mn-lt"/>
                </a:rPr>
                <a:t>./Flex/Stat.)</a:t>
              </a:r>
            </a:p>
          </p:txBody>
        </p:sp>
        <p:sp>
          <p:nvSpPr>
            <p:cNvPr id="71" name="Rectangle 6"/>
            <p:cNvSpPr>
              <a:spLocks noChangeArrowheads="1"/>
            </p:cNvSpPr>
            <p:nvPr/>
          </p:nvSpPr>
          <p:spPr bwMode="auto">
            <a:xfrm>
              <a:off x="3276600" y="3693897"/>
              <a:ext cx="992875" cy="304799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 prst="coolSlant"/>
            </a:sp3d>
          </p:spPr>
          <p:txBody>
            <a:bodyPr lIns="0" tIns="0" rIns="0" bIns="0" anchor="ctr"/>
            <a:lstStyle/>
            <a:p>
              <a:pPr algn="ctr">
                <a:defRPr/>
              </a:pPr>
              <a:r>
                <a:rPr lang="en-US" sz="1000" dirty="0">
                  <a:latin typeface="+mn-lt"/>
                </a:rPr>
                <a:t>Triggers</a:t>
              </a:r>
            </a:p>
          </p:txBody>
        </p:sp>
        <p:sp>
          <p:nvSpPr>
            <p:cNvPr id="72" name="Rectangle 6"/>
            <p:cNvSpPr>
              <a:spLocks noChangeArrowheads="1"/>
            </p:cNvSpPr>
            <p:nvPr/>
          </p:nvSpPr>
          <p:spPr bwMode="auto">
            <a:xfrm>
              <a:off x="3276600" y="4074896"/>
              <a:ext cx="992875" cy="304799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 prst="coolSlant"/>
            </a:sp3d>
          </p:spPr>
          <p:txBody>
            <a:bodyPr lIns="0" tIns="0" rIns="0" bIns="0" anchor="ctr"/>
            <a:lstStyle/>
            <a:p>
              <a:pPr algn="ctr">
                <a:defRPr/>
              </a:pPr>
              <a:r>
                <a:rPr lang="en-US" sz="1000" dirty="0">
                  <a:latin typeface="+mn-lt"/>
                </a:rPr>
                <a:t>Logic Analyzer</a:t>
              </a:r>
            </a:p>
          </p:txBody>
        </p:sp>
        <p:sp>
          <p:nvSpPr>
            <p:cNvPr id="73" name="Rectangle 6"/>
            <p:cNvSpPr>
              <a:spLocks noChangeArrowheads="1"/>
            </p:cNvSpPr>
            <p:nvPr/>
          </p:nvSpPr>
          <p:spPr bwMode="auto">
            <a:xfrm>
              <a:off x="3276600" y="4455897"/>
              <a:ext cx="992875" cy="304799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 prst="coolSlant"/>
            </a:sp3d>
          </p:spPr>
          <p:txBody>
            <a:bodyPr lIns="0" tIns="0" rIns="0" bIns="0" anchor="ctr"/>
            <a:lstStyle/>
            <a:p>
              <a:pPr algn="ctr">
                <a:defRPr/>
              </a:pPr>
              <a:r>
                <a:rPr lang="en-US" sz="1000" dirty="0">
                  <a:latin typeface="+mn-lt"/>
                </a:rPr>
                <a:t>SVA’s</a:t>
              </a:r>
            </a:p>
          </p:txBody>
        </p:sp>
        <p:sp>
          <p:nvSpPr>
            <p:cNvPr id="74" name="TextBox 63"/>
            <p:cNvSpPr txBox="1">
              <a:spLocks noChangeArrowheads="1"/>
            </p:cNvSpPr>
            <p:nvPr/>
          </p:nvSpPr>
          <p:spPr bwMode="auto">
            <a:xfrm>
              <a:off x="7467600" y="1570476"/>
              <a:ext cx="1574405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rgbClr val="220060"/>
                  </a:solidFill>
                  <a:latin typeface="Arial" charset="0"/>
                </a:defRPr>
              </a:lvl1pPr>
              <a:lvl2pPr marL="742950" indent="-285750" eaLnBrk="0" hangingPunct="0">
                <a:defRPr b="1">
                  <a:solidFill>
                    <a:srgbClr val="220060"/>
                  </a:solidFill>
                  <a:latin typeface="Arial" charset="0"/>
                </a:defRPr>
              </a:lvl2pPr>
              <a:lvl3pPr marL="1143000" indent="-228600" eaLnBrk="0" hangingPunct="0">
                <a:defRPr b="1">
                  <a:solidFill>
                    <a:srgbClr val="220060"/>
                  </a:solidFill>
                  <a:latin typeface="Arial" charset="0"/>
                </a:defRPr>
              </a:lvl3pPr>
              <a:lvl4pPr marL="1600200" indent="-228600" eaLnBrk="0" hangingPunct="0">
                <a:defRPr b="1">
                  <a:solidFill>
                    <a:srgbClr val="220060"/>
                  </a:solidFill>
                  <a:latin typeface="Arial" charset="0"/>
                </a:defRPr>
              </a:lvl4pPr>
              <a:lvl5pPr marL="2057400" indent="-228600" eaLnBrk="0" hangingPunct="0">
                <a:defRPr b="1">
                  <a:solidFill>
                    <a:srgbClr val="220060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rgbClr val="220060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rgbClr val="220060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rgbClr val="220060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rgbClr val="220060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n-US" sz="1400"/>
                <a:t>Live Real World </a:t>
              </a:r>
            </a:p>
            <a:p>
              <a:pPr algn="ctr" eaLnBrk="1" hangingPunct="1"/>
              <a:r>
                <a:rPr lang="en-US" sz="1400"/>
                <a:t>Testing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15875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585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rgbClr val="002060"/>
                </a:solidFill>
              </a:rPr>
              <a:t>Summary and Outlook</a:t>
            </a: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755576" y="1052736"/>
            <a:ext cx="7344816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61950" indent="-36195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1pPr>
            <a:lvl2pPr marL="1323975" indent="-609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2pPr>
            <a:lvl3pPr marL="2112963" indent="-609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3pPr>
            <a:lvl4pPr marL="2901950" indent="-609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4pPr>
            <a:lvl5pPr marL="3690938" indent="-609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5pPr>
            <a:lvl6pPr marL="4148138" indent="-609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6pPr>
            <a:lvl7pPr marL="4605338" indent="-609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7pPr>
            <a:lvl8pPr marL="5062538" indent="-609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8pPr>
            <a:lvl9pPr marL="5519738" indent="-609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9pPr>
          </a:lstStyle>
          <a:p>
            <a:pPr marL="346075" lvl="1" indent="-342900" algn="l" eaLnBrk="1" hangingPunct="1">
              <a:lnSpc>
                <a:spcPct val="100000"/>
              </a:lnSpc>
              <a:spcAft>
                <a:spcPct val="20000"/>
              </a:spcAft>
              <a:buFont typeface="Arial" pitchFamily="34" charset="0"/>
              <a:buChar char="•"/>
            </a:pPr>
            <a:r>
              <a:rPr lang="en-US" sz="2000" dirty="0" smtClean="0"/>
              <a:t>Summary</a:t>
            </a:r>
          </a:p>
          <a:p>
            <a:pPr marL="1135063" lvl="2" indent="-342900" algn="l" eaLnBrk="1" hangingPunct="1">
              <a:lnSpc>
                <a:spcPct val="100000"/>
              </a:lnSpc>
              <a:spcAft>
                <a:spcPct val="20000"/>
              </a:spcAft>
              <a:buFont typeface="Arial" pitchFamily="34" charset="0"/>
              <a:buChar char="•"/>
            </a:pPr>
            <a:r>
              <a:rPr lang="it-IT" sz="2000" b="0" dirty="0"/>
              <a:t>No deliverables expected during first year (first deliverables expected month 27</a:t>
            </a:r>
            <a:r>
              <a:rPr lang="it-IT" sz="2000" b="0" dirty="0" smtClean="0"/>
              <a:t>)</a:t>
            </a:r>
          </a:p>
          <a:p>
            <a:pPr marL="1135063" lvl="2" indent="-342900" algn="l" eaLnBrk="1" hangingPunct="1">
              <a:lnSpc>
                <a:spcPct val="100000"/>
              </a:lnSpc>
              <a:spcAft>
                <a:spcPct val="20000"/>
              </a:spcAft>
              <a:buFont typeface="Arial" pitchFamily="34" charset="0"/>
              <a:buChar char="•"/>
            </a:pPr>
            <a:endParaRPr lang="en-US" sz="2000" b="0" dirty="0" smtClean="0"/>
          </a:p>
          <a:p>
            <a:pPr marL="346075" lvl="1" indent="-342900" algn="l" eaLnBrk="1" hangingPunct="1">
              <a:lnSpc>
                <a:spcPct val="100000"/>
              </a:lnSpc>
              <a:spcAft>
                <a:spcPct val="20000"/>
              </a:spcAft>
              <a:buFont typeface="Arial" pitchFamily="34" charset="0"/>
              <a:buChar char="•"/>
            </a:pPr>
            <a:r>
              <a:rPr lang="en-US" sz="2000" dirty="0" smtClean="0"/>
              <a:t>Outlook</a:t>
            </a:r>
          </a:p>
          <a:p>
            <a:pPr lvl="1" algn="l" eaLnBrk="1" hangingPunct="1">
              <a:spcAft>
                <a:spcPct val="20000"/>
              </a:spcAft>
              <a:buFont typeface="Arial" charset="0"/>
              <a:buChar char="•"/>
            </a:pPr>
            <a:r>
              <a:rPr lang="it-IT" sz="2000" b="0" dirty="0"/>
              <a:t>Modeling and fabrication of coupling Si waveguide to plasmonic waveguide</a:t>
            </a:r>
          </a:p>
          <a:p>
            <a:pPr lvl="1" algn="l" eaLnBrk="1" hangingPunct="1">
              <a:spcAft>
                <a:spcPct val="20000"/>
              </a:spcAft>
              <a:buFont typeface="Arial" charset="0"/>
              <a:buChar char="•"/>
            </a:pPr>
            <a:r>
              <a:rPr lang="it-IT" sz="2000" b="0" dirty="0"/>
              <a:t>Design and fabrication of Si beam shaper</a:t>
            </a:r>
          </a:p>
          <a:p>
            <a:pPr lvl="1" algn="l" eaLnBrk="1" hangingPunct="1">
              <a:spcAft>
                <a:spcPct val="20000"/>
              </a:spcAft>
              <a:buFont typeface="Arial" charset="0"/>
              <a:buChar char="•"/>
            </a:pPr>
            <a:r>
              <a:rPr lang="it-IT" sz="2000" b="0" dirty="0"/>
              <a:t>Design and fabrication of passive ultra-compact components and filters</a:t>
            </a:r>
          </a:p>
          <a:p>
            <a:pPr lvl="1" algn="l" eaLnBrk="1" hangingPunct="1">
              <a:spcAft>
                <a:spcPct val="20000"/>
              </a:spcAft>
              <a:buFont typeface="Arial" charset="0"/>
              <a:buChar char="•"/>
            </a:pPr>
            <a:r>
              <a:rPr lang="it-IT" sz="2000" b="0" dirty="0"/>
              <a:t>Signal generation module design</a:t>
            </a:r>
          </a:p>
          <a:p>
            <a:pPr marL="1135063" lvl="2" indent="-342900" algn="l" eaLnBrk="1" hangingPunct="1">
              <a:lnSpc>
                <a:spcPct val="100000"/>
              </a:lnSpc>
              <a:spcAft>
                <a:spcPct val="20000"/>
              </a:spcAft>
              <a:buFont typeface="Arial" pitchFamily="34" charset="0"/>
              <a:buChar char="•"/>
            </a:pPr>
            <a:endParaRPr lang="en-US" sz="2000" b="0" dirty="0" smtClean="0"/>
          </a:p>
        </p:txBody>
      </p:sp>
    </p:spTree>
    <p:extLst>
      <p:ext uri="{BB962C8B-B14F-4D97-AF65-F5344CB8AC3E}">
        <p14:creationId xmlns:p14="http://schemas.microsoft.com/office/powerpoint/2010/main" val="1481890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LINAME" val="ᙨᚁᙖᙿᙴᚆᚆᙼᙹᙼᙸᙷ"/>
  <p:tag name="DATETIME" val="ᙄᙄᙂᙅᙆᙂᙅᙃᙄᙅᘳᘳᙄᙇᙍᙇᙅᙣᙠᘳᘻᙚᙠᙧᘾᙄᙍᙃᘼ"/>
  <p:tag name="DONEBY" val="ᙦᙧᙯᙔᙿᙵᙸᚅᚇᚂᘳᙦᙖᙔᙡᙗᙨᙥᙥᙔ"/>
  <p:tag name="IPADDRESS" val="ᙶᚇᚁᙃᙃᙇᙇᙌᙆ"/>
  <p:tag name="APPVER" val="ᙆᙁᙃ"/>
  <p:tag name="RANDOM" val="19"/>
  <p:tag name="CHECKSUM" val="ᙈᙃᙆᙊ"/>
</p:tagLst>
</file>

<file path=ppt/theme/theme1.xml><?xml version="1.0" encoding="utf-8"?>
<a:theme xmlns:a="http://schemas.openxmlformats.org/drawingml/2006/main" name="PowerPoint_Template_IHQ">
  <a:themeElements>
    <a:clrScheme name="PowerPoint_Template_IHQ 2">
      <a:dk1>
        <a:srgbClr val="000000"/>
      </a:dk1>
      <a:lt1>
        <a:srgbClr val="FFFFFF"/>
      </a:lt1>
      <a:dk2>
        <a:srgbClr val="000000"/>
      </a:dk2>
      <a:lt2>
        <a:srgbClr val="707070"/>
      </a:lt2>
      <a:accent1>
        <a:srgbClr val="CC0000"/>
      </a:accent1>
      <a:accent2>
        <a:srgbClr val="CACACA"/>
      </a:accent2>
      <a:accent3>
        <a:srgbClr val="FFFFFF"/>
      </a:accent3>
      <a:accent4>
        <a:srgbClr val="000000"/>
      </a:accent4>
      <a:accent5>
        <a:srgbClr val="E2AAAA"/>
      </a:accent5>
      <a:accent6>
        <a:srgbClr val="B7B7B7"/>
      </a:accent6>
      <a:hlink>
        <a:srgbClr val="0000FF"/>
      </a:hlink>
      <a:folHlink>
        <a:srgbClr val="000000"/>
      </a:folHlink>
    </a:clrScheme>
    <a:fontScheme name="PowerPoint_Template_IHQ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9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>
            <a:tab pos="269875" algn="l"/>
            <a:tab pos="358775" algn="l"/>
            <a:tab pos="719138" algn="l"/>
            <a:tab pos="1077913" algn="l"/>
            <a:tab pos="1436688" algn="l"/>
            <a:tab pos="1795463" algn="l"/>
            <a:tab pos="2155825" algn="l"/>
            <a:tab pos="2514600" algn="l"/>
            <a:tab pos="2873375" algn="l"/>
            <a:tab pos="3233738" algn="l"/>
            <a:tab pos="3584575" algn="l"/>
            <a:tab pos="6457950" algn="l"/>
          </a:tabLst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9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>
            <a:tab pos="269875" algn="l"/>
            <a:tab pos="358775" algn="l"/>
            <a:tab pos="719138" algn="l"/>
            <a:tab pos="1077913" algn="l"/>
            <a:tab pos="1436688" algn="l"/>
            <a:tab pos="1795463" algn="l"/>
            <a:tab pos="2155825" algn="l"/>
            <a:tab pos="2514600" algn="l"/>
            <a:tab pos="2873375" algn="l"/>
            <a:tab pos="3233738" algn="l"/>
            <a:tab pos="3584575" algn="l"/>
            <a:tab pos="6457950" algn="l"/>
          </a:tabLst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owerPoint_Template_IHQ 1">
        <a:dk1>
          <a:srgbClr val="000000"/>
        </a:dk1>
        <a:lt1>
          <a:srgbClr val="FFFFFF"/>
        </a:lt1>
        <a:dk2>
          <a:srgbClr val="000000"/>
        </a:dk2>
        <a:lt2>
          <a:srgbClr val="707070"/>
        </a:lt2>
        <a:accent1>
          <a:srgbClr val="FF0000"/>
        </a:accent1>
        <a:accent2>
          <a:srgbClr val="CACACA"/>
        </a:accent2>
        <a:accent3>
          <a:srgbClr val="FFFFFF"/>
        </a:accent3>
        <a:accent4>
          <a:srgbClr val="000000"/>
        </a:accent4>
        <a:accent5>
          <a:srgbClr val="FFAAAA"/>
        </a:accent5>
        <a:accent6>
          <a:srgbClr val="B7B7B7"/>
        </a:accent6>
        <a:hlink>
          <a:srgbClr val="70707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_Template_IHQ 1">
        <a:dk1>
          <a:srgbClr val="000000"/>
        </a:dk1>
        <a:lt1>
          <a:srgbClr val="FFFFFF"/>
        </a:lt1>
        <a:dk2>
          <a:srgbClr val="000000"/>
        </a:dk2>
        <a:lt2>
          <a:srgbClr val="707070"/>
        </a:lt2>
        <a:accent1>
          <a:srgbClr val="FF0000"/>
        </a:accent1>
        <a:accent2>
          <a:srgbClr val="CACACA"/>
        </a:accent2>
        <a:accent3>
          <a:srgbClr val="FFFFFF"/>
        </a:accent3>
        <a:accent4>
          <a:srgbClr val="000000"/>
        </a:accent4>
        <a:accent5>
          <a:srgbClr val="FFAAAA"/>
        </a:accent5>
        <a:accent6>
          <a:srgbClr val="B7B7B7"/>
        </a:accent6>
        <a:hlink>
          <a:srgbClr val="70707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_Template_IHQ 2">
        <a:dk1>
          <a:srgbClr val="000000"/>
        </a:dk1>
        <a:lt1>
          <a:srgbClr val="FFFFFF"/>
        </a:lt1>
        <a:dk2>
          <a:srgbClr val="000000"/>
        </a:dk2>
        <a:lt2>
          <a:srgbClr val="707070"/>
        </a:lt2>
        <a:accent1>
          <a:srgbClr val="CC0000"/>
        </a:accent1>
        <a:accent2>
          <a:srgbClr val="CACACA"/>
        </a:accent2>
        <a:accent3>
          <a:srgbClr val="FFFFFF"/>
        </a:accent3>
        <a:accent4>
          <a:srgbClr val="000000"/>
        </a:accent4>
        <a:accent5>
          <a:srgbClr val="E2AAAA"/>
        </a:accent5>
        <a:accent6>
          <a:srgbClr val="B7B7B7"/>
        </a:accent6>
        <a:hlink>
          <a:srgbClr val="0000FF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707070"/>
    </a:lt2>
    <a:accent1>
      <a:srgbClr val="CC0000"/>
    </a:accent1>
    <a:accent2>
      <a:srgbClr val="CACACA"/>
    </a:accent2>
    <a:accent3>
      <a:srgbClr val="FFFFFF"/>
    </a:accent3>
    <a:accent4>
      <a:srgbClr val="000000"/>
    </a:accent4>
    <a:accent5>
      <a:srgbClr val="E2AAAA"/>
    </a:accent5>
    <a:accent6>
      <a:srgbClr val="B7B7B7"/>
    </a:accent6>
    <a:hlink>
      <a:srgbClr val="707070"/>
    </a:hlink>
    <a:folHlink>
      <a:srgbClr val="00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</TotalTime>
  <Words>425</Words>
  <Application>Microsoft Office PowerPoint</Application>
  <PresentationFormat>On-screen Show (4:3)</PresentationFormat>
  <Paragraphs>156</Paragraphs>
  <Slides>9</Slides>
  <Notes>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PowerPoint_Template_IHQ</vt:lpstr>
      <vt:lpstr>MSPhotoEd.3</vt:lpstr>
      <vt:lpstr>PowerPoint Presentation</vt:lpstr>
      <vt:lpstr>Outline</vt:lpstr>
      <vt:lpstr>WP6 Position in Project</vt:lpstr>
      <vt:lpstr>Objectives</vt:lpstr>
      <vt:lpstr>Tasks</vt:lpstr>
      <vt:lpstr>Milestones</vt:lpstr>
      <vt:lpstr>Deliverables</vt:lpstr>
      <vt:lpstr>PowerPoint Presentation</vt:lpstr>
      <vt:lpstr>Summary and Outlook</vt:lpstr>
    </vt:vector>
  </TitlesOfParts>
  <Company>Universitaet Karlsruhe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R.Bonk</dc:creator>
  <cp:lastModifiedBy>Alberto SCANDURRA</cp:lastModifiedBy>
  <cp:revision>624</cp:revision>
  <cp:lastPrinted>2000-09-29T14:26:26Z</cp:lastPrinted>
  <dcterms:created xsi:type="dcterms:W3CDTF">2010-01-08T09:05:51Z</dcterms:created>
  <dcterms:modified xsi:type="dcterms:W3CDTF">2012-11-23T14:25:30Z</dcterms:modified>
</cp:coreProperties>
</file>