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403" r:id="rId3"/>
    <p:sldId id="426" r:id="rId4"/>
    <p:sldId id="443" r:id="rId5"/>
    <p:sldId id="428" r:id="rId6"/>
    <p:sldId id="444" r:id="rId7"/>
    <p:sldId id="445" r:id="rId8"/>
    <p:sldId id="434" r:id="rId9"/>
    <p:sldId id="446" r:id="rId10"/>
    <p:sldId id="435" r:id="rId11"/>
    <p:sldId id="449" r:id="rId12"/>
    <p:sldId id="436" r:id="rId13"/>
    <p:sldId id="452" r:id="rId14"/>
    <p:sldId id="450" r:id="rId15"/>
    <p:sldId id="437" r:id="rId16"/>
    <p:sldId id="448" r:id="rId17"/>
    <p:sldId id="438" r:id="rId18"/>
    <p:sldId id="447" r:id="rId19"/>
    <p:sldId id="439" r:id="rId20"/>
    <p:sldId id="451" r:id="rId21"/>
    <p:sldId id="442" r:id="rId22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D"/>
    <a:srgbClr val="FFC94C"/>
    <a:srgbClr val="FFDC38"/>
    <a:srgbClr val="220060"/>
    <a:srgbClr val="262FDA"/>
    <a:srgbClr val="5A42BE"/>
    <a:srgbClr val="FBEEAD"/>
    <a:srgbClr val="66FFCC"/>
    <a:srgbClr val="FF0000"/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4" autoAdjust="0"/>
    <p:restoredTop sz="93081" autoAdjust="0"/>
  </p:normalViewPr>
  <p:slideViewPr>
    <p:cSldViewPr>
      <p:cViewPr>
        <p:scale>
          <a:sx n="80" d="100"/>
          <a:sy n="80" d="100"/>
        </p:scale>
        <p:origin x="-129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05588" y="8961438"/>
            <a:ext cx="192087" cy="1524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23CF98DF-0AD2-1D42-A7E5-4C5009023063}" type="slidenum">
              <a:rPr lang="en-US" sz="1000" b="0">
                <a:solidFill>
                  <a:schemeClr val="tx1"/>
                </a:solidFill>
                <a:latin typeface="Tahoma" charset="0"/>
              </a:rPr>
              <a:pPr algn="r" eaLnBrk="0" hangingPunct="0"/>
              <a:t>‹Nr.›</a:t>
            </a:fld>
            <a:endParaRPr lang="en-US" sz="1000" b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27200" y="8932863"/>
            <a:ext cx="3114675" cy="2111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/>
            <a:r>
              <a:rPr lang="en-US" sz="800" b="0">
                <a:solidFill>
                  <a:schemeClr val="tx1"/>
                </a:solidFill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3568110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5737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sz="1100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sz="1100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sz="1100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sz="1100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sz="1100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  <a:ea typeface="+mn-e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18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798513" y="333375"/>
            <a:ext cx="6049962" cy="1144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>
                <a:solidFill>
                  <a:schemeClr val="tx1"/>
                </a:solidFill>
              </a:rPr>
              <a:t>NAVOLCHI</a:t>
            </a:r>
            <a:r>
              <a:rPr lang="en-US"/>
              <a:t>  1</a:t>
            </a:r>
            <a:r>
              <a:rPr lang="en-US" baseline="30000"/>
              <a:t>st</a:t>
            </a:r>
            <a:r>
              <a:rPr lang="en-US"/>
              <a:t> Review Meeting</a:t>
            </a:r>
            <a:r>
              <a:rPr lang="en-US" sz="2400"/>
              <a:t> </a:t>
            </a:r>
          </a:p>
          <a:p>
            <a:pPr>
              <a:lnSpc>
                <a:spcPct val="150000"/>
              </a:lnSpc>
            </a:pPr>
            <a:r>
              <a:rPr lang="en-US" sz="1800"/>
              <a:t>November 27</a:t>
            </a:r>
            <a:r>
              <a:rPr lang="en-US" sz="1800" baseline="30000"/>
              <a:t>th</a:t>
            </a:r>
            <a:r>
              <a:rPr lang="en-US" sz="1800"/>
              <a:t> 2012, Brussels</a:t>
            </a:r>
            <a:endParaRPr lang="de-DE" sz="180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</p:spTree>
    <p:extLst>
      <p:ext uri="{BB962C8B-B14F-4D97-AF65-F5344CB8AC3E}">
        <p14:creationId xmlns:p14="http://schemas.microsoft.com/office/powerpoint/2010/main" val="1648107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3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333375"/>
            <a:ext cx="2125662" cy="5792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0975" y="333375"/>
            <a:ext cx="62277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2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69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4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1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73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7755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9428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76" name="Picture 4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N</a:t>
            </a:r>
            <a:r>
              <a:rPr lang="en-US" sz="120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fld id="{C5A7106A-3D2B-FE4D-913C-1E022C7DA529}" type="slidenum">
              <a:rPr lang="en-US" sz="1400"/>
              <a:pPr algn="l">
                <a:lnSpc>
                  <a:spcPct val="100000"/>
                </a:lnSpc>
              </a:pPr>
              <a:t>‹Nr.›</a:t>
            </a:fld>
            <a:endParaRPr lang="en-US" sz="1400"/>
          </a:p>
        </p:txBody>
      </p:sp>
      <p:graphicFrame>
        <p:nvGraphicFramePr>
          <p:cNvPr id="60470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0" r:id="rId15" imgW="3895238" imgH="2809524" progId="MSPhotoEd.3">
                  <p:embed/>
                </p:oleObj>
              </mc:Choice>
              <mc:Fallback>
                <p:oleObj r:id="rId15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75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77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charset="0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png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11" Type="http://schemas.openxmlformats.org/officeDocument/2006/relationships/package" Target="../embeddings/Microsoft_Word-Dokument3.docx"/><Relationship Id="rId5" Type="http://schemas.openxmlformats.org/officeDocument/2006/relationships/package" Target="../embeddings/Microsoft_Word-Dokument2.docx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-Dokument1.docx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7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8382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Work Package </a:t>
            </a:r>
            <a:r>
              <a:rPr lang="en-US" sz="2000" dirty="0" smtClean="0">
                <a:solidFill>
                  <a:schemeClr val="bg1"/>
                </a:solidFill>
              </a:rPr>
              <a:t>4 </a:t>
            </a:r>
            <a:r>
              <a:rPr lang="en-US" sz="2000" dirty="0">
                <a:solidFill>
                  <a:schemeClr val="bg1"/>
                </a:solidFill>
              </a:rPr>
              <a:t>Presentation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Juan P. </a:t>
            </a:r>
            <a:r>
              <a:rPr lang="en-US" sz="2000" dirty="0" err="1" smtClean="0">
                <a:solidFill>
                  <a:schemeClr val="bg1"/>
                </a:solidFill>
              </a:rPr>
              <a:t>Martínez</a:t>
            </a:r>
            <a:r>
              <a:rPr lang="en-US" sz="2000" dirty="0" smtClean="0">
                <a:solidFill>
                  <a:schemeClr val="bg1"/>
                </a:solidFill>
              </a:rPr>
              <a:t> Pastor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University of Valencia (UVEG)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Spain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86865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MOST PROMISING MATERIALS FOR GAIN</a:t>
            </a:r>
            <a:r>
              <a:rPr lang="es-ES" sz="2000" b="0" dirty="0" smtClean="0"/>
              <a:t>:</a:t>
            </a:r>
            <a:r>
              <a:rPr lang="es-ES" b="0" dirty="0" smtClean="0"/>
              <a:t> </a:t>
            </a:r>
            <a:r>
              <a:rPr lang="es-ES" b="0" dirty="0" err="1" smtClean="0"/>
              <a:t>PbS</a:t>
            </a:r>
            <a:r>
              <a:rPr lang="es-ES" b="0" dirty="0" smtClean="0"/>
              <a:t>/</a:t>
            </a:r>
            <a:r>
              <a:rPr lang="es-ES" b="0" dirty="0" err="1" smtClean="0"/>
              <a:t>CdS</a:t>
            </a:r>
            <a:r>
              <a:rPr lang="es-ES" b="0" dirty="0" smtClean="0"/>
              <a:t> (</a:t>
            </a:r>
            <a:r>
              <a:rPr lang="es-ES" b="0" dirty="0" err="1" smtClean="0"/>
              <a:t>PBSe</a:t>
            </a:r>
            <a:r>
              <a:rPr lang="es-ES" b="0" dirty="0" smtClean="0"/>
              <a:t>/</a:t>
            </a:r>
            <a:r>
              <a:rPr lang="es-ES" b="0" dirty="0" err="1" smtClean="0"/>
              <a:t>CdSe</a:t>
            </a:r>
            <a:r>
              <a:rPr lang="es-ES" b="0" dirty="0"/>
              <a:t>)</a:t>
            </a:r>
            <a:r>
              <a:rPr lang="es-ES" b="0" dirty="0" smtClean="0"/>
              <a:t> </a:t>
            </a:r>
            <a:r>
              <a:rPr lang="es-ES" b="0" dirty="0" err="1" smtClean="0"/>
              <a:t>rods</a:t>
            </a:r>
            <a:endParaRPr lang="es-ES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0" name="Rectangle 20"/>
          <p:cNvSpPr/>
          <p:nvPr/>
        </p:nvSpPr>
        <p:spPr>
          <a:xfrm>
            <a:off x="1872208" y="5229200"/>
            <a:ext cx="6804248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2575" lvl="2"/>
            <a:r>
              <a:rPr lang="en-US" b="0" dirty="0" smtClean="0"/>
              <a:t>Synthesis of </a:t>
            </a:r>
            <a:r>
              <a:rPr lang="en-US" b="0" dirty="0" err="1" smtClean="0"/>
              <a:t>heterostructured</a:t>
            </a:r>
            <a:r>
              <a:rPr lang="en-US" b="0" dirty="0" smtClean="0"/>
              <a:t> core-shell quantum </a:t>
            </a:r>
            <a:r>
              <a:rPr lang="en-US" b="0" dirty="0" err="1" smtClean="0"/>
              <a:t>nanorods</a:t>
            </a:r>
            <a:r>
              <a:rPr lang="en-US" b="0" dirty="0" smtClean="0"/>
              <a:t>: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/>
              <a:t>Tunable IR </a:t>
            </a:r>
            <a:r>
              <a:rPr lang="en-US" b="0" dirty="0" err="1">
                <a:latin typeface="Symbol" charset="2"/>
                <a:cs typeface="Symbol" charset="2"/>
              </a:rPr>
              <a:t>l</a:t>
            </a:r>
            <a:r>
              <a:rPr lang="en-US" b="0" baseline="-25000" dirty="0" err="1"/>
              <a:t>em</a:t>
            </a:r>
            <a:r>
              <a:rPr lang="en-US" b="0" dirty="0"/>
              <a:t> 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/>
              <a:t>High quantum yield = 45- 55 %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95536" y="5301208"/>
            <a:ext cx="1440160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DD"/>
                </a:solidFill>
              </a:rPr>
              <a:t>Reported on MS17 </a:t>
            </a:r>
            <a:endParaRPr lang="es-ES" sz="2000" dirty="0"/>
          </a:p>
        </p:txBody>
      </p:sp>
      <p:grpSp>
        <p:nvGrpSpPr>
          <p:cNvPr id="6" name="Agrupar 5"/>
          <p:cNvGrpSpPr/>
          <p:nvPr/>
        </p:nvGrpSpPr>
        <p:grpSpPr>
          <a:xfrm>
            <a:off x="4423811" y="3284984"/>
            <a:ext cx="4182715" cy="1651781"/>
            <a:chOff x="4052575" y="2354082"/>
            <a:chExt cx="4182715" cy="1651781"/>
          </a:xfrm>
        </p:grpSpPr>
        <p:pic>
          <p:nvPicPr>
            <p:cNvPr id="17" name="Picture 5"/>
            <p:cNvPicPr preferRelativeResize="0">
              <a:picLocks noChangeAspect="1" noChangeArrowheads="1"/>
            </p:cNvPicPr>
            <p:nvPr/>
          </p:nvPicPr>
          <p:blipFill rotWithShape="1">
            <a:blip r:embed="rId3" cstate="print"/>
            <a:srcRect t="15771" b="17800"/>
            <a:stretch/>
          </p:blipFill>
          <p:spPr bwMode="auto">
            <a:xfrm>
              <a:off x="4052575" y="2354082"/>
              <a:ext cx="4173203" cy="16517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Oval 2"/>
            <p:cNvSpPr/>
            <p:nvPr/>
          </p:nvSpPr>
          <p:spPr bwMode="auto">
            <a:xfrm rot="20747031">
              <a:off x="4898122" y="2796246"/>
              <a:ext cx="3337168" cy="490396"/>
            </a:xfrm>
            <a:prstGeom prst="ellipse">
              <a:avLst/>
            </a:prstGeom>
            <a:solidFill>
              <a:srgbClr val="C4BD97">
                <a:alpha val="30196"/>
              </a:srgbClr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1" name="Oval 4"/>
            <p:cNvSpPr/>
            <p:nvPr/>
          </p:nvSpPr>
          <p:spPr bwMode="auto">
            <a:xfrm rot="20760000">
              <a:off x="4240538" y="3258078"/>
              <a:ext cx="792088" cy="430828"/>
            </a:xfrm>
            <a:prstGeom prst="ellipse">
              <a:avLst/>
            </a:prstGeom>
            <a:solidFill>
              <a:srgbClr val="FFC000">
                <a:alpha val="30196"/>
              </a:srgbClr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4" name="TextBox 5"/>
            <p:cNvSpPr txBox="1"/>
            <p:nvPr/>
          </p:nvSpPr>
          <p:spPr>
            <a:xfrm>
              <a:off x="6228184" y="2864274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rPr>
                <a:t>CdS</a:t>
              </a:r>
              <a:endPara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endParaRPr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283968" y="2792266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rPr>
                <a:t>PbS</a:t>
              </a:r>
              <a:endPara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endParaRPr>
            </a:p>
          </p:txBody>
        </p:sp>
      </p:grpSp>
      <p:pic>
        <p:nvPicPr>
          <p:cNvPr id="2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4"/>
          <a:stretch/>
        </p:blipFill>
        <p:spPr>
          <a:xfrm>
            <a:off x="4934118" y="1412776"/>
            <a:ext cx="3312368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Box 10"/>
          <p:cNvSpPr txBox="1"/>
          <p:nvPr/>
        </p:nvSpPr>
        <p:spPr>
          <a:xfrm>
            <a:off x="4646086" y="4617201"/>
            <a:ext cx="403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PbS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/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CdS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Partially Exchanged Rods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772816"/>
            <a:ext cx="4005643" cy="3312482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971600" y="1844824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err="1" smtClean="0"/>
              <a:t>PbS</a:t>
            </a:r>
            <a:r>
              <a:rPr lang="es-ES" sz="1400" b="0" dirty="0" smtClean="0"/>
              <a:t>/</a:t>
            </a:r>
            <a:r>
              <a:rPr lang="es-ES" sz="1400" b="0" dirty="0" err="1" smtClean="0"/>
              <a:t>CdS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Partial</a:t>
            </a:r>
            <a:r>
              <a:rPr lang="es-ES" sz="1400" b="0" dirty="0" smtClean="0"/>
              <a:t> Exchange </a:t>
            </a:r>
            <a:r>
              <a:rPr lang="es-ES" sz="1400" b="0" dirty="0" err="1" smtClean="0"/>
              <a:t>Rod</a:t>
            </a:r>
            <a:r>
              <a:rPr lang="es-ES" sz="1400" b="0" dirty="0" smtClean="0"/>
              <a:t> material</a:t>
            </a:r>
            <a:endParaRPr lang="es-ES" sz="1400" b="0" dirty="0"/>
          </a:p>
        </p:txBody>
      </p:sp>
      <p:sp>
        <p:nvSpPr>
          <p:cNvPr id="30" name="Rectángulo 29"/>
          <p:cNvSpPr/>
          <p:nvPr/>
        </p:nvSpPr>
        <p:spPr>
          <a:xfrm>
            <a:off x="2267744" y="2996952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lvl="2"/>
            <a:r>
              <a:rPr lang="es-ES_tradnl" b="0" dirty="0" smtClean="0">
                <a:solidFill>
                  <a:srgbClr val="FF0000"/>
                </a:solidFill>
              </a:rPr>
              <a:t>PL</a:t>
            </a:r>
            <a:endParaRPr lang="es-ES_tradnl" b="0" dirty="0">
              <a:solidFill>
                <a:srgbClr val="FF0000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539552" y="3212976"/>
            <a:ext cx="15841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lvl="2"/>
            <a:r>
              <a:rPr lang="es-ES_tradnl" sz="1200" b="0" dirty="0" smtClean="0"/>
              <a:t>ABSORPTION</a:t>
            </a:r>
            <a:endParaRPr lang="es-ES_tradnl" sz="1200" b="0" dirty="0"/>
          </a:p>
        </p:txBody>
      </p:sp>
      <p:sp>
        <p:nvSpPr>
          <p:cNvPr id="32" name="Textfeld 1"/>
          <p:cNvSpPr txBox="1"/>
          <p:nvPr/>
        </p:nvSpPr>
        <p:spPr>
          <a:xfrm>
            <a:off x="179512" y="1311151"/>
            <a:ext cx="4536504" cy="461665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lvl="0"/>
            <a:r>
              <a:rPr lang="es-ES" sz="1200" b="0" dirty="0" smtClean="0"/>
              <a:t>Y. </a:t>
            </a:r>
            <a:r>
              <a:rPr lang="es-ES" sz="1200" b="0" dirty="0"/>
              <a:t>Justo, </a:t>
            </a:r>
            <a:r>
              <a:rPr lang="es-ES" sz="1200" b="0" dirty="0" smtClean="0"/>
              <a:t>B. </a:t>
            </a:r>
            <a:r>
              <a:rPr lang="es-ES" sz="1200" b="0" dirty="0" err="1" smtClean="0"/>
              <a:t>Goris</a:t>
            </a:r>
            <a:r>
              <a:rPr lang="es-ES" sz="1200" b="0" dirty="0"/>
              <a:t>, </a:t>
            </a:r>
            <a:r>
              <a:rPr lang="es-ES" sz="1200" b="0" dirty="0" smtClean="0"/>
              <a:t>J. S. </a:t>
            </a:r>
            <a:r>
              <a:rPr lang="es-ES" sz="1200" b="0" dirty="0" err="1"/>
              <a:t>Kamal</a:t>
            </a:r>
            <a:r>
              <a:rPr lang="es-ES" sz="1200" b="0" dirty="0"/>
              <a:t>, </a:t>
            </a:r>
            <a:r>
              <a:rPr lang="es-ES" sz="1200" b="0" dirty="0" smtClean="0"/>
              <a:t>P. </a:t>
            </a:r>
            <a:r>
              <a:rPr lang="es-ES" sz="1200" b="0" dirty="0" err="1"/>
              <a:t>Geiregat</a:t>
            </a:r>
            <a:r>
              <a:rPr lang="es-ES" sz="1200" b="0" dirty="0"/>
              <a:t>, </a:t>
            </a:r>
            <a:r>
              <a:rPr lang="es-ES" sz="1200" b="0" dirty="0" smtClean="0"/>
              <a:t>S. </a:t>
            </a:r>
            <a:r>
              <a:rPr lang="es-ES" sz="1200" b="0" dirty="0" err="1"/>
              <a:t>Bals</a:t>
            </a:r>
            <a:r>
              <a:rPr lang="es-ES" sz="1200" b="0" dirty="0"/>
              <a:t>, and </a:t>
            </a:r>
            <a:r>
              <a:rPr lang="es-ES" sz="1200" b="0" dirty="0" smtClean="0"/>
              <a:t>Z. </a:t>
            </a:r>
            <a:r>
              <a:rPr lang="es-ES" sz="1200" b="0" dirty="0" err="1"/>
              <a:t>Hens</a:t>
            </a:r>
            <a:r>
              <a:rPr lang="es-ES" sz="1200" b="0" dirty="0"/>
              <a:t>, </a:t>
            </a:r>
            <a:r>
              <a:rPr lang="es-ES" sz="1200" b="0" dirty="0" smtClean="0"/>
              <a:t>JACS 2012</a:t>
            </a:r>
            <a:r>
              <a:rPr lang="es-ES" sz="1200" b="0" dirty="0"/>
              <a:t>, 134, 5484-5487. </a:t>
            </a:r>
            <a:endParaRPr lang="en-GB" sz="12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202" y="1700808"/>
            <a:ext cx="5127302" cy="4176464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11560" y="2276872"/>
            <a:ext cx="2436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00DD"/>
                </a:solidFill>
              </a:rPr>
              <a:t>Reported on MS17 </a:t>
            </a:r>
            <a:endParaRPr lang="es-ES" sz="2000" dirty="0"/>
          </a:p>
        </p:txBody>
      </p:sp>
      <p:sp>
        <p:nvSpPr>
          <p:cNvPr id="8" name="Rectangle 20"/>
          <p:cNvSpPr/>
          <p:nvPr/>
        </p:nvSpPr>
        <p:spPr>
          <a:xfrm>
            <a:off x="323528" y="2898809"/>
            <a:ext cx="3456384" cy="1754327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2575" lvl="2"/>
            <a:endParaRPr lang="en-US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/>
              <a:t>Rod-shaped</a:t>
            </a:r>
            <a:r>
              <a:rPr lang="es-ES" b="0" dirty="0"/>
              <a:t> </a:t>
            </a:r>
            <a:r>
              <a:rPr lang="es-ES" b="0" dirty="0" err="1"/>
              <a:t>PbS</a:t>
            </a:r>
            <a:r>
              <a:rPr lang="es-ES" b="0" dirty="0"/>
              <a:t> </a:t>
            </a:r>
            <a:r>
              <a:rPr lang="es-ES" b="0" dirty="0" smtClean="0"/>
              <a:t>do </a:t>
            </a:r>
            <a:r>
              <a:rPr lang="es-ES" b="0" dirty="0" err="1"/>
              <a:t>cross</a:t>
            </a:r>
            <a:r>
              <a:rPr lang="es-ES" b="0" dirty="0"/>
              <a:t> </a:t>
            </a:r>
            <a:r>
              <a:rPr lang="es-ES" b="0" dirty="0" err="1"/>
              <a:t>the</a:t>
            </a:r>
            <a:r>
              <a:rPr lang="es-ES" b="0" dirty="0"/>
              <a:t> </a:t>
            </a:r>
            <a:r>
              <a:rPr lang="es-ES" b="0" dirty="0" err="1" smtClean="0"/>
              <a:t>transparency</a:t>
            </a:r>
            <a:r>
              <a:rPr lang="es-ES" b="0" dirty="0" smtClean="0"/>
              <a:t> </a:t>
            </a:r>
            <a:r>
              <a:rPr lang="es-ES" b="0" dirty="0" err="1" smtClean="0"/>
              <a:t>threshold</a:t>
            </a:r>
            <a:r>
              <a:rPr lang="es-ES" b="0" dirty="0" smtClean="0"/>
              <a:t> </a:t>
            </a:r>
            <a:r>
              <a:rPr lang="es-ES" b="0" dirty="0" err="1" smtClean="0"/>
              <a:t>under</a:t>
            </a:r>
            <a:r>
              <a:rPr lang="es-ES" b="0" dirty="0" smtClean="0"/>
              <a:t> </a:t>
            </a:r>
            <a:r>
              <a:rPr lang="es-ES" b="0" dirty="0" err="1" smtClean="0"/>
              <a:t>high</a:t>
            </a:r>
            <a:r>
              <a:rPr lang="es-ES" b="0" dirty="0" smtClean="0"/>
              <a:t> </a:t>
            </a:r>
            <a:r>
              <a:rPr lang="es-ES" b="0" dirty="0" err="1" smtClean="0"/>
              <a:t>occupation</a:t>
            </a:r>
            <a:r>
              <a:rPr lang="es-ES" b="0" dirty="0" smtClean="0"/>
              <a:t> </a:t>
            </a:r>
            <a:r>
              <a:rPr lang="es-ES" b="0" dirty="0"/>
              <a:t>(45 </a:t>
            </a:r>
            <a:r>
              <a:rPr lang="es-ES" b="0" dirty="0" err="1"/>
              <a:t>excitons</a:t>
            </a:r>
            <a:r>
              <a:rPr lang="es-ES" b="0" dirty="0"/>
              <a:t> per </a:t>
            </a:r>
            <a:r>
              <a:rPr lang="es-ES" b="0" dirty="0" err="1" smtClean="0"/>
              <a:t>rod</a:t>
            </a:r>
            <a:r>
              <a:rPr lang="es-ES" b="0" dirty="0" smtClean="0"/>
              <a:t>)</a:t>
            </a:r>
            <a:endParaRPr lang="es-ES" dirty="0"/>
          </a:p>
          <a:p>
            <a:pPr marL="463550" lvl="2" indent="-180975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79512" y="86865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MOST PROMISING MATERIALS FOR GAIN</a:t>
            </a:r>
            <a:r>
              <a:rPr lang="es-ES" sz="2000" b="0" dirty="0" smtClean="0"/>
              <a:t>:</a:t>
            </a:r>
            <a:r>
              <a:rPr lang="es-ES" b="0" dirty="0" smtClean="0"/>
              <a:t> </a:t>
            </a:r>
            <a:r>
              <a:rPr lang="es-ES" b="0" dirty="0" err="1" smtClean="0"/>
              <a:t>PbS</a:t>
            </a:r>
            <a:r>
              <a:rPr lang="es-ES" b="0" dirty="0" smtClean="0"/>
              <a:t>/</a:t>
            </a:r>
            <a:r>
              <a:rPr lang="es-ES" b="0" dirty="0" err="1" smtClean="0"/>
              <a:t>CdS</a:t>
            </a:r>
            <a:r>
              <a:rPr lang="es-ES" b="0" dirty="0" smtClean="0"/>
              <a:t> (</a:t>
            </a:r>
            <a:r>
              <a:rPr lang="es-ES" b="0" dirty="0" err="1" smtClean="0"/>
              <a:t>PBSe</a:t>
            </a:r>
            <a:r>
              <a:rPr lang="es-ES" b="0" dirty="0" smtClean="0"/>
              <a:t>/</a:t>
            </a:r>
            <a:r>
              <a:rPr lang="es-ES" b="0" dirty="0" err="1" smtClean="0"/>
              <a:t>CdSe</a:t>
            </a:r>
            <a:r>
              <a:rPr lang="es-ES" b="0" dirty="0"/>
              <a:t>)</a:t>
            </a:r>
            <a:r>
              <a:rPr lang="es-ES" b="0" dirty="0" smtClean="0"/>
              <a:t> </a:t>
            </a:r>
            <a:r>
              <a:rPr lang="es-ES" b="0" dirty="0" err="1" smtClean="0"/>
              <a:t>rods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91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497746"/>
              </p:ext>
            </p:extLst>
          </p:nvPr>
        </p:nvGraphicFramePr>
        <p:xfrm>
          <a:off x="4253342" y="4365104"/>
          <a:ext cx="557524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91" name="Documento" r:id="rId5" imgW="5397500" imgH="279400" progId="Word.Document.12">
                  <p:embed/>
                </p:oleObj>
              </mc:Choice>
              <mc:Fallback>
                <p:oleObj name="Documento" r:id="rId5" imgW="5397500" imgH="27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3342" y="4365104"/>
                        <a:ext cx="5575242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Agrupar 19"/>
          <p:cNvGrpSpPr>
            <a:grpSpLocks noChangeAspect="1"/>
          </p:cNvGrpSpPr>
          <p:nvPr/>
        </p:nvGrpSpPr>
        <p:grpSpPr>
          <a:xfrm>
            <a:off x="251520" y="1308379"/>
            <a:ext cx="2520280" cy="3056725"/>
            <a:chOff x="2984500" y="1537708"/>
            <a:chExt cx="3162300" cy="383540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84500" y="1537708"/>
              <a:ext cx="3162300" cy="3835400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 bwMode="auto">
            <a:xfrm>
              <a:off x="3059832" y="1852712"/>
              <a:ext cx="288032" cy="28803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107504" y="796642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Gain measured on dielectric films doped with Q-</a:t>
            </a:r>
            <a:r>
              <a:rPr lang="en-US" sz="2000" dirty="0" err="1" smtClean="0"/>
              <a:t>nanorods</a:t>
            </a:r>
            <a:endParaRPr lang="en-US" sz="2000" dirty="0" smtClean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807" y="4670898"/>
            <a:ext cx="222196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4" name="Rectangle 20"/>
          <p:cNvSpPr/>
          <p:nvPr/>
        </p:nvSpPr>
        <p:spPr>
          <a:xfrm>
            <a:off x="3779912" y="1268760"/>
            <a:ext cx="4968552" cy="1754327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/>
            <a:endParaRPr lang="en-US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Characterization</a:t>
            </a:r>
            <a:r>
              <a:rPr lang="es-ES" b="0" dirty="0" smtClean="0"/>
              <a:t> of </a:t>
            </a:r>
            <a:r>
              <a:rPr lang="es-ES" b="0" dirty="0" err="1" smtClean="0"/>
              <a:t>gain</a:t>
            </a:r>
            <a:r>
              <a:rPr lang="es-ES" b="0" dirty="0" smtClean="0"/>
              <a:t> material in PMMA </a:t>
            </a:r>
            <a:r>
              <a:rPr lang="es-ES" b="0" dirty="0" err="1" smtClean="0"/>
              <a:t>by</a:t>
            </a:r>
            <a:r>
              <a:rPr lang="es-ES" b="0" dirty="0" smtClean="0"/>
              <a:t> </a:t>
            </a:r>
            <a:r>
              <a:rPr lang="en-US" b="0" dirty="0"/>
              <a:t>Variable Stripe Length </a:t>
            </a:r>
            <a:r>
              <a:rPr lang="en-US" b="0" dirty="0" smtClean="0"/>
              <a:t>method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Rate</a:t>
            </a:r>
            <a:r>
              <a:rPr lang="es-ES" b="0" dirty="0" smtClean="0"/>
              <a:t> </a:t>
            </a:r>
            <a:r>
              <a:rPr lang="es-ES" b="0" dirty="0" err="1" smtClean="0"/>
              <a:t>equation</a:t>
            </a:r>
            <a:r>
              <a:rPr lang="es-ES" b="0" dirty="0" smtClean="0"/>
              <a:t> </a:t>
            </a:r>
            <a:r>
              <a:rPr lang="es-ES" b="0" dirty="0" err="1" smtClean="0"/>
              <a:t>model</a:t>
            </a:r>
            <a:r>
              <a:rPr lang="es-ES" b="0" dirty="0" smtClean="0"/>
              <a:t> </a:t>
            </a:r>
            <a:r>
              <a:rPr lang="es-ES" b="0" dirty="0" err="1" smtClean="0"/>
              <a:t>for</a:t>
            </a:r>
            <a:r>
              <a:rPr lang="es-ES" b="0" dirty="0" smtClean="0"/>
              <a:t> </a:t>
            </a:r>
            <a:r>
              <a:rPr lang="es-ES" b="0" dirty="0" err="1" smtClean="0"/>
              <a:t>interpretation</a:t>
            </a:r>
            <a:r>
              <a:rPr lang="es-ES" b="0" dirty="0" smtClean="0"/>
              <a:t> of </a:t>
            </a:r>
            <a:r>
              <a:rPr lang="es-ES" b="0" dirty="0" err="1" smtClean="0"/>
              <a:t>guided</a:t>
            </a:r>
            <a:r>
              <a:rPr lang="es-ES" b="0" dirty="0" smtClean="0"/>
              <a:t> PL: </a:t>
            </a:r>
            <a:r>
              <a:rPr lang="es-ES" b="0" dirty="0" err="1" smtClean="0"/>
              <a:t>saturated</a:t>
            </a:r>
            <a:r>
              <a:rPr lang="es-ES" b="0" dirty="0" smtClean="0"/>
              <a:t> </a:t>
            </a:r>
            <a:r>
              <a:rPr lang="es-ES" b="0" dirty="0" err="1" smtClean="0"/>
              <a:t>gain</a:t>
            </a:r>
            <a:r>
              <a:rPr lang="es-ES" b="0" dirty="0" smtClean="0"/>
              <a:t> + </a:t>
            </a:r>
            <a:r>
              <a:rPr lang="es-ES" b="0" dirty="0" err="1" smtClean="0"/>
              <a:t>losses</a:t>
            </a:r>
            <a:endParaRPr lang="es-ES" dirty="0"/>
          </a:p>
          <a:p>
            <a:pPr marL="463550" lvl="2" indent="-180975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 bwMode="auto">
          <a:xfrm>
            <a:off x="2169093" y="4284215"/>
            <a:ext cx="216024" cy="648072"/>
          </a:xfrm>
          <a:prstGeom prst="line">
            <a:avLst/>
          </a:prstGeom>
          <a:noFill/>
          <a:ln w="508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ector recto 23"/>
          <p:cNvCxnSpPr/>
          <p:nvPr/>
        </p:nvCxnSpPr>
        <p:spPr bwMode="auto">
          <a:xfrm flipH="1">
            <a:off x="341290" y="4293096"/>
            <a:ext cx="342278" cy="648072"/>
          </a:xfrm>
          <a:prstGeom prst="line">
            <a:avLst/>
          </a:prstGeom>
          <a:noFill/>
          <a:ln w="508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9"/>
          <a:srcRect l="6678" t="16676"/>
          <a:stretch/>
        </p:blipFill>
        <p:spPr>
          <a:xfrm>
            <a:off x="2655390" y="3356992"/>
            <a:ext cx="2505085" cy="1660278"/>
          </a:xfrm>
          <a:prstGeom prst="rect">
            <a:avLst/>
          </a:prstGeom>
        </p:spPr>
      </p:pic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577875"/>
              </p:ext>
            </p:extLst>
          </p:nvPr>
        </p:nvGraphicFramePr>
        <p:xfrm>
          <a:off x="4427984" y="3645024"/>
          <a:ext cx="5397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92" name="Documento" r:id="rId11" imgW="5397500" imgH="520700" progId="Word.Document.12">
                  <p:embed/>
                </p:oleObj>
              </mc:Choice>
              <mc:Fallback>
                <p:oleObj name="Documento" r:id="rId11" imgW="5397500" imgH="52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27984" y="3645024"/>
                        <a:ext cx="53975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feld 1"/>
          <p:cNvSpPr txBox="1"/>
          <p:nvPr/>
        </p:nvSpPr>
        <p:spPr>
          <a:xfrm>
            <a:off x="2771800" y="566124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0" dirty="0" smtClean="0"/>
              <a:t>I. </a:t>
            </a:r>
            <a:r>
              <a:rPr lang="it-IT" sz="1200" b="0" dirty="0" err="1"/>
              <a:t>Suárez</a:t>
            </a:r>
            <a:r>
              <a:rPr lang="it-IT" sz="1200" b="0" dirty="0"/>
              <a:t>, H. </a:t>
            </a:r>
            <a:r>
              <a:rPr lang="it-IT" sz="1200" b="0" dirty="0" err="1"/>
              <a:t>Gordillo</a:t>
            </a:r>
            <a:r>
              <a:rPr lang="it-IT" sz="1200" b="0" dirty="0"/>
              <a:t>, </a:t>
            </a:r>
            <a:r>
              <a:rPr lang="it-IT" sz="1200" b="0" dirty="0" err="1"/>
              <a:t>R</a:t>
            </a:r>
            <a:r>
              <a:rPr lang="it-IT" sz="1200" b="0" dirty="0"/>
              <a:t>. </a:t>
            </a:r>
            <a:r>
              <a:rPr lang="it-IT" sz="1200" b="0" dirty="0" err="1"/>
              <a:t>Abargues</a:t>
            </a:r>
            <a:r>
              <a:rPr lang="it-IT" sz="1200" b="0" dirty="0"/>
              <a:t>, S. Albert, and </a:t>
            </a:r>
            <a:r>
              <a:rPr lang="it-IT" sz="1200" b="0" dirty="0" err="1"/>
              <a:t>J</a:t>
            </a:r>
            <a:r>
              <a:rPr lang="it-IT" sz="1200" b="0" dirty="0"/>
              <a:t>. </a:t>
            </a:r>
            <a:r>
              <a:rPr lang="it-IT" sz="1200" b="0" dirty="0" err="1"/>
              <a:t>Martínez-Pastor</a:t>
            </a:r>
            <a:r>
              <a:rPr lang="it-IT" sz="1200" b="0" dirty="0"/>
              <a:t>, </a:t>
            </a:r>
            <a:r>
              <a:rPr lang="it-IT" sz="1200" b="0" i="1" dirty="0" err="1"/>
              <a:t>Photoluminiscence</a:t>
            </a:r>
            <a:r>
              <a:rPr lang="it-IT" sz="1200" b="0" i="1" dirty="0"/>
              <a:t> </a:t>
            </a:r>
            <a:r>
              <a:rPr lang="it-IT" sz="1200" b="0" i="1" dirty="0" err="1"/>
              <a:t>wave-guiding</a:t>
            </a:r>
            <a:r>
              <a:rPr lang="it-IT" sz="1200" b="0" i="1" dirty="0"/>
              <a:t> in </a:t>
            </a:r>
            <a:r>
              <a:rPr lang="it-IT" sz="1200" b="0" i="1" dirty="0" err="1"/>
              <a:t>CdSe</a:t>
            </a:r>
            <a:r>
              <a:rPr lang="it-IT" sz="1200" b="0" i="1" dirty="0"/>
              <a:t> and </a:t>
            </a:r>
            <a:r>
              <a:rPr lang="it-IT" sz="1200" b="0" i="1" dirty="0" err="1"/>
              <a:t>CdTe</a:t>
            </a:r>
            <a:r>
              <a:rPr lang="it-IT" sz="1200" b="0" i="1" dirty="0"/>
              <a:t> </a:t>
            </a:r>
            <a:r>
              <a:rPr lang="it-IT" sz="1200" b="0" i="1" dirty="0" err="1"/>
              <a:t>QDs</a:t>
            </a:r>
            <a:r>
              <a:rPr lang="it-IT" sz="1200" b="0" i="1" dirty="0"/>
              <a:t>-PMMA </a:t>
            </a:r>
            <a:r>
              <a:rPr lang="it-IT" sz="1200" b="0" i="1" dirty="0" err="1"/>
              <a:t>nanocomposite</a:t>
            </a:r>
            <a:r>
              <a:rPr lang="it-IT" sz="1200" b="0" i="1" dirty="0"/>
              <a:t> </a:t>
            </a:r>
            <a:r>
              <a:rPr lang="it-IT" sz="1200" b="0" i="1" dirty="0" err="1"/>
              <a:t>films</a:t>
            </a:r>
            <a:r>
              <a:rPr lang="it-IT" sz="1200" b="0" dirty="0"/>
              <a:t>, </a:t>
            </a:r>
            <a:r>
              <a:rPr lang="it-IT" sz="1200" b="0" dirty="0" err="1"/>
              <a:t>Nanotechnology</a:t>
            </a:r>
            <a:r>
              <a:rPr lang="it-IT" sz="1200" b="0" dirty="0"/>
              <a:t> 22, 435202 (2011).</a:t>
            </a:r>
            <a:r>
              <a:rPr lang="es-ES_tradnl" sz="1200" b="0" dirty="0"/>
              <a:t> </a:t>
            </a:r>
            <a:endParaRPr lang="en-GB" sz="1200" b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3779912" y="3239619"/>
            <a:ext cx="136490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200" b="0" dirty="0" err="1" smtClean="0"/>
              <a:t>Detection</a:t>
            </a:r>
            <a:r>
              <a:rPr lang="es-ES" sz="1200" b="0" dirty="0" smtClean="0"/>
              <a:t> </a:t>
            </a:r>
            <a:r>
              <a:rPr lang="es-ES" sz="1200" b="0" dirty="0" err="1" smtClean="0"/>
              <a:t>system</a:t>
            </a:r>
            <a:endParaRPr lang="es-ES" sz="1200" b="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483768" y="4690812"/>
            <a:ext cx="16643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200" b="0" dirty="0" err="1" smtClean="0"/>
              <a:t>Mycroscope</a:t>
            </a:r>
            <a:r>
              <a:rPr lang="es-ES" sz="1200" b="0" dirty="0" smtClean="0"/>
              <a:t> </a:t>
            </a:r>
            <a:r>
              <a:rPr lang="es-ES" sz="1200" b="0" dirty="0" err="1" smtClean="0"/>
              <a:t>objective</a:t>
            </a:r>
            <a:endParaRPr lang="es-ES" sz="1200" b="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988034" y="3212976"/>
            <a:ext cx="79187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200" b="0" dirty="0" err="1" smtClean="0"/>
              <a:t>Polarizer</a:t>
            </a:r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35234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887" y="4725144"/>
            <a:ext cx="222196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3995936" y="4797152"/>
            <a:ext cx="4968552" cy="1549336"/>
            <a:chOff x="3851691" y="1377936"/>
            <a:chExt cx="4968552" cy="1549336"/>
          </a:xfrm>
        </p:grpSpPr>
        <p:sp>
          <p:nvSpPr>
            <p:cNvPr id="14" name="Rectangle 20"/>
            <p:cNvSpPr/>
            <p:nvPr/>
          </p:nvSpPr>
          <p:spPr>
            <a:xfrm>
              <a:off x="3851691" y="1449944"/>
              <a:ext cx="4968552" cy="1477328"/>
            </a:xfrm>
            <a:prstGeom prst="rect">
              <a:avLst/>
            </a:prstGeom>
            <a:solidFill>
              <a:srgbClr val="0070C0">
                <a:alpha val="31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282575" lvl="2"/>
              <a:endParaRPr lang="en-US" b="0" dirty="0" smtClean="0"/>
            </a:p>
            <a:p>
              <a:pPr marL="463550" lvl="2" indent="-180975">
                <a:buFont typeface="Arial" pitchFamily="34" charset="0"/>
                <a:buChar char="•"/>
              </a:pPr>
              <a:r>
                <a:rPr lang="es-ES" b="0" dirty="0" err="1" smtClean="0"/>
                <a:t>Best</a:t>
              </a:r>
              <a:r>
                <a:rPr lang="es-ES" b="0" dirty="0" smtClean="0"/>
                <a:t> </a:t>
              </a:r>
              <a:r>
                <a:rPr lang="es-ES" b="0" dirty="0" err="1" smtClean="0"/>
                <a:t>Gain</a:t>
              </a:r>
              <a:r>
                <a:rPr lang="es-ES" b="0" dirty="0" smtClean="0"/>
                <a:t>/</a:t>
              </a:r>
              <a:r>
                <a:rPr lang="es-ES" b="0" dirty="0" err="1" smtClean="0"/>
                <a:t>losses</a:t>
              </a:r>
              <a:r>
                <a:rPr lang="es-ES" b="0" dirty="0" smtClean="0"/>
                <a:t> ratio in </a:t>
              </a:r>
              <a:r>
                <a:rPr lang="es-ES" b="0" dirty="0" err="1" smtClean="0"/>
                <a:t>PbS</a:t>
              </a:r>
              <a:r>
                <a:rPr lang="es-ES" b="0" dirty="0"/>
                <a:t>/</a:t>
              </a:r>
              <a:r>
                <a:rPr lang="es-ES" b="0" dirty="0" err="1" smtClean="0"/>
                <a:t>CdS</a:t>
              </a:r>
              <a:r>
                <a:rPr lang="es-ES" b="0" dirty="0" smtClean="0"/>
                <a:t> PER</a:t>
              </a:r>
            </a:p>
            <a:p>
              <a:pPr marL="463550" lvl="2" indent="-180975">
                <a:buFont typeface="Arial" pitchFamily="34" charset="0"/>
                <a:buChar char="•"/>
              </a:pPr>
              <a:r>
                <a:rPr lang="es-ES" b="0" dirty="0" smtClean="0"/>
                <a:t>High </a:t>
              </a:r>
              <a:r>
                <a:rPr lang="es-ES" b="0" dirty="0" err="1" smtClean="0"/>
                <a:t>gain</a:t>
              </a:r>
              <a:r>
                <a:rPr lang="es-ES" b="0" dirty="0" smtClean="0"/>
                <a:t> in 300 </a:t>
              </a:r>
              <a:r>
                <a:rPr lang="es-ES" b="0" dirty="0" smtClean="0">
                  <a:latin typeface="Symbol" charset="2"/>
                  <a:cs typeface="Symbol" charset="2"/>
                </a:rPr>
                <a:t>m</a:t>
              </a:r>
              <a:r>
                <a:rPr lang="es-ES" b="0" dirty="0" smtClean="0"/>
                <a:t>m of </a:t>
              </a:r>
              <a:r>
                <a:rPr lang="es-ES" b="0" dirty="0" err="1" smtClean="0"/>
                <a:t>pumping</a:t>
              </a:r>
              <a:r>
                <a:rPr lang="es-ES" b="0" dirty="0" smtClean="0"/>
                <a:t> </a:t>
              </a:r>
              <a:r>
                <a:rPr lang="es-ES" b="0" dirty="0" err="1" smtClean="0"/>
                <a:t>stripe</a:t>
              </a:r>
              <a:endParaRPr lang="es-ES" b="0" dirty="0" smtClean="0"/>
            </a:p>
            <a:p>
              <a:pPr marL="463550" lvl="2" indent="-180975">
                <a:buFont typeface="Arial" pitchFamily="34" charset="0"/>
                <a:buChar char="•"/>
              </a:pPr>
              <a:r>
                <a:rPr lang="es-ES" b="0" dirty="0" err="1" smtClean="0"/>
                <a:t>Gain</a:t>
              </a:r>
              <a:r>
                <a:rPr lang="es-ES" b="0" dirty="0" smtClean="0"/>
                <a:t> </a:t>
              </a:r>
              <a:r>
                <a:rPr lang="es-ES" b="0" dirty="0" err="1" smtClean="0"/>
                <a:t>saturation</a:t>
              </a:r>
              <a:r>
                <a:rPr lang="es-ES" b="0" dirty="0" smtClean="0"/>
                <a:t> </a:t>
              </a:r>
              <a:r>
                <a:rPr lang="es-ES" b="0" dirty="0" err="1" smtClean="0"/>
                <a:t>due</a:t>
              </a:r>
              <a:r>
                <a:rPr lang="es-ES" b="0" dirty="0" smtClean="0"/>
                <a:t> </a:t>
              </a:r>
              <a:r>
                <a:rPr lang="es-ES" b="0" dirty="0" err="1" smtClean="0"/>
                <a:t>to</a:t>
              </a:r>
              <a:r>
                <a:rPr lang="es-ES" b="0" dirty="0" smtClean="0"/>
                <a:t> </a:t>
              </a:r>
              <a:r>
                <a:rPr lang="es-ES" b="0" dirty="0" err="1" smtClean="0"/>
                <a:t>Auger</a:t>
              </a:r>
              <a:r>
                <a:rPr lang="es-ES" b="0" dirty="0" smtClean="0"/>
                <a:t> </a:t>
              </a:r>
              <a:r>
                <a:rPr lang="es-ES" b="0" dirty="0" err="1" smtClean="0"/>
                <a:t>mechanism</a:t>
              </a:r>
              <a:endParaRPr lang="es-ES" dirty="0"/>
            </a:p>
            <a:p>
              <a:pPr marL="463550" lvl="2" indent="-180975">
                <a:buFont typeface="Arial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4787795" y="1377936"/>
              <a:ext cx="24362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solidFill>
                    <a:srgbClr val="0000DD"/>
                  </a:solidFill>
                </a:rPr>
                <a:t>Reported on MS17 </a:t>
              </a:r>
              <a:endParaRPr lang="es-ES" sz="2000" dirty="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340768"/>
            <a:ext cx="3843241" cy="3322031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323528" y="1412776"/>
            <a:ext cx="3605380" cy="3096344"/>
            <a:chOff x="323528" y="1080120"/>
            <a:chExt cx="3605380" cy="321297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528" y="1080120"/>
              <a:ext cx="3605380" cy="3212976"/>
            </a:xfrm>
            <a:prstGeom prst="rect">
              <a:avLst/>
            </a:prstGeom>
          </p:spPr>
        </p:pic>
        <p:cxnSp>
          <p:nvCxnSpPr>
            <p:cNvPr id="10" name="Conector recto 9"/>
            <p:cNvCxnSpPr/>
            <p:nvPr/>
          </p:nvCxnSpPr>
          <p:spPr bwMode="auto">
            <a:xfrm flipV="1">
              <a:off x="1979712" y="1772816"/>
              <a:ext cx="0" cy="2016224"/>
            </a:xfrm>
            <a:prstGeom prst="line">
              <a:avLst/>
            </a:prstGeom>
            <a:noFill/>
            <a:ln w="1270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13" name="CuadroTexto 12"/>
            <p:cNvSpPr txBox="1"/>
            <p:nvPr/>
          </p:nvSpPr>
          <p:spPr>
            <a:xfrm>
              <a:off x="2123728" y="2636912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err="1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l</a:t>
              </a:r>
              <a:r>
                <a:rPr lang="es-ES" sz="2400" baseline="-25000" dirty="0" err="1" smtClean="0">
                  <a:solidFill>
                    <a:srgbClr val="FF6600"/>
                  </a:solidFill>
                </a:rPr>
                <a:t>det</a:t>
              </a:r>
              <a:endParaRPr lang="es-ES" sz="2400" baseline="-25000" dirty="0">
                <a:solidFill>
                  <a:srgbClr val="FF6600"/>
                </a:solidFill>
              </a:endParaRPr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7668344" y="1772817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l</a:t>
            </a:r>
            <a:r>
              <a:rPr lang="es-ES" sz="2400" baseline="-25000" dirty="0" err="1" smtClean="0">
                <a:solidFill>
                  <a:srgbClr val="FF6600"/>
                </a:solidFill>
              </a:rPr>
              <a:t>det</a:t>
            </a:r>
            <a:endParaRPr lang="es-ES" sz="2400" baseline="-25000" dirty="0">
              <a:solidFill>
                <a:srgbClr val="FF660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07504" y="796642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Gain measured on dielectric films doped with Q-</a:t>
            </a:r>
            <a:r>
              <a:rPr lang="en-US" sz="2000" dirty="0" err="1" smtClean="0"/>
              <a:t>nanorods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492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51520" y="86865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/>
              <a:t>QDs</a:t>
            </a:r>
            <a:r>
              <a:rPr lang="es-ES" sz="2000" dirty="0" smtClean="0"/>
              <a:t> </a:t>
            </a:r>
            <a:r>
              <a:rPr lang="es-ES" sz="2000" dirty="0"/>
              <a:t>in </a:t>
            </a:r>
            <a:r>
              <a:rPr lang="es-ES" sz="2000" dirty="0" smtClean="0"/>
              <a:t>SU</a:t>
            </a:r>
            <a:r>
              <a:rPr lang="es-ES" sz="2000" dirty="0"/>
              <a:t>-</a:t>
            </a:r>
            <a:r>
              <a:rPr lang="es-ES" sz="2000" dirty="0" smtClean="0"/>
              <a:t>8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fabricating</a:t>
            </a:r>
            <a:r>
              <a:rPr lang="es-ES" sz="2000" dirty="0" smtClean="0"/>
              <a:t> </a:t>
            </a:r>
            <a:r>
              <a:rPr lang="es-ES" sz="2000" dirty="0" err="1" smtClean="0"/>
              <a:t>Plasmonic</a:t>
            </a:r>
            <a:r>
              <a:rPr lang="es-ES" sz="2000" dirty="0" smtClean="0"/>
              <a:t> </a:t>
            </a:r>
            <a:r>
              <a:rPr lang="es-ES" sz="2000" dirty="0" err="1" smtClean="0"/>
              <a:t>Amplifier</a:t>
            </a:r>
            <a:endParaRPr lang="es-ES" sz="2000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539552" y="4797152"/>
            <a:ext cx="6552728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QDs</a:t>
            </a:r>
            <a:r>
              <a:rPr lang="es-ES" b="0" dirty="0" smtClean="0"/>
              <a:t> </a:t>
            </a:r>
            <a:r>
              <a:rPr lang="es-ES" b="0" dirty="0" err="1" smtClean="0"/>
              <a:t>incorporated</a:t>
            </a:r>
            <a:r>
              <a:rPr lang="es-ES" b="0" dirty="0" smtClean="0"/>
              <a:t> in SU-8 </a:t>
            </a:r>
            <a:r>
              <a:rPr lang="es-ES" b="0" dirty="0" err="1" smtClean="0"/>
              <a:t>by</a:t>
            </a:r>
            <a:r>
              <a:rPr lang="es-ES" b="0" dirty="0" smtClean="0"/>
              <a:t> </a:t>
            </a:r>
            <a:r>
              <a:rPr lang="es-ES" b="0" dirty="0" err="1" smtClean="0"/>
              <a:t>ligand</a:t>
            </a:r>
            <a:r>
              <a:rPr lang="es-ES" b="0" dirty="0" smtClean="0"/>
              <a:t> </a:t>
            </a:r>
            <a:r>
              <a:rPr lang="es-ES" b="0" dirty="0" err="1" smtClean="0"/>
              <a:t>exchange</a:t>
            </a:r>
            <a:endParaRPr lang="es-ES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Demonstrated</a:t>
            </a:r>
            <a:r>
              <a:rPr lang="es-ES" b="0" dirty="0" smtClean="0"/>
              <a:t> </a:t>
            </a:r>
            <a:r>
              <a:rPr lang="es-ES" b="0" dirty="0" err="1" smtClean="0"/>
              <a:t>the</a:t>
            </a:r>
            <a:r>
              <a:rPr lang="es-ES" b="0" dirty="0" smtClean="0"/>
              <a:t> </a:t>
            </a:r>
            <a:r>
              <a:rPr lang="es-ES" b="0" dirty="0" err="1" smtClean="0"/>
              <a:t>fabrication</a:t>
            </a:r>
            <a:r>
              <a:rPr lang="es-ES" b="0" dirty="0" smtClean="0"/>
              <a:t> of 4-20 </a:t>
            </a:r>
            <a:r>
              <a:rPr lang="es-ES" b="0" dirty="0" smtClean="0">
                <a:latin typeface="Symbol" charset="2"/>
                <a:cs typeface="Symbol" charset="2"/>
              </a:rPr>
              <a:t>m</a:t>
            </a:r>
            <a:r>
              <a:rPr lang="es-ES" b="0" dirty="0" smtClean="0"/>
              <a:t>m </a:t>
            </a:r>
            <a:r>
              <a:rPr lang="es-ES" b="0" dirty="0" err="1" smtClean="0"/>
              <a:t>wide</a:t>
            </a:r>
            <a:r>
              <a:rPr lang="es-ES" b="0" dirty="0" smtClean="0"/>
              <a:t> </a:t>
            </a:r>
            <a:r>
              <a:rPr lang="es-ES" b="0" dirty="0" err="1" smtClean="0"/>
              <a:t>stripes</a:t>
            </a:r>
            <a:r>
              <a:rPr lang="es-ES" b="0" dirty="0" smtClean="0"/>
              <a:t>.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Different</a:t>
            </a:r>
            <a:r>
              <a:rPr lang="es-ES" b="0" dirty="0" smtClean="0"/>
              <a:t> </a:t>
            </a:r>
            <a:r>
              <a:rPr lang="es-ES" b="0" dirty="0" err="1" smtClean="0"/>
              <a:t>QDs</a:t>
            </a:r>
            <a:r>
              <a:rPr lang="es-ES" b="0" dirty="0" smtClean="0"/>
              <a:t> (</a:t>
            </a:r>
            <a:r>
              <a:rPr lang="es-ES" b="0" dirty="0" err="1" smtClean="0"/>
              <a:t>CdSe</a:t>
            </a:r>
            <a:r>
              <a:rPr lang="es-ES" b="0" dirty="0" smtClean="0"/>
              <a:t>, </a:t>
            </a:r>
            <a:r>
              <a:rPr lang="es-ES" b="0" dirty="0" err="1" smtClean="0"/>
              <a:t>PbS</a:t>
            </a:r>
            <a:r>
              <a:rPr lang="es-ES" b="0" dirty="0" smtClean="0"/>
              <a:t>)  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268760"/>
            <a:ext cx="4104456" cy="34527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268760"/>
            <a:ext cx="4054078" cy="3429000"/>
          </a:xfrm>
          <a:prstGeom prst="rect">
            <a:avLst/>
          </a:prstGeom>
        </p:spPr>
      </p:pic>
      <p:sp>
        <p:nvSpPr>
          <p:cNvPr id="7" name="Textfeld 1"/>
          <p:cNvSpPr txBox="1"/>
          <p:nvPr/>
        </p:nvSpPr>
        <p:spPr>
          <a:xfrm>
            <a:off x="3175548" y="5733256"/>
            <a:ext cx="600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0" dirty="0"/>
              <a:t>H. </a:t>
            </a:r>
            <a:r>
              <a:rPr lang="it-IT" sz="1200" b="0" dirty="0" err="1"/>
              <a:t>Gordillo</a:t>
            </a:r>
            <a:r>
              <a:rPr lang="it-IT" sz="1200" b="0" dirty="0"/>
              <a:t>, I. </a:t>
            </a:r>
            <a:r>
              <a:rPr lang="it-IT" sz="1200" b="0" dirty="0" err="1"/>
              <a:t>Suárez</a:t>
            </a:r>
            <a:r>
              <a:rPr lang="it-IT" sz="1200" b="0" dirty="0"/>
              <a:t>, </a:t>
            </a:r>
            <a:r>
              <a:rPr lang="it-IT" sz="1200" b="0" dirty="0" err="1"/>
              <a:t>R</a:t>
            </a:r>
            <a:r>
              <a:rPr lang="it-IT" sz="1200" b="0" dirty="0"/>
              <a:t>. </a:t>
            </a:r>
            <a:r>
              <a:rPr lang="it-IT" sz="1200" b="0" dirty="0" err="1"/>
              <a:t>Abargues</a:t>
            </a:r>
            <a:r>
              <a:rPr lang="it-IT" sz="1200" b="0" dirty="0"/>
              <a:t>, P. Rodríguez-</a:t>
            </a:r>
            <a:r>
              <a:rPr lang="it-IT" sz="1200" b="0" dirty="0" err="1"/>
              <a:t>Cantó</a:t>
            </a:r>
            <a:r>
              <a:rPr lang="it-IT" sz="1200" b="0" dirty="0"/>
              <a:t>, S. Albert and J.P. </a:t>
            </a:r>
            <a:r>
              <a:rPr lang="it-IT" sz="1200" b="0" dirty="0" err="1"/>
              <a:t>Martínez-Pastor</a:t>
            </a:r>
            <a:r>
              <a:rPr lang="it-IT" sz="1200" b="0" dirty="0"/>
              <a:t>, </a:t>
            </a:r>
            <a:r>
              <a:rPr lang="it-IT" sz="1200" b="0" i="1" dirty="0" err="1"/>
              <a:t>Polymer</a:t>
            </a:r>
            <a:r>
              <a:rPr lang="it-IT" sz="1200" b="0" i="1" dirty="0"/>
              <a:t>/</a:t>
            </a:r>
            <a:r>
              <a:rPr lang="it-IT" sz="1200" b="0" i="1" dirty="0" err="1"/>
              <a:t>QDs</a:t>
            </a:r>
            <a:r>
              <a:rPr lang="it-IT" sz="1200" b="0" i="1" dirty="0"/>
              <a:t> </a:t>
            </a:r>
            <a:r>
              <a:rPr lang="it-IT" sz="1200" b="0" i="1" dirty="0" err="1"/>
              <a:t>nanocomposites</a:t>
            </a:r>
            <a:r>
              <a:rPr lang="it-IT" sz="1200" b="0" i="1" dirty="0"/>
              <a:t> for </a:t>
            </a:r>
            <a:r>
              <a:rPr lang="it-IT" sz="1200" b="0" i="1" dirty="0" err="1"/>
              <a:t>wave-guiding</a:t>
            </a:r>
            <a:r>
              <a:rPr lang="it-IT" sz="1200" b="0" i="1" dirty="0"/>
              <a:t> </a:t>
            </a:r>
            <a:r>
              <a:rPr lang="it-IT" sz="1200" b="0" i="1" dirty="0" err="1"/>
              <a:t>applications</a:t>
            </a:r>
            <a:r>
              <a:rPr lang="it-IT" sz="1200" b="0" dirty="0"/>
              <a:t>, Journal of </a:t>
            </a:r>
            <a:r>
              <a:rPr lang="it-IT" sz="1200" b="0" dirty="0" err="1"/>
              <a:t>Nanomaterials</a:t>
            </a:r>
            <a:r>
              <a:rPr lang="it-IT" sz="1200" b="0" dirty="0"/>
              <a:t>, </a:t>
            </a:r>
            <a:r>
              <a:rPr lang="es-ES" sz="1200" b="0" dirty="0"/>
              <a:t>Vol. 2012, </a:t>
            </a:r>
            <a:r>
              <a:rPr lang="es-ES" sz="1200" b="0" dirty="0" err="1"/>
              <a:t>Article</a:t>
            </a:r>
            <a:r>
              <a:rPr lang="es-ES" sz="1200" b="0" dirty="0"/>
              <a:t> ID 960201 (doi:10.1155/2012/960201), 1-9 </a:t>
            </a:r>
            <a:r>
              <a:rPr lang="it-IT" sz="1200" b="0" dirty="0"/>
              <a:t>(2012).</a:t>
            </a:r>
            <a:r>
              <a:rPr lang="es-ES_tradnl" sz="1200" b="0" dirty="0"/>
              <a:t> </a:t>
            </a: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10149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420438" y="1411035"/>
            <a:ext cx="8112002" cy="4600399"/>
            <a:chOff x="250509" y="1204865"/>
            <a:chExt cx="8112002" cy="4600399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 rotWithShape="1">
            <a:blip r:embed="rId3"/>
            <a:srcRect r="61889"/>
            <a:stretch/>
          </p:blipFill>
          <p:spPr>
            <a:xfrm>
              <a:off x="250509" y="1256093"/>
              <a:ext cx="3529404" cy="4549171"/>
            </a:xfrm>
            <a:prstGeom prst="rect">
              <a:avLst/>
            </a:prstGeom>
          </p:spPr>
        </p:pic>
        <p:pic>
          <p:nvPicPr>
            <p:cNvPr id="16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1800" y="1204865"/>
              <a:ext cx="5590711" cy="4240359"/>
            </a:xfrm>
            <a:prstGeom prst="rect">
              <a:avLst/>
            </a:prstGeom>
          </p:spPr>
        </p:pic>
        <p:sp>
          <p:nvSpPr>
            <p:cNvPr id="19" name="TextBox 2"/>
            <p:cNvSpPr txBox="1"/>
            <p:nvPr/>
          </p:nvSpPr>
          <p:spPr>
            <a:xfrm>
              <a:off x="3921973" y="3419708"/>
              <a:ext cx="403440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Arial"/>
                  <a:cs typeface="Arial"/>
                </a:rPr>
                <a:t>At beginning of Positive voltage pulse</a:t>
              </a:r>
              <a:endParaRPr lang="en-US" b="0" dirty="0">
                <a:latin typeface="Arial"/>
                <a:cs typeface="Arial"/>
              </a:endParaRPr>
            </a:p>
          </p:txBody>
        </p:sp>
        <p:sp>
          <p:nvSpPr>
            <p:cNvPr id="20" name="TextBox 6"/>
            <p:cNvSpPr txBox="1"/>
            <p:nvPr/>
          </p:nvSpPr>
          <p:spPr>
            <a:xfrm>
              <a:off x="4203598" y="4941168"/>
              <a:ext cx="339273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b="0" dirty="0" smtClean="0">
                  <a:latin typeface="Arial"/>
                  <a:cs typeface="Arial"/>
                </a:rPr>
                <a:t>At end of positive voltage pulse</a:t>
              </a:r>
              <a:endParaRPr lang="en-US" b="0" dirty="0">
                <a:latin typeface="Arial"/>
                <a:cs typeface="Arial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1520" y="90872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QD </a:t>
            </a:r>
            <a:r>
              <a:rPr lang="es-ES" sz="2000" dirty="0" err="1" smtClean="0"/>
              <a:t>layers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electrically</a:t>
            </a:r>
            <a:r>
              <a:rPr lang="es-ES" sz="2000" dirty="0" smtClean="0"/>
              <a:t> </a:t>
            </a:r>
            <a:r>
              <a:rPr lang="es-ES" sz="2000" dirty="0" err="1" smtClean="0"/>
              <a:t>driven</a:t>
            </a:r>
            <a:r>
              <a:rPr lang="es-ES" sz="2000" dirty="0" smtClean="0"/>
              <a:t> PA</a:t>
            </a:r>
            <a:endParaRPr lang="es-ES" sz="2000" dirty="0"/>
          </a:p>
        </p:txBody>
      </p:sp>
      <p:sp>
        <p:nvSpPr>
          <p:cNvPr id="10" name="Rectangle 20"/>
          <p:cNvSpPr/>
          <p:nvPr/>
        </p:nvSpPr>
        <p:spPr>
          <a:xfrm>
            <a:off x="4860032" y="1414517"/>
            <a:ext cx="4032448" cy="646331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s-ES" b="0" dirty="0" smtClean="0"/>
              <a:t>AC </a:t>
            </a:r>
            <a:r>
              <a:rPr lang="es-ES" b="0" dirty="0" err="1" smtClean="0"/>
              <a:t>electroluminescence</a:t>
            </a:r>
            <a:r>
              <a:rPr lang="es-ES" b="0" dirty="0" smtClean="0"/>
              <a:t> concept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smtClean="0"/>
              <a:t>Compatible </a:t>
            </a:r>
            <a:r>
              <a:rPr lang="es-ES" b="0" dirty="0" err="1" smtClean="0"/>
              <a:t>with</a:t>
            </a:r>
            <a:r>
              <a:rPr lang="es-ES" b="0" dirty="0" smtClean="0"/>
              <a:t> Si-</a:t>
            </a:r>
            <a:r>
              <a:rPr lang="es-ES" b="0" dirty="0" err="1" smtClean="0"/>
              <a:t>technology</a:t>
            </a:r>
            <a:endParaRPr lang="es-ES" dirty="0"/>
          </a:p>
        </p:txBody>
      </p:sp>
      <p:sp>
        <p:nvSpPr>
          <p:cNvPr id="11" name="Textfeld 1"/>
          <p:cNvSpPr txBox="1"/>
          <p:nvPr/>
        </p:nvSpPr>
        <p:spPr>
          <a:xfrm>
            <a:off x="3563888" y="5733256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dirty="0" smtClean="0"/>
              <a:t>V. </a:t>
            </a:r>
            <a:r>
              <a:rPr lang="es-ES" sz="1200" b="0" dirty="0"/>
              <a:t>Wood</a:t>
            </a:r>
            <a:r>
              <a:rPr lang="es-ES" sz="1200" b="0" dirty="0" smtClean="0"/>
              <a:t>,</a:t>
            </a:r>
            <a:r>
              <a:rPr lang="es-ES" sz="1200" dirty="0" smtClean="0"/>
              <a:t> </a:t>
            </a:r>
            <a:r>
              <a:rPr lang="es-ES" sz="1200" b="0" dirty="0" smtClean="0"/>
              <a:t>M. </a:t>
            </a:r>
            <a:r>
              <a:rPr lang="es-ES" sz="1200" b="0" dirty="0"/>
              <a:t>J. </a:t>
            </a:r>
            <a:r>
              <a:rPr lang="es-ES" sz="1200" b="0" dirty="0" err="1" smtClean="0"/>
              <a:t>Panzer</a:t>
            </a:r>
            <a:r>
              <a:rPr lang="es-ES" sz="1200" b="0" dirty="0"/>
              <a:t>,</a:t>
            </a:r>
            <a:r>
              <a:rPr lang="es-ES" sz="1200" b="0" dirty="0" smtClean="0"/>
              <a:t> D. </a:t>
            </a:r>
            <a:r>
              <a:rPr lang="es-ES" sz="1200" b="0" dirty="0" err="1"/>
              <a:t>Bozyigit</a:t>
            </a:r>
            <a:r>
              <a:rPr lang="es-ES" sz="1200" b="0" dirty="0" smtClean="0"/>
              <a:t>,</a:t>
            </a:r>
            <a:r>
              <a:rPr lang="es-ES" sz="1200" dirty="0" smtClean="0"/>
              <a:t> </a:t>
            </a:r>
            <a:r>
              <a:rPr lang="es-ES" sz="1200" b="0" dirty="0" smtClean="0"/>
              <a:t>Y. </a:t>
            </a:r>
            <a:r>
              <a:rPr lang="es-ES" sz="1200" b="0" dirty="0" err="1"/>
              <a:t>Shirasaki</a:t>
            </a:r>
            <a:r>
              <a:rPr lang="es-ES" sz="1200" b="0" dirty="0" smtClean="0"/>
              <a:t>,</a:t>
            </a:r>
            <a:r>
              <a:rPr lang="es-ES" sz="1200" dirty="0" smtClean="0"/>
              <a:t> </a:t>
            </a:r>
            <a:r>
              <a:rPr lang="es-ES" sz="1200" b="0" dirty="0" smtClean="0"/>
              <a:t>I. </a:t>
            </a:r>
            <a:r>
              <a:rPr lang="es-ES" sz="1200" b="0" dirty="0"/>
              <a:t>Rousseau</a:t>
            </a:r>
            <a:r>
              <a:rPr lang="es-ES" sz="1200" b="0" dirty="0" smtClean="0"/>
              <a:t>,</a:t>
            </a:r>
            <a:r>
              <a:rPr lang="es-ES" sz="1200" dirty="0" smtClean="0"/>
              <a:t> </a:t>
            </a:r>
            <a:r>
              <a:rPr lang="es-ES" sz="1200" b="0" dirty="0" smtClean="0"/>
              <a:t>S. </a:t>
            </a:r>
            <a:r>
              <a:rPr lang="es-ES" sz="1200" b="0" dirty="0" err="1"/>
              <a:t>Geyer</a:t>
            </a:r>
            <a:r>
              <a:rPr lang="es-ES" sz="1200" b="0" dirty="0" smtClean="0"/>
              <a:t>,</a:t>
            </a:r>
            <a:endParaRPr lang="es-ES" sz="1200" b="0" dirty="0"/>
          </a:p>
          <a:p>
            <a:r>
              <a:rPr lang="es-ES" sz="1200" b="0" dirty="0" smtClean="0"/>
              <a:t>M. </a:t>
            </a:r>
            <a:r>
              <a:rPr lang="es-ES" sz="1200" b="0" dirty="0"/>
              <a:t>G. </a:t>
            </a:r>
            <a:r>
              <a:rPr lang="es-ES" sz="1200" b="0" dirty="0" err="1"/>
              <a:t>Bawendi</a:t>
            </a:r>
            <a:r>
              <a:rPr lang="es-ES" sz="1200" b="0" dirty="0" smtClean="0"/>
              <a:t>, </a:t>
            </a:r>
            <a:r>
              <a:rPr lang="es-ES" sz="1200" b="0" dirty="0"/>
              <a:t>and </a:t>
            </a:r>
            <a:r>
              <a:rPr lang="es-ES" sz="1200" b="0" dirty="0" smtClean="0"/>
              <a:t>V. </a:t>
            </a:r>
            <a:r>
              <a:rPr lang="es-ES" sz="1200" b="0" dirty="0" err="1" smtClean="0"/>
              <a:t>Bulovic</a:t>
            </a:r>
            <a:r>
              <a:rPr lang="es-ES" sz="1200" b="0" dirty="0" smtClean="0"/>
              <a:t>, </a:t>
            </a:r>
            <a:r>
              <a:rPr lang="es-ES" sz="1200" b="0" i="1" dirty="0" err="1"/>
              <a:t>Electroluminescence</a:t>
            </a:r>
            <a:r>
              <a:rPr lang="es-ES" sz="1200" b="0" i="1" dirty="0"/>
              <a:t> </a:t>
            </a:r>
            <a:r>
              <a:rPr lang="es-ES" sz="1200" b="0" i="1" dirty="0" err="1"/>
              <a:t>from</a:t>
            </a:r>
            <a:r>
              <a:rPr lang="es-ES" sz="1200" b="0" i="1" dirty="0"/>
              <a:t> </a:t>
            </a:r>
            <a:r>
              <a:rPr lang="es-ES" sz="1200" b="0" i="1" dirty="0" err="1"/>
              <a:t>Nanoscale</a:t>
            </a:r>
            <a:r>
              <a:rPr lang="es-ES" sz="1200" b="0" i="1" dirty="0"/>
              <a:t> </a:t>
            </a:r>
            <a:r>
              <a:rPr lang="es-ES" sz="1200" b="0" i="1" dirty="0" err="1"/>
              <a:t>Materials</a:t>
            </a:r>
            <a:r>
              <a:rPr lang="es-ES" sz="1200" b="0" i="1" dirty="0"/>
              <a:t> </a:t>
            </a:r>
            <a:r>
              <a:rPr lang="es-ES" sz="1200" b="0" i="1" dirty="0" err="1" smtClean="0"/>
              <a:t>via</a:t>
            </a:r>
            <a:r>
              <a:rPr lang="es-ES" sz="1200" b="0" i="1" dirty="0" smtClean="0"/>
              <a:t> Field</a:t>
            </a:r>
            <a:r>
              <a:rPr lang="es-ES" sz="1200" b="0" i="1" dirty="0"/>
              <a:t>-</a:t>
            </a:r>
            <a:r>
              <a:rPr lang="es-ES" sz="1200" b="0" i="1" dirty="0" err="1" smtClean="0"/>
              <a:t>Driven</a:t>
            </a:r>
            <a:r>
              <a:rPr lang="es-ES" sz="1200" b="0" i="1" dirty="0" smtClean="0"/>
              <a:t> </a:t>
            </a:r>
            <a:r>
              <a:rPr lang="es-ES" sz="1200" b="0" i="1" dirty="0" err="1" smtClean="0"/>
              <a:t>Ionization</a:t>
            </a:r>
            <a:r>
              <a:rPr lang="es-ES" sz="1200" b="0" dirty="0" smtClean="0"/>
              <a:t>, </a:t>
            </a:r>
            <a:r>
              <a:rPr lang="hu-HU" sz="1200" b="0" dirty="0"/>
              <a:t>Nano Lett. 2011, 11, 2927</a:t>
            </a:r>
            <a:r>
              <a:rPr lang="hu-HU" sz="1200" dirty="0"/>
              <a:t>–</a:t>
            </a:r>
            <a:r>
              <a:rPr lang="hu-HU" sz="1200" b="0" dirty="0"/>
              <a:t>2932</a:t>
            </a:r>
            <a:endParaRPr lang="es-ES" sz="1200" b="0" dirty="0"/>
          </a:p>
          <a:p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19444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51520" y="90872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QD </a:t>
            </a:r>
            <a:r>
              <a:rPr lang="es-ES" sz="2000" dirty="0" err="1" smtClean="0"/>
              <a:t>layers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electrically</a:t>
            </a:r>
            <a:r>
              <a:rPr lang="es-ES" sz="2000" dirty="0" smtClean="0"/>
              <a:t> </a:t>
            </a:r>
            <a:r>
              <a:rPr lang="es-ES" sz="2000" dirty="0" err="1" smtClean="0"/>
              <a:t>driven</a:t>
            </a:r>
            <a:r>
              <a:rPr lang="es-ES" sz="2000" dirty="0" smtClean="0"/>
              <a:t> PA</a:t>
            </a:r>
            <a:endParaRPr lang="es-ES" sz="2000" dirty="0"/>
          </a:p>
        </p:txBody>
      </p:sp>
      <p:sp>
        <p:nvSpPr>
          <p:cNvPr id="16" name="Rectangle 20"/>
          <p:cNvSpPr/>
          <p:nvPr/>
        </p:nvSpPr>
        <p:spPr>
          <a:xfrm>
            <a:off x="4427984" y="5373216"/>
            <a:ext cx="4032448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s-ES" b="0" dirty="0" smtClean="0"/>
              <a:t>AC </a:t>
            </a:r>
            <a:r>
              <a:rPr lang="es-ES" b="0" dirty="0" err="1" smtClean="0"/>
              <a:t>electroluminescence</a:t>
            </a:r>
            <a:r>
              <a:rPr lang="es-ES" b="0" dirty="0" smtClean="0"/>
              <a:t> </a:t>
            </a:r>
            <a:r>
              <a:rPr lang="es-ES" b="0" dirty="0" err="1" smtClean="0"/>
              <a:t>is</a:t>
            </a:r>
            <a:r>
              <a:rPr lang="es-ES" b="0" dirty="0" smtClean="0"/>
              <a:t> </a:t>
            </a:r>
            <a:r>
              <a:rPr lang="es-ES" b="0" dirty="0" err="1" smtClean="0"/>
              <a:t>identical</a:t>
            </a:r>
            <a:r>
              <a:rPr lang="es-ES" b="0" dirty="0" smtClean="0"/>
              <a:t> </a:t>
            </a:r>
            <a:r>
              <a:rPr lang="es-ES" b="0" dirty="0" err="1" smtClean="0"/>
              <a:t>to</a:t>
            </a:r>
            <a:r>
              <a:rPr lang="es-ES" b="0" dirty="0" smtClean="0"/>
              <a:t> PL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/>
              <a:t>Efficiencies</a:t>
            </a:r>
            <a:r>
              <a:rPr lang="es-ES" b="0" dirty="0"/>
              <a:t> are 0.14 lumen/watt</a:t>
            </a:r>
            <a:r>
              <a:rPr lang="es-ES_tradnl" b="0" dirty="0"/>
              <a:t> </a:t>
            </a:r>
            <a:endParaRPr lang="es-ES" b="0" dirty="0"/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 rotWithShape="1">
          <a:blip r:embed="rId3"/>
          <a:srcRect r="61889"/>
          <a:stretch/>
        </p:blipFill>
        <p:spPr>
          <a:xfrm>
            <a:off x="420438" y="1752036"/>
            <a:ext cx="3529404" cy="4549171"/>
          </a:xfrm>
          <a:prstGeom prst="rect">
            <a:avLst/>
          </a:prstGeom>
        </p:spPr>
      </p:pic>
      <p:grpSp>
        <p:nvGrpSpPr>
          <p:cNvPr id="9" name="Group 4"/>
          <p:cNvGrpSpPr/>
          <p:nvPr/>
        </p:nvGrpSpPr>
        <p:grpSpPr>
          <a:xfrm>
            <a:off x="3635896" y="1412776"/>
            <a:ext cx="4968552" cy="3960440"/>
            <a:chOff x="4841592" y="1381384"/>
            <a:chExt cx="4114800" cy="2908300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1592" y="1381384"/>
              <a:ext cx="4114800" cy="2895333"/>
            </a:xfrm>
            <a:prstGeom prst="rect">
              <a:avLst/>
            </a:prstGeom>
          </p:spPr>
        </p:pic>
        <p:sp>
          <p:nvSpPr>
            <p:cNvPr id="11" name="TextBox 8"/>
            <p:cNvSpPr txBox="1"/>
            <p:nvPr/>
          </p:nvSpPr>
          <p:spPr>
            <a:xfrm>
              <a:off x="6439276" y="3981907"/>
              <a:ext cx="162428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>
                  <a:latin typeface="Arial"/>
                  <a:cs typeface="Arial"/>
                </a:rPr>
                <a:t>Wavelength [nm]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 rot="16200000">
              <a:off x="4125771" y="2682768"/>
              <a:ext cx="1940493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>
                  <a:latin typeface="Arial"/>
                  <a:cs typeface="Arial"/>
                </a:rPr>
                <a:t>Normalized Intensity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5528737" y="1738265"/>
              <a:ext cx="3259663" cy="1968220"/>
            </a:xfrm>
            <a:prstGeom prst="rect">
              <a:avLst/>
            </a:prstGeom>
            <a:noFill/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15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579299"/>
            <a:ext cx="4531542" cy="3937933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340768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4.4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QD-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PA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1520" y="764704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/>
              <a:t>Fabrication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optically</a:t>
            </a:r>
            <a:r>
              <a:rPr lang="es-ES" sz="2000" dirty="0" smtClean="0"/>
              <a:t> </a:t>
            </a:r>
            <a:r>
              <a:rPr lang="es-ES" sz="2000" dirty="0" err="1" smtClean="0"/>
              <a:t>pumped</a:t>
            </a:r>
            <a:r>
              <a:rPr lang="es-ES" sz="2000" dirty="0" smtClean="0"/>
              <a:t> </a:t>
            </a:r>
            <a:r>
              <a:rPr lang="es-ES" sz="2000" dirty="0" err="1" smtClean="0"/>
              <a:t>Plasmonic</a:t>
            </a:r>
            <a:r>
              <a:rPr lang="es-ES" sz="2000" dirty="0" smtClean="0"/>
              <a:t> </a:t>
            </a:r>
            <a:r>
              <a:rPr lang="es-ES" sz="2000" dirty="0" err="1" smtClean="0"/>
              <a:t>Amplifier</a:t>
            </a:r>
            <a:endParaRPr lang="es-ES" sz="2000" dirty="0"/>
          </a:p>
        </p:txBody>
      </p:sp>
      <p:sp>
        <p:nvSpPr>
          <p:cNvPr id="10" name="Rectangle 20"/>
          <p:cNvSpPr/>
          <p:nvPr/>
        </p:nvSpPr>
        <p:spPr>
          <a:xfrm>
            <a:off x="611560" y="3645024"/>
            <a:ext cx="3384376" cy="2031325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s-ES" b="0" dirty="0" smtClean="0"/>
              <a:t>TM</a:t>
            </a:r>
            <a:r>
              <a:rPr lang="es-ES" b="0" dirty="0"/>
              <a:t>, TE are </a:t>
            </a:r>
            <a:r>
              <a:rPr lang="es-ES" b="0" dirty="0" err="1"/>
              <a:t>plasmonic</a:t>
            </a:r>
            <a:r>
              <a:rPr lang="es-ES" b="0" dirty="0"/>
              <a:t>/</a:t>
            </a:r>
            <a:r>
              <a:rPr lang="es-ES" b="0" dirty="0" err="1"/>
              <a:t>photonic</a:t>
            </a:r>
            <a:r>
              <a:rPr lang="es-ES" b="0" dirty="0"/>
              <a:t> </a:t>
            </a:r>
            <a:r>
              <a:rPr lang="es-ES" b="0" dirty="0" err="1"/>
              <a:t>hybrid</a:t>
            </a:r>
            <a:r>
              <a:rPr lang="es-ES" b="0" dirty="0"/>
              <a:t> </a:t>
            </a:r>
            <a:r>
              <a:rPr lang="es-ES" b="0" dirty="0" err="1" smtClean="0"/>
              <a:t>modes</a:t>
            </a:r>
            <a:endParaRPr lang="es-ES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/>
              <a:t>Gain and losses are similar to those measured </a:t>
            </a:r>
            <a:r>
              <a:rPr lang="en-US" b="0" dirty="0"/>
              <a:t>in pure dielectric </a:t>
            </a:r>
            <a:r>
              <a:rPr lang="es-ES_tradnl" b="0" dirty="0" err="1" smtClean="0"/>
              <a:t>modes</a:t>
            </a:r>
            <a:endParaRPr lang="es-ES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Symmetric</a:t>
            </a:r>
            <a:r>
              <a:rPr lang="es-ES" b="0" dirty="0" smtClean="0"/>
              <a:t> </a:t>
            </a:r>
            <a:r>
              <a:rPr lang="es-ES" b="0" dirty="0" err="1" smtClean="0"/>
              <a:t>structure</a:t>
            </a:r>
            <a:r>
              <a:rPr lang="es-ES" b="0" dirty="0" smtClean="0"/>
              <a:t> </a:t>
            </a:r>
            <a:r>
              <a:rPr lang="es-ES" b="0" dirty="0" err="1" smtClean="0"/>
              <a:t>under</a:t>
            </a:r>
            <a:r>
              <a:rPr lang="es-ES" b="0" dirty="0" smtClean="0"/>
              <a:t> </a:t>
            </a:r>
            <a:r>
              <a:rPr lang="es-ES" b="0" dirty="0" err="1" smtClean="0"/>
              <a:t>preparation</a:t>
            </a:r>
            <a:endParaRPr lang="es-ES" b="0" dirty="0"/>
          </a:p>
        </p:txBody>
      </p:sp>
    </p:spTree>
    <p:extLst>
      <p:ext uri="{BB962C8B-B14F-4D97-AF65-F5344CB8AC3E}">
        <p14:creationId xmlns:p14="http://schemas.microsoft.com/office/powerpoint/2010/main" val="35406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sampleITO1_0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818077" cy="3118879"/>
          </a:xfrm>
          <a:prstGeom prst="rect">
            <a:avLst/>
          </a:prstGeom>
        </p:spPr>
      </p:pic>
      <p:grpSp>
        <p:nvGrpSpPr>
          <p:cNvPr id="16" name="Group 28"/>
          <p:cNvGrpSpPr/>
          <p:nvPr/>
        </p:nvGrpSpPr>
        <p:grpSpPr>
          <a:xfrm>
            <a:off x="4427984" y="1196752"/>
            <a:ext cx="4509900" cy="3877772"/>
            <a:chOff x="4453625" y="3371563"/>
            <a:chExt cx="4509900" cy="3218319"/>
          </a:xfrm>
        </p:grpSpPr>
        <p:pic>
          <p:nvPicPr>
            <p:cNvPr id="18" name="Imagen 5"/>
            <p:cNvPicPr>
              <a:picLocks noChangeAspect="1"/>
            </p:cNvPicPr>
            <p:nvPr/>
          </p:nvPicPr>
          <p:blipFill rotWithShape="1">
            <a:blip r:embed="rId4"/>
            <a:srcRect l="46861" r="2093"/>
            <a:stretch/>
          </p:blipFill>
          <p:spPr>
            <a:xfrm>
              <a:off x="4453625" y="3371563"/>
              <a:ext cx="4509900" cy="3218319"/>
            </a:xfrm>
            <a:prstGeom prst="rect">
              <a:avLst/>
            </a:prstGeom>
          </p:spPr>
        </p:pic>
        <p:sp>
          <p:nvSpPr>
            <p:cNvPr id="19" name="TextBox 25"/>
            <p:cNvSpPr txBox="1"/>
            <p:nvPr/>
          </p:nvSpPr>
          <p:spPr>
            <a:xfrm>
              <a:off x="6032728" y="6101252"/>
              <a:ext cx="19458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Interaction Length [</a:t>
              </a:r>
              <a:r>
                <a:rPr lang="en-US" sz="1200" b="1" dirty="0" smtClean="0">
                  <a:latin typeface="Symbol" charset="2"/>
                  <a:cs typeface="Symbol" charset="2"/>
                </a:rPr>
                <a:t>m</a:t>
              </a:r>
              <a:r>
                <a:rPr lang="en-US" sz="1200" b="1" dirty="0" smtClean="0">
                  <a:latin typeface="Arial"/>
                  <a:cs typeface="Arial"/>
                </a:rPr>
                <a:t>m]</a:t>
              </a:r>
              <a:endParaRPr lang="en-US" sz="1200" b="1" dirty="0">
                <a:latin typeface="Arial"/>
                <a:cs typeface="Arial"/>
              </a:endParaRPr>
            </a:p>
          </p:txBody>
        </p:sp>
        <p:sp>
          <p:nvSpPr>
            <p:cNvPr id="20" name="TextBox 26"/>
            <p:cNvSpPr txBox="1"/>
            <p:nvPr/>
          </p:nvSpPr>
          <p:spPr>
            <a:xfrm rot="16200000">
              <a:off x="3639138" y="4721119"/>
              <a:ext cx="192905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Power Difference [</a:t>
              </a:r>
              <a:r>
                <a:rPr lang="en-US" sz="1200" b="1" dirty="0" err="1" smtClean="0">
                  <a:latin typeface="Arial"/>
                  <a:cs typeface="Arial"/>
                </a:rPr>
                <a:t>dBm</a:t>
              </a:r>
              <a:r>
                <a:rPr lang="en-US" sz="1200" b="1" dirty="0" smtClean="0">
                  <a:latin typeface="Arial"/>
                  <a:cs typeface="Arial"/>
                </a:rPr>
                <a:t>]</a:t>
              </a:r>
              <a:endParaRPr lang="en-US" sz="1200" b="1" dirty="0">
                <a:latin typeface="Arial"/>
                <a:cs typeface="Arial"/>
              </a:endParaRPr>
            </a:p>
          </p:txBody>
        </p:sp>
        <p:sp>
          <p:nvSpPr>
            <p:cNvPr id="21" name="Rectangle 27"/>
            <p:cNvSpPr/>
            <p:nvPr/>
          </p:nvSpPr>
          <p:spPr>
            <a:xfrm>
              <a:off x="5080192" y="3895088"/>
              <a:ext cx="3699705" cy="1968220"/>
            </a:xfrm>
            <a:prstGeom prst="rect">
              <a:avLst/>
            </a:prstGeom>
            <a:noFill/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4.4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QD-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PA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2195736" y="5169966"/>
            <a:ext cx="4248472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s-ES" b="0" dirty="0" smtClean="0"/>
              <a:t>QDS </a:t>
            </a:r>
            <a:r>
              <a:rPr lang="es-ES" b="0" dirty="0" err="1"/>
              <a:t>interact</a:t>
            </a:r>
            <a:r>
              <a:rPr lang="es-ES" b="0" dirty="0"/>
              <a:t> </a:t>
            </a:r>
            <a:r>
              <a:rPr lang="es-ES" b="0" dirty="0" err="1"/>
              <a:t>with</a:t>
            </a:r>
            <a:r>
              <a:rPr lang="es-ES" b="0" dirty="0"/>
              <a:t> </a:t>
            </a:r>
            <a:r>
              <a:rPr lang="es-ES" b="0" dirty="0" err="1"/>
              <a:t>the</a:t>
            </a:r>
            <a:r>
              <a:rPr lang="es-ES" b="0" dirty="0"/>
              <a:t> </a:t>
            </a:r>
            <a:r>
              <a:rPr lang="es-ES" b="0" dirty="0" err="1"/>
              <a:t>optical</a:t>
            </a:r>
            <a:r>
              <a:rPr lang="es-ES" b="0" dirty="0"/>
              <a:t> </a:t>
            </a:r>
            <a:r>
              <a:rPr lang="es-ES" b="0" dirty="0" err="1"/>
              <a:t>mode</a:t>
            </a:r>
            <a:r>
              <a:rPr lang="es-ES" b="0" dirty="0"/>
              <a:t> of </a:t>
            </a:r>
            <a:r>
              <a:rPr lang="es-ES" b="0" dirty="0" err="1"/>
              <a:t>the</a:t>
            </a:r>
            <a:r>
              <a:rPr lang="es-ES" b="0" dirty="0"/>
              <a:t> </a:t>
            </a:r>
            <a:r>
              <a:rPr lang="es-ES" b="0" dirty="0" err="1" smtClean="0"/>
              <a:t>waveguide</a:t>
            </a:r>
            <a:r>
              <a:rPr lang="es-ES" b="0" dirty="0" smtClean="0"/>
              <a:t> 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Losses</a:t>
            </a:r>
            <a:r>
              <a:rPr lang="es-ES" b="0" dirty="0" smtClean="0"/>
              <a:t> </a:t>
            </a:r>
            <a:r>
              <a:rPr lang="es-ES" b="0" dirty="0" err="1" smtClean="0"/>
              <a:t>increase</a:t>
            </a:r>
            <a:r>
              <a:rPr lang="es-ES" b="0" dirty="0" smtClean="0"/>
              <a:t> </a:t>
            </a:r>
            <a:r>
              <a:rPr lang="es-ES" b="0" dirty="0" err="1" smtClean="0"/>
              <a:t>after</a:t>
            </a:r>
            <a:r>
              <a:rPr lang="es-ES" b="0" dirty="0" smtClean="0"/>
              <a:t> </a:t>
            </a:r>
            <a:r>
              <a:rPr lang="es-ES" b="0" dirty="0" err="1" smtClean="0"/>
              <a:t>AlO</a:t>
            </a:r>
            <a:r>
              <a:rPr lang="es-ES" b="0" baseline="-25000" dirty="0" err="1" smtClean="0"/>
              <a:t>x</a:t>
            </a:r>
            <a:r>
              <a:rPr lang="es-ES" b="0" dirty="0" smtClean="0"/>
              <a:t> and ITO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251520" y="90872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/>
              <a:t>Fabrication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Electrically</a:t>
            </a:r>
            <a:r>
              <a:rPr lang="es-ES" sz="2000" dirty="0" smtClean="0"/>
              <a:t> </a:t>
            </a:r>
            <a:r>
              <a:rPr lang="es-ES" sz="2000" dirty="0" err="1" smtClean="0"/>
              <a:t>driven</a:t>
            </a:r>
            <a:r>
              <a:rPr lang="es-ES" sz="2000" dirty="0" smtClean="0"/>
              <a:t> </a:t>
            </a:r>
            <a:r>
              <a:rPr lang="es-ES" sz="2000" dirty="0" err="1" smtClean="0"/>
              <a:t>Plasmonic</a:t>
            </a:r>
            <a:r>
              <a:rPr lang="es-ES" sz="2000" dirty="0" smtClean="0"/>
              <a:t> </a:t>
            </a:r>
            <a:r>
              <a:rPr lang="es-ES" sz="2000" dirty="0" err="1" smtClean="0"/>
              <a:t>Amplifier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203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4.5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</a:t>
            </a:r>
            <a:r>
              <a:rPr lang="es-ES_tradnl" sz="3200" dirty="0" err="1" smtClean="0"/>
              <a:t>Photodetector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90872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/>
              <a:t>Photodetection</a:t>
            </a:r>
            <a:r>
              <a:rPr lang="es-ES" sz="2000" dirty="0" smtClean="0"/>
              <a:t> </a:t>
            </a:r>
            <a:r>
              <a:rPr lang="es-ES" sz="2000" dirty="0" err="1" smtClean="0"/>
              <a:t>based</a:t>
            </a:r>
            <a:r>
              <a:rPr lang="es-ES" sz="2000" dirty="0" smtClean="0"/>
              <a:t> </a:t>
            </a:r>
            <a:r>
              <a:rPr lang="es-ES" sz="2000" dirty="0" err="1" smtClean="0"/>
              <a:t>on</a:t>
            </a:r>
            <a:r>
              <a:rPr lang="es-ES" sz="2000" dirty="0" smtClean="0"/>
              <a:t> QD </a:t>
            </a:r>
            <a:r>
              <a:rPr lang="es-ES" sz="2000" dirty="0" err="1" smtClean="0"/>
              <a:t>layers</a:t>
            </a:r>
            <a:endParaRPr lang="es-ES" sz="2000" dirty="0"/>
          </a:p>
        </p:txBody>
      </p:sp>
      <p:sp>
        <p:nvSpPr>
          <p:cNvPr id="7" name="Rectangle 20"/>
          <p:cNvSpPr/>
          <p:nvPr/>
        </p:nvSpPr>
        <p:spPr>
          <a:xfrm>
            <a:off x="395536" y="5097958"/>
            <a:ext cx="8424936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s-ES" b="0" dirty="0" smtClean="0"/>
              <a:t>QD </a:t>
            </a:r>
            <a:r>
              <a:rPr lang="es-ES" b="0" dirty="0" err="1"/>
              <a:t>solids</a:t>
            </a:r>
            <a:r>
              <a:rPr lang="es-ES" b="0" dirty="0"/>
              <a:t> (</a:t>
            </a:r>
            <a:r>
              <a:rPr lang="es-ES" b="0" dirty="0" err="1"/>
              <a:t>layer-by-layer</a:t>
            </a:r>
            <a:r>
              <a:rPr lang="es-ES" b="0" dirty="0"/>
              <a:t> </a:t>
            </a:r>
            <a:r>
              <a:rPr lang="es-ES" b="0" dirty="0" err="1"/>
              <a:t>method</a:t>
            </a:r>
            <a:r>
              <a:rPr lang="es-ES" b="0" dirty="0"/>
              <a:t>) </a:t>
            </a:r>
            <a:r>
              <a:rPr lang="es-ES" b="0" dirty="0" err="1"/>
              <a:t>using</a:t>
            </a:r>
            <a:r>
              <a:rPr lang="es-ES" b="0" dirty="0"/>
              <a:t> </a:t>
            </a:r>
            <a:r>
              <a:rPr lang="es-ES" b="0" dirty="0" err="1"/>
              <a:t>different</a:t>
            </a:r>
            <a:r>
              <a:rPr lang="es-ES" b="0" dirty="0"/>
              <a:t> </a:t>
            </a:r>
            <a:r>
              <a:rPr lang="es-ES" b="0" dirty="0" err="1" smtClean="0"/>
              <a:t>ligands</a:t>
            </a:r>
            <a:r>
              <a:rPr lang="es-ES" b="0" dirty="0" smtClean="0"/>
              <a:t> (MPA and EDT).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Better</a:t>
            </a:r>
            <a:r>
              <a:rPr lang="es-ES" b="0" dirty="0" smtClean="0"/>
              <a:t> </a:t>
            </a:r>
            <a:r>
              <a:rPr lang="es-ES" b="0" dirty="0" err="1" smtClean="0"/>
              <a:t>dark</a:t>
            </a:r>
            <a:r>
              <a:rPr lang="es-ES" b="0" dirty="0" smtClean="0"/>
              <a:t> </a:t>
            </a:r>
            <a:r>
              <a:rPr lang="es-ES" b="0" dirty="0" err="1" smtClean="0"/>
              <a:t>conductivities</a:t>
            </a:r>
            <a:r>
              <a:rPr lang="es-ES" b="0" dirty="0" smtClean="0"/>
              <a:t> </a:t>
            </a:r>
            <a:r>
              <a:rPr lang="es-ES" b="0" dirty="0"/>
              <a:t>and </a:t>
            </a:r>
            <a:r>
              <a:rPr lang="es-ES" b="0" dirty="0" err="1" smtClean="0"/>
              <a:t>photocurrent</a:t>
            </a:r>
            <a:r>
              <a:rPr lang="es-ES" b="0" dirty="0" smtClean="0"/>
              <a:t> </a:t>
            </a:r>
            <a:r>
              <a:rPr lang="es-ES" b="0" dirty="0" err="1" smtClean="0"/>
              <a:t>with</a:t>
            </a:r>
            <a:r>
              <a:rPr lang="es-ES" b="0" dirty="0" smtClean="0"/>
              <a:t> MPA </a:t>
            </a:r>
            <a:r>
              <a:rPr lang="es-ES" b="0" dirty="0" err="1" smtClean="0"/>
              <a:t>due</a:t>
            </a:r>
            <a:r>
              <a:rPr lang="es-ES" b="0" dirty="0" smtClean="0"/>
              <a:t> </a:t>
            </a:r>
            <a:r>
              <a:rPr lang="es-ES" b="0" dirty="0" err="1" smtClean="0"/>
              <a:t>to</a:t>
            </a:r>
            <a:r>
              <a:rPr lang="es-ES" b="0" dirty="0" smtClean="0"/>
              <a:t> </a:t>
            </a:r>
            <a:r>
              <a:rPr lang="es-ES" b="0" dirty="0" err="1" smtClean="0"/>
              <a:t>shorter</a:t>
            </a:r>
            <a:r>
              <a:rPr lang="es-ES" b="0" dirty="0" smtClean="0"/>
              <a:t> molecular </a:t>
            </a:r>
            <a:r>
              <a:rPr lang="es-ES" b="0" dirty="0" err="1" smtClean="0"/>
              <a:t>distance</a:t>
            </a:r>
            <a:r>
              <a:rPr lang="es-ES" b="0" dirty="0" smtClean="0"/>
              <a:t> </a:t>
            </a:r>
            <a:r>
              <a:rPr lang="es-ES" b="0" dirty="0" err="1" smtClean="0"/>
              <a:t>between</a:t>
            </a:r>
            <a:r>
              <a:rPr lang="es-ES" b="0" dirty="0" smtClean="0"/>
              <a:t> </a:t>
            </a:r>
            <a:r>
              <a:rPr lang="es-ES" b="0" dirty="0" err="1"/>
              <a:t>QDs</a:t>
            </a:r>
            <a:r>
              <a:rPr lang="es-ES" b="0" dirty="0"/>
              <a:t> (1.6 </a:t>
            </a:r>
            <a:r>
              <a:rPr lang="es-ES" b="0" dirty="0" err="1" smtClean="0"/>
              <a:t>nm</a:t>
            </a:r>
            <a:r>
              <a:rPr lang="es-ES" b="0" dirty="0" smtClean="0"/>
              <a:t>) and </a:t>
            </a:r>
            <a:r>
              <a:rPr lang="es-ES" b="0" dirty="0" err="1" smtClean="0"/>
              <a:t>less</a:t>
            </a:r>
            <a:r>
              <a:rPr lang="es-ES" b="0" dirty="0" smtClean="0"/>
              <a:t> </a:t>
            </a:r>
            <a:r>
              <a:rPr lang="es-ES" b="0" dirty="0" err="1" smtClean="0"/>
              <a:t>surface</a:t>
            </a:r>
            <a:r>
              <a:rPr lang="es-ES" b="0" dirty="0" smtClean="0"/>
              <a:t> </a:t>
            </a:r>
            <a:r>
              <a:rPr lang="es-ES" b="0" dirty="0" err="1" smtClean="0"/>
              <a:t>defects</a:t>
            </a:r>
            <a:r>
              <a:rPr lang="es-ES" b="0" dirty="0" smtClean="0"/>
              <a:t>.</a:t>
            </a:r>
            <a:endParaRPr lang="es-ES" sz="1200" dirty="0"/>
          </a:p>
        </p:txBody>
      </p:sp>
      <p:grpSp>
        <p:nvGrpSpPr>
          <p:cNvPr id="13" name="Agrupar 12"/>
          <p:cNvGrpSpPr/>
          <p:nvPr/>
        </p:nvGrpSpPr>
        <p:grpSpPr>
          <a:xfrm>
            <a:off x="857328" y="1484784"/>
            <a:ext cx="2418528" cy="1872208"/>
            <a:chOff x="620441" y="1772816"/>
            <a:chExt cx="2418528" cy="1872208"/>
          </a:xfrm>
        </p:grpSpPr>
        <p:sp>
          <p:nvSpPr>
            <p:cNvPr id="26" name="Abrir corchete 25"/>
            <p:cNvSpPr/>
            <p:nvPr/>
          </p:nvSpPr>
          <p:spPr bwMode="auto">
            <a:xfrm>
              <a:off x="827584" y="2276872"/>
              <a:ext cx="648072" cy="1260000"/>
            </a:xfrm>
            <a:prstGeom prst="leftBracket">
              <a:avLst>
                <a:gd name="adj" fmla="val 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3"/>
            <a:stretch/>
          </p:blipFill>
          <p:spPr>
            <a:xfrm>
              <a:off x="1092350" y="2172584"/>
              <a:ext cx="1946619" cy="1472440"/>
            </a:xfrm>
            <a:prstGeom prst="rect">
              <a:avLst/>
            </a:prstGeom>
          </p:spPr>
        </p:pic>
        <p:cxnSp>
          <p:nvCxnSpPr>
            <p:cNvPr id="16" name="Conector curvado 15"/>
            <p:cNvCxnSpPr/>
            <p:nvPr/>
          </p:nvCxnSpPr>
          <p:spPr bwMode="auto">
            <a:xfrm rot="5400000">
              <a:off x="1151140" y="1988840"/>
              <a:ext cx="648072" cy="216024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FFDC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Conector curvado 21"/>
            <p:cNvCxnSpPr/>
            <p:nvPr/>
          </p:nvCxnSpPr>
          <p:spPr bwMode="auto">
            <a:xfrm rot="5400000">
              <a:off x="1493418" y="1934594"/>
              <a:ext cx="432048" cy="108492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FFDC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Conector curvado 22"/>
            <p:cNvCxnSpPr/>
            <p:nvPr/>
          </p:nvCxnSpPr>
          <p:spPr bwMode="auto">
            <a:xfrm rot="5400000">
              <a:off x="1547664" y="1988840"/>
              <a:ext cx="648072" cy="216024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FFDC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Conector curvado 23"/>
            <p:cNvCxnSpPr/>
            <p:nvPr/>
          </p:nvCxnSpPr>
          <p:spPr bwMode="auto">
            <a:xfrm rot="5400000">
              <a:off x="1691680" y="1988840"/>
              <a:ext cx="648072" cy="216024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FFDC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Conector curvado 24"/>
            <p:cNvCxnSpPr/>
            <p:nvPr/>
          </p:nvCxnSpPr>
          <p:spPr bwMode="auto">
            <a:xfrm rot="5400000">
              <a:off x="1007124" y="1988840"/>
              <a:ext cx="648072" cy="216024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FFDC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Conector recto 29"/>
            <p:cNvCxnSpPr/>
            <p:nvPr/>
          </p:nvCxnSpPr>
          <p:spPr bwMode="auto">
            <a:xfrm>
              <a:off x="899592" y="2276872"/>
              <a:ext cx="57606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Elipse 96"/>
            <p:cNvSpPr/>
            <p:nvPr/>
          </p:nvSpPr>
          <p:spPr bwMode="auto">
            <a:xfrm>
              <a:off x="620441" y="2636912"/>
              <a:ext cx="432000" cy="52656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r>
                <a: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3851920" y="1124744"/>
            <a:ext cx="4990031" cy="3888432"/>
            <a:chOff x="3913819" y="1196752"/>
            <a:chExt cx="4990031" cy="3888432"/>
          </a:xfrm>
        </p:grpSpPr>
        <p:grpSp>
          <p:nvGrpSpPr>
            <p:cNvPr id="4" name="Agrupar 3"/>
            <p:cNvGrpSpPr/>
            <p:nvPr/>
          </p:nvGrpSpPr>
          <p:grpSpPr>
            <a:xfrm>
              <a:off x="3913819" y="1196752"/>
              <a:ext cx="4990031" cy="3888432"/>
              <a:chOff x="3913819" y="1196752"/>
              <a:chExt cx="4990031" cy="3888432"/>
            </a:xfrm>
          </p:grpSpPr>
          <p:pic>
            <p:nvPicPr>
              <p:cNvPr id="10" name="Imagen 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77" r="10686"/>
              <a:stretch/>
            </p:blipFill>
            <p:spPr bwMode="auto">
              <a:xfrm>
                <a:off x="3913819" y="1196752"/>
                <a:ext cx="4990031" cy="388843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" name="Rectángulo 2"/>
              <p:cNvSpPr/>
              <p:nvPr/>
            </p:nvSpPr>
            <p:spPr bwMode="auto">
              <a:xfrm>
                <a:off x="4932041" y="2601388"/>
                <a:ext cx="1152128" cy="144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  <a:tab pos="358775" algn="l"/>
                    <a:tab pos="719138" algn="l"/>
                    <a:tab pos="1077913" algn="l"/>
                    <a:tab pos="1436688" algn="l"/>
                    <a:tab pos="1795463" algn="l"/>
                    <a:tab pos="2155825" algn="l"/>
                    <a:tab pos="2514600" algn="l"/>
                    <a:tab pos="2873375" algn="l"/>
                    <a:tab pos="3233738" algn="l"/>
                    <a:tab pos="3584575" algn="l"/>
                    <a:tab pos="6457950" algn="l"/>
                  </a:tabLst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Rectángulo 16"/>
              <p:cNvSpPr/>
              <p:nvPr/>
            </p:nvSpPr>
            <p:spPr bwMode="auto">
              <a:xfrm rot="5400000">
                <a:off x="6228104" y="2853016"/>
                <a:ext cx="1152128" cy="144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  <a:tab pos="358775" algn="l"/>
                    <a:tab pos="719138" algn="l"/>
                    <a:tab pos="1077913" algn="l"/>
                    <a:tab pos="1436688" algn="l"/>
                    <a:tab pos="1795463" algn="l"/>
                    <a:tab pos="2155825" algn="l"/>
                    <a:tab pos="2514600" algn="l"/>
                    <a:tab pos="2873375" algn="l"/>
                    <a:tab pos="3233738" algn="l"/>
                    <a:tab pos="3584575" algn="l"/>
                    <a:tab pos="6457950" algn="l"/>
                  </a:tabLst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ángulo 17"/>
              <p:cNvSpPr/>
              <p:nvPr/>
            </p:nvSpPr>
            <p:spPr bwMode="auto">
              <a:xfrm rot="5809137">
                <a:off x="7212887" y="2908264"/>
                <a:ext cx="1021901" cy="144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  <a:tab pos="358775" algn="l"/>
                    <a:tab pos="719138" algn="l"/>
                    <a:tab pos="1077913" algn="l"/>
                    <a:tab pos="1436688" algn="l"/>
                    <a:tab pos="1795463" algn="l"/>
                    <a:tab pos="2155825" algn="l"/>
                    <a:tab pos="2514600" algn="l"/>
                    <a:tab pos="2873375" algn="l"/>
                    <a:tab pos="3233738" algn="l"/>
                    <a:tab pos="3584575" algn="l"/>
                    <a:tab pos="6457950" algn="l"/>
                  </a:tabLst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Rectángulo 18"/>
              <p:cNvSpPr/>
              <p:nvPr/>
            </p:nvSpPr>
            <p:spPr bwMode="auto">
              <a:xfrm rot="9180000">
                <a:off x="8580762" y="3056417"/>
                <a:ext cx="45719" cy="466823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  <a:tab pos="358775" algn="l"/>
                    <a:tab pos="719138" algn="l"/>
                    <a:tab pos="1077913" algn="l"/>
                    <a:tab pos="1436688" algn="l"/>
                    <a:tab pos="1795463" algn="l"/>
                    <a:tab pos="2155825" algn="l"/>
                    <a:tab pos="2514600" algn="l"/>
                    <a:tab pos="2873375" algn="l"/>
                    <a:tab pos="3233738" algn="l"/>
                    <a:tab pos="3584575" algn="l"/>
                    <a:tab pos="6457950" algn="l"/>
                  </a:tabLst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" name="CuadroTexto 4"/>
            <p:cNvSpPr txBox="1"/>
            <p:nvPr/>
          </p:nvSpPr>
          <p:spPr>
            <a:xfrm rot="16200000">
              <a:off x="2833998" y="2790738"/>
              <a:ext cx="27756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400" b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External</a:t>
              </a:r>
              <a:r>
                <a:rPr lang="es-ES" sz="1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Quantum </a:t>
              </a:r>
              <a:r>
                <a:rPr lang="es-ES" sz="1400" b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Efficiency</a:t>
              </a:r>
              <a:r>
                <a:rPr lang="es-ES" sz="1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(%)</a:t>
              </a:r>
              <a:endParaRPr lang="es-ES" sz="1400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4499032" y="1502546"/>
              <a:ext cx="3843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400" b="0" dirty="0" smtClean="0"/>
                <a:t>10</a:t>
              </a:r>
              <a:endParaRPr lang="es-ES" sz="1400" b="0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463509" y="2510658"/>
              <a:ext cx="4142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b="0" dirty="0" smtClean="0"/>
                <a:t>  1</a:t>
              </a:r>
              <a:endParaRPr lang="es-ES" sz="1400" b="0" dirty="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434667" y="3501008"/>
              <a:ext cx="4342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400" b="0" dirty="0" smtClean="0"/>
                <a:t>0.1</a:t>
              </a:r>
              <a:endParaRPr lang="es-ES" sz="1400" b="0" dirty="0"/>
            </a:p>
          </p:txBody>
        </p:sp>
        <p:sp>
          <p:nvSpPr>
            <p:cNvPr id="29" name="Rectángulo 28"/>
            <p:cNvSpPr/>
            <p:nvPr/>
          </p:nvSpPr>
          <p:spPr bwMode="auto">
            <a:xfrm rot="5400000">
              <a:off x="7668424" y="980808"/>
              <a:ext cx="576064" cy="144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5818267" y="1241157"/>
            <a:ext cx="293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MPA </a:t>
            </a:r>
            <a:r>
              <a:rPr lang="es-ES" dirty="0" err="1" smtClean="0"/>
              <a:t>ligand</a:t>
            </a:r>
            <a:r>
              <a:rPr lang="es-ES" dirty="0" smtClean="0"/>
              <a:t> </a:t>
            </a:r>
          </a:p>
          <a:p>
            <a:r>
              <a:rPr lang="es-ES" b="0" dirty="0"/>
              <a:t>(</a:t>
            </a:r>
            <a:r>
              <a:rPr lang="es-ES" b="0" dirty="0" smtClean="0"/>
              <a:t>3</a:t>
            </a:r>
            <a:r>
              <a:rPr lang="es-ES" b="0" dirty="0"/>
              <a:t>-mercaptopropionic </a:t>
            </a:r>
            <a:r>
              <a:rPr lang="es-ES" b="0" dirty="0" err="1" smtClean="0"/>
              <a:t>acid</a:t>
            </a:r>
            <a:r>
              <a:rPr lang="es-ES" b="0" dirty="0" smtClean="0"/>
              <a:t>)</a:t>
            </a:r>
            <a:endParaRPr lang="es-ES" b="0" dirty="0"/>
          </a:p>
          <a:p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228184" y="2844224"/>
            <a:ext cx="16318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EDT </a:t>
            </a:r>
            <a:r>
              <a:rPr lang="es-ES" dirty="0" err="1" smtClean="0"/>
              <a:t>ligand</a:t>
            </a:r>
            <a:endParaRPr lang="es-ES" dirty="0" smtClean="0"/>
          </a:p>
          <a:p>
            <a:r>
              <a:rPr lang="es-ES" sz="1400" b="0" dirty="0" smtClean="0"/>
              <a:t>(</a:t>
            </a:r>
            <a:r>
              <a:rPr lang="es-ES" sz="1400" b="0" dirty="0"/>
              <a:t>1,2-ethanedithiol</a:t>
            </a:r>
            <a:r>
              <a:rPr lang="es-ES" sz="1400" b="0" dirty="0" smtClean="0"/>
              <a:t>)</a:t>
            </a:r>
            <a:endParaRPr lang="es-ES" sz="1400" b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009729" y="3596823"/>
            <a:ext cx="2698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Responsivity</a:t>
            </a:r>
            <a:endParaRPr lang="es-ES" dirty="0" smtClean="0"/>
          </a:p>
          <a:p>
            <a:r>
              <a:rPr lang="es-ES" b="0" dirty="0" smtClean="0"/>
              <a:t>MPA: 0.006 – 0.018 A/W</a:t>
            </a:r>
          </a:p>
          <a:p>
            <a:r>
              <a:rPr lang="es-ES" b="0" dirty="0" smtClean="0"/>
              <a:t>EDT: 0.001 – 0.006 A/W</a:t>
            </a:r>
            <a:endParaRPr lang="es-ES" b="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916585" y="3050787"/>
            <a:ext cx="5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0" dirty="0" smtClean="0"/>
              <a:t>ITO</a:t>
            </a:r>
            <a:endParaRPr lang="es-ES" b="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619672" y="248360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 = 130 </a:t>
            </a:r>
            <a:r>
              <a:rPr lang="es-ES" dirty="0" err="1" smtClean="0"/>
              <a:t>nm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27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71550" y="1484313"/>
            <a:ext cx="7776914" cy="372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WP3 </a:t>
            </a:r>
            <a:r>
              <a:rPr lang="en-US" sz="2000" dirty="0"/>
              <a:t>Position in </a:t>
            </a:r>
            <a:r>
              <a:rPr lang="en-US" sz="2000" dirty="0" smtClean="0"/>
              <a:t>Project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Objectives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Tasks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Milestones and </a:t>
            </a:r>
            <a:r>
              <a:rPr lang="en-US" sz="2000" dirty="0" smtClean="0"/>
              <a:t>Deliverables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Status of </a:t>
            </a:r>
            <a:r>
              <a:rPr lang="en-US" sz="2000" dirty="0" smtClean="0"/>
              <a:t>Work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Task 4.1. Design and </a:t>
            </a:r>
            <a:r>
              <a:rPr lang="en-US" sz="2000" dirty="0" err="1" smtClean="0"/>
              <a:t>modelling</a:t>
            </a:r>
            <a:r>
              <a:rPr lang="en-US" sz="2000" dirty="0" smtClean="0"/>
              <a:t> of </a:t>
            </a:r>
            <a:r>
              <a:rPr lang="en-US" sz="2000" dirty="0" err="1" smtClean="0"/>
              <a:t>Plasmonic</a:t>
            </a:r>
            <a:r>
              <a:rPr lang="en-US" sz="2000" dirty="0" smtClean="0"/>
              <a:t> Amplifier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Task 4.3. Colloidal QDs for gain 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Task 4.4. QD-based </a:t>
            </a:r>
            <a:r>
              <a:rPr lang="en-US" sz="2000" dirty="0" err="1" smtClean="0"/>
              <a:t>Plasmonic</a:t>
            </a:r>
            <a:r>
              <a:rPr lang="en-US" sz="2000" dirty="0" smtClean="0"/>
              <a:t> Amplifier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Task 4.5. QD-based </a:t>
            </a:r>
            <a:r>
              <a:rPr lang="en-US" sz="2000" dirty="0" err="1" smtClean="0"/>
              <a:t>Photodetectors</a:t>
            </a:r>
            <a:endParaRPr lang="en-US" sz="200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Summary and Outlook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Agrupar 108"/>
          <p:cNvGrpSpPr>
            <a:grpSpLocks noChangeAspect="1"/>
          </p:cNvGrpSpPr>
          <p:nvPr/>
        </p:nvGrpSpPr>
        <p:grpSpPr>
          <a:xfrm>
            <a:off x="7452320" y="2132856"/>
            <a:ext cx="1440160" cy="1816862"/>
            <a:chOff x="1197375" y="4838700"/>
            <a:chExt cx="2020614" cy="2549146"/>
          </a:xfrm>
        </p:grpSpPr>
        <p:pic>
          <p:nvPicPr>
            <p:cNvPr id="110" name="25 Imagen" descr="C:\Users\Intenanomat\Documents\Dropbox\Dropbox\Muestra 6_7 - Versión 94.jpg"/>
            <p:cNvPicPr preferRelativeResize="0"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75" y="4838700"/>
              <a:ext cx="2020614" cy="2549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13 Rectángulo"/>
            <p:cNvSpPr/>
            <p:nvPr/>
          </p:nvSpPr>
          <p:spPr>
            <a:xfrm>
              <a:off x="2753702" y="7194209"/>
              <a:ext cx="176457" cy="33147"/>
            </a:xfrm>
            <a:prstGeom prst="rect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00">
                  <a:effectLst/>
                  <a:latin typeface="Times"/>
                  <a:ea typeface="Times New Roman"/>
                  <a:cs typeface="Times New Roman"/>
                </a:rPr>
                <a:t> </a:t>
              </a:r>
              <a:endParaRPr lang="es-E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112" name="19 Cuadro de texto"/>
            <p:cNvSpPr txBox="1"/>
            <p:nvPr/>
          </p:nvSpPr>
          <p:spPr>
            <a:xfrm>
              <a:off x="2549496" y="6965862"/>
              <a:ext cx="594168" cy="219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ES_tradnl" sz="1000" b="1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200 µm</a:t>
              </a:r>
              <a:endParaRPr lang="es-ES" sz="10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  <p:cxnSp>
          <p:nvCxnSpPr>
            <p:cNvPr id="113" name="41 Conector recto de flecha"/>
            <p:cNvCxnSpPr/>
            <p:nvPr/>
          </p:nvCxnSpPr>
          <p:spPr>
            <a:xfrm rot="16200000">
              <a:off x="1946486" y="5976400"/>
              <a:ext cx="18718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43 Conector recto de flecha"/>
            <p:cNvCxnSpPr/>
            <p:nvPr/>
          </p:nvCxnSpPr>
          <p:spPr>
            <a:xfrm rot="16200000" flipH="1">
              <a:off x="1943441" y="5682954"/>
              <a:ext cx="18718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19 Cuadro de texto"/>
            <p:cNvSpPr txBox="1"/>
            <p:nvPr/>
          </p:nvSpPr>
          <p:spPr>
            <a:xfrm>
              <a:off x="2117372" y="5741612"/>
              <a:ext cx="579231" cy="219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ES_tradnl" sz="1000" b="1" dirty="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100 µm</a:t>
              </a:r>
              <a:endParaRPr lang="es-ES" sz="10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</p:grpSp>
      <p:grpSp>
        <p:nvGrpSpPr>
          <p:cNvPr id="16" name="Agrupar 15"/>
          <p:cNvGrpSpPr>
            <a:grpSpLocks noChangeAspect="1"/>
          </p:cNvGrpSpPr>
          <p:nvPr/>
        </p:nvGrpSpPr>
        <p:grpSpPr>
          <a:xfrm>
            <a:off x="35496" y="1412776"/>
            <a:ext cx="7997900" cy="2254477"/>
            <a:chOff x="-162201" y="932024"/>
            <a:chExt cx="8323523" cy="2428157"/>
          </a:xfrm>
        </p:grpSpPr>
        <p:sp>
          <p:nvSpPr>
            <p:cNvPr id="19" name="479 Rectángulo"/>
            <p:cNvSpPr/>
            <p:nvPr/>
          </p:nvSpPr>
          <p:spPr>
            <a:xfrm>
              <a:off x="-20115" y="1890155"/>
              <a:ext cx="1144628" cy="314483"/>
            </a:xfrm>
            <a:prstGeom prst="rect">
              <a:avLst/>
            </a:prstGeom>
          </p:spPr>
          <p:txBody>
            <a:bodyPr wrap="none" lIns="91426" tIns="45713" rIns="91426" bIns="45713">
              <a:spAutoFit/>
            </a:bodyPr>
            <a:lstStyle/>
            <a:p>
              <a:r>
                <a:rPr lang="en-US" sz="1400" b="1" dirty="0" smtClean="0"/>
                <a:t>Photomask</a:t>
              </a:r>
              <a:endParaRPr lang="es-ES" sz="1400" dirty="0"/>
            </a:p>
          </p:txBody>
        </p:sp>
        <p:grpSp>
          <p:nvGrpSpPr>
            <p:cNvPr id="20" name="Agrupar 19"/>
            <p:cNvGrpSpPr/>
            <p:nvPr/>
          </p:nvGrpSpPr>
          <p:grpSpPr>
            <a:xfrm>
              <a:off x="3463540" y="932024"/>
              <a:ext cx="842585" cy="912800"/>
              <a:chOff x="4185444" y="3276600"/>
              <a:chExt cx="912800" cy="912800"/>
            </a:xfrm>
          </p:grpSpPr>
          <p:grpSp>
            <p:nvGrpSpPr>
              <p:cNvPr id="97" name="Agrupar 96"/>
              <p:cNvGrpSpPr/>
              <p:nvPr/>
            </p:nvGrpSpPr>
            <p:grpSpPr>
              <a:xfrm>
                <a:off x="4185444" y="3276600"/>
                <a:ext cx="912800" cy="912800"/>
                <a:chOff x="3501244" y="152400"/>
                <a:chExt cx="912800" cy="912800"/>
              </a:xfrm>
            </p:grpSpPr>
            <p:sp>
              <p:nvSpPr>
                <p:cNvPr id="102" name="Elipse 101"/>
                <p:cNvSpPr/>
                <p:nvPr/>
              </p:nvSpPr>
              <p:spPr>
                <a:xfrm rot="20630358">
                  <a:off x="3501244" y="152400"/>
                  <a:ext cx="912800" cy="912800"/>
                </a:xfrm>
                <a:prstGeom prst="ellipse">
                  <a:avLst/>
                </a:prstGeom>
                <a:noFill/>
                <a:ln w="28575" cmpd="sng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03" name="Agrupar 102"/>
                <p:cNvGrpSpPr/>
                <p:nvPr/>
              </p:nvGrpSpPr>
              <p:grpSpPr>
                <a:xfrm>
                  <a:off x="3635347" y="236855"/>
                  <a:ext cx="683725" cy="725444"/>
                  <a:chOff x="6644535" y="316896"/>
                  <a:chExt cx="683725" cy="725444"/>
                </a:xfrm>
              </p:grpSpPr>
              <p:grpSp>
                <p:nvGrpSpPr>
                  <p:cNvPr id="104" name="Agrupar 103"/>
                  <p:cNvGrpSpPr/>
                  <p:nvPr/>
                </p:nvGrpSpPr>
                <p:grpSpPr>
                  <a:xfrm>
                    <a:off x="6740923" y="349783"/>
                    <a:ext cx="466840" cy="678117"/>
                    <a:chOff x="7030193" y="381000"/>
                    <a:chExt cx="466840" cy="685800"/>
                  </a:xfrm>
                </p:grpSpPr>
                <p:sp>
                  <p:nvSpPr>
                    <p:cNvPr id="107" name="Forma libre 106"/>
                    <p:cNvSpPr>
                      <a:spLocks noChangeAspect="1"/>
                    </p:cNvSpPr>
                    <p:nvPr/>
                  </p:nvSpPr>
                  <p:spPr>
                    <a:xfrm rot="16200000">
                      <a:off x="6733675" y="677518"/>
                      <a:ext cx="685800" cy="92764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8" name="Forma libre 107"/>
                    <p:cNvSpPr>
                      <a:spLocks noChangeAspect="1"/>
                    </p:cNvSpPr>
                    <p:nvPr/>
                  </p:nvSpPr>
                  <p:spPr>
                    <a:xfrm rot="16200000">
                      <a:off x="7107751" y="677518"/>
                      <a:ext cx="685800" cy="92764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sp>
                <p:nvSpPr>
                  <p:cNvPr id="105" name="Forma libre 104"/>
                  <p:cNvSpPr>
                    <a:spLocks/>
                  </p:cNvSpPr>
                  <p:nvPr/>
                </p:nvSpPr>
                <p:spPr>
                  <a:xfrm rot="16650472">
                    <a:off x="6614781" y="632588"/>
                    <a:ext cx="725444" cy="94060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 w="28575" cmpd="sng">
                    <a:solidFill>
                      <a:srgbClr val="4A7EBB"/>
                    </a:solidFill>
                    <a:prstDash val="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6" name="Forma libre 105"/>
                  <p:cNvSpPr>
                    <a:spLocks noChangeAspect="1"/>
                  </p:cNvSpPr>
                  <p:nvPr/>
                </p:nvSpPr>
                <p:spPr>
                  <a:xfrm rot="520796">
                    <a:off x="6644535" y="657882"/>
                    <a:ext cx="683725" cy="73631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 w="28575" cap="sq" cmpd="sng">
                    <a:solidFill>
                      <a:srgbClr val="4A7EBB"/>
                    </a:solidFill>
                    <a:prstDash val="dot"/>
                    <a:miter lim="800000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</p:grpSp>
          <p:sp>
            <p:nvSpPr>
              <p:cNvPr id="98" name="Forma libre 97"/>
              <p:cNvSpPr>
                <a:spLocks/>
              </p:cNvSpPr>
              <p:nvPr/>
            </p:nvSpPr>
            <p:spPr>
              <a:xfrm>
                <a:off x="4707623" y="3890277"/>
                <a:ext cx="179617" cy="37925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DF535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" name="Forma libre 98"/>
              <p:cNvSpPr>
                <a:spLocks/>
              </p:cNvSpPr>
              <p:nvPr/>
            </p:nvSpPr>
            <p:spPr>
              <a:xfrm>
                <a:off x="4796523" y="3581650"/>
                <a:ext cx="179617" cy="37925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DF535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" name="Forma libre 99"/>
              <p:cNvSpPr>
                <a:spLocks/>
              </p:cNvSpPr>
              <p:nvPr/>
            </p:nvSpPr>
            <p:spPr>
              <a:xfrm>
                <a:off x="4332973" y="3888431"/>
                <a:ext cx="179617" cy="37925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DF535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" name="Forma libre 100"/>
              <p:cNvSpPr>
                <a:spLocks/>
              </p:cNvSpPr>
              <p:nvPr/>
            </p:nvSpPr>
            <p:spPr>
              <a:xfrm>
                <a:off x="4421873" y="3579802"/>
                <a:ext cx="179617" cy="37925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DF535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1" name="Agrupar 20"/>
            <p:cNvGrpSpPr/>
            <p:nvPr/>
          </p:nvGrpSpPr>
          <p:grpSpPr>
            <a:xfrm>
              <a:off x="-162201" y="935213"/>
              <a:ext cx="8323523" cy="2424968"/>
              <a:chOff x="-175717" y="1004032"/>
              <a:chExt cx="9017149" cy="2424968"/>
            </a:xfrm>
          </p:grpSpPr>
          <p:sp>
            <p:nvSpPr>
              <p:cNvPr id="24" name="AutoShape 24"/>
              <p:cNvSpPr>
                <a:spLocks noChangeArrowheads="1"/>
              </p:cNvSpPr>
              <p:nvPr/>
            </p:nvSpPr>
            <p:spPr bwMode="auto">
              <a:xfrm>
                <a:off x="3601191" y="2819797"/>
                <a:ext cx="1691784" cy="241300"/>
              </a:xfrm>
              <a:prstGeom prst="rightArrow">
                <a:avLst>
                  <a:gd name="adj1" fmla="val 50000"/>
                  <a:gd name="adj2" fmla="val 94103"/>
                </a:avLst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6" tIns="45713" rIns="91426" bIns="45713"/>
              <a:lstStyle/>
              <a:p>
                <a:endParaRPr lang="es-ES"/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3783579" y="2251712"/>
                <a:ext cx="1971539" cy="55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6" tIns="45713" rIns="91426" bIns="45713"/>
              <a:lstStyle/>
              <a:p>
                <a:pPr marL="228600" indent="-228600">
                  <a:buAutoNum type="arabicPeriod"/>
                </a:pPr>
                <a:r>
                  <a:rPr lang="de-DE" sz="1400" b="1" dirty="0" err="1" smtClean="0">
                    <a:ea typeface="Times New Roman" pitchFamily="18" charset="0"/>
                  </a:rPr>
                  <a:t>Lithographic</a:t>
                </a:r>
                <a:r>
                  <a:rPr lang="de-DE" sz="1400" b="1" dirty="0" smtClean="0">
                    <a:ea typeface="Times New Roman" pitchFamily="18" charset="0"/>
                  </a:rPr>
                  <a:t> </a:t>
                </a:r>
                <a:r>
                  <a:rPr lang="de-DE" sz="1400" b="1" dirty="0" err="1" smtClean="0">
                    <a:ea typeface="Times New Roman" pitchFamily="18" charset="0"/>
                  </a:rPr>
                  <a:t>process</a:t>
                </a:r>
                <a:endParaRPr lang="de-DE" sz="1400" b="1" dirty="0" smtClean="0">
                  <a:ea typeface="Times New Roman" pitchFamily="18" charset="0"/>
                </a:endParaRPr>
              </a:p>
              <a:p>
                <a:pPr marL="228600" indent="-228600">
                  <a:buAutoNum type="arabicPeriod"/>
                </a:pPr>
                <a:endParaRPr lang="de-DE" sz="1400" b="1" dirty="0">
                  <a:ea typeface="Times New Roman" pitchFamily="18" charset="0"/>
                </a:endParaRPr>
              </a:p>
            </p:txBody>
          </p:sp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3769921" y="3024197"/>
                <a:ext cx="1523054" cy="404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6" tIns="45713" rIns="91426" bIns="45713"/>
              <a:lstStyle/>
              <a:p>
                <a:r>
                  <a:rPr lang="de-DE" sz="1400" b="1" dirty="0" smtClean="0">
                    <a:ea typeface="Times New Roman" pitchFamily="18" charset="0"/>
                  </a:rPr>
                  <a:t>2. Post bake 120-140 ºC</a:t>
                </a:r>
                <a:endParaRPr lang="de-DE" sz="1400" b="1" dirty="0">
                  <a:ea typeface="Times New Roman" pitchFamily="18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102034" y="3011392"/>
                <a:ext cx="1880226" cy="345600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lIns="91426" tIns="45713" rIns="91426" bIns="45713" anchor="b" anchorCtr="0">
                <a:flatTx/>
              </a:bodyPr>
              <a:lstStyle/>
              <a:p>
                <a:r>
                  <a:rPr lang="en-US" sz="1400" b="1" dirty="0" smtClean="0"/>
                  <a:t>Substrate</a:t>
                </a:r>
                <a:endParaRPr lang="en-US" sz="1400" b="1" dirty="0"/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1102031" y="2815986"/>
                <a:ext cx="1880229" cy="245111"/>
              </a:xfrm>
              <a:prstGeom prst="rect">
                <a:avLst/>
              </a:prstGeom>
              <a:solidFill>
                <a:srgbClr val="E1878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E18782"/>
                </a:extrusionClr>
              </a:sp3d>
            </p:spPr>
            <p:txBody>
              <a:bodyPr lIns="0" tIns="17997" rIns="0" bIns="17997">
                <a:flatTx/>
              </a:bodyPr>
              <a:lstStyle/>
              <a:p>
                <a:r>
                  <a:rPr lang="de-DE" sz="1400" b="1" dirty="0" smtClean="0">
                    <a:solidFill>
                      <a:schemeClr val="bg1">
                        <a:lumMod val="95000"/>
                      </a:schemeClr>
                    </a:solidFill>
                    <a:ea typeface="Times New Roman" pitchFamily="18" charset="0"/>
                  </a:rPr>
                  <a:t>  </a:t>
                </a:r>
                <a:r>
                  <a:rPr lang="de-DE" sz="1400" b="1" dirty="0" err="1" smtClean="0">
                    <a:solidFill>
                      <a:schemeClr val="bg1">
                        <a:lumMod val="95000"/>
                      </a:schemeClr>
                    </a:solidFill>
                    <a:ea typeface="Times New Roman" pitchFamily="18" charset="0"/>
                  </a:rPr>
                  <a:t>Resist</a:t>
                </a:r>
                <a:r>
                  <a:rPr lang="de-DE" sz="1400" b="1" dirty="0" smtClean="0">
                    <a:solidFill>
                      <a:schemeClr val="bg1">
                        <a:lumMod val="95000"/>
                      </a:schemeClr>
                    </a:solidFill>
                    <a:ea typeface="Times New Roman" pitchFamily="18" charset="0"/>
                  </a:rPr>
                  <a:t> + </a:t>
                </a:r>
                <a:r>
                  <a:rPr lang="de-DE" sz="1400" b="1" dirty="0" err="1" smtClean="0">
                    <a:solidFill>
                      <a:schemeClr val="bg1">
                        <a:lumMod val="95000"/>
                      </a:schemeClr>
                    </a:solidFill>
                    <a:ea typeface="Times New Roman" pitchFamily="18" charset="0"/>
                  </a:rPr>
                  <a:t>precursor</a:t>
                </a:r>
                <a:r>
                  <a:rPr lang="de-DE" sz="1400" b="1" dirty="0" smtClean="0">
                    <a:solidFill>
                      <a:schemeClr val="bg1">
                        <a:lumMod val="95000"/>
                      </a:schemeClr>
                    </a:solidFill>
                    <a:ea typeface="Times New Roman" pitchFamily="18" charset="0"/>
                  </a:rPr>
                  <a:t> </a:t>
                </a:r>
                <a:endParaRPr lang="de-DE" sz="1400" b="1" baseline="-25000" dirty="0">
                  <a:solidFill>
                    <a:schemeClr val="bg1">
                      <a:lumMod val="95000"/>
                    </a:schemeClr>
                  </a:solidFill>
                  <a:ea typeface="Times New Roman" pitchFamily="18" charset="0"/>
                </a:endParaRPr>
              </a:p>
            </p:txBody>
          </p:sp>
          <p:sp>
            <p:nvSpPr>
              <p:cNvPr id="29" name="407 Circular"/>
              <p:cNvSpPr>
                <a:spLocks/>
              </p:cNvSpPr>
              <p:nvPr/>
            </p:nvSpPr>
            <p:spPr>
              <a:xfrm rot="5400000">
                <a:off x="2278648" y="2241062"/>
                <a:ext cx="96031" cy="10789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E3DE13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408 Circular"/>
              <p:cNvSpPr>
                <a:spLocks/>
              </p:cNvSpPr>
              <p:nvPr/>
            </p:nvSpPr>
            <p:spPr>
              <a:xfrm rot="5400000">
                <a:off x="2331837" y="2179966"/>
                <a:ext cx="96031" cy="10789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E3DE13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1422939" y="2018619"/>
                <a:ext cx="152401" cy="13716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85725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32" name="Rectangle 25"/>
              <p:cNvSpPr>
                <a:spLocks noChangeArrowheads="1"/>
              </p:cNvSpPr>
              <p:nvPr/>
            </p:nvSpPr>
            <p:spPr bwMode="auto">
              <a:xfrm>
                <a:off x="1149099" y="2276431"/>
                <a:ext cx="690603" cy="1371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74295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33" name="Rectangle 25"/>
              <p:cNvSpPr>
                <a:spLocks noChangeArrowheads="1"/>
              </p:cNvSpPr>
              <p:nvPr/>
            </p:nvSpPr>
            <p:spPr bwMode="auto">
              <a:xfrm>
                <a:off x="2083379" y="2025842"/>
                <a:ext cx="438149" cy="1371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8890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1857791" y="1735011"/>
                <a:ext cx="1391488" cy="1368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10795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2999416" y="2009062"/>
                <a:ext cx="152401" cy="13716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83820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36" name="Rectangle 25"/>
              <p:cNvSpPr>
                <a:spLocks noChangeArrowheads="1"/>
              </p:cNvSpPr>
              <p:nvPr/>
            </p:nvSpPr>
            <p:spPr bwMode="auto">
              <a:xfrm>
                <a:off x="2263564" y="2273123"/>
                <a:ext cx="606426" cy="136525"/>
              </a:xfrm>
              <a:prstGeom prst="rect">
                <a:avLst/>
              </a:prstGeom>
              <a:solidFill>
                <a:srgbClr val="595959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742950" prstMaterial="legacyMatte">
                <a:bevelT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/>
            </p:nvSpPr>
            <p:spPr bwMode="auto">
              <a:xfrm>
                <a:off x="1121947" y="2284840"/>
                <a:ext cx="1713600" cy="1368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10795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cxnSp>
            <p:nvCxnSpPr>
              <p:cNvPr id="38" name="AutoShape 2"/>
              <p:cNvCxnSpPr>
                <a:cxnSpLocks noChangeShapeType="1"/>
              </p:cNvCxnSpPr>
              <p:nvPr/>
            </p:nvCxnSpPr>
            <p:spPr bwMode="auto">
              <a:xfrm>
                <a:off x="1792070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"/>
              <p:cNvCxnSpPr>
                <a:cxnSpLocks noChangeShapeType="1"/>
              </p:cNvCxnSpPr>
              <p:nvPr/>
            </p:nvCxnSpPr>
            <p:spPr bwMode="auto">
              <a:xfrm>
                <a:off x="2028007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"/>
              <p:cNvCxnSpPr>
                <a:cxnSpLocks noChangeShapeType="1"/>
              </p:cNvCxnSpPr>
              <p:nvPr/>
            </p:nvCxnSpPr>
            <p:spPr bwMode="auto">
              <a:xfrm>
                <a:off x="2263943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"/>
              <p:cNvCxnSpPr>
                <a:cxnSpLocks noChangeShapeType="1"/>
              </p:cNvCxnSpPr>
              <p:nvPr/>
            </p:nvCxnSpPr>
            <p:spPr bwMode="auto">
              <a:xfrm>
                <a:off x="2499877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"/>
              <p:cNvCxnSpPr>
                <a:cxnSpLocks noChangeShapeType="1"/>
              </p:cNvCxnSpPr>
              <p:nvPr/>
            </p:nvCxnSpPr>
            <p:spPr bwMode="auto">
              <a:xfrm>
                <a:off x="2735814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"/>
              <p:cNvCxnSpPr>
                <a:cxnSpLocks noChangeShapeType="1"/>
              </p:cNvCxnSpPr>
              <p:nvPr/>
            </p:nvCxnSpPr>
            <p:spPr bwMode="auto">
              <a:xfrm>
                <a:off x="2971751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"/>
              <p:cNvCxnSpPr>
                <a:cxnSpLocks noChangeShapeType="1"/>
              </p:cNvCxnSpPr>
              <p:nvPr/>
            </p:nvCxnSpPr>
            <p:spPr bwMode="auto">
              <a:xfrm rot="16200000" flipH="1">
                <a:off x="2009929" y="2052724"/>
                <a:ext cx="252000" cy="0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"/>
              <p:cNvCxnSpPr>
                <a:cxnSpLocks noChangeShapeType="1"/>
              </p:cNvCxnSpPr>
              <p:nvPr/>
            </p:nvCxnSpPr>
            <p:spPr bwMode="auto">
              <a:xfrm rot="16200000" flipH="1">
                <a:off x="2172489" y="2052728"/>
                <a:ext cx="252000" cy="0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"/>
              <p:cNvCxnSpPr>
                <a:cxnSpLocks noChangeShapeType="1"/>
              </p:cNvCxnSpPr>
              <p:nvPr/>
            </p:nvCxnSpPr>
            <p:spPr bwMode="auto">
              <a:xfrm rot="16200000" flipH="1">
                <a:off x="2091210" y="2118922"/>
                <a:ext cx="252000" cy="0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"/>
              <p:cNvCxnSpPr>
                <a:cxnSpLocks noChangeShapeType="1"/>
              </p:cNvCxnSpPr>
              <p:nvPr/>
            </p:nvCxnSpPr>
            <p:spPr bwMode="auto">
              <a:xfrm rot="16200000" flipH="1">
                <a:off x="1928650" y="2111302"/>
                <a:ext cx="252000" cy="0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2"/>
              <p:cNvCxnSpPr>
                <a:cxnSpLocks noChangeShapeType="1"/>
              </p:cNvCxnSpPr>
              <p:nvPr/>
            </p:nvCxnSpPr>
            <p:spPr bwMode="auto">
              <a:xfrm>
                <a:off x="1910038" y="14810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2"/>
              <p:cNvCxnSpPr>
                <a:cxnSpLocks noChangeShapeType="1"/>
              </p:cNvCxnSpPr>
              <p:nvPr/>
            </p:nvCxnSpPr>
            <p:spPr bwMode="auto">
              <a:xfrm>
                <a:off x="2145974" y="14810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2"/>
              <p:cNvCxnSpPr>
                <a:cxnSpLocks noChangeShapeType="1"/>
              </p:cNvCxnSpPr>
              <p:nvPr/>
            </p:nvCxnSpPr>
            <p:spPr bwMode="auto">
              <a:xfrm>
                <a:off x="2381910" y="14810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2"/>
              <p:cNvCxnSpPr>
                <a:cxnSpLocks noChangeShapeType="1"/>
              </p:cNvCxnSpPr>
              <p:nvPr/>
            </p:nvCxnSpPr>
            <p:spPr bwMode="auto">
              <a:xfrm>
                <a:off x="2617847" y="14810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2" name="AutoShape 2"/>
              <p:cNvCxnSpPr>
                <a:cxnSpLocks noChangeShapeType="1"/>
              </p:cNvCxnSpPr>
              <p:nvPr/>
            </p:nvCxnSpPr>
            <p:spPr bwMode="auto">
              <a:xfrm>
                <a:off x="2853783" y="14810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3" name="480 Rectángulo"/>
              <p:cNvSpPr/>
              <p:nvPr/>
            </p:nvSpPr>
            <p:spPr>
              <a:xfrm>
                <a:off x="816721" y="1368745"/>
                <a:ext cx="1010181" cy="314483"/>
              </a:xfrm>
              <a:prstGeom prst="rect">
                <a:avLst/>
              </a:prstGeom>
            </p:spPr>
            <p:txBody>
              <a:bodyPr wrap="square" lIns="91426" tIns="45713" rIns="91426" bIns="45713">
                <a:spAutoFit/>
              </a:bodyPr>
              <a:lstStyle/>
              <a:p>
                <a:r>
                  <a:rPr lang="en-US" sz="1400" b="1" dirty="0" smtClean="0"/>
                  <a:t>UV Light</a:t>
                </a:r>
                <a:endParaRPr lang="es-ES" sz="1400" dirty="0"/>
              </a:p>
            </p:txBody>
          </p:sp>
          <p:sp>
            <p:nvSpPr>
              <p:cNvPr id="54" name="595 Rectángulo"/>
              <p:cNvSpPr/>
              <p:nvPr/>
            </p:nvSpPr>
            <p:spPr>
              <a:xfrm>
                <a:off x="-175717" y="2780929"/>
                <a:ext cx="1253919" cy="314483"/>
              </a:xfrm>
              <a:prstGeom prst="rect">
                <a:avLst/>
              </a:prstGeom>
            </p:spPr>
            <p:txBody>
              <a:bodyPr wrap="none" lIns="91426" tIns="45713" rIns="91426" bIns="45713">
                <a:spAutoFit/>
              </a:bodyPr>
              <a:lstStyle/>
              <a:p>
                <a:r>
                  <a:rPr lang="en-US" sz="1400" b="1" dirty="0" smtClean="0"/>
                  <a:t>Photoresist</a:t>
                </a:r>
                <a:endParaRPr lang="es-ES" sz="1400" dirty="0"/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3296569" y="2247660"/>
                <a:ext cx="74226" cy="83820"/>
              </a:xfrm>
              <a:prstGeom prst="ellipse">
                <a:avLst/>
              </a:prstGeom>
              <a:noFill/>
              <a:ln w="28575" cmpd="sng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6" name="Rectangle 27"/>
              <p:cNvSpPr>
                <a:spLocks noChangeArrowheads="1"/>
              </p:cNvSpPr>
              <p:nvPr/>
            </p:nvSpPr>
            <p:spPr bwMode="auto">
              <a:xfrm>
                <a:off x="5494424" y="3007158"/>
                <a:ext cx="1740275" cy="343727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57" name="Rectangle 25"/>
              <p:cNvSpPr>
                <a:spLocks noChangeArrowheads="1"/>
              </p:cNvSpPr>
              <p:nvPr/>
            </p:nvSpPr>
            <p:spPr bwMode="auto">
              <a:xfrm>
                <a:off x="6034215" y="2520953"/>
                <a:ext cx="1403985" cy="180000"/>
              </a:xfrm>
              <a:prstGeom prst="rect">
                <a:avLst/>
              </a:prstGeom>
              <a:solidFill>
                <a:srgbClr val="007AD6"/>
              </a:solidFill>
              <a:ln w="9525">
                <a:noFill/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381000" prstMaterial="legacyMatte">
                <a:bevelT w="13500" h="13500" prst="angle"/>
                <a:bevelB w="13500" h="13500" prst="angle"/>
                <a:extrusionClr>
                  <a:srgbClr val="007AD6"/>
                </a:extrusionClr>
                <a:contourClr>
                  <a:srgbClr val="007AD6"/>
                </a:contour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 dirty="0"/>
              </a:p>
            </p:txBody>
          </p:sp>
          <p:grpSp>
            <p:nvGrpSpPr>
              <p:cNvPr id="58" name="Agrupar 57"/>
              <p:cNvGrpSpPr/>
              <p:nvPr/>
            </p:nvGrpSpPr>
            <p:grpSpPr>
              <a:xfrm>
                <a:off x="8103856" y="1123277"/>
                <a:ext cx="586776" cy="685800"/>
                <a:chOff x="8261488" y="343700"/>
                <a:chExt cx="586776" cy="685800"/>
              </a:xfrm>
            </p:grpSpPr>
            <p:sp>
              <p:nvSpPr>
                <p:cNvPr id="84" name="Forma libre 83"/>
                <p:cNvSpPr>
                  <a:spLocks noChangeAspect="1"/>
                </p:cNvSpPr>
                <p:nvPr/>
              </p:nvSpPr>
              <p:spPr>
                <a:xfrm rot="17353114">
                  <a:off x="8262803" y="673639"/>
                  <a:ext cx="565062" cy="60852"/>
                </a:xfrm>
                <a:custGeom>
                  <a:avLst/>
                  <a:gdLst>
                    <a:gd name="connsiteX0" fmla="*/ 0 w 1659810"/>
                    <a:gd name="connsiteY0" fmla="*/ 119328 h 266870"/>
                    <a:gd name="connsiteX1" fmla="*/ 239371 w 1659810"/>
                    <a:gd name="connsiteY1" fmla="*/ 32886 h 266870"/>
                    <a:gd name="connsiteX2" fmla="*/ 538586 w 1659810"/>
                    <a:gd name="connsiteY2" fmla="*/ 42860 h 266870"/>
                    <a:gd name="connsiteX3" fmla="*/ 1043927 w 1659810"/>
                    <a:gd name="connsiteY3" fmla="*/ 248991 h 266870"/>
                    <a:gd name="connsiteX4" fmla="*/ 1293273 w 1659810"/>
                    <a:gd name="connsiteY4" fmla="*/ 229043 h 266870"/>
                    <a:gd name="connsiteX5" fmla="*/ 1622409 w 1659810"/>
                    <a:gd name="connsiteY5" fmla="*/ 9614 h 266870"/>
                    <a:gd name="connsiteX6" fmla="*/ 1652330 w 1659810"/>
                    <a:gd name="connsiteY6" fmla="*/ 36211 h 26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9810" h="266870">
                      <a:moveTo>
                        <a:pt x="0" y="119328"/>
                      </a:moveTo>
                      <a:cubicBezTo>
                        <a:pt x="74803" y="82479"/>
                        <a:pt x="149607" y="45631"/>
                        <a:pt x="239371" y="32886"/>
                      </a:cubicBezTo>
                      <a:cubicBezTo>
                        <a:pt x="329135" y="20141"/>
                        <a:pt x="404493" y="6843"/>
                        <a:pt x="538586" y="42860"/>
                      </a:cubicBezTo>
                      <a:cubicBezTo>
                        <a:pt x="672679" y="78877"/>
                        <a:pt x="918146" y="217961"/>
                        <a:pt x="1043927" y="248991"/>
                      </a:cubicBezTo>
                      <a:cubicBezTo>
                        <a:pt x="1169708" y="280021"/>
                        <a:pt x="1196860" y="268939"/>
                        <a:pt x="1293273" y="229043"/>
                      </a:cubicBezTo>
                      <a:cubicBezTo>
                        <a:pt x="1389686" y="189147"/>
                        <a:pt x="1562566" y="41753"/>
                        <a:pt x="1622409" y="9614"/>
                      </a:cubicBezTo>
                      <a:cubicBezTo>
                        <a:pt x="1682252" y="-22525"/>
                        <a:pt x="1652330" y="36211"/>
                        <a:pt x="1652330" y="36211"/>
                      </a:cubicBezTo>
                    </a:path>
                  </a:pathLst>
                </a:custGeom>
                <a:ln>
                  <a:solidFill>
                    <a:srgbClr val="4A7EB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85" name="Agrupar 84"/>
                <p:cNvGrpSpPr/>
                <p:nvPr/>
              </p:nvGrpSpPr>
              <p:grpSpPr>
                <a:xfrm>
                  <a:off x="8271324" y="343700"/>
                  <a:ext cx="576940" cy="685800"/>
                  <a:chOff x="7004844" y="381000"/>
                  <a:chExt cx="576940" cy="685800"/>
                </a:xfrm>
              </p:grpSpPr>
              <p:grpSp>
                <p:nvGrpSpPr>
                  <p:cNvPr id="88" name="Agrupar 87"/>
                  <p:cNvGrpSpPr/>
                  <p:nvPr/>
                </p:nvGrpSpPr>
                <p:grpSpPr>
                  <a:xfrm>
                    <a:off x="7004844" y="381000"/>
                    <a:ext cx="576940" cy="685800"/>
                    <a:chOff x="7004844" y="381000"/>
                    <a:chExt cx="576940" cy="685800"/>
                  </a:xfrm>
                </p:grpSpPr>
                <p:sp>
                  <p:nvSpPr>
                    <p:cNvPr id="93" name="Forma libre 92"/>
                    <p:cNvSpPr>
                      <a:spLocks noChangeAspect="1"/>
                    </p:cNvSpPr>
                    <p:nvPr/>
                  </p:nvSpPr>
                  <p:spPr>
                    <a:xfrm>
                      <a:off x="7004844" y="533106"/>
                      <a:ext cx="576940" cy="110267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4" name="Forma libre 93"/>
                    <p:cNvSpPr>
                      <a:spLocks noChangeAspect="1"/>
                    </p:cNvSpPr>
                    <p:nvPr/>
                  </p:nvSpPr>
                  <p:spPr>
                    <a:xfrm>
                      <a:off x="7004844" y="804444"/>
                      <a:ext cx="576940" cy="110267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5" name="Forma libre 94"/>
                    <p:cNvSpPr>
                      <a:spLocks noChangeAspect="1"/>
                    </p:cNvSpPr>
                    <p:nvPr/>
                  </p:nvSpPr>
                  <p:spPr>
                    <a:xfrm rot="16200000">
                      <a:off x="6792145" y="677518"/>
                      <a:ext cx="685800" cy="92764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6" name="Forma libre 95"/>
                    <p:cNvSpPr>
                      <a:spLocks noChangeAspect="1"/>
                    </p:cNvSpPr>
                    <p:nvPr/>
                  </p:nvSpPr>
                  <p:spPr>
                    <a:xfrm rot="16200000">
                      <a:off x="7078988" y="677518"/>
                      <a:ext cx="685800" cy="92764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sp>
                <p:nvSpPr>
                  <p:cNvPr id="89" name="Elipse 88"/>
                  <p:cNvSpPr/>
                  <p:nvPr/>
                </p:nvSpPr>
                <p:spPr>
                  <a:xfrm>
                    <a:off x="7155577" y="518483"/>
                    <a:ext cx="44607" cy="476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DF535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0" name="Elipse 89"/>
                  <p:cNvSpPr/>
                  <p:nvPr/>
                </p:nvSpPr>
                <p:spPr>
                  <a:xfrm>
                    <a:off x="7449344" y="584200"/>
                    <a:ext cx="44607" cy="476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DF535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1" name="Elipse 90"/>
                  <p:cNvSpPr/>
                  <p:nvPr/>
                </p:nvSpPr>
                <p:spPr>
                  <a:xfrm>
                    <a:off x="7360287" y="882650"/>
                    <a:ext cx="44607" cy="476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DF535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2" name="Elipse 91"/>
                  <p:cNvSpPr/>
                  <p:nvPr/>
                </p:nvSpPr>
                <p:spPr>
                  <a:xfrm>
                    <a:off x="7087394" y="787400"/>
                    <a:ext cx="44607" cy="476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DF535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sp>
              <p:nvSpPr>
                <p:cNvPr id="86" name="Forma libre 85"/>
                <p:cNvSpPr>
                  <a:spLocks noChangeAspect="1"/>
                </p:cNvSpPr>
                <p:nvPr/>
              </p:nvSpPr>
              <p:spPr>
                <a:xfrm rot="868311">
                  <a:off x="8261488" y="656337"/>
                  <a:ext cx="556299" cy="59908"/>
                </a:xfrm>
                <a:custGeom>
                  <a:avLst/>
                  <a:gdLst>
                    <a:gd name="connsiteX0" fmla="*/ 0 w 1659810"/>
                    <a:gd name="connsiteY0" fmla="*/ 119328 h 266870"/>
                    <a:gd name="connsiteX1" fmla="*/ 239371 w 1659810"/>
                    <a:gd name="connsiteY1" fmla="*/ 32886 h 266870"/>
                    <a:gd name="connsiteX2" fmla="*/ 538586 w 1659810"/>
                    <a:gd name="connsiteY2" fmla="*/ 42860 h 266870"/>
                    <a:gd name="connsiteX3" fmla="*/ 1043927 w 1659810"/>
                    <a:gd name="connsiteY3" fmla="*/ 248991 h 266870"/>
                    <a:gd name="connsiteX4" fmla="*/ 1293273 w 1659810"/>
                    <a:gd name="connsiteY4" fmla="*/ 229043 h 266870"/>
                    <a:gd name="connsiteX5" fmla="*/ 1622409 w 1659810"/>
                    <a:gd name="connsiteY5" fmla="*/ 9614 h 266870"/>
                    <a:gd name="connsiteX6" fmla="*/ 1652330 w 1659810"/>
                    <a:gd name="connsiteY6" fmla="*/ 36211 h 26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9810" h="266870">
                      <a:moveTo>
                        <a:pt x="0" y="119328"/>
                      </a:moveTo>
                      <a:cubicBezTo>
                        <a:pt x="74803" y="82479"/>
                        <a:pt x="149607" y="45631"/>
                        <a:pt x="239371" y="32886"/>
                      </a:cubicBezTo>
                      <a:cubicBezTo>
                        <a:pt x="329135" y="20141"/>
                        <a:pt x="404493" y="6843"/>
                        <a:pt x="538586" y="42860"/>
                      </a:cubicBezTo>
                      <a:cubicBezTo>
                        <a:pt x="672679" y="78877"/>
                        <a:pt x="918146" y="217961"/>
                        <a:pt x="1043927" y="248991"/>
                      </a:cubicBezTo>
                      <a:cubicBezTo>
                        <a:pt x="1169708" y="280021"/>
                        <a:pt x="1196860" y="268939"/>
                        <a:pt x="1293273" y="229043"/>
                      </a:cubicBezTo>
                      <a:cubicBezTo>
                        <a:pt x="1389686" y="189147"/>
                        <a:pt x="1562566" y="41753"/>
                        <a:pt x="1622409" y="9614"/>
                      </a:cubicBezTo>
                      <a:cubicBezTo>
                        <a:pt x="1682252" y="-22525"/>
                        <a:pt x="1652330" y="36211"/>
                        <a:pt x="1652330" y="36211"/>
                      </a:cubicBezTo>
                    </a:path>
                  </a:pathLst>
                </a:custGeom>
                <a:ln>
                  <a:solidFill>
                    <a:srgbClr val="4A7EB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8534517" y="671162"/>
                  <a:ext cx="44607" cy="47625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rgbClr val="4A7EBB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9" name="Elipse 58"/>
              <p:cNvSpPr/>
              <p:nvPr/>
            </p:nvSpPr>
            <p:spPr>
              <a:xfrm>
                <a:off x="7928632" y="1004032"/>
                <a:ext cx="912800" cy="912800"/>
              </a:xfrm>
              <a:prstGeom prst="ellipse">
                <a:avLst/>
              </a:prstGeom>
              <a:noFill/>
              <a:ln w="28575" cmpd="sng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60" name="Agrupar 59"/>
              <p:cNvGrpSpPr/>
              <p:nvPr/>
            </p:nvGrpSpPr>
            <p:grpSpPr>
              <a:xfrm>
                <a:off x="7401172" y="1460432"/>
                <a:ext cx="1306585" cy="1000667"/>
                <a:chOff x="8744834" y="557028"/>
                <a:chExt cx="1593911" cy="1343429"/>
              </a:xfrm>
            </p:grpSpPr>
            <p:cxnSp>
              <p:nvCxnSpPr>
                <p:cNvPr id="81" name="Conector recto 80"/>
                <p:cNvCxnSpPr>
                  <a:stCxn id="59" idx="2"/>
                  <a:endCxn id="83" idx="2"/>
                </p:cNvCxnSpPr>
                <p:nvPr/>
              </p:nvCxnSpPr>
              <p:spPr>
                <a:xfrm flipH="1">
                  <a:off x="8744834" y="557028"/>
                  <a:ext cx="643453" cy="1287647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ector recto 81"/>
                <p:cNvCxnSpPr>
                  <a:stCxn id="59" idx="5"/>
                  <a:endCxn id="83" idx="6"/>
                </p:cNvCxnSpPr>
                <p:nvPr/>
              </p:nvCxnSpPr>
              <p:spPr>
                <a:xfrm flipH="1">
                  <a:off x="8846257" y="990296"/>
                  <a:ext cx="1492488" cy="854379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Elipse 82"/>
                <p:cNvSpPr/>
                <p:nvPr/>
              </p:nvSpPr>
              <p:spPr>
                <a:xfrm>
                  <a:off x="8744834" y="1788893"/>
                  <a:ext cx="101423" cy="111564"/>
                </a:xfrm>
                <a:prstGeom prst="ellipse">
                  <a:avLst/>
                </a:prstGeom>
                <a:noFill/>
                <a:ln w="28575" cmpd="sng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61" name="Text Box 5"/>
              <p:cNvSpPr txBox="1">
                <a:spLocks noChangeArrowheads="1"/>
              </p:cNvSpPr>
              <p:nvPr/>
            </p:nvSpPr>
            <p:spPr bwMode="auto">
              <a:xfrm>
                <a:off x="6110415" y="1533138"/>
                <a:ext cx="1752600" cy="532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6" tIns="45713" rIns="91426" bIns="45713"/>
              <a:lstStyle/>
              <a:p>
                <a:pPr algn="ctr">
                  <a:defRPr/>
                </a:pPr>
                <a:r>
                  <a:rPr lang="de-DE" sz="1400" b="1" dirty="0" err="1" smtClean="0">
                    <a:ea typeface="Times New Roman" pitchFamily="18" charset="0"/>
                    <a:cs typeface="Arial" pitchFamily="34" charset="0"/>
                  </a:rPr>
                  <a:t>Conducting</a:t>
                </a:r>
                <a:r>
                  <a:rPr lang="de-DE" sz="1400" b="1" dirty="0" smtClean="0">
                    <a:ea typeface="Times New Roman" pitchFamily="18" charset="0"/>
                    <a:cs typeface="Arial" pitchFamily="34" charset="0"/>
                  </a:rPr>
                  <a:t> </a:t>
                </a:r>
              </a:p>
              <a:p>
                <a:pPr algn="ctr">
                  <a:defRPr/>
                </a:pPr>
                <a:r>
                  <a:rPr lang="de-DE" sz="1400" b="1" dirty="0" smtClean="0">
                    <a:ea typeface="Times New Roman" pitchFamily="18" charset="0"/>
                    <a:cs typeface="Arial" pitchFamily="34" charset="0"/>
                  </a:rPr>
                  <a:t>IPN Patterns</a:t>
                </a:r>
                <a:endParaRPr lang="de-DE" sz="1400" b="1" dirty="0">
                  <a:ea typeface="Times New Roman" pitchFamily="18" charset="0"/>
                  <a:cs typeface="Arial" pitchFamily="34" charset="0"/>
                </a:endParaRPr>
              </a:p>
            </p:txBody>
          </p:sp>
          <p:cxnSp>
            <p:nvCxnSpPr>
              <p:cNvPr id="62" name="AutoShape 2"/>
              <p:cNvCxnSpPr>
                <a:cxnSpLocks noChangeShapeType="1"/>
              </p:cNvCxnSpPr>
              <p:nvPr/>
            </p:nvCxnSpPr>
            <p:spPr bwMode="auto">
              <a:xfrm>
                <a:off x="6988971" y="2074153"/>
                <a:ext cx="635" cy="39600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3" name="471 Elipse"/>
              <p:cNvSpPr>
                <a:spLocks noChangeAspect="1"/>
              </p:cNvSpPr>
              <p:nvPr/>
            </p:nvSpPr>
            <p:spPr>
              <a:xfrm>
                <a:off x="6476581" y="2550170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4" name="484 Elipse"/>
              <p:cNvSpPr>
                <a:spLocks noChangeAspect="1"/>
              </p:cNvSpPr>
              <p:nvPr/>
            </p:nvSpPr>
            <p:spPr>
              <a:xfrm>
                <a:off x="6104024" y="2550170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6302964" y="2779253"/>
                <a:ext cx="415636" cy="180000"/>
              </a:xfrm>
              <a:prstGeom prst="rect">
                <a:avLst/>
              </a:prstGeom>
              <a:solidFill>
                <a:srgbClr val="007AD6"/>
              </a:solidFill>
              <a:ln w="9525">
                <a:noFill/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381000" prstMaterial="legacyMatte">
                <a:bevelT w="13500" h="13500" prst="angle"/>
                <a:bevelB w="13500" h="13500" prst="angle"/>
                <a:extrusionClr>
                  <a:srgbClr val="007AD6"/>
                </a:extrusionClr>
                <a:contourClr>
                  <a:srgbClr val="007AD6"/>
                </a:contour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 dirty="0"/>
              </a:p>
            </p:txBody>
          </p:sp>
          <p:sp>
            <p:nvSpPr>
              <p:cNvPr id="66" name="471 Elipse"/>
              <p:cNvSpPr>
                <a:spLocks noChangeAspect="1"/>
              </p:cNvSpPr>
              <p:nvPr/>
            </p:nvSpPr>
            <p:spPr>
              <a:xfrm>
                <a:off x="7221694" y="2550170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7" name="484 Elipse"/>
              <p:cNvSpPr>
                <a:spLocks noChangeAspect="1"/>
              </p:cNvSpPr>
              <p:nvPr/>
            </p:nvSpPr>
            <p:spPr>
              <a:xfrm>
                <a:off x="6849138" y="2550170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8" name="471 Elipse"/>
              <p:cNvSpPr>
                <a:spLocks noChangeAspect="1"/>
              </p:cNvSpPr>
              <p:nvPr/>
            </p:nvSpPr>
            <p:spPr>
              <a:xfrm>
                <a:off x="6332624" y="2819642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9" name="484 Elipse"/>
              <p:cNvSpPr>
                <a:spLocks noChangeAspect="1"/>
              </p:cNvSpPr>
              <p:nvPr/>
            </p:nvSpPr>
            <p:spPr>
              <a:xfrm>
                <a:off x="6561224" y="2819642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0" name="449 Circular"/>
              <p:cNvSpPr>
                <a:spLocks/>
              </p:cNvSpPr>
              <p:nvPr/>
            </p:nvSpPr>
            <p:spPr>
              <a:xfrm>
                <a:off x="6129511" y="2393953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452 Circular"/>
              <p:cNvSpPr>
                <a:spLocks/>
              </p:cNvSpPr>
              <p:nvPr/>
            </p:nvSpPr>
            <p:spPr>
              <a:xfrm>
                <a:off x="7247024" y="2335514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453 Circular"/>
              <p:cNvSpPr>
                <a:spLocks/>
              </p:cNvSpPr>
              <p:nvPr/>
            </p:nvSpPr>
            <p:spPr>
              <a:xfrm>
                <a:off x="6739111" y="2383440"/>
                <a:ext cx="126913" cy="162913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486 Circular"/>
              <p:cNvSpPr>
                <a:spLocks/>
              </p:cNvSpPr>
              <p:nvPr/>
            </p:nvSpPr>
            <p:spPr>
              <a:xfrm>
                <a:off x="6434311" y="2335514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487 Circular"/>
              <p:cNvSpPr>
                <a:spLocks/>
              </p:cNvSpPr>
              <p:nvPr/>
            </p:nvSpPr>
            <p:spPr>
              <a:xfrm>
                <a:off x="7043911" y="2317753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470 Circular"/>
              <p:cNvSpPr>
                <a:spLocks/>
              </p:cNvSpPr>
              <p:nvPr/>
            </p:nvSpPr>
            <p:spPr>
              <a:xfrm rot="5400000">
                <a:off x="7508882" y="2474568"/>
                <a:ext cx="134639" cy="126913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472 Circular"/>
              <p:cNvSpPr>
                <a:spLocks/>
              </p:cNvSpPr>
              <p:nvPr/>
            </p:nvSpPr>
            <p:spPr>
              <a:xfrm rot="5400000">
                <a:off x="6785961" y="2720377"/>
                <a:ext cx="134639" cy="126913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486 Circular"/>
              <p:cNvSpPr>
                <a:spLocks/>
              </p:cNvSpPr>
              <p:nvPr/>
            </p:nvSpPr>
            <p:spPr>
              <a:xfrm>
                <a:off x="6586711" y="2564114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486 Circular"/>
              <p:cNvSpPr>
                <a:spLocks/>
              </p:cNvSpPr>
              <p:nvPr/>
            </p:nvSpPr>
            <p:spPr>
              <a:xfrm>
                <a:off x="6408824" y="2622553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9" name="Conector recto 78"/>
              <p:cNvCxnSpPr>
                <a:stCxn id="102" idx="4"/>
                <a:endCxn id="55" idx="6"/>
              </p:cNvCxnSpPr>
              <p:nvPr/>
            </p:nvCxnSpPr>
            <p:spPr>
              <a:xfrm flipH="1">
                <a:off x="3370795" y="1826789"/>
                <a:ext cx="964804" cy="462781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79"/>
              <p:cNvCxnSpPr>
                <a:stCxn id="102" idx="1"/>
                <a:endCxn id="55" idx="1"/>
              </p:cNvCxnSpPr>
              <p:nvPr/>
            </p:nvCxnSpPr>
            <p:spPr>
              <a:xfrm flipH="1">
                <a:off x="3307439" y="1168277"/>
                <a:ext cx="501333" cy="109165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AutoShape 2"/>
            <p:cNvCxnSpPr>
              <a:cxnSpLocks noChangeShapeType="1"/>
            </p:cNvCxnSpPr>
            <p:nvPr/>
          </p:nvCxnSpPr>
          <p:spPr bwMode="auto">
            <a:xfrm>
              <a:off x="5434089" y="1897545"/>
              <a:ext cx="256795" cy="467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4506100" y="1464319"/>
              <a:ext cx="1617785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/>
            <a:lstStyle/>
            <a:p>
              <a:pPr algn="ctr">
                <a:defRPr/>
              </a:pPr>
              <a:r>
                <a:rPr lang="de-DE" sz="1400" b="1" dirty="0" err="1" smtClean="0">
                  <a:ea typeface="Times New Roman" pitchFamily="18" charset="0"/>
                  <a:cs typeface="Arial" pitchFamily="34" charset="0"/>
                </a:rPr>
                <a:t>Metal</a:t>
              </a:r>
              <a:r>
                <a:rPr lang="de-DE" sz="1400" b="1" dirty="0" smtClean="0">
                  <a:ea typeface="Times New Roman" pitchFamily="18" charset="0"/>
                  <a:cs typeface="Arial" pitchFamily="34" charset="0"/>
                </a:rPr>
                <a:t> NP</a:t>
              </a:r>
              <a:endParaRPr lang="de-DE" sz="1400" b="1" dirty="0"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16" name="Rectángulo 115"/>
          <p:cNvSpPr/>
          <p:nvPr/>
        </p:nvSpPr>
        <p:spPr>
          <a:xfrm>
            <a:off x="251520" y="90872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/>
              <a:t>Photodetection</a:t>
            </a:r>
            <a:r>
              <a:rPr lang="es-ES" sz="2000" dirty="0" smtClean="0"/>
              <a:t> </a:t>
            </a:r>
            <a:r>
              <a:rPr lang="es-ES" sz="2000" dirty="0" err="1" smtClean="0"/>
              <a:t>based</a:t>
            </a:r>
            <a:r>
              <a:rPr lang="es-ES" sz="2000" dirty="0" smtClean="0"/>
              <a:t> </a:t>
            </a:r>
            <a:r>
              <a:rPr lang="es-ES" sz="2000" dirty="0" err="1" smtClean="0"/>
              <a:t>on</a:t>
            </a:r>
            <a:r>
              <a:rPr lang="es-ES" sz="2000" dirty="0" smtClean="0"/>
              <a:t> </a:t>
            </a:r>
            <a:r>
              <a:rPr lang="es-ES" sz="2000" dirty="0" err="1" smtClean="0"/>
              <a:t>conductive</a:t>
            </a:r>
            <a:r>
              <a:rPr lang="es-ES" sz="2000" dirty="0" smtClean="0"/>
              <a:t> </a:t>
            </a:r>
            <a:r>
              <a:rPr lang="es-ES" sz="2000" dirty="0" err="1" smtClean="0"/>
              <a:t>polymers</a:t>
            </a:r>
            <a:endParaRPr lang="es-ES" sz="2000" dirty="0"/>
          </a:p>
        </p:txBody>
      </p:sp>
      <p:sp>
        <p:nvSpPr>
          <p:cNvPr id="117" name="Rectangle 20"/>
          <p:cNvSpPr/>
          <p:nvPr/>
        </p:nvSpPr>
        <p:spPr>
          <a:xfrm>
            <a:off x="323528" y="4543960"/>
            <a:ext cx="3744416" cy="1477328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GB" b="0" dirty="0" smtClean="0"/>
              <a:t>Demonstrated conductive 3T</a:t>
            </a:r>
            <a:r>
              <a:rPr lang="en-GB" b="0" baseline="30000" dirty="0" smtClean="0"/>
              <a:t>(*)</a:t>
            </a:r>
            <a:r>
              <a:rPr lang="en-GB" b="0" dirty="0" smtClean="0"/>
              <a:t> </a:t>
            </a:r>
            <a:r>
              <a:rPr lang="en-GB" b="0" dirty="0"/>
              <a:t>with Cu(ClO</a:t>
            </a:r>
            <a:r>
              <a:rPr lang="en-GB" b="0" baseline="-25000" dirty="0"/>
              <a:t>4</a:t>
            </a:r>
            <a:r>
              <a:rPr lang="en-GB" b="0" dirty="0"/>
              <a:t>)</a:t>
            </a:r>
            <a:r>
              <a:rPr lang="en-GB" b="0" baseline="-25000" dirty="0"/>
              <a:t>2</a:t>
            </a:r>
            <a:r>
              <a:rPr lang="en-GB" b="0" dirty="0"/>
              <a:t> inside </a:t>
            </a:r>
            <a:r>
              <a:rPr lang="es-ES_tradnl" b="0" dirty="0" err="1" smtClean="0"/>
              <a:t>Novolak</a:t>
            </a:r>
            <a:r>
              <a:rPr lang="es-ES_tradnl" b="0" dirty="0" smtClean="0"/>
              <a:t>.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_tradnl" b="0" dirty="0" err="1" smtClean="0"/>
              <a:t>Demonstrated</a:t>
            </a:r>
            <a:r>
              <a:rPr lang="es-ES_tradnl" b="0" dirty="0" smtClean="0"/>
              <a:t> </a:t>
            </a:r>
            <a:r>
              <a:rPr lang="es-ES_tradnl" b="0" dirty="0" err="1" smtClean="0"/>
              <a:t>conductive</a:t>
            </a:r>
            <a:r>
              <a:rPr lang="es-ES_tradnl" b="0" dirty="0" smtClean="0"/>
              <a:t> 3T</a:t>
            </a:r>
            <a:r>
              <a:rPr lang="en-GB" b="0" baseline="30000" dirty="0"/>
              <a:t>(*)</a:t>
            </a:r>
            <a:r>
              <a:rPr lang="es-ES_tradnl" b="0" dirty="0" smtClean="0"/>
              <a:t> </a:t>
            </a:r>
            <a:r>
              <a:rPr lang="es-ES_tradnl" b="0" dirty="0" err="1" smtClean="0"/>
              <a:t>with</a:t>
            </a:r>
            <a:r>
              <a:rPr lang="es-ES_tradnl" b="0" dirty="0" smtClean="0"/>
              <a:t> HAuCl</a:t>
            </a:r>
            <a:r>
              <a:rPr lang="es-ES_tradnl" b="0" baseline="-25000" dirty="0" smtClean="0"/>
              <a:t>4</a:t>
            </a:r>
            <a:r>
              <a:rPr lang="es-ES_tradnl" b="0" dirty="0" smtClean="0"/>
              <a:t> + </a:t>
            </a:r>
            <a:r>
              <a:rPr lang="es-ES_tradnl" b="0" dirty="0" err="1" smtClean="0"/>
              <a:t>formation</a:t>
            </a:r>
            <a:r>
              <a:rPr lang="es-ES_tradnl" b="0" dirty="0" smtClean="0"/>
              <a:t> of Au </a:t>
            </a:r>
            <a:r>
              <a:rPr lang="es-ES_tradnl" b="0" dirty="0" err="1" smtClean="0"/>
              <a:t>NPs</a:t>
            </a:r>
            <a:r>
              <a:rPr lang="es-ES_tradnl" b="0" dirty="0" smtClean="0"/>
              <a:t> in PMMA.</a:t>
            </a:r>
          </a:p>
        </p:txBody>
      </p:sp>
      <p:sp>
        <p:nvSpPr>
          <p:cNvPr id="118" name="Textfeld 1"/>
          <p:cNvSpPr txBox="1"/>
          <p:nvPr/>
        </p:nvSpPr>
        <p:spPr>
          <a:xfrm>
            <a:off x="179512" y="37890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0" dirty="0"/>
              <a:t>R. </a:t>
            </a:r>
            <a:r>
              <a:rPr lang="es-ES" sz="1200" b="0" dirty="0" err="1"/>
              <a:t>Abargues</a:t>
            </a:r>
            <a:r>
              <a:rPr lang="es-ES" sz="1200" b="0" dirty="0"/>
              <a:t>, P.J. Rodríguez-Cantó, R. García-Calzada, and J. Martínez-Pastor, </a:t>
            </a:r>
            <a:r>
              <a:rPr lang="en-GB" sz="1200" b="0" i="1" dirty="0"/>
              <a:t>Patterning of Conducting Polymers using UV lithography: The in-situ polymerization approach</a:t>
            </a:r>
            <a:r>
              <a:rPr lang="en-GB" sz="1200" b="0" dirty="0"/>
              <a:t>, </a:t>
            </a:r>
            <a:r>
              <a:rPr lang="pl-PL" sz="1200" b="0" dirty="0"/>
              <a:t>J. </a:t>
            </a:r>
            <a:r>
              <a:rPr lang="pl-PL" sz="1200" b="0" dirty="0" err="1"/>
              <a:t>Phys</a:t>
            </a:r>
            <a:r>
              <a:rPr lang="pl-PL" sz="1200" b="0" dirty="0"/>
              <a:t>. </a:t>
            </a:r>
            <a:r>
              <a:rPr lang="pl-PL" sz="1200" b="0" dirty="0" err="1"/>
              <a:t>Chem</a:t>
            </a:r>
            <a:r>
              <a:rPr lang="pl-PL" sz="1200" b="0" dirty="0"/>
              <a:t> C </a:t>
            </a:r>
            <a:r>
              <a:rPr lang="es-ES" sz="1200" b="0" dirty="0"/>
              <a:t>116, 17547-17553</a:t>
            </a:r>
            <a:r>
              <a:rPr lang="pl-PL" sz="1200" b="0" dirty="0"/>
              <a:t> (2012).</a:t>
            </a:r>
            <a:r>
              <a:rPr lang="es-ES_tradnl" sz="1200" b="0" dirty="0"/>
              <a:t> </a:t>
            </a:r>
            <a:endParaRPr lang="en-GB" sz="1200" b="0" dirty="0"/>
          </a:p>
        </p:txBody>
      </p:sp>
      <p:sp>
        <p:nvSpPr>
          <p:cNvPr id="11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4.5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</a:t>
            </a:r>
            <a:r>
              <a:rPr lang="es-ES_tradnl" sz="3200" dirty="0" err="1" smtClean="0"/>
              <a:t>Photodetector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44008" y="4449886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ES" b="0" dirty="0" err="1" smtClean="0">
                <a:solidFill>
                  <a:srgbClr val="000000"/>
                </a:solidFill>
                <a:latin typeface="Arial"/>
                <a:cs typeface="Arial"/>
              </a:rPr>
              <a:t>Conductivity</a:t>
            </a:r>
            <a:r>
              <a:rPr lang="es-ES" b="0" dirty="0" smtClean="0">
                <a:solidFill>
                  <a:srgbClr val="000000"/>
                </a:solidFill>
                <a:latin typeface="Arial"/>
                <a:cs typeface="Arial"/>
              </a:rPr>
              <a:t>: 10-30 S</a:t>
            </a:r>
            <a:r>
              <a:rPr lang="es-ES" b="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s-ES" b="0" dirty="0" smtClean="0">
                <a:solidFill>
                  <a:srgbClr val="000000"/>
                </a:solidFill>
                <a:latin typeface="Arial"/>
                <a:cs typeface="Arial"/>
              </a:rPr>
              <a:t>cm</a:t>
            </a:r>
          </a:p>
          <a:p>
            <a:pPr fontAlgn="b"/>
            <a:r>
              <a:rPr lang="es-ES" b="0" dirty="0" err="1" smtClean="0">
                <a:solidFill>
                  <a:srgbClr val="000000"/>
                </a:solidFill>
                <a:latin typeface="Arial"/>
                <a:cs typeface="Arial"/>
              </a:rPr>
              <a:t>Responsivity</a:t>
            </a:r>
            <a:r>
              <a:rPr lang="es-ES" b="0" dirty="0" smtClean="0">
                <a:solidFill>
                  <a:srgbClr val="000000"/>
                </a:solidFill>
                <a:latin typeface="Arial"/>
                <a:cs typeface="Arial"/>
              </a:rPr>
              <a:t> at 533 </a:t>
            </a:r>
            <a:r>
              <a:rPr lang="es-ES" b="0" dirty="0" err="1" smtClean="0">
                <a:solidFill>
                  <a:srgbClr val="000000"/>
                </a:solidFill>
                <a:latin typeface="Arial"/>
                <a:cs typeface="Arial"/>
              </a:rPr>
              <a:t>nm</a:t>
            </a:r>
            <a:r>
              <a:rPr lang="es-ES" b="0" dirty="0" smtClean="0">
                <a:solidFill>
                  <a:srgbClr val="000000"/>
                </a:solidFill>
                <a:latin typeface="Arial"/>
                <a:cs typeface="Arial"/>
              </a:rPr>
              <a:t>: 0.006 A/W at 10 V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952673" y="5713511"/>
            <a:ext cx="1729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0" baseline="30000" dirty="0"/>
              <a:t>(*)</a:t>
            </a:r>
            <a:r>
              <a:rPr lang="en-GB" sz="1400" b="0" i="1" dirty="0" smtClean="0"/>
              <a:t>3T: </a:t>
            </a:r>
            <a:r>
              <a:rPr lang="en-GB" sz="1400" b="0" i="1" dirty="0" err="1"/>
              <a:t>T</a:t>
            </a:r>
            <a:r>
              <a:rPr lang="en-GB" sz="1400" b="0" i="1" dirty="0" err="1" smtClean="0"/>
              <a:t>erthiophene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2671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933056"/>
            <a:ext cx="13469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ángulo 14"/>
          <p:cNvSpPr/>
          <p:nvPr/>
        </p:nvSpPr>
        <p:spPr>
          <a:xfrm>
            <a:off x="107504" y="414908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0000DD"/>
                </a:solidFill>
              </a:rPr>
              <a:t>Materials: </a:t>
            </a:r>
            <a:r>
              <a:rPr lang="en-GB" sz="1400" b="0" dirty="0" smtClean="0"/>
              <a:t>Optimize hetero-nanostructures emitting at 1550 nm</a:t>
            </a:r>
            <a:endParaRPr lang="en-GB" sz="1400" dirty="0"/>
          </a:p>
        </p:txBody>
      </p:sp>
      <p:sp>
        <p:nvSpPr>
          <p:cNvPr id="16" name="Rectángulo 15"/>
          <p:cNvSpPr/>
          <p:nvPr/>
        </p:nvSpPr>
        <p:spPr>
          <a:xfrm>
            <a:off x="107504" y="4572416"/>
            <a:ext cx="633670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0000DD"/>
                </a:solidFill>
              </a:rPr>
              <a:t>Polymer-based PA: </a:t>
            </a:r>
            <a:r>
              <a:rPr lang="en-GB" sz="1400" b="0" dirty="0" smtClean="0"/>
              <a:t>Corroborate experimentally conclusions on MS16 (symmetric design) and begin with on Au-2D waveguides (+ design)</a:t>
            </a:r>
            <a:endParaRPr lang="en-GB" sz="1400" dirty="0"/>
          </a:p>
        </p:txBody>
      </p:sp>
      <p:sp>
        <p:nvSpPr>
          <p:cNvPr id="18" name="Rectángulo 17"/>
          <p:cNvSpPr/>
          <p:nvPr/>
        </p:nvSpPr>
        <p:spPr>
          <a:xfrm>
            <a:off x="107504" y="522920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0000DD"/>
                </a:solidFill>
              </a:rPr>
              <a:t>Hybrid-Si PA: </a:t>
            </a:r>
            <a:r>
              <a:rPr lang="en-GB" sz="1400" b="0" dirty="0"/>
              <a:t>Design, f</a:t>
            </a:r>
            <a:r>
              <a:rPr lang="en-GB" sz="1400" b="0" dirty="0" smtClean="0"/>
              <a:t>abrication and characterization of electrically driven structures </a:t>
            </a:r>
            <a:endParaRPr lang="en-GB" sz="1400" dirty="0" smtClean="0">
              <a:solidFill>
                <a:srgbClr val="0000DD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504" y="1203717"/>
            <a:ext cx="8567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dirty="0" err="1"/>
              <a:t>Plasmonic</a:t>
            </a:r>
            <a:r>
              <a:rPr lang="en-GB" dirty="0"/>
              <a:t> Amplifier:</a:t>
            </a:r>
          </a:p>
          <a:p>
            <a:r>
              <a:rPr lang="en-GB" sz="1400" b="0" dirty="0"/>
              <a:t>Design of optimized structures for </a:t>
            </a:r>
            <a:r>
              <a:rPr lang="en-GB" sz="1400" b="0" dirty="0" err="1" smtClean="0"/>
              <a:t>plasmonic</a:t>
            </a:r>
            <a:r>
              <a:rPr lang="en-GB" sz="1400" b="0" dirty="0" smtClean="0"/>
              <a:t> amplification</a:t>
            </a:r>
          </a:p>
          <a:p>
            <a:r>
              <a:rPr lang="en-GB" sz="1400" b="0" dirty="0" smtClean="0"/>
              <a:t>Hetero</a:t>
            </a:r>
            <a:r>
              <a:rPr lang="en-GB" sz="1400" b="0" dirty="0"/>
              <a:t>-nanostructures emitting at </a:t>
            </a:r>
            <a:r>
              <a:rPr lang="en-GB" sz="1400" b="0" dirty="0" smtClean="0"/>
              <a:t>the infrared with high quantum yield have been synthesized:</a:t>
            </a:r>
          </a:p>
          <a:p>
            <a:r>
              <a:rPr lang="en-GB" sz="1400" b="0" dirty="0"/>
              <a:t> </a:t>
            </a:r>
            <a:r>
              <a:rPr lang="en-GB" sz="1400" b="0" dirty="0" smtClean="0"/>
              <a:t>    - High gain in cladding layers for optical pumping concept  </a:t>
            </a:r>
          </a:p>
          <a:p>
            <a:r>
              <a:rPr lang="en-GB" sz="1400" b="0" dirty="0"/>
              <a:t> </a:t>
            </a:r>
            <a:r>
              <a:rPr lang="en-GB" sz="1400" b="0" dirty="0" smtClean="0"/>
              <a:t>    - AC Electrical driven concept</a:t>
            </a:r>
            <a:endParaRPr lang="en-GB" sz="1400" b="0" dirty="0"/>
          </a:p>
          <a:p>
            <a:r>
              <a:rPr lang="en-GB" sz="1400" b="0" dirty="0" smtClean="0"/>
              <a:t>Fabrication of optical and electrical driven </a:t>
            </a:r>
            <a:r>
              <a:rPr lang="en-GB" sz="1400" b="0" dirty="0" err="1" smtClean="0"/>
              <a:t>plasmonic</a:t>
            </a:r>
            <a:r>
              <a:rPr lang="en-GB" sz="1400" b="0" dirty="0" smtClean="0"/>
              <a:t> amplifiers </a:t>
            </a:r>
            <a:endParaRPr lang="en-GB" sz="1400" b="0" dirty="0"/>
          </a:p>
          <a:p>
            <a:endParaRPr lang="en-GB" sz="1400" b="0" dirty="0"/>
          </a:p>
          <a:p>
            <a:r>
              <a:rPr lang="en-GB" dirty="0" err="1"/>
              <a:t>Photodetector</a:t>
            </a:r>
            <a:r>
              <a:rPr lang="en-GB" dirty="0"/>
              <a:t>:</a:t>
            </a:r>
          </a:p>
          <a:p>
            <a:r>
              <a:rPr lang="en-GB" sz="1400" b="0" dirty="0" smtClean="0"/>
              <a:t>Photoconductors based on </a:t>
            </a:r>
            <a:r>
              <a:rPr lang="en-GB" sz="1400" b="0" dirty="0"/>
              <a:t>QD</a:t>
            </a:r>
            <a:r>
              <a:rPr lang="en-GB" sz="1400" b="0" dirty="0" smtClean="0"/>
              <a:t>-layers</a:t>
            </a:r>
            <a:endParaRPr lang="en-GB" sz="1400" b="0" dirty="0"/>
          </a:p>
          <a:p>
            <a:r>
              <a:rPr lang="en-GB" sz="1400" b="0" dirty="0" smtClean="0"/>
              <a:t>Photoconductors based on </a:t>
            </a:r>
            <a:r>
              <a:rPr lang="en-GB" sz="1400" b="0" dirty="0"/>
              <a:t>polymers interpenetrated in </a:t>
            </a:r>
            <a:r>
              <a:rPr lang="en-GB" sz="1400" b="0" dirty="0" err="1"/>
              <a:t>patternable</a:t>
            </a:r>
            <a:r>
              <a:rPr lang="en-GB" sz="1400" b="0" dirty="0"/>
              <a:t> </a:t>
            </a:r>
            <a:r>
              <a:rPr lang="en-GB" sz="1400" b="0" dirty="0" smtClean="0"/>
              <a:t>polymers</a:t>
            </a:r>
            <a:endParaRPr lang="en-GB" sz="1400" b="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Summary and Outlook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7504" y="3717032"/>
            <a:ext cx="111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>
                <a:solidFill>
                  <a:srgbClr val="0000DD"/>
                </a:solidFill>
              </a:rPr>
              <a:t>Outlook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7504" y="765865"/>
            <a:ext cx="1291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/>
              <a:t>Summary</a:t>
            </a:r>
            <a:endParaRPr lang="es-ES" i="1" u="sng" dirty="0"/>
          </a:p>
        </p:txBody>
      </p:sp>
      <p:sp>
        <p:nvSpPr>
          <p:cNvPr id="13" name="Rectángulo 12"/>
          <p:cNvSpPr/>
          <p:nvPr/>
        </p:nvSpPr>
        <p:spPr>
          <a:xfrm>
            <a:off x="107504" y="565195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err="1" smtClean="0">
                <a:solidFill>
                  <a:srgbClr val="0000DD"/>
                </a:solidFill>
              </a:rPr>
              <a:t>Photodetectors</a:t>
            </a:r>
            <a:r>
              <a:rPr lang="en-GB" sz="1800" dirty="0" smtClean="0">
                <a:solidFill>
                  <a:srgbClr val="0000DD"/>
                </a:solidFill>
              </a:rPr>
              <a:t>: </a:t>
            </a:r>
            <a:r>
              <a:rPr lang="en-GB" sz="1400" b="0" dirty="0" smtClean="0"/>
              <a:t>Design, fabrication and characterization of structures</a:t>
            </a:r>
            <a:endParaRPr lang="en-GB" sz="1400" dirty="0" smtClean="0">
              <a:solidFill>
                <a:srgbClr val="000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17693"/>
          <a:stretch/>
        </p:blipFill>
        <p:spPr>
          <a:xfrm>
            <a:off x="6768752" y="1751404"/>
            <a:ext cx="2339752" cy="69576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WP4 Position in Project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6417945" cy="475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7"/>
          <p:cNvSpPr/>
          <p:nvPr/>
        </p:nvSpPr>
        <p:spPr bwMode="auto">
          <a:xfrm>
            <a:off x="3149602" y="2240388"/>
            <a:ext cx="2088232" cy="1369827"/>
          </a:xfrm>
          <a:prstGeom prst="round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rgbClr val="00B0F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2" descr="http://www2.imec.be/content/user/Image/imec_logo_blauw_5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73016"/>
            <a:ext cx="1051256" cy="7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8"/>
          <p:cNvSpPr/>
          <p:nvPr/>
        </p:nvSpPr>
        <p:spPr>
          <a:xfrm>
            <a:off x="7233051" y="1196752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Contributors: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4581128"/>
            <a:ext cx="2016224" cy="8096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2720028"/>
            <a:ext cx="990476" cy="7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Tasks</a:t>
            </a:r>
          </a:p>
        </p:txBody>
      </p:sp>
      <p:graphicFrame>
        <p:nvGraphicFramePr>
          <p:cNvPr id="4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770279"/>
              </p:ext>
            </p:extLst>
          </p:nvPr>
        </p:nvGraphicFramePr>
        <p:xfrm>
          <a:off x="395538" y="1484784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4.1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Design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modeling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pre-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amplifier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18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4.2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Design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modeling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photodetector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</a:t>
                      </a:r>
                      <a:r>
                        <a:rPr lang="en-GB" b="0" baseline="0" dirty="0" smtClean="0"/>
                        <a:t> 24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4.3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Colloidal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quantum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dots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with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optimized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gain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electrical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injection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scheme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18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4.4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Fabrication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characterization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QD-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based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amplifiers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6 – 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4.5</a:t>
                      </a:r>
                      <a:endParaRPr lang="en-GB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Fabrication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polymer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QD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based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photodetectors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1 – 36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2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179388" y="44624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Objectives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755576" y="1126480"/>
            <a:ext cx="7776864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Simulation </a:t>
            </a:r>
            <a:r>
              <a:rPr lang="en-US" sz="2000" dirty="0"/>
              <a:t>studies </a:t>
            </a:r>
            <a:r>
              <a:rPr lang="en-US" sz="2000" b="0" dirty="0" smtClean="0"/>
              <a:t>to optimize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err="1" smtClean="0"/>
              <a:t>Plasmonic</a:t>
            </a:r>
            <a:r>
              <a:rPr lang="en-US" sz="2000" b="0" dirty="0" smtClean="0"/>
              <a:t> amplifier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Plasmon/Photon detector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Fabrication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Optically </a:t>
            </a:r>
            <a:r>
              <a:rPr lang="en-US" sz="2000" b="0" dirty="0"/>
              <a:t>pumped </a:t>
            </a:r>
            <a:r>
              <a:rPr lang="en-US" sz="2000" b="0" dirty="0" err="1" smtClean="0"/>
              <a:t>plasmonic</a:t>
            </a:r>
            <a:r>
              <a:rPr lang="en-US" sz="2000" b="0" dirty="0" smtClean="0"/>
              <a:t> amplifier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Electrically driven </a:t>
            </a:r>
            <a:r>
              <a:rPr lang="en-US" sz="2000" b="0" dirty="0" err="1" smtClean="0"/>
              <a:t>plasmonic</a:t>
            </a:r>
            <a:r>
              <a:rPr lang="en-US" sz="2000" b="0" dirty="0" smtClean="0"/>
              <a:t> amplifier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Plasmon/Photon detector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Performance targets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err="1" smtClean="0"/>
              <a:t>Plasmonic</a:t>
            </a:r>
            <a:r>
              <a:rPr lang="en-US" sz="2000" b="0" dirty="0" smtClean="0"/>
              <a:t> </a:t>
            </a:r>
            <a:r>
              <a:rPr lang="en-US" sz="2000" b="0" dirty="0"/>
              <a:t>amplifier: </a:t>
            </a:r>
            <a:r>
              <a:rPr lang="en-US" sz="2000" b="0" dirty="0" smtClean="0"/>
              <a:t>10 dB on-chip gain (5 </a:t>
            </a:r>
            <a:r>
              <a:rPr lang="en-US" sz="2000" b="0" dirty="0" smtClean="0">
                <a:latin typeface="Symbol" charset="2"/>
                <a:cs typeface="Symbol" charset="2"/>
              </a:rPr>
              <a:t>m</a:t>
            </a:r>
            <a:r>
              <a:rPr lang="en-US" sz="2000" b="0" dirty="0" smtClean="0"/>
              <a:t>m wide)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Detector: </a:t>
            </a:r>
            <a:r>
              <a:rPr lang="en-US" sz="2000" b="0" dirty="0" err="1" smtClean="0"/>
              <a:t>Responsivity</a:t>
            </a:r>
            <a:r>
              <a:rPr lang="en-US" sz="2000" b="0" dirty="0" smtClean="0"/>
              <a:t> &gt; 1 A/W (EQE ≈ 80 %)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8922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Milestones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480537"/>
              </p:ext>
            </p:extLst>
          </p:nvPr>
        </p:nvGraphicFramePr>
        <p:xfrm>
          <a:off x="179512" y="1052736"/>
          <a:ext cx="8820981" cy="495300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Decision on optimized structures for plasmonic amplifiers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Synthesis of nanoparticles with gain at 1550nm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UGENT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MS18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conductive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QD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layers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photoconductive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properties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metal-(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lithographic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)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polymer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and QD metal-(</a:t>
                      </a: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lithographic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)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polymer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nanocompo-sites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and decision on photodetector operation: nano-gap (MIM) vs. Schottky / heterostructure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Electroluminescence from QD stack embedded within conductive oxides (&gt;1µW)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IMCV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plasmonic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amplifiers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optical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pumping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exhibiting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10dB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gain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IMCV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Operation of QD based photodetector with responsivity &gt; 0.1 A/W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MS24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SPP amplifiers with electrical injection exhibiting 10dB/cm gain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30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5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Deliverables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07082"/>
              </p:ext>
            </p:extLst>
          </p:nvPr>
        </p:nvGraphicFramePr>
        <p:xfrm>
          <a:off x="161509" y="1484784"/>
          <a:ext cx="8820981" cy="283972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Names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of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the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Deliverables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D4.1</a:t>
                      </a:r>
                      <a:endParaRPr lang="en-GB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Designs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amplifiers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D4.2</a:t>
                      </a:r>
                      <a:endParaRPr lang="en-GB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optical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properties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QDs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layers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and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polymer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nanocomposites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Designs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photodetectors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SPP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amplifiers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by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using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QDs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Verdana"/>
                          <a:ea typeface="ＭＳ 明朝"/>
                          <a:cs typeface="Verdana"/>
                        </a:rPr>
                        <a:t>IMEC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photodetectors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33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1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484784"/>
            <a:ext cx="21602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284984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4.1 Design&amp;</a:t>
            </a:r>
            <a:r>
              <a:rPr lang="en-US" sz="3200" dirty="0" err="1" smtClean="0">
                <a:solidFill>
                  <a:srgbClr val="002060"/>
                </a:solidFill>
              </a:rPr>
              <a:t>Modelling</a:t>
            </a:r>
            <a:r>
              <a:rPr lang="en-US" sz="3200" dirty="0" smtClean="0">
                <a:solidFill>
                  <a:srgbClr val="002060"/>
                </a:solidFill>
              </a:rPr>
              <a:t> of P.A.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475656" y="2812866"/>
            <a:ext cx="17281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b="0" dirty="0" smtClean="0"/>
              <a:t>Asymmetric</a:t>
            </a:r>
            <a:endParaRPr lang="en-US" sz="2000" b="0" dirty="0"/>
          </a:p>
        </p:txBody>
      </p:sp>
      <p:sp>
        <p:nvSpPr>
          <p:cNvPr id="19" name="Rectangle 20"/>
          <p:cNvSpPr/>
          <p:nvPr/>
        </p:nvSpPr>
        <p:spPr>
          <a:xfrm>
            <a:off x="4427984" y="5157192"/>
            <a:ext cx="3672408" cy="120032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/>
              <a:t>t = 30 nm is a good compromise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/>
              <a:t>S</a:t>
            </a:r>
            <a:r>
              <a:rPr lang="en-US" b="0" dirty="0" smtClean="0"/>
              <a:t>ymmetric design has SPP solution in the entire t-range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3779913" y="1700808"/>
            <a:ext cx="4752528" cy="3384376"/>
            <a:chOff x="4031335" y="1340768"/>
            <a:chExt cx="4861145" cy="360039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1335" y="1340768"/>
              <a:ext cx="4861145" cy="3600399"/>
            </a:xfrm>
            <a:prstGeom prst="rect">
              <a:avLst/>
            </a:prstGeom>
          </p:spPr>
        </p:pic>
        <p:cxnSp>
          <p:nvCxnSpPr>
            <p:cNvPr id="9" name="Straight Arrow Connector 18"/>
            <p:cNvCxnSpPr/>
            <p:nvPr/>
          </p:nvCxnSpPr>
          <p:spPr bwMode="auto">
            <a:xfrm flipV="1">
              <a:off x="5796136" y="3086722"/>
              <a:ext cx="0" cy="124425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Arrow Connector 18"/>
            <p:cNvCxnSpPr/>
            <p:nvPr/>
          </p:nvCxnSpPr>
          <p:spPr bwMode="auto">
            <a:xfrm flipH="1" flipV="1">
              <a:off x="4851151" y="3086722"/>
              <a:ext cx="936104" cy="20122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Arrow Connector 18"/>
            <p:cNvCxnSpPr/>
            <p:nvPr/>
          </p:nvCxnSpPr>
          <p:spPr bwMode="auto">
            <a:xfrm flipH="1" flipV="1">
              <a:off x="5796136" y="3915294"/>
              <a:ext cx="2448272" cy="7200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>
                  <a:alpha val="50000"/>
                </a:srgbClr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</p:grp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04190"/>
              </p:ext>
            </p:extLst>
          </p:nvPr>
        </p:nvGraphicFramePr>
        <p:xfrm>
          <a:off x="4139952" y="1340768"/>
          <a:ext cx="539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42" name="Documento" r:id="rId8" imgW="5397500" imgH="381000" progId="Word.Document.12">
                  <p:embed/>
                </p:oleObj>
              </mc:Choice>
              <mc:Fallback>
                <p:oleObj name="Documento" r:id="rId8" imgW="53975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39952" y="1340768"/>
                        <a:ext cx="5397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07504" y="836712"/>
            <a:ext cx="8028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Optimizing design for LR-SPP propagation: </a:t>
            </a:r>
            <a:r>
              <a:rPr lang="en-US" sz="2000" b="0" dirty="0" smtClean="0"/>
              <a:t>Au thickness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691680" y="494116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Symmetric </a:t>
            </a:r>
            <a:endParaRPr lang="es-ES" b="0" dirty="0"/>
          </a:p>
        </p:txBody>
      </p:sp>
      <p:sp>
        <p:nvSpPr>
          <p:cNvPr id="22" name="Rectángulo 21"/>
          <p:cNvSpPr/>
          <p:nvPr/>
        </p:nvSpPr>
        <p:spPr>
          <a:xfrm>
            <a:off x="1979712" y="5661248"/>
            <a:ext cx="2436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00DD"/>
                </a:solidFill>
              </a:rPr>
              <a:t>Reported on MS16 </a:t>
            </a:r>
            <a:endParaRPr lang="es-ES" sz="2000" dirty="0"/>
          </a:p>
        </p:txBody>
      </p:sp>
      <p:cxnSp>
        <p:nvCxnSpPr>
          <p:cNvPr id="23" name="Conector recto 22"/>
          <p:cNvCxnSpPr/>
          <p:nvPr/>
        </p:nvCxnSpPr>
        <p:spPr bwMode="auto">
          <a:xfrm flipH="1">
            <a:off x="3923928" y="1700808"/>
            <a:ext cx="216024" cy="432048"/>
          </a:xfrm>
          <a:prstGeom prst="line">
            <a:avLst/>
          </a:prstGeom>
          <a:noFill/>
          <a:ln w="50800" cap="flat" cmpd="sng" algn="ctr">
            <a:solidFill>
              <a:srgbClr val="CCFFCC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24" name="CuadroTexto 23"/>
          <p:cNvSpPr txBox="1"/>
          <p:nvPr/>
        </p:nvSpPr>
        <p:spPr>
          <a:xfrm>
            <a:off x="5292080" y="2564904"/>
            <a:ext cx="117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 GAIN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35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250998"/>
            <a:ext cx="4499992" cy="347454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4.1 Design&amp;</a:t>
            </a:r>
            <a:r>
              <a:rPr lang="en-US" sz="3200" dirty="0" err="1" smtClean="0">
                <a:solidFill>
                  <a:srgbClr val="002060"/>
                </a:solidFill>
              </a:rPr>
              <a:t>Modelling</a:t>
            </a:r>
            <a:r>
              <a:rPr lang="en-US" sz="3200" dirty="0" smtClean="0">
                <a:solidFill>
                  <a:srgbClr val="002060"/>
                </a:solidFill>
              </a:rPr>
              <a:t> of P.A.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07504" y="836712"/>
            <a:ext cx="8028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Optimizing design for LR-SPP propagation: </a:t>
            </a:r>
            <a:r>
              <a:rPr lang="en-US" sz="2000" b="0" dirty="0" smtClean="0"/>
              <a:t>cladding layers</a:t>
            </a:r>
          </a:p>
        </p:txBody>
      </p:sp>
      <p:sp>
        <p:nvSpPr>
          <p:cNvPr id="19" name="Rectangle 20"/>
          <p:cNvSpPr/>
          <p:nvPr/>
        </p:nvSpPr>
        <p:spPr>
          <a:xfrm>
            <a:off x="2843808" y="4869160"/>
            <a:ext cx="5112568" cy="120032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 = d</a:t>
            </a:r>
            <a:r>
              <a:rPr lang="en-US" b="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d</a:t>
            </a:r>
            <a:r>
              <a:rPr lang="en-US" b="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&lt; 3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Propagation length decreases for d &lt; 4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LR-SPP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extends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&gt; 3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High order modes appear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67544" y="5117122"/>
            <a:ext cx="2436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00DD"/>
                </a:solidFill>
              </a:rPr>
              <a:t>Reported on MS16 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12776"/>
            <a:ext cx="4371329" cy="32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1277</Words>
  <Application>Microsoft Office PowerPoint</Application>
  <PresentationFormat>Bildschirmpräsentation (4:3)</PresentationFormat>
  <Paragraphs>251</Paragraphs>
  <Slides>21</Slides>
  <Notes>21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PowerPoint_Template_IHQ</vt:lpstr>
      <vt:lpstr>MSPhotoEd.3</vt:lpstr>
      <vt:lpstr>Documento</vt:lpstr>
      <vt:lpstr>PowerPoint-Präsentation</vt:lpstr>
      <vt:lpstr>PowerPoint-Präsentation</vt:lpstr>
      <vt:lpstr>PowerPoint-Präsentation</vt:lpstr>
      <vt:lpstr>Tasks</vt:lpstr>
      <vt:lpstr>PowerPoint-Präsentation</vt:lpstr>
      <vt:lpstr>Milestones</vt:lpstr>
      <vt:lpstr>Deliverables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Universitaet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J. Leuthold</cp:lastModifiedBy>
  <cp:revision>553</cp:revision>
  <cp:lastPrinted>2012-11-16T10:02:10Z</cp:lastPrinted>
  <dcterms:created xsi:type="dcterms:W3CDTF">2010-01-08T09:05:51Z</dcterms:created>
  <dcterms:modified xsi:type="dcterms:W3CDTF">2012-11-26T15:51:07Z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40488629</vt:i4>
  </property>
  <property fmtid="{D5CDD505-2E9C-101B-9397-08002B2CF9AE}" pid="3" name="_EmailSubject">
    <vt:lpwstr/>
  </property>
  <property fmtid="{D5CDD505-2E9C-101B-9397-08002B2CF9AE}" pid="4" name="_AuthorEmail">
    <vt:lpwstr>martin.sommer@kit.edu</vt:lpwstr>
  </property>
  <property fmtid="{D5CDD505-2E9C-101B-9397-08002B2CF9AE}" pid="5" name="_AuthorEmailDisplayName">
    <vt:lpwstr>Sommer, Martin (IMT)</vt:lpwstr>
  </property>
</Properties>
</file>