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ppt/theme/themeOverride1.xml" ContentType="application/vnd.openxmlformats-officedocument.themeOverride+xml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0" r:id="rId2"/>
    <p:sldId id="447" r:id="rId3"/>
    <p:sldId id="426" r:id="rId4"/>
    <p:sldId id="448" r:id="rId5"/>
    <p:sldId id="449" r:id="rId6"/>
    <p:sldId id="450" r:id="rId7"/>
    <p:sldId id="451" r:id="rId8"/>
    <p:sldId id="439" r:id="rId9"/>
    <p:sldId id="440" r:id="rId10"/>
    <p:sldId id="443" r:id="rId11"/>
    <p:sldId id="452" r:id="rId12"/>
    <p:sldId id="459" r:id="rId13"/>
    <p:sldId id="453" r:id="rId14"/>
    <p:sldId id="455" r:id="rId15"/>
    <p:sldId id="456" r:id="rId16"/>
    <p:sldId id="457" r:id="rId17"/>
    <p:sldId id="458" r:id="rId18"/>
    <p:sldId id="454" r:id="rId19"/>
    <p:sldId id="461" r:id="rId20"/>
    <p:sldId id="463" r:id="rId21"/>
    <p:sldId id="464" r:id="rId22"/>
    <p:sldId id="465" r:id="rId23"/>
    <p:sldId id="466" r:id="rId24"/>
    <p:sldId id="467" r:id="rId25"/>
    <p:sldId id="468" r:id="rId26"/>
  </p:sldIdLst>
  <p:sldSz cx="9144000" cy="6858000" type="screen4x3"/>
  <p:notesSz cx="9144000" cy="6858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scaleToFitPaper="1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C01"/>
    <a:srgbClr val="66C0FF"/>
    <a:srgbClr val="220060"/>
    <a:srgbClr val="262FDA"/>
    <a:srgbClr val="5A42BE"/>
    <a:srgbClr val="FBEEAD"/>
    <a:srgbClr val="66FFCC"/>
    <a:srgbClr val="FF0000"/>
    <a:srgbClr val="DBE5F1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28" autoAdjust="0"/>
    <p:restoredTop sz="82445" autoAdjust="0"/>
  </p:normalViewPr>
  <p:slideViewPr>
    <p:cSldViewPr>
      <p:cViewPr varScale="1">
        <p:scale>
          <a:sx n="82" d="100"/>
          <a:sy n="82" d="100"/>
        </p:scale>
        <p:origin x="-16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872083" y="6721079"/>
            <a:ext cx="191484" cy="15388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/>
            <a:fld id="{31B906CD-AEB3-DF46-8B8D-A5AB7ACA09ED}" type="slidenum">
              <a:rPr lang="en-US" sz="1000" b="0">
                <a:solidFill>
                  <a:schemeClr val="tx1"/>
                </a:solidFill>
                <a:latin typeface="Tahoma" charset="0"/>
              </a:rPr>
              <a:pPr algn="r" eaLnBrk="0" hangingPunct="0"/>
              <a:t>‹#›</a:t>
            </a:fld>
            <a:endParaRPr lang="en-US" sz="1000" b="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323711" y="6699648"/>
            <a:ext cx="3132123" cy="212806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16" tIns="44414" rIns="90416" bIns="44414">
            <a:spAutoFit/>
          </a:bodyPr>
          <a:lstStyle/>
          <a:p>
            <a:pPr algn="r" eaLnBrk="0" hangingPunct="0"/>
            <a:r>
              <a:rPr lang="en-US" sz="800" b="0">
                <a:solidFill>
                  <a:schemeClr val="tx1"/>
                </a:solidFill>
              </a:rPr>
              <a:t>University of Karlsruhe Proprietary – Use pursuant to instructions</a:t>
            </a:r>
          </a:p>
        </p:txBody>
      </p:sp>
    </p:spTree>
    <p:extLst>
      <p:ext uri="{BB962C8B-B14F-4D97-AF65-F5344CB8AC3E}">
        <p14:creationId xmlns:p14="http://schemas.microsoft.com/office/powerpoint/2010/main" val="1630208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63850" y="519113"/>
            <a:ext cx="3417888" cy="2562225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7085" y="3257550"/>
            <a:ext cx="6709833" cy="30861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0416" tIns="44414" rIns="90416" bIns="44414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30087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00050" indent="-171450" algn="l" rtl="0" eaLnBrk="0" fontAlgn="base" hangingPunct="0">
      <a:spcBef>
        <a:spcPct val="30000"/>
      </a:spcBef>
      <a:spcAft>
        <a:spcPct val="0"/>
      </a:spcAft>
      <a:buSzPct val="100000"/>
      <a:buChar char="–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685800" indent="-1143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028700" indent="-171450" algn="l" rtl="0" eaLnBrk="0" fontAlgn="base" hangingPunct="0">
      <a:spcBef>
        <a:spcPct val="30000"/>
      </a:spcBef>
      <a:spcAft>
        <a:spcPct val="0"/>
      </a:spcAft>
      <a:buSzPct val="100000"/>
      <a:buChar char="–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1" Type="http://schemas.openxmlformats.org/officeDocument/2006/relationships/themeOverride" Target="../theme/themeOverride1.xml"/><Relationship Id="rId2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1422" y="1931987"/>
            <a:ext cx="9037945" cy="1800225"/>
          </a:xfrm>
          <a:prstGeom prst="rect">
            <a:avLst/>
          </a:prstGeom>
          <a:solidFill>
            <a:srgbClr val="220060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en-US" altLang="en-US" sz="16800" b="0">
              <a:solidFill>
                <a:srgbClr val="666666"/>
              </a:solidFill>
              <a:latin typeface="Times New Roman" pitchFamily="18" charset="0"/>
              <a:ea typeface="+mn-ea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380288" y="260350"/>
          <a:ext cx="14859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872" r:id="rId4" imgW="3895238" imgH="2809524" progId="MSPhotoEd.3">
                  <p:embed/>
                </p:oleObj>
              </mc:Choice>
              <mc:Fallback>
                <p:oleObj r:id="rId4" imgW="3895238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260350"/>
                        <a:ext cx="148590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651375"/>
            <a:ext cx="32400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3276600" y="4724400"/>
            <a:ext cx="5616575" cy="8810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Nano Scale Disruptive Silicon-Plasmonic Platform for Chip-to-Chip Interconnection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www.navolchi.eu</a:t>
            </a:r>
          </a:p>
        </p:txBody>
      </p:sp>
      <p:sp>
        <p:nvSpPr>
          <p:cNvPr id="6" name="Text Box 11"/>
          <p:cNvSpPr txBox="1">
            <a:spLocks noChangeArrowheads="1"/>
          </p:cNvSpPr>
          <p:nvPr userDrawn="1"/>
        </p:nvSpPr>
        <p:spPr bwMode="auto">
          <a:xfrm>
            <a:off x="798513" y="333375"/>
            <a:ext cx="6049962" cy="1144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i="1">
                <a:solidFill>
                  <a:schemeClr val="tx1"/>
                </a:solidFill>
              </a:rPr>
              <a:t>NAVOLCHI</a:t>
            </a:r>
            <a:r>
              <a:rPr lang="en-US"/>
              <a:t>  1</a:t>
            </a:r>
            <a:r>
              <a:rPr lang="en-US" baseline="30000"/>
              <a:t>st</a:t>
            </a:r>
            <a:r>
              <a:rPr lang="en-US"/>
              <a:t> Review Meeting</a:t>
            </a:r>
            <a:r>
              <a:rPr lang="en-US" sz="2400"/>
              <a:t> </a:t>
            </a:r>
          </a:p>
          <a:p>
            <a:pPr>
              <a:lnSpc>
                <a:spcPct val="150000"/>
              </a:lnSpc>
            </a:pPr>
            <a:r>
              <a:rPr lang="en-US" sz="1800"/>
              <a:t>November 27</a:t>
            </a:r>
            <a:r>
              <a:rPr lang="en-US" sz="1800" baseline="30000"/>
              <a:t>th</a:t>
            </a:r>
            <a:r>
              <a:rPr lang="en-US" sz="1800"/>
              <a:t> 2012, Brussels</a:t>
            </a:r>
            <a:endParaRPr lang="de-DE" sz="1800"/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7451725" y="1452563"/>
            <a:ext cx="1439863" cy="3302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</a:rPr>
              <a:t>FP7-ICT-2011-7</a:t>
            </a:r>
          </a:p>
          <a:p>
            <a:pPr eaLnBrk="1" hangingPunct="1"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</a:rPr>
              <a:t>GA 288869</a:t>
            </a:r>
          </a:p>
        </p:txBody>
      </p:sp>
    </p:spTree>
    <p:extLst>
      <p:ext uri="{BB962C8B-B14F-4D97-AF65-F5344CB8AC3E}">
        <p14:creationId xmlns:p14="http://schemas.microsoft.com/office/powerpoint/2010/main" val="1838306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8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61138" y="333375"/>
            <a:ext cx="2125662" cy="57927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80975" y="333375"/>
            <a:ext cx="6227763" cy="5792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86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Q-Standard-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428596" y="1124744"/>
            <a:ext cx="8286807" cy="5112569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SzPct val="100000"/>
              <a:buFont typeface="Arial" pitchFamily="34" charset="0"/>
              <a:buChar char="●"/>
              <a:defRPr b="0" i="0" baseline="0"/>
            </a:lvl1pPr>
            <a:lvl2pPr marL="180975" indent="276225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/>
            </a:lvl2pPr>
            <a:lvl3pPr marL="361950" indent="260350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800"/>
            </a:lvl3pPr>
            <a:lvl4pPr marL="542925" indent="260350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800"/>
            </a:lvl4pPr>
            <a:lvl5pPr marL="712788" indent="271463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itel 5"/>
          <p:cNvSpPr>
            <a:spLocks noGrp="1"/>
          </p:cNvSpPr>
          <p:nvPr>
            <p:ph type="title"/>
          </p:nvPr>
        </p:nvSpPr>
        <p:spPr>
          <a:xfrm>
            <a:off x="457200" y="164577"/>
            <a:ext cx="7139136" cy="70609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pc="0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0587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de-DE" sz="2400" kern="1200" dirty="0" smtClean="0">
                <a:ea typeface="+mn-ea"/>
              </a:defRPr>
            </a:lvl1pPr>
            <a:lvl2pPr>
              <a:defRPr lang="de-DE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defRPr>
            </a:lvl2pPr>
            <a:lvl3pPr>
              <a:defRPr lang="de-DE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defRPr>
            </a:lvl3pPr>
            <a:lvl4pPr>
              <a:defRPr lang="de-DE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defRPr>
            </a:lvl4pPr>
            <a:lvl5pPr>
              <a:defRPr lang="en-US"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defRPr>
            </a:lvl5pPr>
          </a:lstStyle>
          <a:p>
            <a:pPr marL="0" lvl="0" indent="0" defTabSz="457200" eaLnBrk="1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ct val="100000"/>
              <a:buFont typeface="Calibri" pitchFamily="34" charset="0"/>
              <a:buChar char=" "/>
            </a:pPr>
            <a:r>
              <a:rPr lang="de-DE" dirty="0" smtClean="0"/>
              <a:t>Textmasterformate durch Klicken bearbeiten</a:t>
            </a:r>
          </a:p>
          <a:p>
            <a:pPr marL="457200" lvl="1" indent="0" defTabSz="45720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1C4476"/>
              </a:buClr>
              <a:buFont typeface="Wingdings" pitchFamily="2" charset="2"/>
              <a:buChar char="§"/>
            </a:pPr>
            <a:r>
              <a:rPr lang="de-DE" dirty="0" smtClean="0"/>
              <a:t>Zweite Ebene</a:t>
            </a:r>
          </a:p>
          <a:p>
            <a:pPr lvl="2" defTabSz="45720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</a:pPr>
            <a:r>
              <a:rPr lang="de-DE" dirty="0" smtClean="0"/>
              <a:t>Dritte Ebene</a:t>
            </a:r>
          </a:p>
          <a:p>
            <a:pPr lvl="3" defTabSz="457200" eaLnBrk="1" latinLnBrk="0" hangingPunct="1">
              <a:lnSpc>
                <a:spcPct val="90000"/>
              </a:lnSpc>
              <a:spcBef>
                <a:spcPct val="20000"/>
              </a:spcBef>
              <a:buSzPct val="60000"/>
              <a:buFont typeface="Courier New"/>
              <a:buChar char="o"/>
            </a:pPr>
            <a:r>
              <a:rPr lang="de-DE" dirty="0" smtClean="0"/>
              <a:t>Vierte Ebene</a:t>
            </a:r>
          </a:p>
          <a:p>
            <a:pPr marL="1828800" lvl="4" indent="0" defTabSz="45720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</a:pPr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82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4727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6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8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19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44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535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0860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vmlDrawing" Target="../drawings/vmlDrawing1.vml"/><Relationship Id="rId15" Type="http://schemas.openxmlformats.org/officeDocument/2006/relationships/image" Target="../media/image2.png"/><Relationship Id="rId16" Type="http://schemas.openxmlformats.org/officeDocument/2006/relationships/oleObject" Target="../embeddings/oleObject1.bin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76" name="Picture 4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" y="6130925"/>
            <a:ext cx="17446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643063" y="6500813"/>
            <a:ext cx="6526212" cy="1651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N</a:t>
            </a:r>
            <a:r>
              <a:rPr lang="en-US" sz="1200"/>
              <a:t>ano Scale Disruptive Silicon-Plasmonic Platform for Chip-to-Chip Interconnection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8429625" y="6500813"/>
            <a:ext cx="3651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</a:pPr>
            <a:fld id="{97A821B2-8660-9C44-B412-3B7E6B5F0481}" type="slidenum">
              <a:rPr lang="en-US" sz="1400"/>
              <a:pPr algn="l">
                <a:lnSpc>
                  <a:spcPct val="100000"/>
                </a:lnSpc>
              </a:pPr>
              <a:t>‹#›</a:t>
            </a:fld>
            <a:endParaRPr lang="en-US" sz="1400"/>
          </a:p>
        </p:txBody>
      </p:sp>
      <p:graphicFrame>
        <p:nvGraphicFramePr>
          <p:cNvPr id="60470" name="Object 54"/>
          <p:cNvGraphicFramePr>
            <a:graphicFrameLocks noChangeAspect="1"/>
          </p:cNvGraphicFramePr>
          <p:nvPr/>
        </p:nvGraphicFramePr>
        <p:xfrm>
          <a:off x="7740650" y="115888"/>
          <a:ext cx="11430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6" r:id="rId16" imgW="3895238" imgH="2809524" progId="MSPhotoEd.3">
                  <p:embed/>
                </p:oleObj>
              </mc:Choice>
              <mc:Fallback>
                <p:oleObj r:id="rId16" imgW="3895238" imgH="2809524" progId="MSPhotoEd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115888"/>
                        <a:ext cx="1143000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475" name="Gerade Verbindung 10"/>
          <p:cNvCxnSpPr>
            <a:cxnSpLocks noChangeShapeType="1"/>
          </p:cNvCxnSpPr>
          <p:nvPr/>
        </p:nvCxnSpPr>
        <p:spPr bwMode="auto">
          <a:xfrm>
            <a:off x="1619250" y="6430963"/>
            <a:ext cx="7310438" cy="22225"/>
          </a:xfrm>
          <a:prstGeom prst="line">
            <a:avLst/>
          </a:prstGeom>
          <a:noFill/>
          <a:ln w="19050">
            <a:solidFill>
              <a:srgbClr val="262FD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77" name="Gerade Verbindung 10"/>
          <p:cNvCxnSpPr>
            <a:cxnSpLocks noChangeShapeType="1"/>
          </p:cNvCxnSpPr>
          <p:nvPr/>
        </p:nvCxnSpPr>
        <p:spPr bwMode="auto">
          <a:xfrm>
            <a:off x="177800" y="765175"/>
            <a:ext cx="741838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3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ea typeface="ＭＳ Ｐゴシック" charset="0"/>
        </a:defRPr>
      </a:lvl2pPr>
      <a:lvl3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ea typeface="ＭＳ Ｐゴシック" charset="0"/>
        </a:defRPr>
      </a:lvl3pPr>
      <a:lvl4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ea typeface="ＭＳ Ｐゴシック" charset="0"/>
        </a:defRPr>
      </a:lvl4pPr>
      <a:lvl5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ea typeface="ＭＳ Ｐゴシック" charset="0"/>
        </a:defRPr>
      </a:lvl5pPr>
      <a:lvl6pPr marL="4572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Font typeface="Wingdings" charset="0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•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3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Relationship Id="rId3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7" name="Text Box 10"/>
          <p:cNvSpPr txBox="1">
            <a:spLocks noChangeArrowheads="1"/>
          </p:cNvSpPr>
          <p:nvPr/>
        </p:nvSpPr>
        <p:spPr bwMode="auto">
          <a:xfrm>
            <a:off x="323850" y="2133600"/>
            <a:ext cx="83820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Work Package </a:t>
            </a:r>
            <a:r>
              <a:rPr lang="en-US" sz="2000" dirty="0" smtClean="0">
                <a:solidFill>
                  <a:schemeClr val="bg1"/>
                </a:solidFill>
              </a:rPr>
              <a:t>5 </a:t>
            </a:r>
            <a:r>
              <a:rPr lang="en-US" sz="2000" dirty="0">
                <a:solidFill>
                  <a:schemeClr val="bg1"/>
                </a:solidFill>
              </a:rPr>
              <a:t>Presentation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Dries Van Thourhout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IMEC, Belgium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164577"/>
            <a:ext cx="7139136" cy="706090"/>
          </a:xfrm>
        </p:spPr>
        <p:txBody>
          <a:bodyPr/>
          <a:lstStyle/>
          <a:p>
            <a:r>
              <a:rPr lang="de-DE" dirty="0" smtClean="0"/>
              <a:t>Task 5.1 - Optical </a:t>
            </a:r>
            <a:r>
              <a:rPr lang="de-DE" dirty="0" err="1" smtClean="0"/>
              <a:t>Characterization</a:t>
            </a:r>
            <a:endParaRPr lang="de-DE" dirty="0"/>
          </a:p>
        </p:txBody>
      </p:sp>
      <p:pic>
        <p:nvPicPr>
          <p:cNvPr id="32" name="Grafik 3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836712"/>
            <a:ext cx="5269729" cy="1711500"/>
          </a:xfrm>
          <a:prstGeom prst="rect">
            <a:avLst/>
          </a:prstGeom>
          <a:noFill/>
        </p:spPr>
      </p:pic>
      <p:sp>
        <p:nvSpPr>
          <p:cNvPr id="2" name="Textfeld 1"/>
          <p:cNvSpPr txBox="1"/>
          <p:nvPr/>
        </p:nvSpPr>
        <p:spPr>
          <a:xfrm>
            <a:off x="323850" y="908720"/>
            <a:ext cx="5400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Light </a:t>
            </a:r>
            <a:r>
              <a:rPr lang="de-DE" sz="2000" dirty="0" err="1" smtClean="0"/>
              <a:t>Coupling</a:t>
            </a:r>
            <a:r>
              <a:rPr lang="de-DE" sz="2000" dirty="0" smtClean="0"/>
              <a:t> </a:t>
            </a:r>
            <a:r>
              <a:rPr lang="de-DE" sz="2000" dirty="0" err="1"/>
              <a:t>Configuration</a:t>
            </a:r>
            <a:endParaRPr lang="en-GB" sz="2000" dirty="0"/>
          </a:p>
        </p:txBody>
      </p:sp>
      <p:pic>
        <p:nvPicPr>
          <p:cNvPr id="7137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266" y="2780928"/>
            <a:ext cx="5067259" cy="360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46" name="Textfeld 45"/>
          <p:cNvSpPr txBox="1"/>
          <p:nvPr/>
        </p:nvSpPr>
        <p:spPr>
          <a:xfrm>
            <a:off x="323850" y="2394248"/>
            <a:ext cx="5400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Cut-back </a:t>
            </a:r>
            <a:r>
              <a:rPr lang="de-DE" sz="2000" dirty="0" err="1" smtClean="0"/>
              <a:t>measurement</a:t>
            </a:r>
            <a:endParaRPr lang="en-GB" sz="2000" dirty="0"/>
          </a:p>
        </p:txBody>
      </p:sp>
      <p:sp>
        <p:nvSpPr>
          <p:cNvPr id="47" name="Textfeld 46"/>
          <p:cNvSpPr txBox="1"/>
          <p:nvPr/>
        </p:nvSpPr>
        <p:spPr>
          <a:xfrm>
            <a:off x="6487025" y="4263504"/>
            <a:ext cx="2506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0" dirty="0" smtClean="0"/>
              <a:t>2dB </a:t>
            </a:r>
            <a:r>
              <a:rPr lang="de-DE" sz="2000" b="0" dirty="0" err="1" smtClean="0"/>
              <a:t>coupling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loss</a:t>
            </a:r>
            <a:r>
              <a:rPr lang="de-DE" sz="2000" b="0" dirty="0" smtClean="0"/>
              <a:t>  </a:t>
            </a:r>
          </a:p>
          <a:p>
            <a:r>
              <a:rPr lang="de-DE" sz="2000" b="0" dirty="0" smtClean="0"/>
              <a:t>per </a:t>
            </a:r>
            <a:r>
              <a:rPr lang="de-DE" sz="2000" b="0" dirty="0" err="1" smtClean="0"/>
              <a:t>tapered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coupler</a:t>
            </a:r>
            <a:r>
              <a:rPr lang="de-DE" sz="2000" b="0" dirty="0" smtClean="0"/>
              <a:t>!</a:t>
            </a:r>
            <a:endParaRPr lang="de-DE" sz="20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6804248" y="5662989"/>
            <a:ext cx="2267744" cy="646331"/>
          </a:xfrm>
          <a:prstGeom prst="rect">
            <a:avLst/>
          </a:prstGeom>
          <a:solidFill>
            <a:srgbClr val="009C0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Reported in MS26 (month 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76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graphicFrame>
        <p:nvGraphicFramePr>
          <p:cNvPr id="5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363909"/>
              </p:ext>
            </p:extLst>
          </p:nvPr>
        </p:nvGraphicFramePr>
        <p:xfrm>
          <a:off x="251521" y="1268760"/>
          <a:ext cx="8424934" cy="4096464"/>
        </p:xfrm>
        <a:graphic>
          <a:graphicData uri="http://schemas.openxmlformats.org/drawingml/2006/table">
            <a:tbl>
              <a:tblPr firstRow="1" bandRow="1"/>
              <a:tblGrid>
                <a:gridCol w="1118354"/>
                <a:gridCol w="5767902"/>
                <a:gridCol w="1538678"/>
              </a:tblGrid>
              <a:tr h="4320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Names of the Tasks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 Period [months]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5.1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Modeling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fabrication of coupling Si waveguide to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waveguide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15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5.2</a:t>
                      </a:r>
                      <a:endParaRPr lang="en-GB" dirty="0"/>
                    </a:p>
                  </a:txBody>
                  <a:tcPr anchor="ctr">
                    <a:solidFill>
                      <a:srgbClr val="66C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and fabrication of Si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beamshaper</a:t>
                      </a:r>
                      <a:endParaRPr lang="en-GB" b="0" dirty="0"/>
                    </a:p>
                  </a:txBody>
                  <a:tcPr anchor="ctr">
                    <a:solidFill>
                      <a:srgbClr val="66C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30</a:t>
                      </a:r>
                      <a:endParaRPr lang="en-GB" b="0" dirty="0"/>
                    </a:p>
                  </a:txBody>
                  <a:tcPr anchor="ctr">
                    <a:solidFill>
                      <a:srgbClr val="66C0FF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5.3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and fabrication of passive ultra-compact components as filters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15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5.4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Signal generation module design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4 – 12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5.5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Signal Generation Module implementation via FPGA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13 – 24 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892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428596" y="836712"/>
            <a:ext cx="8286807" cy="309634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Original objective</a:t>
            </a:r>
            <a:r>
              <a:rPr lang="en-US" dirty="0" smtClean="0"/>
              <a:t>: focusing grating, distance 100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m, 5dB loss (GEN1)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b="1" dirty="0" smtClean="0"/>
              <a:t>New objective</a:t>
            </a:r>
            <a:r>
              <a:rPr lang="en-US" dirty="0" smtClean="0"/>
              <a:t>: develop movable gratings</a:t>
            </a:r>
          </a:p>
          <a:p>
            <a:pPr marL="655638" lvl="4" indent="-285750">
              <a:lnSpc>
                <a:spcPct val="140000"/>
              </a:lnSpc>
            </a:pPr>
            <a:r>
              <a:rPr lang="en-US" sz="1800" dirty="0" smtClean="0"/>
              <a:t>1 </a:t>
            </a:r>
            <a:r>
              <a:rPr lang="en-US" sz="1800" dirty="0" smtClean="0">
                <a:latin typeface="Symbol" charset="2"/>
                <a:cs typeface="Symbol" charset="2"/>
              </a:rPr>
              <a:t>m</a:t>
            </a:r>
            <a:r>
              <a:rPr lang="en-US" sz="1800" dirty="0" smtClean="0"/>
              <a:t>m movement in </a:t>
            </a:r>
            <a:r>
              <a:rPr lang="en-US" sz="1800" dirty="0" smtClean="0"/>
              <a:t>plane - 1 </a:t>
            </a:r>
            <a:r>
              <a:rPr lang="en-US" sz="1800" dirty="0" smtClean="0"/>
              <a:t>degree </a:t>
            </a:r>
            <a:r>
              <a:rPr lang="en-US" sz="1800" dirty="0" smtClean="0"/>
              <a:t>rotation</a:t>
            </a:r>
            <a:endParaRPr lang="en-US" sz="2000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Status</a:t>
            </a:r>
            <a:r>
              <a:rPr lang="en-US" dirty="0"/>
              <a:t>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First generation </a:t>
            </a:r>
            <a:r>
              <a:rPr lang="en-US" dirty="0" smtClean="0"/>
              <a:t>designed - Fabrication </a:t>
            </a:r>
            <a:r>
              <a:rPr lang="en-US" dirty="0"/>
              <a:t>completed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Characterization </a:t>
            </a:r>
            <a:r>
              <a:rPr lang="en-US" dirty="0"/>
              <a:t>on going: 1 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/>
              <a:t>m lateral movement measured</a:t>
            </a:r>
          </a:p>
          <a:p>
            <a:pPr marL="655638" lvl="4" indent="-285750">
              <a:lnSpc>
                <a:spcPct val="140000"/>
              </a:lnSpc>
            </a:pP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5.2 – Optical </a:t>
            </a:r>
            <a:r>
              <a:rPr lang="en-US" dirty="0"/>
              <a:t>B</a:t>
            </a:r>
            <a:r>
              <a:rPr lang="en-US" dirty="0" smtClean="0"/>
              <a:t>eam </a:t>
            </a:r>
            <a:r>
              <a:rPr lang="en-US" dirty="0" err="1"/>
              <a:t>S</a:t>
            </a:r>
            <a:r>
              <a:rPr lang="en-US" dirty="0" err="1" smtClean="0"/>
              <a:t>teerers</a:t>
            </a:r>
            <a:endParaRPr lang="en-US" dirty="0"/>
          </a:p>
        </p:txBody>
      </p:sp>
      <p:pic>
        <p:nvPicPr>
          <p:cNvPr id="4" name="Picture 3" descr="steering_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14" y="3351568"/>
            <a:ext cx="4221917" cy="2743279"/>
          </a:xfrm>
          <a:prstGeom prst="rect">
            <a:avLst/>
          </a:prstGeom>
        </p:spPr>
      </p:pic>
      <p:pic>
        <p:nvPicPr>
          <p:cNvPr id="5" name="Picture 4" descr="IMG_440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531756"/>
            <a:ext cx="4320746" cy="299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09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graphicFrame>
        <p:nvGraphicFramePr>
          <p:cNvPr id="5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244529"/>
              </p:ext>
            </p:extLst>
          </p:nvPr>
        </p:nvGraphicFramePr>
        <p:xfrm>
          <a:off x="251521" y="1268760"/>
          <a:ext cx="8424934" cy="4096464"/>
        </p:xfrm>
        <a:graphic>
          <a:graphicData uri="http://schemas.openxmlformats.org/drawingml/2006/table">
            <a:tbl>
              <a:tblPr firstRow="1" bandRow="1"/>
              <a:tblGrid>
                <a:gridCol w="1118354"/>
                <a:gridCol w="5767902"/>
                <a:gridCol w="1538678"/>
              </a:tblGrid>
              <a:tr h="4320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Names of the Tasks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 Period [months]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5.1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Modeling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fabrication of coupling Si waveguide to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waveguide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15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5.2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and fabrication of Si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beamshaper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30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5.3</a:t>
                      </a:r>
                      <a:endParaRPr lang="en-GB" dirty="0"/>
                    </a:p>
                  </a:txBody>
                  <a:tcPr anchor="ctr">
                    <a:solidFill>
                      <a:srgbClr val="66C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and fabrication of passive ultra-compact components as filters</a:t>
                      </a:r>
                      <a:endParaRPr lang="en-GB" b="0" dirty="0"/>
                    </a:p>
                  </a:txBody>
                  <a:tcPr anchor="ctr">
                    <a:solidFill>
                      <a:srgbClr val="66C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15</a:t>
                      </a:r>
                      <a:endParaRPr lang="en-GB" b="0" dirty="0"/>
                    </a:p>
                  </a:txBody>
                  <a:tcPr anchor="ctr">
                    <a:solidFill>
                      <a:srgbClr val="66C0FF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5.4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Signal generation module design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4 – 12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5.5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Signal Generation Module implementation via FPGA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13 – 24 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378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5.3 – Optical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2430032"/>
          </a:xfrm>
        </p:spPr>
        <p:txBody>
          <a:bodyPr/>
          <a:lstStyle/>
          <a:p>
            <a:r>
              <a:rPr lang="en-US" b="1" dirty="0" smtClean="0"/>
              <a:t>Goal</a:t>
            </a:r>
            <a:r>
              <a:rPr lang="en-US" dirty="0" smtClean="0"/>
              <a:t>: filter optical amplifier noise before detector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Objective</a:t>
            </a:r>
            <a:r>
              <a:rPr lang="en-US" dirty="0" smtClean="0"/>
              <a:t>: 3nm </a:t>
            </a:r>
            <a:r>
              <a:rPr lang="en-US" dirty="0"/>
              <a:t>bandwidth, 10dB suppression, 30nm </a:t>
            </a:r>
            <a:r>
              <a:rPr lang="en-US" dirty="0" smtClean="0"/>
              <a:t>FSR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Activities</a:t>
            </a:r>
            <a:r>
              <a:rPr lang="en-US" dirty="0" smtClean="0"/>
              <a:t>: </a:t>
            </a:r>
          </a:p>
          <a:p>
            <a:pPr>
              <a:buFont typeface="Arial"/>
              <a:buChar char="•"/>
            </a:pPr>
            <a:r>
              <a:rPr lang="en-US" dirty="0" smtClean="0"/>
              <a:t>Designed different types of filters (AWG, ring)</a:t>
            </a:r>
          </a:p>
          <a:p>
            <a:pPr>
              <a:buFont typeface="Arial"/>
              <a:buChar char="•"/>
            </a:pPr>
            <a:r>
              <a:rPr lang="en-US" dirty="0" smtClean="0"/>
              <a:t>Fabricated + </a:t>
            </a:r>
            <a:r>
              <a:rPr lang="en-US" dirty="0" smtClean="0"/>
              <a:t>Characterized </a:t>
            </a:r>
            <a:r>
              <a:rPr lang="en-US" dirty="0" smtClean="0"/>
              <a:t>filters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83568" y="3861048"/>
            <a:ext cx="3672408" cy="2448272"/>
            <a:chOff x="683568" y="3645024"/>
            <a:chExt cx="2827866" cy="1927860"/>
          </a:xfrm>
        </p:grpSpPr>
        <p:pic>
          <p:nvPicPr>
            <p:cNvPr id="7" name="Picture 6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07" y="3645024"/>
              <a:ext cx="2768227" cy="19278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83568" y="3787690"/>
              <a:ext cx="580233" cy="2423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100um</a:t>
              </a:r>
              <a:endParaRPr lang="en-US" sz="1400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683568" y="3711490"/>
              <a:ext cx="0" cy="516467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051720" y="3419708"/>
            <a:ext cx="74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AWG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61" b="56008"/>
          <a:stretch/>
        </p:blipFill>
        <p:spPr>
          <a:xfrm>
            <a:off x="4607615" y="3901711"/>
            <a:ext cx="4716913" cy="19035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56176" y="3429000"/>
            <a:ext cx="69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1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</a:t>
            </a:r>
            <a:r>
              <a:rPr lang="en-US" dirty="0" smtClean="0"/>
              <a:t>5.3 </a:t>
            </a:r>
            <a:r>
              <a:rPr lang="en-US" dirty="0"/>
              <a:t>– Optical </a:t>
            </a:r>
            <a:r>
              <a:rPr lang="en-US" dirty="0" smtClean="0"/>
              <a:t>Filter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624736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115616" y="4941168"/>
            <a:ext cx="7704856" cy="17543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Device Details:</a:t>
            </a:r>
          </a:p>
          <a:p>
            <a:r>
              <a:rPr lang="en-US" b="0" dirty="0" smtClean="0"/>
              <a:t>10x400 GHz AWG - </a:t>
            </a:r>
            <a:r>
              <a:rPr lang="cs-CZ" b="0" dirty="0" err="1" smtClean="0"/>
              <a:t>size</a:t>
            </a:r>
            <a:r>
              <a:rPr lang="cs-CZ" b="0" dirty="0" smtClean="0"/>
              <a:t>: 370x330 um</a:t>
            </a:r>
            <a:r>
              <a:rPr lang="cs-CZ" b="0" baseline="30000" dirty="0" smtClean="0"/>
              <a:t>2</a:t>
            </a:r>
            <a:r>
              <a:rPr lang="cs-CZ" b="0" dirty="0" smtClean="0"/>
              <a:t> - design FSR = 42 </a:t>
            </a:r>
            <a:r>
              <a:rPr lang="cs-CZ" b="0" dirty="0" err="1" smtClean="0"/>
              <a:t>nm</a:t>
            </a:r>
            <a:endParaRPr lang="cs-CZ" b="0" dirty="0" smtClean="0"/>
          </a:p>
          <a:p>
            <a:endParaRPr lang="cs-CZ" dirty="0" smtClean="0"/>
          </a:p>
          <a:p>
            <a:r>
              <a:rPr lang="cs-CZ" dirty="0" err="1"/>
              <a:t>Measurement</a:t>
            </a:r>
            <a:r>
              <a:rPr lang="cs-CZ" dirty="0"/>
              <a:t> </a:t>
            </a:r>
            <a:r>
              <a:rPr lang="cs-CZ" dirty="0" err="1"/>
              <a:t>details</a:t>
            </a:r>
            <a:r>
              <a:rPr lang="cs-CZ" dirty="0"/>
              <a:t>:</a:t>
            </a:r>
          </a:p>
          <a:p>
            <a:r>
              <a:rPr lang="cs-CZ" b="0" dirty="0" err="1" smtClean="0"/>
              <a:t>Insertion</a:t>
            </a:r>
            <a:r>
              <a:rPr lang="cs-CZ" b="0" dirty="0" smtClean="0"/>
              <a:t> </a:t>
            </a:r>
            <a:r>
              <a:rPr lang="cs-CZ" b="0" dirty="0" err="1" smtClean="0"/>
              <a:t>Loss</a:t>
            </a:r>
            <a:r>
              <a:rPr lang="cs-CZ" b="0" dirty="0" smtClean="0"/>
              <a:t>: -0.90dB 	Non Uniformity: 0.8 dB</a:t>
            </a:r>
          </a:p>
          <a:p>
            <a:r>
              <a:rPr lang="cs-CZ" b="0" dirty="0" err="1" smtClean="0"/>
              <a:t>Crosstalk</a:t>
            </a:r>
            <a:r>
              <a:rPr lang="cs-CZ" b="0" dirty="0" smtClean="0"/>
              <a:t>: 22 dB 	3dB </a:t>
            </a:r>
            <a:r>
              <a:rPr lang="cs-CZ" b="0" dirty="0" err="1" smtClean="0"/>
              <a:t>Bandwidth</a:t>
            </a:r>
            <a:r>
              <a:rPr lang="cs-CZ" b="0" dirty="0" smtClean="0"/>
              <a:t>: 1.75 </a:t>
            </a:r>
            <a:r>
              <a:rPr lang="cs-CZ" b="0" dirty="0" err="1" smtClean="0"/>
              <a:t>nm</a:t>
            </a:r>
            <a:endParaRPr lang="en-US" b="0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908720"/>
            <a:ext cx="179204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Standard AWG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320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</a:t>
            </a:r>
            <a:r>
              <a:rPr lang="en-US" dirty="0" smtClean="0"/>
              <a:t>5.3 </a:t>
            </a:r>
            <a:r>
              <a:rPr lang="en-US" dirty="0"/>
              <a:t>– Optical </a:t>
            </a:r>
            <a:r>
              <a:rPr lang="en-US" dirty="0" smtClean="0"/>
              <a:t>Filter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692697"/>
            <a:ext cx="6624736" cy="4248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23928" y="908720"/>
            <a:ext cx="163773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Flat-top AWG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5616" y="5013176"/>
            <a:ext cx="7704856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Device Details:</a:t>
            </a:r>
          </a:p>
          <a:p>
            <a:r>
              <a:rPr lang="en-US" b="0" dirty="0" smtClean="0"/>
              <a:t>12x400 GHz AWG - </a:t>
            </a:r>
            <a:r>
              <a:rPr lang="cs-CZ" b="0" dirty="0" err="1" smtClean="0"/>
              <a:t>size</a:t>
            </a:r>
            <a:r>
              <a:rPr lang="cs-CZ" b="0" dirty="0" smtClean="0"/>
              <a:t>: 560x350 um</a:t>
            </a:r>
            <a:r>
              <a:rPr lang="cs-CZ" b="0" baseline="30000" dirty="0" smtClean="0"/>
              <a:t>2</a:t>
            </a:r>
            <a:r>
              <a:rPr lang="cs-CZ" b="0" dirty="0" smtClean="0"/>
              <a:t> - design FSR = 38.2 </a:t>
            </a:r>
            <a:r>
              <a:rPr lang="cs-CZ" b="0" dirty="0" err="1" smtClean="0"/>
              <a:t>nm</a:t>
            </a:r>
            <a:endParaRPr lang="cs-CZ" b="0" dirty="0" smtClean="0"/>
          </a:p>
          <a:p>
            <a:endParaRPr lang="cs-CZ" dirty="0" smtClean="0"/>
          </a:p>
          <a:p>
            <a:r>
              <a:rPr lang="cs-CZ" dirty="0" err="1"/>
              <a:t>Measurement</a:t>
            </a:r>
            <a:r>
              <a:rPr lang="cs-CZ" dirty="0"/>
              <a:t> </a:t>
            </a:r>
            <a:r>
              <a:rPr lang="cs-CZ" dirty="0" err="1"/>
              <a:t>details</a:t>
            </a:r>
            <a:r>
              <a:rPr lang="cs-CZ" dirty="0"/>
              <a:t>:</a:t>
            </a:r>
          </a:p>
          <a:p>
            <a:r>
              <a:rPr lang="cs-CZ" b="0" dirty="0" err="1" smtClean="0"/>
              <a:t>Insertion</a:t>
            </a:r>
            <a:r>
              <a:rPr lang="cs-CZ" b="0" dirty="0" smtClean="0"/>
              <a:t> </a:t>
            </a:r>
            <a:r>
              <a:rPr lang="cs-CZ" b="0" dirty="0" err="1" smtClean="0"/>
              <a:t>Loss</a:t>
            </a:r>
            <a:r>
              <a:rPr lang="cs-CZ" b="0" dirty="0" smtClean="0"/>
              <a:t>: 3.29dB 	</a:t>
            </a:r>
            <a:r>
              <a:rPr lang="cs-CZ" b="0" dirty="0" err="1" smtClean="0"/>
              <a:t>Crosstalk</a:t>
            </a:r>
            <a:r>
              <a:rPr lang="cs-CZ" b="0" dirty="0" smtClean="0"/>
              <a:t>: 17 dB 	3dB </a:t>
            </a:r>
            <a:r>
              <a:rPr lang="cs-CZ" b="0" dirty="0" err="1" smtClean="0"/>
              <a:t>Bandwidth</a:t>
            </a:r>
            <a:r>
              <a:rPr lang="cs-CZ" b="0" dirty="0" smtClean="0"/>
              <a:t>: 3.30 </a:t>
            </a:r>
            <a:r>
              <a:rPr lang="cs-CZ" b="0" dirty="0" err="1" smtClean="0"/>
              <a:t>nm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60192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</a:t>
            </a:r>
            <a:r>
              <a:rPr lang="en-US" dirty="0" smtClean="0"/>
              <a:t>5.3 </a:t>
            </a:r>
            <a:r>
              <a:rPr lang="en-US" dirty="0"/>
              <a:t>– Optical </a:t>
            </a:r>
            <a:r>
              <a:rPr lang="en-US" dirty="0" smtClean="0"/>
              <a:t>Filter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1340767"/>
            <a:ext cx="5832649" cy="45889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3645024"/>
            <a:ext cx="146698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Double ring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1196752"/>
            <a:ext cx="137737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Single ring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0641" y="1628800"/>
            <a:ext cx="27704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3dB Bandwidth = 0.34nm</a:t>
            </a:r>
          </a:p>
          <a:p>
            <a:r>
              <a:rPr lang="en-US" b="0" dirty="0" smtClean="0"/>
              <a:t>Crosstalk &lt;-20dB</a:t>
            </a:r>
          </a:p>
          <a:p>
            <a:r>
              <a:rPr lang="en-US" b="0" dirty="0" smtClean="0"/>
              <a:t>Size: </a:t>
            </a:r>
            <a:r>
              <a:rPr lang="cs-CZ" b="0" dirty="0" smtClean="0"/>
              <a:t>25x25 </a:t>
            </a:r>
            <a:r>
              <a:rPr lang="cs-CZ" b="0" dirty="0"/>
              <a:t>um</a:t>
            </a:r>
            <a:r>
              <a:rPr lang="cs-CZ" b="0" baseline="30000" dirty="0"/>
              <a:t>2</a:t>
            </a:r>
            <a:r>
              <a:rPr lang="cs-CZ" b="0" dirty="0"/>
              <a:t> </a:t>
            </a: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6228184" y="3933056"/>
            <a:ext cx="27704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3dB Bandwidth = 1.12nm</a:t>
            </a:r>
          </a:p>
          <a:p>
            <a:r>
              <a:rPr lang="en-US" b="0" dirty="0" smtClean="0"/>
              <a:t>Crosstalk &lt;-20dB</a:t>
            </a:r>
          </a:p>
          <a:p>
            <a:r>
              <a:rPr lang="en-US" b="0" dirty="0" smtClean="0"/>
              <a:t>Size: </a:t>
            </a:r>
            <a:r>
              <a:rPr lang="cs-CZ" b="0" dirty="0" smtClean="0"/>
              <a:t>50x25 </a:t>
            </a:r>
            <a:r>
              <a:rPr lang="cs-CZ" b="0" dirty="0"/>
              <a:t>um</a:t>
            </a:r>
            <a:r>
              <a:rPr lang="cs-CZ" b="0" baseline="30000" dirty="0"/>
              <a:t>2</a:t>
            </a:r>
            <a:r>
              <a:rPr lang="cs-CZ" b="0" dirty="0"/>
              <a:t> </a:t>
            </a:r>
            <a:endParaRPr lang="en-US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5652120" y="6021288"/>
            <a:ext cx="3378111" cy="369332"/>
          </a:xfrm>
          <a:prstGeom prst="rect">
            <a:avLst/>
          </a:prstGeom>
          <a:solidFill>
            <a:srgbClr val="009C0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Reported in MS27 (month 12)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39552" y="2060848"/>
            <a:ext cx="8352928" cy="3240360"/>
            <a:chOff x="539552" y="2060848"/>
            <a:chExt cx="8352928" cy="3240360"/>
          </a:xfrm>
        </p:grpSpPr>
        <p:sp>
          <p:nvSpPr>
            <p:cNvPr id="7" name="Rectangle 6"/>
            <p:cNvSpPr/>
            <p:nvPr/>
          </p:nvSpPr>
          <p:spPr bwMode="auto">
            <a:xfrm>
              <a:off x="539552" y="2060848"/>
              <a:ext cx="8352928" cy="3240360"/>
            </a:xfrm>
            <a:prstGeom prst="rect">
              <a:avLst/>
            </a:prstGeom>
            <a:solidFill>
              <a:srgbClr val="66C0FF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71600" y="2420888"/>
              <a:ext cx="7096815" cy="1873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lnSpc>
                  <a:spcPct val="140000"/>
                </a:lnSpc>
                <a:buFont typeface="Wingdings" charset="2"/>
                <a:buChar char="§"/>
              </a:pPr>
              <a:r>
                <a:rPr lang="en-US" sz="2800" dirty="0" smtClean="0"/>
                <a:t>Evaluated different types of filters</a:t>
              </a:r>
            </a:p>
            <a:p>
              <a:pPr marL="457200" indent="-457200">
                <a:lnSpc>
                  <a:spcPct val="140000"/>
                </a:lnSpc>
                <a:buFont typeface="Wingdings" charset="2"/>
                <a:buChar char="§"/>
              </a:pPr>
              <a:r>
                <a:rPr lang="en-US" sz="2800" dirty="0" smtClean="0"/>
                <a:t>Specifications of proposal fulfilled</a:t>
              </a:r>
            </a:p>
            <a:p>
              <a:pPr marL="457200" indent="-457200">
                <a:lnSpc>
                  <a:spcPct val="140000"/>
                </a:lnSpc>
                <a:buFont typeface="Wingdings" charset="2"/>
                <a:buChar char="§"/>
              </a:pPr>
              <a:r>
                <a:rPr lang="en-US" sz="2800" dirty="0"/>
                <a:t>R</a:t>
              </a:r>
              <a:r>
                <a:rPr lang="en-US" sz="2800" dirty="0" smtClean="0"/>
                <a:t>eady for integration in demonstrator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268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graphicFrame>
        <p:nvGraphicFramePr>
          <p:cNvPr id="5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775080"/>
              </p:ext>
            </p:extLst>
          </p:nvPr>
        </p:nvGraphicFramePr>
        <p:xfrm>
          <a:off x="251521" y="1268760"/>
          <a:ext cx="8424934" cy="4096464"/>
        </p:xfrm>
        <a:graphic>
          <a:graphicData uri="http://schemas.openxmlformats.org/drawingml/2006/table">
            <a:tbl>
              <a:tblPr firstRow="1" bandRow="1"/>
              <a:tblGrid>
                <a:gridCol w="1118354"/>
                <a:gridCol w="5767902"/>
                <a:gridCol w="1538678"/>
              </a:tblGrid>
              <a:tr h="4320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Names of the Tasks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 Period [months]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5.1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Modeling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fabrication of coupling Si waveguide to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waveguide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15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5.2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and fabrication of Si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beamshaper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30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5.3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and fabrication of passive ultra-compact components as filters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15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5.4</a:t>
                      </a:r>
                      <a:endParaRPr lang="en-GB" dirty="0"/>
                    </a:p>
                  </a:txBody>
                  <a:tcPr anchor="ctr">
                    <a:solidFill>
                      <a:srgbClr val="66C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Signal generation module design</a:t>
                      </a:r>
                      <a:endParaRPr lang="en-GB" b="0" dirty="0"/>
                    </a:p>
                  </a:txBody>
                  <a:tcPr anchor="ctr">
                    <a:solidFill>
                      <a:srgbClr val="66C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4 – 12</a:t>
                      </a:r>
                      <a:endParaRPr lang="en-GB" b="0" dirty="0"/>
                    </a:p>
                  </a:txBody>
                  <a:tcPr anchor="ctr">
                    <a:solidFill>
                      <a:srgbClr val="66C0FF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5.5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Signal Generation Module implementation via FPGA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13 – 24 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378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rial" charset="0"/>
              </a:rPr>
              <a:t>Task 5.4 – </a:t>
            </a:r>
            <a:r>
              <a:rPr lang="it-IT" dirty="0" err="1" smtClean="0">
                <a:latin typeface="Arial" charset="0"/>
              </a:rPr>
              <a:t>Main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Achievements</a:t>
            </a:r>
            <a:endParaRPr lang="en-US" dirty="0">
              <a:latin typeface="Arial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3229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  <a:defRPr/>
            </a:pPr>
            <a:endParaRPr lang="en-US" sz="800" dirty="0" smtClean="0">
              <a:ea typeface="+mn-ea"/>
            </a:endParaRPr>
          </a:p>
          <a:p>
            <a:pPr marL="0" indent="0">
              <a:defRPr/>
            </a:pPr>
            <a:r>
              <a:rPr lang="en-US" dirty="0" smtClean="0">
                <a:ea typeface="+mn-ea"/>
              </a:rPr>
              <a:t>DDCM functional specification </a:t>
            </a:r>
            <a:r>
              <a:rPr lang="en-US" dirty="0" smtClean="0">
                <a:solidFill>
                  <a:srgbClr val="00B050"/>
                </a:solidFill>
                <a:ea typeface="+mn-ea"/>
              </a:rPr>
              <a:t>completed</a:t>
            </a:r>
            <a:r>
              <a:rPr lang="en-US" dirty="0" smtClean="0">
                <a:ea typeface="+mn-ea"/>
              </a:rPr>
              <a:t> (D5.1)</a:t>
            </a:r>
          </a:p>
          <a:p>
            <a:pPr>
              <a:buFont typeface="Wingdings" pitchFamily="2" charset="2"/>
              <a:buChar char="q"/>
              <a:defRPr/>
            </a:pPr>
            <a:endParaRPr lang="en-US" sz="800" dirty="0" smtClean="0">
              <a:ea typeface="+mn-ea"/>
            </a:endParaRPr>
          </a:p>
          <a:p>
            <a:pPr marL="0" indent="0">
              <a:defRPr/>
            </a:pPr>
            <a:r>
              <a:rPr lang="en-US" dirty="0" smtClean="0">
                <a:ea typeface="+mn-ea"/>
              </a:rPr>
              <a:t>DDCM design activity </a:t>
            </a:r>
            <a:r>
              <a:rPr lang="en-US" dirty="0" smtClean="0">
                <a:solidFill>
                  <a:srgbClr val="00B050"/>
                </a:solidFill>
                <a:ea typeface="+mn-ea"/>
              </a:rPr>
              <a:t>completed </a:t>
            </a:r>
            <a:r>
              <a:rPr lang="en-US" dirty="0" smtClean="0">
                <a:ea typeface="+mn-ea"/>
              </a:rPr>
              <a:t>(MS28/D5.2)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it-IT" dirty="0" smtClean="0"/>
              <a:t>VHDL design </a:t>
            </a:r>
            <a:r>
              <a:rPr lang="it-IT" dirty="0" smtClean="0">
                <a:solidFill>
                  <a:srgbClr val="00B050"/>
                </a:solidFill>
              </a:rPr>
              <a:t>completed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it-IT" dirty="0" smtClean="0"/>
              <a:t>All features </a:t>
            </a:r>
            <a:r>
              <a:rPr lang="it-IT" dirty="0" smtClean="0">
                <a:solidFill>
                  <a:srgbClr val="00B050"/>
                </a:solidFill>
              </a:rPr>
              <a:t>in place </a:t>
            </a:r>
            <a:r>
              <a:rPr lang="it-IT" dirty="0" smtClean="0"/>
              <a:t>(STNoC support, virtual wires, Qos, credit-based flow control, PHY adapter, electrical PHY)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it-IT" dirty="0" smtClean="0"/>
              <a:t>Verification environment </a:t>
            </a:r>
            <a:r>
              <a:rPr lang="it-IT" dirty="0" smtClean="0">
                <a:solidFill>
                  <a:srgbClr val="00B050"/>
                </a:solidFill>
              </a:rPr>
              <a:t>in place </a:t>
            </a:r>
            <a:r>
              <a:rPr lang="it-IT" dirty="0" smtClean="0"/>
              <a:t>for both VHDL and netlist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it-IT" dirty="0" smtClean="0"/>
              <a:t>Full regression in </a:t>
            </a:r>
            <a:r>
              <a:rPr lang="it-IT" dirty="0" smtClean="0">
                <a:solidFill>
                  <a:srgbClr val="00B050"/>
                </a:solidFill>
              </a:rPr>
              <a:t>place</a:t>
            </a:r>
            <a:r>
              <a:rPr lang="it-IT" dirty="0" smtClean="0"/>
              <a:t> and </a:t>
            </a:r>
            <a:r>
              <a:rPr lang="it-IT" dirty="0" err="1" smtClean="0">
                <a:solidFill>
                  <a:srgbClr val="00B050"/>
                </a:solidFill>
              </a:rPr>
              <a:t>passing</a:t>
            </a:r>
            <a:endParaRPr lang="it-IT" dirty="0" smtClean="0">
              <a:solidFill>
                <a:srgbClr val="00B050"/>
              </a:solidFill>
            </a:endParaRPr>
          </a:p>
          <a:p>
            <a:pPr marL="0" indent="0"/>
            <a:r>
              <a:rPr lang="it-IT" dirty="0">
                <a:latin typeface="Arial" charset="0"/>
              </a:rPr>
              <a:t>DDCM design </a:t>
            </a:r>
            <a:r>
              <a:rPr lang="it-IT" dirty="0" err="1">
                <a:latin typeface="Arial" charset="0"/>
              </a:rPr>
              <a:t>characterization</a:t>
            </a:r>
            <a:r>
              <a:rPr lang="it-IT" dirty="0">
                <a:latin typeface="Arial" charset="0"/>
              </a:rPr>
              <a:t> </a:t>
            </a:r>
            <a:r>
              <a:rPr lang="it-IT" dirty="0" err="1">
                <a:solidFill>
                  <a:srgbClr val="00B050"/>
                </a:solidFill>
                <a:latin typeface="Arial" charset="0"/>
              </a:rPr>
              <a:t>completed</a:t>
            </a:r>
            <a:endParaRPr lang="it-IT" dirty="0">
              <a:solidFill>
                <a:srgbClr val="00B050"/>
              </a:solidFill>
              <a:latin typeface="Arial" charset="0"/>
            </a:endParaRPr>
          </a:p>
          <a:p>
            <a:pPr lvl="1">
              <a:buFont typeface="Wingdings" charset="0"/>
              <a:buChar char="§"/>
            </a:pPr>
            <a:r>
              <a:rPr lang="it-IT" dirty="0">
                <a:latin typeface="Arial" charset="0"/>
              </a:rPr>
              <a:t>Area: </a:t>
            </a:r>
            <a:r>
              <a:rPr lang="it-IT" dirty="0" err="1">
                <a:latin typeface="Arial" charset="0"/>
              </a:rPr>
              <a:t>around</a:t>
            </a:r>
            <a:r>
              <a:rPr lang="it-IT" dirty="0">
                <a:latin typeface="Arial" charset="0"/>
              </a:rPr>
              <a:t> 300 </a:t>
            </a:r>
            <a:r>
              <a:rPr lang="it-IT" dirty="0" err="1" smtClean="0">
                <a:latin typeface="Arial" charset="0"/>
              </a:rPr>
              <a:t>Kgates</a:t>
            </a:r>
            <a:r>
              <a:rPr lang="it-IT" dirty="0">
                <a:latin typeface="Arial" charset="0"/>
              </a:rPr>
              <a:t> </a:t>
            </a:r>
            <a:r>
              <a:rPr lang="it-IT" dirty="0" smtClean="0">
                <a:latin typeface="Arial" charset="0"/>
              </a:rPr>
              <a:t>- </a:t>
            </a:r>
            <a:r>
              <a:rPr lang="it-IT" dirty="0" err="1" smtClean="0">
                <a:latin typeface="Arial" charset="0"/>
              </a:rPr>
              <a:t>Speed</a:t>
            </a:r>
            <a:r>
              <a:rPr lang="it-IT" dirty="0">
                <a:latin typeface="Arial" charset="0"/>
              </a:rPr>
              <a:t>: up to 450 MHz</a:t>
            </a:r>
          </a:p>
          <a:p>
            <a:pPr lvl="1">
              <a:buFont typeface="Wingdings" charset="0"/>
              <a:buChar char="§"/>
            </a:pPr>
            <a:r>
              <a:rPr lang="en-US" dirty="0">
                <a:latin typeface="Arial" charset="0"/>
              </a:rPr>
              <a:t>PHY </a:t>
            </a:r>
            <a:r>
              <a:rPr lang="en-US" dirty="0" err="1">
                <a:latin typeface="Arial" charset="0"/>
              </a:rPr>
              <a:t>Tx</a:t>
            </a:r>
            <a:r>
              <a:rPr lang="en-US" dirty="0">
                <a:latin typeface="Arial" charset="0"/>
              </a:rPr>
              <a:t> crossing latency: 3.5 cycles at 450MHz</a:t>
            </a:r>
          </a:p>
          <a:p>
            <a:pPr lvl="1">
              <a:buFont typeface="Wingdings" charset="0"/>
              <a:buChar char="§"/>
            </a:pPr>
            <a:r>
              <a:rPr lang="en-US" dirty="0">
                <a:latin typeface="Arial" charset="0"/>
              </a:rPr>
              <a:t>PHY Rx crossing latency: 0.5 cycles at 450MHz</a:t>
            </a:r>
          </a:p>
          <a:p>
            <a:pPr lvl="1">
              <a:buFont typeface="Wingdings" charset="0"/>
              <a:buChar char="§"/>
            </a:pPr>
            <a:r>
              <a:rPr lang="en-US" dirty="0">
                <a:latin typeface="Arial" charset="0"/>
              </a:rPr>
              <a:t>Total crossing latency: 4 cycles at 450MHz i.e. 8.88ns</a:t>
            </a:r>
          </a:p>
          <a:p>
            <a:pPr lvl="1">
              <a:buFont typeface="Wingdings" charset="0"/>
              <a:buChar char="§"/>
            </a:pPr>
            <a:endParaRPr lang="it-IT" sz="800" dirty="0">
              <a:latin typeface="Arial" charset="0"/>
            </a:endParaRPr>
          </a:p>
          <a:p>
            <a:pPr marL="0" indent="0"/>
            <a:r>
              <a:rPr lang="it-IT" dirty="0">
                <a:latin typeface="Arial" charset="0"/>
              </a:rPr>
              <a:t>A </a:t>
            </a:r>
            <a:r>
              <a:rPr lang="it-IT" dirty="0" err="1">
                <a:latin typeface="Arial" charset="0"/>
              </a:rPr>
              <a:t>patent</a:t>
            </a:r>
            <a:r>
              <a:rPr lang="it-IT" dirty="0">
                <a:latin typeface="Arial" charset="0"/>
              </a:rPr>
              <a:t> </a:t>
            </a:r>
            <a:r>
              <a:rPr lang="it-IT" dirty="0" err="1">
                <a:latin typeface="Arial" charset="0"/>
              </a:rPr>
              <a:t>proposal</a:t>
            </a:r>
            <a:r>
              <a:rPr lang="it-IT" dirty="0">
                <a:latin typeface="Arial" charset="0"/>
              </a:rPr>
              <a:t> </a:t>
            </a:r>
            <a:r>
              <a:rPr lang="it-IT" dirty="0" smtClean="0">
                <a:latin typeface="Arial" charset="0"/>
              </a:rPr>
              <a:t>under </a:t>
            </a:r>
            <a:r>
              <a:rPr lang="it-IT" dirty="0" err="1">
                <a:latin typeface="Arial" charset="0"/>
              </a:rPr>
              <a:t>evaluation</a:t>
            </a:r>
            <a:r>
              <a:rPr lang="it-IT" dirty="0">
                <a:latin typeface="Arial" charset="0"/>
              </a:rPr>
              <a:t> by ST </a:t>
            </a:r>
            <a:r>
              <a:rPr lang="it-IT" dirty="0" err="1">
                <a:latin typeface="Arial" charset="0"/>
              </a:rPr>
              <a:t>patent</a:t>
            </a:r>
            <a:r>
              <a:rPr lang="it-IT" dirty="0">
                <a:latin typeface="Arial" charset="0"/>
              </a:rPr>
              <a:t> </a:t>
            </a:r>
            <a:r>
              <a:rPr lang="it-IT" dirty="0" err="1">
                <a:latin typeface="Arial" charset="0"/>
              </a:rPr>
              <a:t>committee</a:t>
            </a:r>
            <a:endParaRPr lang="en-US" dirty="0">
              <a:latin typeface="Arial" charset="0"/>
            </a:endParaRPr>
          </a:p>
          <a:p>
            <a:pPr lvl="1">
              <a:buFont typeface="Wingdings" pitchFamily="2" charset="2"/>
              <a:buChar char="§"/>
              <a:defRPr/>
            </a:pPr>
            <a:endParaRPr lang="it-IT" dirty="0" smtClean="0">
              <a:solidFill>
                <a:srgbClr val="00B050"/>
              </a:solidFill>
            </a:endParaRPr>
          </a:p>
          <a:p>
            <a:pPr marL="457200" lvl="1" indent="0">
              <a:buFontTx/>
              <a:buNone/>
              <a:defRPr/>
            </a:pPr>
            <a:endParaRPr lang="it-IT" sz="800" dirty="0" smtClean="0">
              <a:solidFill>
                <a:srgbClr val="00B050"/>
              </a:solidFill>
            </a:endParaRP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6950" y="6623050"/>
            <a:ext cx="45720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fld id="{B6AF826B-E2F6-3246-BB4C-3B7FA16524AB}" type="slidenum">
              <a:rPr lang="en-US" sz="1000">
                <a:solidFill>
                  <a:schemeClr val="tx1"/>
                </a:solidFill>
                <a:cs typeface="ＭＳ Ｐゴシック" charset="0"/>
              </a:rPr>
              <a:pPr/>
              <a:t>19</a:t>
            </a:fld>
            <a:endParaRPr lang="en-US" sz="1400">
              <a:solidFill>
                <a:schemeClr val="tx1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61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WP3 Position in Project</a:t>
            </a:r>
          </a:p>
        </p:txBody>
      </p:sp>
      <p:pic>
        <p:nvPicPr>
          <p:cNvPr id="7628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6417945" cy="475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 bwMode="auto">
          <a:xfrm>
            <a:off x="4932040" y="2204864"/>
            <a:ext cx="2088232" cy="1369827"/>
          </a:xfrm>
          <a:prstGeom prst="roundRect">
            <a:avLst/>
          </a:prstGeom>
          <a:noFill/>
          <a:ln w="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254000">
              <a:srgbClr val="00B0F0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" name="Picture 2" descr="http://www2.imec.be/content/user/Image/imec_logo_blauw_5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2348880"/>
            <a:ext cx="1051256" cy="72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Grafik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1087" y="3353685"/>
            <a:ext cx="1014725" cy="50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233051" y="1908813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Contributors: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8304" y="4221088"/>
            <a:ext cx="1440160" cy="86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73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rial" charset="0"/>
              </a:rPr>
              <a:t>Task 5.4 – DDCM </a:t>
            </a:r>
            <a:r>
              <a:rPr lang="it-IT" dirty="0" err="1">
                <a:latin typeface="Arial" charset="0"/>
              </a:rPr>
              <a:t>S</a:t>
            </a:r>
            <a:r>
              <a:rPr lang="it-IT" dirty="0" err="1" smtClean="0">
                <a:latin typeface="Arial" charset="0"/>
              </a:rPr>
              <a:t>pecification</a:t>
            </a:r>
            <a:endParaRPr lang="en-US" dirty="0">
              <a:latin typeface="Arial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6950" y="6623050"/>
            <a:ext cx="45720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fld id="{33C9947F-7121-E745-8B5B-EA65B826E81A}" type="slidenum">
              <a:rPr lang="en-US" sz="1000">
                <a:solidFill>
                  <a:schemeClr val="tx1"/>
                </a:solidFill>
                <a:cs typeface="ＭＳ Ｐゴシック" charset="0"/>
              </a:rPr>
              <a:pPr/>
              <a:t>20</a:t>
            </a:fld>
            <a:endParaRPr lang="en-US" sz="1400">
              <a:solidFill>
                <a:schemeClr val="tx1"/>
              </a:solidFill>
              <a:cs typeface="ＭＳ Ｐゴシック" charset="0"/>
            </a:endParaRPr>
          </a:p>
        </p:txBody>
      </p:sp>
      <p:sp>
        <p:nvSpPr>
          <p:cNvPr id="5124" name="Rectangle 6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5" name="Rectangle 84"/>
          <p:cNvSpPr>
            <a:spLocks noChangeArrowheads="1"/>
          </p:cNvSpPr>
          <p:nvPr/>
        </p:nvSpPr>
        <p:spPr bwMode="auto">
          <a:xfrm>
            <a:off x="0" y="5699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tabLst>
                <a:tab pos="504825" algn="l"/>
                <a:tab pos="755650" algn="l"/>
                <a:tab pos="1008063" algn="l"/>
                <a:tab pos="1260475" algn="l"/>
              </a:tabLst>
            </a:pPr>
            <a:endParaRPr lang="en-US"/>
          </a:p>
        </p:txBody>
      </p:sp>
      <p:pic>
        <p:nvPicPr>
          <p:cNvPr id="5126" name="Picture 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836613"/>
            <a:ext cx="5930901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1"/>
          <p:cNvSpPr txBox="1">
            <a:spLocks noChangeArrowheads="1"/>
          </p:cNvSpPr>
          <p:nvPr/>
        </p:nvSpPr>
        <p:spPr bwMode="auto">
          <a:xfrm>
            <a:off x="5651500" y="1412875"/>
            <a:ext cx="3312988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 dirty="0"/>
              <a:t>The DDCM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composed</a:t>
            </a:r>
            <a:r>
              <a:rPr lang="it-IT" sz="1600" dirty="0"/>
              <a:t> of a </a:t>
            </a:r>
            <a:r>
              <a:rPr lang="it-IT" sz="1600" dirty="0" err="1">
                <a:solidFill>
                  <a:srgbClr val="FF0000"/>
                </a:solidFill>
              </a:rPr>
              <a:t>transmitter</a:t>
            </a:r>
            <a:r>
              <a:rPr lang="it-IT" sz="1600" dirty="0"/>
              <a:t> (</a:t>
            </a:r>
            <a:r>
              <a:rPr lang="it-IT" sz="1600" dirty="0" err="1"/>
              <a:t>Tx</a:t>
            </a:r>
            <a:r>
              <a:rPr lang="it-IT" sz="1600" dirty="0"/>
              <a:t>) and a </a:t>
            </a:r>
            <a:r>
              <a:rPr lang="it-IT" sz="1600" dirty="0" err="1">
                <a:solidFill>
                  <a:srgbClr val="FF0000"/>
                </a:solidFill>
              </a:rPr>
              <a:t>receiver</a:t>
            </a:r>
            <a:r>
              <a:rPr lang="it-IT" sz="1600" dirty="0"/>
              <a:t> (</a:t>
            </a:r>
            <a:r>
              <a:rPr lang="it-IT" sz="1600" dirty="0" err="1"/>
              <a:t>Rx</a:t>
            </a:r>
            <a:r>
              <a:rPr lang="it-IT" sz="1600" dirty="0"/>
              <a:t>).</a:t>
            </a:r>
          </a:p>
          <a:p>
            <a:pPr eaLnBrk="1" hangingPunct="1"/>
            <a:r>
              <a:rPr lang="it-IT" sz="1600" dirty="0" err="1" smtClean="0"/>
              <a:t>Transmitter</a:t>
            </a:r>
            <a:r>
              <a:rPr lang="it-IT" sz="1600" dirty="0" smtClean="0"/>
              <a:t>:</a:t>
            </a:r>
          </a:p>
          <a:p>
            <a:pPr marL="285750" indent="-285750" eaLnBrk="1" hangingPunct="1">
              <a:buFontTx/>
              <a:buChar char="-"/>
            </a:pPr>
            <a:r>
              <a:rPr lang="it-IT" sz="1600" dirty="0" err="1" smtClean="0"/>
              <a:t>initiator</a:t>
            </a:r>
            <a:r>
              <a:rPr lang="it-IT" sz="1600" dirty="0" smtClean="0"/>
              <a:t> </a:t>
            </a:r>
            <a:r>
              <a:rPr lang="it-IT" sz="1600" dirty="0" err="1" smtClean="0"/>
              <a:t>requests</a:t>
            </a:r>
            <a:endParaRPr lang="it-IT" sz="1600" dirty="0"/>
          </a:p>
          <a:p>
            <a:pPr marL="285750" indent="-285750" eaLnBrk="1" hangingPunct="1">
              <a:buFontTx/>
              <a:buChar char="-"/>
            </a:pPr>
            <a:r>
              <a:rPr lang="it-IT" sz="1600" dirty="0" smtClean="0"/>
              <a:t>target </a:t>
            </a:r>
            <a:r>
              <a:rPr lang="it-IT" sz="1600" dirty="0" err="1"/>
              <a:t>responses</a:t>
            </a:r>
            <a:r>
              <a:rPr lang="it-IT" sz="1600" dirty="0" smtClean="0"/>
              <a:t>,</a:t>
            </a:r>
          </a:p>
          <a:p>
            <a:pPr marL="285750" indent="-285750" eaLnBrk="1" hangingPunct="1">
              <a:buFontTx/>
              <a:buChar char="-"/>
            </a:pPr>
            <a:r>
              <a:rPr lang="it-IT" sz="1600" dirty="0" err="1" smtClean="0"/>
              <a:t>asynchronous</a:t>
            </a:r>
            <a:r>
              <a:rPr lang="it-IT" sz="1600" dirty="0" smtClean="0"/>
              <a:t> </a:t>
            </a:r>
            <a:r>
              <a:rPr lang="it-IT" sz="1600" dirty="0" err="1" smtClean="0"/>
              <a:t>events</a:t>
            </a:r>
            <a:endParaRPr lang="it-IT" sz="1600" dirty="0"/>
          </a:p>
          <a:p>
            <a:pPr marL="285750" indent="-285750" eaLnBrk="1" hangingPunct="1">
              <a:buFontTx/>
              <a:buChar char="-"/>
            </a:pPr>
            <a:r>
              <a:rPr lang="it-IT" sz="1600" dirty="0" smtClean="0"/>
              <a:t>credit </a:t>
            </a:r>
            <a:r>
              <a:rPr lang="it-IT" sz="1600" dirty="0"/>
              <a:t>information, </a:t>
            </a:r>
            <a:endParaRPr lang="it-IT" sz="1600" dirty="0" smtClean="0"/>
          </a:p>
          <a:p>
            <a:pPr eaLnBrk="1" hangingPunct="1"/>
            <a:r>
              <a:rPr lang="it-IT" sz="1600" dirty="0" err="1" smtClean="0"/>
              <a:t>Receiver</a:t>
            </a:r>
            <a:r>
              <a:rPr lang="it-IT" sz="1600" dirty="0" smtClean="0"/>
              <a:t>:</a:t>
            </a:r>
            <a:endParaRPr lang="it-IT" sz="1600" dirty="0"/>
          </a:p>
          <a:p>
            <a:pPr marL="285750" indent="-285750" eaLnBrk="1" hangingPunct="1">
              <a:buFontTx/>
              <a:buChar char="-"/>
            </a:pPr>
            <a:r>
              <a:rPr lang="it-IT" sz="1600" dirty="0" err="1" smtClean="0"/>
              <a:t>Collecting</a:t>
            </a:r>
            <a:r>
              <a:rPr lang="it-IT" sz="1600" dirty="0" smtClean="0"/>
              <a:t> information </a:t>
            </a:r>
            <a:r>
              <a:rPr lang="it-IT" sz="1600" dirty="0"/>
              <a:t>from the </a:t>
            </a:r>
            <a:r>
              <a:rPr lang="it-IT" sz="1600" dirty="0" err="1"/>
              <a:t>other</a:t>
            </a:r>
            <a:r>
              <a:rPr lang="it-IT" sz="1600" dirty="0"/>
              <a:t> die.</a:t>
            </a:r>
          </a:p>
          <a:p>
            <a:pPr eaLnBrk="1" hangingPunct="1"/>
            <a:endParaRPr lang="it-IT" sz="1600" dirty="0" smtClean="0"/>
          </a:p>
          <a:p>
            <a:pPr eaLnBrk="1" hangingPunct="1"/>
            <a:r>
              <a:rPr lang="it-IT" sz="1600" dirty="0" err="1"/>
              <a:t>P</a:t>
            </a:r>
            <a:r>
              <a:rPr lang="it-IT" sz="1600" dirty="0" err="1" smtClean="0"/>
              <a:t>hysical</a:t>
            </a:r>
            <a:r>
              <a:rPr lang="it-IT" sz="1600" dirty="0" smtClean="0"/>
              <a:t> </a:t>
            </a:r>
            <a:r>
              <a:rPr lang="it-IT" sz="1600" dirty="0" err="1"/>
              <a:t>channel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unidrectional</a:t>
            </a:r>
            <a:r>
              <a:rPr lang="it-IT" sz="1600" dirty="0"/>
              <a:t>, </a:t>
            </a:r>
            <a:r>
              <a:rPr lang="it-IT" sz="1600" dirty="0" err="1"/>
              <a:t>two</a:t>
            </a:r>
            <a:r>
              <a:rPr lang="it-IT" sz="1600" dirty="0"/>
              <a:t> </a:t>
            </a:r>
            <a:r>
              <a:rPr lang="it-IT" sz="1600" dirty="0" err="1"/>
              <a:t>channels</a:t>
            </a:r>
            <a:r>
              <a:rPr lang="it-IT" sz="1600" dirty="0"/>
              <a:t> </a:t>
            </a:r>
            <a:r>
              <a:rPr lang="it-IT" sz="1600" dirty="0" err="1"/>
              <a:t>ensure</a:t>
            </a:r>
            <a:r>
              <a:rPr lang="it-IT" sz="1600" dirty="0"/>
              <a:t> the </a:t>
            </a:r>
            <a:r>
              <a:rPr lang="it-IT" sz="1600" dirty="0" err="1"/>
              <a:t>simultaneous</a:t>
            </a:r>
            <a:r>
              <a:rPr lang="it-IT" sz="1600" dirty="0"/>
              <a:t> </a:t>
            </a:r>
            <a:r>
              <a:rPr lang="it-IT" sz="1600" dirty="0" err="1"/>
              <a:t>communication</a:t>
            </a:r>
            <a:r>
              <a:rPr lang="it-IT" sz="1600" dirty="0"/>
              <a:t> </a:t>
            </a:r>
            <a:r>
              <a:rPr lang="it-IT" sz="1600" dirty="0" err="1"/>
              <a:t>between</a:t>
            </a:r>
            <a:r>
              <a:rPr lang="it-IT" sz="1600" dirty="0"/>
              <a:t> the </a:t>
            </a:r>
            <a:r>
              <a:rPr lang="it-IT" sz="1600" dirty="0" err="1"/>
              <a:t>two</a:t>
            </a:r>
            <a:r>
              <a:rPr lang="it-IT" sz="1600" dirty="0"/>
              <a:t> dice.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876256" y="6021288"/>
            <a:ext cx="1787757" cy="369332"/>
          </a:xfrm>
          <a:prstGeom prst="rect">
            <a:avLst/>
          </a:prstGeom>
          <a:solidFill>
            <a:srgbClr val="009C0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D5.1 (month 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73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" charset="0"/>
              </a:rPr>
              <a:t>Task5.4 – DDCM </a:t>
            </a:r>
            <a:r>
              <a:rPr lang="it-IT" dirty="0" err="1">
                <a:latin typeface="Arial" charset="0"/>
              </a:rPr>
              <a:t>Specification</a:t>
            </a:r>
            <a:endParaRPr lang="en-US" dirty="0">
              <a:latin typeface="Arial" charset="0"/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6950" y="6623050"/>
            <a:ext cx="45720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fld id="{76ED7713-609C-5541-A149-B23682E3C720}" type="slidenum">
              <a:rPr lang="en-US" sz="1000">
                <a:solidFill>
                  <a:schemeClr val="tx1"/>
                </a:solidFill>
                <a:cs typeface="ＭＳ Ｐゴシック" charset="0"/>
              </a:rPr>
              <a:pPr/>
              <a:t>21</a:t>
            </a:fld>
            <a:endParaRPr lang="en-US" sz="1400">
              <a:solidFill>
                <a:schemeClr val="tx1"/>
              </a:solidFill>
              <a:cs typeface="ＭＳ Ｐゴシック" charset="0"/>
            </a:endParaRPr>
          </a:p>
        </p:txBody>
      </p:sp>
      <p:pic>
        <p:nvPicPr>
          <p:cNvPr id="6148" name="Picture 1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124744"/>
            <a:ext cx="6264275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6300192" y="1276350"/>
            <a:ext cx="269934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600" dirty="0" err="1"/>
              <a:t>T</a:t>
            </a:r>
            <a:r>
              <a:rPr lang="it-IT" sz="1600" dirty="0" err="1" smtClean="0"/>
              <a:t>ransmitter</a:t>
            </a:r>
            <a:r>
              <a:rPr lang="it-IT" sz="1600" dirty="0" smtClean="0"/>
              <a:t>/</a:t>
            </a:r>
            <a:r>
              <a:rPr lang="it-IT" sz="1600" dirty="0" err="1"/>
              <a:t>R</a:t>
            </a:r>
            <a:r>
              <a:rPr lang="it-IT" sz="1600" dirty="0" err="1" smtClean="0"/>
              <a:t>eceiver</a:t>
            </a:r>
            <a:r>
              <a:rPr lang="it-IT" sz="1600" dirty="0" smtClean="0"/>
              <a:t> </a:t>
            </a:r>
          </a:p>
          <a:p>
            <a:pPr algn="ctr" eaLnBrk="1" hangingPunct="1"/>
            <a:r>
              <a:rPr lang="it-IT" sz="1600" dirty="0" smtClean="0"/>
              <a:t>= </a:t>
            </a:r>
          </a:p>
          <a:p>
            <a:pPr algn="ctr" eaLnBrk="1" hangingPunct="1"/>
            <a:r>
              <a:rPr lang="it-IT" sz="1600" dirty="0" smtClean="0"/>
              <a:t>controller  + PHY</a:t>
            </a:r>
          </a:p>
          <a:p>
            <a:pPr eaLnBrk="1" hangingPunct="1"/>
            <a:endParaRPr lang="it-IT" sz="1600" dirty="0"/>
          </a:p>
          <a:p>
            <a:pPr eaLnBrk="1" hangingPunct="1"/>
            <a:r>
              <a:rPr lang="it-IT" sz="1600" dirty="0" smtClean="0">
                <a:solidFill>
                  <a:srgbClr val="FF0000"/>
                </a:solidFill>
              </a:rPr>
              <a:t>Controller</a:t>
            </a:r>
            <a:r>
              <a:rPr lang="it-IT" sz="1600" dirty="0" smtClean="0"/>
              <a:t>:</a:t>
            </a:r>
          </a:p>
          <a:p>
            <a:pPr marL="285750" indent="-285750" eaLnBrk="1" hangingPunct="1">
              <a:buFontTx/>
              <a:buChar char="-"/>
            </a:pPr>
            <a:r>
              <a:rPr lang="it-IT" sz="1600" dirty="0" err="1" smtClean="0"/>
              <a:t>storage</a:t>
            </a:r>
            <a:r>
              <a:rPr lang="it-IT" sz="1600" dirty="0" smtClean="0"/>
              <a:t> </a:t>
            </a:r>
            <a:r>
              <a:rPr lang="it-IT" sz="1600" dirty="0" err="1"/>
              <a:t>FIFOs</a:t>
            </a:r>
            <a:r>
              <a:rPr lang="it-IT" sz="1600" dirty="0"/>
              <a:t>, </a:t>
            </a:r>
            <a:r>
              <a:rPr lang="it-IT" sz="1600" dirty="0" err="1"/>
              <a:t>QoS</a:t>
            </a:r>
            <a:r>
              <a:rPr lang="it-IT" sz="1600" dirty="0"/>
              <a:t> and flow control </a:t>
            </a:r>
            <a:r>
              <a:rPr lang="it-IT" sz="1600" dirty="0" err="1"/>
              <a:t>logic</a:t>
            </a:r>
            <a:r>
              <a:rPr lang="it-IT" sz="1600" dirty="0" smtClean="0"/>
              <a:t>,</a:t>
            </a:r>
          </a:p>
          <a:p>
            <a:pPr marL="285750" indent="-285750" eaLnBrk="1" hangingPunct="1">
              <a:buFontTx/>
              <a:buChar char="-"/>
            </a:pPr>
            <a:r>
              <a:rPr lang="it-IT" sz="1600" dirty="0" err="1" smtClean="0"/>
              <a:t>serialization</a:t>
            </a:r>
            <a:r>
              <a:rPr lang="it-IT" sz="1600" dirty="0" smtClean="0"/>
              <a:t> </a:t>
            </a:r>
            <a:r>
              <a:rPr lang="it-IT" sz="1600" dirty="0"/>
              <a:t>and </a:t>
            </a:r>
            <a:r>
              <a:rPr lang="it-IT" sz="1600" dirty="0" err="1"/>
              <a:t>frequency</a:t>
            </a:r>
            <a:r>
              <a:rPr lang="it-IT" sz="1600" dirty="0"/>
              <a:t> </a:t>
            </a:r>
            <a:r>
              <a:rPr lang="it-IT" sz="1600" dirty="0" err="1"/>
              <a:t>conversion</a:t>
            </a:r>
            <a:r>
              <a:rPr lang="it-IT" sz="1600" dirty="0"/>
              <a:t> </a:t>
            </a:r>
            <a:r>
              <a:rPr lang="it-IT" sz="1600" dirty="0" err="1" smtClean="0"/>
              <a:t>modules</a:t>
            </a:r>
            <a:endParaRPr lang="it-IT" sz="1600" dirty="0" smtClean="0"/>
          </a:p>
          <a:p>
            <a:pPr marL="285750" indent="-285750" eaLnBrk="1" hangingPunct="1">
              <a:buFontTx/>
              <a:buChar char="-"/>
            </a:pPr>
            <a:endParaRPr lang="it-IT" sz="1600" dirty="0" smtClean="0"/>
          </a:p>
          <a:p>
            <a:pPr eaLnBrk="1" hangingPunct="1"/>
            <a:r>
              <a:rPr lang="it-IT" sz="1600" dirty="0" smtClean="0">
                <a:solidFill>
                  <a:srgbClr val="FF0000"/>
                </a:solidFill>
              </a:rPr>
              <a:t>PHY</a:t>
            </a:r>
            <a:r>
              <a:rPr lang="it-IT" sz="1600" dirty="0" smtClean="0"/>
              <a:t>:</a:t>
            </a:r>
          </a:p>
          <a:p>
            <a:pPr marL="285750" indent="-285750" eaLnBrk="1" hangingPunct="1">
              <a:buFontTx/>
              <a:buChar char="-"/>
            </a:pPr>
            <a:r>
              <a:rPr lang="it-IT" sz="1600" dirty="0" smtClean="0"/>
              <a:t>data </a:t>
            </a:r>
            <a:r>
              <a:rPr lang="it-IT" sz="1600" dirty="0" err="1"/>
              <a:t>transmission</a:t>
            </a:r>
            <a:r>
              <a:rPr lang="it-IT" sz="1600" dirty="0"/>
              <a:t> </a:t>
            </a:r>
            <a:r>
              <a:rPr lang="it-IT" sz="1600" dirty="0" err="1"/>
              <a:t>at</a:t>
            </a:r>
            <a:r>
              <a:rPr lang="it-IT" sz="1600" dirty="0"/>
              <a:t> </a:t>
            </a:r>
            <a:r>
              <a:rPr lang="it-IT" sz="1600" dirty="0" err="1"/>
              <a:t>physical</a:t>
            </a:r>
            <a:r>
              <a:rPr lang="it-IT" sz="1600" dirty="0"/>
              <a:t> </a:t>
            </a:r>
            <a:r>
              <a:rPr lang="it-IT" sz="1600" dirty="0" err="1"/>
              <a:t>level</a:t>
            </a:r>
            <a:r>
              <a:rPr lang="it-IT" sz="1600" dirty="0" smtClean="0"/>
              <a:t>.</a:t>
            </a:r>
          </a:p>
          <a:p>
            <a:pPr marL="285750" indent="-285750" eaLnBrk="1" hangingPunct="1">
              <a:buFontTx/>
              <a:buChar char="-"/>
            </a:pPr>
            <a:endParaRPr lang="it-IT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876256" y="6021288"/>
            <a:ext cx="1916135" cy="369332"/>
          </a:xfrm>
          <a:prstGeom prst="rect">
            <a:avLst/>
          </a:prstGeom>
          <a:solidFill>
            <a:srgbClr val="009C0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D5.2 (month 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43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4216400" y="3419475"/>
            <a:ext cx="2781300" cy="1295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2324100" y="981075"/>
            <a:ext cx="2743200" cy="1295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7172" name="Straight Connector 66"/>
          <p:cNvCxnSpPr>
            <a:cxnSpLocks noChangeShapeType="1"/>
          </p:cNvCxnSpPr>
          <p:nvPr/>
        </p:nvCxnSpPr>
        <p:spPr bwMode="auto">
          <a:xfrm flipH="1" flipV="1">
            <a:off x="368300" y="2822575"/>
            <a:ext cx="193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Straight Connector 67"/>
          <p:cNvCxnSpPr>
            <a:cxnSpLocks noChangeShapeType="1"/>
          </p:cNvCxnSpPr>
          <p:nvPr/>
        </p:nvCxnSpPr>
        <p:spPr bwMode="auto">
          <a:xfrm rot="5400000" flipH="1" flipV="1">
            <a:off x="-241300" y="3432175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rial" charset="0"/>
              </a:rPr>
              <a:t>Task 5.4 - </a:t>
            </a:r>
            <a:r>
              <a:rPr lang="it-IT" dirty="0" err="1" smtClean="0">
                <a:latin typeface="Arial" charset="0"/>
              </a:rPr>
              <a:t>What’s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>
                <a:latin typeface="Arial" charset="0"/>
              </a:rPr>
              <a:t>next</a:t>
            </a:r>
            <a:endParaRPr lang="en-US" dirty="0">
              <a:latin typeface="Arial" charset="0"/>
            </a:endParaRPr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2362200" y="1171575"/>
            <a:ext cx="838200" cy="914400"/>
          </a:xfrm>
          <a:prstGeom prst="rect">
            <a:avLst/>
          </a:prstGeom>
          <a:solidFill>
            <a:srgbClr val="0B91D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6" name="TextBox 6"/>
          <p:cNvSpPr txBox="1">
            <a:spLocks noChangeArrowheads="1"/>
          </p:cNvSpPr>
          <p:nvPr/>
        </p:nvSpPr>
        <p:spPr bwMode="auto">
          <a:xfrm>
            <a:off x="2362200" y="1431925"/>
            <a:ext cx="838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it-IT" sz="1200">
                <a:solidFill>
                  <a:schemeClr val="tx1"/>
                </a:solidFill>
                <a:cs typeface="ＭＳ Ｐゴシック" charset="0"/>
              </a:rPr>
              <a:t>Security encoder</a:t>
            </a:r>
            <a:endParaRPr lang="en-US" sz="1200">
              <a:solidFill>
                <a:schemeClr val="tx1"/>
              </a:solidFill>
              <a:cs typeface="ＭＳ Ｐゴシック" charset="0"/>
            </a:endParaRPr>
          </a:p>
        </p:txBody>
      </p:sp>
      <p:sp>
        <p:nvSpPr>
          <p:cNvPr id="7177" name="Rectangle 5"/>
          <p:cNvSpPr>
            <a:spLocks noChangeArrowheads="1"/>
          </p:cNvSpPr>
          <p:nvPr/>
        </p:nvSpPr>
        <p:spPr bwMode="auto">
          <a:xfrm>
            <a:off x="3276600" y="1171575"/>
            <a:ext cx="838200" cy="914400"/>
          </a:xfrm>
          <a:prstGeom prst="rect">
            <a:avLst/>
          </a:prstGeom>
          <a:solidFill>
            <a:srgbClr val="0B91D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" name="TextBox 7"/>
          <p:cNvSpPr txBox="1">
            <a:spLocks noChangeArrowheads="1"/>
          </p:cNvSpPr>
          <p:nvPr/>
        </p:nvSpPr>
        <p:spPr bwMode="auto">
          <a:xfrm>
            <a:off x="3276600" y="1400175"/>
            <a:ext cx="838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it-IT" sz="1200">
                <a:solidFill>
                  <a:schemeClr val="tx1"/>
                </a:solidFill>
                <a:cs typeface="ＭＳ Ｐゴシック" charset="0"/>
              </a:rPr>
              <a:t>LP encoder</a:t>
            </a:r>
            <a:endParaRPr lang="en-US" sz="1200">
              <a:solidFill>
                <a:schemeClr val="tx1"/>
              </a:solidFill>
              <a:cs typeface="ＭＳ Ｐゴシック" charset="0"/>
            </a:endParaRPr>
          </a:p>
        </p:txBody>
      </p:sp>
      <p:sp>
        <p:nvSpPr>
          <p:cNvPr id="7179" name="Rectangle 8"/>
          <p:cNvSpPr>
            <a:spLocks noChangeArrowheads="1"/>
          </p:cNvSpPr>
          <p:nvPr/>
        </p:nvSpPr>
        <p:spPr bwMode="auto">
          <a:xfrm>
            <a:off x="4191000" y="1171575"/>
            <a:ext cx="838200" cy="914400"/>
          </a:xfrm>
          <a:prstGeom prst="rect">
            <a:avLst/>
          </a:prstGeom>
          <a:solidFill>
            <a:srgbClr val="0B91D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TextBox 9"/>
          <p:cNvSpPr txBox="1">
            <a:spLocks noChangeArrowheads="1"/>
          </p:cNvSpPr>
          <p:nvPr/>
        </p:nvSpPr>
        <p:spPr bwMode="auto">
          <a:xfrm>
            <a:off x="4191000" y="1431925"/>
            <a:ext cx="838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it-IT" sz="1200">
                <a:solidFill>
                  <a:schemeClr val="tx1"/>
                </a:solidFill>
                <a:cs typeface="ＭＳ Ｐゴシック" charset="0"/>
              </a:rPr>
              <a:t>EDC encoder</a:t>
            </a:r>
            <a:endParaRPr lang="en-US" sz="1200">
              <a:solidFill>
                <a:schemeClr val="tx1"/>
              </a:solidFill>
              <a:cs typeface="ＭＳ Ｐゴシック" charset="0"/>
            </a:endParaRPr>
          </a:p>
        </p:txBody>
      </p:sp>
      <p:sp>
        <p:nvSpPr>
          <p:cNvPr id="7181" name="Rectangle 10"/>
          <p:cNvSpPr>
            <a:spLocks noChangeArrowheads="1"/>
          </p:cNvSpPr>
          <p:nvPr/>
        </p:nvSpPr>
        <p:spPr bwMode="auto">
          <a:xfrm>
            <a:off x="5105400" y="1171575"/>
            <a:ext cx="838200" cy="9144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TextBox 11"/>
          <p:cNvSpPr txBox="1">
            <a:spLocks noChangeArrowheads="1"/>
          </p:cNvSpPr>
          <p:nvPr/>
        </p:nvSpPr>
        <p:spPr bwMode="auto">
          <a:xfrm>
            <a:off x="5080000" y="1508125"/>
            <a:ext cx="9144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it-IT" sz="1200">
                <a:solidFill>
                  <a:schemeClr val="tx1"/>
                </a:solidFill>
                <a:cs typeface="ＭＳ Ｐゴシック" charset="0"/>
              </a:rPr>
              <a:t>Serializer</a:t>
            </a:r>
            <a:endParaRPr lang="en-US" sz="1200">
              <a:solidFill>
                <a:schemeClr val="tx1"/>
              </a:solidFill>
              <a:cs typeface="ＭＳ Ｐゴシック" charset="0"/>
            </a:endParaRPr>
          </a:p>
        </p:txBody>
      </p:sp>
      <p:sp>
        <p:nvSpPr>
          <p:cNvPr id="7183" name="Rectangle 18"/>
          <p:cNvSpPr>
            <a:spLocks noChangeArrowheads="1"/>
          </p:cNvSpPr>
          <p:nvPr/>
        </p:nvSpPr>
        <p:spPr bwMode="auto">
          <a:xfrm>
            <a:off x="6019800" y="1171575"/>
            <a:ext cx="838200" cy="9144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TextBox 19"/>
          <p:cNvSpPr txBox="1">
            <a:spLocks noChangeArrowheads="1"/>
          </p:cNvSpPr>
          <p:nvPr/>
        </p:nvSpPr>
        <p:spPr bwMode="auto">
          <a:xfrm>
            <a:off x="5981700" y="1330325"/>
            <a:ext cx="990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it-IT" sz="1200">
                <a:solidFill>
                  <a:schemeClr val="tx1"/>
                </a:solidFill>
                <a:cs typeface="ＭＳ Ｐゴシック" charset="0"/>
              </a:rPr>
              <a:t>Emitter/</a:t>
            </a:r>
          </a:p>
          <a:p>
            <a:pPr eaLnBrk="1" hangingPunct="1">
              <a:buFont typeface="Wingdings" charset="0"/>
              <a:buNone/>
            </a:pPr>
            <a:r>
              <a:rPr lang="it-IT" sz="1200">
                <a:solidFill>
                  <a:schemeClr val="tx1"/>
                </a:solidFill>
                <a:cs typeface="ＭＳ Ｐゴシック" charset="0"/>
              </a:rPr>
              <a:t>modulator  driver</a:t>
            </a:r>
            <a:endParaRPr lang="en-US" sz="1200">
              <a:solidFill>
                <a:schemeClr val="tx1"/>
              </a:solidFill>
              <a:cs typeface="ＭＳ Ｐゴシック" charset="0"/>
            </a:endParaRPr>
          </a:p>
        </p:txBody>
      </p:sp>
      <p:sp>
        <p:nvSpPr>
          <p:cNvPr id="7185" name="Rectangle 21"/>
          <p:cNvSpPr>
            <a:spLocks noChangeArrowheads="1"/>
          </p:cNvSpPr>
          <p:nvPr/>
        </p:nvSpPr>
        <p:spPr bwMode="auto">
          <a:xfrm>
            <a:off x="6934200" y="1171575"/>
            <a:ext cx="838200" cy="914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TextBox 22"/>
          <p:cNvSpPr txBox="1">
            <a:spLocks noChangeArrowheads="1"/>
          </p:cNvSpPr>
          <p:nvPr/>
        </p:nvSpPr>
        <p:spPr bwMode="auto">
          <a:xfrm>
            <a:off x="6896100" y="1330325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it-IT" sz="1200">
                <a:solidFill>
                  <a:schemeClr val="tx1"/>
                </a:solidFill>
                <a:cs typeface="ＭＳ Ｐゴシック" charset="0"/>
              </a:rPr>
              <a:t>Emitter/</a:t>
            </a:r>
          </a:p>
          <a:p>
            <a:pPr eaLnBrk="1" hangingPunct="1">
              <a:buFont typeface="Wingdings" charset="0"/>
              <a:buNone/>
            </a:pPr>
            <a:r>
              <a:rPr lang="it-IT" sz="1200">
                <a:solidFill>
                  <a:schemeClr val="tx1"/>
                </a:solidFill>
                <a:cs typeface="ＭＳ Ｐゴシック" charset="0"/>
              </a:rPr>
              <a:t>modulator </a:t>
            </a:r>
            <a:endParaRPr lang="en-US" sz="1200">
              <a:solidFill>
                <a:schemeClr val="tx1"/>
              </a:solidFill>
              <a:cs typeface="ＭＳ Ｐゴシック" charset="0"/>
            </a:endParaRPr>
          </a:p>
        </p:txBody>
      </p:sp>
      <p:sp>
        <p:nvSpPr>
          <p:cNvPr id="7187" name="Rectangle 24"/>
          <p:cNvSpPr>
            <a:spLocks noChangeArrowheads="1"/>
          </p:cNvSpPr>
          <p:nvPr/>
        </p:nvSpPr>
        <p:spPr bwMode="auto">
          <a:xfrm flipH="1">
            <a:off x="6096000" y="3571875"/>
            <a:ext cx="838200" cy="914400"/>
          </a:xfrm>
          <a:prstGeom prst="rect">
            <a:avLst/>
          </a:prstGeom>
          <a:solidFill>
            <a:srgbClr val="0B91D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TextBox 25"/>
          <p:cNvSpPr txBox="1">
            <a:spLocks noChangeArrowheads="1"/>
          </p:cNvSpPr>
          <p:nvPr/>
        </p:nvSpPr>
        <p:spPr bwMode="auto">
          <a:xfrm flipH="1">
            <a:off x="6096000" y="3832225"/>
            <a:ext cx="838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it-IT" sz="1200">
                <a:solidFill>
                  <a:schemeClr val="tx1"/>
                </a:solidFill>
                <a:cs typeface="ＭＳ Ｐゴシック" charset="0"/>
              </a:rPr>
              <a:t>Security decoder</a:t>
            </a:r>
            <a:endParaRPr lang="en-US" sz="1200">
              <a:solidFill>
                <a:schemeClr val="tx1"/>
              </a:solidFill>
              <a:cs typeface="ＭＳ Ｐゴシック" charset="0"/>
            </a:endParaRPr>
          </a:p>
        </p:txBody>
      </p:sp>
      <p:sp>
        <p:nvSpPr>
          <p:cNvPr id="7189" name="Rectangle 27"/>
          <p:cNvSpPr>
            <a:spLocks noChangeArrowheads="1"/>
          </p:cNvSpPr>
          <p:nvPr/>
        </p:nvSpPr>
        <p:spPr bwMode="auto">
          <a:xfrm flipH="1">
            <a:off x="5181600" y="3571875"/>
            <a:ext cx="838200" cy="914400"/>
          </a:xfrm>
          <a:prstGeom prst="rect">
            <a:avLst/>
          </a:prstGeom>
          <a:solidFill>
            <a:srgbClr val="0B91D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0" name="TextBox 28"/>
          <p:cNvSpPr txBox="1">
            <a:spLocks noChangeArrowheads="1"/>
          </p:cNvSpPr>
          <p:nvPr/>
        </p:nvSpPr>
        <p:spPr bwMode="auto">
          <a:xfrm flipH="1">
            <a:off x="5181600" y="3800475"/>
            <a:ext cx="838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it-IT" sz="1200">
                <a:solidFill>
                  <a:schemeClr val="tx1"/>
                </a:solidFill>
                <a:cs typeface="ＭＳ Ｐゴシック" charset="0"/>
              </a:rPr>
              <a:t>LP decoder</a:t>
            </a:r>
            <a:endParaRPr lang="en-US" sz="1200">
              <a:solidFill>
                <a:schemeClr val="tx1"/>
              </a:solidFill>
              <a:cs typeface="ＭＳ Ｐゴシック" charset="0"/>
            </a:endParaRPr>
          </a:p>
        </p:txBody>
      </p:sp>
      <p:sp>
        <p:nvSpPr>
          <p:cNvPr id="7191" name="Rectangle 30"/>
          <p:cNvSpPr>
            <a:spLocks noChangeArrowheads="1"/>
          </p:cNvSpPr>
          <p:nvPr/>
        </p:nvSpPr>
        <p:spPr bwMode="auto">
          <a:xfrm flipH="1">
            <a:off x="4267200" y="3571875"/>
            <a:ext cx="838200" cy="914400"/>
          </a:xfrm>
          <a:prstGeom prst="rect">
            <a:avLst/>
          </a:prstGeom>
          <a:solidFill>
            <a:srgbClr val="0B91D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2" name="TextBox 31"/>
          <p:cNvSpPr txBox="1">
            <a:spLocks noChangeArrowheads="1"/>
          </p:cNvSpPr>
          <p:nvPr/>
        </p:nvSpPr>
        <p:spPr bwMode="auto">
          <a:xfrm flipH="1">
            <a:off x="4267200" y="3832225"/>
            <a:ext cx="838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it-IT" sz="1200">
                <a:solidFill>
                  <a:schemeClr val="tx1"/>
                </a:solidFill>
                <a:cs typeface="ＭＳ Ｐゴシック" charset="0"/>
              </a:rPr>
              <a:t>EDC decoder</a:t>
            </a:r>
            <a:endParaRPr lang="en-US" sz="1200">
              <a:solidFill>
                <a:schemeClr val="tx1"/>
              </a:solidFill>
              <a:cs typeface="ＭＳ Ｐゴシック" charset="0"/>
            </a:endParaRPr>
          </a:p>
        </p:txBody>
      </p:sp>
      <p:sp>
        <p:nvSpPr>
          <p:cNvPr id="7193" name="Rectangle 33"/>
          <p:cNvSpPr>
            <a:spLocks noChangeArrowheads="1"/>
          </p:cNvSpPr>
          <p:nvPr/>
        </p:nvSpPr>
        <p:spPr bwMode="auto">
          <a:xfrm flipH="1">
            <a:off x="3133725" y="3571875"/>
            <a:ext cx="1060450" cy="9144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4" name="TextBox 34"/>
          <p:cNvSpPr txBox="1">
            <a:spLocks noChangeArrowheads="1"/>
          </p:cNvSpPr>
          <p:nvPr/>
        </p:nvSpPr>
        <p:spPr bwMode="auto">
          <a:xfrm flipH="1">
            <a:off x="3124200" y="3908425"/>
            <a:ext cx="12065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it-IT" sz="1200">
                <a:solidFill>
                  <a:schemeClr val="tx1"/>
                </a:solidFill>
                <a:cs typeface="ＭＳ Ｐゴシック" charset="0"/>
              </a:rPr>
              <a:t>Deserializer</a:t>
            </a:r>
            <a:endParaRPr lang="en-US" sz="1200">
              <a:solidFill>
                <a:schemeClr val="tx1"/>
              </a:solidFill>
              <a:cs typeface="ＭＳ Ｐゴシック" charset="0"/>
            </a:endParaRPr>
          </a:p>
        </p:txBody>
      </p:sp>
      <p:sp>
        <p:nvSpPr>
          <p:cNvPr id="7195" name="Rectangle 36"/>
          <p:cNvSpPr>
            <a:spLocks noChangeArrowheads="1"/>
          </p:cNvSpPr>
          <p:nvPr/>
        </p:nvSpPr>
        <p:spPr bwMode="auto">
          <a:xfrm flipH="1">
            <a:off x="2209800" y="3571875"/>
            <a:ext cx="838200" cy="9144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6" name="TextBox 37"/>
          <p:cNvSpPr txBox="1">
            <a:spLocks noChangeArrowheads="1"/>
          </p:cNvSpPr>
          <p:nvPr/>
        </p:nvSpPr>
        <p:spPr bwMode="auto">
          <a:xfrm flipH="1">
            <a:off x="2438400" y="3876675"/>
            <a:ext cx="5334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it-IT" sz="1200">
                <a:solidFill>
                  <a:schemeClr val="tx1"/>
                </a:solidFill>
                <a:cs typeface="ＭＳ Ｐゴシック" charset="0"/>
              </a:rPr>
              <a:t>TIA</a:t>
            </a:r>
            <a:endParaRPr lang="en-US" sz="1200">
              <a:solidFill>
                <a:schemeClr val="tx1"/>
              </a:solidFill>
              <a:cs typeface="ＭＳ Ｐゴシック" charset="0"/>
            </a:endParaRPr>
          </a:p>
        </p:txBody>
      </p:sp>
      <p:sp>
        <p:nvSpPr>
          <p:cNvPr id="7197" name="Rectangle 39"/>
          <p:cNvSpPr>
            <a:spLocks noChangeArrowheads="1"/>
          </p:cNvSpPr>
          <p:nvPr/>
        </p:nvSpPr>
        <p:spPr bwMode="auto">
          <a:xfrm flipH="1">
            <a:off x="1295400" y="3571875"/>
            <a:ext cx="838200" cy="914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8" name="TextBox 40"/>
          <p:cNvSpPr txBox="1">
            <a:spLocks noChangeArrowheads="1"/>
          </p:cNvSpPr>
          <p:nvPr/>
        </p:nvSpPr>
        <p:spPr bwMode="auto">
          <a:xfrm flipH="1">
            <a:off x="1320800" y="3889375"/>
            <a:ext cx="8001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it-IT" sz="1200">
                <a:solidFill>
                  <a:schemeClr val="tx1"/>
                </a:solidFill>
                <a:cs typeface="ＭＳ Ｐゴシック" charset="0"/>
              </a:rPr>
              <a:t>Detector </a:t>
            </a:r>
            <a:endParaRPr lang="en-US" sz="1200">
              <a:solidFill>
                <a:schemeClr val="tx1"/>
              </a:solidFill>
              <a:cs typeface="ＭＳ Ｐゴシック" charset="0"/>
            </a:endParaRPr>
          </a:p>
        </p:txBody>
      </p:sp>
      <p:sp>
        <p:nvSpPr>
          <p:cNvPr id="7199" name="Rectangle 42"/>
          <p:cNvSpPr>
            <a:spLocks noChangeArrowheads="1"/>
          </p:cNvSpPr>
          <p:nvPr/>
        </p:nvSpPr>
        <p:spPr bwMode="auto">
          <a:xfrm>
            <a:off x="1447800" y="1171575"/>
            <a:ext cx="838200" cy="914400"/>
          </a:xfrm>
          <a:prstGeom prst="rect">
            <a:avLst/>
          </a:prstGeom>
          <a:solidFill>
            <a:srgbClr val="0B91D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0" name="TextBox 43"/>
          <p:cNvSpPr txBox="1">
            <a:spLocks noChangeArrowheads="1"/>
          </p:cNvSpPr>
          <p:nvPr/>
        </p:nvSpPr>
        <p:spPr bwMode="auto">
          <a:xfrm>
            <a:off x="1524000" y="1431925"/>
            <a:ext cx="7239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it-IT" sz="1200">
                <a:solidFill>
                  <a:schemeClr val="tx1"/>
                </a:solidFill>
                <a:cs typeface="ＭＳ Ｐゴシック" charset="0"/>
              </a:rPr>
              <a:t>Traffic source</a:t>
            </a:r>
            <a:endParaRPr lang="en-US" sz="1200">
              <a:solidFill>
                <a:schemeClr val="tx1"/>
              </a:solidFill>
              <a:cs typeface="ＭＳ Ｐゴシック" charset="0"/>
            </a:endParaRPr>
          </a:p>
        </p:txBody>
      </p:sp>
      <p:sp>
        <p:nvSpPr>
          <p:cNvPr id="7201" name="Rectangle 45"/>
          <p:cNvSpPr>
            <a:spLocks noChangeArrowheads="1"/>
          </p:cNvSpPr>
          <p:nvPr/>
        </p:nvSpPr>
        <p:spPr bwMode="auto">
          <a:xfrm>
            <a:off x="7023100" y="3571875"/>
            <a:ext cx="1058863" cy="914400"/>
          </a:xfrm>
          <a:prstGeom prst="rect">
            <a:avLst/>
          </a:prstGeom>
          <a:solidFill>
            <a:srgbClr val="0B91D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2" name="TextBox 46"/>
          <p:cNvSpPr txBox="1">
            <a:spLocks noChangeArrowheads="1"/>
          </p:cNvSpPr>
          <p:nvPr/>
        </p:nvSpPr>
        <p:spPr bwMode="auto">
          <a:xfrm>
            <a:off x="7035800" y="3832225"/>
            <a:ext cx="1346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it-IT" sz="1200">
                <a:solidFill>
                  <a:schemeClr val="tx1"/>
                </a:solidFill>
                <a:cs typeface="ＭＳ Ｐゴシック" charset="0"/>
              </a:rPr>
              <a:t>Traffic Destination</a:t>
            </a:r>
            <a:endParaRPr lang="en-US" sz="1200">
              <a:solidFill>
                <a:schemeClr val="tx1"/>
              </a:solidFill>
              <a:cs typeface="ＭＳ Ｐゴシック" charset="0"/>
            </a:endParaRPr>
          </a:p>
        </p:txBody>
      </p:sp>
      <p:sp>
        <p:nvSpPr>
          <p:cNvPr id="7203" name="Rectangle 48"/>
          <p:cNvSpPr>
            <a:spLocks noChangeArrowheads="1"/>
          </p:cNvSpPr>
          <p:nvPr/>
        </p:nvSpPr>
        <p:spPr bwMode="auto">
          <a:xfrm flipH="1">
            <a:off x="2311400" y="2568575"/>
            <a:ext cx="46482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4" name="TextBox 49"/>
          <p:cNvSpPr txBox="1">
            <a:spLocks noChangeArrowheads="1"/>
          </p:cNvSpPr>
          <p:nvPr/>
        </p:nvSpPr>
        <p:spPr bwMode="auto">
          <a:xfrm flipH="1">
            <a:off x="2768600" y="2708275"/>
            <a:ext cx="37846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it-IT" sz="1200">
                <a:solidFill>
                  <a:schemeClr val="tx1"/>
                </a:solidFill>
                <a:cs typeface="ＭＳ Ｐゴシック" charset="0"/>
              </a:rPr>
              <a:t>Physical channel (waveguide, fiber, free space) </a:t>
            </a:r>
            <a:endParaRPr lang="en-US" sz="1200">
              <a:solidFill>
                <a:schemeClr val="tx1"/>
              </a:solidFill>
              <a:cs typeface="ＭＳ Ｐゴシック" charset="0"/>
            </a:endParaRPr>
          </a:p>
        </p:txBody>
      </p:sp>
      <p:cxnSp>
        <p:nvCxnSpPr>
          <p:cNvPr id="7205" name="Straight Connector 55"/>
          <p:cNvCxnSpPr>
            <a:cxnSpLocks noChangeShapeType="1"/>
            <a:stCxn id="7185" idx="3"/>
          </p:cNvCxnSpPr>
          <p:nvPr/>
        </p:nvCxnSpPr>
        <p:spPr bwMode="auto">
          <a:xfrm>
            <a:off x="7772400" y="162877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6" name="Straight Connector 59"/>
          <p:cNvCxnSpPr>
            <a:cxnSpLocks noChangeShapeType="1"/>
          </p:cNvCxnSpPr>
          <p:nvPr/>
        </p:nvCxnSpPr>
        <p:spPr bwMode="auto">
          <a:xfrm>
            <a:off x="6972300" y="2847975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7" name="Straight Connector 62"/>
          <p:cNvCxnSpPr>
            <a:cxnSpLocks noChangeShapeType="1"/>
          </p:cNvCxnSpPr>
          <p:nvPr/>
        </p:nvCxnSpPr>
        <p:spPr bwMode="auto">
          <a:xfrm rot="5400000">
            <a:off x="8077200" y="2238375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8" name="Straight Connector 75"/>
          <p:cNvCxnSpPr>
            <a:cxnSpLocks noChangeShapeType="1"/>
          </p:cNvCxnSpPr>
          <p:nvPr/>
        </p:nvCxnSpPr>
        <p:spPr bwMode="auto">
          <a:xfrm>
            <a:off x="368300" y="404177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09" name="TextBox 76"/>
          <p:cNvSpPr txBox="1">
            <a:spLocks noChangeArrowheads="1"/>
          </p:cNvSpPr>
          <p:nvPr/>
        </p:nvSpPr>
        <p:spPr bwMode="auto">
          <a:xfrm>
            <a:off x="228600" y="1143000"/>
            <a:ext cx="67056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it-IT" sz="1400">
                <a:solidFill>
                  <a:schemeClr val="tx1"/>
                </a:solidFill>
                <a:cs typeface="ＭＳ Ｐゴシック" charset="0"/>
              </a:rPr>
              <a:t> Digital</a:t>
            </a:r>
          </a:p>
          <a:p>
            <a:pPr eaLnBrk="1" hangingPunct="1">
              <a:buFont typeface="Wingdings" charset="0"/>
              <a:buNone/>
            </a:pPr>
            <a:r>
              <a:rPr lang="it-IT" sz="1400">
                <a:solidFill>
                  <a:schemeClr val="tx1"/>
                </a:solidFill>
                <a:cs typeface="ＭＳ Ｐゴシック" charset="0"/>
              </a:rPr>
              <a:t> Analog</a:t>
            </a:r>
          </a:p>
          <a:p>
            <a:pPr eaLnBrk="1" hangingPunct="1">
              <a:buFont typeface="Wingdings" charset="0"/>
              <a:buNone/>
            </a:pPr>
            <a:r>
              <a:rPr lang="it-IT" sz="1400">
                <a:solidFill>
                  <a:schemeClr val="tx1"/>
                </a:solidFill>
                <a:cs typeface="ＭＳ Ｐゴシック" charset="0"/>
              </a:rPr>
              <a:t> Photonic</a:t>
            </a:r>
            <a:endParaRPr lang="en-US" sz="1400">
              <a:solidFill>
                <a:schemeClr val="tx1"/>
              </a:solidFill>
              <a:cs typeface="ＭＳ Ｐゴシック" charset="0"/>
            </a:endParaRPr>
          </a:p>
        </p:txBody>
      </p:sp>
      <p:sp>
        <p:nvSpPr>
          <p:cNvPr id="7210" name="Rectangle 77"/>
          <p:cNvSpPr>
            <a:spLocks noChangeArrowheads="1"/>
          </p:cNvSpPr>
          <p:nvPr/>
        </p:nvSpPr>
        <p:spPr bwMode="auto">
          <a:xfrm>
            <a:off x="152400" y="1447800"/>
            <a:ext cx="152400" cy="1524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1" name="Rectangle 78"/>
          <p:cNvSpPr>
            <a:spLocks noChangeArrowheads="1"/>
          </p:cNvSpPr>
          <p:nvPr/>
        </p:nvSpPr>
        <p:spPr bwMode="auto">
          <a:xfrm>
            <a:off x="152400" y="1219200"/>
            <a:ext cx="152400" cy="1524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2" name="Rectangle 79"/>
          <p:cNvSpPr>
            <a:spLocks noChangeArrowheads="1"/>
          </p:cNvSpPr>
          <p:nvPr/>
        </p:nvSpPr>
        <p:spPr bwMode="auto">
          <a:xfrm>
            <a:off x="152400" y="1676400"/>
            <a:ext cx="152400" cy="1524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3" name="TextBox 44"/>
          <p:cNvSpPr txBox="1">
            <a:spLocks noChangeArrowheads="1"/>
          </p:cNvSpPr>
          <p:nvPr/>
        </p:nvSpPr>
        <p:spPr bwMode="auto">
          <a:xfrm>
            <a:off x="300038" y="5118100"/>
            <a:ext cx="85915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/>
              <a:t>New modules to be developed include codecs for data encryption for </a:t>
            </a:r>
            <a:r>
              <a:rPr lang="it-IT" sz="1600">
                <a:solidFill>
                  <a:srgbClr val="FF0000"/>
                </a:solidFill>
              </a:rPr>
              <a:t>security</a:t>
            </a:r>
            <a:r>
              <a:rPr lang="it-IT" sz="1600"/>
              <a:t>, codecs for </a:t>
            </a:r>
            <a:r>
              <a:rPr lang="it-IT" sz="1600">
                <a:solidFill>
                  <a:srgbClr val="FF0000"/>
                </a:solidFill>
              </a:rPr>
              <a:t>reducing dynamic power consumption</a:t>
            </a:r>
            <a:r>
              <a:rPr lang="it-IT" sz="1600"/>
              <a:t>, and codecs for </a:t>
            </a:r>
            <a:r>
              <a:rPr lang="it-IT" sz="1600">
                <a:solidFill>
                  <a:srgbClr val="FF0000"/>
                </a:solidFill>
              </a:rPr>
              <a:t>error detection and correction</a:t>
            </a:r>
            <a:r>
              <a:rPr lang="it-IT" sz="1600"/>
              <a:t> in case of noisy physical channel.</a:t>
            </a:r>
          </a:p>
        </p:txBody>
      </p:sp>
    </p:spTree>
    <p:extLst>
      <p:ext uri="{BB962C8B-B14F-4D97-AF65-F5344CB8AC3E}">
        <p14:creationId xmlns:p14="http://schemas.microsoft.com/office/powerpoint/2010/main" val="2082465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Progress fully according to plan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Optical interfaces designed, fabricated and tested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Coupler dielectric &lt;&gt; </a:t>
            </a:r>
            <a:r>
              <a:rPr lang="en-US" dirty="0" err="1" smtClean="0"/>
              <a:t>plasmonic</a:t>
            </a:r>
            <a:r>
              <a:rPr lang="en-US" dirty="0" smtClean="0"/>
              <a:t> waveguide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Optical filters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Optical beam shapers</a:t>
            </a:r>
          </a:p>
          <a:p>
            <a:pPr marL="0" indent="0">
              <a:lnSpc>
                <a:spcPct val="120000"/>
              </a:lnSpc>
            </a:pPr>
            <a:r>
              <a:rPr lang="en-US" dirty="0" smtClean="0"/>
              <a:t>Electrical interfaces designed and implemented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28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 5.1 – Couplers</a:t>
            </a:r>
          </a:p>
          <a:p>
            <a:pPr lvl="1">
              <a:spcAft>
                <a:spcPct val="20000"/>
              </a:spcAft>
              <a:buFont typeface="Arial"/>
              <a:buChar char="•"/>
            </a:pPr>
            <a:r>
              <a:rPr lang="de-DE" dirty="0">
                <a:solidFill>
                  <a:schemeClr val="tx1"/>
                </a:solidFill>
              </a:rPr>
              <a:t>Further </a:t>
            </a:r>
            <a:r>
              <a:rPr lang="de-DE" dirty="0" err="1">
                <a:solidFill>
                  <a:schemeClr val="tx1"/>
                </a:solidFill>
              </a:rPr>
              <a:t>optimization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process</a:t>
            </a:r>
            <a:r>
              <a:rPr lang="de-DE" dirty="0">
                <a:solidFill>
                  <a:schemeClr val="tx1"/>
                </a:solidFill>
              </a:rPr>
              <a:t>  </a:t>
            </a:r>
          </a:p>
          <a:p>
            <a:pPr lvl="1">
              <a:spcAft>
                <a:spcPct val="20000"/>
              </a:spcAft>
              <a:buFont typeface="Arial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Next </a:t>
            </a:r>
            <a:r>
              <a:rPr lang="de-DE" dirty="0">
                <a:solidFill>
                  <a:schemeClr val="tx1"/>
                </a:solidFill>
              </a:rPr>
              <a:t>post-</a:t>
            </a:r>
            <a:r>
              <a:rPr lang="de-DE" dirty="0" err="1">
                <a:solidFill>
                  <a:schemeClr val="tx1"/>
                </a:solidFill>
              </a:rPr>
              <a:t>processing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being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carried</a:t>
            </a:r>
            <a:r>
              <a:rPr lang="de-DE" dirty="0">
                <a:solidFill>
                  <a:schemeClr val="tx1"/>
                </a:solidFill>
              </a:rPr>
              <a:t> out </a:t>
            </a:r>
            <a:r>
              <a:rPr lang="de-DE" dirty="0" err="1">
                <a:solidFill>
                  <a:schemeClr val="tx1"/>
                </a:solidFill>
              </a:rPr>
              <a:t>by</a:t>
            </a:r>
            <a:r>
              <a:rPr lang="de-DE" dirty="0">
                <a:solidFill>
                  <a:schemeClr val="tx1"/>
                </a:solidFill>
              </a:rPr>
              <a:t> KIT</a:t>
            </a:r>
          </a:p>
          <a:p>
            <a:pPr lvl="1">
              <a:spcAft>
                <a:spcPct val="20000"/>
              </a:spcAft>
              <a:buFont typeface="Arial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New </a:t>
            </a:r>
            <a:r>
              <a:rPr lang="de-DE" dirty="0" err="1">
                <a:solidFill>
                  <a:schemeClr val="tx1"/>
                </a:solidFill>
              </a:rPr>
              <a:t>cut</a:t>
            </a:r>
            <a:r>
              <a:rPr lang="de-DE" dirty="0">
                <a:solidFill>
                  <a:schemeClr val="tx1"/>
                </a:solidFill>
              </a:rPr>
              <a:t>-back </a:t>
            </a:r>
            <a:r>
              <a:rPr lang="de-DE" dirty="0" err="1" smtClean="0">
                <a:solidFill>
                  <a:schemeClr val="tx1"/>
                </a:solidFill>
              </a:rPr>
              <a:t>measurement</a:t>
            </a:r>
            <a:endParaRPr lang="de-DE" dirty="0" smtClean="0">
              <a:solidFill>
                <a:schemeClr val="tx1"/>
              </a:solidFill>
            </a:endParaRPr>
          </a:p>
          <a:p>
            <a:pPr marL="0" indent="0">
              <a:spcAft>
                <a:spcPct val="20000"/>
              </a:spcAft>
            </a:pPr>
            <a:r>
              <a:rPr lang="de-DE" dirty="0" smtClean="0"/>
              <a:t>Task 5.2 – Beam </a:t>
            </a:r>
            <a:r>
              <a:rPr lang="de-DE" dirty="0" err="1" smtClean="0"/>
              <a:t>shapers</a:t>
            </a:r>
            <a:endParaRPr lang="de-DE" dirty="0" smtClean="0"/>
          </a:p>
          <a:p>
            <a:pPr lvl="1">
              <a:spcAft>
                <a:spcPct val="20000"/>
              </a:spcAft>
              <a:buFont typeface="Arial"/>
              <a:buChar char="•"/>
            </a:pPr>
            <a:r>
              <a:rPr lang="de-DE" dirty="0" err="1" smtClean="0">
                <a:solidFill>
                  <a:schemeClr val="tx1"/>
                </a:solidFill>
              </a:rPr>
              <a:t>Incorporate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foucssing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grating</a:t>
            </a:r>
            <a:r>
              <a:rPr lang="de-DE" dirty="0" smtClean="0">
                <a:solidFill>
                  <a:schemeClr val="tx1"/>
                </a:solidFill>
              </a:rPr>
              <a:t> on </a:t>
            </a:r>
            <a:r>
              <a:rPr lang="de-DE" dirty="0" err="1" smtClean="0">
                <a:solidFill>
                  <a:schemeClr val="tx1"/>
                </a:solidFill>
              </a:rPr>
              <a:t>moving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platform</a:t>
            </a:r>
            <a:endParaRPr lang="de-DE" dirty="0" smtClean="0">
              <a:solidFill>
                <a:schemeClr val="tx1"/>
              </a:solidFill>
            </a:endParaRPr>
          </a:p>
          <a:p>
            <a:pPr marL="0" indent="0">
              <a:spcAft>
                <a:spcPct val="20000"/>
              </a:spcAft>
            </a:pPr>
            <a:r>
              <a:rPr lang="de-DE" dirty="0" smtClean="0"/>
              <a:t>Task 5.3 – Filters</a:t>
            </a:r>
          </a:p>
          <a:p>
            <a:pPr lvl="1" indent="-342900">
              <a:spcAft>
                <a:spcPct val="20000"/>
              </a:spcAft>
              <a:buFont typeface="Arial"/>
              <a:buChar char="•"/>
            </a:pPr>
            <a:r>
              <a:rPr lang="de-DE" dirty="0" err="1" smtClean="0">
                <a:solidFill>
                  <a:schemeClr val="tx1"/>
                </a:solidFill>
              </a:rPr>
              <a:t>Completed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spcAft>
                <a:spcPct val="20000"/>
              </a:spcAft>
            </a:pPr>
            <a:r>
              <a:rPr lang="de-DE" dirty="0" smtClean="0"/>
              <a:t>Task 5.4 – DDCM </a:t>
            </a:r>
            <a:r>
              <a:rPr lang="de-DE" dirty="0" err="1" smtClean="0"/>
              <a:t>specification</a:t>
            </a:r>
            <a:endParaRPr lang="de-DE" dirty="0" smtClean="0"/>
          </a:p>
          <a:p>
            <a:pPr lvl="1" indent="-342900">
              <a:spcAft>
                <a:spcPct val="20000"/>
              </a:spcAft>
              <a:buFont typeface="Arial"/>
              <a:buChar char="•"/>
            </a:pPr>
            <a:r>
              <a:rPr lang="de-DE" dirty="0" err="1" smtClean="0">
                <a:solidFill>
                  <a:schemeClr val="tx1"/>
                </a:solidFill>
              </a:rPr>
              <a:t>Completed</a:t>
            </a:r>
            <a:endParaRPr lang="de-DE" dirty="0" smtClean="0">
              <a:solidFill>
                <a:schemeClr val="tx1"/>
              </a:solidFill>
            </a:endParaRPr>
          </a:p>
          <a:p>
            <a:pPr marL="0" indent="0">
              <a:spcAft>
                <a:spcPct val="20000"/>
              </a:spcAft>
            </a:pPr>
            <a:r>
              <a:rPr lang="de-DE" dirty="0" smtClean="0"/>
              <a:t>Task 5.5 – DDCM </a:t>
            </a:r>
            <a:r>
              <a:rPr lang="de-DE" dirty="0" err="1" smtClean="0"/>
              <a:t>implementation</a:t>
            </a:r>
            <a:endParaRPr lang="de-DE" dirty="0" smtClean="0"/>
          </a:p>
          <a:p>
            <a:pPr lvl="1" indent="-342900">
              <a:spcAft>
                <a:spcPct val="20000"/>
              </a:spcAft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Signal Generation Module implementation via FPGA</a:t>
            </a:r>
            <a:endParaRPr lang="en-GB" dirty="0">
              <a:solidFill>
                <a:schemeClr val="tx1"/>
              </a:solidFill>
            </a:endParaRPr>
          </a:p>
          <a:p>
            <a:pPr lvl="1" indent="-342900">
              <a:spcAft>
                <a:spcPct val="20000"/>
              </a:spcAft>
              <a:buFont typeface="Arial"/>
              <a:buChar char="•"/>
            </a:pPr>
            <a:endParaRPr lang="de-D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262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Status: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First generation designed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Fabrication completed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Characterisation</a:t>
            </a:r>
            <a:r>
              <a:rPr lang="en-US" dirty="0" smtClean="0"/>
              <a:t> on going: </a:t>
            </a:r>
            <a:r>
              <a:rPr lang="en-US" dirty="0"/>
              <a:t>1 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/>
              <a:t>m </a:t>
            </a:r>
            <a:r>
              <a:rPr lang="en-US" dirty="0" smtClean="0"/>
              <a:t>lateral movement measured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5.2 – Optical Beam </a:t>
            </a:r>
            <a:r>
              <a:rPr lang="en-US" dirty="0" err="1"/>
              <a:t>Steerers</a:t>
            </a:r>
            <a:endParaRPr lang="en-US" dirty="0"/>
          </a:p>
        </p:txBody>
      </p:sp>
      <p:pic>
        <p:nvPicPr>
          <p:cNvPr id="4" name="Picture 2" descr="\\photonicsserv1\docs\Sukumar\02102012\blackfoot1 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164123" y="2948447"/>
            <a:ext cx="2452316" cy="326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Graph1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60" t="11097" r="12780" b="3699"/>
          <a:stretch>
            <a:fillRect/>
          </a:stretch>
        </p:blipFill>
        <p:spPr>
          <a:xfrm>
            <a:off x="4355976" y="3140968"/>
            <a:ext cx="3600400" cy="319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26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686800" cy="498317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defTabSz="457200" eaLnBrk="1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Font typeface="Arial"/>
              <a:buNone/>
            </a:pPr>
            <a:r>
              <a:rPr lang="en-US" sz="2400" kern="1200" dirty="0" smtClean="0">
                <a:ea typeface="+mn-ea"/>
              </a:rPr>
              <a:t>Overall Objective :</a:t>
            </a:r>
          </a:p>
          <a:p>
            <a:pPr marL="0" indent="0" defTabSz="457200" eaLnBrk="1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Font typeface="Arial"/>
              <a:buNone/>
            </a:pPr>
            <a:endParaRPr lang="en-US" sz="2400" kern="1200" dirty="0" smtClean="0">
              <a:ea typeface="+mn-ea"/>
            </a:endParaRPr>
          </a:p>
          <a:p>
            <a:pPr marL="0" indent="0" defTabSz="457200" eaLnBrk="1" hangingPunct="1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Font typeface="Arial"/>
              <a:buNone/>
            </a:pPr>
            <a:r>
              <a:rPr lang="en-US" sz="2400" kern="1200" dirty="0" smtClean="0">
                <a:ea typeface="+mn-ea"/>
              </a:rPr>
              <a:t>Specific Objectives:</a:t>
            </a:r>
            <a:endParaRPr lang="en-US" sz="2400" kern="1200" dirty="0">
              <a:ea typeface="+mn-ea"/>
            </a:endParaRPr>
          </a:p>
          <a:p>
            <a:pPr lvl="1" indent="-342900" defTabSz="457200" eaLnBrk="1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sz="2000" b="1" kern="1200" dirty="0">
                <a:ea typeface="+mn-ea"/>
              </a:rPr>
              <a:t>Coupling light </a:t>
            </a:r>
            <a:r>
              <a:rPr lang="en-US" sz="2000" kern="1200" dirty="0">
                <a:ea typeface="+mn-ea"/>
              </a:rPr>
              <a:t>between silicon </a:t>
            </a:r>
            <a:r>
              <a:rPr lang="en-US" sz="2000" kern="1200" dirty="0" smtClean="0">
                <a:ea typeface="+mn-ea"/>
              </a:rPr>
              <a:t>backbone </a:t>
            </a:r>
            <a:r>
              <a:rPr lang="en-US" sz="2000" kern="1200" dirty="0">
                <a:ea typeface="+mn-ea"/>
              </a:rPr>
              <a:t>and </a:t>
            </a:r>
            <a:r>
              <a:rPr lang="en-US" sz="2000" kern="1200" dirty="0" err="1">
                <a:ea typeface="+mn-ea"/>
              </a:rPr>
              <a:t>plasmonic</a:t>
            </a:r>
            <a:r>
              <a:rPr lang="en-US" sz="2000" kern="1200" dirty="0">
                <a:ea typeface="+mn-ea"/>
              </a:rPr>
              <a:t> devices</a:t>
            </a:r>
          </a:p>
          <a:p>
            <a:pPr lvl="1" indent="-342900" defTabSz="457200" eaLnBrk="1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sz="2000" b="1" kern="1200" dirty="0">
                <a:ea typeface="+mn-ea"/>
              </a:rPr>
              <a:t>Beam Shaping grating </a:t>
            </a:r>
            <a:r>
              <a:rPr lang="en-US" sz="2000" kern="1200" dirty="0">
                <a:ea typeface="+mn-ea"/>
              </a:rPr>
              <a:t>couplers to direct light between chips</a:t>
            </a:r>
          </a:p>
          <a:p>
            <a:pPr lvl="1" indent="-342900" defTabSz="457200" eaLnBrk="1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sz="2000" b="1" kern="1200" dirty="0">
                <a:ea typeface="+mn-ea"/>
              </a:rPr>
              <a:t>Compact filters </a:t>
            </a:r>
            <a:r>
              <a:rPr lang="en-US" sz="2000" kern="1200" dirty="0">
                <a:ea typeface="+mn-ea"/>
              </a:rPr>
              <a:t>for noise suppression</a:t>
            </a:r>
          </a:p>
          <a:p>
            <a:pPr lvl="1" indent="-342900" defTabSz="457200" eaLnBrk="1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sz="2000" kern="1200" dirty="0">
                <a:ea typeface="+mn-ea"/>
              </a:rPr>
              <a:t>Specify and implement </a:t>
            </a:r>
            <a:r>
              <a:rPr lang="en-US" sz="2000" b="1" kern="1200" dirty="0">
                <a:ea typeface="+mn-ea"/>
              </a:rPr>
              <a:t>Dual Die Communication Module </a:t>
            </a:r>
            <a:r>
              <a:rPr lang="en-US" sz="2000" kern="1200" dirty="0">
                <a:ea typeface="+mn-ea"/>
              </a:rPr>
              <a:t>(DDCM)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1628800"/>
            <a:ext cx="6696744" cy="830997"/>
          </a:xfrm>
          <a:prstGeom prst="rect">
            <a:avLst/>
          </a:prstGeom>
          <a:solidFill>
            <a:srgbClr val="66C0FF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Design and implement optical and electrical interfaces for </a:t>
            </a:r>
            <a:r>
              <a:rPr lang="en-US" sz="2400" dirty="0" err="1"/>
              <a:t>plasmonic</a:t>
            </a:r>
            <a:r>
              <a:rPr lang="en-US" sz="2400" dirty="0"/>
              <a:t> </a:t>
            </a:r>
            <a:r>
              <a:rPr lang="en-US" sz="2400" dirty="0" smtClean="0"/>
              <a:t>interconnect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2798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graphicFrame>
        <p:nvGraphicFramePr>
          <p:cNvPr id="5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287304"/>
              </p:ext>
            </p:extLst>
          </p:nvPr>
        </p:nvGraphicFramePr>
        <p:xfrm>
          <a:off x="251521" y="1268760"/>
          <a:ext cx="8424934" cy="4096464"/>
        </p:xfrm>
        <a:graphic>
          <a:graphicData uri="http://schemas.openxmlformats.org/drawingml/2006/table">
            <a:tbl>
              <a:tblPr firstRow="1" bandRow="1"/>
              <a:tblGrid>
                <a:gridCol w="1118354"/>
                <a:gridCol w="5767902"/>
                <a:gridCol w="1538678"/>
              </a:tblGrid>
              <a:tr h="4320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Names of the Tasks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 Period [months]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5.1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Modeling and fabrication of coupling Si waveguide to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waveguide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15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5.2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and fabrication of Si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beamshaper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30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5.3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and fabrication of passive ultra-compact components as filters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15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5.4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Signal generation module design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4 – 12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5.5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Signal Generation Module implementation via FPGA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13 – 24 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58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graphicFrame>
        <p:nvGraphicFramePr>
          <p:cNvPr id="3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727150"/>
              </p:ext>
            </p:extLst>
          </p:nvPr>
        </p:nvGraphicFramePr>
        <p:xfrm>
          <a:off x="179512" y="1340768"/>
          <a:ext cx="8820981" cy="4414520"/>
        </p:xfrm>
        <a:graphic>
          <a:graphicData uri="http://schemas.openxmlformats.org/drawingml/2006/table">
            <a:tbl>
              <a:tblPr firstRow="1" bandRow="1"/>
              <a:tblGrid>
                <a:gridCol w="850162"/>
                <a:gridCol w="6038951"/>
                <a:gridCol w="947709"/>
                <a:gridCol w="984159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Names of the Milestones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/>
                        <a:t>Month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Partner</a:t>
                      </a:r>
                      <a:endParaRPr lang="en-GB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MS25</a:t>
                      </a:r>
                      <a:endParaRPr lang="en-GB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Decision on optimized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waveguide couplers	</a:t>
                      </a:r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KIT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MS26</a:t>
                      </a:r>
                      <a:endParaRPr lang="en-GB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Fabrication of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waveguide couplers with less than 3 dB coupling loss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KIT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MS27</a:t>
                      </a:r>
                      <a:endParaRPr lang="en-GB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of first generation beam shapers and compact optical filters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IMEC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MS28</a:t>
                      </a:r>
                      <a:endParaRPr lang="en-GB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DDCM with electrical PHY design and verification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MS29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 codecs for power consumption reduction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MS30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Decision on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waveguide couplers with less than 3 dB coupling loss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KIT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MS32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Fabrication of compact optical filters and first generation beam shapers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IMEC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MS33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 codecs for error detection and correction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879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graphicFrame>
        <p:nvGraphicFramePr>
          <p:cNvPr id="3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68516"/>
              </p:ext>
            </p:extLst>
          </p:nvPr>
        </p:nvGraphicFramePr>
        <p:xfrm>
          <a:off x="179512" y="1340768"/>
          <a:ext cx="8820981" cy="4683760"/>
        </p:xfrm>
        <a:graphic>
          <a:graphicData uri="http://schemas.openxmlformats.org/drawingml/2006/table">
            <a:tbl>
              <a:tblPr firstRow="1" bandRow="1"/>
              <a:tblGrid>
                <a:gridCol w="850162"/>
                <a:gridCol w="6038951"/>
                <a:gridCol w="947709"/>
                <a:gridCol w="984159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Names of the Milestones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/>
                        <a:t>Month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Partner</a:t>
                      </a:r>
                      <a:endParaRPr lang="en-GB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D5.1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DDCM specification document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D5.2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DDCM with electrical PHY design and verification data base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D5.3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Compact optical filters (2nm bandwidth, &gt;30nm FSR) and first generation beam shapers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imec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D5.4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Generic DDCM compatible with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-based PHY specification document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D5.5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Report on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waveguide couplers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imec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D5.6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Generic DDCM compatible with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-based PHY design and verification data base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D5.7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Second generation beam shapers (distance 1mm, with bandwidth &gt; 10nm and efficiency &gt; 3dB)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imec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479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graphicFrame>
        <p:nvGraphicFramePr>
          <p:cNvPr id="5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81084"/>
              </p:ext>
            </p:extLst>
          </p:nvPr>
        </p:nvGraphicFramePr>
        <p:xfrm>
          <a:off x="251521" y="1268760"/>
          <a:ext cx="8424934" cy="4096464"/>
        </p:xfrm>
        <a:graphic>
          <a:graphicData uri="http://schemas.openxmlformats.org/drawingml/2006/table">
            <a:tbl>
              <a:tblPr firstRow="1" bandRow="1"/>
              <a:tblGrid>
                <a:gridCol w="1118354"/>
                <a:gridCol w="5767902"/>
                <a:gridCol w="1538678"/>
              </a:tblGrid>
              <a:tr h="4320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Names of the Tasks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 Period [months]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5.1</a:t>
                      </a:r>
                      <a:endParaRPr lang="en-GB" dirty="0"/>
                    </a:p>
                  </a:txBody>
                  <a:tcPr anchor="ctr">
                    <a:solidFill>
                      <a:srgbClr val="66C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Modeling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fabrication of coupling Si waveguide to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waveguide</a:t>
                      </a:r>
                      <a:endParaRPr lang="en-GB" b="0" dirty="0"/>
                    </a:p>
                  </a:txBody>
                  <a:tcPr anchor="ctr">
                    <a:solidFill>
                      <a:srgbClr val="66C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15</a:t>
                      </a:r>
                      <a:endParaRPr lang="en-GB" b="0" dirty="0"/>
                    </a:p>
                  </a:txBody>
                  <a:tcPr anchor="ctr">
                    <a:solidFill>
                      <a:srgbClr val="66C0FF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5.2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and fabrication of Si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beamshaper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30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5.3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and fabrication of passive ultra-compact components as filters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15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5.4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Signal generation module design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4 – 12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5.5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Signal Generation Module implementation via FPGA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13 – 24 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180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Task 5.1 - SPP Excitation in the Slot</a:t>
            </a:r>
          </a:p>
        </p:txBody>
      </p:sp>
      <p:pic>
        <p:nvPicPr>
          <p:cNvPr id="721922" name="Grafik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4012" y="1451992"/>
            <a:ext cx="6468698" cy="147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473040" y="2852936"/>
            <a:ext cx="8203416" cy="2952328"/>
            <a:chOff x="473040" y="3068960"/>
            <a:chExt cx="8203416" cy="2952328"/>
          </a:xfrm>
        </p:grpSpPr>
        <p:pic>
          <p:nvPicPr>
            <p:cNvPr id="721928" name="Grafik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40" y="3068960"/>
              <a:ext cx="8203416" cy="295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feld 1"/>
            <p:cNvSpPr txBox="1"/>
            <p:nvPr/>
          </p:nvSpPr>
          <p:spPr>
            <a:xfrm rot="5400000">
              <a:off x="4368247" y="4361630"/>
              <a:ext cx="12022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400" dirty="0">
                  <a:solidFill>
                    <a:srgbClr val="0000FF"/>
                  </a:solidFill>
                  <a:latin typeface="Symbol" pitchFamily="18" charset="2"/>
                </a:rPr>
                <a:t>q</a:t>
              </a:r>
              <a:endParaRPr lang="de-DE" sz="1400" dirty="0" smtClean="0">
                <a:solidFill>
                  <a:srgbClr val="0000FF"/>
                </a:solidFill>
                <a:latin typeface="Symbol" pitchFamily="18" charset="2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796136" y="6156012"/>
            <a:ext cx="3249733" cy="369332"/>
          </a:xfrm>
          <a:prstGeom prst="rect">
            <a:avLst/>
          </a:prstGeom>
          <a:solidFill>
            <a:srgbClr val="009C0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Reported in MS25 (month 6)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908720"/>
            <a:ext cx="503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objective: simulation of optical coupler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 bwMode="auto">
          <a:xfrm>
            <a:off x="3203848" y="1772816"/>
            <a:ext cx="792088" cy="792088"/>
          </a:xfrm>
          <a:prstGeom prst="ellips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076056" y="1772816"/>
            <a:ext cx="792088" cy="792088"/>
          </a:xfrm>
          <a:prstGeom prst="ellips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10" descr="FieldPropagationToIME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867426"/>
            <a:ext cx="3528392" cy="312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78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Task 5.1 - Fabrication by KIT &amp; IMEC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539552" y="1052736"/>
            <a:ext cx="5760640" cy="4977216"/>
            <a:chOff x="611560" y="867003"/>
            <a:chExt cx="6336704" cy="5474938"/>
          </a:xfrm>
        </p:grpSpPr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867003"/>
              <a:ext cx="6192688" cy="5474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hteck 6"/>
            <p:cNvSpPr/>
            <p:nvPr/>
          </p:nvSpPr>
          <p:spPr bwMode="auto">
            <a:xfrm>
              <a:off x="4788024" y="867003"/>
              <a:ext cx="2160240" cy="1985933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" name="Bogen 3"/>
          <p:cNvSpPr/>
          <p:nvPr/>
        </p:nvSpPr>
        <p:spPr bwMode="auto">
          <a:xfrm rot="918735">
            <a:off x="1989629" y="2028895"/>
            <a:ext cx="3419434" cy="1080120"/>
          </a:xfrm>
          <a:prstGeom prst="arc">
            <a:avLst>
              <a:gd name="adj1" fmla="val 12100180"/>
              <a:gd name="adj2" fmla="val 2118697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med" len="lg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987378" y="1825079"/>
            <a:ext cx="800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 smtClean="0">
                <a:solidFill>
                  <a:schemeClr val="tx1"/>
                </a:solidFill>
              </a:rPr>
              <a:t>Design</a:t>
            </a: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908720"/>
            <a:ext cx="6476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 objective: Optimal coupler fabrication (</a:t>
            </a:r>
            <a:r>
              <a:rPr lang="en-US" dirty="0" err="1" smtClean="0"/>
              <a:t>KIT+imec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285377" y="1931647"/>
            <a:ext cx="3072050" cy="232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395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_IHQ">
  <a:themeElements>
    <a:clrScheme name="PowerPoint_Template_IHQ 2">
      <a:dk1>
        <a:srgbClr val="000000"/>
      </a:dk1>
      <a:lt1>
        <a:srgbClr val="FFFFFF"/>
      </a:lt1>
      <a:dk2>
        <a:srgbClr val="000000"/>
      </a:dk2>
      <a:lt2>
        <a:srgbClr val="707070"/>
      </a:lt2>
      <a:accent1>
        <a:srgbClr val="CC0000"/>
      </a:accent1>
      <a:accent2>
        <a:srgbClr val="CACACA"/>
      </a:accent2>
      <a:accent3>
        <a:srgbClr val="FFFFFF"/>
      </a:accent3>
      <a:accent4>
        <a:srgbClr val="000000"/>
      </a:accent4>
      <a:accent5>
        <a:srgbClr val="E2AAAA"/>
      </a:accent5>
      <a:accent6>
        <a:srgbClr val="B7B7B7"/>
      </a:accent6>
      <a:hlink>
        <a:srgbClr val="0000FF"/>
      </a:hlink>
      <a:folHlink>
        <a:srgbClr val="000000"/>
      </a:folHlink>
    </a:clrScheme>
    <a:fontScheme name="PowerPoint_Template_IHQ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269875" algn="l"/>
            <a:tab pos="358775" algn="l"/>
            <a:tab pos="719138" algn="l"/>
            <a:tab pos="1077913" algn="l"/>
            <a:tab pos="1436688" algn="l"/>
            <a:tab pos="1795463" algn="l"/>
            <a:tab pos="2155825" algn="l"/>
            <a:tab pos="2514600" algn="l"/>
            <a:tab pos="2873375" algn="l"/>
            <a:tab pos="3233738" algn="l"/>
            <a:tab pos="3584575" algn="l"/>
            <a:tab pos="6457950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269875" algn="l"/>
            <a:tab pos="358775" algn="l"/>
            <a:tab pos="719138" algn="l"/>
            <a:tab pos="1077913" algn="l"/>
            <a:tab pos="1436688" algn="l"/>
            <a:tab pos="1795463" algn="l"/>
            <a:tab pos="2155825" algn="l"/>
            <a:tab pos="2514600" algn="l"/>
            <a:tab pos="2873375" algn="l"/>
            <a:tab pos="3233738" algn="l"/>
            <a:tab pos="3584575" algn="l"/>
            <a:tab pos="6457950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IHQ 2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CC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B7B7B7"/>
        </a:accent6>
        <a:hlink>
          <a:srgbClr val="0000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707070"/>
    </a:lt2>
    <a:accent1>
      <a:srgbClr val="CC0000"/>
    </a:accent1>
    <a:accent2>
      <a:srgbClr val="CACACA"/>
    </a:accent2>
    <a:accent3>
      <a:srgbClr val="FFFFFF"/>
    </a:accent3>
    <a:accent4>
      <a:srgbClr val="000000"/>
    </a:accent4>
    <a:accent5>
      <a:srgbClr val="E2AAAA"/>
    </a:accent5>
    <a:accent6>
      <a:srgbClr val="B7B7B7"/>
    </a:accent6>
    <a:hlink>
      <a:srgbClr val="70707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2414</TotalTime>
  <Words>1325</Words>
  <Application>Microsoft Macintosh PowerPoint</Application>
  <PresentationFormat>On-screen Show (4:3)</PresentationFormat>
  <Paragraphs>319</Paragraphs>
  <Slides>25</Slides>
  <Notes>4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PowerPoint_Template_IHQ</vt:lpstr>
      <vt:lpstr>MSPhotoEd.3</vt:lpstr>
      <vt:lpstr>PowerPoint Presentation</vt:lpstr>
      <vt:lpstr>WP3 Position in Project</vt:lpstr>
      <vt:lpstr>Objectives</vt:lpstr>
      <vt:lpstr>Tasks</vt:lpstr>
      <vt:lpstr>Milestones</vt:lpstr>
      <vt:lpstr>Deliverables</vt:lpstr>
      <vt:lpstr>Tasks</vt:lpstr>
      <vt:lpstr>Task 5.1 - SPP Excitation in the Slot</vt:lpstr>
      <vt:lpstr>Task 5.1 - Fabrication by KIT &amp; IMEC</vt:lpstr>
      <vt:lpstr>Task 5.1 - Optical Characterization</vt:lpstr>
      <vt:lpstr>Tasks</vt:lpstr>
      <vt:lpstr>Task 5.2 – Optical Beam Steerers</vt:lpstr>
      <vt:lpstr>Tasks</vt:lpstr>
      <vt:lpstr>Task 5.3 – Optical filter</vt:lpstr>
      <vt:lpstr>Task 5.3 – Optical Filter</vt:lpstr>
      <vt:lpstr>Task 5.3 – Optical Filter</vt:lpstr>
      <vt:lpstr>Task 5.3 – Optical Filter</vt:lpstr>
      <vt:lpstr>Tasks</vt:lpstr>
      <vt:lpstr>Task 5.4 – Main Achievements</vt:lpstr>
      <vt:lpstr>Task 5.4 – DDCM Specification</vt:lpstr>
      <vt:lpstr>Task5.4 – DDCM Specification</vt:lpstr>
      <vt:lpstr>Task 5.4 - What’s next</vt:lpstr>
      <vt:lpstr>Summary</vt:lpstr>
      <vt:lpstr>Outlook</vt:lpstr>
      <vt:lpstr>Task 5.2 – Optical Beam Steerers</vt:lpstr>
    </vt:vector>
  </TitlesOfParts>
  <Company>Universitaet Karlsruhe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R.Bonk</dc:creator>
  <cp:lastModifiedBy>Dries Van Thourhout</cp:lastModifiedBy>
  <cp:revision>422</cp:revision>
  <cp:lastPrinted>2000-09-29T14:26:26Z</cp:lastPrinted>
  <dcterms:created xsi:type="dcterms:W3CDTF">2010-01-08T09:05:51Z</dcterms:created>
  <dcterms:modified xsi:type="dcterms:W3CDTF">2012-11-26T14:47:27Z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40488629</vt:i4>
  </property>
  <property fmtid="{D5CDD505-2E9C-101B-9397-08002B2CF9AE}" pid="3" name="_EmailSubject">
    <vt:lpwstr/>
  </property>
  <property fmtid="{D5CDD505-2E9C-101B-9397-08002B2CF9AE}" pid="4" name="_AuthorEmail">
    <vt:lpwstr>martin.sommer@kit.edu</vt:lpwstr>
  </property>
  <property fmtid="{D5CDD505-2E9C-101B-9397-08002B2CF9AE}" pid="5" name="_AuthorEmailDisplayName">
    <vt:lpwstr>Sommer, Martin (IMT)</vt:lpwstr>
  </property>
</Properties>
</file>