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0" r:id="rId2"/>
    <p:sldId id="403" r:id="rId3"/>
    <p:sldId id="426" r:id="rId4"/>
    <p:sldId id="427" r:id="rId5"/>
    <p:sldId id="454" r:id="rId6"/>
    <p:sldId id="429" r:id="rId7"/>
    <p:sldId id="428" r:id="rId8"/>
    <p:sldId id="437" r:id="rId9"/>
    <p:sldId id="455" r:id="rId10"/>
    <p:sldId id="453" r:id="rId11"/>
  </p:sldIdLst>
  <p:sldSz cx="9144000" cy="6858000" type="screen4x3"/>
  <p:notesSz cx="6858000" cy="9144000"/>
  <p:custDataLst>
    <p:tags r:id="rId14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6F6"/>
    <a:srgbClr val="0DC0FF"/>
    <a:srgbClr val="1EA019"/>
    <a:srgbClr val="F0F014"/>
    <a:srgbClr val="F8F319"/>
    <a:srgbClr val="1EA000"/>
    <a:srgbClr val="1FA200"/>
    <a:srgbClr val="1E8200"/>
    <a:srgbClr val="EEB500"/>
    <a:srgbClr val="1E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9" autoAdjust="0"/>
    <p:restoredTop sz="82488" autoAdjust="0"/>
  </p:normalViewPr>
  <p:slideViewPr>
    <p:cSldViewPr>
      <p:cViewPr varScale="1">
        <p:scale>
          <a:sx n="71" d="100"/>
          <a:sy n="71" d="100"/>
        </p:scale>
        <p:origin x="-348" y="-90"/>
      </p:cViewPr>
      <p:guideLst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96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883F6577-566B-4D30-8418-230214A631F8}" type="slidenum">
              <a:rPr lang="en-US" sz="1000" b="0">
                <a:solidFill>
                  <a:schemeClr val="tx1"/>
                </a:solidFill>
                <a:latin typeface="Tahoma" pitchFamily="34" charset="0"/>
              </a:rPr>
              <a:pPr algn="r" eaLnBrk="0" hangingPunct="0">
                <a:defRPr/>
              </a:pPr>
              <a:t>‹#›</a:t>
            </a:fld>
            <a:endParaRPr lang="en-US" sz="10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671059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9137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60350"/>
          <a:ext cx="14859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179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60350"/>
                        <a:ext cx="14859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51375"/>
            <a:ext cx="32400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3276600" y="4724400"/>
            <a:ext cx="5616575" cy="8810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Nano Scale Disruptive Silicon-Plasmonic Platform for Chip-to-Chip Interconnection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www.navolchi.eu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798513" y="333375"/>
            <a:ext cx="6049962" cy="1144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i="1">
                <a:solidFill>
                  <a:schemeClr val="tx1"/>
                </a:solidFill>
              </a:rPr>
              <a:t>NAVOLCHI</a:t>
            </a:r>
            <a:r>
              <a:rPr lang="en-US"/>
              <a:t>  1</a:t>
            </a:r>
            <a:r>
              <a:rPr lang="en-US" baseline="30000"/>
              <a:t>st</a:t>
            </a:r>
            <a:r>
              <a:rPr lang="en-US"/>
              <a:t> Review Meeting</a:t>
            </a:r>
            <a:r>
              <a:rPr lang="en-US" sz="2400"/>
              <a:t> </a:t>
            </a:r>
          </a:p>
          <a:p>
            <a:pPr>
              <a:lnSpc>
                <a:spcPct val="150000"/>
              </a:lnSpc>
            </a:pPr>
            <a:r>
              <a:rPr lang="en-US" sz="1800"/>
              <a:t>November 27</a:t>
            </a:r>
            <a:r>
              <a:rPr lang="en-US" sz="1800" baseline="30000"/>
              <a:t>th</a:t>
            </a:r>
            <a:r>
              <a:rPr lang="en-US" sz="1800"/>
              <a:t> 2012, Brussels</a:t>
            </a:r>
            <a:endParaRPr lang="de-DE" sz="1800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7451725" y="1452563"/>
            <a:ext cx="1439863" cy="3302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FP7-ICT-2011-7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GA 288869</a:t>
            </a:r>
          </a:p>
        </p:txBody>
      </p:sp>
    </p:spTree>
    <p:extLst>
      <p:ext uri="{BB962C8B-B14F-4D97-AF65-F5344CB8AC3E}">
        <p14:creationId xmlns:p14="http://schemas.microsoft.com/office/powerpoint/2010/main" val="3412137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333375"/>
            <a:ext cx="2125662" cy="57927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0975" y="333375"/>
            <a:ext cx="6227763" cy="5792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6938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9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09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1900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76" name="Picture 4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130925"/>
            <a:ext cx="17446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651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solidFill>
                  <a:schemeClr val="tx1"/>
                </a:solidFill>
              </a:rPr>
              <a:t>N</a:t>
            </a:r>
            <a:r>
              <a:rPr lang="en-US" sz="1200"/>
              <a:t>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65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</a:pPr>
            <a:fld id="{8711D9A1-6E9C-4CDC-9CDE-1DB8EFF92027}" type="slidenum">
              <a:rPr lang="en-US" sz="1400"/>
              <a:pPr algn="l">
                <a:lnSpc>
                  <a:spcPct val="100000"/>
                </a:lnSpc>
              </a:pPr>
              <a:t>‹#›</a:t>
            </a:fld>
            <a:endParaRPr lang="en-US" sz="1400"/>
          </a:p>
        </p:txBody>
      </p:sp>
      <p:graphicFrame>
        <p:nvGraphicFramePr>
          <p:cNvPr id="60470" name="Object 54"/>
          <p:cNvGraphicFramePr>
            <a:graphicFrameLocks noChangeAspect="1"/>
          </p:cNvGraphicFramePr>
          <p:nvPr/>
        </p:nvGraphicFramePr>
        <p:xfrm>
          <a:off x="7740650" y="115888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0" r:id="rId15" imgW="3895238" imgH="2809524" progId="MSPhotoEd.3">
                  <p:embed/>
                </p:oleObj>
              </mc:Choice>
              <mc:Fallback>
                <p:oleObj r:id="rId15" imgW="3895238" imgH="2809524" progId="MSPhotoEd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15888"/>
                        <a:ext cx="11430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475" name="Gerade Verbindung 10"/>
          <p:cNvCxnSpPr>
            <a:cxnSpLocks noChangeShapeType="1"/>
          </p:cNvCxnSpPr>
          <p:nvPr userDrawn="1"/>
        </p:nvCxnSpPr>
        <p:spPr bwMode="auto">
          <a:xfrm>
            <a:off x="1619250" y="6430963"/>
            <a:ext cx="7310438" cy="22225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77" name="Gerade Verbindung 10"/>
          <p:cNvCxnSpPr>
            <a:cxnSpLocks noChangeShapeType="1"/>
          </p:cNvCxnSpPr>
          <p:nvPr userDrawn="1"/>
        </p:nvCxnSpPr>
        <p:spPr bwMode="auto">
          <a:xfrm>
            <a:off x="177800" y="765175"/>
            <a:ext cx="7418388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ext Box 10"/>
          <p:cNvSpPr txBox="1">
            <a:spLocks noChangeArrowheads="1"/>
          </p:cNvSpPr>
          <p:nvPr/>
        </p:nvSpPr>
        <p:spPr bwMode="auto">
          <a:xfrm>
            <a:off x="323850" y="2133600"/>
            <a:ext cx="838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Work Package 6</a:t>
            </a:r>
            <a:r>
              <a:rPr lang="en-US" sz="2000" dirty="0" smtClean="0">
                <a:solidFill>
                  <a:schemeClr val="bg1"/>
                </a:solidFill>
              </a:rPr>
              <a:t> - Integration, Characterization and Testing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u="sng" dirty="0" smtClean="0">
                <a:solidFill>
                  <a:schemeClr val="bg1"/>
                </a:solidFill>
              </a:rPr>
              <a:t>Alberto Scandurra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STMicroelectronics, Italy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Summary and Outlook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55576" y="1052736"/>
            <a:ext cx="734481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marL="346075" lvl="1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000" dirty="0" smtClean="0"/>
              <a:t>Summary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2000" b="0" dirty="0"/>
              <a:t>No deliverables expected during first year (first deliverables expected month 27</a:t>
            </a:r>
            <a:r>
              <a:rPr lang="it-IT" sz="2000" b="0" dirty="0" smtClean="0"/>
              <a:t>)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2000" b="0" dirty="0" smtClean="0"/>
          </a:p>
          <a:p>
            <a:pPr marL="346075" lvl="1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000" dirty="0" smtClean="0"/>
              <a:t>Outlook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Modeling and fabrication of coupling Si waveguide to plasmonic waveguide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Design and fabrication of Si beam shaper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Design and fabrication of passive ultra-compact components and filters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Signal generation module design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4818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Outline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484313"/>
            <a:ext cx="777691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WP6 </a:t>
            </a:r>
            <a:r>
              <a:rPr lang="en-US" sz="2000" dirty="0"/>
              <a:t>Position in </a:t>
            </a:r>
            <a:r>
              <a:rPr lang="en-US" sz="2000" dirty="0" smtClean="0"/>
              <a:t>Project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Objectives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Tasks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Milestones and </a:t>
            </a:r>
            <a:r>
              <a:rPr lang="en-US" sz="2000" dirty="0" smtClean="0"/>
              <a:t>Deliverables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Status of </a:t>
            </a:r>
            <a:r>
              <a:rPr lang="en-US" sz="2000" dirty="0" smtClean="0"/>
              <a:t>Work: Demonstrator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Summary and Outlook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WP6 Position in Project</a:t>
            </a:r>
          </a:p>
        </p:txBody>
      </p:sp>
      <p:pic>
        <p:nvPicPr>
          <p:cNvPr id="76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6417945" cy="475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 bwMode="auto">
          <a:xfrm>
            <a:off x="1385427" y="3828509"/>
            <a:ext cx="5679959" cy="959097"/>
          </a:xfrm>
          <a:prstGeom prst="roundRect">
            <a:avLst/>
          </a:prstGeom>
          <a:noFill/>
          <a:ln w="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glow rad="254000">
              <a:srgbClr val="00B0F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3051" y="1484784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Contributors: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5872" y="1854116"/>
            <a:ext cx="761995" cy="53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4926" y="2546674"/>
            <a:ext cx="6238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51437" y="5196121"/>
            <a:ext cx="550863" cy="66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1065" y="4675551"/>
            <a:ext cx="79160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83970" y="3884028"/>
            <a:ext cx="685800" cy="57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83957" y="3271591"/>
            <a:ext cx="885826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417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O</a:t>
            </a:r>
            <a:r>
              <a:rPr lang="en-US" sz="3200" dirty="0" smtClean="0">
                <a:solidFill>
                  <a:srgbClr val="002060"/>
                </a:solidFill>
              </a:rPr>
              <a:t>bjectives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755576" y="1340768"/>
            <a:ext cx="7776864" cy="167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ct val="20000"/>
              </a:spcAft>
              <a:buFont typeface="Arial" pitchFamily="34" charset="0"/>
              <a:buChar char="•"/>
            </a:pPr>
            <a:r>
              <a:rPr lang="it-IT" sz="2000" dirty="0" smtClean="0"/>
              <a:t>Validation</a:t>
            </a:r>
            <a:r>
              <a:rPr lang="it-IT" sz="2000" b="0" dirty="0" smtClean="0"/>
              <a:t> </a:t>
            </a:r>
            <a:r>
              <a:rPr lang="it-IT" sz="2000" b="0" dirty="0"/>
              <a:t>the research activities carried out in the other WPs by means of a </a:t>
            </a:r>
            <a:r>
              <a:rPr lang="it-IT" sz="2000" dirty="0"/>
              <a:t>demonstrator</a:t>
            </a:r>
            <a:r>
              <a:rPr lang="it-IT" sz="2000" b="0" dirty="0"/>
              <a:t> implementing a simple System-in-Package exploiting all the developed building-blocks (plasmonic devices and digital/analog modules)</a:t>
            </a:r>
          </a:p>
        </p:txBody>
      </p:sp>
    </p:spTree>
    <p:extLst>
      <p:ext uri="{BB962C8B-B14F-4D97-AF65-F5344CB8AC3E}">
        <p14:creationId xmlns:p14="http://schemas.microsoft.com/office/powerpoint/2010/main" val="14416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Tasks</a:t>
            </a:r>
          </a:p>
        </p:txBody>
      </p:sp>
      <p:graphicFrame>
        <p:nvGraphicFramePr>
          <p:cNvPr id="4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27313"/>
              </p:ext>
            </p:extLst>
          </p:nvPr>
        </p:nvGraphicFramePr>
        <p:xfrm>
          <a:off x="251521" y="1268760"/>
          <a:ext cx="8424934" cy="3448392"/>
        </p:xfrm>
        <a:graphic>
          <a:graphicData uri="http://schemas.openxmlformats.org/drawingml/2006/table">
            <a:tbl>
              <a:tblPr firstRow="1" bandRow="1"/>
              <a:tblGrid>
                <a:gridCol w="1118354"/>
                <a:gridCol w="5767902"/>
                <a:gridCol w="1538678"/>
              </a:tblGrid>
              <a:tr h="432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of the Tasks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Period [months]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T6.1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Characterization of active</a:t>
                      </a:r>
                      <a:r>
                        <a:rPr lang="en-GB" b="0" baseline="0" dirty="0" smtClean="0"/>
                        <a:t> and passive </a:t>
                      </a:r>
                      <a:r>
                        <a:rPr lang="en-GB" b="0" baseline="0" dirty="0" err="1" smtClean="0"/>
                        <a:t>plasmonic</a:t>
                      </a:r>
                      <a:r>
                        <a:rPr lang="en-GB" b="0" baseline="0" dirty="0" smtClean="0"/>
                        <a:t> devices 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7-33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Assembly and packaging of </a:t>
                      </a:r>
                      <a:r>
                        <a:rPr lang="en-GB" b="0" dirty="0" err="1" smtClean="0"/>
                        <a:t>plasmonic</a:t>
                      </a:r>
                      <a:r>
                        <a:rPr lang="en-GB" b="0" dirty="0" smtClean="0"/>
                        <a:t> devices into System in Package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30-36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T6.3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Plasmonic chip-to-chip interconnect prototype testing and evaluation </a:t>
                      </a:r>
                      <a:endParaRPr lang="en-GB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32-36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T6.4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System in Package</a:t>
                      </a:r>
                      <a:r>
                        <a:rPr lang="en-GB" b="0" baseline="0" dirty="0" smtClean="0"/>
                        <a:t> integration and characterization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22-36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Milestones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40546"/>
              </p:ext>
            </p:extLst>
          </p:nvPr>
        </p:nvGraphicFramePr>
        <p:xfrm>
          <a:off x="179512" y="1340768"/>
          <a:ext cx="8820981" cy="404368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of the Milestones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Month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Partner</a:t>
                      </a:r>
                      <a:endParaRPr lang="en-GB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active device characterization results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MS38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passive components characteriaztion results with a 1dB coupling loss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MS39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Concept for system integration developed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AIT</a:t>
                      </a: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MS40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Individual plasmonic devices characterization, testing and evaluation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Chip to chip interconnect characterization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components integration to demonstrate chip-to-chip interconnect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</a:t>
                      </a:r>
                      <a:r>
                        <a:rPr lang="en-GB" smtClean="0"/>
                        <a:t>IT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chip-to-chip interconnect prototype testing and evaluation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Deliverables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41090"/>
              </p:ext>
            </p:extLst>
          </p:nvPr>
        </p:nvGraphicFramePr>
        <p:xfrm>
          <a:off x="161509" y="1484784"/>
          <a:ext cx="8820981" cy="266192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Names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of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the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Deliverables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Month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Partner</a:t>
                      </a:r>
                      <a:endParaRPr lang="en-GB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D6.1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Aft>
                          <a:spcPct val="20000"/>
                        </a:spcAft>
                        <a:buFont typeface="Arial" charset="0"/>
                        <a:buNone/>
                      </a:pPr>
                      <a:r>
                        <a:rPr lang="it-IT" sz="1800" dirty="0" smtClean="0"/>
                        <a:t>Report on characterization results of all plasmonic devices</a:t>
                      </a:r>
                      <a:endParaRPr lang="it-IT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characterization results of all optical interface plasmonic passive components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D6.3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chip-to-chip interconnect characterization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ST</a:t>
                      </a:r>
                      <a:endParaRPr lang="en-GB" dirty="0" smtClean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plasmonic chip-to-chip interconnect prototype testing and evaluation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48048" y="980728"/>
            <a:ext cx="8388448" cy="16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600" dirty="0" smtClean="0"/>
              <a:t>Got </a:t>
            </a:r>
            <a:r>
              <a:rPr lang="it-IT" sz="1600" dirty="0"/>
              <a:t>FPGA equipment for demonstrator (</a:t>
            </a:r>
            <a:r>
              <a:rPr lang="it-IT" sz="1600" dirty="0" smtClean="0"/>
              <a:t>ZeBu)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Managing </a:t>
            </a:r>
            <a:r>
              <a:rPr lang="it-IT" sz="1400" dirty="0"/>
              <a:t>up to 32 Mgates at the speed of up to 30 </a:t>
            </a:r>
            <a:r>
              <a:rPr lang="it-IT" sz="1400" dirty="0" smtClean="0"/>
              <a:t>MHz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Currently </a:t>
            </a:r>
            <a:r>
              <a:rPr lang="it-IT" sz="1400" dirty="0"/>
              <a:t>installed in ST Grenoble by </a:t>
            </a:r>
            <a:r>
              <a:rPr lang="it-IT" sz="1400" dirty="0" smtClean="0"/>
              <a:t>verification/validation group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NAVOLCHI </a:t>
            </a:r>
            <a:r>
              <a:rPr lang="it-IT" sz="1400" dirty="0"/>
              <a:t>activity starting remotely in a few </a:t>
            </a:r>
            <a:r>
              <a:rPr lang="it-IT" sz="1400" dirty="0" smtClean="0"/>
              <a:t>weeks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FPGA </a:t>
            </a:r>
            <a:r>
              <a:rPr lang="it-IT" sz="1400" dirty="0"/>
              <a:t>equipment planned to be moved to ST Catania beginnning of next year</a:t>
            </a:r>
            <a:endParaRPr lang="en-US" sz="14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2pPr>
            <a:lvl3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3pPr>
            <a:lvl4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4pPr>
            <a:lvl5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</a:rPr>
              <a:t>Status of Work: Demonstrator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893973" y="2571609"/>
            <a:ext cx="7423150" cy="3352800"/>
            <a:chOff x="304800" y="1331696"/>
            <a:chExt cx="8737205" cy="4800816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2971800" y="1331696"/>
              <a:ext cx="4478338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>
                <a:defRPr/>
              </a:pPr>
              <a:r>
                <a:rPr lang="en-US" sz="1200" dirty="0" err="1">
                  <a:latin typeface="+mn-lt"/>
                  <a:cs typeface="Arial" charset="0"/>
                </a:rPr>
                <a:t>ZeBu</a:t>
              </a:r>
              <a:endParaRPr lang="en-US" sz="1200" dirty="0">
                <a:latin typeface="+mn-lt"/>
                <a:cs typeface="Arial" charset="0"/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4708573" y="1636497"/>
              <a:ext cx="2576512" cy="3276600"/>
            </a:xfrm>
            <a:prstGeom prst="rect">
              <a:avLst/>
            </a:prstGeom>
            <a:solidFill>
              <a:srgbClr val="936093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Design-Under-Test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(DUT)</a:t>
              </a:r>
            </a:p>
          </p:txBody>
        </p:sp>
        <p:cxnSp>
          <p:nvCxnSpPr>
            <p:cNvPr id="16" name="Straight Connector 96"/>
            <p:cNvCxnSpPr>
              <a:cxnSpLocks noChangeShapeType="1"/>
            </p:cNvCxnSpPr>
            <p:nvPr/>
          </p:nvCxnSpPr>
          <p:spPr bwMode="auto">
            <a:xfrm>
              <a:off x="6267450" y="3541496"/>
              <a:ext cx="6096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4953002" y="36686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4953002" y="3312896"/>
              <a:ext cx="834569" cy="319088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Memory</a:t>
              </a:r>
            </a:p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4953000" y="2398496"/>
              <a:ext cx="838200" cy="304800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Clock </a:t>
              </a:r>
            </a:p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115049" y="25508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67449" y="27032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419849" y="28556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572249" y="30080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115049" y="36938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67449" y="38462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419849" y="39986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572249" y="41510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304800" y="1331696"/>
              <a:ext cx="19050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r">
                <a:defRPr/>
              </a:pPr>
              <a:r>
                <a:rPr lang="en-US" sz="1200" dirty="0">
                  <a:cs typeface="Arial" charset="0"/>
                </a:rPr>
                <a:t>PC / Linux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286000" y="1331696"/>
              <a:ext cx="6096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1200" dirty="0" err="1">
                  <a:cs typeface="Arial" charset="0"/>
                </a:rPr>
                <a:t>PCIe</a:t>
              </a:r>
              <a:endParaRPr lang="en-US" sz="1200" dirty="0">
                <a:cs typeface="Arial" charset="0"/>
              </a:endParaRPr>
            </a:p>
            <a:p>
              <a:pPr algn="ctr">
                <a:defRPr/>
              </a:pPr>
              <a:r>
                <a:rPr lang="en-US" sz="1200" dirty="0">
                  <a:cs typeface="Arial" charset="0"/>
                </a:rPr>
                <a:t>I/F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57200" y="3685959"/>
              <a:ext cx="1600200" cy="1227137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Transaction-Based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457200" y="1644434"/>
              <a:ext cx="1600200" cy="1897062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Cycle-Based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7300913" y="2246096"/>
              <a:ext cx="1690687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Target System</a:t>
              </a:r>
            </a:p>
          </p:txBody>
        </p:sp>
        <p:pic>
          <p:nvPicPr>
            <p:cNvPr id="34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2474696"/>
              <a:ext cx="1127125" cy="87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Group 32"/>
            <p:cNvGrpSpPr>
              <a:grpSpLocks/>
            </p:cNvGrpSpPr>
            <p:nvPr/>
          </p:nvGrpSpPr>
          <p:grpSpPr bwMode="auto">
            <a:xfrm>
              <a:off x="7727943" y="3687291"/>
              <a:ext cx="744552" cy="652881"/>
              <a:chOff x="3837" y="2257"/>
              <a:chExt cx="434" cy="381"/>
            </a:xfrm>
          </p:grpSpPr>
          <p:pic>
            <p:nvPicPr>
              <p:cNvPr id="82" name="Picture 33" descr="CHIP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1" y="2257"/>
                <a:ext cx="390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3837" y="2295"/>
                <a:ext cx="43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Hard</a:t>
                </a:r>
              </a:p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Cores</a:t>
                </a:r>
              </a:p>
            </p:txBody>
          </p:sp>
        </p:grp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7221538" y="3389096"/>
              <a:ext cx="1690687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Logic Tiles</a:t>
              </a:r>
            </a:p>
          </p:txBody>
        </p:sp>
        <p:sp>
          <p:nvSpPr>
            <p:cNvPr id="37" name="AutoShape 58"/>
            <p:cNvSpPr>
              <a:spLocks noChangeArrowheads="1"/>
            </p:cNvSpPr>
            <p:nvPr/>
          </p:nvSpPr>
          <p:spPr bwMode="auto">
            <a:xfrm>
              <a:off x="7585075" y="4608296"/>
              <a:ext cx="1143000" cy="457200"/>
            </a:xfrm>
            <a:prstGeom prst="wedgeRoundRectCallout">
              <a:avLst>
                <a:gd name="adj1" fmla="val -56389"/>
                <a:gd name="adj2" fmla="val -307986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/>
                <a:t>DirectICE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609600" y="19492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Verilog</a:t>
              </a:r>
              <a:r>
                <a:rPr lang="en-US" sz="1000" dirty="0">
                  <a:latin typeface="+mn-lt"/>
                </a:rPr>
                <a:t>/VHDL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609600" y="22540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609600" y="25588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609600" y="28636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609600" y="31684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Vectors</a:t>
              </a: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609600" y="39986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609600" y="43034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609600" y="46082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6" name="AutoShape 21"/>
            <p:cNvSpPr>
              <a:spLocks noChangeArrowheads="1"/>
            </p:cNvSpPr>
            <p:nvPr/>
          </p:nvSpPr>
          <p:spPr bwMode="auto">
            <a:xfrm>
              <a:off x="7275512" y="3112871"/>
              <a:ext cx="403225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>
                <a:solidFill>
                  <a:schemeClr val="bg1"/>
                </a:solidFill>
              </a:endParaRP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124200" y="1636497"/>
              <a:ext cx="1295400" cy="3276600"/>
            </a:xfrm>
            <a:prstGeom prst="rect">
              <a:avLst/>
            </a:prstGeom>
            <a:solidFill>
              <a:srgbClr val="936093"/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latin typeface="+mn-lt"/>
                </a:rPr>
                <a:t>Reconfigurable</a:t>
              </a:r>
            </a:p>
            <a:p>
              <a:pPr algn="ctr">
                <a:defRPr/>
              </a:pPr>
              <a:r>
                <a:rPr lang="en-US" sz="800" dirty="0" err="1">
                  <a:solidFill>
                    <a:schemeClr val="bg1"/>
                  </a:solidFill>
                  <a:latin typeface="+mn-lt"/>
                </a:rPr>
                <a:t>TestBench</a:t>
              </a:r>
              <a:endParaRPr lang="en-US" sz="800" dirty="0">
                <a:solidFill>
                  <a:schemeClr val="bg1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latin typeface="+mn-lt"/>
                </a:rPr>
                <a:t>(RTB)</a:t>
              </a:r>
            </a:p>
          </p:txBody>
        </p:sp>
        <p:sp>
          <p:nvSpPr>
            <p:cNvPr id="48" name="AutoShape 43"/>
            <p:cNvSpPr>
              <a:spLocks noChangeArrowheads="1"/>
            </p:cNvSpPr>
            <p:nvPr/>
          </p:nvSpPr>
          <p:spPr bwMode="ltGray">
            <a:xfrm>
              <a:off x="2073275" y="3998696"/>
              <a:ext cx="1050925" cy="762000"/>
            </a:xfrm>
            <a:prstGeom prst="leftRightArrow">
              <a:avLst>
                <a:gd name="adj1" fmla="val 50000"/>
                <a:gd name="adj2" fmla="val 28442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AutoShape 44"/>
            <p:cNvSpPr>
              <a:spLocks noChangeArrowheads="1"/>
            </p:cNvSpPr>
            <p:nvPr/>
          </p:nvSpPr>
          <p:spPr bwMode="auto">
            <a:xfrm>
              <a:off x="2283089" y="4227296"/>
              <a:ext cx="349070" cy="152399"/>
            </a:xfrm>
            <a:prstGeom prst="homePlate">
              <a:avLst>
                <a:gd name="adj" fmla="val 886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TX</a:t>
              </a:r>
            </a:p>
          </p:txBody>
        </p:sp>
        <p:sp>
          <p:nvSpPr>
            <p:cNvPr id="50" name="AutoShape 45"/>
            <p:cNvSpPr>
              <a:spLocks noChangeArrowheads="1"/>
            </p:cNvSpPr>
            <p:nvPr/>
          </p:nvSpPr>
          <p:spPr bwMode="auto">
            <a:xfrm flipH="1">
              <a:off x="2563457" y="4379696"/>
              <a:ext cx="310079" cy="152400"/>
            </a:xfrm>
            <a:prstGeom prst="homePlate">
              <a:avLst>
                <a:gd name="adj" fmla="val 787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RX</a:t>
              </a:r>
            </a:p>
          </p:txBody>
        </p:sp>
        <p:sp>
          <p:nvSpPr>
            <p:cNvPr id="51" name="AutoShape 46"/>
            <p:cNvSpPr>
              <a:spLocks noChangeArrowheads="1"/>
            </p:cNvSpPr>
            <p:nvPr/>
          </p:nvSpPr>
          <p:spPr bwMode="ltGray">
            <a:xfrm>
              <a:off x="2079625" y="2254034"/>
              <a:ext cx="1044575" cy="762000"/>
            </a:xfrm>
            <a:prstGeom prst="leftRightArrow">
              <a:avLst>
                <a:gd name="adj1" fmla="val 50000"/>
                <a:gd name="adj2" fmla="val 28458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10101" y="2482634"/>
              <a:ext cx="572472" cy="260350"/>
              <a:chOff x="384" y="576"/>
              <a:chExt cx="432" cy="231"/>
            </a:xfrm>
          </p:grpSpPr>
          <p:sp>
            <p:nvSpPr>
              <p:cNvPr id="75" name="Freeform 48"/>
              <p:cNvSpPr>
                <a:spLocks/>
              </p:cNvSpPr>
              <p:nvPr/>
            </p:nvSpPr>
            <p:spPr bwMode="auto">
              <a:xfrm>
                <a:off x="390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49"/>
              <p:cNvSpPr>
                <a:spLocks/>
              </p:cNvSpPr>
              <p:nvPr/>
            </p:nvSpPr>
            <p:spPr bwMode="auto">
              <a:xfrm>
                <a:off x="532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50"/>
              <p:cNvSpPr>
                <a:spLocks/>
              </p:cNvSpPr>
              <p:nvPr/>
            </p:nvSpPr>
            <p:spPr bwMode="auto">
              <a:xfrm>
                <a:off x="674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51"/>
              <p:cNvSpPr>
                <a:spLocks/>
              </p:cNvSpPr>
              <p:nvPr/>
            </p:nvSpPr>
            <p:spPr bwMode="auto">
              <a:xfrm flipH="1">
                <a:off x="384" y="739"/>
                <a:ext cx="430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w 2172"/>
                  <a:gd name="T9" fmla="*/ 0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2"/>
                  <a:gd name="T16" fmla="*/ 0 h 362"/>
                  <a:gd name="T17" fmla="*/ 2172 w 2172"/>
                  <a:gd name="T18" fmla="*/ 362 h 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2" h="362">
                    <a:moveTo>
                      <a:pt x="0" y="362"/>
                    </a:moveTo>
                    <a:lnTo>
                      <a:pt x="0" y="0"/>
                    </a:ln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52"/>
              <p:cNvSpPr>
                <a:spLocks noChangeShapeType="1"/>
              </p:cNvSpPr>
              <p:nvPr/>
            </p:nvSpPr>
            <p:spPr bwMode="auto">
              <a:xfrm>
                <a:off x="390" y="576"/>
                <a:ext cx="0" cy="231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3"/>
              <p:cNvSpPr>
                <a:spLocks noChangeShapeType="1"/>
              </p:cNvSpPr>
              <p:nvPr/>
            </p:nvSpPr>
            <p:spPr bwMode="auto">
              <a:xfrm>
                <a:off x="816" y="587"/>
                <a:ext cx="0" cy="22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54"/>
              <p:cNvSpPr>
                <a:spLocks/>
              </p:cNvSpPr>
              <p:nvPr/>
            </p:nvSpPr>
            <p:spPr bwMode="auto">
              <a:xfrm>
                <a:off x="390" y="672"/>
                <a:ext cx="426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2"/>
                  <a:gd name="T13" fmla="*/ 0 h 362"/>
                  <a:gd name="T14" fmla="*/ 2172 w 2172"/>
                  <a:gd name="T15" fmla="*/ 362 h 3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2" h="362">
                    <a:moveTo>
                      <a:pt x="0" y="0"/>
                    </a:move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Rounded Rectangle 165"/>
            <p:cNvSpPr>
              <a:spLocks noChangeArrowheads="1"/>
            </p:cNvSpPr>
            <p:nvPr/>
          </p:nvSpPr>
          <p:spPr bwMode="auto">
            <a:xfrm>
              <a:off x="6020607" y="2170474"/>
              <a:ext cx="1141666" cy="2591350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1000">
                  <a:solidFill>
                    <a:schemeClr val="bg1"/>
                  </a:solidFill>
                  <a:cs typeface="Arial" charset="0"/>
                </a:rPr>
                <a:t>Logic</a:t>
              </a:r>
            </a:p>
            <a:p>
              <a:pPr algn="ctr">
                <a:defRPr/>
              </a:pPr>
              <a:r>
                <a:rPr lang="en-US" sz="1000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54" name="Rounded Rectangle 166"/>
            <p:cNvSpPr>
              <a:spLocks noChangeArrowheads="1"/>
            </p:cNvSpPr>
            <p:nvPr/>
          </p:nvSpPr>
          <p:spPr bwMode="auto">
            <a:xfrm>
              <a:off x="4877072" y="2175653"/>
              <a:ext cx="990316" cy="609194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Clock Trees</a:t>
              </a:r>
            </a:p>
          </p:txBody>
        </p:sp>
        <p:sp>
          <p:nvSpPr>
            <p:cNvPr id="55" name="Rounded Rectangle 167"/>
            <p:cNvSpPr>
              <a:spLocks noChangeArrowheads="1"/>
            </p:cNvSpPr>
            <p:nvPr/>
          </p:nvSpPr>
          <p:spPr bwMode="auto">
            <a:xfrm>
              <a:off x="4882563" y="2931968"/>
              <a:ext cx="990316" cy="1829856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Memory</a:t>
              </a:r>
            </a:p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5029201" y="38972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>
              <a:off x="5105401" y="41258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8" name="Rectangle 28"/>
            <p:cNvSpPr>
              <a:spLocks noChangeArrowheads="1"/>
            </p:cNvSpPr>
            <p:nvPr/>
          </p:nvSpPr>
          <p:spPr bwMode="auto">
            <a:xfrm>
              <a:off x="5181601" y="43544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9" name="AutoShape 21"/>
            <p:cNvSpPr>
              <a:spLocks noChangeArrowheads="1"/>
            </p:cNvSpPr>
            <p:nvPr/>
          </p:nvSpPr>
          <p:spPr bwMode="auto">
            <a:xfrm rot="5400000">
              <a:off x="3556000" y="4938496"/>
              <a:ext cx="403225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pic>
          <p:nvPicPr>
            <p:cNvPr id="60" name="Picture 15" descr="AA00964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775" y="5311560"/>
              <a:ext cx="1266825" cy="820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16" descr="Tensilic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5625884"/>
              <a:ext cx="668338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17" descr="ARC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444909"/>
              <a:ext cx="474663" cy="12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8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5444909"/>
              <a:ext cx="546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19" descr="ti_log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714784"/>
              <a:ext cx="757238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4976783" y="5294096"/>
              <a:ext cx="11192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Software</a:t>
              </a:r>
            </a:p>
            <a:p>
              <a:pPr algn="ctr" eaLnBrk="1" hangingPunct="1"/>
              <a:r>
                <a:rPr lang="en-US" sz="1400"/>
                <a:t>Debuggers</a:t>
              </a:r>
            </a:p>
          </p:txBody>
        </p:sp>
        <p:sp>
          <p:nvSpPr>
            <p:cNvPr id="66" name="AutoShape 59"/>
            <p:cNvSpPr>
              <a:spLocks noChangeArrowheads="1"/>
            </p:cNvSpPr>
            <p:nvPr/>
          </p:nvSpPr>
          <p:spPr bwMode="auto">
            <a:xfrm>
              <a:off x="914400" y="5446496"/>
              <a:ext cx="1143000" cy="457200"/>
            </a:xfrm>
            <a:prstGeom prst="wedgeRoundRectCallout">
              <a:avLst>
                <a:gd name="adj1" fmla="val 196389"/>
                <a:gd name="adj2" fmla="val -130903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/>
                <a:t>Smart Z-ICE</a:t>
              </a:r>
            </a:p>
          </p:txBody>
        </p:sp>
        <p:sp>
          <p:nvSpPr>
            <p:cNvPr id="67" name="AutoShape 21"/>
            <p:cNvSpPr>
              <a:spLocks noChangeArrowheads="1"/>
            </p:cNvSpPr>
            <p:nvPr/>
          </p:nvSpPr>
          <p:spPr bwMode="auto">
            <a:xfrm>
              <a:off x="4419600" y="3136683"/>
              <a:ext cx="304800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3274325" y="2322297"/>
              <a:ext cx="992875" cy="3809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Hardware </a:t>
              </a:r>
              <a:r>
                <a:rPr lang="en-US" sz="800" dirty="0" err="1">
                  <a:latin typeface="+mn-lt"/>
                </a:rPr>
                <a:t>Transactors</a:t>
              </a:r>
              <a:endParaRPr lang="en-US" sz="800" dirty="0">
                <a:latin typeface="+mn-lt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274325" y="2779498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Embedded </a:t>
              </a:r>
              <a:r>
                <a:rPr lang="en-US" sz="800" dirty="0" err="1">
                  <a:latin typeface="+mn-lt"/>
                </a:rPr>
                <a:t>Testbench</a:t>
              </a:r>
              <a:endParaRPr lang="en-US" sz="800" dirty="0">
                <a:latin typeface="+mn-lt"/>
              </a:endParaRPr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3276600" y="3236697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Probes (</a:t>
              </a:r>
              <a:r>
                <a:rPr lang="en-US" sz="800" dirty="0" err="1">
                  <a:latin typeface="+mn-lt"/>
                </a:rPr>
                <a:t>Dyn</a:t>
              </a:r>
              <a:r>
                <a:rPr lang="en-US" sz="800" dirty="0">
                  <a:latin typeface="+mn-lt"/>
                </a:rPr>
                <a:t>./Flex/Stat.)</a:t>
              </a:r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3276600" y="3693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Triggers</a:t>
              </a:r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276600" y="4074896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Logic Analyzer</a:t>
              </a: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3276600" y="4455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SVA’s</a:t>
              </a:r>
            </a:p>
          </p:txBody>
        </p:sp>
        <p:sp>
          <p:nvSpPr>
            <p:cNvPr id="74" name="TextBox 63"/>
            <p:cNvSpPr txBox="1">
              <a:spLocks noChangeArrowheads="1"/>
            </p:cNvSpPr>
            <p:nvPr/>
          </p:nvSpPr>
          <p:spPr bwMode="auto">
            <a:xfrm>
              <a:off x="7467600" y="1570476"/>
              <a:ext cx="15744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Live Real World </a:t>
              </a:r>
            </a:p>
            <a:p>
              <a:pPr algn="ctr" eaLnBrk="1" hangingPunct="1"/>
              <a:r>
                <a:rPr lang="en-US" sz="1400"/>
                <a:t>Testing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5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48048" y="980728"/>
            <a:ext cx="8388448" cy="16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600" dirty="0" smtClean="0"/>
              <a:t>Got </a:t>
            </a:r>
            <a:r>
              <a:rPr lang="it-IT" sz="1600" dirty="0"/>
              <a:t>FPGA equipment for demonstrator (</a:t>
            </a:r>
            <a:r>
              <a:rPr lang="it-IT" sz="1600" dirty="0" smtClean="0"/>
              <a:t>ZeBu)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Managing </a:t>
            </a:r>
            <a:r>
              <a:rPr lang="it-IT" sz="1400" dirty="0"/>
              <a:t>up to 32 Mgates at the speed of up to 30 </a:t>
            </a:r>
            <a:r>
              <a:rPr lang="it-IT" sz="1400" dirty="0" smtClean="0"/>
              <a:t>MHz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Currently </a:t>
            </a:r>
            <a:r>
              <a:rPr lang="it-IT" sz="1400" dirty="0"/>
              <a:t>installed in ST Grenoble by </a:t>
            </a:r>
            <a:r>
              <a:rPr lang="it-IT" sz="1400" dirty="0" smtClean="0"/>
              <a:t>verification/validation group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NAVOLCHI </a:t>
            </a:r>
            <a:r>
              <a:rPr lang="it-IT" sz="1400" dirty="0"/>
              <a:t>activity starting remotely in a few </a:t>
            </a:r>
            <a:r>
              <a:rPr lang="it-IT" sz="1400" dirty="0" smtClean="0"/>
              <a:t>weeks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FPGA </a:t>
            </a:r>
            <a:r>
              <a:rPr lang="it-IT" sz="1400" dirty="0"/>
              <a:t>equipment planned to be moved to ST Catania beginnning of next year</a:t>
            </a:r>
            <a:endParaRPr lang="en-US" sz="14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2pPr>
            <a:lvl3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3pPr>
            <a:lvl4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4pPr>
            <a:lvl5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</a:rPr>
              <a:t>Status of Work: Demonstrator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893973" y="2596480"/>
            <a:ext cx="6070698" cy="3352800"/>
            <a:chOff x="304800" y="1331696"/>
            <a:chExt cx="7145338" cy="4800816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2971800" y="1331696"/>
              <a:ext cx="4478338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>
                <a:defRPr/>
              </a:pPr>
              <a:r>
                <a:rPr lang="en-US" sz="1200" dirty="0" err="1">
                  <a:latin typeface="+mn-lt"/>
                  <a:cs typeface="Arial" charset="0"/>
                </a:rPr>
                <a:t>ZeBu</a:t>
              </a:r>
              <a:endParaRPr lang="en-US" sz="1200" dirty="0">
                <a:latin typeface="+mn-lt"/>
                <a:cs typeface="Arial" charset="0"/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4706937" y="1636496"/>
              <a:ext cx="2590800" cy="3276600"/>
            </a:xfrm>
            <a:prstGeom prst="rect">
              <a:avLst/>
            </a:prstGeom>
            <a:solidFill>
              <a:srgbClr val="936093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Design-Under-Test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(DUT)</a:t>
              </a:r>
            </a:p>
          </p:txBody>
        </p:sp>
        <p:cxnSp>
          <p:nvCxnSpPr>
            <p:cNvPr id="16" name="Straight Connector 96"/>
            <p:cNvCxnSpPr>
              <a:cxnSpLocks noChangeShapeType="1"/>
            </p:cNvCxnSpPr>
            <p:nvPr/>
          </p:nvCxnSpPr>
          <p:spPr bwMode="auto">
            <a:xfrm>
              <a:off x="6267450" y="3541496"/>
              <a:ext cx="6096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4953002" y="36686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4953001" y="3312896"/>
              <a:ext cx="834569" cy="319088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Memory</a:t>
              </a:r>
            </a:p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4953000" y="2398496"/>
              <a:ext cx="838200" cy="304800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Clock </a:t>
              </a:r>
            </a:p>
            <a:p>
              <a:pPr algn="ctr">
                <a:defRPr/>
              </a:pPr>
              <a:r>
                <a:rPr lang="en-US" sz="7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304800" y="1331696"/>
              <a:ext cx="19050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r">
                <a:defRPr/>
              </a:pPr>
              <a:r>
                <a:rPr lang="en-US" sz="1200" dirty="0">
                  <a:cs typeface="Arial" charset="0"/>
                </a:rPr>
                <a:t>PC / Linux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286000" y="1331696"/>
              <a:ext cx="6096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1200" dirty="0" err="1">
                  <a:cs typeface="Arial" charset="0"/>
                </a:rPr>
                <a:t>PCIe</a:t>
              </a:r>
              <a:endParaRPr lang="en-US" sz="1200" dirty="0">
                <a:cs typeface="Arial" charset="0"/>
              </a:endParaRPr>
            </a:p>
            <a:p>
              <a:pPr algn="ctr">
                <a:defRPr/>
              </a:pPr>
              <a:r>
                <a:rPr lang="en-US" sz="1200" dirty="0">
                  <a:cs typeface="Arial" charset="0"/>
                </a:rPr>
                <a:t>I/F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57200" y="3685959"/>
              <a:ext cx="1600200" cy="1227137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Transaction-Based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457200" y="1644434"/>
              <a:ext cx="1600200" cy="1897062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Cycle-Based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609600" y="19492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Verilog</a:t>
              </a:r>
              <a:r>
                <a:rPr lang="en-US" sz="1000" dirty="0">
                  <a:latin typeface="+mn-lt"/>
                </a:rPr>
                <a:t>/VHDL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609600" y="22540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609600" y="25588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609600" y="28636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609600" y="31684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Vectors</a:t>
              </a: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609600" y="39986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609600" y="43034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609600" y="46082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124200" y="1636497"/>
              <a:ext cx="1295400" cy="3276600"/>
            </a:xfrm>
            <a:prstGeom prst="rect">
              <a:avLst/>
            </a:prstGeom>
            <a:solidFill>
              <a:srgbClr val="936093"/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latin typeface="+mn-lt"/>
                </a:rPr>
                <a:t>Reconfigurable</a:t>
              </a:r>
            </a:p>
            <a:p>
              <a:pPr algn="ctr">
                <a:defRPr/>
              </a:pPr>
              <a:r>
                <a:rPr lang="en-US" sz="800" dirty="0" err="1">
                  <a:solidFill>
                    <a:schemeClr val="bg1"/>
                  </a:solidFill>
                  <a:latin typeface="+mn-lt"/>
                </a:rPr>
                <a:t>TestBench</a:t>
              </a:r>
              <a:endParaRPr lang="en-US" sz="800" dirty="0">
                <a:solidFill>
                  <a:schemeClr val="bg1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latin typeface="+mn-lt"/>
                </a:rPr>
                <a:t>(RTB)</a:t>
              </a:r>
            </a:p>
          </p:txBody>
        </p:sp>
        <p:sp>
          <p:nvSpPr>
            <p:cNvPr id="48" name="AutoShape 43"/>
            <p:cNvSpPr>
              <a:spLocks noChangeArrowheads="1"/>
            </p:cNvSpPr>
            <p:nvPr/>
          </p:nvSpPr>
          <p:spPr bwMode="ltGray">
            <a:xfrm>
              <a:off x="2073275" y="3998696"/>
              <a:ext cx="1050925" cy="762000"/>
            </a:xfrm>
            <a:prstGeom prst="leftRightArrow">
              <a:avLst>
                <a:gd name="adj1" fmla="val 50000"/>
                <a:gd name="adj2" fmla="val 28442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AutoShape 44"/>
            <p:cNvSpPr>
              <a:spLocks noChangeArrowheads="1"/>
            </p:cNvSpPr>
            <p:nvPr/>
          </p:nvSpPr>
          <p:spPr bwMode="auto">
            <a:xfrm>
              <a:off x="2283089" y="4227296"/>
              <a:ext cx="349070" cy="152399"/>
            </a:xfrm>
            <a:prstGeom prst="homePlate">
              <a:avLst>
                <a:gd name="adj" fmla="val 886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TX</a:t>
              </a:r>
            </a:p>
          </p:txBody>
        </p:sp>
        <p:sp>
          <p:nvSpPr>
            <p:cNvPr id="50" name="AutoShape 45"/>
            <p:cNvSpPr>
              <a:spLocks noChangeArrowheads="1"/>
            </p:cNvSpPr>
            <p:nvPr/>
          </p:nvSpPr>
          <p:spPr bwMode="auto">
            <a:xfrm flipH="1">
              <a:off x="2563457" y="4379696"/>
              <a:ext cx="310079" cy="152400"/>
            </a:xfrm>
            <a:prstGeom prst="homePlate">
              <a:avLst>
                <a:gd name="adj" fmla="val 787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RX</a:t>
              </a:r>
            </a:p>
          </p:txBody>
        </p:sp>
        <p:sp>
          <p:nvSpPr>
            <p:cNvPr id="51" name="AutoShape 46"/>
            <p:cNvSpPr>
              <a:spLocks noChangeArrowheads="1"/>
            </p:cNvSpPr>
            <p:nvPr/>
          </p:nvSpPr>
          <p:spPr bwMode="ltGray">
            <a:xfrm>
              <a:off x="2079625" y="2254034"/>
              <a:ext cx="1044575" cy="762000"/>
            </a:xfrm>
            <a:prstGeom prst="leftRightArrow">
              <a:avLst>
                <a:gd name="adj1" fmla="val 50000"/>
                <a:gd name="adj2" fmla="val 28458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10101" y="2482634"/>
              <a:ext cx="572472" cy="260350"/>
              <a:chOff x="384" y="576"/>
              <a:chExt cx="432" cy="231"/>
            </a:xfrm>
          </p:grpSpPr>
          <p:sp>
            <p:nvSpPr>
              <p:cNvPr id="75" name="Freeform 48"/>
              <p:cNvSpPr>
                <a:spLocks/>
              </p:cNvSpPr>
              <p:nvPr/>
            </p:nvSpPr>
            <p:spPr bwMode="auto">
              <a:xfrm>
                <a:off x="390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49"/>
              <p:cNvSpPr>
                <a:spLocks/>
              </p:cNvSpPr>
              <p:nvPr/>
            </p:nvSpPr>
            <p:spPr bwMode="auto">
              <a:xfrm>
                <a:off x="532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50"/>
              <p:cNvSpPr>
                <a:spLocks/>
              </p:cNvSpPr>
              <p:nvPr/>
            </p:nvSpPr>
            <p:spPr bwMode="auto">
              <a:xfrm>
                <a:off x="674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51"/>
              <p:cNvSpPr>
                <a:spLocks/>
              </p:cNvSpPr>
              <p:nvPr/>
            </p:nvSpPr>
            <p:spPr bwMode="auto">
              <a:xfrm flipH="1">
                <a:off x="384" y="739"/>
                <a:ext cx="430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w 2172"/>
                  <a:gd name="T9" fmla="*/ 0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2"/>
                  <a:gd name="T16" fmla="*/ 0 h 362"/>
                  <a:gd name="T17" fmla="*/ 2172 w 2172"/>
                  <a:gd name="T18" fmla="*/ 362 h 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2" h="362">
                    <a:moveTo>
                      <a:pt x="0" y="362"/>
                    </a:moveTo>
                    <a:lnTo>
                      <a:pt x="0" y="0"/>
                    </a:ln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52"/>
              <p:cNvSpPr>
                <a:spLocks noChangeShapeType="1"/>
              </p:cNvSpPr>
              <p:nvPr/>
            </p:nvSpPr>
            <p:spPr bwMode="auto">
              <a:xfrm>
                <a:off x="390" y="576"/>
                <a:ext cx="0" cy="231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3"/>
              <p:cNvSpPr>
                <a:spLocks noChangeShapeType="1"/>
              </p:cNvSpPr>
              <p:nvPr/>
            </p:nvSpPr>
            <p:spPr bwMode="auto">
              <a:xfrm>
                <a:off x="816" y="587"/>
                <a:ext cx="0" cy="22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54"/>
              <p:cNvSpPr>
                <a:spLocks/>
              </p:cNvSpPr>
              <p:nvPr/>
            </p:nvSpPr>
            <p:spPr bwMode="auto">
              <a:xfrm>
                <a:off x="390" y="672"/>
                <a:ext cx="426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2"/>
                  <a:gd name="T13" fmla="*/ 0 h 362"/>
                  <a:gd name="T14" fmla="*/ 2172 w 2172"/>
                  <a:gd name="T15" fmla="*/ 362 h 3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2" h="362">
                    <a:moveTo>
                      <a:pt x="0" y="0"/>
                    </a:move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Rounded Rectangle 165"/>
            <p:cNvSpPr>
              <a:spLocks noChangeArrowheads="1"/>
            </p:cNvSpPr>
            <p:nvPr/>
          </p:nvSpPr>
          <p:spPr bwMode="auto">
            <a:xfrm>
              <a:off x="6021648" y="2166206"/>
              <a:ext cx="1141665" cy="2591350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endParaRPr lang="en-US" sz="10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4" name="Rounded Rectangle 166"/>
            <p:cNvSpPr>
              <a:spLocks noChangeArrowheads="1"/>
            </p:cNvSpPr>
            <p:nvPr/>
          </p:nvSpPr>
          <p:spPr bwMode="auto">
            <a:xfrm>
              <a:off x="4877072" y="2185384"/>
              <a:ext cx="990316" cy="609194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Clock Trees</a:t>
              </a:r>
            </a:p>
          </p:txBody>
        </p:sp>
        <p:sp>
          <p:nvSpPr>
            <p:cNvPr id="55" name="Rounded Rectangle 167"/>
            <p:cNvSpPr>
              <a:spLocks noChangeArrowheads="1"/>
            </p:cNvSpPr>
            <p:nvPr/>
          </p:nvSpPr>
          <p:spPr bwMode="auto">
            <a:xfrm>
              <a:off x="4872352" y="2896354"/>
              <a:ext cx="990316" cy="1864343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Memory</a:t>
              </a:r>
            </a:p>
            <a:p>
              <a:pPr algn="ctr">
                <a:defRPr/>
              </a:pPr>
              <a:r>
                <a:rPr lang="en-US" sz="800" dirty="0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5029201" y="38972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>
              <a:off x="5105401" y="41258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8" name="Rectangle 28"/>
            <p:cNvSpPr>
              <a:spLocks noChangeArrowheads="1"/>
            </p:cNvSpPr>
            <p:nvPr/>
          </p:nvSpPr>
          <p:spPr bwMode="auto">
            <a:xfrm>
              <a:off x="5181601" y="43544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9" name="AutoShape 21"/>
            <p:cNvSpPr>
              <a:spLocks noChangeArrowheads="1"/>
            </p:cNvSpPr>
            <p:nvPr/>
          </p:nvSpPr>
          <p:spPr bwMode="auto">
            <a:xfrm rot="5400000">
              <a:off x="3556000" y="4938496"/>
              <a:ext cx="403225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pic>
          <p:nvPicPr>
            <p:cNvPr id="60" name="Picture 15" descr="AA0096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775" y="5311560"/>
              <a:ext cx="1266825" cy="820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16" descr="Tensilic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5625884"/>
              <a:ext cx="668338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17" descr="AR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444909"/>
              <a:ext cx="474663" cy="12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8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5444909"/>
              <a:ext cx="546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19" descr="ti_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714784"/>
              <a:ext cx="757238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4976783" y="5294096"/>
              <a:ext cx="11192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Software</a:t>
              </a:r>
            </a:p>
            <a:p>
              <a:pPr algn="ctr" eaLnBrk="1" hangingPunct="1"/>
              <a:r>
                <a:rPr lang="en-US" sz="1400"/>
                <a:t>Debuggers</a:t>
              </a:r>
            </a:p>
          </p:txBody>
        </p:sp>
        <p:sp>
          <p:nvSpPr>
            <p:cNvPr id="66" name="AutoShape 59"/>
            <p:cNvSpPr>
              <a:spLocks noChangeArrowheads="1"/>
            </p:cNvSpPr>
            <p:nvPr/>
          </p:nvSpPr>
          <p:spPr bwMode="auto">
            <a:xfrm>
              <a:off x="914400" y="5446496"/>
              <a:ext cx="1143000" cy="457200"/>
            </a:xfrm>
            <a:prstGeom prst="wedgeRoundRectCallout">
              <a:avLst>
                <a:gd name="adj1" fmla="val 196389"/>
                <a:gd name="adj2" fmla="val -130903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/>
                <a:t>Smart Z-ICE</a:t>
              </a:r>
            </a:p>
          </p:txBody>
        </p:sp>
        <p:sp>
          <p:nvSpPr>
            <p:cNvPr id="67" name="AutoShape 21"/>
            <p:cNvSpPr>
              <a:spLocks noChangeArrowheads="1"/>
            </p:cNvSpPr>
            <p:nvPr/>
          </p:nvSpPr>
          <p:spPr bwMode="auto">
            <a:xfrm>
              <a:off x="4419600" y="3136683"/>
              <a:ext cx="304800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3274325" y="2322297"/>
              <a:ext cx="992875" cy="3809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Hardware </a:t>
              </a:r>
              <a:r>
                <a:rPr lang="en-US" sz="800" dirty="0" err="1">
                  <a:latin typeface="+mn-lt"/>
                </a:rPr>
                <a:t>Transactors</a:t>
              </a:r>
              <a:endParaRPr lang="en-US" sz="800" dirty="0">
                <a:latin typeface="+mn-lt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274325" y="2779498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Embedded </a:t>
              </a:r>
              <a:r>
                <a:rPr lang="en-US" sz="800" dirty="0" err="1">
                  <a:latin typeface="+mn-lt"/>
                </a:rPr>
                <a:t>Testbench</a:t>
              </a:r>
              <a:endParaRPr lang="en-US" sz="800" dirty="0">
                <a:latin typeface="+mn-lt"/>
              </a:endParaRPr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3276600" y="3236697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Probes (</a:t>
              </a:r>
              <a:r>
                <a:rPr lang="en-US" sz="800" dirty="0" err="1">
                  <a:latin typeface="+mn-lt"/>
                </a:rPr>
                <a:t>Dyn</a:t>
              </a:r>
              <a:r>
                <a:rPr lang="en-US" sz="800" dirty="0">
                  <a:latin typeface="+mn-lt"/>
                </a:rPr>
                <a:t>./Flex/Stat.)</a:t>
              </a:r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3276600" y="3693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Triggers</a:t>
              </a:r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276600" y="4074896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Logic Analyzer</a:t>
              </a: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3276600" y="4455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latin typeface="+mn-lt"/>
                </a:rPr>
                <a:t>SVA’s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5919969" y="3389577"/>
            <a:ext cx="647396" cy="63859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899643" y="3354518"/>
            <a:ext cx="618072" cy="678039"/>
          </a:xfrm>
          <a:prstGeom prst="rect">
            <a:avLst/>
          </a:prstGeom>
          <a:gradFill>
            <a:gsLst>
              <a:gs pos="23000">
                <a:srgbClr val="002060"/>
              </a:gs>
              <a:gs pos="91000">
                <a:srgbClr val="0070C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00267" y="4192048"/>
            <a:ext cx="618072" cy="678039"/>
          </a:xfrm>
          <a:prstGeom prst="rect">
            <a:avLst/>
          </a:prstGeom>
          <a:gradFill>
            <a:gsLst>
              <a:gs pos="23000">
                <a:srgbClr val="002060"/>
              </a:gs>
              <a:gs pos="91000">
                <a:srgbClr val="0070C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9969" y="3576638"/>
            <a:ext cx="7505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>
                <a:solidFill>
                  <a:schemeClr val="bg1"/>
                </a:solidFill>
              </a:rPr>
              <a:t>Transmitter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00798" y="4406372"/>
            <a:ext cx="6158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>
                <a:solidFill>
                  <a:schemeClr val="bg1"/>
                </a:solidFill>
              </a:rPr>
              <a:t>Receiver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07971" y="3423254"/>
            <a:ext cx="479050" cy="524811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207970" y="4280576"/>
            <a:ext cx="479050" cy="524811"/>
          </a:xfrm>
          <a:prstGeom prst="rect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484187" y="3044735"/>
            <a:ext cx="530750" cy="1452525"/>
          </a:xfrm>
          <a:custGeom>
            <a:avLst/>
            <a:gdLst>
              <a:gd name="connsiteX0" fmla="*/ 86963 w 530750"/>
              <a:gd name="connsiteY0" fmla="*/ 618565 h 1452525"/>
              <a:gd name="connsiteX1" fmla="*/ 33175 w 530750"/>
              <a:gd name="connsiteY1" fmla="*/ 1438835 h 1452525"/>
              <a:gd name="connsiteX2" fmla="*/ 530716 w 530750"/>
              <a:gd name="connsiteY2" fmla="*/ 1048871 h 1452525"/>
              <a:gd name="connsiteX3" fmla="*/ 6281 w 530750"/>
              <a:gd name="connsiteY3" fmla="*/ 0 h 14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750" h="1452525">
                <a:moveTo>
                  <a:pt x="86963" y="618565"/>
                </a:moveTo>
                <a:cubicBezTo>
                  <a:pt x="23089" y="992841"/>
                  <a:pt x="-40784" y="1367118"/>
                  <a:pt x="33175" y="1438835"/>
                </a:cubicBezTo>
                <a:cubicBezTo>
                  <a:pt x="107134" y="1510552"/>
                  <a:pt x="535198" y="1288677"/>
                  <a:pt x="530716" y="1048871"/>
                </a:cubicBezTo>
                <a:cubicBezTo>
                  <a:pt x="526234" y="809065"/>
                  <a:pt x="-4925" y="143435"/>
                  <a:pt x="6281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urved Left Arrow 4"/>
          <p:cNvSpPr/>
          <p:nvPr/>
        </p:nvSpPr>
        <p:spPr bwMode="auto">
          <a:xfrm>
            <a:off x="7641450" y="3586463"/>
            <a:ext cx="729546" cy="1170766"/>
          </a:xfrm>
          <a:prstGeom prst="curvedLeftArrow">
            <a:avLst/>
          </a:prstGeom>
          <a:solidFill>
            <a:srgbClr val="00B6F6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302227" y="3477584"/>
            <a:ext cx="310132" cy="404433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302227" y="4349312"/>
            <a:ext cx="310132" cy="404433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321982" y="4002590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solidFill>
                  <a:schemeClr val="tx1"/>
                </a:solidFill>
              </a:rPr>
              <a:t>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84062" y="2839489"/>
            <a:ext cx="887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tx1"/>
                </a:solidFill>
              </a:rPr>
              <a:t>Plasmonic emitter and control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070615" y="4901754"/>
            <a:ext cx="887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chemeClr val="tx1"/>
                </a:solidFill>
              </a:rPr>
              <a:t>Plasmonic detector and control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8335429" y="3320552"/>
            <a:ext cx="978408" cy="484632"/>
          </a:xfrm>
          <a:prstGeom prst="rightArrow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516672" y="3573672"/>
            <a:ext cx="781161" cy="218410"/>
          </a:xfrm>
          <a:prstGeom prst="rightArrow">
            <a:avLst/>
          </a:prstGeom>
          <a:solidFill>
            <a:srgbClr val="00206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 flipH="1">
            <a:off x="6521066" y="4453873"/>
            <a:ext cx="781161" cy="218410"/>
          </a:xfrm>
          <a:prstGeom prst="rightArrow">
            <a:avLst/>
          </a:prstGeom>
          <a:solidFill>
            <a:srgbClr val="00206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ᙨᚁᙖᙿᙴᚆᚆᙼᙹᙼᙸᙷ"/>
  <p:tag name="DATETIME" val="ᙄᙄᙂᙅᙆᙂᙅᙃᙄᙅᘳᘳᙄᙇᙍᙇᙅᙣᙠᘳᘻᙚᙠᙧᘾᙄᙍᙃᘼ"/>
  <p:tag name="DONEBY" val="ᙦᙧᙯᙔᙿᙵᙸᚅᚇᚂᘳᙦᙖᙔᙡᙗᙨᙥᙥᙔ"/>
  <p:tag name="IPADDRESS" val="ᙶᚇᚁᙃᙃᙇᙇᙌᙆ"/>
  <p:tag name="APPVER" val="ᙆᙁᙃ"/>
  <p:tag name="RANDOM" val="19"/>
  <p:tag name="CHECKSUM" val="ᙈᙃᙆᙊ"/>
</p:tagLst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553</Words>
  <Application>Microsoft Office PowerPoint</Application>
  <PresentationFormat>On-screen Show (4:3)</PresentationFormat>
  <Paragraphs>206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PowerPoint_Template_IHQ</vt:lpstr>
      <vt:lpstr>MSPhotoEd.3</vt:lpstr>
      <vt:lpstr>PowerPoint Presentation</vt:lpstr>
      <vt:lpstr>Outline</vt:lpstr>
      <vt:lpstr>WP6 Position in Project</vt:lpstr>
      <vt:lpstr>Objectives</vt:lpstr>
      <vt:lpstr>Tasks</vt:lpstr>
      <vt:lpstr>Milestones</vt:lpstr>
      <vt:lpstr>Deliverables</vt:lpstr>
      <vt:lpstr>PowerPoint Presentation</vt:lpstr>
      <vt:lpstr>PowerPoint Presentation</vt:lpstr>
      <vt:lpstr>Summary and Outlook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Alberto SCANDURRA</cp:lastModifiedBy>
  <cp:revision>628</cp:revision>
  <cp:lastPrinted>2000-09-29T14:26:26Z</cp:lastPrinted>
  <dcterms:created xsi:type="dcterms:W3CDTF">2010-01-08T09:05:51Z</dcterms:created>
  <dcterms:modified xsi:type="dcterms:W3CDTF">2012-11-26T15:28:14Z</dcterms:modified>
</cp:coreProperties>
</file>