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88" r:id="rId11"/>
    <p:sldId id="285" r:id="rId12"/>
    <p:sldId id="286" r:id="rId13"/>
    <p:sldId id="290" r:id="rId14"/>
    <p:sldId id="291" r:id="rId15"/>
    <p:sldId id="277" r:id="rId16"/>
    <p:sldId id="278" r:id="rId17"/>
    <p:sldId id="281" r:id="rId18"/>
    <p:sldId id="279" r:id="rId19"/>
    <p:sldId id="280" r:id="rId20"/>
    <p:sldId id="282" r:id="rId21"/>
    <p:sldId id="28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FFCC66"/>
    <a:srgbClr val="FFFF66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2" autoAdjust="0"/>
    <p:restoredTop sz="99409" autoAdjust="0"/>
  </p:normalViewPr>
  <p:slideViewPr>
    <p:cSldViewPr>
      <p:cViewPr>
        <p:scale>
          <a:sx n="100" d="100"/>
          <a:sy n="100" d="100"/>
        </p:scale>
        <p:origin x="-201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485A-3BC8-4CF5-9E40-7EC663B12623}" type="datetimeFigureOut">
              <a:rPr lang="es-ES" smtClean="0"/>
              <a:t>25/04/2013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1AD3-0F08-4CC6-AD6F-00D3150575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80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67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BF-9136-49B9-B5AF-421251735C36}" type="datetimeFigureOut">
              <a:rPr lang="es-ES" smtClean="0"/>
              <a:pPr/>
              <a:t>25/04/2013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556792"/>
            <a:ext cx="8280920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366569" cy="1115111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8366" y="1844824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914456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981336" y="4005064"/>
            <a:ext cx="769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smtClean="0">
                <a:latin typeface="Times New Roman" pitchFamily="18" charset="0"/>
                <a:cs typeface="Times New Roman" pitchFamily="18" charset="0"/>
              </a:rPr>
              <a:t>I. Suárez</a:t>
            </a:r>
            <a:r>
              <a:rPr lang="es-ES" sz="2400" b="1" smtClean="0">
                <a:latin typeface="Times New Roman" pitchFamily="18" charset="0"/>
                <a:cs typeface="Times New Roman" pitchFamily="18" charset="0"/>
              </a:rPr>
              <a:t>, P.J. Rodríguez-Cantó and J.P. Martínez-Pastor</a:t>
            </a:r>
            <a:endParaRPr lang="es-E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58315"/>
              </p:ext>
            </p:extLst>
          </p:nvPr>
        </p:nvGraphicFramePr>
        <p:xfrm>
          <a:off x="7121276" y="18864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r:id="rId8" imgW="3895238" imgH="2809524" progId="MSPhotoEd.3">
                  <p:embed/>
                </p:oleObj>
              </mc:Choice>
              <mc:Fallback>
                <p:oleObj r:id="rId8" imgW="3895238" imgH="28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76" y="188640"/>
                        <a:ext cx="162718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552" y="5589240"/>
            <a:ext cx="8406640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400" b="0" smtClean="0">
                <a:solidFill>
                  <a:schemeClr val="accent1">
                    <a:lumMod val="75000"/>
                  </a:schemeClr>
                </a:solidFill>
              </a:rPr>
              <a:t>Current State of the work and preparation of Review Meeting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smtClean="0">
                <a:solidFill>
                  <a:schemeClr val="accent1">
                    <a:lumMod val="75000"/>
                  </a:schemeClr>
                </a:solidFill>
              </a:rPr>
              <a:t>Karlsruhe April 26</a:t>
            </a:r>
            <a:r>
              <a:rPr lang="de-DE" sz="2000" b="0" baseline="3000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b="0" smtClean="0">
                <a:solidFill>
                  <a:schemeClr val="accent1">
                    <a:lumMod val="75000"/>
                  </a:schemeClr>
                </a:solidFill>
              </a:rPr>
              <a:t> 2013, Karslruhe</a:t>
            </a:r>
            <a:endParaRPr lang="en-US" sz="2000" b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13244" y="4403448"/>
            <a:ext cx="219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/>
              <a:t>Isaac.suarez@uv.es</a:t>
            </a:r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1403648" y="836712"/>
            <a:ext cx="6353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Photodetector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QDs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LbL</a:t>
            </a:r>
            <a:endParaRPr lang="es-ES" sz="2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38842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10/21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284346" y="1440792"/>
            <a:ext cx="840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data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passivated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surface</a:t>
            </a:r>
            <a:endParaRPr lang="es-E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1115616" y="3645024"/>
            <a:ext cx="2118600" cy="2448272"/>
            <a:chOff x="1201504" y="2420888"/>
            <a:chExt cx="2118600" cy="2448272"/>
          </a:xfrm>
        </p:grpSpPr>
        <p:grpSp>
          <p:nvGrpSpPr>
            <p:cNvPr id="22" name="Agrupar 21"/>
            <p:cNvGrpSpPr/>
            <p:nvPr/>
          </p:nvGrpSpPr>
          <p:grpSpPr>
            <a:xfrm>
              <a:off x="1726380" y="2420888"/>
              <a:ext cx="1593724" cy="2448272"/>
              <a:chOff x="1726380" y="2420888"/>
              <a:chExt cx="1593724" cy="2448272"/>
            </a:xfrm>
          </p:grpSpPr>
          <p:grpSp>
            <p:nvGrpSpPr>
              <p:cNvPr id="28" name="Agrupar 27"/>
              <p:cNvGrpSpPr/>
              <p:nvPr/>
            </p:nvGrpSpPr>
            <p:grpSpPr>
              <a:xfrm>
                <a:off x="1726380" y="2492896"/>
                <a:ext cx="1584176" cy="1296144"/>
                <a:chOff x="1726380" y="2492896"/>
                <a:chExt cx="1584176" cy="1296144"/>
              </a:xfrm>
            </p:grpSpPr>
            <p:sp>
              <p:nvSpPr>
                <p:cNvPr id="35" name="Rectángulo 34"/>
                <p:cNvSpPr/>
                <p:nvPr/>
              </p:nvSpPr>
              <p:spPr>
                <a:xfrm>
                  <a:off x="1726380" y="2492896"/>
                  <a:ext cx="1584176" cy="12961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6" name="Rectángulo 35"/>
                <p:cNvSpPr/>
                <p:nvPr/>
              </p:nvSpPr>
              <p:spPr>
                <a:xfrm>
                  <a:off x="2123728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Rectángulo 36"/>
                <p:cNvSpPr/>
                <p:nvPr/>
              </p:nvSpPr>
              <p:spPr>
                <a:xfrm>
                  <a:off x="2339752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Rectángulo 37"/>
                <p:cNvSpPr/>
                <p:nvPr/>
              </p:nvSpPr>
              <p:spPr>
                <a:xfrm>
                  <a:off x="2555776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" name="Rectángulo 38"/>
                <p:cNvSpPr/>
                <p:nvPr/>
              </p:nvSpPr>
              <p:spPr>
                <a:xfrm>
                  <a:off x="2123728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Rectángulo 39"/>
                <p:cNvSpPr/>
                <p:nvPr/>
              </p:nvSpPr>
              <p:spPr>
                <a:xfrm>
                  <a:off x="2339752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1" name="Rectángulo 40"/>
                <p:cNvSpPr/>
                <p:nvPr/>
              </p:nvSpPr>
              <p:spPr>
                <a:xfrm>
                  <a:off x="2555776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Rectángulo 41"/>
                <p:cNvSpPr/>
                <p:nvPr/>
              </p:nvSpPr>
              <p:spPr>
                <a:xfrm>
                  <a:off x="1907704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3" name="Rectángulo 42"/>
                <p:cNvSpPr/>
                <p:nvPr/>
              </p:nvSpPr>
              <p:spPr>
                <a:xfrm>
                  <a:off x="1907704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Rectángulo 43"/>
                <p:cNvSpPr/>
                <p:nvPr/>
              </p:nvSpPr>
              <p:spPr>
                <a:xfrm>
                  <a:off x="2771800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Rectángulo 44"/>
                <p:cNvSpPr/>
                <p:nvPr/>
              </p:nvSpPr>
              <p:spPr>
                <a:xfrm>
                  <a:off x="2987824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6" name="Rectángulo 45"/>
                <p:cNvSpPr/>
                <p:nvPr/>
              </p:nvSpPr>
              <p:spPr>
                <a:xfrm>
                  <a:off x="2771800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7" name="Rectángulo 46"/>
                <p:cNvSpPr/>
                <p:nvPr/>
              </p:nvSpPr>
              <p:spPr>
                <a:xfrm>
                  <a:off x="2987824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28"/>
              <p:cNvGrpSpPr/>
              <p:nvPr/>
            </p:nvGrpSpPr>
            <p:grpSpPr>
              <a:xfrm>
                <a:off x="1735928" y="3861048"/>
                <a:ext cx="1584176" cy="1008112"/>
                <a:chOff x="1763688" y="4293096"/>
                <a:chExt cx="1584176" cy="1008112"/>
              </a:xfrm>
            </p:grpSpPr>
            <p:sp>
              <p:nvSpPr>
                <p:cNvPr id="31" name="Rectángulo 30"/>
                <p:cNvSpPr/>
                <p:nvPr/>
              </p:nvSpPr>
              <p:spPr>
                <a:xfrm>
                  <a:off x="1763688" y="4941168"/>
                  <a:ext cx="1584176" cy="36004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ITO</a:t>
                  </a:r>
                  <a:endParaRPr lang="es-ES" dirty="0"/>
                </a:p>
              </p:txBody>
            </p:sp>
            <p:sp>
              <p:nvSpPr>
                <p:cNvPr id="32" name="Rectángulo 31"/>
                <p:cNvSpPr/>
                <p:nvPr/>
              </p:nvSpPr>
              <p:spPr>
                <a:xfrm>
                  <a:off x="1763688" y="4725144"/>
                  <a:ext cx="1584176" cy="21602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PDOT</a:t>
                  </a:r>
                  <a:endParaRPr lang="es-ES" dirty="0"/>
                </a:p>
              </p:txBody>
            </p:sp>
            <p:sp>
              <p:nvSpPr>
                <p:cNvPr id="33" name="Rectángulo 32"/>
                <p:cNvSpPr/>
                <p:nvPr/>
              </p:nvSpPr>
              <p:spPr>
                <a:xfrm>
                  <a:off x="1763688" y="4509120"/>
                  <a:ext cx="1584176" cy="21602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400" dirty="0" smtClean="0"/>
                    <a:t>QD-</a:t>
                  </a:r>
                  <a:r>
                    <a:rPr lang="es-ES" sz="1400" dirty="0" err="1" smtClean="0"/>
                    <a:t>layer</a:t>
                  </a:r>
                  <a:r>
                    <a:rPr lang="es-ES" sz="1400" dirty="0" smtClean="0"/>
                    <a:t> (300 </a:t>
                  </a:r>
                  <a:r>
                    <a:rPr lang="es-ES" sz="1400" dirty="0" err="1" smtClean="0"/>
                    <a:t>nm</a:t>
                  </a:r>
                  <a:r>
                    <a:rPr lang="es-ES" sz="1400" dirty="0" smtClean="0"/>
                    <a:t>)</a:t>
                  </a:r>
                  <a:endParaRPr lang="es-ES" sz="1400" dirty="0"/>
                </a:p>
              </p:txBody>
            </p:sp>
            <p:sp>
              <p:nvSpPr>
                <p:cNvPr id="34" name="Rectángulo 33"/>
                <p:cNvSpPr/>
                <p:nvPr/>
              </p:nvSpPr>
              <p:spPr>
                <a:xfrm>
                  <a:off x="1763688" y="4293096"/>
                  <a:ext cx="1584176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Ag</a:t>
                  </a:r>
                  <a:endParaRPr lang="es-ES" dirty="0"/>
                </a:p>
              </p:txBody>
            </p:sp>
          </p:grpSp>
          <p:sp>
            <p:nvSpPr>
              <p:cNvPr id="30" name="CuadroTexto 29"/>
              <p:cNvSpPr txBox="1"/>
              <p:nvPr/>
            </p:nvSpPr>
            <p:spPr>
              <a:xfrm>
                <a:off x="1907704" y="2420888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TOP</a:t>
                </a:r>
              </a:p>
              <a:p>
                <a:r>
                  <a:rPr lang="es-ES" dirty="0" smtClean="0"/>
                  <a:t>S = 1 mm</a:t>
                </a:r>
                <a:r>
                  <a:rPr lang="es-ES" baseline="30000" dirty="0" smtClean="0"/>
                  <a:t>2</a:t>
                </a:r>
                <a:endParaRPr lang="es-ES" baseline="30000" dirty="0"/>
              </a:p>
            </p:txBody>
          </p:sp>
        </p:grpSp>
        <p:cxnSp>
          <p:nvCxnSpPr>
            <p:cNvPr id="23" name="Conector recto 22"/>
            <p:cNvCxnSpPr>
              <a:stCxn id="34" idx="1"/>
            </p:cNvCxnSpPr>
            <p:nvPr/>
          </p:nvCxnSpPr>
          <p:spPr>
            <a:xfrm flipH="1" flipV="1">
              <a:off x="1331640" y="3933056"/>
              <a:ext cx="404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H="1" flipV="1">
              <a:off x="1331640" y="4725144"/>
              <a:ext cx="404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1345520" y="3926116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1345520" y="4444052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/>
            <p:cNvSpPr/>
            <p:nvPr/>
          </p:nvSpPr>
          <p:spPr>
            <a:xfrm>
              <a:off x="1201504" y="4200268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ahoma"/>
                  <a:cs typeface="Tahoma"/>
                </a:rPr>
                <a:t>I</a:t>
              </a:r>
              <a:endParaRPr lang="es-ES" dirty="0">
                <a:latin typeface="Tahoma"/>
                <a:cs typeface="Tahoma"/>
              </a:endParaRPr>
            </a:p>
          </p:txBody>
        </p:sp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Plasmonic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pic>
        <p:nvPicPr>
          <p:cNvPr id="50" name="Imagen 4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11256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14 CuadroTexto"/>
          <p:cNvSpPr txBox="1"/>
          <p:nvPr/>
        </p:nvSpPr>
        <p:spPr>
          <a:xfrm>
            <a:off x="650684" y="1889537"/>
            <a:ext cx="802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es-ES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>
                <a:latin typeface="Symbol" charset="2"/>
                <a:cs typeface="Symbol" charset="2"/>
              </a:rPr>
              <a:t>r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US" b="1">
                <a:latin typeface="Arial" pitchFamily="34" charset="0"/>
                <a:cs typeface="Arial" pitchFamily="34" charset="0"/>
              </a:rPr>
              <a:t> 5-8.10</a:t>
            </a:r>
            <a:r>
              <a:rPr lang="en-US" b="1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Symbol" charset="2"/>
                <a:cs typeface="Symbol" charset="2"/>
              </a:rPr>
              <a:t>W</a:t>
            </a:r>
            <a:r>
              <a:rPr lang="en-US" b="1">
                <a:latin typeface="Arial" pitchFamily="34" charset="0"/>
                <a:cs typeface="Arial" pitchFamily="34" charset="0"/>
              </a:rPr>
              <a:t> cm</a:t>
            </a:r>
            <a:r>
              <a:rPr lang="es-ES_tradnl" b="1"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Responsivities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0.5 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/W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 visible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mA/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 1000 nm                   				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exciton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ground state absorption)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Photoconductive</a:t>
            </a:r>
            <a:r>
              <a:rPr lang="es-ES_tradnl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es-ES_tradnl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mA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/W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(1 V) at a single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wavelength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(600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echa abajo 51"/>
          <p:cNvSpPr/>
          <p:nvPr/>
        </p:nvSpPr>
        <p:spPr>
          <a:xfrm>
            <a:off x="7649750" y="4415042"/>
            <a:ext cx="237626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/>
          </a:p>
        </p:txBody>
      </p:sp>
      <p:sp>
        <p:nvSpPr>
          <p:cNvPr id="53" name="CuadroTexto 52"/>
          <p:cNvSpPr txBox="1"/>
          <p:nvPr/>
        </p:nvSpPr>
        <p:spPr>
          <a:xfrm>
            <a:off x="6969867" y="3841884"/>
            <a:ext cx="110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err="1" smtClean="0"/>
              <a:t>Absorption</a:t>
            </a:r>
            <a:r>
              <a:rPr lang="es-ES" sz="1400" dirty="0" smtClean="0"/>
              <a:t> </a:t>
            </a:r>
            <a:r>
              <a:rPr lang="es-ES" sz="1400" dirty="0" err="1" smtClean="0"/>
              <a:t>edge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066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8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11/21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284346" y="1440792"/>
            <a:ext cx="785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data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with more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passivated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surface</a:t>
            </a:r>
            <a:endParaRPr lang="es-E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0684" y="1889537"/>
            <a:ext cx="802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es-ES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>
                <a:latin typeface="Symbol" charset="2"/>
                <a:cs typeface="Symbol" charset="2"/>
              </a:rPr>
              <a:t>r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5-8.10</a:t>
            </a:r>
            <a:r>
              <a:rPr lang="en-US" b="1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Symbol" charset="2"/>
                <a:cs typeface="Symbol" charset="2"/>
              </a:rPr>
              <a:t>W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cm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Responsivities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0.5 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/W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 visible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dirty="0">
                <a:latin typeface="Arial" pitchFamily="34" charset="0"/>
                <a:cs typeface="Arial" pitchFamily="34" charset="0"/>
              </a:rPr>
              <a:t>mA/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 at 1000 nm                   				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exciton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ground state absorption)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Photoconductive</a:t>
            </a:r>
            <a:r>
              <a:rPr lang="es-ES_tradnl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es-ES_tradnl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es-ES_tradnl" b="1" dirty="0" err="1" smtClean="0">
                <a:latin typeface="Arial" pitchFamily="34" charset="0"/>
                <a:cs typeface="Arial" pitchFamily="34" charset="0"/>
              </a:rPr>
              <a:t>mA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/W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(1 V) at a single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wavelength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(600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 descr="RESPONSIVI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4651646" cy="3247142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1115616" y="3645024"/>
            <a:ext cx="2118600" cy="2448272"/>
            <a:chOff x="1201504" y="2420888"/>
            <a:chExt cx="2118600" cy="2448272"/>
          </a:xfrm>
        </p:grpSpPr>
        <p:grpSp>
          <p:nvGrpSpPr>
            <p:cNvPr id="22" name="Agrupar 21"/>
            <p:cNvGrpSpPr/>
            <p:nvPr/>
          </p:nvGrpSpPr>
          <p:grpSpPr>
            <a:xfrm>
              <a:off x="1726380" y="2420888"/>
              <a:ext cx="1593724" cy="2448272"/>
              <a:chOff x="1726380" y="2420888"/>
              <a:chExt cx="1593724" cy="2448272"/>
            </a:xfrm>
          </p:grpSpPr>
          <p:grpSp>
            <p:nvGrpSpPr>
              <p:cNvPr id="28" name="Agrupar 27"/>
              <p:cNvGrpSpPr/>
              <p:nvPr/>
            </p:nvGrpSpPr>
            <p:grpSpPr>
              <a:xfrm>
                <a:off x="1726380" y="2492896"/>
                <a:ext cx="1584176" cy="1296144"/>
                <a:chOff x="1726380" y="2492896"/>
                <a:chExt cx="1584176" cy="1296144"/>
              </a:xfrm>
            </p:grpSpPr>
            <p:sp>
              <p:nvSpPr>
                <p:cNvPr id="35" name="Rectángulo 34"/>
                <p:cNvSpPr/>
                <p:nvPr/>
              </p:nvSpPr>
              <p:spPr>
                <a:xfrm>
                  <a:off x="1726380" y="2492896"/>
                  <a:ext cx="1584176" cy="12961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6" name="Rectángulo 35"/>
                <p:cNvSpPr/>
                <p:nvPr/>
              </p:nvSpPr>
              <p:spPr>
                <a:xfrm>
                  <a:off x="2123728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Rectángulo 36"/>
                <p:cNvSpPr/>
                <p:nvPr/>
              </p:nvSpPr>
              <p:spPr>
                <a:xfrm>
                  <a:off x="2339752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Rectángulo 37"/>
                <p:cNvSpPr/>
                <p:nvPr/>
              </p:nvSpPr>
              <p:spPr>
                <a:xfrm>
                  <a:off x="2555776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" name="Rectángulo 38"/>
                <p:cNvSpPr/>
                <p:nvPr/>
              </p:nvSpPr>
              <p:spPr>
                <a:xfrm>
                  <a:off x="2123728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Rectángulo 39"/>
                <p:cNvSpPr/>
                <p:nvPr/>
              </p:nvSpPr>
              <p:spPr>
                <a:xfrm>
                  <a:off x="2339752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1" name="Rectángulo 40"/>
                <p:cNvSpPr/>
                <p:nvPr/>
              </p:nvSpPr>
              <p:spPr>
                <a:xfrm>
                  <a:off x="2555776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Rectángulo 41"/>
                <p:cNvSpPr/>
                <p:nvPr/>
              </p:nvSpPr>
              <p:spPr>
                <a:xfrm>
                  <a:off x="1907704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3" name="Rectángulo 42"/>
                <p:cNvSpPr/>
                <p:nvPr/>
              </p:nvSpPr>
              <p:spPr>
                <a:xfrm>
                  <a:off x="1907704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Rectángulo 43"/>
                <p:cNvSpPr/>
                <p:nvPr/>
              </p:nvSpPr>
              <p:spPr>
                <a:xfrm>
                  <a:off x="2771800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Rectángulo 44"/>
                <p:cNvSpPr/>
                <p:nvPr/>
              </p:nvSpPr>
              <p:spPr>
                <a:xfrm>
                  <a:off x="2987824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6" name="Rectángulo 45"/>
                <p:cNvSpPr/>
                <p:nvPr/>
              </p:nvSpPr>
              <p:spPr>
                <a:xfrm>
                  <a:off x="2771800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7" name="Rectángulo 46"/>
                <p:cNvSpPr/>
                <p:nvPr/>
              </p:nvSpPr>
              <p:spPr>
                <a:xfrm>
                  <a:off x="2987824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28"/>
              <p:cNvGrpSpPr/>
              <p:nvPr/>
            </p:nvGrpSpPr>
            <p:grpSpPr>
              <a:xfrm>
                <a:off x="1735928" y="3861048"/>
                <a:ext cx="1584176" cy="1008112"/>
                <a:chOff x="1763688" y="4293096"/>
                <a:chExt cx="1584176" cy="1008112"/>
              </a:xfrm>
            </p:grpSpPr>
            <p:sp>
              <p:nvSpPr>
                <p:cNvPr id="31" name="Rectángulo 30"/>
                <p:cNvSpPr/>
                <p:nvPr/>
              </p:nvSpPr>
              <p:spPr>
                <a:xfrm>
                  <a:off x="1763688" y="4941168"/>
                  <a:ext cx="1584176" cy="36004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ITO</a:t>
                  </a:r>
                  <a:endParaRPr lang="es-ES" dirty="0"/>
                </a:p>
              </p:txBody>
            </p:sp>
            <p:sp>
              <p:nvSpPr>
                <p:cNvPr id="32" name="Rectángulo 31"/>
                <p:cNvSpPr/>
                <p:nvPr/>
              </p:nvSpPr>
              <p:spPr>
                <a:xfrm>
                  <a:off x="1763688" y="4725144"/>
                  <a:ext cx="1584176" cy="21602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PDOT</a:t>
                  </a:r>
                  <a:endParaRPr lang="es-ES" dirty="0"/>
                </a:p>
              </p:txBody>
            </p:sp>
            <p:sp>
              <p:nvSpPr>
                <p:cNvPr id="33" name="Rectángulo 32"/>
                <p:cNvSpPr/>
                <p:nvPr/>
              </p:nvSpPr>
              <p:spPr>
                <a:xfrm>
                  <a:off x="1763688" y="4509120"/>
                  <a:ext cx="1584176" cy="21602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400" dirty="0" smtClean="0"/>
                    <a:t>QD-</a:t>
                  </a:r>
                  <a:r>
                    <a:rPr lang="es-ES" sz="1400" dirty="0" err="1" smtClean="0"/>
                    <a:t>layer</a:t>
                  </a:r>
                  <a:r>
                    <a:rPr lang="es-ES" sz="1400" dirty="0" smtClean="0"/>
                    <a:t> (300 </a:t>
                  </a:r>
                  <a:r>
                    <a:rPr lang="es-ES" sz="1400" dirty="0" err="1" smtClean="0"/>
                    <a:t>nm</a:t>
                  </a:r>
                  <a:r>
                    <a:rPr lang="es-ES" sz="1400" dirty="0" smtClean="0"/>
                    <a:t>)</a:t>
                  </a:r>
                  <a:endParaRPr lang="es-ES" sz="1400" dirty="0"/>
                </a:p>
              </p:txBody>
            </p:sp>
            <p:sp>
              <p:nvSpPr>
                <p:cNvPr id="34" name="Rectángulo 33"/>
                <p:cNvSpPr/>
                <p:nvPr/>
              </p:nvSpPr>
              <p:spPr>
                <a:xfrm>
                  <a:off x="1763688" y="4293096"/>
                  <a:ext cx="1584176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Ag</a:t>
                  </a:r>
                  <a:endParaRPr lang="es-ES" dirty="0"/>
                </a:p>
              </p:txBody>
            </p:sp>
          </p:grpSp>
          <p:sp>
            <p:nvSpPr>
              <p:cNvPr id="30" name="CuadroTexto 29"/>
              <p:cNvSpPr txBox="1"/>
              <p:nvPr/>
            </p:nvSpPr>
            <p:spPr>
              <a:xfrm>
                <a:off x="1907704" y="2420888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TOP</a:t>
                </a:r>
              </a:p>
              <a:p>
                <a:r>
                  <a:rPr lang="es-ES" dirty="0" smtClean="0"/>
                  <a:t>S = 1 mm</a:t>
                </a:r>
                <a:r>
                  <a:rPr lang="es-ES" baseline="30000" dirty="0" smtClean="0"/>
                  <a:t>2</a:t>
                </a:r>
                <a:endParaRPr lang="es-ES" baseline="30000" dirty="0"/>
              </a:p>
            </p:txBody>
          </p:sp>
        </p:grpSp>
        <p:cxnSp>
          <p:nvCxnSpPr>
            <p:cNvPr id="23" name="Conector recto 22"/>
            <p:cNvCxnSpPr>
              <a:stCxn id="34" idx="1"/>
            </p:cNvCxnSpPr>
            <p:nvPr/>
          </p:nvCxnSpPr>
          <p:spPr>
            <a:xfrm flipH="1" flipV="1">
              <a:off x="1331640" y="3933056"/>
              <a:ext cx="404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H="1" flipV="1">
              <a:off x="1331640" y="4725144"/>
              <a:ext cx="404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1345520" y="3926116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1345520" y="4444052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/>
            <p:cNvSpPr/>
            <p:nvPr/>
          </p:nvSpPr>
          <p:spPr>
            <a:xfrm>
              <a:off x="1201504" y="4200268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ahoma"/>
                  <a:cs typeface="Tahoma"/>
                </a:rPr>
                <a:t>I</a:t>
              </a:r>
              <a:endParaRPr lang="es-ES" dirty="0">
                <a:latin typeface="Tahoma"/>
                <a:cs typeface="Tahoma"/>
              </a:endParaRPr>
            </a:p>
          </p:txBody>
        </p:sp>
      </p:grpSp>
      <p:sp>
        <p:nvSpPr>
          <p:cNvPr id="48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Plasmonic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84168" y="3933056"/>
            <a:ext cx="919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d&gt;600 </a:t>
            </a:r>
            <a:r>
              <a:rPr lang="es-ES" sz="1400" dirty="0" err="1" smtClean="0">
                <a:solidFill>
                  <a:srgbClr val="FF0000"/>
                </a:solidFill>
              </a:rPr>
              <a:t>nm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220072" y="4653136"/>
            <a:ext cx="919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d&gt;300 </a:t>
            </a:r>
            <a:r>
              <a:rPr lang="es-ES" sz="1400" dirty="0" err="1" smtClean="0"/>
              <a:t>nm</a:t>
            </a:r>
            <a:endParaRPr lang="es-ES" sz="1400" dirty="0"/>
          </a:p>
        </p:txBody>
      </p:sp>
      <p:sp>
        <p:nvSpPr>
          <p:cNvPr id="50" name="49 Rectángulo"/>
          <p:cNvSpPr/>
          <p:nvPr/>
        </p:nvSpPr>
        <p:spPr>
          <a:xfrm>
            <a:off x="1403648" y="836712"/>
            <a:ext cx="6353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Photodetector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QDs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LbL</a:t>
            </a:r>
            <a:endParaRPr lang="es-ES" sz="2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1387331" y="836712"/>
            <a:ext cx="6353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Photodetector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QDs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LbL</a:t>
            </a:r>
            <a:endParaRPr lang="es-ES" sz="2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18508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12/21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1340768"/>
            <a:ext cx="782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data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passivated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surface</a:t>
            </a:r>
            <a:endParaRPr lang="es-E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 descr="I-V Ph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156967" cy="3212202"/>
          </a:xfrm>
          <a:prstGeom prst="rect">
            <a:avLst/>
          </a:prstGeom>
        </p:spPr>
      </p:pic>
      <p:sp>
        <p:nvSpPr>
          <p:cNvPr id="36" name="14 CuadroTexto"/>
          <p:cNvSpPr txBox="1"/>
          <p:nvPr/>
        </p:nvSpPr>
        <p:spPr>
          <a:xfrm>
            <a:off x="650684" y="1817529"/>
            <a:ext cx="802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es-ES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>
                <a:latin typeface="Symbol" charset="2"/>
                <a:cs typeface="Symbol" charset="2"/>
              </a:rPr>
              <a:t>r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5-8.10</a:t>
            </a:r>
            <a:r>
              <a:rPr lang="en-US" b="1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Symbol" charset="2"/>
                <a:cs typeface="Symbol" charset="2"/>
              </a:rPr>
              <a:t>W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cm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Responsivities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≈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0.5 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/W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 visible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dirty="0">
                <a:latin typeface="Arial" pitchFamily="34" charset="0"/>
                <a:cs typeface="Arial" pitchFamily="34" charset="0"/>
              </a:rPr>
              <a:t>mA/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 at 1000 nm                   				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exciton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ground state absorption)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Photoconductive</a:t>
            </a:r>
            <a:r>
              <a:rPr lang="es-ES_tradnl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es-ES_tradnl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≈ </a:t>
            </a:r>
            <a:r>
              <a:rPr lang="es-ES_trad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0.1 A/W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(1 V) at single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wavelength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(600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691680" y="3789040"/>
            <a:ext cx="1593724" cy="2376264"/>
            <a:chOff x="1691680" y="3789040"/>
            <a:chExt cx="1593724" cy="2376264"/>
          </a:xfrm>
        </p:grpSpPr>
        <p:grpSp>
          <p:nvGrpSpPr>
            <p:cNvPr id="16" name="Agrupar 15"/>
            <p:cNvGrpSpPr/>
            <p:nvPr/>
          </p:nvGrpSpPr>
          <p:grpSpPr>
            <a:xfrm>
              <a:off x="1691680" y="3789040"/>
              <a:ext cx="1593724" cy="2376264"/>
              <a:chOff x="3635896" y="2492896"/>
              <a:chExt cx="1593724" cy="2376264"/>
            </a:xfrm>
          </p:grpSpPr>
          <p:grpSp>
            <p:nvGrpSpPr>
              <p:cNvPr id="17" name="Agrupar 16"/>
              <p:cNvGrpSpPr/>
              <p:nvPr/>
            </p:nvGrpSpPr>
            <p:grpSpPr>
              <a:xfrm>
                <a:off x="3635896" y="2492896"/>
                <a:ext cx="1593724" cy="2376264"/>
                <a:chOff x="1726380" y="2492896"/>
                <a:chExt cx="1593724" cy="2376264"/>
              </a:xfrm>
            </p:grpSpPr>
            <p:sp>
              <p:nvSpPr>
                <p:cNvPr id="30" name="Rectángulo 29"/>
                <p:cNvSpPr/>
                <p:nvPr/>
              </p:nvSpPr>
              <p:spPr>
                <a:xfrm>
                  <a:off x="1726380" y="2492896"/>
                  <a:ext cx="1584176" cy="12961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31" name="Agrupar 30"/>
                <p:cNvGrpSpPr/>
                <p:nvPr/>
              </p:nvGrpSpPr>
              <p:grpSpPr>
                <a:xfrm>
                  <a:off x="1735928" y="4077072"/>
                  <a:ext cx="1584176" cy="792088"/>
                  <a:chOff x="1763688" y="4509120"/>
                  <a:chExt cx="1584176" cy="792088"/>
                </a:xfrm>
              </p:grpSpPr>
              <p:sp>
                <p:nvSpPr>
                  <p:cNvPr id="33" name="Rectángulo 32"/>
                  <p:cNvSpPr/>
                  <p:nvPr/>
                </p:nvSpPr>
                <p:spPr>
                  <a:xfrm>
                    <a:off x="1763688" y="4941168"/>
                    <a:ext cx="1584176" cy="36004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 smtClean="0"/>
                      <a:t>GLASS</a:t>
                    </a:r>
                    <a:endParaRPr lang="es-ES" dirty="0"/>
                  </a:p>
                </p:txBody>
              </p:sp>
              <p:sp>
                <p:nvSpPr>
                  <p:cNvPr id="34" name="Rectángulo 33"/>
                  <p:cNvSpPr/>
                  <p:nvPr/>
                </p:nvSpPr>
                <p:spPr>
                  <a:xfrm>
                    <a:off x="1763688" y="4725144"/>
                    <a:ext cx="1584176" cy="21602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1400" dirty="0" smtClean="0"/>
                      <a:t>QD-</a:t>
                    </a:r>
                    <a:r>
                      <a:rPr lang="es-ES" sz="1400" dirty="0" err="1" smtClean="0"/>
                      <a:t>layer</a:t>
                    </a:r>
                    <a:r>
                      <a:rPr lang="es-ES" sz="1400" dirty="0" smtClean="0"/>
                      <a:t> (300 </a:t>
                    </a:r>
                    <a:r>
                      <a:rPr lang="es-ES" sz="1400" dirty="0" err="1" smtClean="0"/>
                      <a:t>nm</a:t>
                    </a:r>
                    <a:r>
                      <a:rPr lang="es-ES" sz="1400" dirty="0" smtClean="0"/>
                      <a:t>)</a:t>
                    </a:r>
                    <a:endParaRPr lang="es-ES" sz="1400" dirty="0"/>
                  </a:p>
                </p:txBody>
              </p:sp>
              <p:sp>
                <p:nvSpPr>
                  <p:cNvPr id="35" name="Rectángulo 34"/>
                  <p:cNvSpPr/>
                  <p:nvPr/>
                </p:nvSpPr>
                <p:spPr>
                  <a:xfrm>
                    <a:off x="1763688" y="4509120"/>
                    <a:ext cx="1584176" cy="21602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 smtClean="0"/>
                      <a:t>Ag</a:t>
                    </a:r>
                    <a:endParaRPr lang="es-ES" dirty="0"/>
                  </a:p>
                </p:txBody>
              </p:sp>
            </p:grpSp>
            <p:sp>
              <p:nvSpPr>
                <p:cNvPr id="32" name="CuadroTexto 31"/>
                <p:cNvSpPr txBox="1"/>
                <p:nvPr/>
              </p:nvSpPr>
              <p:spPr>
                <a:xfrm>
                  <a:off x="2123728" y="2492896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TOP</a:t>
                  </a:r>
                  <a:endParaRPr lang="es-ES" dirty="0"/>
                </a:p>
              </p:txBody>
            </p:sp>
          </p:grpSp>
          <p:sp>
            <p:nvSpPr>
              <p:cNvPr id="18" name="Forma libre 17"/>
              <p:cNvSpPr/>
              <p:nvPr/>
            </p:nvSpPr>
            <p:spPr>
              <a:xfrm>
                <a:off x="4067944" y="2900728"/>
                <a:ext cx="333127" cy="700893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Forma libre 19"/>
              <p:cNvSpPr/>
              <p:nvPr/>
            </p:nvSpPr>
            <p:spPr>
              <a:xfrm flipH="1">
                <a:off x="4427984" y="2911064"/>
                <a:ext cx="325340" cy="700893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1" name="Conector recto de flecha 20"/>
              <p:cNvCxnSpPr/>
              <p:nvPr/>
            </p:nvCxnSpPr>
            <p:spPr>
              <a:xfrm flipV="1">
                <a:off x="4139952" y="2997888"/>
                <a:ext cx="254161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 flipH="1" flipV="1">
                <a:off x="4434924" y="2996952"/>
                <a:ext cx="255600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/>
              <p:cNvSpPr txBox="1"/>
              <p:nvPr/>
            </p:nvSpPr>
            <p:spPr>
              <a:xfrm>
                <a:off x="4427984" y="2708920"/>
                <a:ext cx="6541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/>
                  <a:t>45 </a:t>
                </a:r>
                <a:r>
                  <a:rPr lang="es-ES" sz="1400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s-ES" sz="1400" dirty="0" smtClean="0"/>
                  <a:t>m</a:t>
                </a:r>
                <a:endParaRPr lang="es-ES" sz="1400" dirty="0"/>
              </a:p>
            </p:txBody>
          </p:sp>
          <p:grpSp>
            <p:nvGrpSpPr>
              <p:cNvPr id="24" name="Agrupar 23"/>
              <p:cNvGrpSpPr/>
              <p:nvPr/>
            </p:nvGrpSpPr>
            <p:grpSpPr>
              <a:xfrm rot="16200000">
                <a:off x="4160772" y="3408180"/>
                <a:ext cx="534424" cy="576064"/>
                <a:chOff x="2699792" y="4999296"/>
                <a:chExt cx="534424" cy="805968"/>
              </a:xfrm>
            </p:grpSpPr>
            <p:cxnSp>
              <p:nvCxnSpPr>
                <p:cNvPr id="25" name="Conector recto 24"/>
                <p:cNvCxnSpPr/>
                <p:nvPr/>
              </p:nvCxnSpPr>
              <p:spPr>
                <a:xfrm flipH="1" flipV="1">
                  <a:off x="2829928" y="5006236"/>
                  <a:ext cx="40428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2829928" y="5798324"/>
                  <a:ext cx="40428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>
                  <a:off x="2843808" y="4999296"/>
                  <a:ext cx="0" cy="2880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>
                  <a:off x="2843808" y="5517232"/>
                  <a:ext cx="0" cy="2880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 rot="16200000">
                  <a:off x="2699792" y="5273448"/>
                  <a:ext cx="288032" cy="28803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>
                      <a:latin typeface="Tahoma"/>
                      <a:cs typeface="Tahoma"/>
                    </a:rPr>
                    <a:t>I</a:t>
                  </a:r>
                  <a:endParaRPr lang="es-ES" dirty="0">
                    <a:latin typeface="Tahoma"/>
                    <a:cs typeface="Tahoma"/>
                  </a:endParaRPr>
                </a:p>
              </p:txBody>
            </p:sp>
          </p:grpSp>
        </p:grpSp>
        <p:sp>
          <p:nvSpPr>
            <p:cNvPr id="7" name="CuadroTexto 6"/>
            <p:cNvSpPr txBox="1"/>
            <p:nvPr/>
          </p:nvSpPr>
          <p:spPr>
            <a:xfrm>
              <a:off x="2371304" y="4972720"/>
              <a:ext cx="242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Tahoma"/>
                  <a:cs typeface="Tahoma"/>
                </a:rPr>
                <a:t>I</a:t>
              </a:r>
              <a:endParaRPr lang="es-ES" sz="1200" dirty="0">
                <a:latin typeface="Tahoma"/>
                <a:cs typeface="Tahoma"/>
              </a:endParaRPr>
            </a:p>
          </p:txBody>
        </p:sp>
      </p:grpSp>
      <p:sp>
        <p:nvSpPr>
          <p:cNvPr id="37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Plasmonic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1547664" y="836712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Conductive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PhC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polymers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(PMMA)</a:t>
            </a:r>
            <a:endParaRPr lang="es-ES" sz="2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13/21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996313" y="1412776"/>
            <a:ext cx="678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lvl="2"/>
            <a:r>
              <a:rPr lang="es-ES_tradnl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Conductive </a:t>
            </a:r>
            <a:r>
              <a:rPr lang="es-ES_tradn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3T </a:t>
            </a:r>
            <a:r>
              <a:rPr lang="es-ES_tradnl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_tradn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HAuCl</a:t>
            </a:r>
            <a:r>
              <a:rPr lang="es-ES_tradnl" sz="2000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_tradnl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_tradnl" sz="20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2575" lvl="2"/>
            <a:r>
              <a:rPr lang="es-ES_tradnl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(doping+formation </a:t>
            </a:r>
            <a:r>
              <a:rPr lang="es-ES_tradn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Au </a:t>
            </a:r>
            <a:r>
              <a:rPr lang="es-ES_tradnl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NPs</a:t>
            </a:r>
            <a:r>
              <a:rPr lang="es-ES_tradn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_tradn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611559" y="1562473"/>
            <a:ext cx="636781" cy="3388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14 CuadroTexto"/>
          <p:cNvSpPr txBox="1"/>
          <p:nvPr/>
        </p:nvSpPr>
        <p:spPr>
          <a:xfrm>
            <a:off x="107504" y="2204864"/>
            <a:ext cx="729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es-ES" smtClean="0">
                <a:latin typeface="Arial" pitchFamily="34" charset="0"/>
                <a:cs typeface="Arial" pitchFamily="34" charset="0"/>
              </a:rPr>
              <a:t>: 3T-Au layers </a:t>
            </a:r>
            <a:r>
              <a:rPr lang="en-US" b="1">
                <a:latin typeface="Symbol" charset="2"/>
                <a:cs typeface="Symbol" charset="2"/>
              </a:rPr>
              <a:t>r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b="1">
                <a:latin typeface="Symbol" charset="2"/>
                <a:cs typeface="Symbol" charset="2"/>
              </a:rPr>
              <a:t>W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cm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Photoconductive</a:t>
            </a:r>
            <a:r>
              <a:rPr lang="es-ES_tradnl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gain: </a:t>
            </a:r>
            <a:r>
              <a:rPr lang="es-ES_tradnl" smtClean="0">
                <a:latin typeface="Arial" pitchFamily="34" charset="0"/>
                <a:cs typeface="Arial" pitchFamily="34" charset="0"/>
              </a:rPr>
              <a:t>3T gold layers </a:t>
            </a:r>
            <a:r>
              <a:rPr lang="es-ES_tradnl" b="1" smtClean="0">
                <a:latin typeface="Arial" pitchFamily="34" charset="0"/>
                <a:cs typeface="Arial" pitchFamily="34" charset="0"/>
              </a:rPr>
              <a:t>0.4 </a:t>
            </a:r>
            <a:r>
              <a:rPr lang="es-ES_tradnl" b="1" err="1" smtClean="0">
                <a:latin typeface="Arial" pitchFamily="34" charset="0"/>
                <a:cs typeface="Arial" pitchFamily="34" charset="0"/>
              </a:rPr>
              <a:t>mA</a:t>
            </a:r>
            <a:r>
              <a:rPr lang="es-ES_tradnl" b="1" smtClean="0">
                <a:latin typeface="Arial" pitchFamily="34" charset="0"/>
                <a:cs typeface="Arial" pitchFamily="34" charset="0"/>
              </a:rPr>
              <a:t>/W</a:t>
            </a:r>
            <a:r>
              <a:rPr lang="es-ES_tradnl" smtClean="0">
                <a:latin typeface="Arial" pitchFamily="34" charset="0"/>
                <a:cs typeface="Arial" pitchFamily="34" charset="0"/>
              </a:rPr>
              <a:t> (@1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V) </a:t>
            </a:r>
            <a:r>
              <a:rPr lang="es-ES_tradnl" smtClean="0">
                <a:latin typeface="Arial" pitchFamily="34" charset="0"/>
                <a:cs typeface="Arial" pitchFamily="34" charset="0"/>
              </a:rPr>
              <a:t>at 532 nm</a:t>
            </a:r>
          </a:p>
          <a:p>
            <a:pPr lvl="8"/>
            <a:r>
              <a:rPr lang="es-ES_tradnl" b="1" smtClean="0">
                <a:latin typeface="Arial" pitchFamily="34" charset="0"/>
                <a:cs typeface="Arial" pitchFamily="34" charset="0"/>
              </a:rPr>
              <a:t>   0.02 A/W</a:t>
            </a:r>
            <a:r>
              <a:rPr lang="es-ES_tradnl" smtClean="0">
                <a:latin typeface="Arial" pitchFamily="34" charset="0"/>
                <a:cs typeface="Arial" pitchFamily="34" charset="0"/>
              </a:rPr>
              <a:t>(@20 </a:t>
            </a:r>
            <a:r>
              <a:rPr lang="es-ES_tradnl">
                <a:latin typeface="Arial" pitchFamily="34" charset="0"/>
                <a:cs typeface="Arial" pitchFamily="34" charset="0"/>
              </a:rPr>
              <a:t>V) at 532 nm</a:t>
            </a:r>
          </a:p>
          <a:p>
            <a:pPr lvl="8"/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691680" y="3789040"/>
            <a:ext cx="1593724" cy="2376264"/>
            <a:chOff x="1691680" y="3789040"/>
            <a:chExt cx="1593724" cy="2376264"/>
          </a:xfrm>
        </p:grpSpPr>
        <p:grpSp>
          <p:nvGrpSpPr>
            <p:cNvPr id="16" name="Agrupar 15"/>
            <p:cNvGrpSpPr/>
            <p:nvPr/>
          </p:nvGrpSpPr>
          <p:grpSpPr>
            <a:xfrm>
              <a:off x="1691680" y="3789040"/>
              <a:ext cx="1593724" cy="2376264"/>
              <a:chOff x="3635896" y="2492896"/>
              <a:chExt cx="1593724" cy="2376264"/>
            </a:xfrm>
          </p:grpSpPr>
          <p:grpSp>
            <p:nvGrpSpPr>
              <p:cNvPr id="17" name="Agrupar 16"/>
              <p:cNvGrpSpPr/>
              <p:nvPr/>
            </p:nvGrpSpPr>
            <p:grpSpPr>
              <a:xfrm>
                <a:off x="3635896" y="2492896"/>
                <a:ext cx="1593724" cy="2376264"/>
                <a:chOff x="1726380" y="2492896"/>
                <a:chExt cx="1593724" cy="2376264"/>
              </a:xfrm>
            </p:grpSpPr>
            <p:sp>
              <p:nvSpPr>
                <p:cNvPr id="30" name="Rectángulo 29"/>
                <p:cNvSpPr/>
                <p:nvPr/>
              </p:nvSpPr>
              <p:spPr>
                <a:xfrm>
                  <a:off x="1726380" y="2492896"/>
                  <a:ext cx="1584176" cy="12961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31" name="Agrupar 30"/>
                <p:cNvGrpSpPr/>
                <p:nvPr/>
              </p:nvGrpSpPr>
              <p:grpSpPr>
                <a:xfrm>
                  <a:off x="1735928" y="4077072"/>
                  <a:ext cx="1584176" cy="792088"/>
                  <a:chOff x="1763688" y="4509120"/>
                  <a:chExt cx="1584176" cy="792088"/>
                </a:xfrm>
              </p:grpSpPr>
              <p:sp>
                <p:nvSpPr>
                  <p:cNvPr id="33" name="Rectángulo 32"/>
                  <p:cNvSpPr/>
                  <p:nvPr/>
                </p:nvSpPr>
                <p:spPr>
                  <a:xfrm>
                    <a:off x="1763688" y="4941168"/>
                    <a:ext cx="1584176" cy="36004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 smtClean="0"/>
                      <a:t>GLASS</a:t>
                    </a:r>
                    <a:endParaRPr lang="es-ES" dirty="0"/>
                  </a:p>
                </p:txBody>
              </p:sp>
              <p:sp>
                <p:nvSpPr>
                  <p:cNvPr id="34" name="Rectángulo 33"/>
                  <p:cNvSpPr/>
                  <p:nvPr/>
                </p:nvSpPr>
                <p:spPr>
                  <a:xfrm>
                    <a:off x="1763688" y="4725144"/>
                    <a:ext cx="1584176" cy="21602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1400" dirty="0" smtClean="0"/>
                      <a:t>QD-</a:t>
                    </a:r>
                    <a:r>
                      <a:rPr lang="es-ES" sz="1400" dirty="0" err="1" smtClean="0"/>
                      <a:t>layer</a:t>
                    </a:r>
                    <a:r>
                      <a:rPr lang="es-ES" sz="1400" dirty="0" smtClean="0"/>
                      <a:t> (300 </a:t>
                    </a:r>
                    <a:r>
                      <a:rPr lang="es-ES" sz="1400" dirty="0" err="1" smtClean="0"/>
                      <a:t>nm</a:t>
                    </a:r>
                    <a:r>
                      <a:rPr lang="es-ES" sz="1400" dirty="0" smtClean="0"/>
                      <a:t>)</a:t>
                    </a:r>
                    <a:endParaRPr lang="es-ES" sz="1400" dirty="0"/>
                  </a:p>
                </p:txBody>
              </p:sp>
              <p:sp>
                <p:nvSpPr>
                  <p:cNvPr id="35" name="Rectángulo 34"/>
                  <p:cNvSpPr/>
                  <p:nvPr/>
                </p:nvSpPr>
                <p:spPr>
                  <a:xfrm>
                    <a:off x="1763688" y="4509120"/>
                    <a:ext cx="1584176" cy="21602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 smtClean="0"/>
                      <a:t>Ag</a:t>
                    </a:r>
                    <a:endParaRPr lang="es-ES" dirty="0"/>
                  </a:p>
                </p:txBody>
              </p:sp>
            </p:grpSp>
            <p:sp>
              <p:nvSpPr>
                <p:cNvPr id="32" name="CuadroTexto 31"/>
                <p:cNvSpPr txBox="1"/>
                <p:nvPr/>
              </p:nvSpPr>
              <p:spPr>
                <a:xfrm>
                  <a:off x="2123728" y="2492896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TOP</a:t>
                  </a:r>
                  <a:endParaRPr lang="es-ES" dirty="0"/>
                </a:p>
              </p:txBody>
            </p:sp>
          </p:grpSp>
          <p:sp>
            <p:nvSpPr>
              <p:cNvPr id="18" name="Forma libre 17"/>
              <p:cNvSpPr/>
              <p:nvPr/>
            </p:nvSpPr>
            <p:spPr>
              <a:xfrm>
                <a:off x="4067944" y="2900728"/>
                <a:ext cx="333127" cy="700893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Forma libre 19"/>
              <p:cNvSpPr/>
              <p:nvPr/>
            </p:nvSpPr>
            <p:spPr>
              <a:xfrm flipH="1">
                <a:off x="4427984" y="2911064"/>
                <a:ext cx="325340" cy="700893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1" name="Conector recto de flecha 20"/>
              <p:cNvCxnSpPr/>
              <p:nvPr/>
            </p:nvCxnSpPr>
            <p:spPr>
              <a:xfrm flipV="1">
                <a:off x="4139952" y="2997888"/>
                <a:ext cx="254161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 flipH="1" flipV="1">
                <a:off x="4434924" y="2996952"/>
                <a:ext cx="255600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/>
              <p:cNvSpPr txBox="1"/>
              <p:nvPr/>
            </p:nvSpPr>
            <p:spPr>
              <a:xfrm>
                <a:off x="4427984" y="2708920"/>
                <a:ext cx="7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/>
                  <a:t>100 </a:t>
                </a:r>
                <a:r>
                  <a:rPr lang="es-ES" sz="1400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s-ES" sz="1400" dirty="0" smtClean="0"/>
                  <a:t>m</a:t>
                </a:r>
                <a:endParaRPr lang="es-ES" sz="1400" dirty="0"/>
              </a:p>
            </p:txBody>
          </p:sp>
          <p:grpSp>
            <p:nvGrpSpPr>
              <p:cNvPr id="24" name="Agrupar 23"/>
              <p:cNvGrpSpPr/>
              <p:nvPr/>
            </p:nvGrpSpPr>
            <p:grpSpPr>
              <a:xfrm rot="16200000">
                <a:off x="4160772" y="3408180"/>
                <a:ext cx="534424" cy="576064"/>
                <a:chOff x="2699792" y="4999296"/>
                <a:chExt cx="534424" cy="805968"/>
              </a:xfrm>
            </p:grpSpPr>
            <p:cxnSp>
              <p:nvCxnSpPr>
                <p:cNvPr id="25" name="Conector recto 24"/>
                <p:cNvCxnSpPr/>
                <p:nvPr/>
              </p:nvCxnSpPr>
              <p:spPr>
                <a:xfrm flipH="1" flipV="1">
                  <a:off x="2829928" y="5006236"/>
                  <a:ext cx="40428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2829928" y="5798324"/>
                  <a:ext cx="40428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>
                  <a:off x="2843808" y="4999296"/>
                  <a:ext cx="0" cy="2880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>
                  <a:off x="2843808" y="5517232"/>
                  <a:ext cx="0" cy="2880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 rot="16200000">
                  <a:off x="2699792" y="5273448"/>
                  <a:ext cx="288032" cy="28803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>
                      <a:latin typeface="Tahoma"/>
                      <a:cs typeface="Tahoma"/>
                    </a:rPr>
                    <a:t>I</a:t>
                  </a:r>
                  <a:endParaRPr lang="es-ES" dirty="0">
                    <a:latin typeface="Tahoma"/>
                    <a:cs typeface="Tahoma"/>
                  </a:endParaRPr>
                </a:p>
              </p:txBody>
            </p:sp>
          </p:grpSp>
        </p:grpSp>
        <p:sp>
          <p:nvSpPr>
            <p:cNvPr id="7" name="CuadroTexto 6"/>
            <p:cNvSpPr txBox="1"/>
            <p:nvPr/>
          </p:nvSpPr>
          <p:spPr>
            <a:xfrm>
              <a:off x="2371304" y="4972720"/>
              <a:ext cx="242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Tahoma"/>
                  <a:cs typeface="Tahoma"/>
                </a:rPr>
                <a:t>I</a:t>
              </a:r>
              <a:endParaRPr lang="es-ES" sz="1200" dirty="0">
                <a:latin typeface="Tahoma"/>
                <a:cs typeface="Tahoma"/>
              </a:endParaRPr>
            </a:p>
          </p:txBody>
        </p:sp>
      </p:grpSp>
      <p:sp>
        <p:nvSpPr>
          <p:cNvPr id="37" name="1 Título"/>
          <p:cNvSpPr txBox="1">
            <a:spLocks/>
          </p:cNvSpPr>
          <p:nvPr/>
        </p:nvSpPr>
        <p:spPr bwMode="auto">
          <a:xfrm>
            <a:off x="2843808" y="193653"/>
            <a:ext cx="554461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Plasmonic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photodetectors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6388373" y="1659670"/>
            <a:ext cx="2644405" cy="1687728"/>
            <a:chOff x="5529281" y="4139245"/>
            <a:chExt cx="2644405" cy="1687728"/>
          </a:xfrm>
        </p:grpSpPr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6072827" y="5507832"/>
              <a:ext cx="1543564" cy="319141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6551603" y="5056404"/>
              <a:ext cx="1245286" cy="167125"/>
            </a:xfrm>
            <a:prstGeom prst="rect">
              <a:avLst/>
            </a:prstGeom>
            <a:solidFill>
              <a:srgbClr val="007AD6"/>
            </a:solidFill>
            <a:ln w="9525">
              <a:noFill/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381000" prstMaterial="legacyMatte">
              <a:bevelT w="13500" h="13500" prst="angle"/>
              <a:bevelB w="13500" h="13500" prst="angle"/>
              <a:extrusionClr>
                <a:srgbClr val="007AD6"/>
              </a:extrusionClr>
              <a:contourClr>
                <a:srgbClr val="007AD6"/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 dirty="0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6619190" y="4139245"/>
              <a:ext cx="1554496" cy="494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algn="ctr">
                <a:defRPr/>
              </a:pPr>
              <a:r>
                <a:rPr lang="de-DE" sz="1400" b="1" dirty="0" err="1" smtClean="0">
                  <a:ea typeface="Times New Roman" pitchFamily="18" charset="0"/>
                  <a:cs typeface="Arial" pitchFamily="34" charset="0"/>
                </a:rPr>
                <a:t>Conducting</a:t>
              </a:r>
              <a:r>
                <a:rPr lang="de-DE" sz="1400" b="1" dirty="0" smtClean="0"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de-DE" sz="1400" b="1" dirty="0" smtClean="0">
                  <a:ea typeface="Times New Roman" pitchFamily="18" charset="0"/>
                  <a:cs typeface="Arial" pitchFamily="34" charset="0"/>
                </a:rPr>
                <a:t>IPN Patterns</a:t>
              </a:r>
              <a:endParaRPr lang="de-DE" sz="1400" b="1" dirty="0"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82" name="AutoShape 2"/>
            <p:cNvCxnSpPr>
              <a:cxnSpLocks noChangeShapeType="1"/>
            </p:cNvCxnSpPr>
            <p:nvPr/>
          </p:nvCxnSpPr>
          <p:spPr bwMode="auto">
            <a:xfrm>
              <a:off x="7398439" y="4641563"/>
              <a:ext cx="563" cy="3676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3" name="471 Elipse"/>
            <p:cNvSpPr>
              <a:spLocks noChangeAspect="1"/>
            </p:cNvSpPr>
            <p:nvPr/>
          </p:nvSpPr>
          <p:spPr>
            <a:xfrm>
              <a:off x="6943967" y="5083532"/>
              <a:ext cx="90054" cy="100007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84" name="484 Elipse"/>
            <p:cNvSpPr>
              <a:spLocks noChangeAspect="1"/>
            </p:cNvSpPr>
            <p:nvPr/>
          </p:nvSpPr>
          <p:spPr>
            <a:xfrm>
              <a:off x="6613522" y="5083532"/>
              <a:ext cx="90054" cy="100007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6789974" y="5296229"/>
              <a:ext cx="368655" cy="167125"/>
            </a:xfrm>
            <a:prstGeom prst="rect">
              <a:avLst/>
            </a:prstGeom>
            <a:solidFill>
              <a:srgbClr val="007AD6"/>
            </a:solidFill>
            <a:ln w="9525">
              <a:noFill/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381000" prstMaterial="legacyMatte">
              <a:bevelT w="13500" h="13500" prst="angle"/>
              <a:bevelB w="13500" h="13500" prst="angle"/>
              <a:extrusionClr>
                <a:srgbClr val="007AD6"/>
              </a:extrusionClr>
              <a:contourClr>
                <a:srgbClr val="007AD6"/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 dirty="0"/>
            </a:p>
          </p:txBody>
        </p:sp>
        <p:sp>
          <p:nvSpPr>
            <p:cNvPr id="86" name="471 Elipse"/>
            <p:cNvSpPr>
              <a:spLocks noChangeAspect="1"/>
            </p:cNvSpPr>
            <p:nvPr/>
          </p:nvSpPr>
          <p:spPr>
            <a:xfrm>
              <a:off x="7604856" y="5083532"/>
              <a:ext cx="90054" cy="100007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87" name="484 Elipse"/>
            <p:cNvSpPr>
              <a:spLocks noChangeAspect="1"/>
            </p:cNvSpPr>
            <p:nvPr/>
          </p:nvSpPr>
          <p:spPr>
            <a:xfrm>
              <a:off x="7274412" y="5083532"/>
              <a:ext cx="90054" cy="100007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88" name="471 Elipse"/>
            <p:cNvSpPr>
              <a:spLocks noChangeAspect="1"/>
            </p:cNvSpPr>
            <p:nvPr/>
          </p:nvSpPr>
          <p:spPr>
            <a:xfrm>
              <a:off x="6816282" y="5333729"/>
              <a:ext cx="90054" cy="100007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89" name="484 Elipse"/>
            <p:cNvSpPr>
              <a:spLocks noChangeAspect="1"/>
            </p:cNvSpPr>
            <p:nvPr/>
          </p:nvSpPr>
          <p:spPr>
            <a:xfrm>
              <a:off x="7019042" y="5333729"/>
              <a:ext cx="90054" cy="100007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90" name="449 Circular"/>
            <p:cNvSpPr>
              <a:spLocks/>
            </p:cNvSpPr>
            <p:nvPr/>
          </p:nvSpPr>
          <p:spPr>
            <a:xfrm>
              <a:off x="6636128" y="4938488"/>
              <a:ext cx="112567" cy="12500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91" name="452 Circular"/>
            <p:cNvSpPr>
              <a:spLocks/>
            </p:cNvSpPr>
            <p:nvPr/>
          </p:nvSpPr>
          <p:spPr>
            <a:xfrm>
              <a:off x="7627323" y="4884229"/>
              <a:ext cx="112567" cy="12500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92" name="453 Circular"/>
            <p:cNvSpPr>
              <a:spLocks/>
            </p:cNvSpPr>
            <p:nvPr/>
          </p:nvSpPr>
          <p:spPr>
            <a:xfrm>
              <a:off x="7176822" y="4928727"/>
              <a:ext cx="112567" cy="151260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3" name="486 Circular"/>
            <p:cNvSpPr>
              <a:spLocks/>
            </p:cNvSpPr>
            <p:nvPr/>
          </p:nvSpPr>
          <p:spPr>
            <a:xfrm>
              <a:off x="6906475" y="4884229"/>
              <a:ext cx="112567" cy="12500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94" name="487 Circular"/>
            <p:cNvSpPr>
              <a:spLocks/>
            </p:cNvSpPr>
            <p:nvPr/>
          </p:nvSpPr>
          <p:spPr>
            <a:xfrm>
              <a:off x="7447169" y="4867739"/>
              <a:ext cx="112567" cy="12500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5" name="470 Circular"/>
            <p:cNvSpPr>
              <a:spLocks/>
            </p:cNvSpPr>
            <p:nvPr/>
          </p:nvSpPr>
          <p:spPr>
            <a:xfrm rot="5400000">
              <a:off x="7856788" y="5015971"/>
              <a:ext cx="125009" cy="112567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6" name="472 Circular"/>
            <p:cNvSpPr>
              <a:spLocks/>
            </p:cNvSpPr>
            <p:nvPr/>
          </p:nvSpPr>
          <p:spPr>
            <a:xfrm rot="5400000">
              <a:off x="7215582" y="5244198"/>
              <a:ext cx="125009" cy="112567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7" name="486 Circular"/>
            <p:cNvSpPr>
              <a:spLocks/>
            </p:cNvSpPr>
            <p:nvPr/>
          </p:nvSpPr>
          <p:spPr>
            <a:xfrm>
              <a:off x="7041648" y="5096478"/>
              <a:ext cx="112567" cy="12500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98" name="486 Circular"/>
            <p:cNvSpPr>
              <a:spLocks/>
            </p:cNvSpPr>
            <p:nvPr/>
          </p:nvSpPr>
          <p:spPr>
            <a:xfrm>
              <a:off x="6883869" y="5150737"/>
              <a:ext cx="112567" cy="12500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AutoShape 2"/>
            <p:cNvCxnSpPr>
              <a:cxnSpLocks noChangeShapeType="1"/>
            </p:cNvCxnSpPr>
            <p:nvPr/>
          </p:nvCxnSpPr>
          <p:spPr bwMode="auto">
            <a:xfrm>
              <a:off x="6420967" y="4541484"/>
              <a:ext cx="246749" cy="4338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5529281" y="4139245"/>
              <a:ext cx="1554496" cy="33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algn="ctr">
                <a:defRPr/>
              </a:pPr>
              <a:r>
                <a:rPr lang="de-DE" sz="1400" b="1" dirty="0" err="1" smtClean="0">
                  <a:ea typeface="Times New Roman" pitchFamily="18" charset="0"/>
                  <a:cs typeface="Arial" pitchFamily="34" charset="0"/>
                </a:rPr>
                <a:t>Metal</a:t>
              </a:r>
              <a:r>
                <a:rPr lang="de-DE" sz="1400" b="1" dirty="0" smtClean="0">
                  <a:ea typeface="Times New Roman" pitchFamily="18" charset="0"/>
                  <a:cs typeface="Arial" pitchFamily="34" charset="0"/>
                </a:rPr>
                <a:t> NP</a:t>
              </a:r>
              <a:endParaRPr lang="de-DE" sz="1400" b="1" dirty="0">
                <a:ea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55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3645024"/>
            <a:ext cx="3816424" cy="30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7173" y="836712"/>
            <a:ext cx="953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7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s-ES" sz="27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7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polymer</a:t>
            </a:r>
            <a:r>
              <a:rPr lang="es-ES" sz="27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7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nanocomposite</a:t>
            </a:r>
            <a:r>
              <a:rPr lang="es-ES" sz="27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7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27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metal </a:t>
            </a:r>
            <a:r>
              <a:rPr lang="es-ES" sz="27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nanostructures</a:t>
            </a:r>
            <a:endParaRPr lang="es-ES" sz="27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14/21</a:t>
            </a:r>
            <a:endParaRPr lang="es-ES"/>
          </a:p>
        </p:txBody>
      </p:sp>
      <p:sp>
        <p:nvSpPr>
          <p:cNvPr id="37" name="1 Título"/>
          <p:cNvSpPr txBox="1">
            <a:spLocks/>
          </p:cNvSpPr>
          <p:nvPr/>
        </p:nvSpPr>
        <p:spPr bwMode="auto">
          <a:xfrm>
            <a:off x="2160240" y="193653"/>
            <a:ext cx="709228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dirty="0" err="1" smtClean="0">
                <a:solidFill>
                  <a:schemeClr val="bg1"/>
                </a:solidFill>
              </a:rPr>
              <a:t>Plasmonic</a:t>
            </a:r>
            <a:r>
              <a:rPr lang="en-GB" sz="4000" b="1" dirty="0" smtClean="0">
                <a:solidFill>
                  <a:schemeClr val="bg1"/>
                </a:solidFill>
              </a:rPr>
              <a:t> micro/nanostructures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251520" y="1372706"/>
            <a:ext cx="8664303" cy="1264206"/>
            <a:chOff x="325611" y="4037002"/>
            <a:chExt cx="8664303" cy="1264206"/>
          </a:xfrm>
        </p:grpSpPr>
        <p:sp>
          <p:nvSpPr>
            <p:cNvPr id="56" name="16 Flecha derecha"/>
            <p:cNvSpPr/>
            <p:nvPr/>
          </p:nvSpPr>
          <p:spPr>
            <a:xfrm>
              <a:off x="5985044" y="4705889"/>
              <a:ext cx="744304" cy="200612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grpSp>
          <p:nvGrpSpPr>
            <p:cNvPr id="57" name="75 Grupo"/>
            <p:cNvGrpSpPr/>
            <p:nvPr/>
          </p:nvGrpSpPr>
          <p:grpSpPr>
            <a:xfrm>
              <a:off x="843859" y="4554295"/>
              <a:ext cx="830072" cy="247659"/>
              <a:chOff x="2992665" y="2462097"/>
              <a:chExt cx="482600" cy="143988"/>
            </a:xfrm>
          </p:grpSpPr>
          <p:sp>
            <p:nvSpPr>
              <p:cNvPr id="58" name="29 Rectángulo"/>
              <p:cNvSpPr/>
              <p:nvPr/>
            </p:nvSpPr>
            <p:spPr>
              <a:xfrm>
                <a:off x="2992665" y="2492896"/>
                <a:ext cx="482600" cy="113189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>
                    <a:ln>
                      <a:solidFill>
                        <a:schemeClr val="bg1"/>
                      </a:solidFill>
                    </a:ln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>
                  <a:ln>
                    <a:solidFill>
                      <a:schemeClr val="bg1"/>
                    </a:solidFill>
                  </a:ln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59" name="22 Conector"/>
              <p:cNvSpPr/>
              <p:nvPr/>
            </p:nvSpPr>
            <p:spPr>
              <a:xfrm>
                <a:off x="3055530" y="2462097"/>
                <a:ext cx="45085" cy="45085"/>
              </a:xfrm>
              <a:prstGeom prst="flowChartConnector">
                <a:avLst/>
              </a:prstGeom>
              <a:solidFill>
                <a:srgbClr val="FFC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60" name="24 Conector"/>
              <p:cNvSpPr/>
              <p:nvPr/>
            </p:nvSpPr>
            <p:spPr>
              <a:xfrm>
                <a:off x="3272700" y="2466127"/>
                <a:ext cx="45085" cy="45085"/>
              </a:xfrm>
              <a:prstGeom prst="flowChartConnector">
                <a:avLst/>
              </a:prstGeom>
              <a:solidFill>
                <a:srgbClr val="FFC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61" name="22 Conector"/>
              <p:cNvSpPr/>
              <p:nvPr/>
            </p:nvSpPr>
            <p:spPr>
              <a:xfrm>
                <a:off x="3014747" y="2541248"/>
                <a:ext cx="45085" cy="45085"/>
              </a:xfrm>
              <a:prstGeom prst="flowChartConnector">
                <a:avLst/>
              </a:prstGeom>
              <a:solidFill>
                <a:srgbClr val="FFC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62" name="25 Conector"/>
              <p:cNvSpPr/>
              <p:nvPr/>
            </p:nvSpPr>
            <p:spPr>
              <a:xfrm>
                <a:off x="3417491" y="2476229"/>
                <a:ext cx="45085" cy="45085"/>
              </a:xfrm>
              <a:prstGeom prst="flowChartConnector">
                <a:avLst/>
              </a:prstGeom>
              <a:solidFill>
                <a:srgbClr val="FFC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63" name="25 Conector"/>
              <p:cNvSpPr/>
              <p:nvPr/>
            </p:nvSpPr>
            <p:spPr>
              <a:xfrm>
                <a:off x="3426540" y="2548237"/>
                <a:ext cx="45085" cy="45085"/>
              </a:xfrm>
              <a:prstGeom prst="flowChartConnector">
                <a:avLst/>
              </a:prstGeom>
              <a:solidFill>
                <a:srgbClr val="FFC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4" name="28 Rectángulo"/>
            <p:cNvSpPr/>
            <p:nvPr/>
          </p:nvSpPr>
          <p:spPr>
            <a:xfrm>
              <a:off x="325611" y="4791851"/>
              <a:ext cx="1866570" cy="2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65" name="51 Rectángulo"/>
            <p:cNvSpPr/>
            <p:nvPr/>
          </p:nvSpPr>
          <p:spPr>
            <a:xfrm>
              <a:off x="3724478" y="4791851"/>
              <a:ext cx="1866570" cy="2828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66" name="52 Rectángulo"/>
            <p:cNvSpPr/>
            <p:nvPr/>
          </p:nvSpPr>
          <p:spPr>
            <a:xfrm>
              <a:off x="4230500" y="4571227"/>
              <a:ext cx="867207" cy="2195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67" name="46 Conector"/>
            <p:cNvSpPr/>
            <p:nvPr/>
          </p:nvSpPr>
          <p:spPr>
            <a:xfrm>
              <a:off x="4160599" y="4598532"/>
              <a:ext cx="170383" cy="157277"/>
            </a:xfrm>
            <a:prstGeom prst="flowChartConnector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68" name="47 Conector"/>
            <p:cNvSpPr/>
            <p:nvPr/>
          </p:nvSpPr>
          <p:spPr>
            <a:xfrm>
              <a:off x="4389115" y="4485717"/>
              <a:ext cx="170383" cy="157277"/>
            </a:xfrm>
            <a:prstGeom prst="flowChartConnector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69" name="48 Conector"/>
            <p:cNvSpPr/>
            <p:nvPr/>
          </p:nvSpPr>
          <p:spPr>
            <a:xfrm>
              <a:off x="4598812" y="4614364"/>
              <a:ext cx="140813" cy="129982"/>
            </a:xfrm>
            <a:prstGeom prst="flowChartConnector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70" name="50 Conector"/>
            <p:cNvSpPr/>
            <p:nvPr/>
          </p:nvSpPr>
          <p:spPr>
            <a:xfrm>
              <a:off x="4984541" y="4602232"/>
              <a:ext cx="170383" cy="157277"/>
            </a:xfrm>
            <a:prstGeom prst="flowChartConnector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71" name="48 Conector"/>
            <p:cNvSpPr/>
            <p:nvPr/>
          </p:nvSpPr>
          <p:spPr>
            <a:xfrm>
              <a:off x="4783863" y="4504544"/>
              <a:ext cx="170383" cy="142978"/>
            </a:xfrm>
            <a:prstGeom prst="flowChartConnector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72" name="16 Flecha derecha"/>
            <p:cNvSpPr/>
            <p:nvPr/>
          </p:nvSpPr>
          <p:spPr>
            <a:xfrm>
              <a:off x="2586178" y="4705889"/>
              <a:ext cx="744304" cy="200612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grpSp>
          <p:nvGrpSpPr>
            <p:cNvPr id="73" name="Agrupar 72"/>
            <p:cNvGrpSpPr/>
            <p:nvPr/>
          </p:nvGrpSpPr>
          <p:grpSpPr>
            <a:xfrm>
              <a:off x="7123344" y="4502198"/>
              <a:ext cx="1866570" cy="572533"/>
              <a:chOff x="4563730" y="3234405"/>
              <a:chExt cx="1085215" cy="332868"/>
            </a:xfrm>
          </p:grpSpPr>
          <p:sp>
            <p:nvSpPr>
              <p:cNvPr id="74" name="51 Rectángulo"/>
              <p:cNvSpPr/>
              <p:nvPr/>
            </p:nvSpPr>
            <p:spPr>
              <a:xfrm>
                <a:off x="4563730" y="3402808"/>
                <a:ext cx="1085215" cy="16446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75" name="46 Conector"/>
              <p:cNvSpPr/>
              <p:nvPr/>
            </p:nvSpPr>
            <p:spPr>
              <a:xfrm>
                <a:off x="4831804" y="3286310"/>
                <a:ext cx="99060" cy="91440"/>
              </a:xfrm>
              <a:prstGeom prst="flowChartConnec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78" name="47 Conector"/>
              <p:cNvSpPr/>
              <p:nvPr/>
            </p:nvSpPr>
            <p:spPr>
              <a:xfrm>
                <a:off x="4943233" y="3234599"/>
                <a:ext cx="99060" cy="91440"/>
              </a:xfrm>
              <a:prstGeom prst="flowChartConnec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79" name="50 Conector"/>
              <p:cNvSpPr/>
              <p:nvPr/>
            </p:nvSpPr>
            <p:spPr>
              <a:xfrm>
                <a:off x="5279095" y="3288461"/>
                <a:ext cx="99060" cy="91440"/>
              </a:xfrm>
              <a:prstGeom prst="flowChartConnec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80" name="48 Conector"/>
              <p:cNvSpPr/>
              <p:nvPr/>
            </p:nvSpPr>
            <p:spPr>
              <a:xfrm>
                <a:off x="5172738" y="3234405"/>
                <a:ext cx="99060" cy="91440"/>
              </a:xfrm>
              <a:prstGeom prst="flowChartConnector">
                <a:avLst/>
              </a:prstGeom>
              <a:solidFill>
                <a:srgbClr val="FFC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99" name="52 Rectángulo"/>
              <p:cNvSpPr/>
              <p:nvPr/>
            </p:nvSpPr>
            <p:spPr>
              <a:xfrm>
                <a:off x="4854242" y="3258037"/>
                <a:ext cx="504190" cy="143266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spcAft>
                    <a:spcPts val="0"/>
                  </a:spcAft>
                </a:pPr>
                <a:r>
                  <a:rPr lang="es-ES_tradnl" sz="1000" b="1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s-ES" sz="1000" b="1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cxnSp>
            <p:nvCxnSpPr>
              <p:cNvPr id="100" name="Conector recto 99"/>
              <p:cNvCxnSpPr/>
              <p:nvPr/>
            </p:nvCxnSpPr>
            <p:spPr>
              <a:xfrm>
                <a:off x="4959184" y="3258401"/>
                <a:ext cx="65462" cy="0"/>
              </a:xfrm>
              <a:prstGeom prst="line">
                <a:avLst/>
              </a:prstGeom>
              <a:ln w="28575" cmpd="sng">
                <a:solidFill>
                  <a:srgbClr val="FEBE3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ector recto 100"/>
              <p:cNvCxnSpPr/>
              <p:nvPr/>
            </p:nvCxnSpPr>
            <p:spPr>
              <a:xfrm>
                <a:off x="5190803" y="3258750"/>
                <a:ext cx="65462" cy="0"/>
              </a:xfrm>
              <a:prstGeom prst="line">
                <a:avLst/>
              </a:prstGeom>
              <a:ln w="28575" cmpd="sng">
                <a:solidFill>
                  <a:srgbClr val="FEBE3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ector recto 101"/>
              <p:cNvCxnSpPr/>
              <p:nvPr/>
            </p:nvCxnSpPr>
            <p:spPr>
              <a:xfrm>
                <a:off x="5357738" y="3307818"/>
                <a:ext cx="0" cy="52879"/>
              </a:xfrm>
              <a:prstGeom prst="line">
                <a:avLst/>
              </a:prstGeom>
              <a:ln w="19050" cmpd="sng">
                <a:solidFill>
                  <a:srgbClr val="FEBE3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recto 102"/>
              <p:cNvCxnSpPr/>
              <p:nvPr/>
            </p:nvCxnSpPr>
            <p:spPr>
              <a:xfrm>
                <a:off x="4854746" y="3302947"/>
                <a:ext cx="0" cy="58167"/>
              </a:xfrm>
              <a:prstGeom prst="line">
                <a:avLst/>
              </a:prstGeom>
              <a:ln w="19050" cmpd="sng">
                <a:solidFill>
                  <a:srgbClr val="FEBE3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23 Conector"/>
            <p:cNvSpPr/>
            <p:nvPr/>
          </p:nvSpPr>
          <p:spPr>
            <a:xfrm>
              <a:off x="1062248" y="4635280"/>
              <a:ext cx="77546" cy="77546"/>
            </a:xfrm>
            <a:prstGeom prst="flowChartConnector">
              <a:avLst/>
            </a:prstGeom>
            <a:solidFill>
              <a:srgbClr val="FFC000"/>
            </a:solidFill>
            <a:ln w="3175" cap="flat" cmpd="sng" algn="ctr">
              <a:solidFill>
                <a:srgbClr val="FEBE34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05" name="25 Conector"/>
            <p:cNvSpPr/>
            <p:nvPr/>
          </p:nvSpPr>
          <p:spPr>
            <a:xfrm>
              <a:off x="1403066" y="4643518"/>
              <a:ext cx="93831" cy="93831"/>
            </a:xfrm>
            <a:prstGeom prst="flowChartConnector">
              <a:avLst/>
            </a:prstGeom>
            <a:solidFill>
              <a:srgbClr val="FFC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06" name="23 Conector"/>
            <p:cNvSpPr/>
            <p:nvPr/>
          </p:nvSpPr>
          <p:spPr>
            <a:xfrm>
              <a:off x="1217849" y="4696331"/>
              <a:ext cx="77546" cy="77546"/>
            </a:xfrm>
            <a:prstGeom prst="flowChartConnector">
              <a:avLst/>
            </a:prstGeom>
            <a:solidFill>
              <a:srgbClr val="FFC000"/>
            </a:solidFill>
            <a:ln w="3175" cap="flat" cmpd="sng" algn="ctr">
              <a:solidFill>
                <a:srgbClr val="FEBE34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es-ES_tradnl" sz="1000" b="1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es-ES" sz="1000" b="1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107" name="CuadroTexto 106"/>
            <p:cNvSpPr txBox="1"/>
            <p:nvPr/>
          </p:nvSpPr>
          <p:spPr>
            <a:xfrm>
              <a:off x="7382395" y="4037002"/>
              <a:ext cx="1360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err="1" smtClean="0"/>
                <a:t>Pattern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Metallization</a:t>
              </a:r>
              <a:endParaRPr lang="es-ES" sz="1200" b="1" dirty="0" smtClean="0"/>
            </a:p>
          </p:txBody>
        </p:sp>
        <p:sp>
          <p:nvSpPr>
            <p:cNvPr id="108" name="CuadroTexto 107"/>
            <p:cNvSpPr txBox="1"/>
            <p:nvPr/>
          </p:nvSpPr>
          <p:spPr>
            <a:xfrm>
              <a:off x="2267744" y="4392007"/>
              <a:ext cx="1466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err="1" smtClean="0"/>
                <a:t>Growing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Solution</a:t>
              </a:r>
              <a:endParaRPr lang="es-ES" sz="1200" b="1" dirty="0"/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5580112" y="4392007"/>
              <a:ext cx="1548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err="1" smtClean="0"/>
                <a:t>Growing</a:t>
              </a:r>
              <a:r>
                <a:rPr lang="es-ES" sz="1200" b="1" dirty="0" smtClean="0"/>
                <a:t> </a:t>
              </a:r>
              <a:r>
                <a:rPr lang="es-ES" sz="1200" b="1" dirty="0" err="1" smtClean="0"/>
                <a:t>Solution</a:t>
              </a:r>
              <a:endParaRPr lang="es-ES" sz="1200" b="1" dirty="0"/>
            </a:p>
          </p:txBody>
        </p:sp>
        <p:sp>
          <p:nvSpPr>
            <p:cNvPr id="110" name="CuadroTexto 109"/>
            <p:cNvSpPr txBox="1"/>
            <p:nvPr/>
          </p:nvSpPr>
          <p:spPr>
            <a:xfrm>
              <a:off x="5580112" y="4901098"/>
              <a:ext cx="1548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err="1" smtClean="0"/>
                <a:t>Syntering</a:t>
              </a:r>
              <a:endParaRPr lang="es-ES" sz="1200" b="1" dirty="0"/>
            </a:p>
          </p:txBody>
        </p:sp>
        <p:sp>
          <p:nvSpPr>
            <p:cNvPr id="111" name="CuadroTexto 110"/>
            <p:cNvSpPr txBox="1"/>
            <p:nvPr/>
          </p:nvSpPr>
          <p:spPr>
            <a:xfrm>
              <a:off x="2364388" y="4901098"/>
              <a:ext cx="1273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/>
                <a:t>   Au(III) </a:t>
              </a:r>
              <a:r>
                <a:rPr lang="es-ES" sz="1000" b="1" dirty="0" err="1" smtClean="0"/>
                <a:t>or</a:t>
              </a:r>
              <a:r>
                <a:rPr lang="es-ES" sz="1000" b="1" dirty="0" smtClean="0"/>
                <a:t> Ag(I)</a:t>
              </a:r>
            </a:p>
            <a:p>
              <a:r>
                <a:rPr lang="es-ES" sz="1000" b="1" dirty="0" smtClean="0"/>
                <a:t>+ </a:t>
              </a:r>
              <a:r>
                <a:rPr lang="es-ES" sz="1000" b="1" dirty="0" err="1" smtClean="0"/>
                <a:t>Reducing</a:t>
              </a:r>
              <a:r>
                <a:rPr lang="es-ES" sz="1000" b="1" dirty="0" smtClean="0"/>
                <a:t> </a:t>
              </a:r>
              <a:r>
                <a:rPr lang="es-ES" sz="1000" b="1" dirty="0" err="1" smtClean="0"/>
                <a:t>Agent</a:t>
              </a:r>
              <a:endParaRPr lang="es-ES" sz="1000" b="1" dirty="0"/>
            </a:p>
          </p:txBody>
        </p:sp>
        <p:sp>
          <p:nvSpPr>
            <p:cNvPr id="112" name="CuadroTexto 111"/>
            <p:cNvSpPr txBox="1"/>
            <p:nvPr/>
          </p:nvSpPr>
          <p:spPr>
            <a:xfrm>
              <a:off x="4070027" y="4109010"/>
              <a:ext cx="1253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err="1" smtClean="0"/>
                <a:t>Growth</a:t>
              </a:r>
              <a:r>
                <a:rPr lang="es-ES" sz="1200" b="1" dirty="0" smtClean="0"/>
                <a:t> of </a:t>
              </a:r>
              <a:r>
                <a:rPr lang="es-ES" sz="1200" b="1" dirty="0" err="1" smtClean="0"/>
                <a:t>NPs</a:t>
              </a:r>
              <a:endParaRPr lang="es-ES" sz="1200" b="1" dirty="0"/>
            </a:p>
          </p:txBody>
        </p:sp>
      </p:grpSp>
      <p:grpSp>
        <p:nvGrpSpPr>
          <p:cNvPr id="113" name="Agrupar 112"/>
          <p:cNvGrpSpPr/>
          <p:nvPr/>
        </p:nvGrpSpPr>
        <p:grpSpPr>
          <a:xfrm>
            <a:off x="242042" y="3221673"/>
            <a:ext cx="1953694" cy="3231663"/>
            <a:chOff x="1483862" y="1282985"/>
            <a:chExt cx="3256156" cy="5386105"/>
          </a:xfrm>
        </p:grpSpPr>
        <p:pic>
          <p:nvPicPr>
            <p:cNvPr id="114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93235" y="1282987"/>
              <a:ext cx="3006757" cy="2606388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grpSp>
          <p:nvGrpSpPr>
            <p:cNvPr id="115" name="Agrupar 114"/>
            <p:cNvGrpSpPr/>
            <p:nvPr/>
          </p:nvGrpSpPr>
          <p:grpSpPr>
            <a:xfrm>
              <a:off x="3419872" y="3207090"/>
              <a:ext cx="1320146" cy="526264"/>
              <a:chOff x="2660486" y="3114961"/>
              <a:chExt cx="1254263" cy="514619"/>
            </a:xfrm>
          </p:grpSpPr>
          <p:sp>
            <p:nvSpPr>
              <p:cNvPr id="124" name="Text Box 39"/>
              <p:cNvSpPr txBox="1">
                <a:spLocks noChangeArrowheads="1"/>
              </p:cNvSpPr>
              <p:nvPr/>
            </p:nvSpPr>
            <p:spPr bwMode="auto">
              <a:xfrm>
                <a:off x="3167880" y="3567641"/>
                <a:ext cx="324000" cy="61939"/>
              </a:xfrm>
              <a:prstGeom prst="rect">
                <a:avLst/>
              </a:prstGeom>
              <a:solidFill>
                <a:srgbClr val="FFFFFF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CuadroTexto 124"/>
              <p:cNvSpPr txBox="1"/>
              <p:nvPr/>
            </p:nvSpPr>
            <p:spPr>
              <a:xfrm>
                <a:off x="2660486" y="3114961"/>
                <a:ext cx="1254263" cy="451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b="1" dirty="0" smtClean="0">
                    <a:solidFill>
                      <a:schemeClr val="bg1"/>
                    </a:solidFill>
                  </a:rPr>
                  <a:t>50 </a:t>
                </a:r>
                <a:r>
                  <a:rPr lang="es-ES" sz="1200" b="1" dirty="0" err="1" smtClean="0">
                    <a:solidFill>
                      <a:schemeClr val="bg1"/>
                    </a:solidFill>
                  </a:rPr>
                  <a:t>nm</a:t>
                </a:r>
                <a:endParaRPr lang="es-E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6" name="CuadroTexto 115"/>
            <p:cNvSpPr txBox="1"/>
            <p:nvPr/>
          </p:nvSpPr>
          <p:spPr>
            <a:xfrm>
              <a:off x="3059833" y="1282987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b="1" dirty="0" smtClean="0">
                  <a:solidFill>
                    <a:schemeClr val="bg1"/>
                  </a:solidFill>
                </a:rPr>
                <a:t>D = 10 </a:t>
              </a:r>
              <a:r>
                <a:rPr lang="es-ES" sz="1200" b="1" dirty="0" err="1" smtClean="0">
                  <a:solidFill>
                    <a:schemeClr val="bg1"/>
                  </a:solidFill>
                </a:rPr>
                <a:t>nm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1483862" y="1282985"/>
              <a:ext cx="1052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err="1" smtClean="0">
                  <a:solidFill>
                    <a:schemeClr val="bg1"/>
                  </a:solidFill>
                </a:rPr>
                <a:t>Initial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18" name="Imagen 117" descr="8a_0.5M_Au-PVA_12.tif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8" t="6479" r="41523" b="38137"/>
            <a:stretch/>
          </p:blipFill>
          <p:spPr>
            <a:xfrm rot="5400000">
              <a:off x="1682195" y="3859648"/>
              <a:ext cx="2620455" cy="2998430"/>
            </a:xfrm>
            <a:prstGeom prst="rect">
              <a:avLst/>
            </a:prstGeom>
            <a:ln w="19050" cmpd="sng">
              <a:solidFill>
                <a:srgbClr val="000000"/>
              </a:solidFill>
            </a:ln>
          </p:spPr>
        </p:pic>
        <p:sp>
          <p:nvSpPr>
            <p:cNvPr id="122" name="Text Box 39"/>
            <p:cNvSpPr txBox="1">
              <a:spLocks noChangeArrowheads="1"/>
            </p:cNvSpPr>
            <p:nvPr/>
          </p:nvSpPr>
          <p:spPr bwMode="auto">
            <a:xfrm>
              <a:off x="3947071" y="6448522"/>
              <a:ext cx="340073" cy="63682"/>
            </a:xfrm>
            <a:prstGeom prst="rect">
              <a:avLst/>
            </a:prstGeom>
            <a:solidFill>
              <a:srgbClr val="FFFFFF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3059833" y="4048635"/>
              <a:ext cx="1431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b="1" dirty="0" smtClean="0">
                  <a:solidFill>
                    <a:schemeClr val="bg1"/>
                  </a:solidFill>
                </a:rPr>
                <a:t>D = 40 </a:t>
              </a:r>
              <a:r>
                <a:rPr lang="es-ES" sz="1200" b="1" dirty="0" err="1" smtClean="0">
                  <a:solidFill>
                    <a:schemeClr val="bg1"/>
                  </a:solidFill>
                </a:rPr>
                <a:t>nm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CuadroTexto 120"/>
            <p:cNvSpPr txBox="1"/>
            <p:nvPr/>
          </p:nvSpPr>
          <p:spPr>
            <a:xfrm>
              <a:off x="1483862" y="4048635"/>
              <a:ext cx="1399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solidFill>
                    <a:schemeClr val="bg1"/>
                  </a:solidFill>
                </a:rPr>
                <a:t>4 </a:t>
              </a:r>
              <a:r>
                <a:rPr lang="es-ES" sz="1200" b="1" dirty="0" err="1" smtClean="0">
                  <a:solidFill>
                    <a:schemeClr val="bg1"/>
                  </a:solidFill>
                </a:rPr>
                <a:t>hours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CuadroTexto 125"/>
          <p:cNvSpPr txBox="1"/>
          <p:nvPr/>
        </p:nvSpPr>
        <p:spPr>
          <a:xfrm>
            <a:off x="1403648" y="603232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50 </a:t>
            </a:r>
            <a:r>
              <a:rPr lang="es-ES" sz="1200" b="1" dirty="0" err="1" smtClean="0">
                <a:solidFill>
                  <a:schemeClr val="bg1"/>
                </a:solidFill>
              </a:rPr>
              <a:t>nm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Fig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8960"/>
            <a:ext cx="6115768" cy="3501922"/>
          </a:xfrm>
          <a:prstGeom prst="rect">
            <a:avLst/>
          </a:prstGeom>
        </p:spPr>
      </p:pic>
      <p:sp>
        <p:nvSpPr>
          <p:cNvPr id="128" name="CuadroTexto 127"/>
          <p:cNvSpPr txBox="1"/>
          <p:nvPr/>
        </p:nvSpPr>
        <p:spPr>
          <a:xfrm>
            <a:off x="3131840" y="314096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100 </a:t>
            </a:r>
            <a:r>
              <a:rPr lang="es-ES" sz="1400" b="1" dirty="0" smtClean="0">
                <a:latin typeface="Symbol" charset="2"/>
                <a:cs typeface="Symbol" charset="2"/>
              </a:rPr>
              <a:t>m</a:t>
            </a:r>
            <a:r>
              <a:rPr lang="es-ES" sz="1400" b="1" dirty="0" smtClean="0"/>
              <a:t>m </a:t>
            </a:r>
            <a:r>
              <a:rPr lang="es-ES" sz="1400" b="1" dirty="0" err="1" smtClean="0"/>
              <a:t>length</a:t>
            </a:r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  <a:p>
            <a:r>
              <a:rPr lang="es-ES" sz="1400" b="1" dirty="0"/>
              <a:t> </a:t>
            </a:r>
            <a:r>
              <a:rPr lang="es-ES" sz="1400" b="1" dirty="0" smtClean="0"/>
              <a:t>  </a:t>
            </a:r>
            <a:r>
              <a:rPr lang="es-ES" sz="1400" b="1" dirty="0" err="1" smtClean="0"/>
              <a:t>width</a:t>
            </a:r>
            <a:r>
              <a:rPr lang="es-ES" sz="1400" b="1" dirty="0" smtClean="0"/>
              <a:t>: 120 </a:t>
            </a:r>
            <a:r>
              <a:rPr lang="es-ES" sz="1400" b="1" dirty="0" err="1" smtClean="0"/>
              <a:t>nm</a:t>
            </a:r>
            <a:endParaRPr lang="es-ES" sz="1400" b="1" dirty="0"/>
          </a:p>
        </p:txBody>
      </p:sp>
      <p:sp>
        <p:nvSpPr>
          <p:cNvPr id="129" name="CuadroTexto 128"/>
          <p:cNvSpPr txBox="1"/>
          <p:nvPr/>
        </p:nvSpPr>
        <p:spPr>
          <a:xfrm>
            <a:off x="3635896" y="479715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10 </a:t>
            </a:r>
            <a:r>
              <a:rPr lang="es-ES" sz="1400" b="1" dirty="0" smtClean="0">
                <a:latin typeface="Symbol" charset="2"/>
                <a:cs typeface="Symbol" charset="2"/>
              </a:rPr>
              <a:t>m</a:t>
            </a:r>
            <a:r>
              <a:rPr lang="es-ES" sz="1400" b="1" dirty="0" smtClean="0"/>
              <a:t>m </a:t>
            </a:r>
            <a:r>
              <a:rPr lang="es-ES" sz="1400" b="1" dirty="0" err="1" smtClean="0"/>
              <a:t>length</a:t>
            </a:r>
            <a:endParaRPr lang="es-ES" sz="1400" b="1" dirty="0"/>
          </a:p>
        </p:txBody>
      </p:sp>
      <p:sp>
        <p:nvSpPr>
          <p:cNvPr id="130" name="CuadroTexto 129"/>
          <p:cNvSpPr txBox="1"/>
          <p:nvPr/>
        </p:nvSpPr>
        <p:spPr>
          <a:xfrm>
            <a:off x="5724128" y="357301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 </a:t>
            </a:r>
            <a:r>
              <a:rPr lang="es-ES" sz="1400" b="1" dirty="0" err="1" smtClean="0"/>
              <a:t>width</a:t>
            </a:r>
            <a:r>
              <a:rPr lang="es-ES" sz="1400" b="1" dirty="0" smtClean="0"/>
              <a:t>: 220 </a:t>
            </a:r>
            <a:r>
              <a:rPr lang="es-ES" sz="1400" b="1" dirty="0" err="1" smtClean="0"/>
              <a:t>nm</a:t>
            </a:r>
            <a:endParaRPr lang="es-ES" sz="1400" b="1" dirty="0"/>
          </a:p>
        </p:txBody>
      </p:sp>
      <p:sp>
        <p:nvSpPr>
          <p:cNvPr id="131" name="CuadroTexto 130"/>
          <p:cNvSpPr txBox="1"/>
          <p:nvPr/>
        </p:nvSpPr>
        <p:spPr>
          <a:xfrm>
            <a:off x="7020272" y="43651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 </a:t>
            </a:r>
            <a:r>
              <a:rPr lang="es-ES" sz="1400" b="1" dirty="0" err="1" smtClean="0"/>
              <a:t>width</a:t>
            </a:r>
            <a:r>
              <a:rPr lang="es-ES" sz="1400" b="1" dirty="0" smtClean="0"/>
              <a:t>: 320 </a:t>
            </a:r>
            <a:r>
              <a:rPr lang="es-ES" sz="1400" b="1" dirty="0" err="1" smtClean="0"/>
              <a:t>nm</a:t>
            </a:r>
            <a:endParaRPr lang="es-ES" sz="1400" b="1" dirty="0"/>
          </a:p>
        </p:txBody>
      </p:sp>
      <p:sp>
        <p:nvSpPr>
          <p:cNvPr id="132" name="13 Flecha derecha"/>
          <p:cNvSpPr/>
          <p:nvPr/>
        </p:nvSpPr>
        <p:spPr>
          <a:xfrm>
            <a:off x="2195736" y="4077072"/>
            <a:ext cx="50405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13 Flecha derecha"/>
          <p:cNvSpPr/>
          <p:nvPr/>
        </p:nvSpPr>
        <p:spPr>
          <a:xfrm rot="5400000">
            <a:off x="4391980" y="2672916"/>
            <a:ext cx="50405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5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11161750" cy="880244"/>
            <a:chOff x="0" y="0"/>
            <a:chExt cx="12091895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184243" y="58316"/>
              <a:ext cx="990765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Collaboration with other partners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3229923" y="1239143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UGENT and IMEC</a:t>
            </a:r>
            <a:endParaRPr lang="es-ES" sz="24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421" y="1835239"/>
            <a:ext cx="8784576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Sample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CdS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CdSe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PER,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CdS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New material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gain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deliverables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97671" y="3327375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AIT</a:t>
            </a:r>
            <a:endParaRPr lang="es-ES" sz="24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944" y="3779455"/>
            <a:ext cx="878457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March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visit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E.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Fitrakis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dicusse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new 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designs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design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deliverables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15/21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7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4001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510173" y="58316"/>
              <a:ext cx="3043107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New steps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3169940" y="908720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Plasmonic design</a:t>
            </a:r>
            <a:endParaRPr lang="es-ES" sz="24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1268760"/>
            <a:ext cx="67718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2 D mode solver for dielectric load and nanostripes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89384" y="2247255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samples &amp; experiments</a:t>
            </a:r>
            <a:endParaRPr lang="es-ES" sz="24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7504" y="292494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Bilayer symmetric structures in the IR (PbS QDs)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Samples with new QDs from UGENT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2 D samples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>
                <a:latin typeface="Arial" pitchFamily="34" charset="0"/>
                <a:cs typeface="Arial" pitchFamily="34" charset="0"/>
              </a:rPr>
              <a:t>Crystal to </a:t>
            </a:r>
            <a:r>
              <a:rPr lang="es-ES" sz="2000" b="1">
                <a:latin typeface="Arial" pitchFamily="34" charset="0"/>
                <a:cs typeface="Arial" pitchFamily="34" charset="0"/>
              </a:rPr>
              <a:t>double 800 nm </a:t>
            </a:r>
            <a:r>
              <a:rPr lang="es-ES" sz="2000">
                <a:latin typeface="Arial" pitchFamily="34" charset="0"/>
                <a:cs typeface="Arial" pitchFamily="34" charset="0"/>
              </a:rPr>
              <a:t>Ti:Al</a:t>
            </a:r>
            <a:r>
              <a:rPr lang="es-ES" sz="2000" baseline="-25000">
                <a:latin typeface="Arial" pitchFamily="34" charset="0"/>
                <a:cs typeface="Arial" pitchFamily="34" charset="0"/>
              </a:rPr>
              <a:t>2</a:t>
            </a:r>
            <a:r>
              <a:rPr lang="es-ES" sz="2000">
                <a:latin typeface="Arial" pitchFamily="34" charset="0"/>
                <a:cs typeface="Arial" pitchFamily="34" charset="0"/>
              </a:rPr>
              <a:t>O</a:t>
            </a:r>
            <a:r>
              <a:rPr lang="es-ES" sz="2000" baseline="-25000">
                <a:latin typeface="Arial" pitchFamily="34" charset="0"/>
                <a:cs typeface="Arial" pitchFamily="34" charset="0"/>
              </a:rPr>
              <a:t>3</a:t>
            </a:r>
            <a:r>
              <a:rPr lang="es-ES" sz="2000">
                <a:latin typeface="Arial" pitchFamily="34" charset="0"/>
                <a:cs typeface="Arial" pitchFamily="34" charset="0"/>
              </a:rPr>
              <a:t> </a:t>
            </a: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CW 450 nm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laser with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400 mW</a:t>
            </a:r>
            <a:endParaRPr lang="es-ES" sz="2000" b="1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12" y="779934"/>
            <a:ext cx="2520000" cy="20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33854"/>
            <a:ext cx="2520000" cy="215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3746337" y="5343599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Modelling</a:t>
            </a:r>
            <a:endParaRPr lang="es-ES" sz="24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3352" y="6165304"/>
            <a:ext cx="483831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Rate equations to explain VSL method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16/21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7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4001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4110771" y="58316"/>
              <a:ext cx="1506405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Tasks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75068"/>
              </p:ext>
            </p:extLst>
          </p:nvPr>
        </p:nvGraphicFramePr>
        <p:xfrm>
          <a:off x="395538" y="1484784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Task 4.1</a:t>
                      </a:r>
                      <a:endParaRPr lang="en-GB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pre-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amplifier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Task 4.2</a:t>
                      </a:r>
                      <a:endParaRPr lang="en-GB" b="1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modeling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photodetector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</a:t>
                      </a:r>
                      <a:r>
                        <a:rPr lang="en-GB" b="0" baseline="0" dirty="0" smtClean="0"/>
                        <a:t> 24</a:t>
                      </a:r>
                      <a:endParaRPr lang="en-GB" b="0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Task</a:t>
                      </a:r>
                      <a:r>
                        <a:rPr lang="de-DE" b="1" baseline="0" dirty="0" smtClean="0"/>
                        <a:t> 4.3</a:t>
                      </a:r>
                      <a:endParaRPr lang="en-GB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Colloidal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quantum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dots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with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optimized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gain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electrical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injection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scheme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Task</a:t>
                      </a:r>
                      <a:r>
                        <a:rPr lang="de-DE" b="1" baseline="0" dirty="0" smtClean="0"/>
                        <a:t> 4.4</a:t>
                      </a:r>
                      <a:endParaRPr lang="en-GB" b="1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characterization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QD-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plasmonic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amplifiers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6 –  30</a:t>
                      </a:r>
                      <a:endParaRPr lang="en-GB" b="0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Task</a:t>
                      </a:r>
                      <a:r>
                        <a:rPr lang="de-DE" b="1" baseline="0" dirty="0" smtClean="0"/>
                        <a:t> 4.5</a:t>
                      </a:r>
                      <a:endParaRPr lang="en-GB" b="1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Fabrication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plamsonic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polymer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QD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based</a:t>
                      </a:r>
                      <a:r>
                        <a:rPr lang="es-E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photodetectors</a:t>
                      </a:r>
                      <a:endParaRPr lang="en-GB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1 – 36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17/21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9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87024"/>
              </p:ext>
            </p:extLst>
          </p:nvPr>
        </p:nvGraphicFramePr>
        <p:xfrm>
          <a:off x="179512" y="1484784"/>
          <a:ext cx="8820981" cy="471484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 on optimized structures for plasmonic amplifiers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 of nanoparticles with gain at 1550nm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QD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layers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photoconductive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properties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</a:tr>
              <a:tr h="859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metal-(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QD metal-(</a:t>
                      </a: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lithographic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)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polymer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nanocompo-sites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and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photodetector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: nano-gap (MIM) vs.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Schottky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/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heterostructure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of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amplifiers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with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optical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pumping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exhibiting</a:t>
                      </a: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10dB </a:t>
                      </a:r>
                      <a:r>
                        <a:rPr lang="es-ES" sz="1800" kern="1200" dirty="0" err="1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s-ES_tradnl" sz="1200" b="1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 of QD based photodetector with responsivity &gt; 0.1 A/W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s-ES_tradnl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18/21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78627"/>
              </p:ext>
            </p:extLst>
          </p:nvPr>
        </p:nvGraphicFramePr>
        <p:xfrm>
          <a:off x="161509" y="1484784"/>
          <a:ext cx="8820981" cy="40741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Names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Deliverables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D4.1</a:t>
                      </a:r>
                      <a:endParaRPr lang="en-GB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D4.2</a:t>
                      </a:r>
                      <a:endParaRPr lang="en-GB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optical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properties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layers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polymer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nanocomposites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D4.3</a:t>
                      </a:r>
                      <a:endParaRPr lang="en-GB" b="1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D4.4</a:t>
                      </a:r>
                      <a:endParaRPr lang="en-GB" b="1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SPP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by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using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</a:t>
                      </a:r>
                      <a:endParaRPr lang="en-GB" dirty="0"/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Verdana"/>
                          <a:ea typeface="ＭＳ 明朝"/>
                          <a:cs typeface="Verdana"/>
                        </a:rPr>
                        <a:t>IMEC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D4.5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smtClean="0">
                          <a:latin typeface="Arial" pitchFamily="34" charset="0"/>
                          <a:cs typeface="Arial" pitchFamily="34" charset="0"/>
                        </a:rPr>
                        <a:t>D.7.1</a:t>
                      </a:r>
                      <a:endParaRPr lang="en-GB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First report on NAVOLCHI dissemination and promotion activities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smtClean="0">
                          <a:latin typeface="Arial" pitchFamily="34" charset="0"/>
                          <a:cs typeface="Arial" pitchFamily="34" charset="0"/>
                        </a:rPr>
                        <a:t>D.7.2</a:t>
                      </a:r>
                      <a:endParaRPr lang="en-GB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mtClean="0">
                          <a:latin typeface="Arial" pitchFamily="34" charset="0"/>
                          <a:cs typeface="Arial" pitchFamily="34" charset="0"/>
                        </a:rPr>
                        <a:t>First report on NAVOLCHI exploitation activities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19/21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0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4250922" y="193653"/>
              <a:ext cx="20282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Outline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539552" y="1196752"/>
            <a:ext cx="862768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1-Current Status of the work</a:t>
            </a:r>
          </a:p>
          <a:p>
            <a:pPr>
              <a:lnSpc>
                <a:spcPct val="150000"/>
              </a:lnSpc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2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1.1-Plasmonic amplifiers by using polymers doped with QDs</a:t>
            </a:r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1.2-Plasmonic photodetectors based with QDs and metal nanostructures</a:t>
            </a:r>
          </a:p>
          <a:p>
            <a:pPr>
              <a:lnSpc>
                <a:spcPct val="150000"/>
              </a:lnSpc>
            </a:pPr>
            <a:r>
              <a:rPr lang="es-E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2- Collaboration with other partners</a:t>
            </a:r>
          </a:p>
          <a:p>
            <a:pPr>
              <a:lnSpc>
                <a:spcPct val="150000"/>
              </a:lnSpc>
            </a:pPr>
            <a:r>
              <a:rPr lang="es-E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 Next steps</a:t>
            </a:r>
          </a:p>
          <a:p>
            <a:pPr>
              <a:lnSpc>
                <a:spcPct val="150000"/>
              </a:lnSpc>
            </a:pPr>
            <a:r>
              <a:rPr lang="es-E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4- Review meeting in Brussels</a:t>
            </a:r>
          </a:p>
          <a:p>
            <a:pPr>
              <a:lnSpc>
                <a:spcPct val="150000"/>
              </a:lnSpc>
            </a:pPr>
            <a:r>
              <a:rPr lang="es-ES" sz="2000">
                <a:latin typeface="Arial" pitchFamily="34" charset="0"/>
                <a:cs typeface="Arial" pitchFamily="34" charset="0"/>
              </a:rPr>
              <a:t>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4.1-Tasks</a:t>
            </a:r>
            <a:endParaRPr lang="es-ES" sz="20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4.2-Deliverables and Milestones</a:t>
            </a:r>
          </a:p>
          <a:p>
            <a:pPr>
              <a:lnSpc>
                <a:spcPct val="150000"/>
              </a:lnSpc>
            </a:pP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4.2-Review comments</a:t>
            </a:r>
            <a:endParaRPr lang="es-ES" sz="20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4.3-Dissemination</a:t>
            </a:r>
            <a:endParaRPr lang="es-ES" sz="20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2/21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Review comments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611560" y="1052736"/>
            <a:ext cx="776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Justify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choice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l-G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=600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test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amplifier</a:t>
            </a:r>
            <a:r>
              <a:rPr lang="es-E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1556792"/>
            <a:ext cx="9144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working</a:t>
            </a:r>
            <a:r>
              <a:rPr lang="es-ES" dirty="0"/>
              <a:t> 6 </a:t>
            </a:r>
            <a:r>
              <a:rPr lang="es-ES" dirty="0" err="1"/>
              <a:t>months</a:t>
            </a:r>
            <a:r>
              <a:rPr lang="es-ES" dirty="0"/>
              <a:t> </a:t>
            </a:r>
            <a:r>
              <a:rPr lang="es-ES" dirty="0" err="1"/>
              <a:t>before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beginning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 (once </a:t>
            </a:r>
            <a:r>
              <a:rPr lang="es-ES" dirty="0" err="1"/>
              <a:t>known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eligibility</a:t>
            </a:r>
            <a:r>
              <a:rPr lang="es-ES" dirty="0"/>
              <a:t>)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technology</a:t>
            </a:r>
            <a:r>
              <a:rPr lang="es-ES" dirty="0"/>
              <a:t> (</a:t>
            </a:r>
            <a:r>
              <a:rPr lang="es-ES" dirty="0" err="1"/>
              <a:t>QDs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polymers</a:t>
            </a:r>
            <a:r>
              <a:rPr lang="es-ES" dirty="0"/>
              <a:t>)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available</a:t>
            </a:r>
            <a:r>
              <a:rPr lang="es-ES" dirty="0"/>
              <a:t> quantum </a:t>
            </a:r>
            <a:r>
              <a:rPr lang="es-ES" dirty="0" err="1"/>
              <a:t>dots</a:t>
            </a:r>
            <a:r>
              <a:rPr lang="es-ES" dirty="0"/>
              <a:t> (</a:t>
            </a:r>
            <a:r>
              <a:rPr lang="es-ES" dirty="0" err="1"/>
              <a:t>CdSe</a:t>
            </a:r>
            <a:r>
              <a:rPr lang="es-ES" dirty="0"/>
              <a:t>), </a:t>
            </a:r>
            <a:r>
              <a:rPr lang="es-ES" dirty="0" err="1"/>
              <a:t>having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quantum </a:t>
            </a:r>
            <a:r>
              <a:rPr lang="es-ES" dirty="0" err="1"/>
              <a:t>yield</a:t>
            </a:r>
            <a:r>
              <a:rPr lang="es-ES" dirty="0"/>
              <a:t> in </a:t>
            </a:r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PbS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PbSe</a:t>
            </a:r>
            <a:r>
              <a:rPr lang="es-ES" dirty="0"/>
              <a:t> (</a:t>
            </a:r>
            <a:r>
              <a:rPr lang="es-ES" dirty="0" err="1"/>
              <a:t>emitting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infrared</a:t>
            </a:r>
            <a:r>
              <a:rPr lang="es-ES" dirty="0"/>
              <a:t>).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investigation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published</a:t>
            </a:r>
            <a:r>
              <a:rPr lang="es-ES" dirty="0"/>
              <a:t>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paper</a:t>
            </a:r>
            <a:r>
              <a:rPr lang="es-ES" dirty="0"/>
              <a:t> in </a:t>
            </a:r>
            <a:r>
              <a:rPr lang="es-ES" dirty="0" err="1"/>
              <a:t>september</a:t>
            </a:r>
            <a:r>
              <a:rPr lang="es-ES" dirty="0"/>
              <a:t> 2011 (and </a:t>
            </a:r>
            <a:r>
              <a:rPr lang="es-ES" dirty="0" err="1"/>
              <a:t>uploaded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Navolchi</a:t>
            </a:r>
            <a:r>
              <a:rPr lang="es-ES" dirty="0"/>
              <a:t>).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year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, </a:t>
            </a:r>
            <a:r>
              <a:rPr lang="es-ES" dirty="0" err="1"/>
              <a:t>some</a:t>
            </a:r>
            <a:r>
              <a:rPr lang="es-ES" dirty="0"/>
              <a:t> more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CdSe</a:t>
            </a:r>
            <a:r>
              <a:rPr lang="es-ES" dirty="0"/>
              <a:t> in SU-8 and in </a:t>
            </a:r>
            <a:r>
              <a:rPr lang="es-ES" dirty="0" err="1"/>
              <a:t>preliminary</a:t>
            </a:r>
            <a:r>
              <a:rPr lang="es-ES" dirty="0"/>
              <a:t> </a:t>
            </a:r>
            <a:r>
              <a:rPr lang="es-ES" dirty="0" err="1"/>
              <a:t>amplification</a:t>
            </a:r>
            <a:r>
              <a:rPr lang="es-ES" dirty="0"/>
              <a:t> </a:t>
            </a:r>
            <a:r>
              <a:rPr lang="es-ES" dirty="0" err="1"/>
              <a:t>measurements</a:t>
            </a:r>
            <a:r>
              <a:rPr lang="es-ES" dirty="0"/>
              <a:t> (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optimize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experimental set-up and </a:t>
            </a:r>
            <a:r>
              <a:rPr lang="es-ES" dirty="0" err="1"/>
              <a:t>physical</a:t>
            </a:r>
            <a:r>
              <a:rPr lang="es-ES" dirty="0"/>
              <a:t> </a:t>
            </a:r>
            <a:r>
              <a:rPr lang="es-ES" dirty="0" err="1"/>
              <a:t>background</a:t>
            </a:r>
            <a:r>
              <a:rPr lang="es-ES" dirty="0"/>
              <a:t>).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included</a:t>
            </a:r>
            <a:r>
              <a:rPr lang="es-ES" dirty="0"/>
              <a:t> </a:t>
            </a:r>
            <a:r>
              <a:rPr lang="es-ES" dirty="0" err="1"/>
              <a:t>comparison</a:t>
            </a:r>
            <a:r>
              <a:rPr lang="es-ES" dirty="0"/>
              <a:t> (in MS16) </a:t>
            </a:r>
            <a:r>
              <a:rPr lang="es-ES" dirty="0" err="1"/>
              <a:t>between</a:t>
            </a:r>
            <a:r>
              <a:rPr lang="es-ES" dirty="0"/>
              <a:t> 600 and 1550 </a:t>
            </a:r>
            <a:r>
              <a:rPr lang="es-ES" dirty="0" err="1"/>
              <a:t>nm</a:t>
            </a:r>
            <a:r>
              <a:rPr lang="es-ES" dirty="0"/>
              <a:t>, in </a:t>
            </a:r>
            <a:r>
              <a:rPr lang="es-ES" dirty="0" err="1"/>
              <a:t>modeling</a:t>
            </a:r>
            <a:r>
              <a:rPr lang="es-ES" dirty="0"/>
              <a:t> </a:t>
            </a:r>
            <a:r>
              <a:rPr lang="es-ES" dirty="0" err="1"/>
              <a:t>mainly</a:t>
            </a:r>
            <a:r>
              <a:rPr lang="es-ES" dirty="0"/>
              <a:t>, and </a:t>
            </a:r>
            <a:r>
              <a:rPr lang="es-ES" dirty="0" err="1"/>
              <a:t>also</a:t>
            </a:r>
            <a:r>
              <a:rPr lang="es-ES" dirty="0"/>
              <a:t> in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publish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more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works</a:t>
            </a:r>
            <a:r>
              <a:rPr lang="es-ES" dirty="0"/>
              <a:t> in </a:t>
            </a:r>
            <a:r>
              <a:rPr lang="es-ES" dirty="0" err="1"/>
              <a:t>next</a:t>
            </a:r>
            <a:r>
              <a:rPr lang="es-ES" dirty="0"/>
              <a:t> </a:t>
            </a:r>
            <a:r>
              <a:rPr lang="es-ES" dirty="0" err="1"/>
              <a:t>future</a:t>
            </a:r>
            <a:r>
              <a:rPr lang="es-ES" dirty="0"/>
              <a:t> (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basis</a:t>
            </a:r>
            <a:r>
              <a:rPr lang="es-ES" dirty="0"/>
              <a:t> of </a:t>
            </a:r>
            <a:r>
              <a:rPr lang="es-ES" dirty="0" err="1"/>
              <a:t>presentation</a:t>
            </a:r>
            <a:r>
              <a:rPr lang="es-ES" dirty="0"/>
              <a:t> in </a:t>
            </a:r>
            <a:r>
              <a:rPr lang="es-ES" dirty="0" err="1"/>
              <a:t>last</a:t>
            </a:r>
            <a:r>
              <a:rPr lang="es-ES" dirty="0"/>
              <a:t> ICTON2012). In </a:t>
            </a:r>
            <a:r>
              <a:rPr lang="es-ES" dirty="0" err="1"/>
              <a:t>parallel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did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PbS</a:t>
            </a:r>
            <a:r>
              <a:rPr lang="es-ES" dirty="0"/>
              <a:t> in SU-8 and ONCE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received</a:t>
            </a:r>
            <a:r>
              <a:rPr lang="es-ES" dirty="0"/>
              <a:t> material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UGent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begun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full time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infrared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available</a:t>
            </a:r>
            <a:r>
              <a:rPr lang="es-ES" dirty="0"/>
              <a:t> </a:t>
            </a:r>
            <a:r>
              <a:rPr lang="es-ES" dirty="0" err="1"/>
              <a:t>materials</a:t>
            </a:r>
            <a:r>
              <a:rPr lang="es-ES" dirty="0"/>
              <a:t>, as </a:t>
            </a:r>
            <a:r>
              <a:rPr lang="es-ES" dirty="0" err="1"/>
              <a:t>reflected</a:t>
            </a:r>
            <a:r>
              <a:rPr lang="es-ES" dirty="0"/>
              <a:t> in MS16 and MS17 (and </a:t>
            </a:r>
            <a:r>
              <a:rPr lang="es-ES" dirty="0" err="1"/>
              <a:t>next</a:t>
            </a:r>
            <a:r>
              <a:rPr lang="es-ES" dirty="0"/>
              <a:t> </a:t>
            </a:r>
            <a:r>
              <a:rPr lang="es-ES" dirty="0" err="1"/>
              <a:t>deliverables</a:t>
            </a:r>
            <a:r>
              <a:rPr lang="es-ES" dirty="0"/>
              <a:t> in </a:t>
            </a:r>
            <a:r>
              <a:rPr lang="es-ES" dirty="0" err="1"/>
              <a:t>April</a:t>
            </a:r>
            <a:r>
              <a:rPr lang="es-ES" dirty="0"/>
              <a:t>).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 dirty="0"/>
              <a:t> of 2012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received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InGaAs</a:t>
            </a:r>
            <a:r>
              <a:rPr lang="es-ES" dirty="0"/>
              <a:t> </a:t>
            </a:r>
            <a:r>
              <a:rPr lang="es-ES" dirty="0" err="1"/>
              <a:t>infrared</a:t>
            </a:r>
            <a:r>
              <a:rPr lang="es-ES" dirty="0"/>
              <a:t> camera and </a:t>
            </a:r>
            <a:r>
              <a:rPr lang="es-ES" dirty="0" err="1"/>
              <a:t>now</a:t>
            </a:r>
            <a:r>
              <a:rPr lang="es-ES" dirty="0"/>
              <a:t> </a:t>
            </a:r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prepared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continue</a:t>
            </a:r>
            <a:r>
              <a:rPr lang="es-ES" dirty="0"/>
              <a:t> 100%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infrared</a:t>
            </a:r>
            <a:r>
              <a:rPr lang="es-ES" dirty="0"/>
              <a:t>. </a:t>
            </a:r>
          </a:p>
          <a:p>
            <a:endParaRPr lang="es-ES" dirty="0"/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CdSe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demonstrate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alternative</a:t>
            </a:r>
            <a:r>
              <a:rPr lang="es-ES" dirty="0"/>
              <a:t> concept, as a </a:t>
            </a:r>
            <a:r>
              <a:rPr lang="es-ES" dirty="0" err="1"/>
              <a:t>double</a:t>
            </a:r>
            <a:r>
              <a:rPr lang="es-ES" dirty="0"/>
              <a:t> </a:t>
            </a:r>
            <a:r>
              <a:rPr lang="es-ES" dirty="0" err="1"/>
              <a:t>layer</a:t>
            </a:r>
            <a:r>
              <a:rPr lang="es-ES" dirty="0"/>
              <a:t> wave-guides </a:t>
            </a:r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QDs</a:t>
            </a:r>
            <a:r>
              <a:rPr lang="es-ES" dirty="0"/>
              <a:t> are </a:t>
            </a:r>
            <a:r>
              <a:rPr lang="es-ES" dirty="0" err="1"/>
              <a:t>incorporated</a:t>
            </a:r>
            <a:r>
              <a:rPr lang="es-ES" dirty="0"/>
              <a:t> in PMMA and SU-8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waveguide</a:t>
            </a:r>
            <a:r>
              <a:rPr lang="es-ES" dirty="0"/>
              <a:t> </a:t>
            </a:r>
            <a:r>
              <a:rPr lang="es-ES" dirty="0" err="1"/>
              <a:t>emitted</a:t>
            </a:r>
            <a:r>
              <a:rPr lang="es-ES" dirty="0"/>
              <a:t> light (as a </a:t>
            </a:r>
            <a:r>
              <a:rPr lang="es-ES" dirty="0" err="1"/>
              <a:t>thin</a:t>
            </a:r>
            <a:r>
              <a:rPr lang="es-ES" dirty="0"/>
              <a:t> film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patterned</a:t>
            </a:r>
            <a:r>
              <a:rPr lang="es-ES" dirty="0"/>
              <a:t> 2D </a:t>
            </a:r>
            <a:r>
              <a:rPr lang="es-ES" dirty="0" err="1"/>
              <a:t>structures</a:t>
            </a:r>
            <a:r>
              <a:rPr lang="es-ES" dirty="0"/>
              <a:t>) 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sent</a:t>
            </a:r>
            <a:r>
              <a:rPr lang="es-ES" dirty="0"/>
              <a:t> </a:t>
            </a:r>
            <a:r>
              <a:rPr lang="es-ES" dirty="0" err="1"/>
              <a:t>recently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IEEE-JLT (in </a:t>
            </a:r>
            <a:r>
              <a:rPr lang="es-ES" dirty="0" err="1"/>
              <a:t>attachment</a:t>
            </a:r>
            <a:r>
              <a:rPr lang="es-ES" dirty="0"/>
              <a:t>). </a:t>
            </a:r>
            <a:r>
              <a:rPr lang="es-ES" dirty="0" err="1"/>
              <a:t>Tell</a:t>
            </a:r>
            <a:r>
              <a:rPr lang="es-ES" dirty="0"/>
              <a:t> me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acknowledge</a:t>
            </a:r>
            <a:r>
              <a:rPr lang="es-ES" dirty="0"/>
              <a:t> </a:t>
            </a:r>
            <a:r>
              <a:rPr lang="es-ES" dirty="0" err="1"/>
              <a:t>Navolchi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paper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idea can be </a:t>
            </a:r>
            <a:r>
              <a:rPr lang="es-ES" dirty="0" err="1"/>
              <a:t>used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infrared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still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moment</a:t>
            </a:r>
            <a:r>
              <a:rPr lang="es-ES" dirty="0"/>
              <a:t>. 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20/21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6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Dissemination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3376801" y="2780928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Journal papers</a:t>
            </a:r>
            <a:endParaRPr lang="es-ES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376801" y="836712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Conferences</a:t>
            </a:r>
            <a:endParaRPr lang="es-ES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08104" y="3772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798947" y="1179894"/>
            <a:ext cx="8380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mtClean="0">
                <a:latin typeface="Arial" pitchFamily="34" charset="0"/>
                <a:cs typeface="Arial" pitchFamily="34" charset="0"/>
              </a:rPr>
              <a:t>4 posters.</a:t>
            </a:r>
          </a:p>
          <a:p>
            <a:pPr marL="342900" indent="-342900">
              <a:buFontTx/>
              <a:buChar char="-"/>
            </a:pPr>
            <a:r>
              <a:rPr lang="es-ES" smtClean="0">
                <a:latin typeface="Arial" pitchFamily="34" charset="0"/>
                <a:cs typeface="Arial" pitchFamily="34" charset="0"/>
              </a:rPr>
              <a:t>4 talks.</a:t>
            </a:r>
          </a:p>
          <a:p>
            <a:pPr marL="342900" indent="-342900">
              <a:buFontTx/>
              <a:buChar char="-"/>
            </a:pPr>
            <a:r>
              <a:rPr lang="es-E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talk at SPP, Canada 26-31</a:t>
            </a:r>
            <a:r>
              <a:rPr lang="es-ES" baseline="30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s-E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May, 2013</a:t>
            </a:r>
          </a:p>
          <a:p>
            <a:pPr marL="342900" indent="-342900">
              <a:buFontTx/>
              <a:buChar char="-"/>
            </a:pPr>
            <a:r>
              <a:rPr lang="es-E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talk at ICTON, Cartagena, </a:t>
            </a:r>
          </a:p>
          <a:p>
            <a:pPr marL="342900" indent="-342900">
              <a:buFontTx/>
              <a:buChar char="-"/>
            </a:pPr>
            <a:r>
              <a:rPr lang="es-E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poster at Optoel, Madrid, 23-27</a:t>
            </a:r>
            <a:r>
              <a:rPr lang="es-ES" baseline="30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s-E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June, 2013</a:t>
            </a:r>
          </a:p>
          <a:p>
            <a:pPr marL="342900" indent="-342900">
              <a:buFontTx/>
              <a:buChar char="-"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00472" y="3308791"/>
            <a:ext cx="8380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mtClean="0">
                <a:latin typeface="Arial" pitchFamily="34" charset="0"/>
                <a:cs typeface="Arial" pitchFamily="34" charset="0"/>
              </a:rPr>
              <a:t>5 papers accepted and 1 submitted.</a:t>
            </a:r>
          </a:p>
          <a:p>
            <a:pPr marL="342900" indent="-342900">
              <a:buFontTx/>
              <a:buChar char="-"/>
            </a:pPr>
            <a:r>
              <a:rPr lang="es-E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paper under review (Journal of Lightwave Technology) </a:t>
            </a:r>
          </a:p>
          <a:p>
            <a:pPr marL="342900" indent="-342900">
              <a:buFontTx/>
              <a:buChar char="-"/>
            </a:pPr>
            <a:r>
              <a:rPr lang="es-E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paper accepted to IEEE Photonics Journal</a:t>
            </a:r>
          </a:p>
          <a:p>
            <a:pPr marL="342900" indent="-342900">
              <a:buFontTx/>
              <a:buChar char="-"/>
            </a:pPr>
            <a:r>
              <a:rPr lang="es-ES" smtClean="0">
                <a:latin typeface="Arial" pitchFamily="34" charset="0"/>
                <a:cs typeface="Arial" pitchFamily="34" charset="0"/>
              </a:rPr>
              <a:t>Some works in preparation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892338" y="4797152"/>
            <a:ext cx="1296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Patents</a:t>
            </a:r>
            <a:endParaRPr lang="es-E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32756" y="5157192"/>
            <a:ext cx="838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patent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regrowth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metal micro/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nanopatterns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779912" y="5517232"/>
            <a:ext cx="1501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Students</a:t>
            </a:r>
            <a:endParaRPr lang="es-E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56456" y="6021288"/>
            <a:ext cx="838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PhD 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dielectric</a:t>
            </a:r>
            <a:r>
              <a:rPr lang="es-E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waveguides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Henry Gordillo (June 2013).</a:t>
            </a:r>
          </a:p>
          <a:p>
            <a:pPr marL="342900" indent="-342900">
              <a:buFontTx/>
              <a:buChar char="-"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Master 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thesis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2 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conductive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polymers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regrowth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(2012).</a:t>
            </a:r>
            <a:endParaRPr lang="es-E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21/21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8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811286" y="836712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of plasmonic amplifiers</a:t>
            </a:r>
            <a:endParaRPr lang="es-ES" sz="28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430" y="1782166"/>
            <a:ext cx="8867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mtClean="0">
                <a:latin typeface="Arial" pitchFamily="34" charset="0"/>
                <a:cs typeface="Arial" pitchFamily="34" charset="0"/>
              </a:rPr>
              <a:t>Modelling </a:t>
            </a:r>
            <a:r>
              <a:rPr lang="es-ES">
                <a:latin typeface="Arial" pitchFamily="34" charset="0"/>
                <a:cs typeface="Arial" pitchFamily="34" charset="0"/>
              </a:rPr>
              <a:t>with the </a:t>
            </a:r>
            <a:r>
              <a:rPr lang="es-ES" b="1">
                <a:latin typeface="Arial" pitchFamily="34" charset="0"/>
                <a:cs typeface="Arial" pitchFamily="34" charset="0"/>
              </a:rPr>
              <a:t>Transfer Matrix 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Method </a:t>
            </a:r>
            <a:r>
              <a:rPr lang="es-ES" smtClean="0">
                <a:latin typeface="Arial" pitchFamily="34" charset="0"/>
                <a:cs typeface="Arial" pitchFamily="34" charset="0"/>
              </a:rPr>
              <a:t>to optimize geometrical parameters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mtClean="0">
                <a:latin typeface="Arial" pitchFamily="34" charset="0"/>
                <a:cs typeface="Arial" pitchFamily="34" charset="0"/>
              </a:rPr>
              <a:t>Preliminary work at </a:t>
            </a:r>
            <a:r>
              <a:rPr lang="el-GR" b="1" smtClean="0">
                <a:latin typeface="Arial" pitchFamily="34" charset="0"/>
                <a:cs typeface="Arial" pitchFamily="34" charset="0"/>
              </a:rPr>
              <a:t>λ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=0.6 µm </a:t>
            </a:r>
            <a:r>
              <a:rPr lang="es-ES" smtClean="0">
                <a:latin typeface="Arial" pitchFamily="34" charset="0"/>
                <a:cs typeface="Arial" pitchFamily="34" charset="0"/>
              </a:rPr>
              <a:t>and currently </a:t>
            </a:r>
            <a:r>
              <a:rPr lang="el-GR" b="1">
                <a:latin typeface="Arial" pitchFamily="34" charset="0"/>
                <a:cs typeface="Arial" pitchFamily="34" charset="0"/>
              </a:rPr>
              <a:t>λ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=1.55 µm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mtClean="0">
                <a:latin typeface="Arial" pitchFamily="34" charset="0"/>
                <a:cs typeface="Arial" pitchFamily="34" charset="0"/>
              </a:rPr>
              <a:t>Three structures tested: </a:t>
            </a:r>
            <a:endParaRPr lang="es-ES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6137" y="1268760"/>
            <a:ext cx="834581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s-E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QD-PMMA</a:t>
            </a:r>
            <a:r>
              <a:rPr lang="es-E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nanocomposites to </a:t>
            </a:r>
            <a:r>
              <a:rPr lang="es-E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 gain in a </a:t>
            </a:r>
            <a:r>
              <a:rPr lang="es-E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SPP </a:t>
            </a:r>
            <a:r>
              <a:rPr lang="es-E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l-GR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s-E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=1.55 µm</a:t>
            </a:r>
            <a:endParaRPr lang="es-E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7415"/>
            <a:ext cx="2520000" cy="168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76" y="3573017"/>
            <a:ext cx="2520000" cy="19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0371"/>
            <a:ext cx="2520000" cy="258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53503" y="5589240"/>
            <a:ext cx="132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Asymmetric</a:t>
            </a:r>
            <a:endParaRPr lang="es-ES" b="1"/>
          </a:p>
        </p:txBody>
      </p:sp>
      <p:sp>
        <p:nvSpPr>
          <p:cNvPr id="28" name="27 CuadroTexto"/>
          <p:cNvSpPr txBox="1"/>
          <p:nvPr/>
        </p:nvSpPr>
        <p:spPr>
          <a:xfrm>
            <a:off x="3923928" y="5661248"/>
            <a:ext cx="120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Symmetric</a:t>
            </a:r>
            <a:endParaRPr lang="es-ES" b="1"/>
          </a:p>
        </p:txBody>
      </p:sp>
      <p:sp>
        <p:nvSpPr>
          <p:cNvPr id="29" name="28 CuadroTexto"/>
          <p:cNvSpPr txBox="1"/>
          <p:nvPr/>
        </p:nvSpPr>
        <p:spPr>
          <a:xfrm>
            <a:off x="6612346" y="5661248"/>
            <a:ext cx="83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Bilayer</a:t>
            </a:r>
            <a:endParaRPr lang="es-ES" b="1"/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3/21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811286" y="836712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of plasmonic amplifiers</a:t>
            </a:r>
            <a:endParaRPr lang="es-ES" sz="28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5092149"/>
            <a:ext cx="87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mtClean="0">
                <a:latin typeface="Arial" pitchFamily="34" charset="0"/>
                <a:cs typeface="Arial" pitchFamily="34" charset="0"/>
              </a:rPr>
              <a:t>Good for </a:t>
            </a:r>
            <a:r>
              <a:rPr lang="el-GR" b="1" smtClean="0">
                <a:latin typeface="Arial" pitchFamily="34" charset="0"/>
                <a:cs typeface="Arial" pitchFamily="34" charset="0"/>
              </a:rPr>
              <a:t>λ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=600 nm </a:t>
            </a:r>
            <a:r>
              <a:rPr lang="es-ES" smtClean="0">
                <a:latin typeface="Arial" pitchFamily="34" charset="0"/>
                <a:cs typeface="Arial" pitchFamily="34" charset="0"/>
              </a:rPr>
              <a:t>but can not support SPP at </a:t>
            </a:r>
            <a:r>
              <a:rPr lang="el-GR">
                <a:latin typeface="Arial" pitchFamily="34" charset="0"/>
                <a:cs typeface="Arial" pitchFamily="34" charset="0"/>
              </a:rPr>
              <a:t>λ</a:t>
            </a:r>
            <a:r>
              <a:rPr lang="es-ES">
                <a:latin typeface="Arial" pitchFamily="34" charset="0"/>
                <a:cs typeface="Arial" pitchFamily="34" charset="0"/>
              </a:rPr>
              <a:t>=</a:t>
            </a:r>
            <a:r>
              <a:rPr lang="es-ES" smtClean="0">
                <a:latin typeface="Arial" pitchFamily="34" charset="0"/>
                <a:cs typeface="Arial" pitchFamily="34" charset="0"/>
              </a:rPr>
              <a:t>1.55 µm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latin typeface="Arial" pitchFamily="34" charset="0"/>
                <a:cs typeface="Arial" pitchFamily="34" charset="0"/>
              </a:rPr>
              <a:t>t=30 nm </a:t>
            </a:r>
            <a:r>
              <a:rPr lang="es-ES" smtClean="0">
                <a:latin typeface="Arial" pitchFamily="34" charset="0"/>
                <a:cs typeface="Arial" pitchFamily="34" charset="0"/>
              </a:rPr>
              <a:t>to optmize mode confinement (2 %) and propagation length (11 µm)</a:t>
            </a:r>
            <a:endParaRPr lang="es-ES" b="1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latin typeface="Arial" pitchFamily="34" charset="0"/>
                <a:cs typeface="Arial" pitchFamily="34" charset="0"/>
              </a:rPr>
              <a:t>d&lt;1 µm </a:t>
            </a:r>
            <a:r>
              <a:rPr lang="es-ES" smtClean="0">
                <a:latin typeface="Arial" pitchFamily="34" charset="0"/>
                <a:cs typeface="Arial" pitchFamily="34" charset="0"/>
              </a:rPr>
              <a:t>to avoid high order TM modes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latin typeface="Arial" pitchFamily="34" charset="0"/>
                <a:cs typeface="Arial" pitchFamily="34" charset="0"/>
              </a:rPr>
              <a:t>g≈1500 cm</a:t>
            </a:r>
            <a:r>
              <a:rPr lang="es-ES" b="1" baseline="30000" smtClean="0">
                <a:latin typeface="Arial" pitchFamily="34" charset="0"/>
                <a:cs typeface="Arial" pitchFamily="34" charset="0"/>
              </a:rPr>
              <a:t>-1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mtClean="0">
                <a:latin typeface="Arial" pitchFamily="34" charset="0"/>
                <a:cs typeface="Arial" pitchFamily="34" charset="0"/>
              </a:rPr>
              <a:t>to compensate losses at </a:t>
            </a:r>
            <a:r>
              <a:rPr lang="el-GR" smtClean="0">
                <a:latin typeface="Arial" pitchFamily="34" charset="0"/>
                <a:cs typeface="Arial" pitchFamily="34" charset="0"/>
              </a:rPr>
              <a:t>λ</a:t>
            </a:r>
            <a:r>
              <a:rPr lang="es-ES" smtClean="0">
                <a:latin typeface="Arial" pitchFamily="34" charset="0"/>
                <a:cs typeface="Arial" pitchFamily="34" charset="0"/>
              </a:rPr>
              <a:t>=600 nm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59832" y="1268760"/>
            <a:ext cx="2977097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Asymmetric structures</a:t>
            </a:r>
            <a:endParaRPr lang="es-E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98172"/>
            <a:ext cx="1461311" cy="97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80" y="1896083"/>
            <a:ext cx="4320000" cy="318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7255"/>
            <a:ext cx="4320000" cy="321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4/21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835696" y="836712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of plasmonic amplifiers</a:t>
            </a:r>
            <a:endParaRPr lang="es-ES" sz="28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5020141"/>
            <a:ext cx="87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mtClean="0">
                <a:latin typeface="Arial" pitchFamily="34" charset="0"/>
                <a:cs typeface="Arial" pitchFamily="34" charset="0"/>
              </a:rPr>
              <a:t>Not improvement at </a:t>
            </a:r>
            <a:r>
              <a:rPr lang="el-GR" smtClean="0">
                <a:latin typeface="Arial" pitchFamily="34" charset="0"/>
                <a:cs typeface="Arial" pitchFamily="34" charset="0"/>
              </a:rPr>
              <a:t>λ</a:t>
            </a:r>
            <a:r>
              <a:rPr lang="es-ES" smtClean="0">
                <a:latin typeface="Arial" pitchFamily="34" charset="0"/>
                <a:cs typeface="Arial" pitchFamily="34" charset="0"/>
              </a:rPr>
              <a:t>=600 nm and good at </a:t>
            </a:r>
            <a:r>
              <a:rPr lang="el-GR" b="1">
                <a:latin typeface="Arial" pitchFamily="34" charset="0"/>
                <a:cs typeface="Arial" pitchFamily="34" charset="0"/>
              </a:rPr>
              <a:t>λ</a:t>
            </a:r>
            <a:r>
              <a:rPr lang="es-ES" b="1">
                <a:latin typeface="Arial" pitchFamily="34" charset="0"/>
                <a:cs typeface="Arial" pitchFamily="34" charset="0"/>
              </a:rPr>
              <a:t>=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1.55 µm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latin typeface="Arial" pitchFamily="34" charset="0"/>
                <a:cs typeface="Arial" pitchFamily="34" charset="0"/>
              </a:rPr>
              <a:t>t=30 nm </a:t>
            </a:r>
            <a:r>
              <a:rPr lang="es-ES" smtClean="0">
                <a:latin typeface="Arial" pitchFamily="34" charset="0"/>
                <a:cs typeface="Arial" pitchFamily="34" charset="0"/>
              </a:rPr>
              <a:t>to optmize mode confinement (0.01%) and propagation length (1 mm)</a:t>
            </a:r>
            <a:endParaRPr lang="es-ES" b="1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latin typeface="Arial" pitchFamily="34" charset="0"/>
                <a:cs typeface="Arial" pitchFamily="34" charset="0"/>
              </a:rPr>
              <a:t>d=2-3 µm </a:t>
            </a:r>
            <a:r>
              <a:rPr lang="es-ES" smtClean="0">
                <a:latin typeface="Arial" pitchFamily="34" charset="0"/>
                <a:cs typeface="Arial" pitchFamily="34" charset="0"/>
              </a:rPr>
              <a:t>to avoid high order TM modes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smtClean="0">
                <a:latin typeface="Arial" pitchFamily="34" charset="0"/>
                <a:cs typeface="Arial" pitchFamily="34" charset="0"/>
              </a:rPr>
              <a:t>g≈12 cm</a:t>
            </a:r>
            <a:r>
              <a:rPr lang="es-ES" b="1" baseline="30000" smtClean="0">
                <a:latin typeface="Arial" pitchFamily="34" charset="0"/>
                <a:cs typeface="Arial" pitchFamily="34" charset="0"/>
              </a:rPr>
              <a:t>-1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mtClean="0">
                <a:latin typeface="Arial" pitchFamily="34" charset="0"/>
                <a:cs typeface="Arial" pitchFamily="34" charset="0"/>
              </a:rPr>
              <a:t>to compensate losses at </a:t>
            </a:r>
            <a:r>
              <a:rPr lang="el-GR" smtClean="0">
                <a:latin typeface="Arial" pitchFamily="34" charset="0"/>
                <a:cs typeface="Arial" pitchFamily="34" charset="0"/>
              </a:rPr>
              <a:t>λ</a:t>
            </a:r>
            <a:r>
              <a:rPr lang="es-ES" smtClean="0">
                <a:latin typeface="Arial" pitchFamily="34" charset="0"/>
                <a:cs typeface="Arial" pitchFamily="34" charset="0"/>
              </a:rPr>
              <a:t>=1550 </a:t>
            </a:r>
            <a:r>
              <a:rPr lang="es-ES" smtClean="0">
                <a:latin typeface="Arial" pitchFamily="34" charset="0"/>
                <a:cs typeface="Arial" pitchFamily="34" charset="0"/>
              </a:rPr>
              <a:t>nm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31840" y="1268760"/>
            <a:ext cx="28055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Symmetric structures</a:t>
            </a:r>
            <a:endParaRPr lang="es-E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25988"/>
            <a:ext cx="1521447" cy="120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9" y="1997608"/>
            <a:ext cx="4320000" cy="308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99" y="1962925"/>
            <a:ext cx="4320000" cy="319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5/21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6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195736" y="836712"/>
            <a:ext cx="4730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of plasmonic amplifiers</a:t>
            </a:r>
            <a:endParaRPr lang="es-ES" sz="24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47864" y="1268760"/>
            <a:ext cx="236154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Bilayer structures</a:t>
            </a:r>
            <a:endParaRPr lang="es-E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1556240"/>
            <a:ext cx="2520000" cy="28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86" y="1549202"/>
            <a:ext cx="2520000" cy="28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29" y="1522909"/>
            <a:ext cx="3254617" cy="281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248391" y="2204864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>
                <a:latin typeface="Arial" pitchFamily="34" charset="0"/>
                <a:cs typeface="Arial" pitchFamily="34" charset="0"/>
              </a:rPr>
              <a:t>PMMA</a:t>
            </a:r>
            <a:endParaRPr lang="es-E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921007" y="2641168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>
                <a:latin typeface="Arial" pitchFamily="34" charset="0"/>
                <a:cs typeface="Arial" pitchFamily="34" charset="0"/>
              </a:rPr>
              <a:t>QD-PMMA</a:t>
            </a:r>
            <a:endParaRPr lang="es-E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229644" y="3018438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>
                <a:latin typeface="Arial" pitchFamily="34" charset="0"/>
                <a:cs typeface="Arial" pitchFamily="34" charset="0"/>
              </a:rPr>
              <a:t>PMMA</a:t>
            </a:r>
            <a:endParaRPr lang="es-E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386377" y="343143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>
                <a:latin typeface="Arial" pitchFamily="34" charset="0"/>
                <a:cs typeface="Arial" pitchFamily="34" charset="0"/>
              </a:rPr>
              <a:t>SiO</a:t>
            </a:r>
            <a:r>
              <a:rPr lang="es-ES" sz="1600" baseline="-25000" smtClean="0">
                <a:latin typeface="Arial" pitchFamily="34" charset="0"/>
                <a:cs typeface="Arial" pitchFamily="34" charset="0"/>
              </a:rPr>
              <a:t>2</a:t>
            </a:r>
            <a:endParaRPr lang="es-ES" sz="16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622018" y="3882534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smtClean="0">
                <a:latin typeface="Arial" pitchFamily="34" charset="0"/>
                <a:cs typeface="Arial" pitchFamily="34" charset="0"/>
              </a:rPr>
              <a:t>Si</a:t>
            </a:r>
            <a:endParaRPr lang="es-ES" sz="1600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0" y="4581128"/>
            <a:ext cx="9144000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Pump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laser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cladding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propagation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length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- As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pump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beam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propagates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QDs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excited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PL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SPPs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evanescent</a:t>
            </a:r>
            <a:r>
              <a:rPr lang="es-ES" dirty="0">
                <a:latin typeface="Arial" pitchFamily="34" charset="0"/>
                <a:cs typeface="Arial" pitchFamily="34" charset="0"/>
              </a:rPr>
              <a:t> SPP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tail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cladding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≈1.5 µm: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SPP at 1/e 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</a:t>
            </a:r>
            <a:r>
              <a:rPr lang="es-ES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≈0.6 µm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minimize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absorption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≈2-3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µm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≈3 µm: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optimum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TE</a:t>
            </a:r>
            <a:r>
              <a:rPr lang="es-E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propagation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at 404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pump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668344" y="5896872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smtClean="0">
                <a:latin typeface="Arial" pitchFamily="34" charset="0"/>
                <a:cs typeface="Arial" pitchFamily="34" charset="0"/>
              </a:rPr>
              <a:t>λ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=1.55 µm</a:t>
            </a:r>
            <a:endParaRPr lang="es-E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6/21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843808" y="836712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Experimental work</a:t>
            </a:r>
            <a:endParaRPr lang="es-ES" sz="28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32757" y="1196752"/>
            <a:ext cx="204735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endParaRPr lang="es-E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74656"/>
              </p:ext>
            </p:extLst>
          </p:nvPr>
        </p:nvGraphicFramePr>
        <p:xfrm>
          <a:off x="467544" y="2047240"/>
          <a:ext cx="828092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smtClean="0">
                          <a:latin typeface="Arial" pitchFamily="34" charset="0"/>
                          <a:cs typeface="Arial" pitchFamily="34" charset="0"/>
                        </a:rPr>
                        <a:t>Nanoparticle</a:t>
                      </a:r>
                      <a:endParaRPr lang="es-E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smtClean="0"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lang="es-ES" sz="2000" b="1" smtClean="0">
                          <a:latin typeface="Arial" pitchFamily="34" charset="0"/>
                          <a:cs typeface="Arial" pitchFamily="34" charset="0"/>
                        </a:rPr>
                        <a:t> absorption (nm)</a:t>
                      </a:r>
                      <a:endParaRPr lang="es-E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smtClean="0">
                          <a:latin typeface="Arial" pitchFamily="34" charset="0"/>
                          <a:cs typeface="Arial" pitchFamily="34" charset="0"/>
                        </a:rPr>
                        <a:t>λ</a:t>
                      </a:r>
                      <a:r>
                        <a:rPr lang="es-ES" sz="2000" b="1" smtClean="0">
                          <a:latin typeface="Arial" pitchFamily="34" charset="0"/>
                          <a:cs typeface="Arial" pitchFamily="34" charset="0"/>
                        </a:rPr>
                        <a:t> PL (nm)</a:t>
                      </a:r>
                      <a:endParaRPr lang="es-E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smtClean="0">
                          <a:latin typeface="Arial" pitchFamily="34" charset="0"/>
                          <a:cs typeface="Arial" pitchFamily="34" charset="0"/>
                        </a:rPr>
                        <a:t>CdSe QDs</a:t>
                      </a:r>
                      <a:r>
                        <a:rPr lang="es-ES" sz="2000" b="1" baseline="0" smtClean="0">
                          <a:latin typeface="Arial" pitchFamily="34" charset="0"/>
                          <a:cs typeface="Arial" pitchFamily="34" charset="0"/>
                        </a:rPr>
                        <a:t> (UVEG)</a:t>
                      </a:r>
                      <a:endParaRPr lang="es-E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580</a:t>
                      </a:r>
                      <a:endParaRPr lang="es-ES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es-ES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smtClean="0">
                          <a:latin typeface="Arial" pitchFamily="34" charset="0"/>
                          <a:cs typeface="Arial" pitchFamily="34" charset="0"/>
                        </a:rPr>
                        <a:t>PbS QDs</a:t>
                      </a:r>
                      <a:r>
                        <a:rPr lang="es-ES" sz="2000" b="1" baseline="0" smtClean="0">
                          <a:latin typeface="Arial" pitchFamily="34" charset="0"/>
                          <a:cs typeface="Arial" pitchFamily="34" charset="0"/>
                        </a:rPr>
                        <a:t>(UGent)</a:t>
                      </a:r>
                      <a:endParaRPr lang="es-E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1490</a:t>
                      </a:r>
                      <a:endParaRPr lang="es-ES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es-ES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smtClean="0">
                          <a:latin typeface="Arial" pitchFamily="34" charset="0"/>
                          <a:cs typeface="Arial" pitchFamily="34" charset="0"/>
                        </a:rPr>
                        <a:t>PbS/CdS QRs</a:t>
                      </a:r>
                      <a:r>
                        <a:rPr lang="es-ES" sz="2000" b="1" baseline="0" smtClean="0">
                          <a:latin typeface="Arial" pitchFamily="34" charset="0"/>
                          <a:cs typeface="Arial" pitchFamily="34" charset="0"/>
                        </a:rPr>
                        <a:t>(UGent)</a:t>
                      </a:r>
                      <a:endParaRPr lang="es-E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es-ES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lang="es-ES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smtClean="0">
                          <a:latin typeface="Arial" pitchFamily="34" charset="0"/>
                          <a:cs typeface="Arial" pitchFamily="34" charset="0"/>
                        </a:rPr>
                        <a:t>PERQRs</a:t>
                      </a:r>
                      <a:r>
                        <a:rPr lang="es-ES" sz="2000" b="1" baseline="0" smtClean="0">
                          <a:latin typeface="Arial" pitchFamily="34" charset="0"/>
                          <a:cs typeface="Arial" pitchFamily="34" charset="0"/>
                        </a:rPr>
                        <a:t>(UGent)</a:t>
                      </a:r>
                      <a:endParaRPr lang="es-ES" sz="2000" b="1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E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450</a:t>
                      </a:r>
                      <a:endParaRPr lang="es-ES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es-ES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smtClean="0">
                          <a:latin typeface="Arial" pitchFamily="34" charset="0"/>
                          <a:cs typeface="Arial" pitchFamily="34" charset="0"/>
                        </a:rPr>
                        <a:t>PbS/CdSe QRs</a:t>
                      </a:r>
                      <a:r>
                        <a:rPr lang="es-ES" sz="2000" b="1" baseline="0" smtClean="0">
                          <a:latin typeface="Arial" pitchFamily="34" charset="0"/>
                          <a:cs typeface="Arial" pitchFamily="34" charset="0"/>
                        </a:rPr>
                        <a:t>(UGent)</a:t>
                      </a:r>
                      <a:endParaRPr lang="es-ES" sz="2000" b="1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s-E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es-ES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es-ES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8" name="127 Rectángulo"/>
          <p:cNvSpPr/>
          <p:nvPr/>
        </p:nvSpPr>
        <p:spPr>
          <a:xfrm>
            <a:off x="0" y="5278720"/>
            <a:ext cx="9036496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Stokes-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absorption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emission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desirable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avoid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reabsorption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7/21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843808" y="836712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Experimental work</a:t>
            </a:r>
            <a:endParaRPr lang="es-ES" sz="28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83692" y="1196752"/>
            <a:ext cx="4972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Symmetric and asymmetric structures</a:t>
            </a:r>
            <a:endParaRPr lang="es-E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7554"/>
            <a:ext cx="3775788" cy="296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" name="126 Rectángulo"/>
          <p:cNvSpPr/>
          <p:nvPr/>
        </p:nvSpPr>
        <p:spPr>
          <a:xfrm>
            <a:off x="-36512" y="4964683"/>
            <a:ext cx="9180512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losses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VSL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method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new </a:t>
            </a:r>
            <a:r>
              <a:rPr lang="es-E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model</a:t>
            </a:r>
            <a:r>
              <a:rPr lang="es-E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with</a:t>
            </a:r>
            <a:r>
              <a:rPr lang="es-E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rate</a:t>
            </a:r>
            <a:r>
              <a:rPr lang="es-E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equations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Samples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err="1" smtClean="0">
                <a:latin typeface="Arial" pitchFamily="34" charset="0"/>
                <a:cs typeface="Arial" pitchFamily="34" charset="0"/>
              </a:rPr>
              <a:t>ff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PMMA </a:t>
            </a:r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s-E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largee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Stokes-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Shift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QRs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changes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spectra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power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19" y="1916977"/>
            <a:ext cx="6139342" cy="338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994444" y="1916977"/>
                <a:ext cx="3025828" cy="619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x</m:t>
                          </m:r>
                          <m:r>
                            <a:rPr lang="en-US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dx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SS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α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x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444" y="1916977"/>
                <a:ext cx="3025828" cy="6199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7308304" y="2018864"/>
                <a:ext cx="1551899" cy="41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·</m:t>
                      </m:r>
                      <m:sSup>
                        <m:sSupPr>
                          <m:ctrlPr>
                            <a:rPr lang="es-E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</m:t>
                          </m:r>
                          <m:r>
                            <a:rPr lang="en-US">
                              <a:latin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sup>
                      </m:sSup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018864"/>
                <a:ext cx="1551899" cy="416204"/>
              </a:xfrm>
              <a:prstGeom prst="rect">
                <a:avLst/>
              </a:prstGeom>
              <a:blipFill rotWithShape="1">
                <a:blip r:embed="rId7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8/21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0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Plasmonics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843808" y="836712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Experimental work</a:t>
            </a:r>
            <a:endParaRPr lang="es-ES" sz="28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47864" y="1196752"/>
            <a:ext cx="236154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s-E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es-E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126 Rectángulo"/>
          <p:cNvSpPr/>
          <p:nvPr/>
        </p:nvSpPr>
        <p:spPr>
          <a:xfrm>
            <a:off x="323072" y="4221088"/>
            <a:ext cx="87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 err="1">
                <a:latin typeface="Arial" pitchFamily="34" charset="0"/>
                <a:cs typeface="Arial" pitchFamily="34" charset="0"/>
              </a:rPr>
              <a:t>CdSe</a:t>
            </a:r>
            <a:r>
              <a:rPr lang="es-ES" dirty="0">
                <a:latin typeface="Arial" pitchFamily="34" charset="0"/>
                <a:cs typeface="Arial" pitchFamily="34" charset="0"/>
              </a:rPr>
              <a:t> and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PbS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QDs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asymmetic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waveguides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probe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concept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cladding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= 0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9 µm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=0.25 µm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(VIS)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=0.5 and 1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µm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(IR)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Losses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(VSL)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thickness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cladding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80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40 cm</a:t>
            </a:r>
            <a:r>
              <a:rPr lang="es-ES" baseline="30000" dirty="0" smtClean="0">
                <a:latin typeface="Arial" pitchFamily="34" charset="0"/>
                <a:cs typeface="Arial" pitchFamily="34" charset="0"/>
              </a:rPr>
              <a:t>-1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Pump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laser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structures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49307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83" y="1969637"/>
            <a:ext cx="3927465" cy="53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83" y="3044393"/>
            <a:ext cx="3928321" cy="7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55502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9/21</a:t>
            </a:r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5" y="1306718"/>
            <a:ext cx="1477955" cy="124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1445</Words>
  <Application>Microsoft Office PowerPoint</Application>
  <PresentationFormat>Presentación en pantalla (4:3)</PresentationFormat>
  <Paragraphs>367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MSPhotoEd.3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-</cp:lastModifiedBy>
  <cp:revision>108</cp:revision>
  <dcterms:created xsi:type="dcterms:W3CDTF">2012-07-05T13:55:27Z</dcterms:created>
  <dcterms:modified xsi:type="dcterms:W3CDTF">2013-04-25T09:11:40Z</dcterms:modified>
</cp:coreProperties>
</file>