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648" r:id="rId2"/>
  </p:sldMasterIdLst>
  <p:notesMasterIdLst>
    <p:notesMasterId r:id="rId33"/>
  </p:notesMasterIdLst>
  <p:handoutMasterIdLst>
    <p:handoutMasterId r:id="rId34"/>
  </p:handoutMasterIdLst>
  <p:sldIdLst>
    <p:sldId id="288" r:id="rId3"/>
    <p:sldId id="256" r:id="rId4"/>
    <p:sldId id="261" r:id="rId5"/>
    <p:sldId id="262" r:id="rId6"/>
    <p:sldId id="263" r:id="rId7"/>
    <p:sldId id="264" r:id="rId8"/>
    <p:sldId id="265" r:id="rId9"/>
    <p:sldId id="266" r:id="rId10"/>
    <p:sldId id="267" r:id="rId11"/>
    <p:sldId id="274" r:id="rId12"/>
    <p:sldId id="268" r:id="rId13"/>
    <p:sldId id="269" r:id="rId14"/>
    <p:sldId id="270" r:id="rId15"/>
    <p:sldId id="271" r:id="rId16"/>
    <p:sldId id="272" r:id="rId17"/>
    <p:sldId id="277" r:id="rId18"/>
    <p:sldId id="278" r:id="rId19"/>
    <p:sldId id="279" r:id="rId20"/>
    <p:sldId id="280" r:id="rId21"/>
    <p:sldId id="282" r:id="rId22"/>
    <p:sldId id="275" r:id="rId23"/>
    <p:sldId id="276" r:id="rId24"/>
    <p:sldId id="283" r:id="rId25"/>
    <p:sldId id="257" r:id="rId26"/>
    <p:sldId id="259" r:id="rId27"/>
    <p:sldId id="258" r:id="rId28"/>
    <p:sldId id="284" r:id="rId29"/>
    <p:sldId id="286" r:id="rId30"/>
    <p:sldId id="287" r:id="rId31"/>
    <p:sldId id="28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476"/>
    <a:srgbClr val="193157"/>
    <a:srgbClr val="133868"/>
    <a:srgbClr val="0A1E60"/>
    <a:srgbClr val="E46C0A"/>
    <a:srgbClr val="164B7C"/>
    <a:srgbClr val="DDDEFE"/>
    <a:srgbClr val="C4CBFD"/>
    <a:srgbClr val="1B42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5" autoAdjust="0"/>
    <p:restoredTop sz="92140" autoAdjust="0"/>
  </p:normalViewPr>
  <p:slideViewPr>
    <p:cSldViewPr snapToGrid="0" snapToObjects="1">
      <p:cViewPr varScale="1">
        <p:scale>
          <a:sx n="97" d="100"/>
          <a:sy n="97" d="100"/>
        </p:scale>
        <p:origin x="-10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31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637633681983782"/>
          <c:y val="0.0370163570713882"/>
          <c:w val="0.732042102479727"/>
          <c:h val="0.762192108583112"/>
        </c:manualLayout>
      </c:layout>
      <c:scatterChart>
        <c:scatterStyle val="smoothMarker"/>
        <c:varyColors val="0"/>
        <c:ser>
          <c:idx val="2"/>
          <c:order val="0"/>
          <c:tx>
            <c:strRef>
              <c:f>'No focussing'!$G$7</c:f>
              <c:strCache>
                <c:ptCount val="1"/>
                <c:pt idx="0">
                  <c:v>Waist = 4</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focussing'!$G$8:$G$13</c:f>
              <c:numCache>
                <c:formatCode>General</c:formatCode>
                <c:ptCount val="6"/>
                <c:pt idx="0">
                  <c:v>6.351567867075941</c:v>
                </c:pt>
                <c:pt idx="1">
                  <c:v>15.3323752018611</c:v>
                </c:pt>
                <c:pt idx="2">
                  <c:v>49.4999135050473</c:v>
                </c:pt>
                <c:pt idx="3">
                  <c:v>148.0681361166692</c:v>
                </c:pt>
                <c:pt idx="4">
                  <c:v>345.3893895494635</c:v>
                </c:pt>
                <c:pt idx="5">
                  <c:v>493.3965379902015</c:v>
                </c:pt>
              </c:numCache>
            </c:numRef>
          </c:yVal>
          <c:smooth val="1"/>
        </c:ser>
        <c:ser>
          <c:idx val="0"/>
          <c:order val="1"/>
          <c:tx>
            <c:strRef>
              <c:f>'No focussing'!$H$7</c:f>
              <c:strCache>
                <c:ptCount val="1"/>
                <c:pt idx="0">
                  <c:v>Waist = 8</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focussing'!$H$8:$H$13</c:f>
              <c:numCache>
                <c:formatCode>General</c:formatCode>
                <c:ptCount val="6"/>
                <c:pt idx="0">
                  <c:v>8.37171449540164</c:v>
                </c:pt>
                <c:pt idx="1">
                  <c:v>10.89818481824662</c:v>
                </c:pt>
                <c:pt idx="2">
                  <c:v>25.93376870514178</c:v>
                </c:pt>
                <c:pt idx="3">
                  <c:v>74.43818397345625</c:v>
                </c:pt>
                <c:pt idx="4">
                  <c:v>172.8683244650036</c:v>
                </c:pt>
                <c:pt idx="5">
                  <c:v>246.8198450797243</c:v>
                </c:pt>
              </c:numCache>
            </c:numRef>
          </c:yVal>
          <c:smooth val="1"/>
        </c:ser>
        <c:ser>
          <c:idx val="1"/>
          <c:order val="2"/>
          <c:tx>
            <c:strRef>
              <c:f>'No focussing'!$I$7</c:f>
              <c:strCache>
                <c:ptCount val="1"/>
                <c:pt idx="0">
                  <c:v>Waist = 12</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focussing'!$I$8:$I$13</c:f>
              <c:numCache>
                <c:formatCode>General</c:formatCode>
                <c:ptCount val="6"/>
                <c:pt idx="0">
                  <c:v>12.11217208876202</c:v>
                </c:pt>
                <c:pt idx="1">
                  <c:v>12.97468359421807</c:v>
                </c:pt>
                <c:pt idx="2">
                  <c:v>20.35856750310722</c:v>
                </c:pt>
                <c:pt idx="3">
                  <c:v>50.7763866084144</c:v>
                </c:pt>
                <c:pt idx="4">
                  <c:v>115.7458088578162</c:v>
                </c:pt>
                <c:pt idx="5">
                  <c:v>164.8973228341121</c:v>
                </c:pt>
              </c:numCache>
            </c:numRef>
          </c:yVal>
          <c:smooth val="1"/>
        </c:ser>
        <c:ser>
          <c:idx val="3"/>
          <c:order val="3"/>
          <c:tx>
            <c:strRef>
              <c:f>'No focussing'!$J$7</c:f>
              <c:strCache>
                <c:ptCount val="1"/>
                <c:pt idx="0">
                  <c:v>Waist = 16</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focussing'!$J$8:$J$13</c:f>
              <c:numCache>
                <c:formatCode>General</c:formatCode>
                <c:ptCount val="6"/>
                <c:pt idx="0">
                  <c:v>16.04747334935097</c:v>
                </c:pt>
                <c:pt idx="1">
                  <c:v>16.42232042322781</c:v>
                </c:pt>
                <c:pt idx="2">
                  <c:v>20.2024773187089</c:v>
                </c:pt>
                <c:pt idx="3">
                  <c:v>40.31452354073565</c:v>
                </c:pt>
                <c:pt idx="4">
                  <c:v>87.81152772178856</c:v>
                </c:pt>
                <c:pt idx="5">
                  <c:v>124.3784908305885</c:v>
                </c:pt>
              </c:numCache>
            </c:numRef>
          </c:yVal>
          <c:smooth val="1"/>
        </c:ser>
        <c:ser>
          <c:idx val="4"/>
          <c:order val="4"/>
          <c:tx>
            <c:strRef>
              <c:f>'No focussing'!$K$7</c:f>
              <c:strCache>
                <c:ptCount val="1"/>
                <c:pt idx="0">
                  <c:v>Waist = 20</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focussing'!$K$8:$K$13</c:f>
              <c:numCache>
                <c:formatCode>General</c:formatCode>
                <c:ptCount val="6"/>
                <c:pt idx="0">
                  <c:v>20.02432761854447</c:v>
                </c:pt>
                <c:pt idx="1">
                  <c:v>20.2178947759955</c:v>
                </c:pt>
                <c:pt idx="2">
                  <c:v>22.30178597064116</c:v>
                </c:pt>
                <c:pt idx="3">
                  <c:v>35.7257178699404</c:v>
                </c:pt>
                <c:pt idx="4">
                  <c:v>71.91045276268285</c:v>
                </c:pt>
                <c:pt idx="5">
                  <c:v>100.6824997108666</c:v>
                </c:pt>
              </c:numCache>
            </c:numRef>
          </c:yVal>
          <c:smooth val="1"/>
        </c:ser>
        <c:ser>
          <c:idx val="5"/>
          <c:order val="5"/>
          <c:tx>
            <c:strRef>
              <c:f>'No focussing'!$L$7</c:f>
              <c:strCache>
                <c:ptCount val="1"/>
                <c:pt idx="0">
                  <c:v>Waist = 24</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focussing'!$L$8:$L$13</c:f>
              <c:numCache>
                <c:formatCode>General</c:formatCode>
                <c:ptCount val="6"/>
                <c:pt idx="0">
                  <c:v>24.01408291351028</c:v>
                </c:pt>
                <c:pt idx="1">
                  <c:v>24.12645028993112</c:v>
                </c:pt>
                <c:pt idx="2">
                  <c:v>25.36962391709115</c:v>
                </c:pt>
                <c:pt idx="3">
                  <c:v>34.41744265996226</c:v>
                </c:pt>
                <c:pt idx="4">
                  <c:v>62.36403664803561</c:v>
                </c:pt>
                <c:pt idx="5">
                  <c:v>85.6608531913169</c:v>
                </c:pt>
              </c:numCache>
            </c:numRef>
          </c:yVal>
          <c:smooth val="1"/>
        </c:ser>
        <c:ser>
          <c:idx val="6"/>
          <c:order val="6"/>
          <c:tx>
            <c:strRef>
              <c:f>'No focussing'!$M$7</c:f>
              <c:strCache>
                <c:ptCount val="1"/>
                <c:pt idx="0">
                  <c:v>Waist = 28</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focussing'!$M$8:$M$13</c:f>
              <c:numCache>
                <c:formatCode>General</c:formatCode>
                <c:ptCount val="6"/>
                <c:pt idx="0">
                  <c:v>28.00886973740169</c:v>
                </c:pt>
                <c:pt idx="1">
                  <c:v>28.07972677396674</c:v>
                </c:pt>
                <c:pt idx="2">
                  <c:v>28.87348951328217</c:v>
                </c:pt>
                <c:pt idx="3">
                  <c:v>35.08711401729329</c:v>
                </c:pt>
                <c:pt idx="4">
                  <c:v>56.72954641989627</c:v>
                </c:pt>
                <c:pt idx="5">
                  <c:v>75.84088387777111</c:v>
                </c:pt>
              </c:numCache>
            </c:numRef>
          </c:yVal>
          <c:smooth val="1"/>
        </c:ser>
        <c:ser>
          <c:idx val="7"/>
          <c:order val="7"/>
          <c:tx>
            <c:strRef>
              <c:f>'No focussing'!$N$7</c:f>
              <c:strCache>
                <c:ptCount val="1"/>
                <c:pt idx="0">
                  <c:v>Waist = 32</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focussing'!$N$8:$N$13</c:f>
              <c:numCache>
                <c:formatCode>General</c:formatCode>
                <c:ptCount val="6"/>
                <c:pt idx="0">
                  <c:v>32.00594242050267</c:v>
                </c:pt>
                <c:pt idx="1">
                  <c:v>32.0534421243771</c:v>
                </c:pt>
                <c:pt idx="2">
                  <c:v>32.58887881552903</c:v>
                </c:pt>
                <c:pt idx="3">
                  <c:v>36.96370114151357</c:v>
                </c:pt>
                <c:pt idx="4">
                  <c:v>53.73747389121124</c:v>
                </c:pt>
                <c:pt idx="5">
                  <c:v>69.48022916861815</c:v>
                </c:pt>
              </c:numCache>
            </c:numRef>
          </c:yVal>
          <c:smooth val="1"/>
        </c:ser>
        <c:ser>
          <c:idx val="8"/>
          <c:order val="8"/>
          <c:tx>
            <c:strRef>
              <c:f>'No focussing'!$O$7</c:f>
              <c:strCache>
                <c:ptCount val="1"/>
                <c:pt idx="0">
                  <c:v>Waist = 36</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focussing'!$O$8:$O$13</c:f>
              <c:numCache>
                <c:formatCode>General</c:formatCode>
                <c:ptCount val="6"/>
                <c:pt idx="0">
                  <c:v>36.0041736974229</c:v>
                </c:pt>
                <c:pt idx="1">
                  <c:v>36.0375458752089</c:v>
                </c:pt>
                <c:pt idx="2">
                  <c:v>36.4150019005882</c:v>
                </c:pt>
                <c:pt idx="3">
                  <c:v>39.57867191782176</c:v>
                </c:pt>
                <c:pt idx="4">
                  <c:v>52.61716267124477</c:v>
                </c:pt>
                <c:pt idx="5">
                  <c:v>65.58381158475125</c:v>
                </c:pt>
              </c:numCache>
            </c:numRef>
          </c:yVal>
          <c:smooth val="1"/>
        </c:ser>
        <c:ser>
          <c:idx val="9"/>
          <c:order val="9"/>
          <c:tx>
            <c:strRef>
              <c:f>'No focussing'!$P$7</c:f>
              <c:strCache>
                <c:ptCount val="1"/>
                <c:pt idx="0">
                  <c:v>Waist = 40</c:v>
                </c:pt>
              </c:strCache>
            </c:strRef>
          </c:tx>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focussing'!$P$8:$P$13</c:f>
              <c:numCache>
                <c:formatCode>General</c:formatCode>
                <c:ptCount val="6"/>
                <c:pt idx="0">
                  <c:v>40.00304268607203</c:v>
                </c:pt>
                <c:pt idx="1">
                  <c:v>40.02737584820302</c:v>
                </c:pt>
                <c:pt idx="2">
                  <c:v>40.30313157026475</c:v>
                </c:pt>
                <c:pt idx="3">
                  <c:v>42.65069435930256</c:v>
                </c:pt>
                <c:pt idx="4">
                  <c:v>52.84674355278203</c:v>
                </c:pt>
                <c:pt idx="5">
                  <c:v>63.51567867075943</c:v>
                </c:pt>
              </c:numCache>
            </c:numRef>
          </c:yVal>
          <c:smooth val="1"/>
        </c:ser>
        <c:ser>
          <c:idx val="10"/>
          <c:order val="10"/>
          <c:tx>
            <c:strRef>
              <c:f>'No focussing'!$Q$7</c:f>
              <c:strCache>
                <c:ptCount val="1"/>
                <c:pt idx="0">
                  <c:v>Optimum</c:v>
                </c:pt>
              </c:strCache>
            </c:strRef>
          </c:tx>
          <c:spPr>
            <a:ln w="63500">
              <a:solidFill>
                <a:schemeClr val="tx1"/>
              </a:solidFill>
            </a:ln>
          </c:spPr>
          <c:marker>
            <c:symbol val="none"/>
          </c:marker>
          <c:xVal>
            <c:numRef>
              <c:f>'No focussing'!$F$8:$F$13</c:f>
              <c:numCache>
                <c:formatCode>General</c:formatCode>
                <c:ptCount val="6"/>
                <c:pt idx="0">
                  <c:v>10.0</c:v>
                </c:pt>
                <c:pt idx="1">
                  <c:v>30.0</c:v>
                </c:pt>
                <c:pt idx="2">
                  <c:v>100.0</c:v>
                </c:pt>
                <c:pt idx="3">
                  <c:v>300.0</c:v>
                </c:pt>
                <c:pt idx="4">
                  <c:v>700.0</c:v>
                </c:pt>
                <c:pt idx="5">
                  <c:v>1000.0</c:v>
                </c:pt>
              </c:numCache>
            </c:numRef>
          </c:xVal>
          <c:yVal>
            <c:numRef>
              <c:f>'No focussing'!$Q$8:$Q$13</c:f>
              <c:numCache>
                <c:formatCode>General</c:formatCode>
                <c:ptCount val="6"/>
                <c:pt idx="0">
                  <c:v>6.351567867075941</c:v>
                </c:pt>
                <c:pt idx="1">
                  <c:v>10.89818481824662</c:v>
                </c:pt>
                <c:pt idx="2">
                  <c:v>20.2024773187089</c:v>
                </c:pt>
                <c:pt idx="3">
                  <c:v>34.41744265996226</c:v>
                </c:pt>
                <c:pt idx="4">
                  <c:v>52.61716267124477</c:v>
                </c:pt>
                <c:pt idx="5">
                  <c:v>63.51567867075943</c:v>
                </c:pt>
              </c:numCache>
            </c:numRef>
          </c:yVal>
          <c:smooth val="1"/>
        </c:ser>
        <c:dLbls>
          <c:showLegendKey val="0"/>
          <c:showVal val="0"/>
          <c:showCatName val="0"/>
          <c:showSerName val="0"/>
          <c:showPercent val="0"/>
          <c:showBubbleSize val="0"/>
        </c:dLbls>
        <c:axId val="490238584"/>
        <c:axId val="490241480"/>
      </c:scatterChart>
      <c:valAx>
        <c:axId val="490238584"/>
        <c:scaling>
          <c:orientation val="minMax"/>
          <c:max val="1000.0"/>
        </c:scaling>
        <c:delete val="0"/>
        <c:axPos val="b"/>
        <c:numFmt formatCode="General" sourceLinked="1"/>
        <c:majorTickMark val="out"/>
        <c:minorTickMark val="none"/>
        <c:tickLblPos val="nextTo"/>
        <c:txPr>
          <a:bodyPr/>
          <a:lstStyle/>
          <a:p>
            <a:pPr>
              <a:defRPr sz="1400"/>
            </a:pPr>
            <a:endParaRPr lang="en-US"/>
          </a:p>
        </c:txPr>
        <c:crossAx val="490241480"/>
        <c:crosses val="autoZero"/>
        <c:crossBetween val="midCat"/>
      </c:valAx>
      <c:valAx>
        <c:axId val="490241480"/>
        <c:scaling>
          <c:orientation val="minMax"/>
          <c:max val="75.0"/>
          <c:min val="0.0"/>
        </c:scaling>
        <c:delete val="0"/>
        <c:axPos val="l"/>
        <c:majorGridlines/>
        <c:numFmt formatCode="General" sourceLinked="1"/>
        <c:majorTickMark val="out"/>
        <c:minorTickMark val="none"/>
        <c:tickLblPos val="nextTo"/>
        <c:txPr>
          <a:bodyPr/>
          <a:lstStyle/>
          <a:p>
            <a:pPr>
              <a:defRPr sz="1400"/>
            </a:pPr>
            <a:endParaRPr lang="en-US"/>
          </a:p>
        </c:txPr>
        <c:crossAx val="490238584"/>
        <c:crosses val="autoZero"/>
        <c:crossBetween val="midCat"/>
      </c:valAx>
    </c:plotArea>
    <c:legend>
      <c:legendPos val="r"/>
      <c:layout>
        <c:manualLayout>
          <c:xMode val="edge"/>
          <c:yMode val="edge"/>
          <c:x val="0.821915912563168"/>
          <c:y val="0.0872525775438291"/>
          <c:w val="0.176859990007551"/>
          <c:h val="0.646804498194632"/>
        </c:manualLayout>
      </c:layout>
      <c:overlay val="0"/>
      <c:spPr>
        <a:solidFill>
          <a:schemeClr val="bg1"/>
        </a:solidFill>
      </c:spPr>
      <c:txPr>
        <a:bodyPr/>
        <a:lstStyle/>
        <a:p>
          <a:pPr>
            <a:defRPr sz="11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03867375719826"/>
          <c:y val="0.0232042023752556"/>
          <c:w val="0.746967475614055"/>
          <c:h val="0.762192108583112"/>
        </c:manualLayout>
      </c:layout>
      <c:scatterChart>
        <c:scatterStyle val="smoothMarker"/>
        <c:varyColors val="0"/>
        <c:ser>
          <c:idx val="0"/>
          <c:order val="0"/>
          <c:tx>
            <c:strRef>
              <c:f>Focussing!$G$7</c:f>
              <c:strCache>
                <c:ptCount val="1"/>
                <c:pt idx="0">
                  <c:v>Waist = 2</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Focussing!$G$8:$G$13</c:f>
              <c:numCache>
                <c:formatCode>General</c:formatCode>
                <c:ptCount val="6"/>
                <c:pt idx="0">
                  <c:v>11.74883068450801</c:v>
                </c:pt>
                <c:pt idx="1">
                  <c:v>21.03129102264368</c:v>
                </c:pt>
                <c:pt idx="2">
                  <c:v>62.4780140955496</c:v>
                </c:pt>
                <c:pt idx="3">
                  <c:v>185.287668796154</c:v>
                </c:pt>
                <c:pt idx="4">
                  <c:v>431.8235866888944</c:v>
                </c:pt>
                <c:pt idx="5">
                  <c:v>616.8064725117348</c:v>
                </c:pt>
              </c:numCache>
            </c:numRef>
          </c:yVal>
          <c:smooth val="1"/>
        </c:ser>
        <c:ser>
          <c:idx val="1"/>
          <c:order val="1"/>
          <c:tx>
            <c:strRef>
              <c:f>Focussing!$H$7</c:f>
              <c:strCache>
                <c:ptCount val="1"/>
                <c:pt idx="0">
                  <c:v>Waist = 4</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Focussing!$H$8:$H$13</c:f>
              <c:numCache>
                <c:formatCode>General</c:formatCode>
                <c:ptCount val="6"/>
                <c:pt idx="0">
                  <c:v>20.23632268010444</c:v>
                </c:pt>
                <c:pt idx="1">
                  <c:v>22.03585261612954</c:v>
                </c:pt>
                <c:pt idx="2">
                  <c:v>36.75425909103492</c:v>
                </c:pt>
                <c:pt idx="3">
                  <c:v>94.64607784783429</c:v>
                </c:pt>
                <c:pt idx="4">
                  <c:v>216.7784641176684</c:v>
                </c:pt>
                <c:pt idx="5">
                  <c:v>309.010608447497</c:v>
                </c:pt>
              </c:numCache>
            </c:numRef>
          </c:yVal>
          <c:smooth val="1"/>
        </c:ser>
        <c:ser>
          <c:idx val="2"/>
          <c:order val="2"/>
          <c:tx>
            <c:strRef>
              <c:f>Focussing!$I$7</c:f>
              <c:strCache>
                <c:ptCount val="1"/>
                <c:pt idx="0">
                  <c:v>Waist = 6</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Focussing!$I$8:$I$13</c:f>
              <c:numCache>
                <c:formatCode>General</c:formatCode>
                <c:ptCount val="6"/>
                <c:pt idx="0">
                  <c:v>30.07035273497661</c:v>
                </c:pt>
                <c:pt idx="1">
                  <c:v>30.62735741870717</c:v>
                </c:pt>
                <c:pt idx="2">
                  <c:v>36.367724160188</c:v>
                </c:pt>
                <c:pt idx="3">
                  <c:v>68.58208399665099</c:v>
                </c:pt>
                <c:pt idx="4">
                  <c:v>146.9964512122132</c:v>
                </c:pt>
                <c:pt idx="5">
                  <c:v>207.7525837604725</c:v>
                </c:pt>
              </c:numCache>
            </c:numRef>
          </c:yVal>
          <c:smooth val="1"/>
        </c:ser>
        <c:ser>
          <c:idx val="3"/>
          <c:order val="3"/>
          <c:tx>
            <c:strRef>
              <c:f>Focussing!$J$7</c:f>
              <c:strCache>
                <c:ptCount val="1"/>
                <c:pt idx="0">
                  <c:v>Waist = 8</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Focussing!$J$8:$J$13</c:f>
              <c:numCache>
                <c:formatCode>General</c:formatCode>
                <c:ptCount val="6"/>
                <c:pt idx="0">
                  <c:v>40.0297038323209</c:v>
                </c:pt>
                <c:pt idx="1">
                  <c:v>40.26654566920219</c:v>
                </c:pt>
                <c:pt idx="2">
                  <c:v>42.86862361136324</c:v>
                </c:pt>
                <c:pt idx="3">
                  <c:v>61.15120614505145</c:v>
                </c:pt>
                <c:pt idx="4">
                  <c:v>115.1009366873433</c:v>
                </c:pt>
                <c:pt idx="5">
                  <c:v>159.2855581440863</c:v>
                </c:pt>
              </c:numCache>
            </c:numRef>
          </c:yVal>
          <c:smooth val="1"/>
        </c:ser>
        <c:ser>
          <c:idx val="4"/>
          <c:order val="4"/>
          <c:tx>
            <c:strRef>
              <c:f>Focussing!$K$7</c:f>
              <c:strCache>
                <c:ptCount val="1"/>
                <c:pt idx="0">
                  <c:v>Waist = 10</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Focussing!$K$8:$K$13</c:f>
              <c:numCache>
                <c:formatCode>General</c:formatCode>
                <c:ptCount val="6"/>
                <c:pt idx="0">
                  <c:v>50.01521169502464</c:v>
                </c:pt>
                <c:pt idx="1">
                  <c:v>50.1367391050033</c:v>
                </c:pt>
                <c:pt idx="2">
                  <c:v>51.49893289974995</c:v>
                </c:pt>
                <c:pt idx="3">
                  <c:v>62.20338261153111</c:v>
                </c:pt>
                <c:pt idx="4">
                  <c:v>99.77406677506155</c:v>
                </c:pt>
                <c:pt idx="5">
                  <c:v>133.093985518861</c:v>
                </c:pt>
              </c:numCache>
            </c:numRef>
          </c:yVal>
          <c:smooth val="1"/>
        </c:ser>
        <c:ser>
          <c:idx val="5"/>
          <c:order val="5"/>
          <c:tx>
            <c:strRef>
              <c:f>Focussing!$L$7</c:f>
              <c:strCache>
                <c:ptCount val="1"/>
                <c:pt idx="0">
                  <c:v>Waist = 12</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Focussing!$L$8:$L$13</c:f>
              <c:numCache>
                <c:formatCode>General</c:formatCode>
                <c:ptCount val="6"/>
                <c:pt idx="0">
                  <c:v>60.00880375746112</c:v>
                </c:pt>
                <c:pt idx="1">
                  <c:v>60.07918737477488</c:v>
                </c:pt>
                <c:pt idx="2">
                  <c:v>60.87407362866297</c:v>
                </c:pt>
                <c:pt idx="3">
                  <c:v>67.46017759634881</c:v>
                </c:pt>
                <c:pt idx="4">
                  <c:v>93.68558676363263</c:v>
                </c:pt>
                <c:pt idx="5">
                  <c:v>119.0179987009866</c:v>
                </c:pt>
              </c:numCache>
            </c:numRef>
          </c:yVal>
          <c:smooth val="1"/>
        </c:ser>
        <c:ser>
          <c:idx val="6"/>
          <c:order val="6"/>
          <c:tx>
            <c:strRef>
              <c:f>Focussing!$M$7</c:f>
              <c:strCache>
                <c:ptCount val="1"/>
                <c:pt idx="0">
                  <c:v>Waist = 14</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Focussing!$M$8:$M$13</c:f>
              <c:numCache>
                <c:formatCode>General</c:formatCode>
                <c:ptCount val="6"/>
                <c:pt idx="0">
                  <c:v>70.00554424435271</c:v>
                </c:pt>
                <c:pt idx="1">
                  <c:v>70.04988240198713</c:v>
                </c:pt>
                <c:pt idx="2">
                  <c:v>70.552267821825</c:v>
                </c:pt>
                <c:pt idx="3">
                  <c:v>74.82380940063608</c:v>
                </c:pt>
                <c:pt idx="4">
                  <c:v>93.29256264742487</c:v>
                </c:pt>
                <c:pt idx="5">
                  <c:v>112.52666119748</c:v>
                </c:pt>
              </c:numCache>
            </c:numRef>
          </c:yVal>
          <c:smooth val="1"/>
        </c:ser>
        <c:ser>
          <c:idx val="7"/>
          <c:order val="7"/>
          <c:tx>
            <c:strRef>
              <c:f>Focussing!$N$7</c:f>
              <c:strCache>
                <c:ptCount val="1"/>
                <c:pt idx="0">
                  <c:v>Waist = 16</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Focussing!$N$8:$N$13</c:f>
              <c:numCache>
                <c:formatCode>General</c:formatCode>
                <c:ptCount val="6"/>
                <c:pt idx="0">
                  <c:v>80.00371427143763</c:v>
                </c:pt>
                <c:pt idx="1">
                  <c:v>80.03342223741582</c:v>
                </c:pt>
                <c:pt idx="2">
                  <c:v>80.37057746826994</c:v>
                </c:pt>
                <c:pt idx="3">
                  <c:v>83.27585186144084</c:v>
                </c:pt>
                <c:pt idx="4">
                  <c:v>96.4989969200507</c:v>
                </c:pt>
                <c:pt idx="5">
                  <c:v>111.0989300502857</c:v>
                </c:pt>
              </c:numCache>
            </c:numRef>
          </c:yVal>
          <c:smooth val="1"/>
        </c:ser>
        <c:ser>
          <c:idx val="8"/>
          <c:order val="8"/>
          <c:tx>
            <c:strRef>
              <c:f>Focussing!$O$7</c:f>
              <c:strCache>
                <c:ptCount val="1"/>
                <c:pt idx="0">
                  <c:v>Waist = 18</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Focussing!$O$8:$O$13</c:f>
              <c:numCache>
                <c:formatCode>General</c:formatCode>
                <c:ptCount val="6"/>
                <c:pt idx="0">
                  <c:v>90.00260867429585</c:v>
                </c:pt>
                <c:pt idx="1">
                  <c:v>90.02347534729989</c:v>
                </c:pt>
                <c:pt idx="2">
                  <c:v>90.26049422556637</c:v>
                </c:pt>
                <c:pt idx="3">
                  <c:v>92.31799044927008</c:v>
                </c:pt>
                <c:pt idx="4">
                  <c:v>101.9847247107704</c:v>
                </c:pt>
                <c:pt idx="5">
                  <c:v>113.1179993827253</c:v>
                </c:pt>
              </c:numCache>
            </c:numRef>
          </c:yVal>
          <c:smooth val="1"/>
        </c:ser>
        <c:ser>
          <c:idx val="9"/>
          <c:order val="9"/>
          <c:tx>
            <c:strRef>
              <c:f>Focussing!$P$7</c:f>
              <c:strCache>
                <c:ptCount val="1"/>
                <c:pt idx="0">
                  <c:v>Waist = 20</c:v>
                </c:pt>
              </c:strCache>
            </c:strRef>
          </c:tx>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Focussing!$P$8:$P$13</c:f>
              <c:numCache>
                <c:formatCode>General</c:formatCode>
                <c:ptCount val="6"/>
                <c:pt idx="0">
                  <c:v>100.0019017330397</c:v>
                </c:pt>
                <c:pt idx="1">
                  <c:v>100.0171142956084</c:v>
                </c:pt>
                <c:pt idx="2">
                  <c:v>100.1899946224833</c:v>
                </c:pt>
                <c:pt idx="3">
                  <c:v>101.6971740122563</c:v>
                </c:pt>
                <c:pt idx="4">
                  <c:v>108.9206872004056</c:v>
                </c:pt>
                <c:pt idx="5">
                  <c:v>117.4883068450801</c:v>
                </c:pt>
              </c:numCache>
            </c:numRef>
          </c:yVal>
          <c:smooth val="1"/>
        </c:ser>
        <c:ser>
          <c:idx val="10"/>
          <c:order val="10"/>
          <c:tx>
            <c:strRef>
              <c:f>Focussing!$Q$7</c:f>
              <c:strCache>
                <c:ptCount val="1"/>
                <c:pt idx="0">
                  <c:v>Optimum</c:v>
                </c:pt>
              </c:strCache>
            </c:strRef>
          </c:tx>
          <c:spPr>
            <a:ln w="69850">
              <a:solidFill>
                <a:schemeClr val="tx1"/>
              </a:solidFill>
            </a:ln>
          </c:spPr>
          <c:marker>
            <c:symbol val="none"/>
          </c:marker>
          <c:xVal>
            <c:numRef>
              <c:f>Focussing!$F$8:$F$13</c:f>
              <c:numCache>
                <c:formatCode>General</c:formatCode>
                <c:ptCount val="6"/>
                <c:pt idx="0">
                  <c:v>10.0</c:v>
                </c:pt>
                <c:pt idx="1">
                  <c:v>30.0</c:v>
                </c:pt>
                <c:pt idx="2">
                  <c:v>100.0</c:v>
                </c:pt>
                <c:pt idx="3">
                  <c:v>300.0</c:v>
                </c:pt>
                <c:pt idx="4">
                  <c:v>700.0</c:v>
                </c:pt>
                <c:pt idx="5">
                  <c:v>1000.0</c:v>
                </c:pt>
              </c:numCache>
            </c:numRef>
          </c:xVal>
          <c:yVal>
            <c:numRef>
              <c:f>Focussing!$Q$8:$Q$13</c:f>
              <c:numCache>
                <c:formatCode>General</c:formatCode>
                <c:ptCount val="6"/>
                <c:pt idx="0">
                  <c:v>11.74883068450801</c:v>
                </c:pt>
                <c:pt idx="1">
                  <c:v>21.03129102264368</c:v>
                </c:pt>
                <c:pt idx="2">
                  <c:v>36.367724160188</c:v>
                </c:pt>
                <c:pt idx="3">
                  <c:v>61.15120614505145</c:v>
                </c:pt>
                <c:pt idx="4">
                  <c:v>93.29256264742487</c:v>
                </c:pt>
                <c:pt idx="5">
                  <c:v>111.0989300502857</c:v>
                </c:pt>
              </c:numCache>
            </c:numRef>
          </c:yVal>
          <c:smooth val="1"/>
        </c:ser>
        <c:dLbls>
          <c:showLegendKey val="0"/>
          <c:showVal val="0"/>
          <c:showCatName val="0"/>
          <c:showSerName val="0"/>
          <c:showPercent val="0"/>
          <c:showBubbleSize val="0"/>
        </c:dLbls>
        <c:axId val="494545416"/>
        <c:axId val="494548408"/>
      </c:scatterChart>
      <c:valAx>
        <c:axId val="494545416"/>
        <c:scaling>
          <c:orientation val="minMax"/>
          <c:max val="1000.0"/>
        </c:scaling>
        <c:delete val="0"/>
        <c:axPos val="b"/>
        <c:numFmt formatCode="General" sourceLinked="1"/>
        <c:majorTickMark val="out"/>
        <c:minorTickMark val="none"/>
        <c:tickLblPos val="nextTo"/>
        <c:txPr>
          <a:bodyPr/>
          <a:lstStyle/>
          <a:p>
            <a:pPr>
              <a:defRPr sz="1400"/>
            </a:pPr>
            <a:endParaRPr lang="en-US"/>
          </a:p>
        </c:txPr>
        <c:crossAx val="494548408"/>
        <c:crosses val="autoZero"/>
        <c:crossBetween val="midCat"/>
      </c:valAx>
      <c:valAx>
        <c:axId val="494548408"/>
        <c:scaling>
          <c:orientation val="minMax"/>
          <c:max val="250.0"/>
        </c:scaling>
        <c:delete val="0"/>
        <c:axPos val="l"/>
        <c:majorGridlines/>
        <c:numFmt formatCode="General" sourceLinked="1"/>
        <c:majorTickMark val="out"/>
        <c:minorTickMark val="none"/>
        <c:tickLblPos val="nextTo"/>
        <c:txPr>
          <a:bodyPr/>
          <a:lstStyle/>
          <a:p>
            <a:pPr>
              <a:defRPr sz="1400"/>
            </a:pPr>
            <a:endParaRPr lang="en-US"/>
          </a:p>
        </c:txPr>
        <c:crossAx val="494545416"/>
        <c:crosses val="autoZero"/>
        <c:crossBetween val="midCat"/>
      </c:valAx>
    </c:plotArea>
    <c:legend>
      <c:legendPos val="r"/>
      <c:layout>
        <c:manualLayout>
          <c:xMode val="edge"/>
          <c:yMode val="edge"/>
          <c:x val="0.840572628981079"/>
          <c:y val="0.117639317875321"/>
          <c:w val="0.149253731343284"/>
          <c:h val="0.646804498194632"/>
        </c:manualLayout>
      </c:layout>
      <c:overlay val="0"/>
      <c:spPr>
        <a:solidFill>
          <a:schemeClr val="bg1"/>
        </a:solidFill>
      </c:spPr>
      <c:txPr>
        <a:bodyPr/>
        <a:lstStyle/>
        <a:p>
          <a:pPr>
            <a:defRPr sz="11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1C2DD0-CCCF-2A41-A4EF-685D3D80AD4F}" type="datetimeFigureOut">
              <a:rPr lang="en-US" smtClean="0"/>
              <a:pPr/>
              <a:t>26/04/13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31C61D-55B6-8444-BCA1-F265A6F38586}" type="slidenum">
              <a:rPr lang="en-US" smtClean="0"/>
              <a:pPr/>
              <a:t>‹#›</a:t>
            </a:fld>
            <a:endParaRPr lang="en-US"/>
          </a:p>
        </p:txBody>
      </p:sp>
    </p:spTree>
    <p:extLst>
      <p:ext uri="{BB962C8B-B14F-4D97-AF65-F5344CB8AC3E}">
        <p14:creationId xmlns:p14="http://schemas.microsoft.com/office/powerpoint/2010/main" val="2216006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C2F961-DAC7-9E4C-966C-FF6577C77542}" type="datetimeFigureOut">
              <a:rPr lang="en-US" smtClean="0"/>
              <a:pPr/>
              <a:t>26/04/13</a:t>
            </a:fld>
            <a:endParaRPr lang="en-US"/>
          </a:p>
        </p:txBody>
      </p:sp>
      <p:sp>
        <p:nvSpPr>
          <p:cNvPr id="4" name="Slide Image Placeholder 3"/>
          <p:cNvSpPr>
            <a:spLocks noGrp="1" noRot="1" noChangeAspect="1"/>
          </p:cNvSpPr>
          <p:nvPr>
            <p:ph type="sldImg" idx="2"/>
          </p:nvPr>
        </p:nvSpPr>
        <p:spPr>
          <a:xfrm>
            <a:off x="838200" y="457200"/>
            <a:ext cx="5181600" cy="3886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588932"/>
            <a:ext cx="5486400" cy="3869267"/>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26A39A-5ED0-1F44-A90D-266F491A60A4}" type="slidenum">
              <a:rPr lang="en-US" smtClean="0"/>
              <a:pPr/>
              <a:t>‹#›</a:t>
            </a:fld>
            <a:endParaRPr lang="en-US"/>
          </a:p>
        </p:txBody>
      </p:sp>
    </p:spTree>
    <p:extLst>
      <p:ext uri="{BB962C8B-B14F-4D97-AF65-F5344CB8AC3E}">
        <p14:creationId xmlns:p14="http://schemas.microsoft.com/office/powerpoint/2010/main" val="11071841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26A39A-5ED0-1F44-A90D-266F491A60A4}" type="slidenum">
              <a:rPr lang="en-US" smtClean="0"/>
              <a:pPr/>
              <a:t>11</a:t>
            </a:fld>
            <a:endParaRPr lang="en-US"/>
          </a:p>
        </p:txBody>
      </p:sp>
    </p:spTree>
    <p:extLst>
      <p:ext uri="{BB962C8B-B14F-4D97-AF65-F5344CB8AC3E}">
        <p14:creationId xmlns:p14="http://schemas.microsoft.com/office/powerpoint/2010/main" val="174757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26A39A-5ED0-1F44-A90D-266F491A60A4}" type="slidenum">
              <a:rPr lang="en-US" smtClean="0"/>
              <a:pPr/>
              <a:t>12</a:t>
            </a:fld>
            <a:endParaRPr lang="en-US"/>
          </a:p>
        </p:txBody>
      </p:sp>
    </p:spTree>
    <p:extLst>
      <p:ext uri="{BB962C8B-B14F-4D97-AF65-F5344CB8AC3E}">
        <p14:creationId xmlns:p14="http://schemas.microsoft.com/office/powerpoint/2010/main" val="174757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12728"/>
            <a:ext cx="7772400" cy="1079994"/>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7" name="TextBox 16"/>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8" name="Picture 17" descr="logo_imec_ugentblauw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184719708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 blue">
    <p:spTree>
      <p:nvGrpSpPr>
        <p:cNvPr id="1" name=""/>
        <p:cNvGrpSpPr/>
        <p:nvPr/>
      </p:nvGrpSpPr>
      <p:grpSpPr>
        <a:xfrm>
          <a:off x="0" y="0"/>
          <a:ext cx="0" cy="0"/>
          <a:chOff x="0" y="0"/>
          <a:chExt cx="0" cy="0"/>
        </a:xfrm>
      </p:grpSpPr>
      <p:sp>
        <p:nvSpPr>
          <p:cNvPr id="5" name="Rectangle 4"/>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782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144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4175"/>
            <a:ext cx="4040188" cy="44719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0144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54175"/>
            <a:ext cx="4041775" cy="44719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329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4403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blue">
    <p:spTree>
      <p:nvGrpSpPr>
        <p:cNvPr id="1" name=""/>
        <p:cNvGrpSpPr/>
        <p:nvPr/>
      </p:nvGrpSpPr>
      <p:grpSpPr>
        <a:xfrm>
          <a:off x="0" y="0"/>
          <a:ext cx="0" cy="0"/>
          <a:chOff x="0" y="0"/>
          <a:chExt cx="0" cy="0"/>
        </a:xfrm>
      </p:grpSpPr>
      <p:sp>
        <p:nvSpPr>
          <p:cNvPr id="3" name="Rectangle 2"/>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14403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578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12728"/>
            <a:ext cx="7772400" cy="1079994"/>
          </a:xfrm>
        </p:spPr>
        <p:txBody>
          <a:bodyPr>
            <a:normAutofit/>
          </a:bodyPr>
          <a:lstStyle>
            <a:lvl1pPr>
              <a:defRPr sz="3600"/>
            </a:lvl1pPr>
          </a:lstStyle>
          <a:p>
            <a:r>
              <a:rPr lang="nl-BE"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7" name="TextBox 16"/>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8" name="Picture 17" descr="logo_imec_ugentblauw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sp>
        <p:nvSpPr>
          <p:cNvPr id="9" name="TextBox 8"/>
          <p:cNvSpPr txBox="1"/>
          <p:nvPr userDrawn="1"/>
        </p:nvSpPr>
        <p:spPr>
          <a:xfrm>
            <a:off x="213538" y="189654"/>
            <a:ext cx="1601657" cy="369332"/>
          </a:xfrm>
          <a:prstGeom prst="rect">
            <a:avLst/>
          </a:prstGeom>
          <a:noFill/>
        </p:spPr>
        <p:txBody>
          <a:bodyPr wrap="none" rtlCol="0">
            <a:spAutoFit/>
          </a:bodyPr>
          <a:lstStyle/>
          <a:p>
            <a:pPr algn="ctr"/>
            <a:r>
              <a:rPr lang="en-US" b="1" cap="small" dirty="0" smtClean="0">
                <a:solidFill>
                  <a:srgbClr val="1C4476"/>
                </a:solidFill>
              </a:rPr>
              <a:t>CONFIDENTIAL</a:t>
            </a:r>
            <a:endParaRPr lang="en-US" b="1" cap="small" dirty="0">
              <a:solidFill>
                <a:srgbClr val="1C4476"/>
              </a:solidFill>
            </a:endParaRPr>
          </a:p>
        </p:txBody>
      </p:sp>
    </p:spTree>
    <p:extLst>
      <p:ext uri="{BB962C8B-B14F-4D97-AF65-F5344CB8AC3E}">
        <p14:creationId xmlns:p14="http://schemas.microsoft.com/office/powerpoint/2010/main" val="1847197082"/>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12728"/>
            <a:ext cx="7772400" cy="1079994"/>
          </a:xfrm>
        </p:spPr>
        <p:txBody>
          <a:bodyPr>
            <a:normAutofit/>
          </a:bodyPr>
          <a:lstStyle>
            <a:lvl1pPr>
              <a:defRPr sz="3600"/>
            </a:lvl1pPr>
          </a:lstStyle>
          <a:p>
            <a:r>
              <a:rPr lang="nl-BE"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7" name="TextBox 16"/>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8" name="Picture 17" descr="logo_imec_ugentblauw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pic>
        <p:nvPicPr>
          <p:cNvPr id="8" name="Picture 94"/>
          <p:cNvPicPr>
            <a:picLocks noChangeAspect="1" noChangeArrowheads="1"/>
          </p:cNvPicPr>
          <p:nvPr userDrawn="1"/>
        </p:nvPicPr>
        <p:blipFill>
          <a:blip r:embed="rId4" cstate="print"/>
          <a:srcRect/>
          <a:stretch>
            <a:fillRect/>
          </a:stretch>
        </p:blipFill>
        <p:spPr bwMode="auto">
          <a:xfrm>
            <a:off x="0" y="5915899"/>
            <a:ext cx="9163319" cy="942101"/>
          </a:xfrm>
          <a:prstGeom prst="rect">
            <a:avLst/>
          </a:prstGeom>
          <a:noFill/>
          <a:ln w="19050">
            <a:noFill/>
            <a:miter lim="800000"/>
            <a:headEnd/>
            <a:tailEnd/>
          </a:ln>
        </p:spPr>
      </p:pic>
      <p:sp>
        <p:nvSpPr>
          <p:cNvPr id="9" name="TextBox 8"/>
          <p:cNvSpPr txBox="1"/>
          <p:nvPr userDrawn="1"/>
        </p:nvSpPr>
        <p:spPr>
          <a:xfrm>
            <a:off x="213538" y="189654"/>
            <a:ext cx="1601657" cy="369332"/>
          </a:xfrm>
          <a:prstGeom prst="rect">
            <a:avLst/>
          </a:prstGeom>
          <a:noFill/>
        </p:spPr>
        <p:txBody>
          <a:bodyPr wrap="none" rtlCol="0">
            <a:spAutoFit/>
          </a:bodyPr>
          <a:lstStyle/>
          <a:p>
            <a:pPr algn="ctr"/>
            <a:r>
              <a:rPr lang="en-US" b="1" cap="small" dirty="0" smtClean="0">
                <a:solidFill>
                  <a:srgbClr val="1C4476"/>
                </a:solidFill>
              </a:rPr>
              <a:t>CONFIDENTIAL</a:t>
            </a:r>
            <a:endParaRPr lang="en-US" b="1" cap="small" dirty="0">
              <a:solidFill>
                <a:srgbClr val="1C4476"/>
              </a:solidFill>
            </a:endParaRPr>
          </a:p>
        </p:txBody>
      </p:sp>
    </p:spTree>
    <p:extLst>
      <p:ext uri="{BB962C8B-B14F-4D97-AF65-F5344CB8AC3E}">
        <p14:creationId xmlns:p14="http://schemas.microsoft.com/office/powerpoint/2010/main" val="1847197082"/>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328683"/>
          </a:xfrm>
          <a:prstGeom prst="rect">
            <a:avLst/>
          </a:prstGeom>
          <a:noFill/>
          <a:ln>
            <a:noFill/>
          </a:ln>
        </p:spPr>
      </p:pic>
      <p:sp>
        <p:nvSpPr>
          <p:cNvPr id="2" name="Title 1"/>
          <p:cNvSpPr>
            <a:spLocks noGrp="1"/>
          </p:cNvSpPr>
          <p:nvPr>
            <p:ph type="ctrTitle"/>
          </p:nvPr>
        </p:nvSpPr>
        <p:spPr>
          <a:xfrm>
            <a:off x="685800" y="2212728"/>
            <a:ext cx="7772400" cy="1079994"/>
          </a:xfrm>
        </p:spPr>
        <p:txBody>
          <a:bodyPr>
            <a:normAutofit/>
          </a:bodyPr>
          <a:lstStyle>
            <a:lvl1pPr>
              <a:defRPr sz="3600">
                <a:solidFill>
                  <a:schemeClr val="bg1"/>
                </a:solidFill>
              </a:defRPr>
            </a:lvl1pPr>
          </a:lstStyle>
          <a:p>
            <a:r>
              <a:rPr lang="nl-BE" dirty="0"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8" name="TextBox 7"/>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2" name="Picture 11" descr="logo_imec_ugentblauw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sp>
        <p:nvSpPr>
          <p:cNvPr id="9" name="TextBox 8"/>
          <p:cNvSpPr txBox="1"/>
          <p:nvPr userDrawn="1"/>
        </p:nvSpPr>
        <p:spPr>
          <a:xfrm>
            <a:off x="213538" y="189654"/>
            <a:ext cx="1601657" cy="369332"/>
          </a:xfrm>
          <a:prstGeom prst="rect">
            <a:avLst/>
          </a:prstGeom>
          <a:noFill/>
        </p:spPr>
        <p:txBody>
          <a:bodyPr wrap="none" rtlCol="0">
            <a:spAutoFit/>
          </a:bodyPr>
          <a:lstStyle/>
          <a:p>
            <a:pPr algn="ctr"/>
            <a:r>
              <a:rPr lang="en-US" b="1" cap="small" dirty="0" smtClean="0">
                <a:solidFill>
                  <a:srgbClr val="1C4476"/>
                </a:solidFill>
              </a:rPr>
              <a:t>CONFIDENTIAL</a:t>
            </a:r>
            <a:endParaRPr lang="en-US" b="1" cap="small" dirty="0">
              <a:solidFill>
                <a:srgbClr val="1C4476"/>
              </a:solidFill>
            </a:endParaRPr>
          </a:p>
        </p:txBody>
      </p:sp>
    </p:spTree>
    <p:extLst>
      <p:ext uri="{BB962C8B-B14F-4D97-AF65-F5344CB8AC3E}">
        <p14:creationId xmlns:p14="http://schemas.microsoft.com/office/powerpoint/2010/main" val="22033999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328683"/>
          </a:xfrm>
          <a:prstGeom prst="rect">
            <a:avLst/>
          </a:prstGeom>
          <a:noFill/>
          <a:ln>
            <a:noFill/>
          </a:ln>
        </p:spPr>
      </p:pic>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dirty="0"/>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685800" y="2212274"/>
            <a:ext cx="7772400" cy="10799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nl-BE" b="0" dirty="0" smtClean="0"/>
              <a:t>http://photonics.intec.ugent.be</a:t>
            </a:r>
            <a:endParaRPr lang="en-US" b="0"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6" name="TextBox 15"/>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7" name="Picture 16" descr="logo_imec_ugentblauw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501549008"/>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pictures">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486548"/>
          </a:xfrm>
          <a:prstGeom prst="rect">
            <a:avLst/>
          </a:prstGeom>
          <a:noFill/>
          <a:ln>
            <a:noFill/>
          </a:ln>
        </p:spPr>
      </p:pic>
      <p:sp>
        <p:nvSpPr>
          <p:cNvPr id="4" name="Rectangle 3"/>
          <p:cNvSpPr/>
          <p:nvPr userDrawn="1"/>
        </p:nvSpPr>
        <p:spPr>
          <a:xfrm>
            <a:off x="-1" y="6350000"/>
            <a:ext cx="9144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18631" y="3009706"/>
            <a:ext cx="7772400" cy="54629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nl-BE" sz="2800" b="0" dirty="0" smtClean="0">
                <a:solidFill>
                  <a:schemeClr val="bg1"/>
                </a:solidFill>
              </a:rPr>
              <a:t>http://photonics.intec.ugent.be</a:t>
            </a:r>
            <a:endParaRPr lang="en-US" sz="2800" b="0" dirty="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6" name="TextBox 15"/>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7" name="Picture 16" descr="logo_imec_ugentblauw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pic>
        <p:nvPicPr>
          <p:cNvPr id="10" name="Picture 94"/>
          <p:cNvPicPr>
            <a:picLocks noChangeAspect="1" noChangeArrowheads="1"/>
          </p:cNvPicPr>
          <p:nvPr userDrawn="1"/>
        </p:nvPicPr>
        <p:blipFill>
          <a:blip r:embed="rId5" cstate="print"/>
          <a:srcRect/>
          <a:stretch>
            <a:fillRect/>
          </a:stretch>
        </p:blipFill>
        <p:spPr bwMode="auto">
          <a:xfrm>
            <a:off x="-1350" y="2069452"/>
            <a:ext cx="9145350" cy="940254"/>
          </a:xfrm>
          <a:prstGeom prst="rect">
            <a:avLst/>
          </a:prstGeom>
          <a:noFill/>
          <a:ln w="19050">
            <a:noFill/>
            <a:miter lim="800000"/>
            <a:headEnd/>
            <a:tailEnd/>
          </a:ln>
        </p:spPr>
      </p:pic>
    </p:spTree>
    <p:extLst>
      <p:ext uri="{BB962C8B-B14F-4D97-AF65-F5344CB8AC3E}">
        <p14:creationId xmlns:p14="http://schemas.microsoft.com/office/powerpoint/2010/main" val="50154900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12728"/>
            <a:ext cx="7772400" cy="1079994"/>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7" name="TextBox 16"/>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8" name="Picture 17" descr="logo_imec_ugentblauw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pic>
        <p:nvPicPr>
          <p:cNvPr id="8" name="Picture 94"/>
          <p:cNvPicPr>
            <a:picLocks noChangeAspect="1" noChangeArrowheads="1"/>
          </p:cNvPicPr>
          <p:nvPr userDrawn="1"/>
        </p:nvPicPr>
        <p:blipFill>
          <a:blip r:embed="rId4" cstate="print"/>
          <a:srcRect/>
          <a:stretch>
            <a:fillRect/>
          </a:stretch>
        </p:blipFill>
        <p:spPr bwMode="auto">
          <a:xfrm>
            <a:off x="0" y="5915899"/>
            <a:ext cx="9163319" cy="942101"/>
          </a:xfrm>
          <a:prstGeom prst="rect">
            <a:avLst/>
          </a:prstGeom>
          <a:noFill/>
          <a:ln w="19050">
            <a:noFill/>
            <a:miter lim="800000"/>
            <a:headEnd/>
            <a:tailEnd/>
          </a:ln>
        </p:spPr>
      </p:pic>
    </p:spTree>
    <p:extLst>
      <p:ext uri="{BB962C8B-B14F-4D97-AF65-F5344CB8AC3E}">
        <p14:creationId xmlns:p14="http://schemas.microsoft.com/office/powerpoint/2010/main" val="184719708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360947" y="1168400"/>
            <a:ext cx="8488947" cy="4957763"/>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3966602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4" name="Rectangle 3"/>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nl-BE" smtClean="0"/>
              <a:t>Click to edit Master title style</a:t>
            </a:r>
            <a:endParaRPr lang="en-US"/>
          </a:p>
        </p:txBody>
      </p:sp>
      <p:sp>
        <p:nvSpPr>
          <p:cNvPr id="3" name="Content Placeholder 2"/>
          <p:cNvSpPr>
            <a:spLocks noGrp="1"/>
          </p:cNvSpPr>
          <p:nvPr>
            <p:ph idx="1"/>
          </p:nvPr>
        </p:nvSpPr>
        <p:spPr/>
        <p:txBody>
          <a:bodyPr/>
          <a:lstStyle>
            <a:lvl1pPr>
              <a:buSzPct val="100000"/>
              <a:buFont typeface="Calibri" pitchFamily="34" charset="0"/>
              <a:buChar char=" "/>
              <a:defRPr/>
            </a:lvl1pPr>
            <a:lvl2pPr>
              <a:buClr>
                <a:srgbClr val="1C4476"/>
              </a:buClr>
              <a:buFont typeface="Wingdings" pitchFamily="2" charset="2"/>
              <a:buChar char="§"/>
              <a:defRPr/>
            </a:lvl2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3966602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Tree>
    <p:extLst>
      <p:ext uri="{BB962C8B-B14F-4D97-AF65-F5344CB8AC3E}">
        <p14:creationId xmlns:p14="http://schemas.microsoft.com/office/powerpoint/2010/main" val="2210003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4" name="Content Placeholder 3"/>
          <p:cNvSpPr>
            <a:spLocks noGrp="1"/>
          </p:cNvSpPr>
          <p:nvPr>
            <p:ph sz="half" idx="2"/>
          </p:nvPr>
        </p:nvSpPr>
        <p:spPr>
          <a:xfrm>
            <a:off x="4648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2797821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 blue">
    <p:spTree>
      <p:nvGrpSpPr>
        <p:cNvPr id="1" name=""/>
        <p:cNvGrpSpPr/>
        <p:nvPr/>
      </p:nvGrpSpPr>
      <p:grpSpPr>
        <a:xfrm>
          <a:off x="0" y="0"/>
          <a:ext cx="0" cy="0"/>
          <a:chOff x="0" y="0"/>
          <a:chExt cx="0" cy="0"/>
        </a:xfrm>
      </p:grpSpPr>
      <p:sp>
        <p:nvSpPr>
          <p:cNvPr id="5" name="Rectangle 4"/>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nl-BE" smtClean="0"/>
              <a:t>Click to edit Master title style</a:t>
            </a:r>
            <a:endParaRPr lang="en-US"/>
          </a:p>
        </p:txBody>
      </p:sp>
      <p:sp>
        <p:nvSpPr>
          <p:cNvPr id="3" name="Content Placeholder 2"/>
          <p:cNvSpPr>
            <a:spLocks noGrp="1"/>
          </p:cNvSpPr>
          <p:nvPr>
            <p:ph sz="half" idx="1"/>
          </p:nvPr>
        </p:nvSpPr>
        <p:spPr>
          <a:xfrm>
            <a:off x="457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4" name="Content Placeholder 3"/>
          <p:cNvSpPr>
            <a:spLocks noGrp="1"/>
          </p:cNvSpPr>
          <p:nvPr>
            <p:ph sz="half" idx="2"/>
          </p:nvPr>
        </p:nvSpPr>
        <p:spPr>
          <a:xfrm>
            <a:off x="4648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2797821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0144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1654175"/>
            <a:ext cx="4040188" cy="44719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0144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1654175"/>
            <a:ext cx="4041775" cy="44719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Tree>
    <p:extLst>
      <p:ext uri="{BB962C8B-B14F-4D97-AF65-F5344CB8AC3E}">
        <p14:creationId xmlns:p14="http://schemas.microsoft.com/office/powerpoint/2010/main" val="1153293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Tree>
    <p:extLst>
      <p:ext uri="{BB962C8B-B14F-4D97-AF65-F5344CB8AC3E}">
        <p14:creationId xmlns:p14="http://schemas.microsoft.com/office/powerpoint/2010/main" val="3614403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 blue">
    <p:spTree>
      <p:nvGrpSpPr>
        <p:cNvPr id="1" name=""/>
        <p:cNvGrpSpPr/>
        <p:nvPr/>
      </p:nvGrpSpPr>
      <p:grpSpPr>
        <a:xfrm>
          <a:off x="0" y="0"/>
          <a:ext cx="0" cy="0"/>
          <a:chOff x="0" y="0"/>
          <a:chExt cx="0" cy="0"/>
        </a:xfrm>
      </p:grpSpPr>
      <p:sp>
        <p:nvSpPr>
          <p:cNvPr id="3" name="Rectangle 2"/>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nl-BE" dirty="0" smtClean="0"/>
              <a:t>Click to edit Master title style</a:t>
            </a:r>
            <a:endParaRPr lang="en-US" dirty="0"/>
          </a:p>
        </p:txBody>
      </p:sp>
    </p:spTree>
    <p:extLst>
      <p:ext uri="{BB962C8B-B14F-4D97-AF65-F5344CB8AC3E}">
        <p14:creationId xmlns:p14="http://schemas.microsoft.com/office/powerpoint/2010/main" val="3614403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57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328683"/>
          </a:xfrm>
          <a:prstGeom prst="rect">
            <a:avLst/>
          </a:prstGeom>
          <a:noFill/>
          <a:ln>
            <a:noFill/>
          </a:ln>
        </p:spPr>
      </p:pic>
      <p:sp>
        <p:nvSpPr>
          <p:cNvPr id="2" name="Title 1"/>
          <p:cNvSpPr>
            <a:spLocks noGrp="1"/>
          </p:cNvSpPr>
          <p:nvPr>
            <p:ph type="ctrTitle"/>
          </p:nvPr>
        </p:nvSpPr>
        <p:spPr>
          <a:xfrm>
            <a:off x="685800" y="2212728"/>
            <a:ext cx="7772400" cy="1079994"/>
          </a:xfrm>
        </p:spPr>
        <p:txBody>
          <a:bodyPr>
            <a:normAutofit/>
          </a:bodyPr>
          <a:lstStyle>
            <a:lvl1pPr>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8" name="TextBox 7"/>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2" name="Picture 11" descr="logo_imec_ugentblauw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22033999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328683"/>
          </a:xfrm>
          <a:prstGeom prst="rect">
            <a:avLst/>
          </a:prstGeom>
          <a:noFill/>
          <a:ln>
            <a:noFill/>
          </a:ln>
        </p:spPr>
      </p:pic>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685800" y="2212274"/>
            <a:ext cx="7772400" cy="10799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nl-BE" b="0" dirty="0" smtClean="0"/>
              <a:t>http://photonics.intec.ugent.be</a:t>
            </a:r>
            <a:endParaRPr lang="en-US" b="0"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6" name="TextBox 15"/>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7" name="Picture 16" descr="logo_imec_ugentblauw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50154900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 pictures">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486548"/>
          </a:xfrm>
          <a:prstGeom prst="rect">
            <a:avLst/>
          </a:prstGeom>
          <a:noFill/>
          <a:ln>
            <a:noFill/>
          </a:ln>
        </p:spPr>
      </p:pic>
      <p:sp>
        <p:nvSpPr>
          <p:cNvPr id="4" name="Rectangle 3"/>
          <p:cNvSpPr/>
          <p:nvPr userDrawn="1"/>
        </p:nvSpPr>
        <p:spPr>
          <a:xfrm>
            <a:off x="-1" y="6350000"/>
            <a:ext cx="9144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118631" y="3009706"/>
            <a:ext cx="7772400" cy="54629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r>
              <a:rPr lang="nl-BE" sz="2800" b="0" dirty="0" smtClean="0">
                <a:solidFill>
                  <a:schemeClr val="bg1"/>
                </a:solidFill>
              </a:rPr>
              <a:t>http://photonics.intec.ugent.be</a:t>
            </a:r>
            <a:endParaRPr lang="en-US" sz="2800" b="0" dirty="0">
              <a:solidFill>
                <a:schemeClr val="bg1"/>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6" name="TextBox 15"/>
          <p:cNvSpPr txBox="1"/>
          <p:nvPr userDrawn="1"/>
        </p:nvSpPr>
        <p:spPr>
          <a:xfrm>
            <a:off x="6505207" y="996187"/>
            <a:ext cx="2658112" cy="369332"/>
          </a:xfrm>
          <a:prstGeom prst="rect">
            <a:avLst/>
          </a:prstGeom>
          <a:noFill/>
        </p:spPr>
        <p:txBody>
          <a:bodyPr wrap="none" rtlCol="0">
            <a:spAutoFit/>
          </a:bodyPr>
          <a:lstStyle/>
          <a:p>
            <a:pPr algn="ctr"/>
            <a:r>
              <a:rPr lang="en-US" b="1" cap="small" dirty="0" smtClean="0">
                <a:solidFill>
                  <a:srgbClr val="1C4476"/>
                </a:solidFill>
              </a:rPr>
              <a:t>Photonics Research Group</a:t>
            </a:r>
            <a:endParaRPr lang="en-US" b="1" cap="small" dirty="0">
              <a:solidFill>
                <a:srgbClr val="1C4476"/>
              </a:solidFill>
            </a:endParaRPr>
          </a:p>
        </p:txBody>
      </p:sp>
      <p:pic>
        <p:nvPicPr>
          <p:cNvPr id="17" name="Picture 16" descr="logo_imec_ugentblauw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1031" y="240454"/>
            <a:ext cx="1046125" cy="727814"/>
          </a:xfrm>
          <a:prstGeom prst="rect">
            <a:avLst/>
          </a:prstGeom>
        </p:spPr>
      </p:pic>
      <p:pic>
        <p:nvPicPr>
          <p:cNvPr id="10" name="Picture 94"/>
          <p:cNvPicPr>
            <a:picLocks noChangeAspect="1" noChangeArrowheads="1"/>
          </p:cNvPicPr>
          <p:nvPr userDrawn="1"/>
        </p:nvPicPr>
        <p:blipFill>
          <a:blip r:embed="rId5" cstate="print"/>
          <a:srcRect/>
          <a:stretch>
            <a:fillRect/>
          </a:stretch>
        </p:blipFill>
        <p:spPr bwMode="auto">
          <a:xfrm>
            <a:off x="-1350" y="2069452"/>
            <a:ext cx="9145350" cy="940254"/>
          </a:xfrm>
          <a:prstGeom prst="rect">
            <a:avLst/>
          </a:prstGeom>
          <a:noFill/>
          <a:ln w="19050">
            <a:noFill/>
            <a:miter lim="800000"/>
            <a:headEnd/>
            <a:tailEnd/>
          </a:ln>
        </p:spPr>
      </p:pic>
    </p:spTree>
    <p:extLst>
      <p:ext uri="{BB962C8B-B14F-4D97-AF65-F5344CB8AC3E}">
        <p14:creationId xmlns:p14="http://schemas.microsoft.com/office/powerpoint/2010/main" val="501549008"/>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60947" y="1168400"/>
            <a:ext cx="8488947" cy="495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660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4" name="Rectangle 3"/>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 typeface="Calibri" pitchFamily="34" charset="0"/>
              <a:buChar char=" "/>
              <a:defRPr/>
            </a:lvl1pPr>
            <a:lvl2pPr>
              <a:buClr>
                <a:srgbClr val="1C4476"/>
              </a:buClr>
              <a:buFont typeface="Wingdings" pitchFamily="2" charset="2"/>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660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100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782151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5.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emf"/><Relationship Id="rId18" Type="http://schemas.openxmlformats.org/officeDocument/2006/relationships/image" Target="../media/image3.jpeg"/><Relationship Id="rId19"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20" Type="http://schemas.openxmlformats.org/officeDocument/2006/relationships/image" Target="../media/image5.jpeg"/><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1.jpeg"/><Relationship Id="rId17" Type="http://schemas.openxmlformats.org/officeDocument/2006/relationships/image" Target="../media/image2.emf"/><Relationship Id="rId18" Type="http://schemas.openxmlformats.org/officeDocument/2006/relationships/image" Target="../media/image3.jpeg"/><Relationship Id="rId19" Type="http://schemas.openxmlformats.org/officeDocument/2006/relationships/image" Target="../media/image4.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947" y="274638"/>
            <a:ext cx="8488947" cy="60002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0947" y="1449780"/>
            <a:ext cx="8488947" cy="4676383"/>
          </a:xfrm>
          <a:prstGeom prst="rect">
            <a:avLst/>
          </a:prstGeom>
          <a:noFill/>
        </p:spPr>
        <p:txBody>
          <a:bodyPr vert="horz" lIns="91440" tIns="45720" rIns="91440" bIns="45720" rtlCol="0">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p:txBody>
      </p:sp>
      <p:sp>
        <p:nvSpPr>
          <p:cNvPr id="5" name="Footer Placeholder 4"/>
          <p:cNvSpPr>
            <a:spLocks noGrp="1"/>
          </p:cNvSpPr>
          <p:nvPr>
            <p:ph type="ftr" sz="quarter" idx="3"/>
          </p:nvPr>
        </p:nvSpPr>
        <p:spPr>
          <a:xfrm>
            <a:off x="2072105" y="6423190"/>
            <a:ext cx="6002421"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4"/>
          </p:nvPr>
        </p:nvSpPr>
        <p:spPr>
          <a:xfrm>
            <a:off x="8248316" y="6423190"/>
            <a:ext cx="601578" cy="365125"/>
          </a:xfrm>
          <a:prstGeom prst="rect">
            <a:avLst/>
          </a:prstGeom>
        </p:spPr>
        <p:txBody>
          <a:bodyPr vert="horz" lIns="91440" tIns="45720" rIns="91440" bIns="45720" rtlCol="0" anchor="ctr"/>
          <a:lstStyle>
            <a:lvl1pPr algn="r">
              <a:defRPr sz="1200">
                <a:solidFill>
                  <a:srgbClr val="FFFFFF"/>
                </a:solidFill>
              </a:defRPr>
            </a:lvl1pPr>
          </a:lstStyle>
          <a:p>
            <a:fld id="{14081587-E403-B147-B124-14F9C4F39392}" type="slidenum">
              <a:rPr lang="en-US" smtClean="0"/>
              <a:pPr/>
              <a:t>‹#›</a:t>
            </a:fld>
            <a:endParaRPr lang="en-US" dirty="0"/>
          </a:p>
        </p:txBody>
      </p:sp>
      <p:pic>
        <p:nvPicPr>
          <p:cNvPr id="7" name="Picture 83" descr="logonegatief"/>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350" y="6381328"/>
            <a:ext cx="9145350" cy="490004"/>
          </a:xfrm>
          <a:prstGeom prst="rect">
            <a:avLst/>
          </a:prstGeom>
          <a:noFill/>
          <a:ln>
            <a:noFill/>
          </a:ln>
        </p:spPr>
      </p:pic>
      <p:pic>
        <p:nvPicPr>
          <p:cNvPr id="8" name="Picture 91"/>
          <p:cNvPicPr>
            <a:picLocks noChangeAspect="1" noChangeArrowheads="1"/>
          </p:cNvPicPr>
          <p:nvPr/>
        </p:nvPicPr>
        <p:blipFill>
          <a:blip r:embed="rId17" cstate="print">
            <a:extLst>
              <a:ext uri="{28A0092B-C50C-407E-A947-70E740481C1C}">
                <a14:useLocalDpi xmlns:a14="http://schemas.microsoft.com/office/drawing/2010/main"/>
              </a:ext>
            </a:extLst>
          </a:blip>
          <a:srcRect l="27489" t="16901" b="50912"/>
          <a:stretch>
            <a:fillRect/>
          </a:stretch>
        </p:blipFill>
        <p:spPr bwMode="auto">
          <a:xfrm>
            <a:off x="8038241" y="6534934"/>
            <a:ext cx="542925" cy="214312"/>
          </a:xfrm>
          <a:prstGeom prst="rect">
            <a:avLst/>
          </a:prstGeom>
          <a:noFill/>
          <a:ln w="19050">
            <a:noFill/>
            <a:miter lim="800000"/>
            <a:headEnd/>
            <a:tailEnd/>
          </a:ln>
        </p:spPr>
      </p:pic>
      <p:pic>
        <p:nvPicPr>
          <p:cNvPr id="9" name="Picture 90" descr="logonegatief"/>
          <p:cNvPicPr>
            <a:picLocks noChangeAspect="1" noChangeArrowheads="1"/>
          </p:cNvPicPr>
          <p:nvPr/>
        </p:nvPicPr>
        <p:blipFill>
          <a:blip r:embed="rId18" cstate="print">
            <a:clrChange>
              <a:clrFrom>
                <a:srgbClr val="164A7C"/>
              </a:clrFrom>
              <a:clrTo>
                <a:srgbClr val="164A7C">
                  <a:alpha val="0"/>
                </a:srgbClr>
              </a:clrTo>
            </a:clrChange>
          </a:blip>
          <a:srcRect/>
          <a:stretch>
            <a:fillRect/>
          </a:stretch>
        </p:blipFill>
        <p:spPr bwMode="auto">
          <a:xfrm>
            <a:off x="76200" y="6443207"/>
            <a:ext cx="444500" cy="349250"/>
          </a:xfrm>
          <a:prstGeom prst="rect">
            <a:avLst/>
          </a:prstGeom>
          <a:noFill/>
          <a:ln w="9525">
            <a:noFill/>
            <a:miter lim="800000"/>
            <a:headEnd/>
            <a:tailEnd/>
          </a:ln>
        </p:spPr>
      </p:pic>
      <p:grpSp>
        <p:nvGrpSpPr>
          <p:cNvPr id="4" name="Group 17"/>
          <p:cNvGrpSpPr>
            <a:grpSpLocks/>
          </p:cNvGrpSpPr>
          <p:nvPr/>
        </p:nvGrpSpPr>
        <p:grpSpPr bwMode="auto">
          <a:xfrm>
            <a:off x="489510" y="6587317"/>
            <a:ext cx="652463" cy="178532"/>
            <a:chOff x="3923928" y="4829672"/>
            <a:chExt cx="648072" cy="199528"/>
          </a:xfrm>
        </p:grpSpPr>
        <p:pic>
          <p:nvPicPr>
            <p:cNvPr id="11" name="Picture 90" descr="logonegatief"/>
            <p:cNvPicPr>
              <a:picLocks noChangeAspect="1" noChangeArrowheads="1"/>
            </p:cNvPicPr>
            <p:nvPr/>
          </p:nvPicPr>
          <p:blipFill>
            <a:blip r:embed="rId19" cstate="print">
              <a:clrChange>
                <a:clrFrom>
                  <a:srgbClr val="164A7C"/>
                </a:clrFrom>
                <a:clrTo>
                  <a:srgbClr val="164A7C">
                    <a:alpha val="0"/>
                  </a:srgbClr>
                </a:clrTo>
              </a:clrChange>
            </a:blip>
            <a:srcRect/>
            <a:stretch>
              <a:fillRect/>
            </a:stretch>
          </p:blipFill>
          <p:spPr bwMode="auto">
            <a:xfrm>
              <a:off x="3923928" y="4838700"/>
              <a:ext cx="648072" cy="190500"/>
            </a:xfrm>
            <a:prstGeom prst="rect">
              <a:avLst/>
            </a:prstGeom>
            <a:noFill/>
            <a:ln w="9525">
              <a:noFill/>
              <a:miter lim="800000"/>
              <a:headEnd/>
              <a:tailEnd/>
            </a:ln>
          </p:spPr>
        </p:pic>
        <p:pic>
          <p:nvPicPr>
            <p:cNvPr id="12" name="Picture 90" descr="logonegatief"/>
            <p:cNvPicPr>
              <a:picLocks noChangeAspect="1" noChangeArrowheads="1"/>
            </p:cNvPicPr>
            <p:nvPr userDrawn="1"/>
          </p:nvPicPr>
          <p:blipFill>
            <a:blip r:embed="rId20" cstate="print">
              <a:clrChange>
                <a:clrFrom>
                  <a:srgbClr val="164A7C"/>
                </a:clrFrom>
                <a:clrTo>
                  <a:srgbClr val="164A7C">
                    <a:alpha val="0"/>
                  </a:srgbClr>
                </a:clrTo>
              </a:clrChange>
              <a:extLst>
                <a:ext uri="{28A0092B-C50C-407E-A947-70E740481C1C}">
                  <a14:useLocalDpi xmlns:a14="http://schemas.microsoft.com/office/drawing/2010/main"/>
                </a:ext>
              </a:extLst>
            </a:blip>
            <a:srcRect/>
            <a:stretch>
              <a:fillRect/>
            </a:stretch>
          </p:blipFill>
          <p:spPr bwMode="auto">
            <a:xfrm>
              <a:off x="3949659" y="4829672"/>
              <a:ext cx="152400" cy="180975"/>
            </a:xfrm>
            <a:prstGeom prst="rect">
              <a:avLst/>
            </a:prstGeom>
            <a:noFill/>
            <a:ln w="9525">
              <a:noFill/>
              <a:miter lim="800000"/>
              <a:headEnd/>
              <a:tailEnd/>
            </a:ln>
          </p:spPr>
        </p:pic>
      </p:grpSp>
      <p:sp>
        <p:nvSpPr>
          <p:cNvPr id="13" name="Footer Placeholder 4"/>
          <p:cNvSpPr txBox="1">
            <a:spLocks/>
          </p:cNvSpPr>
          <p:nvPr/>
        </p:nvSpPr>
        <p:spPr>
          <a:xfrm>
            <a:off x="2589771" y="6493254"/>
            <a:ext cx="3990038" cy="3239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0" cap="small" dirty="0" smtClean="0">
                <a:solidFill>
                  <a:srgbClr val="FFFFFF"/>
                </a:solidFill>
                <a:latin typeface="Calibri"/>
                <a:cs typeface="Calibri"/>
              </a:rPr>
              <a:t>Photonics Research</a:t>
            </a:r>
            <a:r>
              <a:rPr lang="en-US" sz="1400" b="0" cap="small" baseline="0" dirty="0" smtClean="0">
                <a:solidFill>
                  <a:srgbClr val="FFFFFF"/>
                </a:solidFill>
                <a:latin typeface="Calibri"/>
                <a:cs typeface="Calibri"/>
              </a:rPr>
              <a:t> Group</a:t>
            </a:r>
            <a:endParaRPr lang="en-US" sz="1400" b="0" cap="small" dirty="0">
              <a:solidFill>
                <a:srgbClr val="FFFFFF"/>
              </a:solidFill>
              <a:latin typeface="Calibri"/>
              <a:cs typeface="Calibri"/>
            </a:endParaRPr>
          </a:p>
        </p:txBody>
      </p:sp>
      <p:sp>
        <p:nvSpPr>
          <p:cNvPr id="14" name="Slide Number Placeholder 5"/>
          <p:cNvSpPr txBox="1">
            <a:spLocks/>
          </p:cNvSpPr>
          <p:nvPr/>
        </p:nvSpPr>
        <p:spPr>
          <a:xfrm>
            <a:off x="8652317" y="6491365"/>
            <a:ext cx="491683" cy="3239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081587-E403-B147-B124-14F9C4F39392}" type="slidenum">
              <a:rPr lang="en-US" sz="1400" smtClean="0">
                <a:solidFill>
                  <a:srgbClr val="FFFFFF"/>
                </a:solidFill>
              </a:rPr>
              <a:pPr algn="ctr"/>
              <a:t>‹#›</a:t>
            </a:fld>
            <a:endParaRPr lang="en-US" sz="1400" dirty="0">
              <a:solidFill>
                <a:srgbClr val="FFFFFF"/>
              </a:solidFill>
            </a:endParaRPr>
          </a:p>
        </p:txBody>
      </p:sp>
    </p:spTree>
    <p:extLst>
      <p:ext uri="{BB962C8B-B14F-4D97-AF65-F5344CB8AC3E}">
        <p14:creationId xmlns:p14="http://schemas.microsoft.com/office/powerpoint/2010/main" val="36399462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iming>
    <p:tnLst>
      <p:par>
        <p:cTn xmlns:p14="http://schemas.microsoft.com/office/powerpoint/2010/main" id="1" dur="indefinite" restart="never" nodeType="tmRoot"/>
      </p:par>
    </p:tnLst>
  </p:timing>
  <p:hf hdr="0" dt="0"/>
  <p:txStyles>
    <p:titleStyle>
      <a:lvl1pPr algn="l" defTabSz="457200" rtl="0" eaLnBrk="1" latinLnBrk="0" hangingPunct="1">
        <a:spcBef>
          <a:spcPct val="0"/>
        </a:spcBef>
        <a:buNone/>
        <a:defRPr sz="3000" b="1" kern="1200">
          <a:solidFill>
            <a:schemeClr val="tx1"/>
          </a:solidFill>
          <a:latin typeface="+mj-lt"/>
          <a:ea typeface="+mj-ea"/>
          <a:cs typeface="+mj-cs"/>
        </a:defRPr>
      </a:lvl1pPr>
    </p:titleStyle>
    <p:bodyStyle>
      <a:lvl1pPr marL="0" indent="0" algn="l" defTabSz="457200" rtl="0" eaLnBrk="1" latinLnBrk="0" hangingPunct="1">
        <a:lnSpc>
          <a:spcPct val="90000"/>
        </a:lnSpc>
        <a:spcBef>
          <a:spcPts val="3000"/>
        </a:spcBef>
        <a:spcAft>
          <a:spcPts val="0"/>
        </a:spcAft>
        <a:buFont typeface="Arial"/>
        <a:buNone/>
        <a:defRPr sz="2400" kern="1200">
          <a:solidFill>
            <a:schemeClr val="tx1"/>
          </a:solidFill>
          <a:latin typeface="+mn-lt"/>
          <a:ea typeface="+mn-ea"/>
          <a:cs typeface="+mn-cs"/>
        </a:defRPr>
      </a:lvl1pPr>
      <a:lvl2pPr marL="457200" indent="0" algn="l" defTabSz="457200" rtl="0" eaLnBrk="1" latinLnBrk="0" hangingPunct="1">
        <a:lnSpc>
          <a:spcPct val="90000"/>
        </a:lnSpc>
        <a:spcBef>
          <a:spcPct val="20000"/>
        </a:spcBef>
        <a:buFont typeface="Arial"/>
        <a:buNone/>
        <a:defRPr sz="2000" kern="1200">
          <a:solidFill>
            <a:schemeClr val="tx1">
              <a:lumMod val="65000"/>
              <a:lumOff val="35000"/>
            </a:schemeClr>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lnSpc>
          <a:spcPct val="90000"/>
        </a:lnSpc>
        <a:spcBef>
          <a:spcPct val="20000"/>
        </a:spcBef>
        <a:buSzPct val="60000"/>
        <a:buFont typeface="Courier New"/>
        <a:buChar char="o"/>
        <a:defRPr sz="2000" kern="1200">
          <a:solidFill>
            <a:schemeClr val="tx1">
              <a:lumMod val="65000"/>
              <a:lumOff val="35000"/>
            </a:schemeClr>
          </a:solidFill>
          <a:latin typeface="+mn-lt"/>
          <a:ea typeface="+mn-ea"/>
          <a:cs typeface="+mn-cs"/>
        </a:defRPr>
      </a:lvl4pPr>
      <a:lvl5pPr marL="1828800" indent="0" algn="l" defTabSz="457200" rtl="0" eaLnBrk="1" latinLnBrk="0" hangingPunct="1">
        <a:lnSpc>
          <a:spcPct val="90000"/>
        </a:lnSpc>
        <a:spcBef>
          <a:spcPct val="20000"/>
        </a:spcBef>
        <a:buFont typeface="Arial"/>
        <a:buNone/>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947" y="274638"/>
            <a:ext cx="8488947" cy="600023"/>
          </a:xfrm>
          <a:prstGeom prst="rect">
            <a:avLst/>
          </a:prstGeom>
        </p:spPr>
        <p:txBody>
          <a:bodyPr vert="horz" lIns="91440" tIns="45720" rIns="91440" bIns="45720" rtlCol="0" anchor="ctr">
            <a:normAutofit/>
          </a:bodyPr>
          <a:lstStyle/>
          <a:p>
            <a:r>
              <a:rPr lang="nl-BE" smtClean="0"/>
              <a:t>Click to edit Master title style</a:t>
            </a:r>
            <a:endParaRPr lang="en-US" dirty="0"/>
          </a:p>
        </p:txBody>
      </p:sp>
      <p:sp>
        <p:nvSpPr>
          <p:cNvPr id="3" name="Text Placeholder 2"/>
          <p:cNvSpPr>
            <a:spLocks noGrp="1"/>
          </p:cNvSpPr>
          <p:nvPr>
            <p:ph type="body" idx="1"/>
          </p:nvPr>
        </p:nvSpPr>
        <p:spPr>
          <a:xfrm>
            <a:off x="360947" y="1449780"/>
            <a:ext cx="8488947" cy="4676383"/>
          </a:xfrm>
          <a:prstGeom prst="rect">
            <a:avLst/>
          </a:prstGeom>
          <a:noFill/>
        </p:spPr>
        <p:txBody>
          <a:bodyPr vert="horz" lIns="91440" tIns="45720" rIns="91440" bIns="45720" rtlCol="0">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p:txBody>
      </p:sp>
      <p:sp>
        <p:nvSpPr>
          <p:cNvPr id="5" name="Footer Placeholder 4"/>
          <p:cNvSpPr>
            <a:spLocks noGrp="1"/>
          </p:cNvSpPr>
          <p:nvPr>
            <p:ph type="ftr" sz="quarter" idx="3"/>
          </p:nvPr>
        </p:nvSpPr>
        <p:spPr>
          <a:xfrm>
            <a:off x="2072105" y="6423190"/>
            <a:ext cx="6002421"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footer</a:t>
            </a:r>
            <a:endParaRPr lang="en-US" dirty="0"/>
          </a:p>
        </p:txBody>
      </p:sp>
      <p:sp>
        <p:nvSpPr>
          <p:cNvPr id="6" name="Slide Number Placeholder 5"/>
          <p:cNvSpPr>
            <a:spLocks noGrp="1"/>
          </p:cNvSpPr>
          <p:nvPr>
            <p:ph type="sldNum" sz="quarter" idx="4"/>
          </p:nvPr>
        </p:nvSpPr>
        <p:spPr>
          <a:xfrm>
            <a:off x="8248316" y="6423190"/>
            <a:ext cx="601578" cy="365125"/>
          </a:xfrm>
          <a:prstGeom prst="rect">
            <a:avLst/>
          </a:prstGeom>
        </p:spPr>
        <p:txBody>
          <a:bodyPr vert="horz" lIns="91440" tIns="45720" rIns="91440" bIns="45720" rtlCol="0" anchor="ctr"/>
          <a:lstStyle>
            <a:lvl1pPr algn="r">
              <a:defRPr sz="1200">
                <a:solidFill>
                  <a:srgbClr val="FFFFFF"/>
                </a:solidFill>
              </a:defRPr>
            </a:lvl1pPr>
          </a:lstStyle>
          <a:p>
            <a:fld id="{14081587-E403-B147-B124-14F9C4F39392}" type="slidenum">
              <a:rPr lang="en-US" smtClean="0"/>
              <a:pPr/>
              <a:t>‹#›</a:t>
            </a:fld>
            <a:endParaRPr lang="en-US" dirty="0"/>
          </a:p>
        </p:txBody>
      </p:sp>
      <p:pic>
        <p:nvPicPr>
          <p:cNvPr id="7" name="Picture 83" descr="logonegatief"/>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350" y="6381328"/>
            <a:ext cx="9145350" cy="490004"/>
          </a:xfrm>
          <a:prstGeom prst="rect">
            <a:avLst/>
          </a:prstGeom>
          <a:noFill/>
          <a:ln>
            <a:noFill/>
          </a:ln>
        </p:spPr>
      </p:pic>
      <p:pic>
        <p:nvPicPr>
          <p:cNvPr id="8" name="Picture 91"/>
          <p:cNvPicPr>
            <a:picLocks noChangeAspect="1" noChangeArrowheads="1"/>
          </p:cNvPicPr>
          <p:nvPr/>
        </p:nvPicPr>
        <p:blipFill>
          <a:blip r:embed="rId17" cstate="print">
            <a:extLst>
              <a:ext uri="{28A0092B-C50C-407E-A947-70E740481C1C}">
                <a14:useLocalDpi xmlns:a14="http://schemas.microsoft.com/office/drawing/2010/main"/>
              </a:ext>
            </a:extLst>
          </a:blip>
          <a:srcRect l="27489" t="16901" b="50912"/>
          <a:stretch>
            <a:fillRect/>
          </a:stretch>
        </p:blipFill>
        <p:spPr bwMode="auto">
          <a:xfrm>
            <a:off x="8038241" y="6534934"/>
            <a:ext cx="542925" cy="214312"/>
          </a:xfrm>
          <a:prstGeom prst="rect">
            <a:avLst/>
          </a:prstGeom>
          <a:noFill/>
          <a:ln w="19050">
            <a:noFill/>
            <a:miter lim="800000"/>
            <a:headEnd/>
            <a:tailEnd/>
          </a:ln>
        </p:spPr>
      </p:pic>
      <p:pic>
        <p:nvPicPr>
          <p:cNvPr id="9" name="Picture 90" descr="logonegatief"/>
          <p:cNvPicPr>
            <a:picLocks noChangeAspect="1" noChangeArrowheads="1"/>
          </p:cNvPicPr>
          <p:nvPr/>
        </p:nvPicPr>
        <p:blipFill>
          <a:blip r:embed="rId18" cstate="print">
            <a:clrChange>
              <a:clrFrom>
                <a:srgbClr val="164A7C"/>
              </a:clrFrom>
              <a:clrTo>
                <a:srgbClr val="164A7C">
                  <a:alpha val="0"/>
                </a:srgbClr>
              </a:clrTo>
            </a:clrChange>
          </a:blip>
          <a:srcRect/>
          <a:stretch>
            <a:fillRect/>
          </a:stretch>
        </p:blipFill>
        <p:spPr bwMode="auto">
          <a:xfrm>
            <a:off x="76200" y="6443207"/>
            <a:ext cx="444500" cy="349250"/>
          </a:xfrm>
          <a:prstGeom prst="rect">
            <a:avLst/>
          </a:prstGeom>
          <a:noFill/>
          <a:ln w="9525">
            <a:noFill/>
            <a:miter lim="800000"/>
            <a:headEnd/>
            <a:tailEnd/>
          </a:ln>
        </p:spPr>
      </p:pic>
      <p:grpSp>
        <p:nvGrpSpPr>
          <p:cNvPr id="10" name="Group 17"/>
          <p:cNvGrpSpPr>
            <a:grpSpLocks/>
          </p:cNvGrpSpPr>
          <p:nvPr/>
        </p:nvGrpSpPr>
        <p:grpSpPr bwMode="auto">
          <a:xfrm>
            <a:off x="489510" y="6587317"/>
            <a:ext cx="652463" cy="178532"/>
            <a:chOff x="3923928" y="4829672"/>
            <a:chExt cx="648072" cy="199528"/>
          </a:xfrm>
        </p:grpSpPr>
        <p:pic>
          <p:nvPicPr>
            <p:cNvPr id="11" name="Picture 90" descr="logonegatief"/>
            <p:cNvPicPr>
              <a:picLocks noChangeAspect="1" noChangeArrowheads="1"/>
            </p:cNvPicPr>
            <p:nvPr/>
          </p:nvPicPr>
          <p:blipFill>
            <a:blip r:embed="rId19" cstate="print">
              <a:clrChange>
                <a:clrFrom>
                  <a:srgbClr val="164A7C"/>
                </a:clrFrom>
                <a:clrTo>
                  <a:srgbClr val="164A7C">
                    <a:alpha val="0"/>
                  </a:srgbClr>
                </a:clrTo>
              </a:clrChange>
            </a:blip>
            <a:srcRect/>
            <a:stretch>
              <a:fillRect/>
            </a:stretch>
          </p:blipFill>
          <p:spPr bwMode="auto">
            <a:xfrm>
              <a:off x="3923928" y="4838700"/>
              <a:ext cx="648072" cy="190500"/>
            </a:xfrm>
            <a:prstGeom prst="rect">
              <a:avLst/>
            </a:prstGeom>
            <a:noFill/>
            <a:ln w="9525">
              <a:noFill/>
              <a:miter lim="800000"/>
              <a:headEnd/>
              <a:tailEnd/>
            </a:ln>
          </p:spPr>
        </p:pic>
        <p:pic>
          <p:nvPicPr>
            <p:cNvPr id="12" name="Picture 90" descr="logonegatief"/>
            <p:cNvPicPr>
              <a:picLocks noChangeAspect="1" noChangeArrowheads="1"/>
            </p:cNvPicPr>
            <p:nvPr userDrawn="1"/>
          </p:nvPicPr>
          <p:blipFill>
            <a:blip r:embed="rId20" cstate="print">
              <a:clrChange>
                <a:clrFrom>
                  <a:srgbClr val="164A7C"/>
                </a:clrFrom>
                <a:clrTo>
                  <a:srgbClr val="164A7C">
                    <a:alpha val="0"/>
                  </a:srgbClr>
                </a:clrTo>
              </a:clrChange>
              <a:extLst>
                <a:ext uri="{28A0092B-C50C-407E-A947-70E740481C1C}">
                  <a14:useLocalDpi xmlns:a14="http://schemas.microsoft.com/office/drawing/2010/main"/>
                </a:ext>
              </a:extLst>
            </a:blip>
            <a:srcRect/>
            <a:stretch>
              <a:fillRect/>
            </a:stretch>
          </p:blipFill>
          <p:spPr bwMode="auto">
            <a:xfrm>
              <a:off x="3949659" y="4829672"/>
              <a:ext cx="152400" cy="180975"/>
            </a:xfrm>
            <a:prstGeom prst="rect">
              <a:avLst/>
            </a:prstGeom>
            <a:noFill/>
            <a:ln w="9525">
              <a:noFill/>
              <a:miter lim="800000"/>
              <a:headEnd/>
              <a:tailEnd/>
            </a:ln>
          </p:spPr>
        </p:pic>
      </p:grpSp>
      <p:sp>
        <p:nvSpPr>
          <p:cNvPr id="13" name="Footer Placeholder 4"/>
          <p:cNvSpPr txBox="1">
            <a:spLocks/>
          </p:cNvSpPr>
          <p:nvPr/>
        </p:nvSpPr>
        <p:spPr>
          <a:xfrm>
            <a:off x="2589771" y="6493254"/>
            <a:ext cx="3990038" cy="3239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0" cap="small" dirty="0" smtClean="0">
                <a:solidFill>
                  <a:srgbClr val="FFFFFF"/>
                </a:solidFill>
                <a:latin typeface="Calibri"/>
                <a:cs typeface="Calibri"/>
              </a:rPr>
              <a:t>Photonics Research</a:t>
            </a:r>
            <a:r>
              <a:rPr lang="en-US" sz="1400" b="0" cap="small" baseline="0" dirty="0" smtClean="0">
                <a:solidFill>
                  <a:srgbClr val="FFFFFF"/>
                </a:solidFill>
                <a:latin typeface="Calibri"/>
                <a:cs typeface="Calibri"/>
              </a:rPr>
              <a:t> Group - Confidential</a:t>
            </a:r>
            <a:endParaRPr lang="en-US" sz="1400" b="0" cap="small" dirty="0">
              <a:solidFill>
                <a:srgbClr val="FFFFFF"/>
              </a:solidFill>
              <a:latin typeface="Calibri"/>
              <a:cs typeface="Calibri"/>
            </a:endParaRPr>
          </a:p>
        </p:txBody>
      </p:sp>
      <p:sp>
        <p:nvSpPr>
          <p:cNvPr id="14" name="Slide Number Placeholder 5"/>
          <p:cNvSpPr txBox="1">
            <a:spLocks/>
          </p:cNvSpPr>
          <p:nvPr/>
        </p:nvSpPr>
        <p:spPr>
          <a:xfrm>
            <a:off x="8652317" y="6491365"/>
            <a:ext cx="491683" cy="3239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081587-E403-B147-B124-14F9C4F39392}" type="slidenum">
              <a:rPr lang="en-US" sz="1400" smtClean="0">
                <a:solidFill>
                  <a:srgbClr val="FFFFFF"/>
                </a:solidFill>
              </a:rPr>
              <a:pPr algn="ctr"/>
              <a:t>‹#›</a:t>
            </a:fld>
            <a:endParaRPr lang="en-US" sz="1400" dirty="0">
              <a:solidFill>
                <a:srgbClr val="FFFFFF"/>
              </a:solidFill>
            </a:endParaRPr>
          </a:p>
        </p:txBody>
      </p:sp>
    </p:spTree>
    <p:extLst>
      <p:ext uri="{BB962C8B-B14F-4D97-AF65-F5344CB8AC3E}">
        <p14:creationId xmlns:p14="http://schemas.microsoft.com/office/powerpoint/2010/main" val="363994624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1" r:id="rId3"/>
    <p:sldLayoutId id="2147483662" r:id="rId4"/>
    <p:sldLayoutId id="2147483664" r:id="rId5"/>
    <p:sldLayoutId id="2147483650" r:id="rId6"/>
    <p:sldLayoutId id="2147483663" r:id="rId7"/>
    <p:sldLayoutId id="2147483651" r:id="rId8"/>
    <p:sldLayoutId id="2147483652" r:id="rId9"/>
    <p:sldLayoutId id="2147483667" r:id="rId10"/>
    <p:sldLayoutId id="2147483653" r:id="rId11"/>
    <p:sldLayoutId id="2147483654" r:id="rId12"/>
    <p:sldLayoutId id="2147483668" r:id="rId13"/>
    <p:sldLayoutId id="2147483655" r:id="rId14"/>
  </p:sldLayoutIdLst>
  <p:timing>
    <p:tnLst>
      <p:par>
        <p:cTn xmlns:p14="http://schemas.microsoft.com/office/powerpoint/2010/main" id="1" dur="indefinite" restart="never" nodeType="tmRoot"/>
      </p:par>
    </p:tnLst>
  </p:timing>
  <p:hf hdr="0" dt="0"/>
  <p:txStyles>
    <p:titleStyle>
      <a:lvl1pPr algn="l" defTabSz="457200" rtl="0" eaLnBrk="1" latinLnBrk="0" hangingPunct="1">
        <a:spcBef>
          <a:spcPct val="0"/>
        </a:spcBef>
        <a:buNone/>
        <a:defRPr sz="3000" b="1" kern="1200">
          <a:solidFill>
            <a:schemeClr val="tx1"/>
          </a:solidFill>
          <a:latin typeface="+mj-lt"/>
          <a:ea typeface="+mj-ea"/>
          <a:cs typeface="+mj-cs"/>
        </a:defRPr>
      </a:lvl1pPr>
    </p:titleStyle>
    <p:bodyStyle>
      <a:lvl1pPr marL="0" indent="0" algn="l" defTabSz="457200" rtl="0" eaLnBrk="1" latinLnBrk="0" hangingPunct="1">
        <a:lnSpc>
          <a:spcPct val="90000"/>
        </a:lnSpc>
        <a:spcBef>
          <a:spcPts val="3000"/>
        </a:spcBef>
        <a:spcAft>
          <a:spcPts val="0"/>
        </a:spcAft>
        <a:buFont typeface="Arial"/>
        <a:buNone/>
        <a:defRPr sz="2400" kern="1200">
          <a:solidFill>
            <a:schemeClr val="tx1"/>
          </a:solidFill>
          <a:latin typeface="+mn-lt"/>
          <a:ea typeface="+mn-ea"/>
          <a:cs typeface="+mn-cs"/>
        </a:defRPr>
      </a:lvl1pPr>
      <a:lvl2pPr marL="457200" indent="0" algn="l" defTabSz="457200" rtl="0" eaLnBrk="1" latinLnBrk="0" hangingPunct="1">
        <a:lnSpc>
          <a:spcPct val="90000"/>
        </a:lnSpc>
        <a:spcBef>
          <a:spcPct val="20000"/>
        </a:spcBef>
        <a:buFont typeface="Arial"/>
        <a:buNone/>
        <a:defRPr sz="2000" kern="1200">
          <a:solidFill>
            <a:schemeClr val="tx1">
              <a:lumMod val="65000"/>
              <a:lumOff val="35000"/>
            </a:schemeClr>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lnSpc>
          <a:spcPct val="90000"/>
        </a:lnSpc>
        <a:spcBef>
          <a:spcPct val="20000"/>
        </a:spcBef>
        <a:buSzPct val="60000"/>
        <a:buFont typeface="Courier New"/>
        <a:buChar char="o"/>
        <a:defRPr sz="2000" kern="1200">
          <a:solidFill>
            <a:schemeClr val="tx1">
              <a:lumMod val="65000"/>
              <a:lumOff val="35000"/>
            </a:schemeClr>
          </a:solidFill>
          <a:latin typeface="+mn-lt"/>
          <a:ea typeface="+mn-ea"/>
          <a:cs typeface="+mn-cs"/>
        </a:defRPr>
      </a:lvl4pPr>
      <a:lvl5pPr marL="1828800" indent="0" algn="l" defTabSz="457200" rtl="0" eaLnBrk="1" latinLnBrk="0" hangingPunct="1">
        <a:lnSpc>
          <a:spcPct val="90000"/>
        </a:lnSpc>
        <a:spcBef>
          <a:spcPct val="20000"/>
        </a:spcBef>
        <a:buFont typeface="Arial"/>
        <a:buNone/>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1" Type="http://schemas.openxmlformats.org/officeDocument/2006/relationships/slideLayout" Target="../slideLayouts/slideLayout12.xml"/><Relationship Id="rId2"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27.emf"/><Relationship Id="rId1" Type="http://schemas.openxmlformats.org/officeDocument/2006/relationships/slideLayout" Target="../slideLayouts/slideLayout12.xml"/><Relationship Id="rId2"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12.xml"/><Relationship Id="rId2" Type="http://schemas.openxmlformats.org/officeDocument/2006/relationships/image" Target="../media/image3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r>
              <a:rPr lang="en-US" dirty="0" smtClean="0"/>
              <a:t>Karlsruhe, April 2013</a:t>
            </a:r>
            <a:endParaRPr lang="en-US" dirty="0"/>
          </a:p>
        </p:txBody>
      </p:sp>
    </p:spTree>
    <p:extLst>
      <p:ext uri="{BB962C8B-B14F-4D97-AF65-F5344CB8AC3E}">
        <p14:creationId xmlns:p14="http://schemas.microsoft.com/office/powerpoint/2010/main" val="285228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Fabrication electrically pumped </a:t>
            </a:r>
            <a:r>
              <a:rPr lang="en-US" dirty="0" err="1" smtClean="0"/>
              <a:t>qdot</a:t>
            </a:r>
            <a:r>
              <a:rPr lang="en-US" dirty="0" smtClean="0"/>
              <a:t> amplifier on silicon chips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0223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NC – LED on silicon</a:t>
            </a:r>
            <a:endParaRPr lang="en-US" dirty="0"/>
          </a:p>
        </p:txBody>
      </p:sp>
      <p:sp>
        <p:nvSpPr>
          <p:cNvPr id="3" name="Content Placeholder 2"/>
          <p:cNvSpPr>
            <a:spLocks noGrp="1"/>
          </p:cNvSpPr>
          <p:nvPr>
            <p:ph idx="1"/>
          </p:nvPr>
        </p:nvSpPr>
        <p:spPr>
          <a:xfrm>
            <a:off x="678447" y="1327935"/>
            <a:ext cx="8488947" cy="4676383"/>
          </a:xfrm>
        </p:spPr>
        <p:txBody>
          <a:bodyPr>
            <a:normAutofit fontScale="92500" lnSpcReduction="20000"/>
          </a:bodyPr>
          <a:lstStyle/>
          <a:p>
            <a:pPr>
              <a:buNone/>
            </a:pPr>
            <a:r>
              <a:rPr lang="en-US" i="1" dirty="0" smtClean="0"/>
              <a:t>Wafers have arrived (24/04)</a:t>
            </a:r>
          </a:p>
          <a:p>
            <a:pPr>
              <a:buNone/>
            </a:pPr>
            <a:r>
              <a:rPr lang="en-US" b="1" u="sng" dirty="0" smtClean="0"/>
              <a:t>4 Processing Steps:</a:t>
            </a:r>
          </a:p>
          <a:p>
            <a:pPr marL="342900" indent="-342900">
              <a:buFontTx/>
              <a:buChar char="-"/>
            </a:pPr>
            <a:r>
              <a:rPr lang="en-US" dirty="0"/>
              <a:t>Anode definition (high T</a:t>
            </a:r>
            <a:r>
              <a:rPr lang="en-US" dirty="0" smtClean="0"/>
              <a:t>)</a:t>
            </a:r>
          </a:p>
          <a:p>
            <a:pPr marL="342900" indent="-342900">
              <a:buFontTx/>
              <a:buChar char="-"/>
            </a:pPr>
            <a:r>
              <a:rPr lang="en-US" dirty="0" smtClean="0"/>
              <a:t>Oxide (ALD)/</a:t>
            </a:r>
            <a:r>
              <a:rPr lang="en-US" dirty="0"/>
              <a:t>N</a:t>
            </a:r>
            <a:r>
              <a:rPr lang="en-US" dirty="0" smtClean="0"/>
              <a:t>anocrystal/Oxide</a:t>
            </a:r>
            <a:endParaRPr lang="en-US" dirty="0"/>
          </a:p>
          <a:p>
            <a:pPr marL="342900" indent="-342900">
              <a:buFontTx/>
              <a:buChar char="-"/>
            </a:pPr>
            <a:r>
              <a:rPr lang="en-US" dirty="0" smtClean="0"/>
              <a:t>Insulator (</a:t>
            </a:r>
            <a:r>
              <a:rPr lang="en-US" dirty="0" err="1" smtClean="0"/>
              <a:t>SiOx</a:t>
            </a:r>
            <a:r>
              <a:rPr lang="en-US" dirty="0" smtClean="0"/>
              <a:t>) deposition and opening</a:t>
            </a:r>
          </a:p>
          <a:p>
            <a:pPr marL="342900" indent="-342900">
              <a:buFontTx/>
              <a:buChar char="-"/>
            </a:pPr>
            <a:r>
              <a:rPr lang="en-US" dirty="0" smtClean="0"/>
              <a:t>Cathode (Au) </a:t>
            </a:r>
          </a:p>
          <a:p>
            <a:pPr>
              <a:buNone/>
            </a:pPr>
            <a:r>
              <a:rPr lang="en-US" dirty="0" smtClean="0"/>
              <a:t>Contact mask already available</a:t>
            </a:r>
          </a:p>
          <a:p>
            <a:pPr>
              <a:buNone/>
            </a:pPr>
            <a:r>
              <a:rPr lang="en-US" dirty="0" smtClean="0"/>
              <a:t>Bulk device characterization in parallel</a:t>
            </a:r>
          </a:p>
        </p:txBody>
      </p:sp>
      <p:pic>
        <p:nvPicPr>
          <p:cNvPr id="4" name="Picture 3" descr="Schermafbeelding 2013-04-25 om 10.57.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144" y="3333339"/>
            <a:ext cx="3283856" cy="2873374"/>
          </a:xfrm>
          <a:prstGeom prst="rect">
            <a:avLst/>
          </a:prstGeom>
        </p:spPr>
      </p:pic>
      <p:pic>
        <p:nvPicPr>
          <p:cNvPr id="5" name="Picture 4" descr="Schermafbeelding 2013-04-25 om 10.57.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5" y="1271536"/>
            <a:ext cx="4429125" cy="1708722"/>
          </a:xfrm>
          <a:prstGeom prst="rect">
            <a:avLst/>
          </a:prstGeom>
        </p:spPr>
      </p:pic>
      <p:sp>
        <p:nvSpPr>
          <p:cNvPr id="6" name="TextBox 5"/>
          <p:cNvSpPr txBox="1"/>
          <p:nvPr/>
        </p:nvSpPr>
        <p:spPr>
          <a:xfrm>
            <a:off x="6209908" y="948370"/>
            <a:ext cx="2639986" cy="646331"/>
          </a:xfrm>
          <a:prstGeom prst="rect">
            <a:avLst/>
          </a:prstGeom>
          <a:noFill/>
        </p:spPr>
        <p:txBody>
          <a:bodyPr wrap="square" rtlCol="0">
            <a:spAutoFit/>
          </a:bodyPr>
          <a:lstStyle/>
          <a:p>
            <a:r>
              <a:rPr lang="en-US" dirty="0" smtClean="0"/>
              <a:t>Straight </a:t>
            </a:r>
            <a:r>
              <a:rPr lang="en-US" dirty="0" err="1" smtClean="0"/>
              <a:t>wg</a:t>
            </a:r>
            <a:r>
              <a:rPr lang="en-US" dirty="0" smtClean="0"/>
              <a:t> (variation in width and length)</a:t>
            </a:r>
            <a:endParaRPr lang="en-US" dirty="0"/>
          </a:p>
        </p:txBody>
      </p:sp>
      <p:sp>
        <p:nvSpPr>
          <p:cNvPr id="7" name="TextBox 6"/>
          <p:cNvSpPr txBox="1"/>
          <p:nvPr/>
        </p:nvSpPr>
        <p:spPr>
          <a:xfrm>
            <a:off x="7343377" y="2693157"/>
            <a:ext cx="2124325" cy="640182"/>
          </a:xfrm>
          <a:prstGeom prst="rect">
            <a:avLst/>
          </a:prstGeom>
          <a:noFill/>
        </p:spPr>
        <p:txBody>
          <a:bodyPr wrap="square" rtlCol="0">
            <a:spAutoFit/>
          </a:bodyPr>
          <a:lstStyle/>
          <a:p>
            <a:r>
              <a:rPr lang="en-US" dirty="0" smtClean="0"/>
              <a:t>Rings (variation in width and radius)</a:t>
            </a:r>
            <a:endParaRPr lang="en-US" dirty="0"/>
          </a:p>
        </p:txBody>
      </p:sp>
      <p:sp>
        <p:nvSpPr>
          <p:cNvPr id="8" name="Right Arrow 7"/>
          <p:cNvSpPr/>
          <p:nvPr/>
        </p:nvSpPr>
        <p:spPr>
          <a:xfrm>
            <a:off x="122810" y="1940894"/>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202174" y="4982544"/>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213893" y="5569919"/>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63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NC – LED on silicon</a:t>
            </a:r>
            <a:endParaRPr lang="en-US" dirty="0"/>
          </a:p>
        </p:txBody>
      </p:sp>
      <p:sp>
        <p:nvSpPr>
          <p:cNvPr id="3" name="Content Placeholder 2"/>
          <p:cNvSpPr>
            <a:spLocks noGrp="1"/>
          </p:cNvSpPr>
          <p:nvPr>
            <p:ph idx="1"/>
          </p:nvPr>
        </p:nvSpPr>
        <p:spPr>
          <a:xfrm>
            <a:off x="678447" y="1327935"/>
            <a:ext cx="8488947" cy="4676383"/>
          </a:xfrm>
        </p:spPr>
        <p:txBody>
          <a:bodyPr>
            <a:normAutofit fontScale="92500" lnSpcReduction="20000"/>
          </a:bodyPr>
          <a:lstStyle/>
          <a:p>
            <a:pPr>
              <a:buNone/>
            </a:pPr>
            <a:r>
              <a:rPr lang="en-US" i="1" dirty="0" smtClean="0"/>
              <a:t>Wafers have arrived (24/04)</a:t>
            </a:r>
          </a:p>
          <a:p>
            <a:pPr>
              <a:buNone/>
            </a:pPr>
            <a:r>
              <a:rPr lang="en-US" b="1" u="sng" dirty="0" smtClean="0"/>
              <a:t>4 Processing Steps:</a:t>
            </a:r>
          </a:p>
          <a:p>
            <a:pPr marL="342900" indent="-342900">
              <a:buFontTx/>
              <a:buChar char="-"/>
            </a:pPr>
            <a:r>
              <a:rPr lang="en-US" dirty="0"/>
              <a:t>Anode definition (high T</a:t>
            </a:r>
            <a:r>
              <a:rPr lang="en-US" dirty="0" smtClean="0"/>
              <a:t>)</a:t>
            </a:r>
          </a:p>
          <a:p>
            <a:pPr marL="342900" indent="-342900">
              <a:buFontTx/>
              <a:buChar char="-"/>
            </a:pPr>
            <a:r>
              <a:rPr lang="en-US" dirty="0" smtClean="0"/>
              <a:t>Oxide (ALD)/</a:t>
            </a:r>
            <a:r>
              <a:rPr lang="en-US" dirty="0"/>
              <a:t>N</a:t>
            </a:r>
            <a:r>
              <a:rPr lang="en-US" dirty="0" smtClean="0"/>
              <a:t>anocrystal/Oxide</a:t>
            </a:r>
            <a:endParaRPr lang="en-US" dirty="0"/>
          </a:p>
          <a:p>
            <a:pPr marL="342900" indent="-342900">
              <a:buFontTx/>
              <a:buChar char="-"/>
            </a:pPr>
            <a:r>
              <a:rPr lang="en-US" dirty="0" smtClean="0"/>
              <a:t>Insulator (</a:t>
            </a:r>
            <a:r>
              <a:rPr lang="en-US" dirty="0" err="1" smtClean="0"/>
              <a:t>SiOx</a:t>
            </a:r>
            <a:r>
              <a:rPr lang="en-US" dirty="0" smtClean="0"/>
              <a:t>) deposition and opening</a:t>
            </a:r>
          </a:p>
          <a:p>
            <a:pPr marL="342900" indent="-342900">
              <a:buFontTx/>
              <a:buChar char="-"/>
            </a:pPr>
            <a:r>
              <a:rPr lang="en-US" dirty="0" smtClean="0"/>
              <a:t>Cathode (Au) </a:t>
            </a:r>
          </a:p>
          <a:p>
            <a:pPr>
              <a:buNone/>
            </a:pPr>
            <a:r>
              <a:rPr lang="en-US" dirty="0" smtClean="0"/>
              <a:t>Contact mask already available</a:t>
            </a:r>
          </a:p>
          <a:p>
            <a:pPr>
              <a:buNone/>
            </a:pPr>
            <a:r>
              <a:rPr lang="en-US" dirty="0" smtClean="0"/>
              <a:t>Bulk device characterization in parallel</a:t>
            </a:r>
          </a:p>
        </p:txBody>
      </p:sp>
      <p:pic>
        <p:nvPicPr>
          <p:cNvPr id="4" name="Picture 3" descr="Schermafbeelding 2013-04-25 om 10.57.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144" y="3226194"/>
            <a:ext cx="3283856" cy="2873374"/>
          </a:xfrm>
          <a:prstGeom prst="rect">
            <a:avLst/>
          </a:prstGeom>
        </p:spPr>
      </p:pic>
      <p:pic>
        <p:nvPicPr>
          <p:cNvPr id="5" name="Picture 4" descr="Schermafbeelding 2013-04-25 om 10.57.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5" y="1271536"/>
            <a:ext cx="4429125" cy="1708722"/>
          </a:xfrm>
          <a:prstGeom prst="rect">
            <a:avLst/>
          </a:prstGeom>
        </p:spPr>
      </p:pic>
      <p:sp>
        <p:nvSpPr>
          <p:cNvPr id="6" name="TextBox 5"/>
          <p:cNvSpPr txBox="1"/>
          <p:nvPr/>
        </p:nvSpPr>
        <p:spPr>
          <a:xfrm>
            <a:off x="6365875" y="1053853"/>
            <a:ext cx="1245165" cy="369332"/>
          </a:xfrm>
          <a:prstGeom prst="rect">
            <a:avLst/>
          </a:prstGeom>
          <a:noFill/>
        </p:spPr>
        <p:txBody>
          <a:bodyPr wrap="none" rtlCol="0">
            <a:spAutoFit/>
          </a:bodyPr>
          <a:lstStyle/>
          <a:p>
            <a:r>
              <a:rPr lang="en-US" dirty="0" smtClean="0"/>
              <a:t>Straight </a:t>
            </a:r>
            <a:r>
              <a:rPr lang="en-US" dirty="0" err="1" smtClean="0"/>
              <a:t>wg</a:t>
            </a:r>
            <a:endParaRPr lang="en-US" dirty="0"/>
          </a:p>
        </p:txBody>
      </p:sp>
      <p:sp>
        <p:nvSpPr>
          <p:cNvPr id="7" name="TextBox 6"/>
          <p:cNvSpPr txBox="1"/>
          <p:nvPr/>
        </p:nvSpPr>
        <p:spPr>
          <a:xfrm>
            <a:off x="7673260" y="2856862"/>
            <a:ext cx="684803" cy="369332"/>
          </a:xfrm>
          <a:prstGeom prst="rect">
            <a:avLst/>
          </a:prstGeom>
          <a:noFill/>
        </p:spPr>
        <p:txBody>
          <a:bodyPr wrap="none" rtlCol="0">
            <a:spAutoFit/>
          </a:bodyPr>
          <a:lstStyle/>
          <a:p>
            <a:r>
              <a:rPr lang="en-US" dirty="0" smtClean="0"/>
              <a:t>Rings</a:t>
            </a:r>
            <a:endParaRPr lang="en-US" dirty="0"/>
          </a:p>
        </p:txBody>
      </p:sp>
      <p:sp>
        <p:nvSpPr>
          <p:cNvPr id="8" name="Right Arrow 7"/>
          <p:cNvSpPr/>
          <p:nvPr/>
        </p:nvSpPr>
        <p:spPr>
          <a:xfrm>
            <a:off x="122810" y="1940894"/>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031875" y="3603625"/>
            <a:ext cx="4635500" cy="666750"/>
          </a:xfrm>
          <a:prstGeom prst="ellipse">
            <a:avLst/>
          </a:prstGeom>
          <a:gradFill flip="none" rotWithShape="1">
            <a:gsLst>
              <a:gs pos="0">
                <a:schemeClr val="accent1">
                  <a:tint val="100000"/>
                  <a:shade val="100000"/>
                  <a:satMod val="130000"/>
                  <a:alpha val="12000"/>
                </a:schemeClr>
              </a:gs>
              <a:gs pos="100000">
                <a:schemeClr val="accent1">
                  <a:tint val="50000"/>
                  <a:shade val="100000"/>
                  <a:satMod val="350000"/>
                  <a:alpha val="1200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9563264">
            <a:off x="384747" y="3535927"/>
            <a:ext cx="847971" cy="369332"/>
          </a:xfrm>
          <a:prstGeom prst="rect">
            <a:avLst/>
          </a:prstGeom>
          <a:noFill/>
        </p:spPr>
        <p:txBody>
          <a:bodyPr wrap="none" rtlCol="0">
            <a:spAutoFit/>
          </a:bodyPr>
          <a:lstStyle/>
          <a:p>
            <a:r>
              <a:rPr lang="en-US" b="1" dirty="0" smtClean="0">
                <a:solidFill>
                  <a:srgbClr val="FF0000"/>
                </a:solidFill>
              </a:rPr>
              <a:t>Critical</a:t>
            </a:r>
            <a:endParaRPr lang="en-US" b="1" dirty="0">
              <a:solidFill>
                <a:srgbClr val="FF0000"/>
              </a:solidFill>
            </a:endParaRPr>
          </a:p>
        </p:txBody>
      </p:sp>
      <p:sp>
        <p:nvSpPr>
          <p:cNvPr id="11" name="Right Arrow 10"/>
          <p:cNvSpPr/>
          <p:nvPr/>
        </p:nvSpPr>
        <p:spPr>
          <a:xfrm>
            <a:off x="202174" y="4982544"/>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213893" y="5569919"/>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882650" y="2313508"/>
            <a:ext cx="3625850" cy="666750"/>
          </a:xfrm>
          <a:prstGeom prst="ellipse">
            <a:avLst/>
          </a:prstGeom>
          <a:gradFill flip="none" rotWithShape="1">
            <a:gsLst>
              <a:gs pos="0">
                <a:schemeClr val="accent1">
                  <a:tint val="100000"/>
                  <a:shade val="100000"/>
                  <a:satMod val="130000"/>
                  <a:alpha val="12000"/>
                </a:schemeClr>
              </a:gs>
              <a:gs pos="100000">
                <a:schemeClr val="accent1">
                  <a:tint val="50000"/>
                  <a:shade val="100000"/>
                  <a:satMod val="350000"/>
                  <a:alpha val="12000"/>
                </a:schemeClr>
              </a:gs>
            </a:gsLst>
            <a:lin ang="16200000" scaled="0"/>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9563264">
            <a:off x="-85648" y="2455116"/>
            <a:ext cx="1551627" cy="369332"/>
          </a:xfrm>
          <a:prstGeom prst="rect">
            <a:avLst/>
          </a:prstGeom>
          <a:noFill/>
        </p:spPr>
        <p:txBody>
          <a:bodyPr wrap="none" rtlCol="0">
            <a:spAutoFit/>
          </a:bodyPr>
          <a:lstStyle/>
          <a:p>
            <a:r>
              <a:rPr lang="en-US" b="1" dirty="0" smtClean="0">
                <a:solidFill>
                  <a:srgbClr val="FF0000"/>
                </a:solidFill>
              </a:rPr>
              <a:t>To be checked</a:t>
            </a:r>
            <a:endParaRPr lang="en-US" b="1" dirty="0">
              <a:solidFill>
                <a:srgbClr val="FF0000"/>
              </a:solidFill>
            </a:endParaRPr>
          </a:p>
        </p:txBody>
      </p:sp>
    </p:spTree>
    <p:extLst>
      <p:ext uri="{BB962C8B-B14F-4D97-AF65-F5344CB8AC3E}">
        <p14:creationId xmlns:p14="http://schemas.microsoft.com/office/powerpoint/2010/main" val="974731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238908" y="2291564"/>
            <a:ext cx="1922732" cy="1817039"/>
          </a:xfrm>
          <a:prstGeom prst="rect">
            <a:avLst/>
          </a:prstGeom>
          <a:solidFill>
            <a:srgbClr val="FF66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2291564"/>
            <a:ext cx="5468320" cy="1499498"/>
          </a:xfrm>
          <a:prstGeom prst="rect">
            <a:avLst/>
          </a:prstGeom>
          <a:solidFill>
            <a:srgbClr val="FF66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2838441"/>
            <a:ext cx="3662708" cy="186996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68320" y="2838441"/>
            <a:ext cx="2504842" cy="186996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27677" y="3614652"/>
            <a:ext cx="3005114" cy="109375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Device integration – Cross section </a:t>
            </a:r>
            <a:endParaRPr lang="en-US" dirty="0"/>
          </a:p>
        </p:txBody>
      </p:sp>
      <p:sp>
        <p:nvSpPr>
          <p:cNvPr id="4" name="Rectangle 3"/>
          <p:cNvSpPr/>
          <p:nvPr/>
        </p:nvSpPr>
        <p:spPr>
          <a:xfrm>
            <a:off x="3545588" y="4108603"/>
            <a:ext cx="1922732" cy="5998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4708403"/>
            <a:ext cx="9144000" cy="113166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7" name="Rectangle 6"/>
          <p:cNvSpPr/>
          <p:nvPr/>
        </p:nvSpPr>
        <p:spPr>
          <a:xfrm>
            <a:off x="7221268" y="4108603"/>
            <a:ext cx="1922732" cy="599800"/>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54387" y="3465268"/>
            <a:ext cx="919204" cy="369332"/>
          </a:xfrm>
          <a:prstGeom prst="rect">
            <a:avLst/>
          </a:prstGeom>
          <a:noFill/>
        </p:spPr>
        <p:txBody>
          <a:bodyPr wrap="none" rtlCol="0">
            <a:spAutoFit/>
          </a:bodyPr>
          <a:lstStyle/>
          <a:p>
            <a:r>
              <a:rPr lang="en-US" b="1" dirty="0" smtClean="0"/>
              <a:t>Isolator</a:t>
            </a:r>
            <a:endParaRPr lang="en-US" b="1" dirty="0"/>
          </a:p>
        </p:txBody>
      </p:sp>
      <p:sp>
        <p:nvSpPr>
          <p:cNvPr id="16" name="TextBox 15"/>
          <p:cNvSpPr txBox="1"/>
          <p:nvPr/>
        </p:nvSpPr>
        <p:spPr>
          <a:xfrm>
            <a:off x="7492060" y="4286148"/>
            <a:ext cx="1676849" cy="369332"/>
          </a:xfrm>
          <a:prstGeom prst="rect">
            <a:avLst/>
          </a:prstGeom>
          <a:noFill/>
        </p:spPr>
        <p:txBody>
          <a:bodyPr wrap="none" rtlCol="0">
            <a:spAutoFit/>
          </a:bodyPr>
          <a:lstStyle/>
          <a:p>
            <a:r>
              <a:rPr lang="en-US" b="1" dirty="0" smtClean="0"/>
              <a:t>Ground contact</a:t>
            </a:r>
            <a:endParaRPr lang="en-US" b="1" dirty="0"/>
          </a:p>
        </p:txBody>
      </p:sp>
      <p:sp>
        <p:nvSpPr>
          <p:cNvPr id="17" name="TextBox 16"/>
          <p:cNvSpPr txBox="1"/>
          <p:nvPr/>
        </p:nvSpPr>
        <p:spPr>
          <a:xfrm>
            <a:off x="554387" y="2308073"/>
            <a:ext cx="3478311" cy="369332"/>
          </a:xfrm>
          <a:prstGeom prst="rect">
            <a:avLst/>
          </a:prstGeom>
          <a:noFill/>
        </p:spPr>
        <p:txBody>
          <a:bodyPr wrap="none" rtlCol="0">
            <a:spAutoFit/>
          </a:bodyPr>
          <a:lstStyle/>
          <a:p>
            <a:r>
              <a:rPr lang="en-US" b="1" dirty="0" smtClean="0"/>
              <a:t>Access metallization (Top Contact)</a:t>
            </a:r>
            <a:endParaRPr lang="en-US" b="1" dirty="0"/>
          </a:p>
        </p:txBody>
      </p:sp>
      <p:sp>
        <p:nvSpPr>
          <p:cNvPr id="3" name="TextBox 2"/>
          <p:cNvSpPr txBox="1"/>
          <p:nvPr/>
        </p:nvSpPr>
        <p:spPr>
          <a:xfrm>
            <a:off x="921597" y="5840065"/>
            <a:ext cx="7764716" cy="461665"/>
          </a:xfrm>
          <a:prstGeom prst="rect">
            <a:avLst/>
          </a:prstGeom>
          <a:noFill/>
        </p:spPr>
        <p:txBody>
          <a:bodyPr wrap="none" rtlCol="0">
            <a:spAutoFit/>
          </a:bodyPr>
          <a:lstStyle/>
          <a:p>
            <a:r>
              <a:rPr lang="en-US" sz="2400" dirty="0" smtClean="0"/>
              <a:t>How will this structure behave under high voltage AC fields ?</a:t>
            </a:r>
            <a:endParaRPr lang="en-US" sz="2400" dirty="0"/>
          </a:p>
        </p:txBody>
      </p:sp>
      <p:cxnSp>
        <p:nvCxnSpPr>
          <p:cNvPr id="11" name="Straight Connector 10"/>
          <p:cNvCxnSpPr/>
          <p:nvPr/>
        </p:nvCxnSpPr>
        <p:spPr>
          <a:xfrm>
            <a:off x="8273038" y="4708404"/>
            <a:ext cx="0" cy="405745"/>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H="1">
            <a:off x="7509700" y="5114149"/>
            <a:ext cx="756981" cy="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V="1">
            <a:off x="7516153" y="4871494"/>
            <a:ext cx="1" cy="436707"/>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flipV="1">
            <a:off x="7375294" y="4871494"/>
            <a:ext cx="1" cy="436707"/>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a:off x="6618313" y="5114149"/>
            <a:ext cx="756981"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V="1">
            <a:off x="8264835" y="5114149"/>
            <a:ext cx="1" cy="529235"/>
          </a:xfrm>
          <a:prstGeom prst="line">
            <a:avLst/>
          </a:prstGeom>
        </p:spPr>
        <p:style>
          <a:lnRef idx="2">
            <a:schemeClr val="dk1"/>
          </a:lnRef>
          <a:fillRef idx="0">
            <a:schemeClr val="dk1"/>
          </a:fillRef>
          <a:effectRef idx="1">
            <a:schemeClr val="dk1"/>
          </a:effectRef>
          <a:fontRef idx="minor">
            <a:schemeClr val="tx1"/>
          </a:fontRef>
        </p:style>
      </p:cxnSp>
      <p:sp>
        <p:nvSpPr>
          <p:cNvPr id="43" name="Rectangle 42"/>
          <p:cNvSpPr/>
          <p:nvPr/>
        </p:nvSpPr>
        <p:spPr>
          <a:xfrm>
            <a:off x="7091176" y="5465279"/>
            <a:ext cx="740869" cy="320169"/>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Rc</a:t>
            </a:r>
            <a:endParaRPr lang="en-US" dirty="0">
              <a:solidFill>
                <a:srgbClr val="000000"/>
              </a:solidFill>
            </a:endParaRPr>
          </a:p>
        </p:txBody>
      </p:sp>
      <p:cxnSp>
        <p:nvCxnSpPr>
          <p:cNvPr id="46" name="Straight Connector 45"/>
          <p:cNvCxnSpPr/>
          <p:nvPr/>
        </p:nvCxnSpPr>
        <p:spPr>
          <a:xfrm>
            <a:off x="7832045" y="5643384"/>
            <a:ext cx="440993" cy="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a:off x="6618313" y="5637014"/>
            <a:ext cx="440993"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a:off x="6177320" y="5114149"/>
            <a:ext cx="440993" cy="0"/>
          </a:xfrm>
          <a:prstGeom prst="line">
            <a:avLst/>
          </a:prstGeom>
        </p:spPr>
        <p:style>
          <a:lnRef idx="2">
            <a:schemeClr val="dk1"/>
          </a:lnRef>
          <a:fillRef idx="0">
            <a:schemeClr val="dk1"/>
          </a:fillRef>
          <a:effectRef idx="1">
            <a:schemeClr val="dk1"/>
          </a:effectRef>
          <a:fontRef idx="minor">
            <a:schemeClr val="tx1"/>
          </a:fontRef>
        </p:style>
      </p:cxnSp>
      <p:sp>
        <p:nvSpPr>
          <p:cNvPr id="51" name="Rectangle 50"/>
          <p:cNvSpPr/>
          <p:nvPr/>
        </p:nvSpPr>
        <p:spPr>
          <a:xfrm>
            <a:off x="5436451" y="4954064"/>
            <a:ext cx="740869" cy="320169"/>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Rs</a:t>
            </a:r>
            <a:endParaRPr lang="en-US" dirty="0">
              <a:solidFill>
                <a:srgbClr val="000000"/>
              </a:solidFill>
            </a:endParaRPr>
          </a:p>
        </p:txBody>
      </p:sp>
      <p:cxnSp>
        <p:nvCxnSpPr>
          <p:cNvPr id="52" name="Straight Connector 51"/>
          <p:cNvCxnSpPr/>
          <p:nvPr/>
        </p:nvCxnSpPr>
        <p:spPr>
          <a:xfrm>
            <a:off x="4506954" y="4108603"/>
            <a:ext cx="0" cy="1005546"/>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a:endCxn id="51" idx="1"/>
          </p:cNvCxnSpPr>
          <p:nvPr/>
        </p:nvCxnSpPr>
        <p:spPr>
          <a:xfrm>
            <a:off x="4506954" y="5114149"/>
            <a:ext cx="929497"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flipV="1">
            <a:off x="6618313" y="5114149"/>
            <a:ext cx="0" cy="529235"/>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H="1">
            <a:off x="4281983" y="4108602"/>
            <a:ext cx="533666" cy="1"/>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flipH="1">
            <a:off x="4281983" y="3958087"/>
            <a:ext cx="533666" cy="1"/>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p:cNvCxnSpPr/>
          <p:nvPr/>
        </p:nvCxnSpPr>
        <p:spPr>
          <a:xfrm>
            <a:off x="4509417" y="2952541"/>
            <a:ext cx="0" cy="1005546"/>
          </a:xfrm>
          <a:prstGeom prst="line">
            <a:avLst/>
          </a:prstGeom>
        </p:spPr>
        <p:style>
          <a:lnRef idx="2">
            <a:schemeClr val="dk1"/>
          </a:lnRef>
          <a:fillRef idx="0">
            <a:schemeClr val="dk1"/>
          </a:fillRef>
          <a:effectRef idx="1">
            <a:schemeClr val="dk1"/>
          </a:effectRef>
          <a:fontRef idx="minor">
            <a:schemeClr val="tx1"/>
          </a:fontRef>
        </p:style>
      </p:cxnSp>
      <p:sp>
        <p:nvSpPr>
          <p:cNvPr id="71" name="Oval 70"/>
          <p:cNvSpPr/>
          <p:nvPr/>
        </p:nvSpPr>
        <p:spPr>
          <a:xfrm>
            <a:off x="4394468" y="2952541"/>
            <a:ext cx="224971" cy="132308"/>
          </a:xfrm>
          <a:prstGeom prst="ellipse">
            <a:avLst/>
          </a:prstGeom>
          <a:solidFill>
            <a:schemeClr val="bg1"/>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5912" y="1101716"/>
            <a:ext cx="769197" cy="279409"/>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sp>
        <p:nvSpPr>
          <p:cNvPr id="36" name="Rectangle 35"/>
          <p:cNvSpPr/>
          <p:nvPr/>
        </p:nvSpPr>
        <p:spPr>
          <a:xfrm>
            <a:off x="55912" y="1523214"/>
            <a:ext cx="769197" cy="350036"/>
          </a:xfrm>
          <a:prstGeom prst="rect">
            <a:avLst/>
          </a:prstGeom>
          <a:solidFill>
            <a:srgbClr val="FF66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sp>
        <p:nvSpPr>
          <p:cNvPr id="38" name="Rectangle 37"/>
          <p:cNvSpPr/>
          <p:nvPr/>
        </p:nvSpPr>
        <p:spPr>
          <a:xfrm>
            <a:off x="1044861" y="1094589"/>
            <a:ext cx="814855" cy="28653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a:t>
            </a:r>
            <a:endParaRPr lang="en-US" dirty="0"/>
          </a:p>
        </p:txBody>
      </p:sp>
      <p:sp>
        <p:nvSpPr>
          <p:cNvPr id="42" name="Rectangle 41"/>
          <p:cNvSpPr/>
          <p:nvPr/>
        </p:nvSpPr>
        <p:spPr>
          <a:xfrm>
            <a:off x="1044861" y="1523214"/>
            <a:ext cx="814855" cy="35003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Tree>
    <p:extLst>
      <p:ext uri="{BB962C8B-B14F-4D97-AF65-F5344CB8AC3E}">
        <p14:creationId xmlns:p14="http://schemas.microsoft.com/office/powerpoint/2010/main" val="21823592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NC on silicon</a:t>
            </a:r>
            <a:endParaRPr lang="en-US" dirty="0"/>
          </a:p>
        </p:txBody>
      </p:sp>
      <p:sp>
        <p:nvSpPr>
          <p:cNvPr id="3" name="Content Placeholder 2"/>
          <p:cNvSpPr>
            <a:spLocks noGrp="1"/>
          </p:cNvSpPr>
          <p:nvPr>
            <p:ph idx="1"/>
          </p:nvPr>
        </p:nvSpPr>
        <p:spPr/>
        <p:txBody>
          <a:bodyPr>
            <a:normAutofit/>
          </a:bodyPr>
          <a:lstStyle/>
          <a:p>
            <a:r>
              <a:rPr lang="en-US" b="1" dirty="0" smtClean="0"/>
              <a:t>Pumping optically !</a:t>
            </a:r>
            <a:endParaRPr lang="en-US" b="1" dirty="0"/>
          </a:p>
          <a:p>
            <a:pPr marL="342900" indent="-342900">
              <a:buFontTx/>
              <a:buChar char="-"/>
            </a:pPr>
            <a:r>
              <a:rPr lang="en-US" dirty="0" smtClean="0"/>
              <a:t>Study of coupling of NC-emission with optical modes in straight waveguides and ring resonators </a:t>
            </a:r>
            <a:r>
              <a:rPr lang="en-US" dirty="0" smtClean="0">
                <a:sym typeface="Wingdings"/>
              </a:rPr>
              <a:t> premise for electrical pumping</a:t>
            </a:r>
            <a:endParaRPr lang="en-US" dirty="0" smtClean="0"/>
          </a:p>
          <a:p>
            <a:pPr>
              <a:buNone/>
            </a:pPr>
            <a:r>
              <a:rPr lang="en-US" b="1" dirty="0" smtClean="0"/>
              <a:t>Pumping electrically !</a:t>
            </a:r>
          </a:p>
          <a:p>
            <a:pPr marL="342900" indent="-342900">
              <a:buFontTx/>
              <a:buChar char="-"/>
            </a:pPr>
            <a:r>
              <a:rPr lang="en-US" dirty="0" smtClean="0"/>
              <a:t>New AC source (Falco Systems) acquired: up to 100 kHz , 70Vpp </a:t>
            </a:r>
            <a:r>
              <a:rPr lang="en-US" dirty="0" smtClean="0">
                <a:sym typeface="Wingdings"/>
              </a:rPr>
              <a:t> demonstrated on bulk devices, </a:t>
            </a:r>
            <a:r>
              <a:rPr lang="en-US" dirty="0" err="1" smtClean="0">
                <a:sym typeface="Wingdings"/>
              </a:rPr>
              <a:t>behaviour</a:t>
            </a:r>
            <a:r>
              <a:rPr lang="en-US" dirty="0" smtClean="0">
                <a:sym typeface="Wingdings"/>
              </a:rPr>
              <a:t> on </a:t>
            </a:r>
            <a:r>
              <a:rPr lang="en-US" dirty="0" err="1" smtClean="0">
                <a:sym typeface="Wingdings"/>
              </a:rPr>
              <a:t>microscale</a:t>
            </a:r>
            <a:r>
              <a:rPr lang="en-US" dirty="0" smtClean="0">
                <a:sym typeface="Wingdings"/>
              </a:rPr>
              <a:t> ?</a:t>
            </a:r>
            <a:endParaRPr lang="en-US" dirty="0" smtClean="0"/>
          </a:p>
          <a:p>
            <a:pPr marL="342900" indent="-342900">
              <a:buFontTx/>
              <a:buChar char="-"/>
            </a:pPr>
            <a:r>
              <a:rPr lang="en-US" dirty="0" smtClean="0"/>
              <a:t>Intrinsically pulsed signal, could be useful for modulator ? </a:t>
            </a:r>
          </a:p>
          <a:p>
            <a:pPr marL="342900" indent="-342900">
              <a:buFontTx/>
              <a:buChar char="-"/>
            </a:pPr>
            <a:endParaRPr lang="en-US" dirty="0"/>
          </a:p>
        </p:txBody>
      </p:sp>
    </p:spTree>
    <p:extLst>
      <p:ext uri="{BB962C8B-B14F-4D97-AF65-F5344CB8AC3E}">
        <p14:creationId xmlns:p14="http://schemas.microsoft.com/office/powerpoint/2010/main" val="208076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 on integrated structure</a:t>
            </a:r>
            <a:endParaRPr lang="en-US" dirty="0"/>
          </a:p>
        </p:txBody>
      </p:sp>
      <p:sp>
        <p:nvSpPr>
          <p:cNvPr id="3" name="Content Placeholder 2"/>
          <p:cNvSpPr>
            <a:spLocks noGrp="1"/>
          </p:cNvSpPr>
          <p:nvPr>
            <p:ph idx="1"/>
          </p:nvPr>
        </p:nvSpPr>
        <p:spPr>
          <a:xfrm>
            <a:off x="360947" y="1206891"/>
            <a:ext cx="8488947" cy="4676383"/>
          </a:xfrm>
        </p:spPr>
        <p:txBody>
          <a:bodyPr/>
          <a:lstStyle/>
          <a:p>
            <a:r>
              <a:rPr lang="en-US" dirty="0" smtClean="0"/>
              <a:t>COMSOL model with input from passive measurements ! </a:t>
            </a:r>
          </a:p>
          <a:p>
            <a:endParaRPr lang="en-US" dirty="0"/>
          </a:p>
          <a:p>
            <a:endParaRPr lang="en-US" dirty="0"/>
          </a:p>
        </p:txBody>
      </p:sp>
      <p:pic>
        <p:nvPicPr>
          <p:cNvPr id="5" name="Picture 4" descr="Schermafbeelding 2013-04-25 om 11.0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4" y="2238375"/>
            <a:ext cx="3492499" cy="2798762"/>
          </a:xfrm>
          <a:prstGeom prst="rect">
            <a:avLst/>
          </a:prstGeom>
        </p:spPr>
      </p:pic>
      <p:sp>
        <p:nvSpPr>
          <p:cNvPr id="6" name="Right Arrow 5"/>
          <p:cNvSpPr/>
          <p:nvPr/>
        </p:nvSpPr>
        <p:spPr>
          <a:xfrm>
            <a:off x="3522028" y="2963863"/>
            <a:ext cx="728294" cy="798512"/>
          </a:xfrm>
          <a:prstGeom prst="rightArrow">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hermafbeelding 2013-04-25 om 11.32.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479" y="1963737"/>
            <a:ext cx="4848521" cy="3184525"/>
          </a:xfrm>
          <a:prstGeom prst="rect">
            <a:avLst/>
          </a:prstGeom>
        </p:spPr>
      </p:pic>
      <p:sp>
        <p:nvSpPr>
          <p:cNvPr id="8" name="TextBox 7"/>
          <p:cNvSpPr txBox="1"/>
          <p:nvPr/>
        </p:nvSpPr>
        <p:spPr>
          <a:xfrm>
            <a:off x="825500" y="5513942"/>
            <a:ext cx="6465269" cy="369332"/>
          </a:xfrm>
          <a:prstGeom prst="rect">
            <a:avLst/>
          </a:prstGeom>
          <a:noFill/>
        </p:spPr>
        <p:txBody>
          <a:bodyPr wrap="none" rtlCol="0">
            <a:spAutoFit/>
          </a:bodyPr>
          <a:lstStyle/>
          <a:p>
            <a:r>
              <a:rPr lang="en-US" dirty="0" smtClean="0"/>
              <a:t>Typical propagation lengths @ emission wavelength = 300 micron !</a:t>
            </a:r>
            <a:endParaRPr lang="en-US" dirty="0"/>
          </a:p>
        </p:txBody>
      </p:sp>
    </p:spTree>
    <p:extLst>
      <p:ext uri="{BB962C8B-B14F-4D97-AF65-F5344CB8AC3E}">
        <p14:creationId xmlns:p14="http://schemas.microsoft.com/office/powerpoint/2010/main" val="182480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014" y="152636"/>
            <a:ext cx="8488947" cy="600023"/>
          </a:xfrm>
        </p:spPr>
        <p:txBody>
          <a:bodyPr>
            <a:normAutofit/>
          </a:bodyPr>
          <a:lstStyle/>
          <a:p>
            <a:r>
              <a:rPr lang="en-US" sz="2800" dirty="0" smtClean="0"/>
              <a:t>Colloidal quantum dots (CQDs) patterning</a:t>
            </a:r>
            <a:endParaRPr lang="en-US" sz="2800" dirty="0"/>
          </a:p>
        </p:txBody>
      </p:sp>
      <p:sp>
        <p:nvSpPr>
          <p:cNvPr id="3" name="Content Placeholder 2"/>
          <p:cNvSpPr>
            <a:spLocks noGrp="1"/>
          </p:cNvSpPr>
          <p:nvPr>
            <p:ph idx="1"/>
          </p:nvPr>
        </p:nvSpPr>
        <p:spPr>
          <a:xfrm>
            <a:off x="291014" y="836712"/>
            <a:ext cx="8488947" cy="1332148"/>
          </a:xfrm>
        </p:spPr>
        <p:txBody>
          <a:bodyPr>
            <a:normAutofit fontScale="70000" lnSpcReduction="20000"/>
          </a:bodyPr>
          <a:lstStyle/>
          <a:p>
            <a:pPr>
              <a:lnSpc>
                <a:spcPct val="120000"/>
              </a:lnSpc>
            </a:pPr>
            <a:r>
              <a:rPr lang="en-US" sz="2000" dirty="0" smtClean="0"/>
              <a:t>Since the position of QDs in the cavity is critically important for coupling between QDs and cavity optical mode, the local patterning of QDs is highly desired. We use lithography and </a:t>
            </a:r>
            <a:r>
              <a:rPr lang="en-US" altLang="zh-CN" sz="2000" dirty="0" smtClean="0"/>
              <a:t>Langmuir–Blodgett (LB) technique. The lithography is used to define the pattern, and LB for single CQDs film deposition. We have developed optical </a:t>
            </a:r>
            <a:r>
              <a:rPr lang="en-US" altLang="zh-CN" sz="2000" dirty="0" err="1" smtClean="0"/>
              <a:t>photoresist</a:t>
            </a:r>
            <a:r>
              <a:rPr lang="en-US" altLang="zh-CN" sz="2000" dirty="0" smtClean="0"/>
              <a:t> process which can define </a:t>
            </a:r>
            <a:r>
              <a:rPr lang="en-US" sz="2000" dirty="0" smtClean="0"/>
              <a:t>at least 0.8μm wide waveguide and 0.8μm wide trench. The lift-off process is also optimized to achieve a perfect pattern of QDs. </a:t>
            </a:r>
            <a:endParaRPr lang="en-US" sz="2000" dirty="0"/>
          </a:p>
        </p:txBody>
      </p:sp>
      <p:sp>
        <p:nvSpPr>
          <p:cNvPr id="236" name="TextBox 235"/>
          <p:cNvSpPr txBox="1"/>
          <p:nvPr/>
        </p:nvSpPr>
        <p:spPr>
          <a:xfrm>
            <a:off x="863588" y="2231576"/>
            <a:ext cx="1983941" cy="369332"/>
          </a:xfrm>
          <a:prstGeom prst="rect">
            <a:avLst/>
          </a:prstGeom>
          <a:noFill/>
        </p:spPr>
        <p:txBody>
          <a:bodyPr wrap="none" rtlCol="0">
            <a:spAutoFit/>
          </a:bodyPr>
          <a:lstStyle/>
          <a:p>
            <a:r>
              <a:rPr lang="en-US" dirty="0" smtClean="0">
                <a:solidFill>
                  <a:srgbClr val="0070C0"/>
                </a:solidFill>
              </a:rPr>
              <a:t>After LB deposition</a:t>
            </a:r>
            <a:endParaRPr lang="en-US" dirty="0">
              <a:solidFill>
                <a:srgbClr val="0070C0"/>
              </a:solidFill>
            </a:endParaRPr>
          </a:p>
        </p:txBody>
      </p:sp>
      <p:pic>
        <p:nvPicPr>
          <p:cNvPr id="13" name="Picture 2" descr="W:\INTEC\Weiqiang\LB Deposition of QDs\20130415\si_1_05.jpg"/>
          <p:cNvPicPr>
            <a:picLocks noChangeAspect="1" noChangeArrowheads="1"/>
          </p:cNvPicPr>
          <p:nvPr/>
        </p:nvPicPr>
        <p:blipFill>
          <a:blip r:embed="rId2" cstate="print"/>
          <a:srcRect/>
          <a:stretch>
            <a:fillRect/>
          </a:stretch>
        </p:blipFill>
        <p:spPr bwMode="auto">
          <a:xfrm>
            <a:off x="431540" y="2761022"/>
            <a:ext cx="3657600" cy="3368278"/>
          </a:xfrm>
          <a:prstGeom prst="rect">
            <a:avLst/>
          </a:prstGeom>
          <a:noFill/>
        </p:spPr>
      </p:pic>
      <p:pic>
        <p:nvPicPr>
          <p:cNvPr id="1027" name="Picture 3" descr="W:\INTEC\Weiqiang\LB Deposition of QDs\20130415\si_1_07.jpg"/>
          <p:cNvPicPr>
            <a:picLocks noChangeAspect="1" noChangeArrowheads="1"/>
          </p:cNvPicPr>
          <p:nvPr/>
        </p:nvPicPr>
        <p:blipFill>
          <a:blip r:embed="rId3" cstate="print"/>
          <a:srcRect/>
          <a:stretch>
            <a:fillRect/>
          </a:stretch>
        </p:blipFill>
        <p:spPr bwMode="auto">
          <a:xfrm>
            <a:off x="4946848" y="2761022"/>
            <a:ext cx="3657600" cy="3368278"/>
          </a:xfrm>
          <a:prstGeom prst="rect">
            <a:avLst/>
          </a:prstGeom>
          <a:noFill/>
        </p:spPr>
      </p:pic>
    </p:spTree>
    <p:extLst>
      <p:ext uri="{BB962C8B-B14F-4D97-AF65-F5344CB8AC3E}">
        <p14:creationId xmlns:p14="http://schemas.microsoft.com/office/powerpoint/2010/main" val="2491587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014" y="4689140"/>
            <a:ext cx="8488947" cy="936104"/>
          </a:xfrm>
        </p:spPr>
        <p:txBody>
          <a:bodyPr>
            <a:normAutofit fontScale="85000" lnSpcReduction="10000"/>
          </a:bodyPr>
          <a:lstStyle/>
          <a:p>
            <a:pPr>
              <a:lnSpc>
                <a:spcPct val="170000"/>
              </a:lnSpc>
            </a:pPr>
            <a:r>
              <a:rPr lang="en-US" sz="2000" dirty="0" smtClean="0"/>
              <a:t>This method is versatile for patterning CQDs. For even smaller pattern, the e-beam lithography can be used. </a:t>
            </a:r>
            <a:endParaRPr lang="en-US" sz="2000" dirty="0"/>
          </a:p>
        </p:txBody>
      </p:sp>
      <p:sp>
        <p:nvSpPr>
          <p:cNvPr id="236" name="TextBox 235"/>
          <p:cNvSpPr txBox="1"/>
          <p:nvPr/>
        </p:nvSpPr>
        <p:spPr>
          <a:xfrm>
            <a:off x="971600" y="332656"/>
            <a:ext cx="2093137" cy="369332"/>
          </a:xfrm>
          <a:prstGeom prst="rect">
            <a:avLst/>
          </a:prstGeom>
          <a:noFill/>
        </p:spPr>
        <p:txBody>
          <a:bodyPr wrap="none" rtlCol="0">
            <a:spAutoFit/>
          </a:bodyPr>
          <a:lstStyle/>
          <a:p>
            <a:r>
              <a:rPr lang="en-US" dirty="0" smtClean="0">
                <a:solidFill>
                  <a:srgbClr val="0070C0"/>
                </a:solidFill>
              </a:rPr>
              <a:t>After lift-off of resist</a:t>
            </a:r>
            <a:endParaRPr lang="en-US" dirty="0">
              <a:solidFill>
                <a:srgbClr val="0070C0"/>
              </a:solidFill>
            </a:endParaRPr>
          </a:p>
        </p:txBody>
      </p:sp>
      <p:pic>
        <p:nvPicPr>
          <p:cNvPr id="2050" name="Picture 2" descr="W:\INTEC\Weiqiang\LB Deposition of QDs\20130415\si_1_liftoff_untra+tolune+acetone3min+ultra_16.jpg"/>
          <p:cNvPicPr>
            <a:picLocks noChangeAspect="1" noChangeArrowheads="1"/>
          </p:cNvPicPr>
          <p:nvPr/>
        </p:nvPicPr>
        <p:blipFill>
          <a:blip r:embed="rId2" cstate="print"/>
          <a:srcRect/>
          <a:stretch>
            <a:fillRect/>
          </a:stretch>
        </p:blipFill>
        <p:spPr bwMode="auto">
          <a:xfrm>
            <a:off x="683568" y="872716"/>
            <a:ext cx="3657600" cy="3368278"/>
          </a:xfrm>
          <a:prstGeom prst="rect">
            <a:avLst/>
          </a:prstGeom>
          <a:noFill/>
        </p:spPr>
      </p:pic>
      <p:pic>
        <p:nvPicPr>
          <p:cNvPr id="2051" name="Picture 3" descr="W:\INTEC\Weiqiang\LB Deposition of QDs\20130415\si_1_liftoff_untra+tolune+acetone3min+ultra_18.jpg"/>
          <p:cNvPicPr>
            <a:picLocks noChangeAspect="1" noChangeArrowheads="1"/>
          </p:cNvPicPr>
          <p:nvPr/>
        </p:nvPicPr>
        <p:blipFill>
          <a:blip r:embed="rId3" cstate="print"/>
          <a:srcRect/>
          <a:stretch>
            <a:fillRect/>
          </a:stretch>
        </p:blipFill>
        <p:spPr bwMode="auto">
          <a:xfrm>
            <a:off x="4535488" y="872716"/>
            <a:ext cx="3657600" cy="3368278"/>
          </a:xfrm>
          <a:prstGeom prst="rect">
            <a:avLst/>
          </a:prstGeom>
          <a:noFill/>
        </p:spPr>
      </p:pic>
    </p:spTree>
    <p:extLst>
      <p:ext uri="{BB962C8B-B14F-4D97-AF65-F5344CB8AC3E}">
        <p14:creationId xmlns:p14="http://schemas.microsoft.com/office/powerpoint/2010/main" val="41642568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014" y="152636"/>
            <a:ext cx="8488947" cy="600023"/>
          </a:xfrm>
        </p:spPr>
        <p:txBody>
          <a:bodyPr>
            <a:normAutofit/>
          </a:bodyPr>
          <a:lstStyle/>
          <a:p>
            <a:r>
              <a:rPr lang="en-US" sz="2800" dirty="0" smtClean="0"/>
              <a:t>Etching of </a:t>
            </a:r>
            <a:r>
              <a:rPr lang="en-US" sz="2800" dirty="0" err="1" smtClean="0"/>
              <a:t>SiNx</a:t>
            </a:r>
            <a:endParaRPr lang="en-US" sz="2800" dirty="0"/>
          </a:p>
        </p:txBody>
      </p:sp>
      <p:sp>
        <p:nvSpPr>
          <p:cNvPr id="3" name="Content Placeholder 2"/>
          <p:cNvSpPr>
            <a:spLocks noGrp="1"/>
          </p:cNvSpPr>
          <p:nvPr>
            <p:ph idx="1"/>
          </p:nvPr>
        </p:nvSpPr>
        <p:spPr>
          <a:xfrm>
            <a:off x="291014" y="836712"/>
            <a:ext cx="8488947" cy="1332148"/>
          </a:xfrm>
        </p:spPr>
        <p:txBody>
          <a:bodyPr>
            <a:normAutofit fontScale="77500" lnSpcReduction="20000"/>
          </a:bodyPr>
          <a:lstStyle/>
          <a:p>
            <a:pPr>
              <a:lnSpc>
                <a:spcPct val="170000"/>
              </a:lnSpc>
            </a:pPr>
            <a:r>
              <a:rPr lang="en-US" sz="2000" dirty="0" smtClean="0"/>
              <a:t>An anisotropic dry etching for </a:t>
            </a:r>
            <a:r>
              <a:rPr lang="en-US" sz="2000" dirty="0" err="1" smtClean="0"/>
              <a:t>SiNx</a:t>
            </a:r>
            <a:r>
              <a:rPr lang="en-US" sz="2000" dirty="0" smtClean="0"/>
              <a:t> has been developed to etch PECVD </a:t>
            </a:r>
            <a:r>
              <a:rPr lang="en-US" sz="2000" dirty="0" err="1" smtClean="0"/>
              <a:t>SiNx</a:t>
            </a:r>
            <a:r>
              <a:rPr lang="en-US" sz="2000" dirty="0" smtClean="0"/>
              <a:t> with definite feature size and steep and smooth sidewalls. The </a:t>
            </a:r>
            <a:r>
              <a:rPr lang="en-US" sz="2000" dirty="0" err="1" smtClean="0"/>
              <a:t>SiNx</a:t>
            </a:r>
            <a:r>
              <a:rPr lang="en-US" sz="2000" dirty="0" smtClean="0"/>
              <a:t> can be deposited at high (270°) or low temperature(120°). This process works well for either single or two layers of </a:t>
            </a:r>
            <a:r>
              <a:rPr lang="en-US" sz="2000" dirty="0" err="1" smtClean="0"/>
              <a:t>SiNx</a:t>
            </a:r>
            <a:r>
              <a:rPr lang="en-US" sz="2000" dirty="0" smtClean="0"/>
              <a:t> deposited at different temperature. </a:t>
            </a:r>
            <a:endParaRPr lang="en-US" sz="2000" dirty="0"/>
          </a:p>
        </p:txBody>
      </p:sp>
      <p:sp>
        <p:nvSpPr>
          <p:cNvPr id="236" name="TextBox 235"/>
          <p:cNvSpPr txBox="1"/>
          <p:nvPr/>
        </p:nvSpPr>
        <p:spPr>
          <a:xfrm>
            <a:off x="431540" y="2168860"/>
            <a:ext cx="3888432" cy="646331"/>
          </a:xfrm>
          <a:prstGeom prst="rect">
            <a:avLst/>
          </a:prstGeom>
          <a:noFill/>
        </p:spPr>
        <p:txBody>
          <a:bodyPr wrap="square" rtlCol="0">
            <a:spAutoFit/>
          </a:bodyPr>
          <a:lstStyle/>
          <a:p>
            <a:r>
              <a:rPr lang="en-US" dirty="0" smtClean="0">
                <a:solidFill>
                  <a:srgbClr val="0070C0"/>
                </a:solidFill>
              </a:rPr>
              <a:t>FIB cross section of 1.0μm wide and 300nm thick </a:t>
            </a:r>
            <a:r>
              <a:rPr lang="en-US" dirty="0" err="1" smtClean="0">
                <a:solidFill>
                  <a:srgbClr val="0070C0"/>
                </a:solidFill>
              </a:rPr>
              <a:t>SiNx</a:t>
            </a:r>
            <a:r>
              <a:rPr lang="en-US" dirty="0" smtClean="0">
                <a:solidFill>
                  <a:srgbClr val="0070C0"/>
                </a:solidFill>
              </a:rPr>
              <a:t> waveguide with resist</a:t>
            </a:r>
            <a:endParaRPr lang="en-US" dirty="0">
              <a:solidFill>
                <a:srgbClr val="0070C0"/>
              </a:solidFill>
            </a:endParaRPr>
          </a:p>
        </p:txBody>
      </p:sp>
      <p:pic>
        <p:nvPicPr>
          <p:cNvPr id="8" name="Picture 6" descr="W:\INTEC\Weiqiang\20130104\sin_2_01.jpg"/>
          <p:cNvPicPr>
            <a:picLocks noChangeAspect="1" noChangeArrowheads="1"/>
          </p:cNvPicPr>
          <p:nvPr/>
        </p:nvPicPr>
        <p:blipFill>
          <a:blip r:embed="rId2" cstate="print"/>
          <a:srcRect/>
          <a:stretch>
            <a:fillRect/>
          </a:stretch>
        </p:blipFill>
        <p:spPr bwMode="auto">
          <a:xfrm>
            <a:off x="503548" y="2869034"/>
            <a:ext cx="3657600" cy="3368278"/>
          </a:xfrm>
          <a:prstGeom prst="rect">
            <a:avLst/>
          </a:prstGeom>
          <a:noFill/>
        </p:spPr>
      </p:pic>
      <p:pic>
        <p:nvPicPr>
          <p:cNvPr id="11" name="Picture 5" descr="W:\INTEC\Weiqiang\20130104\sin_2_06.jpg"/>
          <p:cNvPicPr>
            <a:picLocks noChangeAspect="1" noChangeArrowheads="1"/>
          </p:cNvPicPr>
          <p:nvPr/>
        </p:nvPicPr>
        <p:blipFill>
          <a:blip r:embed="rId3" cstate="print"/>
          <a:srcRect/>
          <a:stretch>
            <a:fillRect/>
          </a:stretch>
        </p:blipFill>
        <p:spPr bwMode="auto">
          <a:xfrm>
            <a:off x="4896036" y="2852936"/>
            <a:ext cx="3657600" cy="3368278"/>
          </a:xfrm>
          <a:prstGeom prst="rect">
            <a:avLst/>
          </a:prstGeom>
          <a:noFill/>
        </p:spPr>
      </p:pic>
      <p:sp>
        <p:nvSpPr>
          <p:cNvPr id="12" name="TextBox 11"/>
          <p:cNvSpPr txBox="1"/>
          <p:nvPr/>
        </p:nvSpPr>
        <p:spPr>
          <a:xfrm>
            <a:off x="4932040" y="2348880"/>
            <a:ext cx="3659400" cy="369332"/>
          </a:xfrm>
          <a:prstGeom prst="rect">
            <a:avLst/>
          </a:prstGeom>
          <a:noFill/>
        </p:spPr>
        <p:txBody>
          <a:bodyPr wrap="none" rtlCol="0">
            <a:spAutoFit/>
          </a:bodyPr>
          <a:lstStyle/>
          <a:p>
            <a:r>
              <a:rPr lang="en-US" dirty="0" smtClean="0">
                <a:solidFill>
                  <a:srgbClr val="0070C0"/>
                </a:solidFill>
              </a:rPr>
              <a:t>Sidewall surface (two layers of </a:t>
            </a:r>
            <a:r>
              <a:rPr lang="en-US" dirty="0" err="1" smtClean="0">
                <a:solidFill>
                  <a:srgbClr val="0070C0"/>
                </a:solidFill>
              </a:rPr>
              <a:t>SiNx</a:t>
            </a:r>
            <a:r>
              <a:rPr lang="en-US" dirty="0" smtClean="0">
                <a:solidFill>
                  <a:srgbClr val="0070C0"/>
                </a:solidFill>
              </a:rPr>
              <a:t>)</a:t>
            </a:r>
            <a:endParaRPr lang="en-US" dirty="0">
              <a:solidFill>
                <a:srgbClr val="0070C0"/>
              </a:solidFill>
            </a:endParaRPr>
          </a:p>
        </p:txBody>
      </p:sp>
    </p:spTree>
    <p:extLst>
      <p:ext uri="{BB962C8B-B14F-4D97-AF65-F5344CB8AC3E}">
        <p14:creationId xmlns:p14="http://schemas.microsoft.com/office/powerpoint/2010/main" val="30920430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014" y="404664"/>
            <a:ext cx="8488947" cy="936104"/>
          </a:xfrm>
        </p:spPr>
        <p:txBody>
          <a:bodyPr>
            <a:normAutofit fontScale="85000" lnSpcReduction="10000"/>
          </a:bodyPr>
          <a:lstStyle/>
          <a:p>
            <a:pPr>
              <a:lnSpc>
                <a:spcPct val="170000"/>
              </a:lnSpc>
            </a:pPr>
            <a:r>
              <a:rPr lang="en-US" sz="2000" dirty="0" smtClean="0"/>
              <a:t>We also demonstrated that it’s possible to etch such structure like </a:t>
            </a:r>
            <a:r>
              <a:rPr lang="en-US" sz="2000" dirty="0" err="1" smtClean="0"/>
              <a:t>SiNx</a:t>
            </a:r>
            <a:r>
              <a:rPr lang="en-US" sz="2000" dirty="0" smtClean="0"/>
              <a:t>-QDs-</a:t>
            </a:r>
            <a:r>
              <a:rPr lang="en-US" sz="2000" dirty="0" err="1" smtClean="0"/>
              <a:t>SiNx</a:t>
            </a:r>
            <a:r>
              <a:rPr lang="en-US" sz="2000" dirty="0" smtClean="0"/>
              <a:t> sandwich structure. </a:t>
            </a:r>
            <a:endParaRPr lang="en-US" sz="2000" dirty="0"/>
          </a:p>
        </p:txBody>
      </p:sp>
      <p:sp>
        <p:nvSpPr>
          <p:cNvPr id="236" name="TextBox 235"/>
          <p:cNvSpPr txBox="1"/>
          <p:nvPr/>
        </p:nvSpPr>
        <p:spPr>
          <a:xfrm>
            <a:off x="251520" y="1808820"/>
            <a:ext cx="4103948" cy="369332"/>
          </a:xfrm>
          <a:prstGeom prst="rect">
            <a:avLst/>
          </a:prstGeom>
          <a:noFill/>
        </p:spPr>
        <p:txBody>
          <a:bodyPr wrap="square" rtlCol="0">
            <a:spAutoFit/>
          </a:bodyPr>
          <a:lstStyle/>
          <a:p>
            <a:r>
              <a:rPr lang="en-US" dirty="0" smtClean="0">
                <a:solidFill>
                  <a:srgbClr val="0070C0"/>
                </a:solidFill>
              </a:rPr>
              <a:t>FIB cross section of </a:t>
            </a:r>
            <a:r>
              <a:rPr lang="en-US" dirty="0" err="1" smtClean="0">
                <a:solidFill>
                  <a:srgbClr val="0070C0"/>
                </a:solidFill>
              </a:rPr>
              <a:t>SiNx</a:t>
            </a:r>
            <a:r>
              <a:rPr lang="en-US" dirty="0" smtClean="0">
                <a:solidFill>
                  <a:srgbClr val="0070C0"/>
                </a:solidFill>
              </a:rPr>
              <a:t>-QDs-</a:t>
            </a:r>
            <a:r>
              <a:rPr lang="en-US" dirty="0" err="1" smtClean="0">
                <a:solidFill>
                  <a:srgbClr val="0070C0"/>
                </a:solidFill>
              </a:rPr>
              <a:t>SiNx</a:t>
            </a:r>
            <a:r>
              <a:rPr lang="en-US" dirty="0" smtClean="0">
                <a:solidFill>
                  <a:srgbClr val="0070C0"/>
                </a:solidFill>
              </a:rPr>
              <a:t> layers </a:t>
            </a:r>
            <a:endParaRPr lang="en-US" dirty="0">
              <a:solidFill>
                <a:srgbClr val="0070C0"/>
              </a:solidFill>
            </a:endParaRPr>
          </a:p>
        </p:txBody>
      </p:sp>
      <p:sp>
        <p:nvSpPr>
          <p:cNvPr id="12" name="TextBox 11"/>
          <p:cNvSpPr txBox="1"/>
          <p:nvPr/>
        </p:nvSpPr>
        <p:spPr>
          <a:xfrm>
            <a:off x="5004048" y="1808820"/>
            <a:ext cx="3515001" cy="369332"/>
          </a:xfrm>
          <a:prstGeom prst="rect">
            <a:avLst/>
          </a:prstGeom>
          <a:noFill/>
        </p:spPr>
        <p:txBody>
          <a:bodyPr wrap="none" rtlCol="0">
            <a:spAutoFit/>
          </a:bodyPr>
          <a:lstStyle/>
          <a:p>
            <a:r>
              <a:rPr lang="en-US" dirty="0" smtClean="0">
                <a:solidFill>
                  <a:srgbClr val="0070C0"/>
                </a:solidFill>
              </a:rPr>
              <a:t>Sidewall surface (two types of </a:t>
            </a:r>
            <a:r>
              <a:rPr lang="en-US" dirty="0" err="1" smtClean="0">
                <a:solidFill>
                  <a:srgbClr val="0070C0"/>
                </a:solidFill>
              </a:rPr>
              <a:t>SiNx</a:t>
            </a:r>
            <a:r>
              <a:rPr lang="en-US" dirty="0" smtClean="0">
                <a:solidFill>
                  <a:srgbClr val="0070C0"/>
                </a:solidFill>
              </a:rPr>
              <a:t>)</a:t>
            </a:r>
            <a:endParaRPr lang="en-US" dirty="0">
              <a:solidFill>
                <a:srgbClr val="0070C0"/>
              </a:solidFill>
            </a:endParaRPr>
          </a:p>
        </p:txBody>
      </p:sp>
      <p:pic>
        <p:nvPicPr>
          <p:cNvPr id="9" name="Picture 2" descr="W:\INTEC\Weiqiang\18122012\sin_4_01.jpg"/>
          <p:cNvPicPr>
            <a:picLocks noChangeAspect="1" noChangeArrowheads="1"/>
          </p:cNvPicPr>
          <p:nvPr/>
        </p:nvPicPr>
        <p:blipFill>
          <a:blip r:embed="rId2" cstate="print"/>
          <a:srcRect/>
          <a:stretch>
            <a:fillRect/>
          </a:stretch>
        </p:blipFill>
        <p:spPr bwMode="auto">
          <a:xfrm>
            <a:off x="431540" y="2384884"/>
            <a:ext cx="3657600" cy="3368278"/>
          </a:xfrm>
          <a:prstGeom prst="rect">
            <a:avLst/>
          </a:prstGeom>
          <a:noFill/>
        </p:spPr>
      </p:pic>
      <p:pic>
        <p:nvPicPr>
          <p:cNvPr id="10" name="Picture 3" descr="W:\INTEC\Weiqiang\18122012\sin_4_09.jpg"/>
          <p:cNvPicPr>
            <a:picLocks noChangeAspect="1" noChangeArrowheads="1"/>
          </p:cNvPicPr>
          <p:nvPr/>
        </p:nvPicPr>
        <p:blipFill>
          <a:blip r:embed="rId3" cstate="print"/>
          <a:srcRect/>
          <a:stretch>
            <a:fillRect/>
          </a:stretch>
        </p:blipFill>
        <p:spPr bwMode="auto">
          <a:xfrm>
            <a:off x="4982852" y="2364978"/>
            <a:ext cx="3657600" cy="3368278"/>
          </a:xfrm>
          <a:prstGeom prst="rect">
            <a:avLst/>
          </a:prstGeom>
          <a:noFill/>
        </p:spPr>
      </p:pic>
    </p:spTree>
    <p:extLst>
      <p:ext uri="{BB962C8B-B14F-4D97-AF65-F5344CB8AC3E}">
        <p14:creationId xmlns:p14="http://schemas.microsoft.com/office/powerpoint/2010/main" val="5032960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Material </a:t>
            </a:r>
            <a:r>
              <a:rPr lang="en-US" dirty="0" err="1" smtClean="0"/>
              <a:t>characterisation</a:t>
            </a:r>
            <a:r>
              <a:rPr lang="en-US" dirty="0"/>
              <a:t/>
            </a:r>
            <a:br>
              <a:rPr lang="en-US" dirty="0"/>
            </a:br>
            <a:r>
              <a:rPr lang="en-US" dirty="0" smtClean="0"/>
              <a:t>(in solution, transient absorption setup)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8103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 name="Content Placeholder 2"/>
          <p:cNvSpPr>
            <a:spLocks noGrp="1"/>
          </p:cNvSpPr>
          <p:nvPr>
            <p:ph idx="1"/>
          </p:nvPr>
        </p:nvSpPr>
        <p:spPr>
          <a:xfrm>
            <a:off x="291014" y="80628"/>
            <a:ext cx="7989398" cy="612068"/>
          </a:xfrm>
        </p:spPr>
        <p:txBody>
          <a:bodyPr>
            <a:normAutofit/>
          </a:bodyPr>
          <a:lstStyle/>
          <a:p>
            <a:pPr>
              <a:lnSpc>
                <a:spcPct val="170000"/>
              </a:lnSpc>
            </a:pPr>
            <a:r>
              <a:rPr lang="en-US" sz="1800" b="1" dirty="0" smtClean="0"/>
              <a:t>2. Measurement of emission of QDs coupled to SOI cavity (still ongoing…)</a:t>
            </a:r>
          </a:p>
          <a:p>
            <a:pPr>
              <a:lnSpc>
                <a:spcPct val="170000"/>
              </a:lnSpc>
            </a:pPr>
            <a:endParaRPr lang="en-US" sz="2000" dirty="0"/>
          </a:p>
        </p:txBody>
      </p:sp>
      <p:sp>
        <p:nvSpPr>
          <p:cNvPr id="106" name="TextBox 105"/>
          <p:cNvSpPr txBox="1"/>
          <p:nvPr/>
        </p:nvSpPr>
        <p:spPr>
          <a:xfrm>
            <a:off x="2879812" y="2780928"/>
            <a:ext cx="1867819" cy="307777"/>
          </a:xfrm>
          <a:prstGeom prst="rect">
            <a:avLst/>
          </a:prstGeom>
          <a:noFill/>
        </p:spPr>
        <p:txBody>
          <a:bodyPr wrap="none" rtlCol="0">
            <a:spAutoFit/>
          </a:bodyPr>
          <a:lstStyle/>
          <a:p>
            <a:r>
              <a:rPr lang="en-US" sz="1400" dirty="0" smtClean="0">
                <a:solidFill>
                  <a:srgbClr val="0070C0"/>
                </a:solidFill>
              </a:rPr>
              <a:t>Pump with visible laser</a:t>
            </a:r>
            <a:endParaRPr lang="en-US" sz="1400" dirty="0">
              <a:solidFill>
                <a:srgbClr val="0070C0"/>
              </a:solidFill>
            </a:endParaRPr>
          </a:p>
        </p:txBody>
      </p:sp>
      <p:sp>
        <p:nvSpPr>
          <p:cNvPr id="108" name="TextBox 107"/>
          <p:cNvSpPr txBox="1"/>
          <p:nvPr/>
        </p:nvSpPr>
        <p:spPr>
          <a:xfrm>
            <a:off x="431540" y="814643"/>
            <a:ext cx="5652628" cy="1354217"/>
          </a:xfrm>
          <a:prstGeom prst="rect">
            <a:avLst/>
          </a:prstGeom>
          <a:noFill/>
        </p:spPr>
        <p:txBody>
          <a:bodyPr wrap="square" rtlCol="0">
            <a:spAutoFit/>
          </a:bodyPr>
          <a:lstStyle/>
          <a:p>
            <a:r>
              <a:rPr lang="en-US" dirty="0" smtClean="0"/>
              <a:t>Setup for measurement</a:t>
            </a:r>
          </a:p>
          <a:p>
            <a:pPr marL="342900" indent="-342900">
              <a:buFont typeface="Wingdings" pitchFamily="2" charset="2"/>
              <a:buChar char="Ø"/>
            </a:pPr>
            <a:r>
              <a:rPr lang="en-US" sz="1600" dirty="0" smtClean="0"/>
              <a:t>Deposit core/shell QDs emitting around 1550nm on the top of cavity center</a:t>
            </a:r>
          </a:p>
          <a:p>
            <a:pPr marL="342900" indent="-342900">
              <a:buFont typeface="Wingdings" pitchFamily="2" charset="2"/>
              <a:buChar char="Ø"/>
            </a:pPr>
            <a:r>
              <a:rPr lang="en-US" sz="1600" dirty="0" smtClean="0"/>
              <a:t>Optical pump QDs with visible laser out coupled by fiber</a:t>
            </a:r>
          </a:p>
          <a:p>
            <a:pPr marL="342900" indent="-342900">
              <a:buFont typeface="Wingdings" pitchFamily="2" charset="2"/>
              <a:buChar char="Ø"/>
            </a:pPr>
            <a:r>
              <a:rPr lang="en-US" sz="1600" dirty="0" smtClean="0"/>
              <a:t>Collect PL emission from one side of on-chip grating</a:t>
            </a:r>
            <a:endParaRPr lang="en-US" sz="1600" dirty="0"/>
          </a:p>
        </p:txBody>
      </p:sp>
      <p:sp>
        <p:nvSpPr>
          <p:cNvPr id="110" name="TextBox 109"/>
          <p:cNvSpPr txBox="1"/>
          <p:nvPr/>
        </p:nvSpPr>
        <p:spPr>
          <a:xfrm>
            <a:off x="5832140" y="2816932"/>
            <a:ext cx="3091039" cy="307777"/>
          </a:xfrm>
          <a:prstGeom prst="rect">
            <a:avLst/>
          </a:prstGeom>
          <a:noFill/>
        </p:spPr>
        <p:txBody>
          <a:bodyPr wrap="none" rtlCol="0">
            <a:spAutoFit/>
          </a:bodyPr>
          <a:lstStyle/>
          <a:p>
            <a:r>
              <a:rPr lang="en-US" sz="1400" dirty="0" smtClean="0">
                <a:solidFill>
                  <a:srgbClr val="0070C0"/>
                </a:solidFill>
              </a:rPr>
              <a:t>PL collection by </a:t>
            </a:r>
            <a:r>
              <a:rPr lang="en-US" sz="1400" dirty="0" err="1" smtClean="0">
                <a:solidFill>
                  <a:srgbClr val="0070C0"/>
                </a:solidFill>
              </a:rPr>
              <a:t>monochrometer</a:t>
            </a:r>
            <a:r>
              <a:rPr lang="en-US" sz="1400" dirty="0" smtClean="0">
                <a:solidFill>
                  <a:srgbClr val="0070C0"/>
                </a:solidFill>
              </a:rPr>
              <a:t> or OSA</a:t>
            </a:r>
            <a:endParaRPr lang="en-US" sz="1400" dirty="0">
              <a:solidFill>
                <a:srgbClr val="0070C0"/>
              </a:solidFill>
            </a:endParaRPr>
          </a:p>
        </p:txBody>
      </p:sp>
      <p:pic>
        <p:nvPicPr>
          <p:cNvPr id="4120" name="Picture 24" descr="C:\Users\weixie\Desktop\Picture5.png"/>
          <p:cNvPicPr>
            <a:picLocks noChangeAspect="1" noChangeArrowheads="1"/>
          </p:cNvPicPr>
          <p:nvPr/>
        </p:nvPicPr>
        <p:blipFill>
          <a:blip r:embed="rId2" cstate="print"/>
          <a:srcRect/>
          <a:stretch>
            <a:fillRect/>
          </a:stretch>
        </p:blipFill>
        <p:spPr bwMode="auto">
          <a:xfrm>
            <a:off x="611560" y="5517232"/>
            <a:ext cx="6625035" cy="389469"/>
          </a:xfrm>
          <a:prstGeom prst="rect">
            <a:avLst/>
          </a:prstGeom>
          <a:noFill/>
        </p:spPr>
      </p:pic>
      <p:sp>
        <p:nvSpPr>
          <p:cNvPr id="104" name="Can 103"/>
          <p:cNvSpPr/>
          <p:nvPr/>
        </p:nvSpPr>
        <p:spPr>
          <a:xfrm>
            <a:off x="3507564" y="3212976"/>
            <a:ext cx="612068" cy="2556284"/>
          </a:xfrm>
          <a:prstGeom prst="can">
            <a:avLst/>
          </a:prstGeom>
          <a:gradFill>
            <a:gsLst>
              <a:gs pos="0">
                <a:schemeClr val="accent1">
                  <a:tint val="100000"/>
                  <a:shade val="100000"/>
                  <a:satMod val="130000"/>
                  <a:alpha val="20000"/>
                </a:schemeClr>
              </a:gs>
              <a:gs pos="100000">
                <a:schemeClr val="accent1">
                  <a:tint val="50000"/>
                  <a:shade val="100000"/>
                  <a:satMod val="350000"/>
                </a:schemeClr>
              </a:gs>
            </a:gsLst>
          </a:gra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an 68"/>
          <p:cNvSpPr/>
          <p:nvPr/>
        </p:nvSpPr>
        <p:spPr>
          <a:xfrm rot="936118">
            <a:off x="6781823" y="3194824"/>
            <a:ext cx="597935" cy="2592496"/>
          </a:xfrm>
          <a:prstGeom prst="can">
            <a:avLst/>
          </a:prstGeom>
          <a:gradFill>
            <a:gsLst>
              <a:gs pos="0">
                <a:schemeClr val="accent1">
                  <a:tint val="100000"/>
                  <a:shade val="100000"/>
                  <a:satMod val="130000"/>
                  <a:alpha val="2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8296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Optical coupling, chip to chip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4618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State-of-the-art</a:t>
            </a:r>
            <a:endParaRPr lang="en-US" dirty="0"/>
          </a:p>
        </p:txBody>
      </p:sp>
      <p:pic>
        <p:nvPicPr>
          <p:cNvPr id="6" name="Picture 5"/>
          <p:cNvPicPr>
            <a:picLocks noChangeAspect="1"/>
          </p:cNvPicPr>
          <p:nvPr/>
        </p:nvPicPr>
        <p:blipFill>
          <a:blip r:embed="rId2"/>
          <a:stretch>
            <a:fillRect/>
          </a:stretch>
        </p:blipFill>
        <p:spPr>
          <a:xfrm>
            <a:off x="2844800" y="201561"/>
            <a:ext cx="6299200" cy="1346200"/>
          </a:xfrm>
          <a:prstGeom prst="rect">
            <a:avLst/>
          </a:prstGeom>
        </p:spPr>
      </p:pic>
      <p:pic>
        <p:nvPicPr>
          <p:cNvPr id="7" name="Picture 6"/>
          <p:cNvPicPr>
            <a:picLocks noChangeAspect="1"/>
          </p:cNvPicPr>
          <p:nvPr/>
        </p:nvPicPr>
        <p:blipFill>
          <a:blip r:embed="rId3"/>
          <a:stretch>
            <a:fillRect/>
          </a:stretch>
        </p:blipFill>
        <p:spPr>
          <a:xfrm>
            <a:off x="0" y="1547761"/>
            <a:ext cx="5308600" cy="1346200"/>
          </a:xfrm>
          <a:prstGeom prst="rect">
            <a:avLst/>
          </a:prstGeom>
        </p:spPr>
      </p:pic>
      <p:pic>
        <p:nvPicPr>
          <p:cNvPr id="9" name="Picture 8"/>
          <p:cNvPicPr>
            <a:picLocks noChangeAspect="1"/>
          </p:cNvPicPr>
          <p:nvPr/>
        </p:nvPicPr>
        <p:blipFill>
          <a:blip r:embed="rId4"/>
          <a:stretch>
            <a:fillRect/>
          </a:stretch>
        </p:blipFill>
        <p:spPr>
          <a:xfrm>
            <a:off x="3678950" y="2998534"/>
            <a:ext cx="4251787" cy="2697370"/>
          </a:xfrm>
          <a:prstGeom prst="rect">
            <a:avLst/>
          </a:prstGeom>
        </p:spPr>
      </p:pic>
      <p:pic>
        <p:nvPicPr>
          <p:cNvPr id="10" name="Picture 9"/>
          <p:cNvPicPr>
            <a:picLocks noChangeAspect="1"/>
          </p:cNvPicPr>
          <p:nvPr/>
        </p:nvPicPr>
        <p:blipFill>
          <a:blip r:embed="rId5"/>
          <a:stretch>
            <a:fillRect/>
          </a:stretch>
        </p:blipFill>
        <p:spPr>
          <a:xfrm>
            <a:off x="3678949" y="2693188"/>
            <a:ext cx="4713825" cy="3387180"/>
          </a:xfrm>
          <a:prstGeom prst="rect">
            <a:avLst/>
          </a:prstGeom>
          <a:solidFill>
            <a:schemeClr val="bg1"/>
          </a:solidFill>
        </p:spPr>
      </p:pic>
      <p:pic>
        <p:nvPicPr>
          <p:cNvPr id="11" name="Picture 10"/>
          <p:cNvPicPr>
            <a:picLocks noChangeAspect="1"/>
          </p:cNvPicPr>
          <p:nvPr/>
        </p:nvPicPr>
        <p:blipFill>
          <a:blip r:embed="rId6"/>
          <a:stretch>
            <a:fillRect/>
          </a:stretch>
        </p:blipFill>
        <p:spPr>
          <a:xfrm>
            <a:off x="360946" y="3137596"/>
            <a:ext cx="3829171" cy="2388085"/>
          </a:xfrm>
          <a:prstGeom prst="rect">
            <a:avLst/>
          </a:prstGeom>
        </p:spPr>
      </p:pic>
    </p:spTree>
    <p:extLst>
      <p:ext uri="{BB962C8B-B14F-4D97-AF65-F5344CB8AC3E}">
        <p14:creationId xmlns:p14="http://schemas.microsoft.com/office/powerpoint/2010/main" val="88717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tolerance</a:t>
            </a:r>
            <a:endParaRPr lang="en-US" dirty="0"/>
          </a:p>
        </p:txBody>
      </p:sp>
      <p:pic>
        <p:nvPicPr>
          <p:cNvPr id="4" name="Picture 3"/>
          <p:cNvPicPr>
            <a:picLocks noChangeAspect="1"/>
          </p:cNvPicPr>
          <p:nvPr/>
        </p:nvPicPr>
        <p:blipFill>
          <a:blip r:embed="rId2"/>
          <a:stretch>
            <a:fillRect/>
          </a:stretch>
        </p:blipFill>
        <p:spPr>
          <a:xfrm>
            <a:off x="635812" y="2057400"/>
            <a:ext cx="4052042" cy="2787392"/>
          </a:xfrm>
          <a:prstGeom prst="rect">
            <a:avLst/>
          </a:prstGeom>
        </p:spPr>
      </p:pic>
      <p:pic>
        <p:nvPicPr>
          <p:cNvPr id="5" name="Picture 4"/>
          <p:cNvPicPr>
            <a:picLocks noChangeAspect="1"/>
          </p:cNvPicPr>
          <p:nvPr/>
        </p:nvPicPr>
        <p:blipFill>
          <a:blip r:embed="rId3"/>
          <a:stretch>
            <a:fillRect/>
          </a:stretch>
        </p:blipFill>
        <p:spPr>
          <a:xfrm>
            <a:off x="4814421" y="2057400"/>
            <a:ext cx="4142012" cy="2787392"/>
          </a:xfrm>
          <a:prstGeom prst="rect">
            <a:avLst/>
          </a:prstGeom>
        </p:spPr>
      </p:pic>
      <p:pic>
        <p:nvPicPr>
          <p:cNvPr id="6" name="Picture 5"/>
          <p:cNvPicPr>
            <a:picLocks noChangeAspect="1"/>
          </p:cNvPicPr>
          <p:nvPr/>
        </p:nvPicPr>
        <p:blipFill>
          <a:blip r:embed="rId4"/>
          <a:stretch>
            <a:fillRect/>
          </a:stretch>
        </p:blipFill>
        <p:spPr>
          <a:xfrm>
            <a:off x="3067385" y="656185"/>
            <a:ext cx="6299200" cy="1346200"/>
          </a:xfrm>
          <a:prstGeom prst="rect">
            <a:avLst/>
          </a:prstGeom>
        </p:spPr>
      </p:pic>
    </p:spTree>
    <p:extLst>
      <p:ext uri="{BB962C8B-B14F-4D97-AF65-F5344CB8AC3E}">
        <p14:creationId xmlns:p14="http://schemas.microsoft.com/office/powerpoint/2010/main" val="19125820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Option 1: no focusing optics</a:t>
            </a:r>
            <a:endParaRPr lang="en-US" dirty="0"/>
          </a:p>
        </p:txBody>
      </p:sp>
      <p:sp>
        <p:nvSpPr>
          <p:cNvPr id="6" name="TextBox 5"/>
          <p:cNvSpPr txBox="1"/>
          <p:nvPr/>
        </p:nvSpPr>
        <p:spPr>
          <a:xfrm>
            <a:off x="4072005" y="4684965"/>
            <a:ext cx="2969195" cy="369332"/>
          </a:xfrm>
          <a:prstGeom prst="rect">
            <a:avLst/>
          </a:prstGeom>
          <a:noFill/>
        </p:spPr>
        <p:txBody>
          <a:bodyPr wrap="none" rtlCol="0">
            <a:spAutoFit/>
          </a:bodyPr>
          <a:lstStyle/>
          <a:p>
            <a:r>
              <a:rPr lang="en-US" b="1" dirty="0" smtClean="0"/>
              <a:t>Distance between chips [um]</a:t>
            </a:r>
            <a:endParaRPr lang="en-US" b="1" dirty="0"/>
          </a:p>
        </p:txBody>
      </p:sp>
      <p:sp>
        <p:nvSpPr>
          <p:cNvPr id="7" name="TextBox 6"/>
          <p:cNvSpPr txBox="1"/>
          <p:nvPr/>
        </p:nvSpPr>
        <p:spPr>
          <a:xfrm rot="16200000">
            <a:off x="973154" y="2585191"/>
            <a:ext cx="2816922" cy="369332"/>
          </a:xfrm>
          <a:prstGeom prst="rect">
            <a:avLst/>
          </a:prstGeom>
          <a:noFill/>
        </p:spPr>
        <p:txBody>
          <a:bodyPr wrap="none" rtlCol="0">
            <a:spAutoFit/>
          </a:bodyPr>
          <a:lstStyle/>
          <a:p>
            <a:r>
              <a:rPr lang="en-US" b="1" dirty="0" smtClean="0"/>
              <a:t>Receiving Beam Waist [um]</a:t>
            </a:r>
            <a:endParaRPr lang="en-US" b="1" dirty="0"/>
          </a:p>
        </p:txBody>
      </p:sp>
      <p:grpSp>
        <p:nvGrpSpPr>
          <p:cNvPr id="16" name="Group 15"/>
          <p:cNvGrpSpPr/>
          <p:nvPr/>
        </p:nvGrpSpPr>
        <p:grpSpPr>
          <a:xfrm>
            <a:off x="112175" y="3981908"/>
            <a:ext cx="1214975" cy="329742"/>
            <a:chOff x="112175" y="3981908"/>
            <a:chExt cx="1214975" cy="329742"/>
          </a:xfrm>
        </p:grpSpPr>
        <p:sp>
          <p:nvSpPr>
            <p:cNvPr id="12" name="Rectangle 11"/>
            <p:cNvSpPr/>
            <p:nvPr/>
          </p:nvSpPr>
          <p:spPr>
            <a:xfrm>
              <a:off x="112175" y="4112848"/>
              <a:ext cx="1214975" cy="198802"/>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6986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9145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11431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7" name="Group 16"/>
          <p:cNvGrpSpPr/>
          <p:nvPr/>
        </p:nvGrpSpPr>
        <p:grpSpPr>
          <a:xfrm rot="10800000">
            <a:off x="675212" y="2857958"/>
            <a:ext cx="1214975" cy="329742"/>
            <a:chOff x="112175" y="3981908"/>
            <a:chExt cx="1214975" cy="329742"/>
          </a:xfrm>
        </p:grpSpPr>
        <p:sp>
          <p:nvSpPr>
            <p:cNvPr id="18" name="Rectangle 17"/>
            <p:cNvSpPr/>
            <p:nvPr/>
          </p:nvSpPr>
          <p:spPr>
            <a:xfrm>
              <a:off x="112175" y="4112848"/>
              <a:ext cx="1214975" cy="198802"/>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6986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9145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11431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2" name="Freeform 21"/>
          <p:cNvSpPr/>
          <p:nvPr/>
        </p:nvSpPr>
        <p:spPr>
          <a:xfrm>
            <a:off x="1294387" y="3056760"/>
            <a:ext cx="235962"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flipH="1">
            <a:off x="360947" y="3056760"/>
            <a:ext cx="337708"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Chart 23" title="Half Distance between chips"/>
          <p:cNvGraphicFramePr>
            <a:graphicFrameLocks/>
          </p:cNvGraphicFramePr>
          <p:nvPr>
            <p:extLst>
              <p:ext uri="{D42A27DB-BD31-4B8C-83A1-F6EECF244321}">
                <p14:modId xmlns:p14="http://schemas.microsoft.com/office/powerpoint/2010/main" val="1096212342"/>
              </p:ext>
            </p:extLst>
          </p:nvPr>
        </p:nvGraphicFramePr>
        <p:xfrm>
          <a:off x="2566282" y="1235687"/>
          <a:ext cx="5980516" cy="3868347"/>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p:cNvSpPr txBox="1"/>
          <p:nvPr/>
        </p:nvSpPr>
        <p:spPr>
          <a:xfrm>
            <a:off x="3508992" y="5385833"/>
            <a:ext cx="4019049" cy="646331"/>
          </a:xfrm>
          <a:prstGeom prst="rect">
            <a:avLst/>
          </a:prstGeom>
          <a:noFill/>
        </p:spPr>
        <p:txBody>
          <a:bodyPr wrap="none" rtlCol="0">
            <a:spAutoFit/>
          </a:bodyPr>
          <a:lstStyle/>
          <a:p>
            <a:r>
              <a:rPr lang="en-US" dirty="0" smtClean="0"/>
              <a:t>Coupling distance = </a:t>
            </a:r>
            <a:r>
              <a:rPr lang="en-US" dirty="0" err="1" smtClean="0"/>
              <a:t>gaussion</a:t>
            </a:r>
            <a:r>
              <a:rPr lang="en-US" dirty="0" smtClean="0"/>
              <a:t> beam waist</a:t>
            </a:r>
          </a:p>
          <a:p>
            <a:r>
              <a:rPr lang="en-US" dirty="0" smtClean="0"/>
              <a:t>Mismatch loss = 20% </a:t>
            </a:r>
            <a:endParaRPr lang="en-US" dirty="0"/>
          </a:p>
        </p:txBody>
      </p:sp>
    </p:spTree>
    <p:extLst>
      <p:ext uri="{BB962C8B-B14F-4D97-AF65-F5344CB8AC3E}">
        <p14:creationId xmlns:p14="http://schemas.microsoft.com/office/powerpoint/2010/main" val="2282283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6277" y="1258418"/>
            <a:ext cx="6005164" cy="4062973"/>
          </a:xfrm>
          <a:prstGeom prst="rect">
            <a:avLst/>
          </a:prstGeom>
        </p:spPr>
      </p:pic>
      <p:sp>
        <p:nvSpPr>
          <p:cNvPr id="4" name="Title 3"/>
          <p:cNvSpPr>
            <a:spLocks noGrp="1"/>
          </p:cNvSpPr>
          <p:nvPr>
            <p:ph type="title"/>
          </p:nvPr>
        </p:nvSpPr>
        <p:spPr/>
        <p:txBody>
          <a:bodyPr/>
          <a:lstStyle/>
          <a:p>
            <a:r>
              <a:rPr lang="en-US" dirty="0" smtClean="0"/>
              <a:t>Option 1: no focusing optics</a:t>
            </a:r>
            <a:endParaRPr lang="en-US" dirty="0"/>
          </a:p>
        </p:txBody>
      </p:sp>
      <p:sp>
        <p:nvSpPr>
          <p:cNvPr id="6" name="TextBox 5"/>
          <p:cNvSpPr txBox="1"/>
          <p:nvPr/>
        </p:nvSpPr>
        <p:spPr>
          <a:xfrm>
            <a:off x="4072005" y="4684965"/>
            <a:ext cx="2969195" cy="369332"/>
          </a:xfrm>
          <a:prstGeom prst="rect">
            <a:avLst/>
          </a:prstGeom>
          <a:noFill/>
        </p:spPr>
        <p:txBody>
          <a:bodyPr wrap="none" rtlCol="0">
            <a:spAutoFit/>
          </a:bodyPr>
          <a:lstStyle/>
          <a:p>
            <a:r>
              <a:rPr lang="en-US" b="1" dirty="0" smtClean="0"/>
              <a:t>Distance between chips [um]</a:t>
            </a:r>
            <a:endParaRPr lang="en-US" b="1" dirty="0"/>
          </a:p>
        </p:txBody>
      </p:sp>
      <p:sp>
        <p:nvSpPr>
          <p:cNvPr id="7" name="TextBox 6"/>
          <p:cNvSpPr txBox="1"/>
          <p:nvPr/>
        </p:nvSpPr>
        <p:spPr>
          <a:xfrm rot="16200000">
            <a:off x="1149824" y="2585191"/>
            <a:ext cx="2463573" cy="369332"/>
          </a:xfrm>
          <a:prstGeom prst="rect">
            <a:avLst/>
          </a:prstGeom>
          <a:noFill/>
        </p:spPr>
        <p:txBody>
          <a:bodyPr wrap="none" rtlCol="0">
            <a:spAutoFit/>
          </a:bodyPr>
          <a:lstStyle/>
          <a:p>
            <a:r>
              <a:rPr lang="en-US" b="1" dirty="0" smtClean="0"/>
              <a:t>Minimum channel pitch</a:t>
            </a:r>
            <a:endParaRPr lang="en-US" b="1" dirty="0"/>
          </a:p>
        </p:txBody>
      </p:sp>
      <p:grpSp>
        <p:nvGrpSpPr>
          <p:cNvPr id="9" name="Group 8"/>
          <p:cNvGrpSpPr/>
          <p:nvPr/>
        </p:nvGrpSpPr>
        <p:grpSpPr>
          <a:xfrm>
            <a:off x="112175" y="3981908"/>
            <a:ext cx="1214975" cy="329742"/>
            <a:chOff x="112175" y="3981908"/>
            <a:chExt cx="1214975" cy="329742"/>
          </a:xfrm>
        </p:grpSpPr>
        <p:sp>
          <p:nvSpPr>
            <p:cNvPr id="10" name="Rectangle 9"/>
            <p:cNvSpPr/>
            <p:nvPr/>
          </p:nvSpPr>
          <p:spPr>
            <a:xfrm>
              <a:off x="112175" y="4112848"/>
              <a:ext cx="1214975" cy="198802"/>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986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a:off x="9145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11431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4" name="Group 13"/>
          <p:cNvGrpSpPr/>
          <p:nvPr/>
        </p:nvGrpSpPr>
        <p:grpSpPr>
          <a:xfrm rot="10800000">
            <a:off x="675212" y="2857958"/>
            <a:ext cx="1214975" cy="329742"/>
            <a:chOff x="112175" y="3981908"/>
            <a:chExt cx="1214975" cy="329742"/>
          </a:xfrm>
        </p:grpSpPr>
        <p:sp>
          <p:nvSpPr>
            <p:cNvPr id="15" name="Rectangle 14"/>
            <p:cNvSpPr/>
            <p:nvPr/>
          </p:nvSpPr>
          <p:spPr>
            <a:xfrm>
              <a:off x="112175" y="4112848"/>
              <a:ext cx="1214975" cy="198802"/>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6986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9145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p:cNvSpPr/>
            <p:nvPr/>
          </p:nvSpPr>
          <p:spPr>
            <a:xfrm>
              <a:off x="11431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9" name="Freeform 18"/>
          <p:cNvSpPr/>
          <p:nvPr/>
        </p:nvSpPr>
        <p:spPr>
          <a:xfrm>
            <a:off x="1294387" y="3056760"/>
            <a:ext cx="235962"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flipH="1">
            <a:off x="360947" y="3056760"/>
            <a:ext cx="337708"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1890187" y="862857"/>
            <a:ext cx="5173374" cy="369332"/>
          </a:xfrm>
          <a:prstGeom prst="rect">
            <a:avLst/>
          </a:prstGeom>
          <a:noFill/>
        </p:spPr>
        <p:txBody>
          <a:bodyPr wrap="none" rtlCol="0">
            <a:spAutoFit/>
          </a:bodyPr>
          <a:lstStyle/>
          <a:p>
            <a:r>
              <a:rPr lang="en-US" dirty="0" smtClean="0"/>
              <a:t>Take into account 2.5 x beam waist to avoid crosstalk</a:t>
            </a:r>
            <a:endParaRPr lang="en-US" dirty="0"/>
          </a:p>
        </p:txBody>
      </p:sp>
    </p:spTree>
    <p:extLst>
      <p:ext uri="{BB962C8B-B14F-4D97-AF65-F5344CB8AC3E}">
        <p14:creationId xmlns:p14="http://schemas.microsoft.com/office/powerpoint/2010/main" val="35286201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2: focusing optics</a:t>
            </a:r>
            <a:endParaRPr lang="en-US" dirty="0"/>
          </a:p>
        </p:txBody>
      </p:sp>
      <p:graphicFrame>
        <p:nvGraphicFramePr>
          <p:cNvPr id="3" name="Chart 2" title="Half Distance between chips"/>
          <p:cNvGraphicFramePr>
            <a:graphicFrameLocks/>
          </p:cNvGraphicFramePr>
          <p:nvPr>
            <p:extLst>
              <p:ext uri="{D42A27DB-BD31-4B8C-83A1-F6EECF244321}">
                <p14:modId xmlns:p14="http://schemas.microsoft.com/office/powerpoint/2010/main" val="2855391299"/>
              </p:ext>
            </p:extLst>
          </p:nvPr>
        </p:nvGraphicFramePr>
        <p:xfrm>
          <a:off x="1796876" y="874661"/>
          <a:ext cx="6582805" cy="440099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072005" y="4684965"/>
            <a:ext cx="2969195" cy="369332"/>
          </a:xfrm>
          <a:prstGeom prst="rect">
            <a:avLst/>
          </a:prstGeom>
          <a:noFill/>
        </p:spPr>
        <p:txBody>
          <a:bodyPr wrap="none" rtlCol="0">
            <a:spAutoFit/>
          </a:bodyPr>
          <a:lstStyle/>
          <a:p>
            <a:r>
              <a:rPr lang="en-US" b="1" dirty="0" smtClean="0"/>
              <a:t>Distance between chips [um]</a:t>
            </a:r>
            <a:endParaRPr lang="en-US" b="1" dirty="0"/>
          </a:p>
        </p:txBody>
      </p:sp>
      <p:sp>
        <p:nvSpPr>
          <p:cNvPr id="5" name="TextBox 4"/>
          <p:cNvSpPr txBox="1"/>
          <p:nvPr/>
        </p:nvSpPr>
        <p:spPr>
          <a:xfrm rot="16200000">
            <a:off x="1149824" y="2585191"/>
            <a:ext cx="2463573" cy="369332"/>
          </a:xfrm>
          <a:prstGeom prst="rect">
            <a:avLst/>
          </a:prstGeom>
          <a:noFill/>
        </p:spPr>
        <p:txBody>
          <a:bodyPr wrap="none" rtlCol="0">
            <a:spAutoFit/>
          </a:bodyPr>
          <a:lstStyle/>
          <a:p>
            <a:r>
              <a:rPr lang="en-US" b="1" dirty="0" smtClean="0"/>
              <a:t>Minimum channel pitch</a:t>
            </a:r>
            <a:endParaRPr lang="en-US" b="1" dirty="0"/>
          </a:p>
        </p:txBody>
      </p:sp>
      <p:sp>
        <p:nvSpPr>
          <p:cNvPr id="6" name="TextBox 5"/>
          <p:cNvSpPr txBox="1"/>
          <p:nvPr/>
        </p:nvSpPr>
        <p:spPr>
          <a:xfrm>
            <a:off x="2775769" y="5287501"/>
            <a:ext cx="5585108" cy="923330"/>
          </a:xfrm>
          <a:prstGeom prst="rect">
            <a:avLst/>
          </a:prstGeom>
          <a:noFill/>
        </p:spPr>
        <p:txBody>
          <a:bodyPr wrap="none" rtlCol="0">
            <a:spAutoFit/>
          </a:bodyPr>
          <a:lstStyle/>
          <a:p>
            <a:r>
              <a:rPr lang="en-US" b="1" dirty="0" smtClean="0"/>
              <a:t>Distance that can be reached is doubled (for given pitch)</a:t>
            </a:r>
          </a:p>
          <a:p>
            <a:r>
              <a:rPr lang="en-US" b="1" dirty="0" smtClean="0"/>
              <a:t>Losses decrease (20% improvement)</a:t>
            </a:r>
          </a:p>
          <a:p>
            <a:r>
              <a:rPr lang="en-US" b="1" dirty="0" smtClean="0"/>
              <a:t>Alignment tolerance decreases</a:t>
            </a:r>
            <a:endParaRPr lang="en-US" b="1" dirty="0"/>
          </a:p>
        </p:txBody>
      </p:sp>
      <p:grpSp>
        <p:nvGrpSpPr>
          <p:cNvPr id="7" name="Group 6"/>
          <p:cNvGrpSpPr/>
          <p:nvPr/>
        </p:nvGrpSpPr>
        <p:grpSpPr>
          <a:xfrm>
            <a:off x="149482" y="3015086"/>
            <a:ext cx="1214975" cy="329742"/>
            <a:chOff x="112175" y="3981908"/>
            <a:chExt cx="1214975" cy="329742"/>
          </a:xfrm>
        </p:grpSpPr>
        <p:sp>
          <p:nvSpPr>
            <p:cNvPr id="8" name="Rectangle 7"/>
            <p:cNvSpPr/>
            <p:nvPr/>
          </p:nvSpPr>
          <p:spPr>
            <a:xfrm>
              <a:off x="112175" y="4112848"/>
              <a:ext cx="1214975" cy="198802"/>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6986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9145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11431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2" name="Group 11"/>
          <p:cNvGrpSpPr/>
          <p:nvPr/>
        </p:nvGrpSpPr>
        <p:grpSpPr>
          <a:xfrm rot="10800000">
            <a:off x="594682" y="1135359"/>
            <a:ext cx="1214975" cy="329742"/>
            <a:chOff x="112175" y="3981908"/>
            <a:chExt cx="1214975" cy="329742"/>
          </a:xfrm>
        </p:grpSpPr>
        <p:sp>
          <p:nvSpPr>
            <p:cNvPr id="13" name="Rectangle 12"/>
            <p:cNvSpPr/>
            <p:nvPr/>
          </p:nvSpPr>
          <p:spPr>
            <a:xfrm>
              <a:off x="112175" y="4112848"/>
              <a:ext cx="1214975" cy="198802"/>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6986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9145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1143155" y="3981908"/>
              <a:ext cx="139545" cy="13094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9" name="Group 18"/>
          <p:cNvGrpSpPr/>
          <p:nvPr/>
        </p:nvGrpSpPr>
        <p:grpSpPr>
          <a:xfrm rot="10800000">
            <a:off x="666437" y="2179163"/>
            <a:ext cx="723801" cy="888299"/>
            <a:chOff x="666437" y="1246028"/>
            <a:chExt cx="723801" cy="1035859"/>
          </a:xfrm>
        </p:grpSpPr>
        <p:sp>
          <p:nvSpPr>
            <p:cNvPr id="17" name="Freeform 16"/>
            <p:cNvSpPr/>
            <p:nvPr/>
          </p:nvSpPr>
          <p:spPr>
            <a:xfrm>
              <a:off x="1154276" y="1246028"/>
              <a:ext cx="235962"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flipH="1">
              <a:off x="666437" y="1255597"/>
              <a:ext cx="337708"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571295" y="1299070"/>
            <a:ext cx="723801" cy="888299"/>
            <a:chOff x="666437" y="1246028"/>
            <a:chExt cx="723801" cy="1035859"/>
          </a:xfrm>
        </p:grpSpPr>
        <p:sp>
          <p:nvSpPr>
            <p:cNvPr id="21" name="Freeform 20"/>
            <p:cNvSpPr/>
            <p:nvPr/>
          </p:nvSpPr>
          <p:spPr>
            <a:xfrm>
              <a:off x="1154276" y="1246028"/>
              <a:ext cx="235962"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flipH="1">
              <a:off x="666437" y="1255597"/>
              <a:ext cx="337708" cy="1026290"/>
            </a:xfrm>
            <a:custGeom>
              <a:avLst/>
              <a:gdLst>
                <a:gd name="connsiteX0" fmla="*/ 17826 w 252776"/>
                <a:gd name="connsiteY0" fmla="*/ 933450 h 933450"/>
                <a:gd name="connsiteX1" fmla="*/ 24176 w 252776"/>
                <a:gd name="connsiteY1" fmla="*/ 622300 h 933450"/>
                <a:gd name="connsiteX2" fmla="*/ 252776 w 252776"/>
                <a:gd name="connsiteY2" fmla="*/ 0 h 933450"/>
                <a:gd name="connsiteX0" fmla="*/ 0 w 234950"/>
                <a:gd name="connsiteY0" fmla="*/ 933450 h 933450"/>
                <a:gd name="connsiteX1" fmla="*/ 234950 w 234950"/>
                <a:gd name="connsiteY1" fmla="*/ 0 h 933450"/>
                <a:gd name="connsiteX0" fmla="*/ 479 w 235429"/>
                <a:gd name="connsiteY0" fmla="*/ 933450 h 933450"/>
                <a:gd name="connsiteX1" fmla="*/ 235429 w 235429"/>
                <a:gd name="connsiteY1" fmla="*/ 0 h 933450"/>
                <a:gd name="connsiteX0" fmla="*/ 1012 w 235962"/>
                <a:gd name="connsiteY0" fmla="*/ 933450 h 933450"/>
                <a:gd name="connsiteX1" fmla="*/ 235962 w 235962"/>
                <a:gd name="connsiteY1" fmla="*/ 0 h 933450"/>
              </a:gdLst>
              <a:ahLst/>
              <a:cxnLst>
                <a:cxn ang="0">
                  <a:pos x="connsiteX0" y="connsiteY0"/>
                </a:cxn>
                <a:cxn ang="0">
                  <a:pos x="connsiteX1" y="connsiteY1"/>
                </a:cxn>
              </a:cxnLst>
              <a:rect l="l" t="t" r="r" b="b"/>
              <a:pathLst>
                <a:path w="235962" h="933450">
                  <a:moveTo>
                    <a:pt x="1012" y="933450"/>
                  </a:moveTo>
                  <a:cubicBezTo>
                    <a:pt x="-9571" y="450850"/>
                    <a:pt x="62395" y="342900"/>
                    <a:pt x="23596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77292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Navolchi</a:t>
            </a:r>
            <a:r>
              <a:rPr lang="en-US" dirty="0" smtClean="0"/>
              <a:t> motivation</a:t>
            </a:r>
            <a:endParaRPr lang="en-US" dirty="0"/>
          </a:p>
        </p:txBody>
      </p:sp>
      <p:pic>
        <p:nvPicPr>
          <p:cNvPr id="3" name="Picture 2"/>
          <p:cNvPicPr>
            <a:picLocks noChangeAspect="1"/>
          </p:cNvPicPr>
          <p:nvPr/>
        </p:nvPicPr>
        <p:blipFill>
          <a:blip r:embed="rId2"/>
          <a:stretch>
            <a:fillRect/>
          </a:stretch>
        </p:blipFill>
        <p:spPr>
          <a:xfrm>
            <a:off x="144022" y="1050916"/>
            <a:ext cx="6157107" cy="2052369"/>
          </a:xfrm>
          <a:prstGeom prst="rect">
            <a:avLst/>
          </a:prstGeom>
        </p:spPr>
      </p:pic>
      <p:sp>
        <p:nvSpPr>
          <p:cNvPr id="4" name="TextBox 3"/>
          <p:cNvSpPr txBox="1"/>
          <p:nvPr/>
        </p:nvSpPr>
        <p:spPr>
          <a:xfrm>
            <a:off x="6301129" y="1571284"/>
            <a:ext cx="2343692" cy="646331"/>
          </a:xfrm>
          <a:prstGeom prst="rect">
            <a:avLst/>
          </a:prstGeom>
          <a:noFill/>
        </p:spPr>
        <p:txBody>
          <a:bodyPr wrap="square" rtlCol="0">
            <a:spAutoFit/>
          </a:bodyPr>
          <a:lstStyle/>
          <a:p>
            <a:r>
              <a:rPr lang="en-US" dirty="0" err="1" smtClean="0"/>
              <a:t>Considere</a:t>
            </a:r>
            <a:r>
              <a:rPr lang="en-US" dirty="0" smtClean="0"/>
              <a:t> optical interconnect on board</a:t>
            </a:r>
            <a:endParaRPr lang="en-US" dirty="0"/>
          </a:p>
        </p:txBody>
      </p:sp>
    </p:spTree>
    <p:extLst>
      <p:ext uri="{BB962C8B-B14F-4D97-AF65-F5344CB8AC3E}">
        <p14:creationId xmlns:p14="http://schemas.microsoft.com/office/powerpoint/2010/main" val="9135645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consumption</a:t>
            </a:r>
            <a:endParaRPr lang="en-US" dirty="0"/>
          </a:p>
        </p:txBody>
      </p:sp>
      <p:pic>
        <p:nvPicPr>
          <p:cNvPr id="3" name="Picture 2"/>
          <p:cNvPicPr>
            <a:picLocks noChangeAspect="1"/>
          </p:cNvPicPr>
          <p:nvPr/>
        </p:nvPicPr>
        <p:blipFill>
          <a:blip r:embed="rId2"/>
          <a:stretch>
            <a:fillRect/>
          </a:stretch>
        </p:blipFill>
        <p:spPr>
          <a:xfrm>
            <a:off x="177640" y="632511"/>
            <a:ext cx="5355455" cy="3053549"/>
          </a:xfrm>
          <a:prstGeom prst="rect">
            <a:avLst/>
          </a:prstGeom>
        </p:spPr>
      </p:pic>
      <p:pic>
        <p:nvPicPr>
          <p:cNvPr id="4" name="Picture 3"/>
          <p:cNvPicPr>
            <a:picLocks noChangeAspect="1"/>
          </p:cNvPicPr>
          <p:nvPr/>
        </p:nvPicPr>
        <p:blipFill>
          <a:blip r:embed="rId3"/>
          <a:stretch>
            <a:fillRect/>
          </a:stretch>
        </p:blipFill>
        <p:spPr>
          <a:xfrm>
            <a:off x="1060624" y="3358710"/>
            <a:ext cx="5765800" cy="177800"/>
          </a:xfrm>
          <a:prstGeom prst="rect">
            <a:avLst/>
          </a:prstGeom>
        </p:spPr>
      </p:pic>
      <p:sp>
        <p:nvSpPr>
          <p:cNvPr id="5" name="TextBox 4"/>
          <p:cNvSpPr txBox="1"/>
          <p:nvPr/>
        </p:nvSpPr>
        <p:spPr>
          <a:xfrm>
            <a:off x="837968" y="887755"/>
            <a:ext cx="3030622" cy="369332"/>
          </a:xfrm>
          <a:prstGeom prst="rect">
            <a:avLst/>
          </a:prstGeom>
          <a:noFill/>
        </p:spPr>
        <p:txBody>
          <a:bodyPr wrap="none" rtlCol="0">
            <a:spAutoFit/>
          </a:bodyPr>
          <a:lstStyle/>
          <a:p>
            <a:r>
              <a:rPr lang="en-US" b="1" dirty="0" smtClean="0"/>
              <a:t>Electrical power consumption</a:t>
            </a:r>
            <a:endParaRPr lang="en-US" b="1" dirty="0"/>
          </a:p>
        </p:txBody>
      </p:sp>
      <p:pic>
        <p:nvPicPr>
          <p:cNvPr id="6" name="Picture 5"/>
          <p:cNvPicPr>
            <a:picLocks noChangeAspect="1"/>
          </p:cNvPicPr>
          <p:nvPr/>
        </p:nvPicPr>
        <p:blipFill>
          <a:blip r:embed="rId4"/>
          <a:stretch>
            <a:fillRect/>
          </a:stretch>
        </p:blipFill>
        <p:spPr>
          <a:xfrm>
            <a:off x="360947" y="3891353"/>
            <a:ext cx="7734300" cy="2781300"/>
          </a:xfrm>
          <a:prstGeom prst="rect">
            <a:avLst/>
          </a:prstGeom>
        </p:spPr>
      </p:pic>
      <p:sp>
        <p:nvSpPr>
          <p:cNvPr id="7" name="TextBox 6"/>
          <p:cNvSpPr txBox="1"/>
          <p:nvPr/>
        </p:nvSpPr>
        <p:spPr>
          <a:xfrm>
            <a:off x="837968" y="3558664"/>
            <a:ext cx="2844874" cy="369332"/>
          </a:xfrm>
          <a:prstGeom prst="rect">
            <a:avLst/>
          </a:prstGeom>
          <a:noFill/>
        </p:spPr>
        <p:txBody>
          <a:bodyPr wrap="none" rtlCol="0">
            <a:spAutoFit/>
          </a:bodyPr>
          <a:lstStyle/>
          <a:p>
            <a:r>
              <a:rPr lang="en-US" b="1" dirty="0" smtClean="0"/>
              <a:t>Optical power consumption</a:t>
            </a:r>
            <a:endParaRPr lang="en-US" b="1" dirty="0"/>
          </a:p>
        </p:txBody>
      </p:sp>
    </p:spTree>
    <p:extLst>
      <p:ext uri="{BB962C8B-B14F-4D97-AF65-F5344CB8AC3E}">
        <p14:creationId xmlns:p14="http://schemas.microsoft.com/office/powerpoint/2010/main" val="3887607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NAVOLCHI vs. current silicon photonics</a:t>
            </a:r>
            <a:endParaRPr lang="en-US" dirty="0"/>
          </a:p>
        </p:txBody>
      </p:sp>
      <p:sp>
        <p:nvSpPr>
          <p:cNvPr id="4" name="Content Placeholder 3"/>
          <p:cNvSpPr>
            <a:spLocks noGrp="1"/>
          </p:cNvSpPr>
          <p:nvPr>
            <p:ph idx="1"/>
          </p:nvPr>
        </p:nvSpPr>
        <p:spPr/>
        <p:txBody>
          <a:bodyPr/>
          <a:lstStyle/>
          <a:p>
            <a:r>
              <a:rPr lang="en-US" dirty="0" smtClean="0"/>
              <a:t>Escape bandwidth: no difference</a:t>
            </a:r>
          </a:p>
          <a:p>
            <a:r>
              <a:rPr lang="en-US" dirty="0" smtClean="0"/>
              <a:t>Real estate: NAVOLCHI wins</a:t>
            </a:r>
          </a:p>
          <a:p>
            <a:r>
              <a:rPr lang="en-US" dirty="0" smtClean="0"/>
              <a:t>Power consumption: ??? (NAVOLCHI loses ?)</a:t>
            </a:r>
          </a:p>
        </p:txBody>
      </p:sp>
    </p:spTree>
    <p:extLst>
      <p:ext uri="{BB962C8B-B14F-4D97-AF65-F5344CB8AC3E}">
        <p14:creationId xmlns:p14="http://schemas.microsoft.com/office/powerpoint/2010/main" val="252612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Rechte verbindingslijn 11"/>
          <p:cNvCxnSpPr/>
          <p:nvPr/>
        </p:nvCxnSpPr>
        <p:spPr>
          <a:xfrm>
            <a:off x="8733895" y="4546352"/>
            <a:ext cx="0" cy="720080"/>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4" name="Rechthoek 3"/>
          <p:cNvSpPr/>
          <p:nvPr/>
        </p:nvSpPr>
        <p:spPr>
          <a:xfrm>
            <a:off x="6645663" y="3579327"/>
            <a:ext cx="2232248" cy="96579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hthoek 4"/>
          <p:cNvSpPr/>
          <p:nvPr/>
        </p:nvSpPr>
        <p:spPr>
          <a:xfrm>
            <a:off x="7236296" y="5301208"/>
            <a:ext cx="1656184" cy="72008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hoek 6"/>
          <p:cNvSpPr/>
          <p:nvPr/>
        </p:nvSpPr>
        <p:spPr>
          <a:xfrm>
            <a:off x="452975" y="585462"/>
            <a:ext cx="4824536" cy="5867873"/>
          </a:xfrm>
          <a:prstGeom prst="rect">
            <a:avLst/>
          </a:prstGeom>
          <a:solidFill>
            <a:schemeClr val="bg1">
              <a:lumMod val="85000"/>
              <a:alpha val="39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Rechte verbindingslijn 9"/>
          <p:cNvCxnSpPr>
            <a:stCxn id="17" idx="3"/>
          </p:cNvCxnSpPr>
          <p:nvPr/>
        </p:nvCxnSpPr>
        <p:spPr>
          <a:xfrm flipV="1">
            <a:off x="3203880" y="5670859"/>
            <a:ext cx="3556221" cy="11118"/>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2" name="Rechte verbindingslijn 11"/>
          <p:cNvCxnSpPr/>
          <p:nvPr/>
        </p:nvCxnSpPr>
        <p:spPr>
          <a:xfrm>
            <a:off x="4773455" y="4978400"/>
            <a:ext cx="3992523" cy="17730"/>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15" name="Rechthoek 14"/>
          <p:cNvSpPr/>
          <p:nvPr/>
        </p:nvSpPr>
        <p:spPr>
          <a:xfrm>
            <a:off x="8620481" y="4891093"/>
            <a:ext cx="216024" cy="21602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hoek 15"/>
          <p:cNvSpPr/>
          <p:nvPr/>
        </p:nvSpPr>
        <p:spPr>
          <a:xfrm>
            <a:off x="4557431" y="5453608"/>
            <a:ext cx="144016" cy="43204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 5"/>
          <p:cNvSpPr/>
          <p:nvPr/>
        </p:nvSpPr>
        <p:spPr>
          <a:xfrm>
            <a:off x="6645663" y="5301208"/>
            <a:ext cx="563472" cy="72008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hoek 16"/>
          <p:cNvSpPr/>
          <p:nvPr/>
        </p:nvSpPr>
        <p:spPr>
          <a:xfrm rot="18944220">
            <a:off x="3108205" y="5504864"/>
            <a:ext cx="111500" cy="43204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Rechte verbindingslijn 18"/>
          <p:cNvCxnSpPr>
            <a:stCxn id="17" idx="3"/>
            <a:endCxn id="31" idx="2"/>
          </p:cNvCxnSpPr>
          <p:nvPr/>
        </p:nvCxnSpPr>
        <p:spPr>
          <a:xfrm flipV="1">
            <a:off x="3203880" y="5295458"/>
            <a:ext cx="21832" cy="386519"/>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22" name="Rechthoek 21"/>
          <p:cNvSpPr/>
          <p:nvPr/>
        </p:nvSpPr>
        <p:spPr>
          <a:xfrm rot="18944220">
            <a:off x="4692381" y="4837352"/>
            <a:ext cx="111500" cy="43204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roomdiagram: Opslag met directe toegang 23"/>
          <p:cNvSpPr/>
          <p:nvPr/>
        </p:nvSpPr>
        <p:spPr>
          <a:xfrm rot="5400000">
            <a:off x="4377411" y="3255682"/>
            <a:ext cx="504056" cy="853148"/>
          </a:xfrm>
          <a:prstGeom prst="flowChartMagneticDrum">
            <a:avLst/>
          </a:prstGeom>
          <a:solidFill>
            <a:schemeClr val="bg1">
              <a:lumMod val="65000"/>
            </a:schemeClr>
          </a:solidFill>
          <a:ln>
            <a:solidFill>
              <a:schemeClr val="tx1">
                <a:lumMod val="85000"/>
                <a:lumOff val="1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25" name="Rechte verbindingslijn 24"/>
          <p:cNvCxnSpPr/>
          <p:nvPr/>
        </p:nvCxnSpPr>
        <p:spPr>
          <a:xfrm flipV="1">
            <a:off x="4785671" y="3896226"/>
            <a:ext cx="2385" cy="1106353"/>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cxnSp>
        <p:nvCxnSpPr>
          <p:cNvPr id="27" name="Rechte verbindingslijn 26"/>
          <p:cNvCxnSpPr/>
          <p:nvPr/>
        </p:nvCxnSpPr>
        <p:spPr>
          <a:xfrm flipV="1">
            <a:off x="4416561" y="3934284"/>
            <a:ext cx="0" cy="804556"/>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31" name="Afgeronde rechthoek 30"/>
          <p:cNvSpPr/>
          <p:nvPr/>
        </p:nvSpPr>
        <p:spPr>
          <a:xfrm>
            <a:off x="2775662" y="5007426"/>
            <a:ext cx="900100" cy="288032"/>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Rechte verbindingslijn 31"/>
          <p:cNvCxnSpPr/>
          <p:nvPr/>
        </p:nvCxnSpPr>
        <p:spPr>
          <a:xfrm flipV="1">
            <a:off x="3261287" y="4114304"/>
            <a:ext cx="14509" cy="867015"/>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34" name="Rechthoek 33"/>
          <p:cNvSpPr/>
          <p:nvPr/>
        </p:nvSpPr>
        <p:spPr>
          <a:xfrm rot="18944220">
            <a:off x="3302869" y="3803864"/>
            <a:ext cx="111500" cy="43204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hthoek 34"/>
          <p:cNvSpPr/>
          <p:nvPr/>
        </p:nvSpPr>
        <p:spPr>
          <a:xfrm rot="18944220">
            <a:off x="697251" y="3969060"/>
            <a:ext cx="111500" cy="43204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Rechte verbindingslijn 35"/>
          <p:cNvCxnSpPr/>
          <p:nvPr/>
        </p:nvCxnSpPr>
        <p:spPr>
          <a:xfrm flipV="1">
            <a:off x="823528" y="4111494"/>
            <a:ext cx="2416693" cy="5762"/>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44" name="Rechte verbindingslijn 43"/>
          <p:cNvCxnSpPr>
            <a:stCxn id="35" idx="3"/>
          </p:cNvCxnSpPr>
          <p:nvPr/>
        </p:nvCxnSpPr>
        <p:spPr>
          <a:xfrm flipV="1">
            <a:off x="792926" y="1298996"/>
            <a:ext cx="922732" cy="2847177"/>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64" name="Rechthoek 63"/>
          <p:cNvSpPr/>
          <p:nvPr/>
        </p:nvSpPr>
        <p:spPr>
          <a:xfrm rot="18981353">
            <a:off x="4231689" y="4749183"/>
            <a:ext cx="434782" cy="94233"/>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Rechte verbindingslijn 66"/>
          <p:cNvCxnSpPr/>
          <p:nvPr/>
        </p:nvCxnSpPr>
        <p:spPr>
          <a:xfrm flipH="1">
            <a:off x="2174404" y="4700782"/>
            <a:ext cx="2242157" cy="0"/>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71" name="Rechthoek 70"/>
          <p:cNvSpPr/>
          <p:nvPr/>
        </p:nvSpPr>
        <p:spPr>
          <a:xfrm rot="18944220">
            <a:off x="2078368" y="4500399"/>
            <a:ext cx="111500" cy="432048"/>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troomdiagram: Opslag met directe toegang 71"/>
          <p:cNvSpPr/>
          <p:nvPr/>
        </p:nvSpPr>
        <p:spPr>
          <a:xfrm rot="6746283">
            <a:off x="1786636" y="2972972"/>
            <a:ext cx="242410" cy="144016"/>
          </a:xfrm>
          <a:prstGeom prst="flowChartMagneticDrum">
            <a:avLst/>
          </a:prstGeom>
          <a:solidFill>
            <a:schemeClr val="accent5">
              <a:lumMod val="60000"/>
              <a:lumOff val="40000"/>
              <a:alpha val="68000"/>
            </a:schemeClr>
          </a:solidFill>
          <a:ln>
            <a:solidFill>
              <a:schemeClr val="bg2">
                <a:lumMod val="25000"/>
              </a:schemeClr>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Rechte verbindingslijn 68"/>
          <p:cNvCxnSpPr>
            <a:stCxn id="74" idx="3"/>
            <a:endCxn id="71" idx="3"/>
          </p:cNvCxnSpPr>
          <p:nvPr/>
        </p:nvCxnSpPr>
        <p:spPr>
          <a:xfrm flipH="1">
            <a:off x="2174043" y="2344554"/>
            <a:ext cx="75707" cy="2332958"/>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76" name="Ovaal 75"/>
          <p:cNvSpPr/>
          <p:nvPr/>
        </p:nvSpPr>
        <p:spPr>
          <a:xfrm rot="1329420">
            <a:off x="723674" y="3590892"/>
            <a:ext cx="432048" cy="148042"/>
          </a:xfrm>
          <a:prstGeom prst="ellipse">
            <a:avLst/>
          </a:prstGeom>
          <a:solidFill>
            <a:schemeClr val="tx2">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hthoek 78"/>
          <p:cNvSpPr/>
          <p:nvPr/>
        </p:nvSpPr>
        <p:spPr>
          <a:xfrm rot="16200000">
            <a:off x="1607614" y="3391713"/>
            <a:ext cx="128882" cy="42193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Rechte verbindingslijn 88"/>
          <p:cNvCxnSpPr>
            <a:stCxn id="72" idx="3"/>
            <a:endCxn id="79" idx="3"/>
          </p:cNvCxnSpPr>
          <p:nvPr/>
        </p:nvCxnSpPr>
        <p:spPr>
          <a:xfrm flipH="1">
            <a:off x="1672056" y="3082323"/>
            <a:ext cx="220364" cy="455917"/>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cxnSp>
        <p:nvCxnSpPr>
          <p:cNvPr id="93" name="Rechte verbindingslijn 92"/>
          <p:cNvCxnSpPr>
            <a:endCxn id="79" idx="3"/>
          </p:cNvCxnSpPr>
          <p:nvPr/>
        </p:nvCxnSpPr>
        <p:spPr>
          <a:xfrm flipH="1">
            <a:off x="1672056" y="1017960"/>
            <a:ext cx="9854" cy="252028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04" name="PIJL-OMHOOG en -OMLAAG 103"/>
          <p:cNvSpPr/>
          <p:nvPr/>
        </p:nvSpPr>
        <p:spPr>
          <a:xfrm>
            <a:off x="4524449" y="2358724"/>
            <a:ext cx="180763" cy="870486"/>
          </a:xfrm>
          <a:prstGeom prst="upDownArrow">
            <a:avLst/>
          </a:prstGeom>
          <a:solidFill>
            <a:schemeClr val="bg1">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5" name="Tekstvak 104"/>
          <p:cNvSpPr txBox="1"/>
          <p:nvPr/>
        </p:nvSpPr>
        <p:spPr>
          <a:xfrm>
            <a:off x="6741609" y="3706764"/>
            <a:ext cx="2238544" cy="646331"/>
          </a:xfrm>
          <a:prstGeom prst="rect">
            <a:avLst/>
          </a:prstGeom>
          <a:noFill/>
        </p:spPr>
        <p:txBody>
          <a:bodyPr wrap="square" rtlCol="0">
            <a:spAutoFit/>
          </a:bodyPr>
          <a:lstStyle/>
          <a:p>
            <a:r>
              <a:rPr lang="nl-BE" b="1" dirty="0" smtClean="0"/>
              <a:t>Oscillator (YKGW) &amp; Amplifier</a:t>
            </a:r>
            <a:endParaRPr lang="en-US" b="1" dirty="0"/>
          </a:p>
        </p:txBody>
      </p:sp>
      <p:sp>
        <p:nvSpPr>
          <p:cNvPr id="106" name="Tekstvak 105"/>
          <p:cNvSpPr txBox="1"/>
          <p:nvPr/>
        </p:nvSpPr>
        <p:spPr>
          <a:xfrm>
            <a:off x="7240529" y="5476582"/>
            <a:ext cx="1656184" cy="369332"/>
          </a:xfrm>
          <a:prstGeom prst="rect">
            <a:avLst/>
          </a:prstGeom>
          <a:noFill/>
        </p:spPr>
        <p:txBody>
          <a:bodyPr wrap="square" rtlCol="0">
            <a:spAutoFit/>
          </a:bodyPr>
          <a:lstStyle/>
          <a:p>
            <a:r>
              <a:rPr lang="nl-BE" b="1" dirty="0" smtClean="0"/>
              <a:t>OPA + Doubler</a:t>
            </a:r>
            <a:endParaRPr lang="en-US" b="1" dirty="0"/>
          </a:p>
        </p:txBody>
      </p:sp>
      <p:sp>
        <p:nvSpPr>
          <p:cNvPr id="100" name="Afgeronde rechthoek 99"/>
          <p:cNvSpPr/>
          <p:nvPr/>
        </p:nvSpPr>
        <p:spPr>
          <a:xfrm>
            <a:off x="1532040" y="1424134"/>
            <a:ext cx="296492" cy="181058"/>
          </a:xfrm>
          <a:prstGeom prst="roundRect">
            <a:avLst/>
          </a:prstGeom>
          <a:solidFill>
            <a:schemeClr val="bg2">
              <a:lumMod val="75000"/>
              <a:alpha val="61000"/>
            </a:schemeClr>
          </a:solidFill>
          <a:ln>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hthoek 106"/>
          <p:cNvSpPr/>
          <p:nvPr/>
        </p:nvSpPr>
        <p:spPr>
          <a:xfrm>
            <a:off x="3981367" y="5453608"/>
            <a:ext cx="144016" cy="432048"/>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Stroomdiagram: Opslag met directe toegang 112"/>
          <p:cNvSpPr/>
          <p:nvPr/>
        </p:nvSpPr>
        <p:spPr>
          <a:xfrm rot="10800000">
            <a:off x="4269399" y="910126"/>
            <a:ext cx="432048" cy="215667"/>
          </a:xfrm>
          <a:prstGeom prst="flowChartMagneticDrum">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Rechte verbindingslijn 114"/>
          <p:cNvCxnSpPr>
            <a:stCxn id="113" idx="1"/>
          </p:cNvCxnSpPr>
          <p:nvPr/>
        </p:nvCxnSpPr>
        <p:spPr>
          <a:xfrm>
            <a:off x="4701447" y="1017959"/>
            <a:ext cx="354566" cy="853"/>
          </a:xfrm>
          <a:prstGeom prst="line">
            <a:avLst/>
          </a:prstGeom>
          <a:ln>
            <a:solidFill>
              <a:schemeClr val="bg2">
                <a:lumMod val="75000"/>
              </a:schemeClr>
            </a:solidFill>
          </a:ln>
          <a:effectLst>
            <a:reflection blurRad="6350" stA="50000" endA="300" endPos="55000" dir="5400000" sy="-100000" algn="bl" rotWithShape="0"/>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6" name="Rechthoek 115"/>
          <p:cNvSpPr/>
          <p:nvPr/>
        </p:nvSpPr>
        <p:spPr>
          <a:xfrm>
            <a:off x="4855166" y="585463"/>
            <a:ext cx="358302" cy="96579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kstvak 116"/>
          <p:cNvSpPr txBox="1"/>
          <p:nvPr/>
        </p:nvSpPr>
        <p:spPr>
          <a:xfrm rot="5400000">
            <a:off x="4112599" y="1697390"/>
            <a:ext cx="2763494" cy="369332"/>
          </a:xfrm>
          <a:prstGeom prst="rect">
            <a:avLst/>
          </a:prstGeom>
          <a:noFill/>
        </p:spPr>
        <p:txBody>
          <a:bodyPr wrap="square" rtlCol="0">
            <a:spAutoFit/>
          </a:bodyPr>
          <a:lstStyle/>
          <a:p>
            <a:r>
              <a:rPr lang="nl-BE" b="1" dirty="0" smtClean="0"/>
              <a:t>CCD detector</a:t>
            </a:r>
            <a:endParaRPr lang="en-US" b="1" dirty="0"/>
          </a:p>
        </p:txBody>
      </p:sp>
      <p:cxnSp>
        <p:nvCxnSpPr>
          <p:cNvPr id="119" name="Rechte verbindingslijn 118"/>
          <p:cNvCxnSpPr>
            <a:stCxn id="109" idx="2"/>
            <a:endCxn id="113" idx="4"/>
          </p:cNvCxnSpPr>
          <p:nvPr/>
        </p:nvCxnSpPr>
        <p:spPr>
          <a:xfrm flipV="1">
            <a:off x="1647541" y="1017959"/>
            <a:ext cx="2621858" cy="853"/>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23" name="Tekstvak 122"/>
          <p:cNvSpPr txBox="1"/>
          <p:nvPr/>
        </p:nvSpPr>
        <p:spPr>
          <a:xfrm rot="16200000">
            <a:off x="4134735" y="2458480"/>
            <a:ext cx="1627422" cy="400110"/>
          </a:xfrm>
          <a:prstGeom prst="rect">
            <a:avLst/>
          </a:prstGeom>
          <a:noFill/>
        </p:spPr>
        <p:txBody>
          <a:bodyPr wrap="square" rtlCol="0">
            <a:spAutoFit/>
          </a:bodyPr>
          <a:lstStyle/>
          <a:p>
            <a:r>
              <a:rPr lang="nl-BE" sz="2000" b="1" dirty="0" smtClean="0"/>
              <a:t>Delay Stage</a:t>
            </a:r>
            <a:endParaRPr lang="en-US" sz="2000" b="1" dirty="0"/>
          </a:p>
        </p:txBody>
      </p:sp>
      <p:sp>
        <p:nvSpPr>
          <p:cNvPr id="118" name="Afgeronde rechthoek 117"/>
          <p:cNvSpPr/>
          <p:nvPr/>
        </p:nvSpPr>
        <p:spPr>
          <a:xfrm>
            <a:off x="2932294" y="697421"/>
            <a:ext cx="125585" cy="64107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al 111"/>
          <p:cNvSpPr/>
          <p:nvPr/>
        </p:nvSpPr>
        <p:spPr>
          <a:xfrm rot="5400000">
            <a:off x="3542733" y="980151"/>
            <a:ext cx="432048" cy="148042"/>
          </a:xfrm>
          <a:prstGeom prst="ellipse">
            <a:avLst/>
          </a:prstGeom>
          <a:solidFill>
            <a:schemeClr val="tx2">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al 109"/>
          <p:cNvSpPr/>
          <p:nvPr/>
        </p:nvSpPr>
        <p:spPr>
          <a:xfrm rot="5400000">
            <a:off x="1975217" y="965013"/>
            <a:ext cx="432048" cy="148042"/>
          </a:xfrm>
          <a:prstGeom prst="ellipse">
            <a:avLst/>
          </a:prstGeom>
          <a:solidFill>
            <a:schemeClr val="tx2">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kstvak 123"/>
          <p:cNvSpPr txBox="1"/>
          <p:nvPr/>
        </p:nvSpPr>
        <p:spPr>
          <a:xfrm>
            <a:off x="7455120" y="4690368"/>
            <a:ext cx="918735" cy="323165"/>
          </a:xfrm>
          <a:prstGeom prst="rect">
            <a:avLst/>
          </a:prstGeom>
          <a:noFill/>
        </p:spPr>
        <p:txBody>
          <a:bodyPr wrap="square" rtlCol="0">
            <a:spAutoFit/>
          </a:bodyPr>
          <a:lstStyle/>
          <a:p>
            <a:r>
              <a:rPr lang="nl-BE" sz="1500" b="1" i="1" dirty="0" smtClean="0"/>
              <a:t>1028 nm</a:t>
            </a:r>
            <a:endParaRPr lang="en-US" sz="1500" b="1" i="1" dirty="0"/>
          </a:p>
        </p:txBody>
      </p:sp>
      <p:cxnSp>
        <p:nvCxnSpPr>
          <p:cNvPr id="125" name="Rechte verbindingslijn 124"/>
          <p:cNvCxnSpPr/>
          <p:nvPr/>
        </p:nvCxnSpPr>
        <p:spPr>
          <a:xfrm>
            <a:off x="5804162" y="2066329"/>
            <a:ext cx="895403" cy="0"/>
          </a:xfrm>
          <a:prstGeom prst="line">
            <a:avLst/>
          </a:prstGeom>
          <a:ln>
            <a:solidFill>
              <a:srgbClr val="FFFFFF"/>
            </a:solidFill>
          </a:ln>
          <a:effectLst>
            <a:outerShdw blurRad="40000" dist="23000" dir="5400000" rotWithShape="0">
              <a:srgbClr val="000000">
                <a:alpha val="35000"/>
              </a:srgbClr>
            </a:outerShdw>
            <a:reflection blurRad="6350" stA="50000" endA="300" endPos="55000" dir="5400000" sy="-100000" algn="bl" rotWithShape="0"/>
          </a:effectLst>
        </p:spPr>
        <p:style>
          <a:lnRef idx="3">
            <a:schemeClr val="accent6"/>
          </a:lnRef>
          <a:fillRef idx="0">
            <a:schemeClr val="accent6"/>
          </a:fillRef>
          <a:effectRef idx="2">
            <a:schemeClr val="accent6"/>
          </a:effectRef>
          <a:fontRef idx="minor">
            <a:schemeClr val="tx1"/>
          </a:fontRef>
        </p:style>
      </p:cxnSp>
      <p:cxnSp>
        <p:nvCxnSpPr>
          <p:cNvPr id="127" name="Rechte verbindingslijn 126"/>
          <p:cNvCxnSpPr/>
          <p:nvPr/>
        </p:nvCxnSpPr>
        <p:spPr>
          <a:xfrm flipH="1">
            <a:off x="5812551" y="2343719"/>
            <a:ext cx="905120" cy="1"/>
          </a:xfrm>
          <a:prstGeom prst="line">
            <a:avLst/>
          </a:prstGeom>
          <a:effectLst>
            <a:glow rad="101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30" name="Rechte verbindingslijn 129"/>
          <p:cNvCxnSpPr/>
          <p:nvPr/>
        </p:nvCxnSpPr>
        <p:spPr>
          <a:xfrm>
            <a:off x="5824005" y="2606445"/>
            <a:ext cx="893666" cy="0"/>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133" name="Tekstvak 132"/>
          <p:cNvSpPr txBox="1"/>
          <p:nvPr/>
        </p:nvSpPr>
        <p:spPr>
          <a:xfrm>
            <a:off x="6789678" y="1882055"/>
            <a:ext cx="1512169" cy="923330"/>
          </a:xfrm>
          <a:prstGeom prst="rect">
            <a:avLst/>
          </a:prstGeom>
          <a:noFill/>
        </p:spPr>
        <p:txBody>
          <a:bodyPr wrap="square" rtlCol="0">
            <a:spAutoFit/>
          </a:bodyPr>
          <a:lstStyle/>
          <a:p>
            <a:r>
              <a:rPr lang="nl-BE" dirty="0" smtClean="0"/>
              <a:t>WL Probe</a:t>
            </a:r>
          </a:p>
          <a:p>
            <a:r>
              <a:rPr lang="nl-BE" dirty="0" smtClean="0"/>
              <a:t>Pump</a:t>
            </a:r>
          </a:p>
          <a:p>
            <a:r>
              <a:rPr lang="nl-BE" dirty="0" smtClean="0"/>
              <a:t>Fundamental</a:t>
            </a:r>
            <a:endParaRPr lang="en-US" dirty="0"/>
          </a:p>
        </p:txBody>
      </p:sp>
      <p:sp>
        <p:nvSpPr>
          <p:cNvPr id="109" name="Rechthoek 108"/>
          <p:cNvSpPr/>
          <p:nvPr/>
        </p:nvSpPr>
        <p:spPr>
          <a:xfrm rot="18981353">
            <a:off x="1397631" y="937600"/>
            <a:ext cx="434782" cy="94233"/>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kstvak 137"/>
          <p:cNvSpPr txBox="1"/>
          <p:nvPr/>
        </p:nvSpPr>
        <p:spPr>
          <a:xfrm>
            <a:off x="1965143" y="2746152"/>
            <a:ext cx="2736304" cy="323165"/>
          </a:xfrm>
          <a:prstGeom prst="rect">
            <a:avLst/>
          </a:prstGeom>
          <a:noFill/>
        </p:spPr>
        <p:txBody>
          <a:bodyPr wrap="square" rtlCol="0">
            <a:spAutoFit/>
          </a:bodyPr>
          <a:lstStyle/>
          <a:p>
            <a:r>
              <a:rPr lang="nl-BE" sz="1500" b="1" dirty="0" smtClean="0"/>
              <a:t>WL crystal</a:t>
            </a:r>
            <a:endParaRPr lang="en-US" sz="1500" b="1" dirty="0"/>
          </a:p>
        </p:txBody>
      </p:sp>
      <p:sp>
        <p:nvSpPr>
          <p:cNvPr id="73" name="Tekstvak 72"/>
          <p:cNvSpPr txBox="1"/>
          <p:nvPr/>
        </p:nvSpPr>
        <p:spPr>
          <a:xfrm>
            <a:off x="5275569" y="5737902"/>
            <a:ext cx="1466611" cy="323165"/>
          </a:xfrm>
          <a:prstGeom prst="rect">
            <a:avLst/>
          </a:prstGeom>
          <a:noFill/>
        </p:spPr>
        <p:txBody>
          <a:bodyPr wrap="square" rtlCol="0">
            <a:spAutoFit/>
          </a:bodyPr>
          <a:lstStyle/>
          <a:p>
            <a:r>
              <a:rPr lang="nl-BE" sz="1500" b="1" i="1" dirty="0" smtClean="0"/>
              <a:t>700 nm</a:t>
            </a:r>
            <a:endParaRPr lang="en-US" sz="1500" b="1" i="1" dirty="0"/>
          </a:p>
        </p:txBody>
      </p:sp>
      <p:sp>
        <p:nvSpPr>
          <p:cNvPr id="2" name="Rechthoek 1"/>
          <p:cNvSpPr/>
          <p:nvPr/>
        </p:nvSpPr>
        <p:spPr>
          <a:xfrm>
            <a:off x="5709559" y="1882056"/>
            <a:ext cx="2592288" cy="96513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5" name="Tekstvak 74"/>
          <p:cNvSpPr txBox="1"/>
          <p:nvPr/>
        </p:nvSpPr>
        <p:spPr>
          <a:xfrm>
            <a:off x="741007" y="1305992"/>
            <a:ext cx="961840" cy="323165"/>
          </a:xfrm>
          <a:prstGeom prst="rect">
            <a:avLst/>
          </a:prstGeom>
          <a:noFill/>
        </p:spPr>
        <p:txBody>
          <a:bodyPr wrap="square" rtlCol="0">
            <a:spAutoFit/>
          </a:bodyPr>
          <a:lstStyle/>
          <a:p>
            <a:r>
              <a:rPr lang="nl-BE" sz="1500" b="1" dirty="0" smtClean="0"/>
              <a:t>Sample</a:t>
            </a:r>
            <a:endParaRPr lang="en-US" sz="1500" b="1" dirty="0"/>
          </a:p>
        </p:txBody>
      </p:sp>
      <p:sp>
        <p:nvSpPr>
          <p:cNvPr id="74" name="Stroomdiagram: Opslag met directe toegang 73"/>
          <p:cNvSpPr/>
          <p:nvPr/>
        </p:nvSpPr>
        <p:spPr>
          <a:xfrm rot="6698830">
            <a:off x="2091866" y="2030208"/>
            <a:ext cx="360040" cy="517143"/>
          </a:xfrm>
          <a:prstGeom prst="flowChartMagneticDrum">
            <a:avLst/>
          </a:prstGeom>
          <a:solidFill>
            <a:srgbClr val="A6A6A6"/>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81" name="Rechte verbindingslijn 80"/>
          <p:cNvCxnSpPr>
            <a:stCxn id="74" idx="3"/>
            <a:endCxn id="72" idx="1"/>
          </p:cNvCxnSpPr>
          <p:nvPr/>
        </p:nvCxnSpPr>
        <p:spPr>
          <a:xfrm flipH="1">
            <a:off x="1954103" y="2344554"/>
            <a:ext cx="295647" cy="588397"/>
          </a:xfrm>
          <a:prstGeom prst="line">
            <a:avLst/>
          </a:prstGeom>
          <a:effectLst>
            <a:glow rad="101600">
              <a:schemeClr val="accent3">
                <a:satMod val="175000"/>
                <a:alpha val="40000"/>
              </a:schemeClr>
            </a:glow>
            <a:outerShdw blurRad="40000" dist="23000" dir="5400000" rotWithShape="0">
              <a:srgbClr val="000000">
                <a:alpha val="35000"/>
              </a:srgbClr>
            </a:outerShdw>
          </a:effectLst>
        </p:spPr>
        <p:style>
          <a:lnRef idx="3">
            <a:schemeClr val="accent3"/>
          </a:lnRef>
          <a:fillRef idx="0">
            <a:schemeClr val="accent3"/>
          </a:fillRef>
          <a:effectRef idx="2">
            <a:schemeClr val="accent3"/>
          </a:effectRef>
          <a:fontRef idx="minor">
            <a:schemeClr val="tx1"/>
          </a:fontRef>
        </p:style>
      </p:cxnSp>
      <p:sp>
        <p:nvSpPr>
          <p:cNvPr id="77" name="Tekstvak 74"/>
          <p:cNvSpPr txBox="1"/>
          <p:nvPr/>
        </p:nvSpPr>
        <p:spPr>
          <a:xfrm>
            <a:off x="2818435" y="1316804"/>
            <a:ext cx="961840" cy="323165"/>
          </a:xfrm>
          <a:prstGeom prst="rect">
            <a:avLst/>
          </a:prstGeom>
          <a:noFill/>
        </p:spPr>
        <p:txBody>
          <a:bodyPr wrap="square" rtlCol="0">
            <a:spAutoFit/>
          </a:bodyPr>
          <a:lstStyle/>
          <a:p>
            <a:r>
              <a:rPr lang="nl-BE" sz="1500" b="1" dirty="0" smtClean="0"/>
              <a:t>SF</a:t>
            </a:r>
            <a:endParaRPr lang="en-US" sz="1500" b="1" dirty="0"/>
          </a:p>
        </p:txBody>
      </p:sp>
      <p:sp>
        <p:nvSpPr>
          <p:cNvPr id="80" name="Tekstvak 74"/>
          <p:cNvSpPr txBox="1"/>
          <p:nvPr/>
        </p:nvSpPr>
        <p:spPr>
          <a:xfrm>
            <a:off x="4206385" y="1305992"/>
            <a:ext cx="961840" cy="323165"/>
          </a:xfrm>
          <a:prstGeom prst="rect">
            <a:avLst/>
          </a:prstGeom>
          <a:noFill/>
        </p:spPr>
        <p:txBody>
          <a:bodyPr wrap="square" rtlCol="0">
            <a:spAutoFit/>
          </a:bodyPr>
          <a:lstStyle/>
          <a:p>
            <a:r>
              <a:rPr lang="nl-BE" sz="1500" b="1" dirty="0" smtClean="0"/>
              <a:t>Fiber</a:t>
            </a:r>
            <a:endParaRPr lang="en-US" sz="1500" b="1" dirty="0"/>
          </a:p>
        </p:txBody>
      </p:sp>
      <p:sp>
        <p:nvSpPr>
          <p:cNvPr id="82" name="Tekstvak 74"/>
          <p:cNvSpPr txBox="1"/>
          <p:nvPr/>
        </p:nvSpPr>
        <p:spPr>
          <a:xfrm>
            <a:off x="2813206" y="4956467"/>
            <a:ext cx="961840" cy="323165"/>
          </a:xfrm>
          <a:prstGeom prst="rect">
            <a:avLst/>
          </a:prstGeom>
          <a:noFill/>
        </p:spPr>
        <p:txBody>
          <a:bodyPr wrap="square" rtlCol="0">
            <a:spAutoFit/>
          </a:bodyPr>
          <a:lstStyle/>
          <a:p>
            <a:r>
              <a:rPr lang="nl-BE" sz="1500" b="1" dirty="0" smtClean="0"/>
              <a:t>Chopper </a:t>
            </a:r>
            <a:endParaRPr lang="en-US" sz="1500" b="1" dirty="0"/>
          </a:p>
        </p:txBody>
      </p:sp>
      <p:sp>
        <p:nvSpPr>
          <p:cNvPr id="83" name="Tekstvak 74"/>
          <p:cNvSpPr txBox="1"/>
          <p:nvPr/>
        </p:nvSpPr>
        <p:spPr>
          <a:xfrm>
            <a:off x="3893326" y="5949280"/>
            <a:ext cx="961840" cy="323165"/>
          </a:xfrm>
          <a:prstGeom prst="rect">
            <a:avLst/>
          </a:prstGeom>
          <a:noFill/>
        </p:spPr>
        <p:txBody>
          <a:bodyPr wrap="square" rtlCol="0">
            <a:spAutoFit/>
          </a:bodyPr>
          <a:lstStyle/>
          <a:p>
            <a:r>
              <a:rPr lang="nl-BE" sz="1500" b="1" dirty="0" smtClean="0"/>
              <a:t>ND filters</a:t>
            </a:r>
            <a:endParaRPr lang="en-US" sz="1500" b="1" dirty="0"/>
          </a:p>
        </p:txBody>
      </p:sp>
    </p:spTree>
    <p:extLst>
      <p:ext uri="{BB962C8B-B14F-4D97-AF65-F5344CB8AC3E}">
        <p14:creationId xmlns:p14="http://schemas.microsoft.com/office/powerpoint/2010/main" val="17937898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detectors</a:t>
            </a:r>
            <a:endParaRPr lang="en-US" dirty="0"/>
          </a:p>
        </p:txBody>
      </p:sp>
      <p:sp>
        <p:nvSpPr>
          <p:cNvPr id="3" name="Content Placeholder 2"/>
          <p:cNvSpPr>
            <a:spLocks noGrp="1"/>
          </p:cNvSpPr>
          <p:nvPr>
            <p:ph idx="1"/>
          </p:nvPr>
        </p:nvSpPr>
        <p:spPr>
          <a:xfrm>
            <a:off x="360947" y="1159882"/>
            <a:ext cx="8488947" cy="579795"/>
          </a:xfrm>
        </p:spPr>
        <p:txBody>
          <a:bodyPr/>
          <a:lstStyle/>
          <a:p>
            <a:r>
              <a:rPr lang="en-US" dirty="0" smtClean="0"/>
              <a:t>Some samples delivered today, for initial tests</a:t>
            </a:r>
            <a:endParaRPr lang="en-US" dirty="0"/>
          </a:p>
        </p:txBody>
      </p:sp>
      <p:pic>
        <p:nvPicPr>
          <p:cNvPr id="6" name="Picture 5" descr="sipp08print.png"/>
          <p:cNvPicPr>
            <a:picLocks noChangeAspect="1"/>
          </p:cNvPicPr>
          <p:nvPr/>
        </p:nvPicPr>
        <p:blipFill rotWithShape="1">
          <a:blip r:embed="rId2">
            <a:extLst>
              <a:ext uri="{28A0092B-C50C-407E-A947-70E740481C1C}">
                <a14:useLocalDpi xmlns:a14="http://schemas.microsoft.com/office/drawing/2010/main" val="0"/>
              </a:ext>
            </a:extLst>
          </a:blip>
          <a:srcRect l="34938" t="18481" r="17093" b="3200"/>
          <a:stretch/>
        </p:blipFill>
        <p:spPr>
          <a:xfrm>
            <a:off x="3194754" y="1937918"/>
            <a:ext cx="4386239" cy="4726946"/>
          </a:xfrm>
          <a:prstGeom prst="rect">
            <a:avLst/>
          </a:prstGeom>
        </p:spPr>
      </p:pic>
      <p:sp>
        <p:nvSpPr>
          <p:cNvPr id="7" name="Rectangle 6"/>
          <p:cNvSpPr/>
          <p:nvPr/>
        </p:nvSpPr>
        <p:spPr>
          <a:xfrm>
            <a:off x="2998355" y="5132861"/>
            <a:ext cx="2461531" cy="667796"/>
          </a:xfrm>
          <a:prstGeom prst="rect">
            <a:avLst/>
          </a:prstGeom>
          <a:noFill/>
          <a:ln w="76200" cmpd="sng"/>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5483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547" y="0"/>
            <a:ext cx="9124453" cy="5474672"/>
          </a:xfrm>
        </p:spPr>
      </p:pic>
      <p:cxnSp>
        <p:nvCxnSpPr>
          <p:cNvPr id="6" name="Rechte verbindingslijn 5"/>
          <p:cNvCxnSpPr/>
          <p:nvPr/>
        </p:nvCxnSpPr>
        <p:spPr>
          <a:xfrm flipV="1">
            <a:off x="4499992" y="4005064"/>
            <a:ext cx="0" cy="14696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Rechte verbindingslijn 7"/>
          <p:cNvCxnSpPr/>
          <p:nvPr/>
        </p:nvCxnSpPr>
        <p:spPr>
          <a:xfrm>
            <a:off x="899592" y="4005064"/>
            <a:ext cx="360836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Rechte verbindingslijn 9"/>
          <p:cNvCxnSpPr/>
          <p:nvPr/>
        </p:nvCxnSpPr>
        <p:spPr>
          <a:xfrm flipH="1">
            <a:off x="899592" y="764704"/>
            <a:ext cx="2016224" cy="324036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Rechte verbindingslijn 12"/>
          <p:cNvCxnSpPr/>
          <p:nvPr/>
        </p:nvCxnSpPr>
        <p:spPr>
          <a:xfrm flipV="1">
            <a:off x="2051720" y="4828846"/>
            <a:ext cx="6336704" cy="4031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6" name="Rechte verbindingslijn 15"/>
          <p:cNvCxnSpPr/>
          <p:nvPr/>
        </p:nvCxnSpPr>
        <p:spPr>
          <a:xfrm flipV="1">
            <a:off x="2055258" y="1268760"/>
            <a:ext cx="1004574" cy="3599337"/>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Rechte verbindingslijn 17"/>
          <p:cNvCxnSpPr/>
          <p:nvPr/>
        </p:nvCxnSpPr>
        <p:spPr>
          <a:xfrm flipV="1">
            <a:off x="2771800" y="1268760"/>
            <a:ext cx="288032" cy="43204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Rechte verbindingslijn 21"/>
          <p:cNvCxnSpPr/>
          <p:nvPr/>
        </p:nvCxnSpPr>
        <p:spPr>
          <a:xfrm flipV="1">
            <a:off x="2646331" y="1700808"/>
            <a:ext cx="144016" cy="21602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cxnSp>
        <p:nvCxnSpPr>
          <p:cNvPr id="24" name="Rechte verbindingslijn 23"/>
          <p:cNvCxnSpPr/>
          <p:nvPr/>
        </p:nvCxnSpPr>
        <p:spPr>
          <a:xfrm flipV="1">
            <a:off x="2637399" y="764704"/>
            <a:ext cx="278417" cy="1152128"/>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cxnSp>
        <p:nvCxnSpPr>
          <p:cNvPr id="26" name="Rechte verbindingslijn 25"/>
          <p:cNvCxnSpPr/>
          <p:nvPr/>
        </p:nvCxnSpPr>
        <p:spPr>
          <a:xfrm flipH="1">
            <a:off x="3026799" y="548680"/>
            <a:ext cx="2913353" cy="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29" name="Tekstvak 28"/>
          <p:cNvSpPr txBox="1"/>
          <p:nvPr/>
        </p:nvSpPr>
        <p:spPr>
          <a:xfrm>
            <a:off x="7020272" y="4446313"/>
            <a:ext cx="1368152" cy="369332"/>
          </a:xfrm>
          <a:prstGeom prst="rect">
            <a:avLst/>
          </a:prstGeom>
          <a:noFill/>
        </p:spPr>
        <p:txBody>
          <a:bodyPr wrap="square" rtlCol="0">
            <a:spAutoFit/>
          </a:bodyPr>
          <a:lstStyle/>
          <a:p>
            <a:r>
              <a:rPr lang="nl-BE" b="1" smtClean="0">
                <a:solidFill>
                  <a:srgbClr val="92D050"/>
                </a:solidFill>
              </a:rPr>
              <a:t>1028 nm</a:t>
            </a:r>
            <a:endParaRPr lang="en-US" b="1">
              <a:solidFill>
                <a:srgbClr val="92D050"/>
              </a:solidFill>
            </a:endParaRPr>
          </a:p>
        </p:txBody>
      </p:sp>
      <p:sp>
        <p:nvSpPr>
          <p:cNvPr id="30" name="Tekstvak 29"/>
          <p:cNvSpPr txBox="1"/>
          <p:nvPr/>
        </p:nvSpPr>
        <p:spPr>
          <a:xfrm>
            <a:off x="3026799" y="3635732"/>
            <a:ext cx="1368152" cy="369332"/>
          </a:xfrm>
          <a:prstGeom prst="rect">
            <a:avLst/>
          </a:prstGeom>
          <a:noFill/>
        </p:spPr>
        <p:txBody>
          <a:bodyPr wrap="square" rtlCol="0">
            <a:spAutoFit/>
          </a:bodyPr>
          <a:lstStyle/>
          <a:p>
            <a:r>
              <a:rPr lang="nl-BE" b="1" smtClean="0">
                <a:solidFill>
                  <a:srgbClr val="FF0000"/>
                </a:solidFill>
              </a:rPr>
              <a:t>680 nm</a:t>
            </a:r>
            <a:endParaRPr lang="en-US" b="1">
              <a:solidFill>
                <a:srgbClr val="FF0000"/>
              </a:solidFill>
            </a:endParaRPr>
          </a:p>
        </p:txBody>
      </p:sp>
      <p:sp>
        <p:nvSpPr>
          <p:cNvPr id="31" name="Tekstvak 30"/>
          <p:cNvSpPr txBox="1"/>
          <p:nvPr/>
        </p:nvSpPr>
        <p:spPr>
          <a:xfrm>
            <a:off x="3710875" y="166127"/>
            <a:ext cx="1368152" cy="369332"/>
          </a:xfrm>
          <a:prstGeom prst="rect">
            <a:avLst/>
          </a:prstGeom>
          <a:noFill/>
        </p:spPr>
        <p:txBody>
          <a:bodyPr wrap="square" rtlCol="0">
            <a:spAutoFit/>
          </a:bodyPr>
          <a:lstStyle/>
          <a:p>
            <a:r>
              <a:rPr lang="nl-BE" b="1" smtClean="0"/>
              <a:t>White light</a:t>
            </a:r>
            <a:endParaRPr lang="en-US" b="1"/>
          </a:p>
        </p:txBody>
      </p:sp>
      <p:cxnSp>
        <p:nvCxnSpPr>
          <p:cNvPr id="32" name="Rechte verbindingslijn 31"/>
          <p:cNvCxnSpPr/>
          <p:nvPr/>
        </p:nvCxnSpPr>
        <p:spPr>
          <a:xfrm>
            <a:off x="7596336" y="2564904"/>
            <a:ext cx="772571" cy="151216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4" name="Rechte verbindingslijn 33"/>
          <p:cNvCxnSpPr/>
          <p:nvPr/>
        </p:nvCxnSpPr>
        <p:spPr>
          <a:xfrm>
            <a:off x="7308304" y="2636912"/>
            <a:ext cx="1060603" cy="2148059"/>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1" name="Rechte verbindingslijn 40"/>
          <p:cNvCxnSpPr/>
          <p:nvPr/>
        </p:nvCxnSpPr>
        <p:spPr>
          <a:xfrm>
            <a:off x="8820472" y="4092919"/>
            <a:ext cx="323528" cy="0"/>
          </a:xfrm>
          <a:prstGeom prst="line">
            <a:avLst/>
          </a:prstGeom>
          <a:ln/>
        </p:spPr>
        <p:style>
          <a:lnRef idx="3">
            <a:schemeClr val="accent3"/>
          </a:lnRef>
          <a:fillRef idx="0">
            <a:schemeClr val="accent3"/>
          </a:fillRef>
          <a:effectRef idx="2">
            <a:schemeClr val="accent3"/>
          </a:effectRef>
          <a:fontRef idx="minor">
            <a:schemeClr val="tx1"/>
          </a:fontRef>
        </p:style>
      </p:cxnSp>
      <p:sp>
        <p:nvSpPr>
          <p:cNvPr id="2" name="Tekstvak 1"/>
          <p:cNvSpPr txBox="1"/>
          <p:nvPr/>
        </p:nvSpPr>
        <p:spPr>
          <a:xfrm>
            <a:off x="381326" y="5692606"/>
            <a:ext cx="6926978" cy="646331"/>
          </a:xfrm>
          <a:prstGeom prst="rect">
            <a:avLst/>
          </a:prstGeom>
          <a:noFill/>
        </p:spPr>
        <p:txBody>
          <a:bodyPr wrap="square" rtlCol="0">
            <a:spAutoFit/>
          </a:bodyPr>
          <a:lstStyle/>
          <a:p>
            <a:r>
              <a:rPr lang="nl-BE" smtClean="0"/>
              <a:t>White light (up to 1600 nm) is created in sapphire crystal through 1028 nm pumping (fundamental of laser oscillator Nd:KGW).</a:t>
            </a:r>
            <a:endParaRPr lang="en-US"/>
          </a:p>
        </p:txBody>
      </p:sp>
    </p:spTree>
    <p:extLst>
      <p:ext uri="{BB962C8B-B14F-4D97-AF65-F5344CB8AC3E}">
        <p14:creationId xmlns:p14="http://schemas.microsoft.com/office/powerpoint/2010/main" val="36442452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3-04-24 16.19.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610680" y="2487404"/>
            <a:ext cx="3316271" cy="646331"/>
          </a:xfrm>
          <a:prstGeom prst="rect">
            <a:avLst/>
          </a:prstGeom>
          <a:noFill/>
        </p:spPr>
        <p:txBody>
          <a:bodyPr wrap="square" rtlCol="0">
            <a:spAutoFit/>
          </a:bodyPr>
          <a:lstStyle/>
          <a:p>
            <a:r>
              <a:rPr lang="en-US" dirty="0" smtClean="0">
                <a:solidFill>
                  <a:schemeClr val="bg1"/>
                </a:solidFill>
              </a:rPr>
              <a:t>White light supercontinuum generated in sapphire crystal</a:t>
            </a:r>
            <a:endParaRPr lang="en-US" dirty="0"/>
          </a:p>
        </p:txBody>
      </p:sp>
      <p:sp>
        <p:nvSpPr>
          <p:cNvPr id="6" name="TextBox 5"/>
          <p:cNvSpPr txBox="1"/>
          <p:nvPr/>
        </p:nvSpPr>
        <p:spPr>
          <a:xfrm>
            <a:off x="5203723" y="5642348"/>
            <a:ext cx="3316271" cy="369332"/>
          </a:xfrm>
          <a:prstGeom prst="rect">
            <a:avLst/>
          </a:prstGeom>
          <a:noFill/>
        </p:spPr>
        <p:txBody>
          <a:bodyPr wrap="square" rtlCol="0">
            <a:spAutoFit/>
          </a:bodyPr>
          <a:lstStyle/>
          <a:p>
            <a:r>
              <a:rPr lang="en-US" dirty="0" smtClean="0">
                <a:solidFill>
                  <a:schemeClr val="bg1"/>
                </a:solidFill>
              </a:rPr>
              <a:t>Sapphire crystal</a:t>
            </a:r>
            <a:endParaRPr lang="en-US" dirty="0"/>
          </a:p>
        </p:txBody>
      </p:sp>
      <p:sp>
        <p:nvSpPr>
          <p:cNvPr id="7" name="TextBox 6"/>
          <p:cNvSpPr txBox="1"/>
          <p:nvPr/>
        </p:nvSpPr>
        <p:spPr>
          <a:xfrm>
            <a:off x="5679995" y="1731097"/>
            <a:ext cx="3316271" cy="369332"/>
          </a:xfrm>
          <a:prstGeom prst="rect">
            <a:avLst/>
          </a:prstGeom>
          <a:noFill/>
        </p:spPr>
        <p:txBody>
          <a:bodyPr wrap="square" rtlCol="0">
            <a:spAutoFit/>
          </a:bodyPr>
          <a:lstStyle/>
          <a:p>
            <a:r>
              <a:rPr lang="en-US" dirty="0" smtClean="0">
                <a:solidFill>
                  <a:schemeClr val="bg1"/>
                </a:solidFill>
              </a:rPr>
              <a:t>Sample pumped by 450 nm light</a:t>
            </a:r>
            <a:endParaRPr lang="en-US" dirty="0"/>
          </a:p>
        </p:txBody>
      </p:sp>
      <p:cxnSp>
        <p:nvCxnSpPr>
          <p:cNvPr id="9" name="Straight Arrow Connector 8"/>
          <p:cNvCxnSpPr/>
          <p:nvPr/>
        </p:nvCxnSpPr>
        <p:spPr>
          <a:xfrm>
            <a:off x="7055896" y="2293350"/>
            <a:ext cx="88199" cy="493953"/>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57140" y="3327808"/>
            <a:ext cx="1016748" cy="493953"/>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4615254" y="5574606"/>
            <a:ext cx="588469" cy="157080"/>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35976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measurements</a:t>
            </a:r>
            <a:endParaRPr lang="en-US" dirty="0"/>
          </a:p>
        </p:txBody>
      </p:sp>
      <p:sp>
        <p:nvSpPr>
          <p:cNvPr id="4" name="TextBox 3"/>
          <p:cNvSpPr txBox="1"/>
          <p:nvPr/>
        </p:nvSpPr>
        <p:spPr>
          <a:xfrm>
            <a:off x="219829" y="1405973"/>
            <a:ext cx="5526921" cy="5078314"/>
          </a:xfrm>
          <a:prstGeom prst="rect">
            <a:avLst/>
          </a:prstGeom>
          <a:noFill/>
        </p:spPr>
        <p:txBody>
          <a:bodyPr wrap="square" rtlCol="0">
            <a:spAutoFit/>
          </a:bodyPr>
          <a:lstStyle/>
          <a:p>
            <a:r>
              <a:rPr lang="en-US" b="1" dirty="0" smtClean="0">
                <a:solidFill>
                  <a:srgbClr val="FF0000"/>
                </a:solidFill>
              </a:rPr>
              <a:t>Measurements on NIR emitting PbS nanocrystals</a:t>
            </a:r>
          </a:p>
          <a:p>
            <a:endParaRPr lang="en-US" dirty="0"/>
          </a:p>
          <a:p>
            <a:r>
              <a:rPr lang="en-US" b="1" dirty="0" smtClean="0"/>
              <a:t>Rods </a:t>
            </a:r>
            <a:endParaRPr lang="en-US" b="1" dirty="0"/>
          </a:p>
          <a:p>
            <a:endParaRPr lang="en-US" dirty="0" smtClean="0"/>
          </a:p>
          <a:p>
            <a:r>
              <a:rPr lang="en-US" dirty="0" smtClean="0"/>
              <a:t>Characterization of optical gain potential and new optical properties</a:t>
            </a:r>
          </a:p>
          <a:p>
            <a:endParaRPr lang="en-US" dirty="0"/>
          </a:p>
          <a:p>
            <a:r>
              <a:rPr lang="en-US" b="1" dirty="0" smtClean="0"/>
              <a:t>Dots</a:t>
            </a:r>
          </a:p>
          <a:p>
            <a:pPr marL="285750" indent="-285750">
              <a:buFontTx/>
              <a:buChar char="-"/>
            </a:pPr>
            <a:endParaRPr lang="en-US" dirty="0"/>
          </a:p>
          <a:p>
            <a:r>
              <a:rPr lang="en-US" dirty="0" smtClean="0"/>
              <a:t>Fundamental characterization, used as input for the gain measurements and more basic understanding of ultrafast carrier behavior in PbS</a:t>
            </a:r>
          </a:p>
          <a:p>
            <a:endParaRPr lang="en-US" dirty="0"/>
          </a:p>
          <a:p>
            <a:endParaRPr lang="en-US" dirty="0" smtClean="0"/>
          </a:p>
          <a:p>
            <a:r>
              <a:rPr lang="en-US" b="1" dirty="0" smtClean="0"/>
              <a:t>Future ? </a:t>
            </a:r>
          </a:p>
          <a:p>
            <a:endParaRPr lang="en-US" dirty="0"/>
          </a:p>
          <a:p>
            <a:r>
              <a:rPr lang="en-US" dirty="0" smtClean="0"/>
              <a:t>New materials &amp; continue fundamental study of PbS</a:t>
            </a:r>
          </a:p>
          <a:p>
            <a:pPr marL="285750" indent="-285750">
              <a:buFontTx/>
              <a:buChar char="-"/>
            </a:pPr>
            <a:endParaRPr lang="en-US" dirty="0"/>
          </a:p>
        </p:txBody>
      </p:sp>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5525" y="1624854"/>
            <a:ext cx="1970600" cy="19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hermafbeelding 2013-04-25 om 10.49.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400" y="3764477"/>
            <a:ext cx="2826494" cy="2585257"/>
          </a:xfrm>
          <a:prstGeom prst="rect">
            <a:avLst/>
          </a:prstGeom>
        </p:spPr>
      </p:pic>
    </p:spTree>
    <p:extLst>
      <p:ext uri="{BB962C8B-B14F-4D97-AF65-F5344CB8AC3E}">
        <p14:creationId xmlns:p14="http://schemas.microsoft.com/office/powerpoint/2010/main" val="32268482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Rods (</a:t>
            </a:r>
            <a:r>
              <a:rPr lang="en-US" dirty="0" err="1" smtClean="0"/>
              <a:t>PbX</a:t>
            </a:r>
            <a:r>
              <a:rPr lang="en-US" dirty="0" smtClean="0"/>
              <a:t>/</a:t>
            </a:r>
            <a:r>
              <a:rPr lang="en-US" dirty="0" err="1" smtClean="0"/>
              <a:t>CdX</a:t>
            </a:r>
            <a:r>
              <a:rPr lang="en-US" dirty="0" smtClean="0"/>
              <a:t>)</a:t>
            </a:r>
            <a:endParaRPr lang="en-US" dirty="0"/>
          </a:p>
        </p:txBody>
      </p:sp>
      <p:sp>
        <p:nvSpPr>
          <p:cNvPr id="3" name="Content Placeholder 2"/>
          <p:cNvSpPr>
            <a:spLocks noGrp="1"/>
          </p:cNvSpPr>
          <p:nvPr>
            <p:ph idx="1"/>
          </p:nvPr>
        </p:nvSpPr>
        <p:spPr/>
        <p:txBody>
          <a:bodyPr>
            <a:normAutofit/>
          </a:bodyPr>
          <a:lstStyle/>
          <a:p>
            <a:r>
              <a:rPr lang="en-US" b="1" dirty="0" smtClean="0"/>
              <a:t>Quantum Rods ?</a:t>
            </a:r>
          </a:p>
          <a:p>
            <a:pPr marL="342900" indent="-342900">
              <a:buFontTx/>
              <a:buChar char="-"/>
            </a:pPr>
            <a:r>
              <a:rPr lang="en-US" dirty="0" smtClean="0"/>
              <a:t>Optical gain performance is not better than PbS spherical nanocrystals !</a:t>
            </a:r>
          </a:p>
          <a:p>
            <a:pPr marL="342900" indent="-342900">
              <a:buFontTx/>
              <a:buChar char="-"/>
            </a:pPr>
            <a:r>
              <a:rPr lang="en-US" dirty="0" smtClean="0"/>
              <a:t>New phenomenon: quantum confinement due to twin plane formation </a:t>
            </a:r>
            <a:r>
              <a:rPr lang="en-US" dirty="0" smtClean="0">
                <a:sym typeface="Wingdings"/>
              </a:rPr>
              <a:t> publication under consideration</a:t>
            </a:r>
            <a:endParaRPr lang="en-US" dirty="0">
              <a:sym typeface="Wingdings"/>
            </a:endParaRPr>
          </a:p>
          <a:p>
            <a:pPr>
              <a:buNone/>
            </a:pPr>
            <a:r>
              <a:rPr lang="en-US" b="1" dirty="0" smtClean="0">
                <a:sym typeface="Wingdings"/>
              </a:rPr>
              <a:t>Future ? </a:t>
            </a:r>
          </a:p>
          <a:p>
            <a:pPr>
              <a:buNone/>
            </a:pPr>
            <a:r>
              <a:rPr lang="en-US" dirty="0" smtClean="0">
                <a:sym typeface="Wingdings"/>
              </a:rPr>
              <a:t>Work on new materials (</a:t>
            </a:r>
            <a:r>
              <a:rPr lang="en-US" dirty="0" err="1" smtClean="0">
                <a:sym typeface="Wingdings"/>
              </a:rPr>
              <a:t>InP,HgTe</a:t>
            </a:r>
            <a:r>
              <a:rPr lang="en-US" dirty="0" smtClean="0">
                <a:sym typeface="Wingdings"/>
              </a:rPr>
              <a:t>) to achieve lower threshold transparency  Collaboration with TU Delft will continue</a:t>
            </a:r>
            <a:endParaRPr lang="en-US" dirty="0" smtClean="0"/>
          </a:p>
          <a:p>
            <a:endParaRPr lang="en-US" dirty="0"/>
          </a:p>
        </p:txBody>
      </p:sp>
      <p:sp>
        <p:nvSpPr>
          <p:cNvPr id="6" name="Right Arrow 5"/>
          <p:cNvSpPr/>
          <p:nvPr/>
        </p:nvSpPr>
        <p:spPr>
          <a:xfrm>
            <a:off x="202157" y="2178755"/>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222210" y="3226505"/>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4968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PbS dots</a:t>
            </a:r>
            <a:endParaRPr lang="en-US" dirty="0"/>
          </a:p>
        </p:txBody>
      </p:sp>
      <p:sp>
        <p:nvSpPr>
          <p:cNvPr id="3" name="Content Placeholder 2"/>
          <p:cNvSpPr>
            <a:spLocks noGrp="1"/>
          </p:cNvSpPr>
          <p:nvPr>
            <p:ph idx="1"/>
          </p:nvPr>
        </p:nvSpPr>
        <p:spPr>
          <a:xfrm>
            <a:off x="460347" y="1273369"/>
            <a:ext cx="8488947" cy="4676383"/>
          </a:xfrm>
        </p:spPr>
        <p:txBody>
          <a:bodyPr>
            <a:normAutofit fontScale="92500"/>
          </a:bodyPr>
          <a:lstStyle/>
          <a:p>
            <a:r>
              <a:rPr lang="en-US" dirty="0" smtClean="0"/>
              <a:t>Can we understand the ultrafast carrier behavior in PbS ? </a:t>
            </a:r>
          </a:p>
          <a:p>
            <a:r>
              <a:rPr lang="en-US" b="1" dirty="0" smtClean="0"/>
              <a:t>TA spectrum ? </a:t>
            </a:r>
          </a:p>
          <a:p>
            <a:r>
              <a:rPr lang="en-US" dirty="0" smtClean="0"/>
              <a:t>-  </a:t>
            </a:r>
            <a:r>
              <a:rPr lang="en-US" b="1" dirty="0" smtClean="0"/>
              <a:t>Bleach</a:t>
            </a:r>
            <a:r>
              <a:rPr lang="en-US" dirty="0" smtClean="0"/>
              <a:t>: due to carrier population of energy levels (Pauli Exclusion)</a:t>
            </a:r>
          </a:p>
          <a:p>
            <a:r>
              <a:rPr lang="en-US" b="1" dirty="0" smtClean="0"/>
              <a:t>-  Energy Shift</a:t>
            </a:r>
            <a:r>
              <a:rPr lang="en-US" dirty="0" smtClean="0"/>
              <a:t>: due to repulsive (attractive) coulomb interactions   	 				between excitons</a:t>
            </a:r>
          </a:p>
          <a:p>
            <a:r>
              <a:rPr lang="en-US" dirty="0" smtClean="0"/>
              <a:t>-   </a:t>
            </a:r>
            <a:r>
              <a:rPr lang="en-US" b="1" dirty="0" smtClean="0"/>
              <a:t>Photo-induced absorption</a:t>
            </a:r>
            <a:r>
              <a:rPr lang="en-US" dirty="0" smtClean="0"/>
              <a:t>: due to </a:t>
            </a:r>
            <a:r>
              <a:rPr lang="en-US" dirty="0" err="1" smtClean="0"/>
              <a:t>intraband</a:t>
            </a:r>
            <a:r>
              <a:rPr lang="en-US" dirty="0" smtClean="0"/>
              <a:t> absorption of carriers</a:t>
            </a:r>
          </a:p>
          <a:p>
            <a:pPr>
              <a:buNone/>
            </a:pPr>
            <a:r>
              <a:rPr lang="en-US" dirty="0" smtClean="0"/>
              <a:t>Useful as input for future measurements, even on new materials (such    as </a:t>
            </a:r>
            <a:r>
              <a:rPr lang="en-US" dirty="0" err="1" smtClean="0"/>
              <a:t>InP</a:t>
            </a:r>
            <a:r>
              <a:rPr lang="en-US" dirty="0" smtClean="0"/>
              <a:t> or </a:t>
            </a:r>
            <a:r>
              <a:rPr lang="en-US" dirty="0" err="1" smtClean="0"/>
              <a:t>HgTe</a:t>
            </a:r>
            <a:r>
              <a:rPr lang="en-US" dirty="0" smtClean="0"/>
              <a:t>, see </a:t>
            </a:r>
            <a:r>
              <a:rPr lang="en-US" dirty="0" err="1" smtClean="0"/>
              <a:t>Ugent</a:t>
            </a:r>
            <a:r>
              <a:rPr lang="en-US" dirty="0" smtClean="0"/>
              <a:t> contribution)</a:t>
            </a:r>
          </a:p>
          <a:p>
            <a:pPr>
              <a:buNone/>
            </a:pPr>
            <a:endParaRPr lang="en-US" dirty="0"/>
          </a:p>
        </p:txBody>
      </p:sp>
      <p:sp>
        <p:nvSpPr>
          <p:cNvPr id="4" name="Right Arrow 3"/>
          <p:cNvSpPr/>
          <p:nvPr/>
        </p:nvSpPr>
        <p:spPr>
          <a:xfrm>
            <a:off x="222210" y="2734380"/>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235874" y="3380732"/>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265641" y="4344626"/>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86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shifts</a:t>
            </a:r>
            <a:endParaRPr lang="en-US" dirty="0"/>
          </a:p>
        </p:txBody>
      </p:sp>
      <p:sp>
        <p:nvSpPr>
          <p:cNvPr id="3" name="Content Placeholder 2"/>
          <p:cNvSpPr>
            <a:spLocks noGrp="1"/>
          </p:cNvSpPr>
          <p:nvPr>
            <p:ph idx="1"/>
          </p:nvPr>
        </p:nvSpPr>
        <p:spPr>
          <a:xfrm>
            <a:off x="1037960" y="1185163"/>
            <a:ext cx="8488947" cy="4676383"/>
          </a:xfrm>
        </p:spPr>
        <p:txBody>
          <a:bodyPr/>
          <a:lstStyle/>
          <a:p>
            <a:pPr>
              <a:buNone/>
            </a:pPr>
            <a:r>
              <a:rPr lang="en-US" dirty="0" smtClean="0"/>
              <a:t>Presence of exciton shifts energy levels (Stark shift) ! </a:t>
            </a:r>
          </a:p>
          <a:p>
            <a:pPr>
              <a:buNone/>
            </a:pPr>
            <a:r>
              <a:rPr lang="en-US" dirty="0" smtClean="0"/>
              <a:t>Direct influence on 1S-1S transition BUT not only in the NIR </a:t>
            </a:r>
            <a:r>
              <a:rPr lang="en-US" dirty="0" smtClean="0">
                <a:sym typeface="Wingdings"/>
              </a:rPr>
              <a:t>    </a:t>
            </a:r>
            <a:r>
              <a:rPr lang="en-US" dirty="0" smtClean="0"/>
              <a:t>also in the visible part of the spectrum !</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60947" y="2752021"/>
            <a:ext cx="4489981" cy="3109525"/>
          </a:xfrm>
          <a:prstGeom prst="rect">
            <a:avLst/>
          </a:prstGeom>
        </p:spPr>
      </p:pic>
      <p:sp>
        <p:nvSpPr>
          <p:cNvPr id="5" name="TextBox 4"/>
          <p:cNvSpPr txBox="1"/>
          <p:nvPr/>
        </p:nvSpPr>
        <p:spPr>
          <a:xfrm>
            <a:off x="5282434" y="2910791"/>
            <a:ext cx="3792543" cy="2308324"/>
          </a:xfrm>
          <a:prstGeom prst="rect">
            <a:avLst/>
          </a:prstGeom>
          <a:noFill/>
        </p:spPr>
        <p:txBody>
          <a:bodyPr wrap="square" rtlCol="0">
            <a:spAutoFit/>
          </a:bodyPr>
          <a:lstStyle/>
          <a:p>
            <a:r>
              <a:rPr lang="en-US" i="1" dirty="0" smtClean="0"/>
              <a:t>Publication under construction</a:t>
            </a:r>
          </a:p>
          <a:p>
            <a:endParaRPr lang="en-US" dirty="0" smtClean="0"/>
          </a:p>
          <a:p>
            <a:r>
              <a:rPr lang="en-US" dirty="0" smtClean="0"/>
              <a:t>Extract energy shift from TA signals in the visible part of the spectrum and evaluate Stark shifts on ‘bulk’ states of nanocrystals.</a:t>
            </a:r>
          </a:p>
          <a:p>
            <a:endParaRPr lang="en-US" dirty="0"/>
          </a:p>
          <a:p>
            <a:r>
              <a:rPr lang="en-US" dirty="0" smtClean="0"/>
              <a:t>Ultrafast Shifts </a:t>
            </a:r>
            <a:r>
              <a:rPr lang="en-US" dirty="0" smtClean="0">
                <a:sym typeface="Wingdings"/>
              </a:rPr>
              <a:t> modulator ? </a:t>
            </a:r>
            <a:endParaRPr lang="en-US" dirty="0"/>
          </a:p>
        </p:txBody>
      </p:sp>
      <p:sp>
        <p:nvSpPr>
          <p:cNvPr id="6" name="Right Arrow 5"/>
          <p:cNvSpPr/>
          <p:nvPr/>
        </p:nvSpPr>
        <p:spPr>
          <a:xfrm>
            <a:off x="360947" y="1255727"/>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396227" y="1972644"/>
            <a:ext cx="476273" cy="3175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68552"/>
      </p:ext>
    </p:extLst>
  </p:cSld>
  <p:clrMapOvr>
    <a:masterClrMapping/>
  </p:clrMapOvr>
</p:sld>
</file>

<file path=ppt/theme/theme1.xml><?xml version="1.0" encoding="utf-8"?>
<a:theme xmlns:a="http://schemas.openxmlformats.org/drawingml/2006/main" name="photonics">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hotonics - Confidenti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photonics.potx</Template>
  <TotalTime>11760</TotalTime>
  <Words>1031</Words>
  <Application>Microsoft Macintosh PowerPoint</Application>
  <PresentationFormat>On-screen Show (4:3)</PresentationFormat>
  <Paragraphs>155</Paragraphs>
  <Slides>30</Slides>
  <Notes>2</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photonics</vt:lpstr>
      <vt:lpstr>Photonics - Confidential</vt:lpstr>
      <vt:lpstr>PowerPoint Presentation</vt:lpstr>
      <vt:lpstr>Material characterisation (in solution, transient absorption setup)</vt:lpstr>
      <vt:lpstr>PowerPoint Presentation</vt:lpstr>
      <vt:lpstr>PowerPoint Presentation</vt:lpstr>
      <vt:lpstr>PowerPoint Presentation</vt:lpstr>
      <vt:lpstr>TA measurements</vt:lpstr>
      <vt:lpstr>Quantum Rods (PbX/CdX)</vt:lpstr>
      <vt:lpstr>PbS dots</vt:lpstr>
      <vt:lpstr>Energy shifts</vt:lpstr>
      <vt:lpstr>Fabrication electrically pumped qdot amplifier on silicon chips</vt:lpstr>
      <vt:lpstr>Integration of NC – LED on silicon</vt:lpstr>
      <vt:lpstr>Integration of NC – LED on silicon</vt:lpstr>
      <vt:lpstr>Device integration – Cross section </vt:lpstr>
      <vt:lpstr>Integration of NC on silicon</vt:lpstr>
      <vt:lpstr>Simulations on integrated structure</vt:lpstr>
      <vt:lpstr>Colloidal quantum dots (CQDs) patterning</vt:lpstr>
      <vt:lpstr>PowerPoint Presentation</vt:lpstr>
      <vt:lpstr>Etching of SiNx</vt:lpstr>
      <vt:lpstr>PowerPoint Presentation</vt:lpstr>
      <vt:lpstr>PowerPoint Presentation</vt:lpstr>
      <vt:lpstr>Optical coupling, chip to chip</vt:lpstr>
      <vt:lpstr>State-of-the-art</vt:lpstr>
      <vt:lpstr>Alignment tolerance</vt:lpstr>
      <vt:lpstr>Option 1: no focusing optics</vt:lpstr>
      <vt:lpstr>Option 1: no focusing optics</vt:lpstr>
      <vt:lpstr>Option 2: focusing optics</vt:lpstr>
      <vt:lpstr>Navolchi motivation</vt:lpstr>
      <vt:lpstr>Power consumption</vt:lpstr>
      <vt:lpstr>NAVOLCHI vs. current silicon photonics</vt:lpstr>
      <vt:lpstr>Back up detectors</vt:lpstr>
    </vt:vector>
  </TitlesOfParts>
  <Company>MacBook Pro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Verbist</dc:creator>
  <cp:lastModifiedBy>Dries Van Thourhout</cp:lastModifiedBy>
  <cp:revision>136</cp:revision>
  <cp:lastPrinted>2010-11-30T16:32:30Z</cp:lastPrinted>
  <dcterms:created xsi:type="dcterms:W3CDTF">2010-10-27T15:19:42Z</dcterms:created>
  <dcterms:modified xsi:type="dcterms:W3CDTF">2013-04-26T13:24:25Z</dcterms:modified>
</cp:coreProperties>
</file>