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9" r:id="rId1"/>
    <p:sldMasterId id="2147483872" r:id="rId2"/>
  </p:sldMasterIdLst>
  <p:notesMasterIdLst>
    <p:notesMasterId r:id="rId18"/>
  </p:notesMasterIdLst>
  <p:handoutMasterIdLst>
    <p:handoutMasterId r:id="rId19"/>
  </p:handoutMasterIdLst>
  <p:sldIdLst>
    <p:sldId id="284" r:id="rId3"/>
    <p:sldId id="514" r:id="rId4"/>
    <p:sldId id="522" r:id="rId5"/>
    <p:sldId id="523" r:id="rId6"/>
    <p:sldId id="513" r:id="rId7"/>
    <p:sldId id="516" r:id="rId8"/>
    <p:sldId id="515" r:id="rId9"/>
    <p:sldId id="517" r:id="rId10"/>
    <p:sldId id="518" r:id="rId11"/>
    <p:sldId id="520" r:id="rId12"/>
    <p:sldId id="519" r:id="rId13"/>
    <p:sldId id="521" r:id="rId14"/>
    <p:sldId id="526" r:id="rId15"/>
    <p:sldId id="524" r:id="rId16"/>
    <p:sldId id="525" r:id="rId17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600" b="1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1600" b="1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1600" b="1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1600" b="1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FF00"/>
    <a:srgbClr val="25D50D"/>
    <a:srgbClr val="0000FF"/>
    <a:srgbClr val="C0C0C0"/>
    <a:srgbClr val="00FF00"/>
    <a:srgbClr val="D5E0E5"/>
    <a:srgbClr val="B2B2B2"/>
    <a:srgbClr val="14096A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631" autoAdjust="0"/>
    <p:restoredTop sz="99645" autoAdjust="0"/>
  </p:normalViewPr>
  <p:slideViewPr>
    <p:cSldViewPr>
      <p:cViewPr>
        <p:scale>
          <a:sx n="50" d="100"/>
          <a:sy n="50" d="100"/>
        </p:scale>
        <p:origin x="-1830" y="-516"/>
      </p:cViewPr>
      <p:guideLst>
        <p:guide orient="horz" pos="2160"/>
        <p:guide pos="2200"/>
        <p:guide pos="2653"/>
        <p:guide pos="2880"/>
        <p:guide pos="3107"/>
        <p:guide pos="3560"/>
        <p:guide pos="4014"/>
        <p:guide pos="2426"/>
        <p:guide pos="1746"/>
      </p:guideLst>
    </p:cSldViewPr>
  </p:slideViewPr>
  <p:outlineViewPr>
    <p:cViewPr>
      <p:scale>
        <a:sx n="33" d="100"/>
        <a:sy n="33" d="100"/>
      </p:scale>
      <p:origin x="0" y="686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152"/>
    </p:cViewPr>
  </p:sorterViewPr>
  <p:notesViewPr>
    <p:cSldViewPr>
      <p:cViewPr varScale="1">
        <p:scale>
          <a:sx n="88" d="100"/>
          <a:sy n="88" d="100"/>
        </p:scale>
        <p:origin x="-3870" y="-12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2C16E9-2FCC-43EC-B1B1-D727E7430AF9}" type="datetimeFigureOut">
              <a:rPr lang="en-US" smtClean="0"/>
              <a:t>4/25/2013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94CE1C-ED13-4498-81DD-B58D1C0703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2027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7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Arial" pitchFamily="34" charset="0"/>
              </a:defRPr>
            </a:lvl1pPr>
          </a:lstStyle>
          <a:p>
            <a:pPr>
              <a:defRPr/>
            </a:pPr>
            <a:fld id="{7881F690-8F99-422C-863D-8B29C4422D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23499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881F690-8F99-422C-863D-8B29C4422D06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3312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03" t="31164" r="25161" b="19958"/>
          <a:stretch/>
        </p:blipFill>
        <p:spPr bwMode="auto">
          <a:xfrm>
            <a:off x="4644008" y="620688"/>
            <a:ext cx="4499992" cy="5087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 descr="blue title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4936"/>
            <a:ext cx="9140825" cy="685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6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288" y="5516563"/>
            <a:ext cx="2232025" cy="98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4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11188" y="1619250"/>
            <a:ext cx="5616575" cy="1470025"/>
          </a:xfrm>
        </p:spPr>
        <p:txBody>
          <a:bodyPr anchor="t"/>
          <a:lstStyle>
            <a:lvl1pPr>
              <a:defRPr/>
            </a:lvl1pPr>
          </a:lstStyle>
          <a:p>
            <a:r>
              <a:rPr lang="nl-NL" dirty="0"/>
              <a:t>Click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edit</a:t>
            </a:r>
            <a:r>
              <a:rPr lang="nl-NL" dirty="0"/>
              <a:t> Master </a:t>
            </a:r>
            <a:r>
              <a:rPr lang="nl-NL" dirty="0" err="1"/>
              <a:t>title</a:t>
            </a:r>
            <a:r>
              <a:rPr lang="nl-NL" dirty="0"/>
              <a:t> </a:t>
            </a:r>
            <a:r>
              <a:rPr lang="nl-NL" dirty="0" err="1"/>
              <a:t>style</a:t>
            </a:r>
            <a:endParaRPr lang="nl-NL" dirty="0"/>
          </a:p>
        </p:txBody>
      </p:sp>
      <p:sp>
        <p:nvSpPr>
          <p:cNvPr id="419845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611188" y="3238500"/>
            <a:ext cx="5113337" cy="550863"/>
          </a:xfrm>
        </p:spPr>
        <p:txBody>
          <a:bodyPr/>
          <a:lstStyle>
            <a:lvl1pPr marL="0" indent="0">
              <a:buFontTx/>
              <a:buNone/>
              <a:defRPr sz="1800">
                <a:solidFill>
                  <a:schemeClr val="tx2"/>
                </a:solidFill>
              </a:defRPr>
            </a:lvl1pPr>
          </a:lstStyle>
          <a:p>
            <a:r>
              <a:rPr lang="nl-NL"/>
              <a:t>Click to edit Master subtitle style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88F69-A69E-428A-97C3-9624A7FA6792}" type="datetimeFigureOut">
              <a:rPr lang="en-US" smtClean="0"/>
              <a:t>4/25/2013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7C38A-483D-4231-A8B7-C9D3566D02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3770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88F69-A69E-428A-97C3-9624A7FA6792}" type="datetimeFigureOut">
              <a:rPr lang="en-US" smtClean="0"/>
              <a:t>4/25/2013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7C38A-483D-4231-A8B7-C9D3566D02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6995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88F69-A69E-428A-97C3-9624A7FA6792}" type="datetimeFigureOut">
              <a:rPr lang="en-US" smtClean="0"/>
              <a:t>4/25/2013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7C38A-483D-4231-A8B7-C9D3566D02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2821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88F69-A69E-428A-97C3-9624A7FA6792}" type="datetimeFigureOut">
              <a:rPr lang="en-US" smtClean="0"/>
              <a:t>4/25/2013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7C38A-483D-4231-A8B7-C9D3566D02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1504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88F69-A69E-428A-97C3-9624A7FA6792}" type="datetimeFigureOut">
              <a:rPr lang="en-US" smtClean="0"/>
              <a:t>4/25/2013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7C38A-483D-4231-A8B7-C9D3566D02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6091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Overview PhI Research           PhI colloquium        5 Sept 2011</a:t>
            </a:r>
            <a:endParaRPr lang="nl-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8D0DBE-0599-491C-BD46-CE48106286D0}" type="slidenum">
              <a:rPr lang="nl-NL" smtClean="0"/>
              <a:pPr>
                <a:defRPr/>
              </a:pPr>
              <a:t>‹#›</a:t>
            </a:fld>
            <a:r>
              <a:rPr lang="nl-NL" dirty="0" smtClean="0"/>
              <a:t>/61</a:t>
            </a:r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Overview PhI Research           PhI colloquium        5 Sept 2011</a:t>
            </a:r>
            <a:endParaRPr lang="nl-NL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1E30BC-D104-4B89-97CA-8F6043CC4D3D}" type="slidenum">
              <a:rPr lang="nl-NL" smtClean="0"/>
              <a:pPr>
                <a:defRPr/>
              </a:pPr>
              <a:t>‹#›</a:t>
            </a:fld>
            <a:r>
              <a:rPr lang="nl-NL" dirty="0" smtClean="0"/>
              <a:t>/61</a:t>
            </a:r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88F69-A69E-428A-97C3-9624A7FA6792}" type="datetimeFigureOut">
              <a:rPr lang="en-US" smtClean="0"/>
              <a:t>4/25/2013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7C38A-483D-4231-A8B7-C9D3566D02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0262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88F69-A69E-428A-97C3-9624A7FA6792}" type="datetimeFigureOut">
              <a:rPr lang="en-US" smtClean="0"/>
              <a:t>4/25/2013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7C38A-483D-4231-A8B7-C9D3566D02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541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88F69-A69E-428A-97C3-9624A7FA6792}" type="datetimeFigureOut">
              <a:rPr lang="en-US" smtClean="0"/>
              <a:t>4/25/2013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7C38A-483D-4231-A8B7-C9D3566D02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8828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88F69-A69E-428A-97C3-9624A7FA6792}" type="datetimeFigureOut">
              <a:rPr lang="en-US" smtClean="0"/>
              <a:t>4/25/2013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7C38A-483D-4231-A8B7-C9D3566D02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0434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88F69-A69E-428A-97C3-9624A7FA6792}" type="datetimeFigureOut">
              <a:rPr lang="en-US" smtClean="0"/>
              <a:t>4/25/2013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7C38A-483D-4231-A8B7-C9D3566D02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3589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88F69-A69E-428A-97C3-9624A7FA6792}" type="datetimeFigureOut">
              <a:rPr lang="en-US" smtClean="0"/>
              <a:t>4/25/2013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7C38A-483D-4231-A8B7-C9D3566D02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5859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lue bar small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8982075" cy="89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611188" y="0"/>
            <a:ext cx="8024812" cy="89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 smtClean="0"/>
              <a:t>Click to edit Master title style</a:t>
            </a:r>
          </a:p>
        </p:txBody>
      </p:sp>
      <p:sp>
        <p:nvSpPr>
          <p:cNvPr id="418820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88925" y="6535738"/>
            <a:ext cx="3711575" cy="220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900" b="0" smtClean="0"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 smtClean="0"/>
              <a:t>Overview PhI Research           PhI colloquium        5 Sept 2011</a:t>
            </a:r>
            <a:endParaRPr lang="nl-NL" dirty="0"/>
          </a:p>
        </p:txBody>
      </p:sp>
      <p:sp>
        <p:nvSpPr>
          <p:cNvPr id="418821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321175" y="6524625"/>
            <a:ext cx="322263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>
              <a:tabLst>
                <a:tab pos="3857625" algn="r"/>
              </a:tabLst>
              <a:defRPr sz="900" b="0" smtClean="0">
                <a:latin typeface="Arial" charset="0"/>
              </a:defRPr>
            </a:lvl1pPr>
          </a:lstStyle>
          <a:p>
            <a:pPr>
              <a:defRPr/>
            </a:pPr>
            <a:fld id="{C7D3E4C2-64ED-461C-8F0D-99C18DAA7D2E}" type="slidenum">
              <a:rPr lang="nl-NL" smtClean="0"/>
              <a:pPr>
                <a:defRPr/>
              </a:pPr>
              <a:t>‹#›</a:t>
            </a:fld>
            <a:r>
              <a:rPr lang="nl-NL" dirty="0" smtClean="0"/>
              <a:t>/61</a:t>
            </a:r>
            <a:endParaRPr lang="nl-NL" dirty="0"/>
          </a:p>
        </p:txBody>
      </p:sp>
      <p:pic>
        <p:nvPicPr>
          <p:cNvPr id="2054" name="Picture 6" descr="logo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16750" y="6332538"/>
            <a:ext cx="2030413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5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1188" y="1600200"/>
            <a:ext cx="7993062" cy="4138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dirty="0" smtClean="0"/>
              <a:t>Click to </a:t>
            </a:r>
            <a:r>
              <a:rPr lang="nl-NL" dirty="0" err="1" smtClean="0"/>
              <a:t>edit</a:t>
            </a:r>
            <a:r>
              <a:rPr lang="nl-NL" dirty="0" smtClean="0"/>
              <a:t> </a:t>
            </a:r>
            <a:r>
              <a:rPr lang="nl-NL" dirty="0" err="1" smtClean="0"/>
              <a:t>Master</a:t>
            </a:r>
            <a:r>
              <a:rPr lang="nl-NL" dirty="0" smtClean="0"/>
              <a:t> </a:t>
            </a:r>
            <a:r>
              <a:rPr lang="nl-NL" dirty="0" err="1" smtClean="0"/>
              <a:t>text</a:t>
            </a:r>
            <a:r>
              <a:rPr lang="nl-NL" dirty="0" smtClean="0"/>
              <a:t> </a:t>
            </a:r>
            <a:r>
              <a:rPr lang="nl-NL" dirty="0" err="1" smtClean="0"/>
              <a:t>styles</a:t>
            </a:r>
            <a:endParaRPr lang="nl-NL" dirty="0" smtClean="0"/>
          </a:p>
          <a:p>
            <a:pPr lvl="1"/>
            <a:r>
              <a:rPr lang="nl-NL" dirty="0" err="1" smtClean="0"/>
              <a:t>Second</a:t>
            </a:r>
            <a:r>
              <a:rPr lang="nl-NL" dirty="0" smtClean="0"/>
              <a:t> level</a:t>
            </a:r>
          </a:p>
          <a:p>
            <a:pPr lvl="2"/>
            <a:r>
              <a:rPr lang="nl-NL" dirty="0" err="1" smtClean="0"/>
              <a:t>Third</a:t>
            </a:r>
            <a:r>
              <a:rPr lang="nl-NL" dirty="0" smtClean="0"/>
              <a:t> level</a:t>
            </a:r>
          </a:p>
          <a:p>
            <a:pPr lvl="3"/>
            <a:r>
              <a:rPr lang="nl-NL" dirty="0" err="1" smtClean="0"/>
              <a:t>Fourth</a:t>
            </a:r>
            <a:r>
              <a:rPr lang="nl-NL" dirty="0" smtClean="0"/>
              <a:t> level</a:t>
            </a:r>
          </a:p>
          <a:p>
            <a:pPr lvl="4"/>
            <a:r>
              <a:rPr lang="nl-NL" dirty="0" err="1" smtClean="0"/>
              <a:t>Fifth</a:t>
            </a:r>
            <a:r>
              <a:rPr lang="nl-NL" dirty="0" smtClean="0"/>
              <a:t> level</a:t>
            </a:r>
          </a:p>
        </p:txBody>
      </p:sp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221288" y="6165850"/>
            <a:ext cx="1295400" cy="569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71" r:id="rId1"/>
    <p:sldLayoutId id="2147483868" r:id="rId2"/>
    <p:sldLayoutId id="2147483869" r:id="rId3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9pPr>
    </p:titleStyle>
    <p:bodyStyle>
      <a:lvl1pPr marL="268288" indent="-26828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534988" indent="-26511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200" b="1">
          <a:solidFill>
            <a:schemeClr val="tx1"/>
          </a:solidFill>
          <a:latin typeface="+mn-lt"/>
        </a:defRPr>
      </a:lvl2pPr>
      <a:lvl3pPr marL="814388" indent="-27781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Arial" charset="0"/>
        <a:buChar char="−"/>
        <a:defRPr sz="2200" b="1">
          <a:solidFill>
            <a:schemeClr val="tx1"/>
          </a:solidFill>
          <a:latin typeface="+mn-lt"/>
        </a:defRPr>
      </a:lvl3pPr>
      <a:lvl4pPr marL="1069975" indent="-2540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Arial" charset="0"/>
        <a:buChar char="−"/>
        <a:defRPr sz="2200" b="1">
          <a:solidFill>
            <a:schemeClr val="tx1"/>
          </a:solidFill>
          <a:latin typeface="+mn-lt"/>
        </a:defRPr>
      </a:lvl4pPr>
      <a:lvl5pPr marL="1349375" indent="-27781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Arial" charset="0"/>
        <a:buChar char="−"/>
        <a:defRPr sz="2200" b="1">
          <a:solidFill>
            <a:schemeClr val="tx1"/>
          </a:solidFill>
          <a:latin typeface="+mn-lt"/>
        </a:defRPr>
      </a:lvl5pPr>
      <a:lvl6pPr marL="1806575" indent="-277813" algn="l" rtl="0" fontAlgn="base">
        <a:spcBef>
          <a:spcPct val="20000"/>
        </a:spcBef>
        <a:spcAft>
          <a:spcPct val="0"/>
        </a:spcAft>
        <a:buClr>
          <a:schemeClr val="tx1"/>
        </a:buClr>
        <a:buFont typeface="Arial" charset="0"/>
        <a:buChar char="−"/>
        <a:defRPr sz="2200" b="1">
          <a:solidFill>
            <a:schemeClr val="tx1"/>
          </a:solidFill>
          <a:latin typeface="+mn-lt"/>
        </a:defRPr>
      </a:lvl6pPr>
      <a:lvl7pPr marL="2263775" indent="-277813" algn="l" rtl="0" fontAlgn="base">
        <a:spcBef>
          <a:spcPct val="20000"/>
        </a:spcBef>
        <a:spcAft>
          <a:spcPct val="0"/>
        </a:spcAft>
        <a:buClr>
          <a:schemeClr val="tx1"/>
        </a:buClr>
        <a:buFont typeface="Arial" charset="0"/>
        <a:buChar char="−"/>
        <a:defRPr sz="2200" b="1">
          <a:solidFill>
            <a:schemeClr val="tx1"/>
          </a:solidFill>
          <a:latin typeface="+mn-lt"/>
        </a:defRPr>
      </a:lvl7pPr>
      <a:lvl8pPr marL="2720975" indent="-277813" algn="l" rtl="0" fontAlgn="base">
        <a:spcBef>
          <a:spcPct val="20000"/>
        </a:spcBef>
        <a:spcAft>
          <a:spcPct val="0"/>
        </a:spcAft>
        <a:buClr>
          <a:schemeClr val="tx1"/>
        </a:buClr>
        <a:buFont typeface="Arial" charset="0"/>
        <a:buChar char="−"/>
        <a:defRPr sz="2200" b="1">
          <a:solidFill>
            <a:schemeClr val="tx1"/>
          </a:solidFill>
          <a:latin typeface="+mn-lt"/>
        </a:defRPr>
      </a:lvl8pPr>
      <a:lvl9pPr marL="3178175" indent="-277813" algn="l" rtl="0" fontAlgn="base">
        <a:spcBef>
          <a:spcPct val="20000"/>
        </a:spcBef>
        <a:spcAft>
          <a:spcPct val="0"/>
        </a:spcAft>
        <a:buClr>
          <a:schemeClr val="tx1"/>
        </a:buClr>
        <a:buFont typeface="Arial" charset="0"/>
        <a:buChar char="−"/>
        <a:defRPr sz="22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188F69-A69E-428A-97C3-9624A7FA6792}" type="datetimeFigureOut">
              <a:rPr lang="en-US" smtClean="0"/>
              <a:t>4/25/2013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C7C38A-483D-4231-A8B7-C9D3566D02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4783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3" r:id="rId1"/>
    <p:sldLayoutId id="2147483874" r:id="rId2"/>
    <p:sldLayoutId id="2147483875" r:id="rId3"/>
    <p:sldLayoutId id="2147483876" r:id="rId4"/>
    <p:sldLayoutId id="2147483877" r:id="rId5"/>
    <p:sldLayoutId id="2147483878" r:id="rId6"/>
    <p:sldLayoutId id="2147483879" r:id="rId7"/>
    <p:sldLayoutId id="2147483880" r:id="rId8"/>
    <p:sldLayoutId id="2147483881" r:id="rId9"/>
    <p:sldLayoutId id="2147483882" r:id="rId10"/>
    <p:sldLayoutId id="2147483883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7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8"/>
          <p:cNvSpPr>
            <a:spLocks noGrp="1" noChangeArrowheads="1"/>
          </p:cNvSpPr>
          <p:nvPr>
            <p:ph type="ctrTitle"/>
          </p:nvPr>
        </p:nvSpPr>
        <p:spPr>
          <a:xfrm>
            <a:off x="899592" y="2276872"/>
            <a:ext cx="4392488" cy="2664296"/>
          </a:xfrm>
        </p:spPr>
        <p:txBody>
          <a:bodyPr/>
          <a:lstStyle/>
          <a:p>
            <a:pPr eaLnBrk="1" hangingPunct="1"/>
            <a:r>
              <a:rPr lang="en-US" dirty="0" smtClean="0"/>
              <a:t>Progress </a:t>
            </a:r>
            <a:r>
              <a:rPr lang="en-US" dirty="0" smtClean="0"/>
              <a:t>meeting</a:t>
            </a:r>
            <a:br>
              <a:rPr lang="en-US" dirty="0" smtClean="0"/>
            </a:br>
            <a:r>
              <a:rPr lang="en-US" b="0" dirty="0" smtClean="0"/>
              <a:t>Karlsruhe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200" b="0" dirty="0" smtClean="0"/>
              <a:t>Victor Calzadilla, </a:t>
            </a:r>
            <a:r>
              <a:rPr lang="en-US" sz="2200" b="0" dirty="0" err="1" smtClean="0"/>
              <a:t>Dominik</a:t>
            </a:r>
            <a:r>
              <a:rPr lang="en-US" sz="2200" b="0" dirty="0" smtClean="0"/>
              <a:t> Heiss</a:t>
            </a:r>
            <a:br>
              <a:rPr lang="en-US" sz="2200" b="0" dirty="0" smtClean="0"/>
            </a:br>
            <a:r>
              <a:rPr lang="en-US" sz="2200" b="0" dirty="0" smtClean="0"/>
              <a:t>Andrea Fiore, </a:t>
            </a:r>
            <a:r>
              <a:rPr lang="en-US" sz="2200" b="0" dirty="0" err="1" smtClean="0"/>
              <a:t>Meint</a:t>
            </a:r>
            <a:r>
              <a:rPr lang="en-US" sz="2200" b="0" dirty="0" smtClean="0"/>
              <a:t> </a:t>
            </a:r>
            <a:r>
              <a:rPr lang="en-US" sz="2200" b="0" dirty="0"/>
              <a:t>Smit</a:t>
            </a:r>
            <a:r>
              <a:rPr lang="en-US" sz="2200" b="0" dirty="0" smtClean="0"/>
              <a:t/>
            </a:r>
            <a:br>
              <a:rPr lang="en-US" sz="2200" b="0" dirty="0" smtClean="0"/>
            </a:br>
            <a:r>
              <a:rPr lang="en-US" sz="2200" b="0" dirty="0" smtClean="0"/>
              <a:t/>
            </a:r>
            <a:br>
              <a:rPr lang="en-US" sz="2200" b="0" dirty="0" smtClean="0"/>
            </a:br>
            <a:r>
              <a:rPr lang="en-US" sz="2200" b="0" dirty="0"/>
              <a:t/>
            </a:r>
            <a:br>
              <a:rPr lang="en-US" sz="2200" b="0" dirty="0"/>
            </a:br>
            <a:r>
              <a:rPr lang="en-US" sz="2200" b="0" dirty="0" smtClean="0"/>
              <a:t>26-04-2012</a:t>
            </a:r>
            <a:r>
              <a:rPr lang="en-US" sz="3600" b="0" dirty="0"/>
              <a:t/>
            </a:r>
            <a:br>
              <a:rPr lang="en-US" sz="3600" b="0" dirty="0"/>
            </a:br>
            <a:endParaRPr lang="en-US" sz="3000" b="0" i="1" dirty="0" smtClean="0"/>
          </a:p>
        </p:txBody>
      </p:sp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517232"/>
            <a:ext cx="3043138" cy="1008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Fabrication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 bwMode="auto">
          <a:xfrm>
            <a:off x="2411760" y="2645913"/>
            <a:ext cx="3096344" cy="122413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1" name="Rectangle 20"/>
          <p:cNvSpPr/>
          <p:nvPr/>
        </p:nvSpPr>
        <p:spPr bwMode="auto">
          <a:xfrm>
            <a:off x="2411760" y="2492896"/>
            <a:ext cx="3096344" cy="153017"/>
          </a:xfrm>
          <a:prstGeom prst="rect">
            <a:avLst/>
          </a:prstGeom>
          <a:solidFill>
            <a:srgbClr val="0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851920" y="2162181"/>
            <a:ext cx="16561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 smtClean="0"/>
              <a:t>HSQ</a:t>
            </a:r>
          </a:p>
          <a:p>
            <a:endParaRPr lang="en-US" b="0" dirty="0" smtClean="0"/>
          </a:p>
          <a:p>
            <a:endParaRPr lang="en-US" b="0" dirty="0" smtClean="0"/>
          </a:p>
          <a:p>
            <a:r>
              <a:rPr lang="en-US" b="0" dirty="0" smtClean="0">
                <a:solidFill>
                  <a:schemeClr val="tx2"/>
                </a:solidFill>
              </a:rPr>
              <a:t>InP-substrate</a:t>
            </a:r>
          </a:p>
          <a:p>
            <a:endParaRPr lang="en-US" dirty="0"/>
          </a:p>
        </p:txBody>
      </p:sp>
      <p:cxnSp>
        <p:nvCxnSpPr>
          <p:cNvPr id="23" name="Straight Arrow Connector 22"/>
          <p:cNvCxnSpPr/>
          <p:nvPr/>
        </p:nvCxnSpPr>
        <p:spPr bwMode="auto">
          <a:xfrm>
            <a:off x="2195736" y="2441211"/>
            <a:ext cx="0" cy="1428838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-396552" y="2453987"/>
            <a:ext cx="24482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0" dirty="0" smtClean="0"/>
              <a:t>EBL + development</a:t>
            </a:r>
          </a:p>
          <a:p>
            <a:pPr algn="r"/>
            <a:endParaRPr lang="en-US" b="0" dirty="0" smtClean="0"/>
          </a:p>
          <a:p>
            <a:pPr algn="r"/>
            <a:endParaRPr lang="en-US" b="0" dirty="0"/>
          </a:p>
          <a:p>
            <a:pPr algn="r"/>
            <a:r>
              <a:rPr lang="en-US" b="0" dirty="0" smtClean="0"/>
              <a:t>ICP-RIE</a:t>
            </a:r>
            <a:endParaRPr lang="en-US" dirty="0"/>
          </a:p>
        </p:txBody>
      </p:sp>
      <p:sp>
        <p:nvSpPr>
          <p:cNvPr id="25" name="Content Placeholder 2"/>
          <p:cNvSpPr>
            <a:spLocks noGrp="1"/>
          </p:cNvSpPr>
          <p:nvPr>
            <p:ph idx="1"/>
          </p:nvPr>
        </p:nvSpPr>
        <p:spPr>
          <a:xfrm>
            <a:off x="611188" y="1600200"/>
            <a:ext cx="7993062" cy="561981"/>
          </a:xfrm>
        </p:spPr>
        <p:txBody>
          <a:bodyPr/>
          <a:lstStyle/>
          <a:p>
            <a:r>
              <a:rPr lang="en-US" b="0" dirty="0" smtClean="0"/>
              <a:t>Waveguides</a:t>
            </a:r>
            <a:endParaRPr lang="en-US" b="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53" r="18777"/>
          <a:stretch/>
        </p:blipFill>
        <p:spPr bwMode="auto">
          <a:xfrm>
            <a:off x="6228184" y="1988840"/>
            <a:ext cx="1743076" cy="2333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5508104" y="4881354"/>
            <a:ext cx="3254417" cy="707886"/>
          </a:xfrm>
          <a:prstGeom prst="rect">
            <a:avLst/>
          </a:prstGeom>
          <a:solidFill>
            <a:srgbClr val="0070C0">
              <a:alpha val="31000"/>
            </a:srgbClr>
          </a:solidFill>
          <a:ln>
            <a:noFill/>
          </a:ln>
        </p:spPr>
        <p:txBody>
          <a:bodyPr wrap="non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000" b="0" dirty="0" smtClean="0"/>
              <a:t>No planarization needed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b="0" dirty="0" smtClean="0"/>
              <a:t>No critical roughness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5076056" y="6093296"/>
            <a:ext cx="1440160" cy="688063"/>
            <a:chOff x="5703584" y="3443498"/>
            <a:chExt cx="1820744" cy="869893"/>
          </a:xfrm>
        </p:grpSpPr>
        <p:sp>
          <p:nvSpPr>
            <p:cNvPr id="12" name="Rectangle 11"/>
            <p:cNvSpPr/>
            <p:nvPr/>
          </p:nvSpPr>
          <p:spPr bwMode="auto">
            <a:xfrm>
              <a:off x="5703584" y="3443498"/>
              <a:ext cx="1800200" cy="381546"/>
            </a:xfrm>
            <a:prstGeom prst="rect">
              <a:avLst/>
            </a:prstGeom>
            <a:solidFill>
              <a:schemeClr val="tx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13" name="Picture 8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24128" y="3717032"/>
              <a:ext cx="1800200" cy="5963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6" name="3 Marcador de número de diapositiva"/>
          <p:cNvSpPr>
            <a:spLocks noGrp="1"/>
          </p:cNvSpPr>
          <p:nvPr>
            <p:ph type="sldNum" sz="quarter" idx="11"/>
          </p:nvPr>
        </p:nvSpPr>
        <p:spPr>
          <a:xfrm>
            <a:off x="179512" y="6309654"/>
            <a:ext cx="576064" cy="373870"/>
          </a:xfrm>
        </p:spPr>
        <p:txBody>
          <a:bodyPr/>
          <a:lstStyle/>
          <a:p>
            <a:pPr>
              <a:defRPr/>
            </a:pPr>
            <a:fld id="{401E30BC-D104-4B89-97CA-8F6043CC4D3D}" type="slidenum">
              <a:rPr lang="nl-NL" sz="1400" smtClean="0"/>
              <a:pPr>
                <a:defRPr/>
              </a:pPr>
              <a:t>10</a:t>
            </a:fld>
            <a:r>
              <a:rPr lang="nl-NL" sz="1400" dirty="0" smtClean="0"/>
              <a:t>/15</a:t>
            </a:r>
            <a:endParaRPr lang="nl-NL" sz="1400" dirty="0"/>
          </a:p>
        </p:txBody>
      </p:sp>
    </p:spTree>
    <p:extLst>
      <p:ext uri="{BB962C8B-B14F-4D97-AF65-F5344CB8AC3E}">
        <p14:creationId xmlns:p14="http://schemas.microsoft.com/office/powerpoint/2010/main" val="561087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Silver annealing  (RTA)</a:t>
            </a:r>
            <a:endParaRPr lang="en-US" dirty="0"/>
          </a:p>
        </p:txBody>
      </p:sp>
      <p:pic>
        <p:nvPicPr>
          <p:cNvPr id="6" name="Picture 2" descr="K:\SEM\2013\Victor\Ag_OldEdwards_annealing_01-03-2013\400C60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3117" y="1844824"/>
            <a:ext cx="3240310" cy="2591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K:\SEM\2013\Victor\Ag_OldEdwards_annealing_01-03-2013\NoAnnealin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844824"/>
            <a:ext cx="3240310" cy="2591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827585" y="4611464"/>
            <a:ext cx="3168352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68288" indent="-2682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4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4988" indent="-2651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200" b="1">
                <a:solidFill>
                  <a:schemeClr val="tx1"/>
                </a:solidFill>
                <a:latin typeface="+mn-lt"/>
              </a:defRPr>
            </a:lvl2pPr>
            <a:lvl3pPr marL="814388" indent="-2778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−"/>
              <a:defRPr sz="2200" b="1">
                <a:solidFill>
                  <a:schemeClr val="tx1"/>
                </a:solidFill>
                <a:latin typeface="+mn-lt"/>
              </a:defRPr>
            </a:lvl3pPr>
            <a:lvl4pPr marL="1069975" indent="-2540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−"/>
              <a:defRPr sz="2200" b="1">
                <a:solidFill>
                  <a:schemeClr val="tx1"/>
                </a:solidFill>
                <a:latin typeface="+mn-lt"/>
              </a:defRPr>
            </a:lvl4pPr>
            <a:lvl5pPr marL="1349375" indent="-2778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−"/>
              <a:defRPr sz="2200" b="1">
                <a:solidFill>
                  <a:schemeClr val="tx1"/>
                </a:solidFill>
                <a:latin typeface="+mn-lt"/>
              </a:defRPr>
            </a:lvl5pPr>
            <a:lvl6pPr marL="1806575" indent="-277813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−"/>
              <a:defRPr sz="2200" b="1">
                <a:solidFill>
                  <a:schemeClr val="tx1"/>
                </a:solidFill>
                <a:latin typeface="+mn-lt"/>
              </a:defRPr>
            </a:lvl6pPr>
            <a:lvl7pPr marL="2263775" indent="-277813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−"/>
              <a:defRPr sz="2200" b="1">
                <a:solidFill>
                  <a:schemeClr val="tx1"/>
                </a:solidFill>
                <a:latin typeface="+mn-lt"/>
              </a:defRPr>
            </a:lvl7pPr>
            <a:lvl8pPr marL="2720975" indent="-277813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−"/>
              <a:defRPr sz="2200" b="1">
                <a:solidFill>
                  <a:schemeClr val="tx1"/>
                </a:solidFill>
                <a:latin typeface="+mn-lt"/>
              </a:defRPr>
            </a:lvl8pPr>
            <a:lvl9pPr marL="3178175" indent="-277813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−"/>
              <a:defRPr sz="2200" b="1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000" b="0" kern="0" dirty="0" smtClean="0"/>
              <a:t>Just after deposition</a:t>
            </a:r>
          </a:p>
          <a:p>
            <a:r>
              <a:rPr lang="en-US" sz="2000" b="0" kern="0" dirty="0" smtClean="0"/>
              <a:t>Grains: ~30 nm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5023116" y="4608636"/>
            <a:ext cx="3437315" cy="1268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68288" indent="-2682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4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4988" indent="-2651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200" b="1">
                <a:solidFill>
                  <a:schemeClr val="tx1"/>
                </a:solidFill>
                <a:latin typeface="+mn-lt"/>
              </a:defRPr>
            </a:lvl2pPr>
            <a:lvl3pPr marL="814388" indent="-2778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−"/>
              <a:defRPr sz="2200" b="1">
                <a:solidFill>
                  <a:schemeClr val="tx1"/>
                </a:solidFill>
                <a:latin typeface="+mn-lt"/>
              </a:defRPr>
            </a:lvl3pPr>
            <a:lvl4pPr marL="1069975" indent="-2540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−"/>
              <a:defRPr sz="2200" b="1">
                <a:solidFill>
                  <a:schemeClr val="tx1"/>
                </a:solidFill>
                <a:latin typeface="+mn-lt"/>
              </a:defRPr>
            </a:lvl4pPr>
            <a:lvl5pPr marL="1349375" indent="-2778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−"/>
              <a:defRPr sz="2200" b="1">
                <a:solidFill>
                  <a:schemeClr val="tx1"/>
                </a:solidFill>
                <a:latin typeface="+mn-lt"/>
              </a:defRPr>
            </a:lvl5pPr>
            <a:lvl6pPr marL="1806575" indent="-277813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−"/>
              <a:defRPr sz="2200" b="1">
                <a:solidFill>
                  <a:schemeClr val="tx1"/>
                </a:solidFill>
                <a:latin typeface="+mn-lt"/>
              </a:defRPr>
            </a:lvl6pPr>
            <a:lvl7pPr marL="2263775" indent="-277813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−"/>
              <a:defRPr sz="2200" b="1">
                <a:solidFill>
                  <a:schemeClr val="tx1"/>
                </a:solidFill>
                <a:latin typeface="+mn-lt"/>
              </a:defRPr>
            </a:lvl7pPr>
            <a:lvl8pPr marL="2720975" indent="-277813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−"/>
              <a:defRPr sz="2200" b="1">
                <a:solidFill>
                  <a:schemeClr val="tx1"/>
                </a:solidFill>
                <a:latin typeface="+mn-lt"/>
              </a:defRPr>
            </a:lvl8pPr>
            <a:lvl9pPr marL="3178175" indent="-277813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−"/>
              <a:defRPr sz="2200" b="1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000" b="0" kern="0" dirty="0" smtClean="0"/>
              <a:t>After 400 </a:t>
            </a:r>
            <a:r>
              <a:rPr lang="en-US" sz="2000" b="0" kern="0" dirty="0"/>
              <a:t>C, 1 </a:t>
            </a:r>
            <a:r>
              <a:rPr lang="en-US" sz="2000" b="0" kern="0" dirty="0" smtClean="0"/>
              <a:t>min</a:t>
            </a:r>
          </a:p>
          <a:p>
            <a:pPr marL="0" indent="0">
              <a:buNone/>
            </a:pPr>
            <a:endParaRPr lang="en-US" b="0" kern="0" dirty="0"/>
          </a:p>
          <a:p>
            <a:pPr marL="0" indent="0">
              <a:buNone/>
            </a:pPr>
            <a:r>
              <a:rPr lang="en-US" b="0" kern="0" dirty="0" smtClean="0"/>
              <a:t> </a:t>
            </a:r>
            <a:endParaRPr lang="en-US" b="0" kern="0" dirty="0"/>
          </a:p>
        </p:txBody>
      </p:sp>
      <p:sp>
        <p:nvSpPr>
          <p:cNvPr id="10" name="Right Arrow 9"/>
          <p:cNvSpPr/>
          <p:nvPr/>
        </p:nvSpPr>
        <p:spPr bwMode="auto">
          <a:xfrm>
            <a:off x="4283968" y="2926172"/>
            <a:ext cx="504056" cy="42860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932040" y="4941168"/>
            <a:ext cx="2061783" cy="707886"/>
          </a:xfrm>
          <a:prstGeom prst="rect">
            <a:avLst/>
          </a:prstGeom>
          <a:solidFill>
            <a:srgbClr val="0070C0">
              <a:alpha val="31000"/>
            </a:srgbClr>
          </a:solidFill>
          <a:ln>
            <a:noFill/>
          </a:ln>
        </p:spPr>
        <p:txBody>
          <a:bodyPr wrap="non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000" b="0" dirty="0" smtClean="0"/>
              <a:t>Grains &gt; </a:t>
            </a:r>
            <a:r>
              <a:rPr lang="en-US" sz="2000" b="0" dirty="0"/>
              <a:t>1µm</a:t>
            </a:r>
            <a:endParaRPr lang="en-US" sz="2000" b="0" dirty="0" smtClean="0"/>
          </a:p>
          <a:p>
            <a:r>
              <a:rPr lang="en-US" sz="2000" b="0" dirty="0" smtClean="0">
                <a:sym typeface="Wingdings" pitchFamily="2" charset="2"/>
              </a:rPr>
              <a:t> Reduced loss</a:t>
            </a:r>
            <a:endParaRPr lang="en-US" sz="2000" b="0" dirty="0" smtClean="0"/>
          </a:p>
        </p:txBody>
      </p:sp>
      <p:grpSp>
        <p:nvGrpSpPr>
          <p:cNvPr id="12" name="Group 11"/>
          <p:cNvGrpSpPr/>
          <p:nvPr/>
        </p:nvGrpSpPr>
        <p:grpSpPr>
          <a:xfrm>
            <a:off x="5076056" y="6093296"/>
            <a:ext cx="1440160" cy="688063"/>
            <a:chOff x="5703584" y="3443498"/>
            <a:chExt cx="1820744" cy="869893"/>
          </a:xfrm>
        </p:grpSpPr>
        <p:sp>
          <p:nvSpPr>
            <p:cNvPr id="13" name="Rectangle 12"/>
            <p:cNvSpPr/>
            <p:nvPr/>
          </p:nvSpPr>
          <p:spPr bwMode="auto">
            <a:xfrm>
              <a:off x="5703584" y="3443498"/>
              <a:ext cx="1800200" cy="381546"/>
            </a:xfrm>
            <a:prstGeom prst="rect">
              <a:avLst/>
            </a:prstGeom>
            <a:solidFill>
              <a:schemeClr val="tx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14" name="Picture 8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24128" y="3717032"/>
              <a:ext cx="1800200" cy="5963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5" name="3 Marcador de número de diapositiva"/>
          <p:cNvSpPr>
            <a:spLocks noGrp="1"/>
          </p:cNvSpPr>
          <p:nvPr>
            <p:ph type="sldNum" sz="quarter" idx="11"/>
          </p:nvPr>
        </p:nvSpPr>
        <p:spPr>
          <a:xfrm>
            <a:off x="179512" y="6309654"/>
            <a:ext cx="576064" cy="373870"/>
          </a:xfrm>
        </p:spPr>
        <p:txBody>
          <a:bodyPr/>
          <a:lstStyle/>
          <a:p>
            <a:pPr>
              <a:defRPr/>
            </a:pPr>
            <a:fld id="{401E30BC-D104-4B89-97CA-8F6043CC4D3D}" type="slidenum">
              <a:rPr lang="nl-NL" sz="1400" smtClean="0"/>
              <a:pPr>
                <a:defRPr/>
              </a:pPr>
              <a:t>11</a:t>
            </a:fld>
            <a:r>
              <a:rPr lang="nl-NL" sz="1400" dirty="0" smtClean="0"/>
              <a:t>/15</a:t>
            </a:r>
            <a:endParaRPr lang="nl-NL" sz="1400" dirty="0"/>
          </a:p>
        </p:txBody>
      </p:sp>
    </p:spTree>
    <p:extLst>
      <p:ext uri="{BB962C8B-B14F-4D97-AF65-F5344CB8AC3E}">
        <p14:creationId xmlns:p14="http://schemas.microsoft.com/office/powerpoint/2010/main" val="782806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</a:t>
            </a:r>
            <a:r>
              <a:rPr lang="en-US" dirty="0"/>
              <a:t>f</a:t>
            </a:r>
            <a:r>
              <a:rPr lang="en-US" dirty="0" smtClean="0"/>
              <a:t>abrication activities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188" y="1600200"/>
            <a:ext cx="7993062" cy="4925144"/>
          </a:xfrm>
        </p:spPr>
        <p:txBody>
          <a:bodyPr/>
          <a:lstStyle/>
          <a:p>
            <a:r>
              <a:rPr lang="en-US" b="0" dirty="0" smtClean="0"/>
              <a:t>Immediate: Overlay EBL exposure (pillar on waveguide)</a:t>
            </a:r>
          </a:p>
          <a:p>
            <a:endParaRPr lang="en-US" b="0" dirty="0"/>
          </a:p>
          <a:p>
            <a:r>
              <a:rPr lang="en-US" b="0" dirty="0" smtClean="0"/>
              <a:t>Others:</a:t>
            </a:r>
          </a:p>
          <a:p>
            <a:pPr lvl="1"/>
            <a:r>
              <a:rPr lang="en-US" b="0" dirty="0" smtClean="0"/>
              <a:t>Realization of undercuts</a:t>
            </a:r>
          </a:p>
          <a:p>
            <a:pPr lvl="1"/>
            <a:r>
              <a:rPr lang="en-US" b="0" dirty="0"/>
              <a:t>T</a:t>
            </a:r>
            <a:r>
              <a:rPr lang="en-US" b="0" dirty="0" smtClean="0"/>
              <a:t>hin films deposition</a:t>
            </a:r>
          </a:p>
          <a:p>
            <a:pPr lvl="1"/>
            <a:r>
              <a:rPr lang="en-US" b="0" dirty="0" smtClean="0"/>
              <a:t>Deposition of ohmic contact layers</a:t>
            </a:r>
          </a:p>
          <a:p>
            <a:pPr lvl="1"/>
            <a:r>
              <a:rPr lang="en-US" b="0" dirty="0" smtClean="0"/>
              <a:t>Silver cladding deposition</a:t>
            </a:r>
            <a:endParaRPr lang="en-US" dirty="0"/>
          </a:p>
          <a:p>
            <a:pPr lvl="1"/>
            <a:r>
              <a:rPr lang="en-US" b="0" dirty="0" smtClean="0"/>
              <a:t>Optical lithography steps (adhesion pads, p-contact, device separation)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5076056" y="6093296"/>
            <a:ext cx="1440160" cy="688063"/>
            <a:chOff x="5703584" y="3443498"/>
            <a:chExt cx="1820744" cy="869893"/>
          </a:xfrm>
        </p:grpSpPr>
        <p:sp>
          <p:nvSpPr>
            <p:cNvPr id="5" name="Rectangle 4"/>
            <p:cNvSpPr/>
            <p:nvPr/>
          </p:nvSpPr>
          <p:spPr bwMode="auto">
            <a:xfrm>
              <a:off x="5703584" y="3443498"/>
              <a:ext cx="1800200" cy="381546"/>
            </a:xfrm>
            <a:prstGeom prst="rect">
              <a:avLst/>
            </a:prstGeom>
            <a:solidFill>
              <a:schemeClr val="tx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6" name="Picture 8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24128" y="3717032"/>
              <a:ext cx="1800200" cy="5963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9" name="3 Marcador de número de diapositiva"/>
          <p:cNvSpPr>
            <a:spLocks noGrp="1"/>
          </p:cNvSpPr>
          <p:nvPr>
            <p:ph type="sldNum" sz="quarter" idx="11"/>
          </p:nvPr>
        </p:nvSpPr>
        <p:spPr>
          <a:xfrm>
            <a:off x="179512" y="6309654"/>
            <a:ext cx="576064" cy="373870"/>
          </a:xfrm>
        </p:spPr>
        <p:txBody>
          <a:bodyPr/>
          <a:lstStyle/>
          <a:p>
            <a:pPr>
              <a:defRPr/>
            </a:pPr>
            <a:fld id="{401E30BC-D104-4B89-97CA-8F6043CC4D3D}" type="slidenum">
              <a:rPr lang="nl-NL" sz="1400" smtClean="0"/>
              <a:pPr>
                <a:defRPr/>
              </a:pPr>
              <a:t>12</a:t>
            </a:fld>
            <a:r>
              <a:rPr lang="nl-NL" sz="1400" dirty="0" smtClean="0"/>
              <a:t>/15</a:t>
            </a:r>
            <a:endParaRPr lang="nl-NL" sz="1400" dirty="0"/>
          </a:p>
        </p:txBody>
      </p:sp>
    </p:spTree>
    <p:extLst>
      <p:ext uri="{BB962C8B-B14F-4D97-AF65-F5344CB8AC3E}">
        <p14:creationId xmlns:p14="http://schemas.microsoft.com/office/powerpoint/2010/main" val="2737718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Dissemination activities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0" dirty="0" smtClean="0"/>
              <a:t>Conference talks at:</a:t>
            </a:r>
            <a:endParaRPr lang="en-US" b="0" dirty="0" smtClean="0"/>
          </a:p>
          <a:p>
            <a:endParaRPr lang="en-US" b="0" dirty="0" smtClean="0"/>
          </a:p>
          <a:p>
            <a:pPr lvl="1"/>
            <a:r>
              <a:rPr lang="en-US" b="0" dirty="0" smtClean="0"/>
              <a:t>ICTON </a:t>
            </a:r>
            <a:r>
              <a:rPr lang="en-US" b="0" dirty="0" smtClean="0"/>
              <a:t>2013</a:t>
            </a:r>
          </a:p>
          <a:p>
            <a:pPr lvl="2"/>
            <a:endParaRPr lang="en-US" b="0" dirty="0" smtClean="0"/>
          </a:p>
          <a:p>
            <a:pPr lvl="1"/>
            <a:r>
              <a:rPr lang="en-US" b="0" dirty="0" smtClean="0"/>
              <a:t>IPR 2013 (Integrated Photonics </a:t>
            </a:r>
            <a:r>
              <a:rPr lang="en-US" b="0" dirty="0" smtClean="0"/>
              <a:t>Research, Silicon and Nano-Photonics)</a:t>
            </a:r>
          </a:p>
          <a:p>
            <a:pPr marL="536575" lvl="2" indent="0">
              <a:buNone/>
            </a:pPr>
            <a:endParaRPr lang="en-US" b="0" dirty="0" smtClean="0"/>
          </a:p>
          <a:p>
            <a:pPr lvl="1"/>
            <a:r>
              <a:rPr lang="en-US" b="0" dirty="0" smtClean="0"/>
              <a:t>OECC/PS </a:t>
            </a:r>
            <a:r>
              <a:rPr lang="en-US" b="0" dirty="0" smtClean="0"/>
              <a:t>2013 </a:t>
            </a:r>
            <a:r>
              <a:rPr lang="en-US" b="0" dirty="0" smtClean="0"/>
              <a:t>(</a:t>
            </a:r>
            <a:r>
              <a:rPr lang="en-US" b="0" dirty="0" err="1" smtClean="0"/>
              <a:t>OptoElectronics</a:t>
            </a:r>
            <a:r>
              <a:rPr lang="en-US" b="0" dirty="0" smtClean="0"/>
              <a:t> and Communications Conference/Photonics in Switching</a:t>
            </a:r>
            <a:r>
              <a:rPr lang="en-US" b="0" dirty="0" smtClean="0"/>
              <a:t>)</a:t>
            </a:r>
          </a:p>
        </p:txBody>
      </p:sp>
      <p:sp>
        <p:nvSpPr>
          <p:cNvPr id="6" name="3 Marcador de número de diapositiva"/>
          <p:cNvSpPr>
            <a:spLocks noGrp="1"/>
          </p:cNvSpPr>
          <p:nvPr>
            <p:ph type="sldNum" sz="quarter" idx="11"/>
          </p:nvPr>
        </p:nvSpPr>
        <p:spPr>
          <a:xfrm>
            <a:off x="179512" y="6309654"/>
            <a:ext cx="576064" cy="373870"/>
          </a:xfrm>
        </p:spPr>
        <p:txBody>
          <a:bodyPr/>
          <a:lstStyle/>
          <a:p>
            <a:pPr>
              <a:defRPr/>
            </a:pPr>
            <a:fld id="{401E30BC-D104-4B89-97CA-8F6043CC4D3D}" type="slidenum">
              <a:rPr lang="nl-NL" sz="1400" smtClean="0"/>
              <a:pPr>
                <a:defRPr/>
              </a:pPr>
              <a:t>13</a:t>
            </a:fld>
            <a:r>
              <a:rPr lang="nl-NL" sz="1400" dirty="0" smtClean="0"/>
              <a:t>/15</a:t>
            </a:r>
            <a:endParaRPr lang="nl-NL" sz="1400" dirty="0"/>
          </a:p>
        </p:txBody>
      </p:sp>
      <p:grpSp>
        <p:nvGrpSpPr>
          <p:cNvPr id="7" name="Group 6"/>
          <p:cNvGrpSpPr/>
          <p:nvPr/>
        </p:nvGrpSpPr>
        <p:grpSpPr>
          <a:xfrm>
            <a:off x="5076056" y="6093296"/>
            <a:ext cx="1440160" cy="688063"/>
            <a:chOff x="5703584" y="3443498"/>
            <a:chExt cx="1820744" cy="869893"/>
          </a:xfrm>
        </p:grpSpPr>
        <p:sp>
          <p:nvSpPr>
            <p:cNvPr id="8" name="Rectangle 7"/>
            <p:cNvSpPr/>
            <p:nvPr/>
          </p:nvSpPr>
          <p:spPr bwMode="auto">
            <a:xfrm>
              <a:off x="5703584" y="3443498"/>
              <a:ext cx="1800200" cy="381546"/>
            </a:xfrm>
            <a:prstGeom prst="rect">
              <a:avLst/>
            </a:prstGeom>
            <a:solidFill>
              <a:schemeClr val="tx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9" name="Picture 8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24128" y="3717032"/>
              <a:ext cx="1800200" cy="5963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996154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Technical issues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188" y="1393269"/>
            <a:ext cx="7633220" cy="4552474"/>
          </a:xfrm>
        </p:spPr>
        <p:txBody>
          <a:bodyPr/>
          <a:lstStyle/>
          <a:p>
            <a:r>
              <a:rPr lang="en-US" b="0" dirty="0" smtClean="0"/>
              <a:t>Lasers will be processed after bonding</a:t>
            </a:r>
            <a:endParaRPr lang="en-US" b="0" dirty="0" smtClean="0"/>
          </a:p>
          <a:p>
            <a:pPr lvl="1"/>
            <a:r>
              <a:rPr lang="en-US" b="0" dirty="0" smtClean="0"/>
              <a:t>MS13 (Month 18): </a:t>
            </a:r>
            <a:r>
              <a:rPr lang="en-GB" b="0" dirty="0" smtClean="0"/>
              <a:t>Characterization </a:t>
            </a:r>
            <a:r>
              <a:rPr lang="en-GB" b="0" dirty="0"/>
              <a:t>of </a:t>
            </a:r>
            <a:r>
              <a:rPr lang="en-GB" b="0" dirty="0" err="1"/>
              <a:t>unbonded</a:t>
            </a:r>
            <a:r>
              <a:rPr lang="en-GB" b="0" dirty="0"/>
              <a:t> plasmonic lasers</a:t>
            </a:r>
            <a:endParaRPr lang="en-US" b="0" dirty="0" smtClean="0"/>
          </a:p>
          <a:p>
            <a:pPr lvl="1"/>
            <a:r>
              <a:rPr lang="en-US" b="0" dirty="0" smtClean="0"/>
              <a:t>MS15 (Month 24): </a:t>
            </a:r>
            <a:r>
              <a:rPr lang="en-GB" b="0" dirty="0" smtClean="0"/>
              <a:t>Testing </a:t>
            </a:r>
            <a:r>
              <a:rPr lang="en-GB" b="0" dirty="0"/>
              <a:t>of bonded plasmonic </a:t>
            </a:r>
            <a:r>
              <a:rPr lang="en-GB" b="0" dirty="0" smtClean="0"/>
              <a:t>lasers</a:t>
            </a:r>
            <a:endParaRPr lang="en-US" b="0" dirty="0" smtClean="0"/>
          </a:p>
          <a:p>
            <a:pPr lvl="1"/>
            <a:endParaRPr lang="en-US" b="0" dirty="0"/>
          </a:p>
          <a:p>
            <a:pPr lvl="1"/>
            <a:endParaRPr lang="en-US" b="0" dirty="0" smtClean="0"/>
          </a:p>
          <a:p>
            <a:pPr lvl="1"/>
            <a:endParaRPr lang="en-US" sz="1500" b="0" dirty="0" smtClean="0"/>
          </a:p>
          <a:p>
            <a:r>
              <a:rPr lang="en-US" b="0" dirty="0" smtClean="0"/>
              <a:t>Output power levels</a:t>
            </a:r>
          </a:p>
          <a:p>
            <a:pPr lvl="1"/>
            <a:r>
              <a:rPr lang="en-US" b="0" dirty="0" smtClean="0"/>
              <a:t>NAVOLCHI: 100 </a:t>
            </a:r>
            <a:r>
              <a:rPr lang="en-US" sz="2400" b="0" dirty="0"/>
              <a:t>µ</a:t>
            </a:r>
            <a:r>
              <a:rPr lang="en-US" b="0" dirty="0" smtClean="0"/>
              <a:t>W</a:t>
            </a:r>
          </a:p>
          <a:p>
            <a:pPr lvl="1"/>
            <a:r>
              <a:rPr lang="en-US" b="0" dirty="0" smtClean="0"/>
              <a:t>Current design (ideally): 50 </a:t>
            </a:r>
            <a:r>
              <a:rPr lang="en-US" sz="2400" b="0" dirty="0"/>
              <a:t>µ</a:t>
            </a:r>
            <a:r>
              <a:rPr lang="en-US" b="0" dirty="0" smtClean="0"/>
              <a:t>W @ 0.5 </a:t>
            </a:r>
            <a:r>
              <a:rPr lang="en-US" b="0" dirty="0" smtClean="0"/>
              <a:t>mA</a:t>
            </a:r>
            <a:r>
              <a:rPr lang="en-US" b="0" dirty="0" smtClean="0"/>
              <a:t> </a:t>
            </a:r>
            <a:endParaRPr lang="en-US" b="0" dirty="0"/>
          </a:p>
        </p:txBody>
      </p:sp>
      <p:sp>
        <p:nvSpPr>
          <p:cNvPr id="5" name="Rectangle 4"/>
          <p:cNvSpPr/>
          <p:nvPr/>
        </p:nvSpPr>
        <p:spPr>
          <a:xfrm>
            <a:off x="3275856" y="2996952"/>
            <a:ext cx="5544615" cy="1015663"/>
          </a:xfrm>
          <a:prstGeom prst="rect">
            <a:avLst/>
          </a:prstGeom>
          <a:solidFill>
            <a:srgbClr val="0070C0">
              <a:alpha val="31000"/>
            </a:srgbClr>
          </a:solidFill>
          <a:ln>
            <a:noFill/>
          </a:ln>
        </p:spPr>
        <p:txBody>
          <a:bodyPr wrap="square">
            <a:spAutoFit/>
          </a:bodyPr>
          <a:lstStyle/>
          <a:p>
            <a:pPr marL="342900" indent="-342900">
              <a:buFont typeface="Wingdings"/>
              <a:buChar char="à"/>
            </a:pPr>
            <a:r>
              <a:rPr lang="en-US" sz="2000" b="0" dirty="0" smtClean="0">
                <a:sym typeface="Wingdings" pitchFamily="2" charset="2"/>
              </a:rPr>
              <a:t>We will merge them: MS-C</a:t>
            </a:r>
            <a:r>
              <a:rPr lang="en-US" sz="2000" b="0" dirty="0" smtClean="0"/>
              <a:t>haracterization and testing </a:t>
            </a:r>
            <a:r>
              <a:rPr lang="en-US" sz="2000" b="0" dirty="0"/>
              <a:t>of first run of </a:t>
            </a:r>
            <a:r>
              <a:rPr lang="en-US" sz="2000" b="0" dirty="0" smtClean="0"/>
              <a:t>metal-cavity </a:t>
            </a:r>
            <a:r>
              <a:rPr lang="en-US" sz="2000" b="0" dirty="0" smtClean="0"/>
              <a:t>lasers </a:t>
            </a:r>
            <a:r>
              <a:rPr lang="en-US" sz="2000" b="0" u="sng" dirty="0" smtClean="0"/>
              <a:t>(Date: February </a:t>
            </a:r>
            <a:r>
              <a:rPr lang="en-US" sz="2000" b="0" u="sng" dirty="0" smtClean="0"/>
              <a:t>2013?)</a:t>
            </a:r>
            <a:endParaRPr lang="en-US" sz="2000" b="0" u="sng" dirty="0" smtClean="0"/>
          </a:p>
        </p:txBody>
      </p:sp>
      <p:sp>
        <p:nvSpPr>
          <p:cNvPr id="6" name="Rectangle 5"/>
          <p:cNvSpPr/>
          <p:nvPr/>
        </p:nvSpPr>
        <p:spPr>
          <a:xfrm>
            <a:off x="3275857" y="5373216"/>
            <a:ext cx="5536396" cy="707886"/>
          </a:xfrm>
          <a:prstGeom prst="rect">
            <a:avLst/>
          </a:prstGeom>
          <a:solidFill>
            <a:srgbClr val="0070C0">
              <a:alpha val="31000"/>
            </a:srgbClr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n-US" sz="2000" b="0" dirty="0" smtClean="0">
                <a:sym typeface="Wingdings" pitchFamily="2" charset="2"/>
              </a:rPr>
              <a:t> </a:t>
            </a:r>
            <a:r>
              <a:rPr lang="en-US" sz="2000" b="0" dirty="0" smtClean="0">
                <a:sym typeface="Wingdings" pitchFamily="2" charset="2"/>
              </a:rPr>
              <a:t>Practically: </a:t>
            </a:r>
            <a:r>
              <a:rPr lang="en-US" sz="2000" b="0" dirty="0" smtClean="0">
                <a:sym typeface="Wingdings" pitchFamily="2" charset="2"/>
              </a:rPr>
              <a:t>compromise between output power and footprint (lasers pitch) </a:t>
            </a:r>
            <a:endParaRPr lang="en-US" sz="2000" b="0" dirty="0" smtClean="0"/>
          </a:p>
        </p:txBody>
      </p:sp>
      <p:grpSp>
        <p:nvGrpSpPr>
          <p:cNvPr id="7" name="Group 6"/>
          <p:cNvGrpSpPr/>
          <p:nvPr/>
        </p:nvGrpSpPr>
        <p:grpSpPr>
          <a:xfrm>
            <a:off x="5076056" y="6093296"/>
            <a:ext cx="1440160" cy="688063"/>
            <a:chOff x="5703584" y="3443498"/>
            <a:chExt cx="1820744" cy="869893"/>
          </a:xfrm>
        </p:grpSpPr>
        <p:sp>
          <p:nvSpPr>
            <p:cNvPr id="8" name="Rectangle 7"/>
            <p:cNvSpPr/>
            <p:nvPr/>
          </p:nvSpPr>
          <p:spPr bwMode="auto">
            <a:xfrm>
              <a:off x="5703584" y="3443498"/>
              <a:ext cx="1800200" cy="381546"/>
            </a:xfrm>
            <a:prstGeom prst="rect">
              <a:avLst/>
            </a:prstGeom>
            <a:solidFill>
              <a:schemeClr val="tx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9" name="Picture 8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24128" y="3717032"/>
              <a:ext cx="1800200" cy="5963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0" name="3 Marcador de número de diapositiva"/>
          <p:cNvSpPr>
            <a:spLocks noGrp="1"/>
          </p:cNvSpPr>
          <p:nvPr>
            <p:ph type="sldNum" sz="quarter" idx="11"/>
          </p:nvPr>
        </p:nvSpPr>
        <p:spPr>
          <a:xfrm>
            <a:off x="179512" y="6309654"/>
            <a:ext cx="576064" cy="373870"/>
          </a:xfrm>
        </p:spPr>
        <p:txBody>
          <a:bodyPr/>
          <a:lstStyle/>
          <a:p>
            <a:pPr>
              <a:defRPr/>
            </a:pPr>
            <a:fld id="{401E30BC-D104-4B89-97CA-8F6043CC4D3D}" type="slidenum">
              <a:rPr lang="nl-NL" sz="1400" smtClean="0"/>
              <a:pPr>
                <a:defRPr/>
              </a:pPr>
              <a:t>14</a:t>
            </a:fld>
            <a:r>
              <a:rPr lang="nl-NL" sz="1400" dirty="0" smtClean="0"/>
              <a:t>/15</a:t>
            </a:r>
            <a:endParaRPr lang="nl-NL" sz="1400" dirty="0"/>
          </a:p>
        </p:txBody>
      </p:sp>
    </p:spTree>
    <p:extLst>
      <p:ext uri="{BB962C8B-B14F-4D97-AF65-F5344CB8AC3E}">
        <p14:creationId xmlns:p14="http://schemas.microsoft.com/office/powerpoint/2010/main" val="3274807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1s review – Comments with respect </a:t>
            </a:r>
            <a:r>
              <a:rPr lang="en-US" dirty="0" err="1" smtClean="0"/>
              <a:t>TUe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b="0" dirty="0" smtClean="0"/>
              <a:t>Specify thickness of metal: &lt; </a:t>
            </a:r>
            <a:r>
              <a:rPr lang="en-US" b="0" dirty="0"/>
              <a:t>1 µm</a:t>
            </a:r>
            <a:endParaRPr lang="en-US" b="0" dirty="0" smtClean="0"/>
          </a:p>
          <a:p>
            <a:pPr marL="457200" indent="-457200">
              <a:buFont typeface="+mj-lt"/>
              <a:buAutoNum type="arabicPeriod"/>
            </a:pPr>
            <a:endParaRPr lang="en-US" b="0" dirty="0" smtClean="0"/>
          </a:p>
          <a:p>
            <a:pPr marL="457200" indent="-457200">
              <a:buFont typeface="+mj-lt"/>
              <a:buAutoNum type="arabicPeriod"/>
            </a:pPr>
            <a:r>
              <a:rPr lang="en-US" b="0" dirty="0" smtClean="0"/>
              <a:t>Device </a:t>
            </a:r>
            <a:r>
              <a:rPr lang="en-US" b="0" dirty="0" smtClean="0"/>
              <a:t>area: </a:t>
            </a:r>
            <a:r>
              <a:rPr lang="en-US" b="0" dirty="0" smtClean="0"/>
              <a:t>~30x50 µm</a:t>
            </a:r>
            <a:r>
              <a:rPr lang="en-US" b="0" baseline="30000" dirty="0" smtClean="0"/>
              <a:t>2</a:t>
            </a:r>
          </a:p>
          <a:p>
            <a:pPr lvl="1"/>
            <a:r>
              <a:rPr lang="en-US" b="0" dirty="0" smtClean="0"/>
              <a:t>Compromise with output power</a:t>
            </a:r>
          </a:p>
          <a:p>
            <a:pPr marL="457200" indent="-457200">
              <a:buFont typeface="+mj-lt"/>
              <a:buAutoNum type="arabicPeriod"/>
            </a:pPr>
            <a:endParaRPr lang="en-US" b="0" dirty="0" smtClean="0"/>
          </a:p>
          <a:p>
            <a:pPr marL="457200" indent="-457200">
              <a:buFont typeface="+mj-lt"/>
              <a:buAutoNum type="arabicPeriod"/>
            </a:pPr>
            <a:r>
              <a:rPr lang="en-US" b="0" dirty="0" smtClean="0"/>
              <a:t>Investigate relevant </a:t>
            </a:r>
            <a:r>
              <a:rPr lang="en-US" b="0" dirty="0" err="1" smtClean="0"/>
              <a:t>parasitics</a:t>
            </a:r>
            <a:r>
              <a:rPr lang="en-US" b="0" dirty="0" smtClean="0"/>
              <a:t> (thermal): done</a:t>
            </a:r>
            <a:endParaRPr lang="en-US" b="0" dirty="0"/>
          </a:p>
        </p:txBody>
      </p:sp>
      <p:grpSp>
        <p:nvGrpSpPr>
          <p:cNvPr id="4" name="Group 3"/>
          <p:cNvGrpSpPr/>
          <p:nvPr/>
        </p:nvGrpSpPr>
        <p:grpSpPr>
          <a:xfrm>
            <a:off x="5076056" y="6093296"/>
            <a:ext cx="1440160" cy="688063"/>
            <a:chOff x="5703584" y="3443498"/>
            <a:chExt cx="1820744" cy="869893"/>
          </a:xfrm>
        </p:grpSpPr>
        <p:sp>
          <p:nvSpPr>
            <p:cNvPr id="5" name="Rectangle 4"/>
            <p:cNvSpPr/>
            <p:nvPr/>
          </p:nvSpPr>
          <p:spPr bwMode="auto">
            <a:xfrm>
              <a:off x="5703584" y="3443498"/>
              <a:ext cx="1800200" cy="381546"/>
            </a:xfrm>
            <a:prstGeom prst="rect">
              <a:avLst/>
            </a:prstGeom>
            <a:solidFill>
              <a:schemeClr val="tx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6" name="Picture 8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24128" y="3717032"/>
              <a:ext cx="1800200" cy="5963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8" name="3 Marcador de número de diapositiva"/>
          <p:cNvSpPr>
            <a:spLocks noGrp="1"/>
          </p:cNvSpPr>
          <p:nvPr>
            <p:ph type="sldNum" sz="quarter" idx="11"/>
          </p:nvPr>
        </p:nvSpPr>
        <p:spPr>
          <a:xfrm>
            <a:off x="179512" y="6309654"/>
            <a:ext cx="576064" cy="373870"/>
          </a:xfrm>
        </p:spPr>
        <p:txBody>
          <a:bodyPr/>
          <a:lstStyle/>
          <a:p>
            <a:pPr>
              <a:defRPr/>
            </a:pPr>
            <a:fld id="{401E30BC-D104-4B89-97CA-8F6043CC4D3D}" type="slidenum">
              <a:rPr lang="nl-NL" sz="1400" smtClean="0"/>
              <a:pPr>
                <a:defRPr/>
              </a:pPr>
              <a:t>15</a:t>
            </a:fld>
            <a:r>
              <a:rPr lang="nl-NL" sz="1400" dirty="0" smtClean="0"/>
              <a:t>/15</a:t>
            </a:r>
            <a:endParaRPr lang="nl-NL" sz="1400" dirty="0"/>
          </a:p>
        </p:txBody>
      </p:sp>
    </p:spTree>
    <p:extLst>
      <p:ext uri="{BB962C8B-B14F-4D97-AF65-F5344CB8AC3E}">
        <p14:creationId xmlns:p14="http://schemas.microsoft.com/office/powerpoint/2010/main" val="669554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b="0" dirty="0" smtClean="0"/>
              <a:t>Tasks</a:t>
            </a:r>
          </a:p>
          <a:p>
            <a:pPr marL="457200" indent="-457200">
              <a:buFont typeface="+mj-lt"/>
              <a:buAutoNum type="arabicPeriod"/>
            </a:pPr>
            <a:r>
              <a:rPr lang="en-US" b="0" dirty="0" smtClean="0"/>
              <a:t>Milestones and </a:t>
            </a:r>
            <a:r>
              <a:rPr lang="en-US" b="0" dirty="0"/>
              <a:t>d</a:t>
            </a:r>
            <a:r>
              <a:rPr lang="en-US" b="0" dirty="0" smtClean="0"/>
              <a:t>eliverables</a:t>
            </a:r>
          </a:p>
          <a:p>
            <a:pPr marL="457200" indent="-457200">
              <a:buFont typeface="+mj-lt"/>
              <a:buAutoNum type="arabicPeriod"/>
            </a:pPr>
            <a:r>
              <a:rPr lang="en-US" b="0" dirty="0" smtClean="0"/>
              <a:t>Current status</a:t>
            </a:r>
            <a:endParaRPr lang="en-US" b="0" dirty="0"/>
          </a:p>
          <a:p>
            <a:pPr marL="744538" lvl="1"/>
            <a:r>
              <a:rPr lang="en-US" b="0" dirty="0" smtClean="0"/>
              <a:t>Optical simulations</a:t>
            </a:r>
          </a:p>
          <a:p>
            <a:pPr marL="744538" lvl="1"/>
            <a:r>
              <a:rPr lang="en-US" b="0" dirty="0" smtClean="0"/>
              <a:t>Electrical simulations</a:t>
            </a:r>
          </a:p>
          <a:p>
            <a:pPr marL="744538" lvl="1"/>
            <a:r>
              <a:rPr lang="en-US" b="0" dirty="0"/>
              <a:t>T</a:t>
            </a:r>
            <a:r>
              <a:rPr lang="en-US" b="0" dirty="0" smtClean="0"/>
              <a:t>hermal simulations</a:t>
            </a:r>
          </a:p>
          <a:p>
            <a:pPr marL="744538" lvl="1"/>
            <a:r>
              <a:rPr lang="en-US" b="0" dirty="0" smtClean="0"/>
              <a:t>Fabrication progress</a:t>
            </a:r>
          </a:p>
          <a:p>
            <a:pPr marL="457200" indent="-457200">
              <a:buFont typeface="+mj-lt"/>
              <a:buAutoNum type="arabicPeriod"/>
            </a:pPr>
            <a:r>
              <a:rPr lang="en-US" b="0" dirty="0" smtClean="0"/>
              <a:t>Dissemination activities</a:t>
            </a:r>
          </a:p>
          <a:p>
            <a:pPr marL="457200" indent="-457200">
              <a:buFont typeface="+mj-lt"/>
              <a:buAutoNum type="arabicPeriod"/>
            </a:pPr>
            <a:r>
              <a:rPr lang="en-US" b="0" dirty="0" smtClean="0"/>
              <a:t>Technical issues</a:t>
            </a:r>
          </a:p>
          <a:p>
            <a:pPr marL="457200" indent="-457200">
              <a:buFont typeface="+mj-lt"/>
              <a:buAutoNum type="arabicPeriod"/>
            </a:pPr>
            <a:r>
              <a:rPr lang="en-US" b="0" dirty="0" smtClean="0"/>
              <a:t>1</a:t>
            </a:r>
            <a:r>
              <a:rPr lang="en-US" b="0" baseline="30000" dirty="0" smtClean="0"/>
              <a:t>st</a:t>
            </a:r>
            <a:r>
              <a:rPr lang="en-US" b="0" dirty="0" smtClean="0"/>
              <a:t> review – Comments with respect to TU/e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5076056" y="6093296"/>
            <a:ext cx="1440160" cy="688063"/>
            <a:chOff x="5703584" y="3443498"/>
            <a:chExt cx="1820744" cy="869893"/>
          </a:xfrm>
        </p:grpSpPr>
        <p:sp>
          <p:nvSpPr>
            <p:cNvPr id="5" name="Rectangle 4"/>
            <p:cNvSpPr/>
            <p:nvPr/>
          </p:nvSpPr>
          <p:spPr bwMode="auto">
            <a:xfrm>
              <a:off x="5703584" y="3443498"/>
              <a:ext cx="1800200" cy="381546"/>
            </a:xfrm>
            <a:prstGeom prst="rect">
              <a:avLst/>
            </a:prstGeom>
            <a:solidFill>
              <a:schemeClr val="tx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4" name="Picture 8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24128" y="3717032"/>
              <a:ext cx="1800200" cy="5963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8" name="3 Marcador de número de diapositiva"/>
          <p:cNvSpPr>
            <a:spLocks noGrp="1"/>
          </p:cNvSpPr>
          <p:nvPr>
            <p:ph type="sldNum" sz="quarter" idx="11"/>
          </p:nvPr>
        </p:nvSpPr>
        <p:spPr>
          <a:xfrm>
            <a:off x="179512" y="6309654"/>
            <a:ext cx="576064" cy="373870"/>
          </a:xfrm>
        </p:spPr>
        <p:txBody>
          <a:bodyPr/>
          <a:lstStyle/>
          <a:p>
            <a:pPr>
              <a:defRPr/>
            </a:pPr>
            <a:fld id="{401E30BC-D104-4B89-97CA-8F6043CC4D3D}" type="slidenum">
              <a:rPr lang="nl-NL" sz="1400" smtClean="0"/>
              <a:pPr>
                <a:defRPr/>
              </a:pPr>
              <a:t>2</a:t>
            </a:fld>
            <a:r>
              <a:rPr lang="nl-NL" sz="1400" dirty="0" smtClean="0"/>
              <a:t>/15</a:t>
            </a:r>
            <a:endParaRPr lang="nl-NL" sz="1400" dirty="0"/>
          </a:p>
        </p:txBody>
      </p:sp>
    </p:spTree>
    <p:extLst>
      <p:ext uri="{BB962C8B-B14F-4D97-AF65-F5344CB8AC3E}">
        <p14:creationId xmlns:p14="http://schemas.microsoft.com/office/powerpoint/2010/main" val="2172639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Tasks</a:t>
            </a:r>
            <a:endParaRPr lang="en-US" dirty="0"/>
          </a:p>
        </p:txBody>
      </p:sp>
      <p:graphicFrame>
        <p:nvGraphicFramePr>
          <p:cNvPr id="6" name="Tabel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2809479"/>
              </p:ext>
            </p:extLst>
          </p:nvPr>
        </p:nvGraphicFramePr>
        <p:xfrm>
          <a:off x="1115616" y="1700808"/>
          <a:ext cx="6552727" cy="2735740"/>
        </p:xfrm>
        <a:graphic>
          <a:graphicData uri="http://schemas.openxmlformats.org/drawingml/2006/table">
            <a:tbl>
              <a:tblPr firstRow="1" bandRow="1"/>
              <a:tblGrid>
                <a:gridCol w="869831"/>
                <a:gridCol w="4486146"/>
                <a:gridCol w="1196750"/>
              </a:tblGrid>
              <a:tr h="770948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Names of the tasks</a:t>
                      </a:r>
                      <a:endParaRPr lang="en-GB" sz="1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Time period [months]</a:t>
                      </a:r>
                      <a:endParaRPr lang="en-GB" sz="1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  <a:tr h="1040766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Task 3.1</a:t>
                      </a:r>
                      <a:endParaRPr lang="en-GB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i="0" u="none" strike="noStrike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Modelling</a:t>
                      </a:r>
                      <a:r>
                        <a:rPr lang="en-US" sz="18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of device structure (plasmonic laser) and optimization of bonding technology</a:t>
                      </a:r>
                      <a:endParaRPr lang="en-GB" b="0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 smtClean="0"/>
                        <a:t>1 – 6</a:t>
                      </a:r>
                      <a:endParaRPr lang="en-GB" b="0" dirty="0"/>
                    </a:p>
                  </a:txBody>
                  <a:tcPr anchor="ctr">
                    <a:noFill/>
                  </a:tcPr>
                </a:tc>
              </a:tr>
              <a:tr h="780574"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Task</a:t>
                      </a:r>
                      <a:r>
                        <a:rPr lang="de-DE" baseline="0" dirty="0" smtClean="0"/>
                        <a:t> 3.3</a:t>
                      </a:r>
                      <a:endParaRPr lang="en-GB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Fabrication of </a:t>
                      </a:r>
                      <a:r>
                        <a:rPr lang="en-US" sz="1800" b="0" i="0" u="none" strike="noStrike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nano</a:t>
                      </a:r>
                      <a:r>
                        <a:rPr lang="en-US" sz="18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plasmonic laser</a:t>
                      </a:r>
                      <a:endParaRPr lang="en-GB" b="0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 smtClean="0"/>
                        <a:t>7 – 30</a:t>
                      </a:r>
                      <a:endParaRPr lang="en-GB" b="0" dirty="0"/>
                    </a:p>
                  </a:txBody>
                  <a:tcPr anchor="ctr">
                    <a:noFill/>
                  </a:tcPr>
                </a:tc>
              </a:tr>
            </a:tbl>
          </a:graphicData>
        </a:graphic>
      </p:graphicFrame>
      <p:grpSp>
        <p:nvGrpSpPr>
          <p:cNvPr id="4" name="Group 3"/>
          <p:cNvGrpSpPr/>
          <p:nvPr/>
        </p:nvGrpSpPr>
        <p:grpSpPr>
          <a:xfrm>
            <a:off x="5076056" y="6093296"/>
            <a:ext cx="1440160" cy="688063"/>
            <a:chOff x="5703584" y="3443498"/>
            <a:chExt cx="1820744" cy="869893"/>
          </a:xfrm>
        </p:grpSpPr>
        <p:sp>
          <p:nvSpPr>
            <p:cNvPr id="5" name="Rectangle 4"/>
            <p:cNvSpPr/>
            <p:nvPr/>
          </p:nvSpPr>
          <p:spPr bwMode="auto">
            <a:xfrm>
              <a:off x="5703584" y="3443498"/>
              <a:ext cx="1800200" cy="381546"/>
            </a:xfrm>
            <a:prstGeom prst="rect">
              <a:avLst/>
            </a:prstGeom>
            <a:solidFill>
              <a:schemeClr val="tx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7" name="Picture 8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24128" y="3717032"/>
              <a:ext cx="1800200" cy="5963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8" name="3 Marcador de número de diapositiva"/>
          <p:cNvSpPr>
            <a:spLocks noGrp="1"/>
          </p:cNvSpPr>
          <p:nvPr>
            <p:ph type="sldNum" sz="quarter" idx="11"/>
          </p:nvPr>
        </p:nvSpPr>
        <p:spPr>
          <a:xfrm>
            <a:off x="179512" y="6309654"/>
            <a:ext cx="576064" cy="373870"/>
          </a:xfrm>
        </p:spPr>
        <p:txBody>
          <a:bodyPr/>
          <a:lstStyle/>
          <a:p>
            <a:pPr>
              <a:defRPr/>
            </a:pPr>
            <a:fld id="{401E30BC-D104-4B89-97CA-8F6043CC4D3D}" type="slidenum">
              <a:rPr lang="nl-NL" sz="1400" smtClean="0"/>
              <a:pPr>
                <a:defRPr/>
              </a:pPr>
              <a:t>3</a:t>
            </a:fld>
            <a:r>
              <a:rPr lang="nl-NL" sz="1400" dirty="0" smtClean="0"/>
              <a:t>/15</a:t>
            </a:r>
            <a:endParaRPr lang="nl-NL" sz="1400" dirty="0"/>
          </a:p>
        </p:txBody>
      </p:sp>
    </p:spTree>
    <p:extLst>
      <p:ext uri="{BB962C8B-B14F-4D97-AF65-F5344CB8AC3E}">
        <p14:creationId xmlns:p14="http://schemas.microsoft.com/office/powerpoint/2010/main" val="1726457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Milestones and deliverables</a:t>
            </a:r>
            <a:endParaRPr lang="en-US" dirty="0"/>
          </a:p>
        </p:txBody>
      </p:sp>
      <p:graphicFrame>
        <p:nvGraphicFramePr>
          <p:cNvPr id="6" name="Tabel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1022643"/>
              </p:ext>
            </p:extLst>
          </p:nvPr>
        </p:nvGraphicFramePr>
        <p:xfrm>
          <a:off x="623610" y="1484888"/>
          <a:ext cx="7836822" cy="2123440"/>
        </p:xfrm>
        <a:graphic>
          <a:graphicData uri="http://schemas.openxmlformats.org/drawingml/2006/table">
            <a:tbl>
              <a:tblPr firstRow="1" bandRow="1"/>
              <a:tblGrid>
                <a:gridCol w="850162"/>
                <a:gridCol w="6038951"/>
                <a:gridCol w="947709"/>
              </a:tblGrid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Names of the milestones</a:t>
                      </a:r>
                      <a:endParaRPr lang="en-GB" sz="1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b="1" dirty="0" err="1" smtClean="0"/>
                        <a:t>Month</a:t>
                      </a:r>
                      <a:endParaRPr lang="en-GB" b="1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MS8</a:t>
                      </a:r>
                      <a:endParaRPr lang="en-GB" dirty="0"/>
                    </a:p>
                  </a:txBody>
                  <a:tcPr anchor="ctr">
                    <a:solidFill>
                      <a:srgbClr val="1EA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Decision on an optimized structure for metallic/plasmonic nanolaser</a:t>
                      </a:r>
                      <a:r>
                        <a:rPr lang="en-GB" baseline="0" dirty="0" smtClean="0"/>
                        <a:t> and its coupling to a Si-waveguide</a:t>
                      </a:r>
                      <a:endParaRPr lang="en-GB" dirty="0"/>
                    </a:p>
                  </a:txBody>
                  <a:tcPr anchor="ctr">
                    <a:solidFill>
                      <a:srgbClr val="1EA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6</a:t>
                      </a:r>
                      <a:endParaRPr lang="en-GB" dirty="0"/>
                    </a:p>
                  </a:txBody>
                  <a:tcPr anchor="ctr">
                    <a:solidFill>
                      <a:srgbClr val="1EA0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MS10</a:t>
                      </a:r>
                      <a:endParaRPr lang="en-GB" dirty="0"/>
                    </a:p>
                  </a:txBody>
                  <a:tcPr anchor="ctr">
                    <a:solidFill>
                      <a:srgbClr val="1EA01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Grown wafer structure</a:t>
                      </a:r>
                      <a:r>
                        <a:rPr lang="en-GB" baseline="0" dirty="0" smtClean="0"/>
                        <a:t> for plasmonic lasers</a:t>
                      </a:r>
                      <a:endParaRPr lang="en-GB" dirty="0"/>
                    </a:p>
                  </a:txBody>
                  <a:tcPr anchor="ctr">
                    <a:solidFill>
                      <a:srgbClr val="1EA01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12</a:t>
                      </a:r>
                      <a:endParaRPr lang="en-GB" dirty="0"/>
                    </a:p>
                  </a:txBody>
                  <a:tcPr anchor="ctr">
                    <a:solidFill>
                      <a:srgbClr val="1EA019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MS13</a:t>
                      </a: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Initial characterization of </a:t>
                      </a:r>
                      <a:r>
                        <a:rPr lang="en-GB" dirty="0" err="1" smtClean="0"/>
                        <a:t>unbonded</a:t>
                      </a:r>
                      <a:r>
                        <a:rPr lang="en-GB" baseline="0" dirty="0" smtClean="0"/>
                        <a:t> plasmonic lasers</a:t>
                      </a: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18</a:t>
                      </a:r>
                      <a:endParaRPr lang="en-GB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MS15</a:t>
                      </a: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Initial testing of bonded plasmonic lasers</a:t>
                      </a: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24</a:t>
                      </a:r>
                      <a:endParaRPr lang="en-GB" dirty="0"/>
                    </a:p>
                  </a:txBody>
                  <a:tcPr anchor="ctr"/>
                </a:tc>
              </a:tr>
            </a:tbl>
          </a:graphicData>
        </a:graphic>
      </p:graphicFrame>
      <p:graphicFrame>
        <p:nvGraphicFramePr>
          <p:cNvPr id="7" name="Tabel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0429196"/>
              </p:ext>
            </p:extLst>
          </p:nvPr>
        </p:nvGraphicFramePr>
        <p:xfrm>
          <a:off x="623610" y="3933160"/>
          <a:ext cx="7836822" cy="1656080"/>
        </p:xfrm>
        <a:graphic>
          <a:graphicData uri="http://schemas.openxmlformats.org/drawingml/2006/table">
            <a:tbl>
              <a:tblPr firstRow="1" bandRow="1"/>
              <a:tblGrid>
                <a:gridCol w="850162"/>
                <a:gridCol w="6038951"/>
                <a:gridCol w="947709"/>
              </a:tblGrid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b="1" dirty="0" err="1" smtClean="0"/>
                        <a:t>Names</a:t>
                      </a:r>
                      <a:r>
                        <a:rPr lang="de-DE" b="1" baseline="0" dirty="0" smtClean="0"/>
                        <a:t> </a:t>
                      </a:r>
                      <a:r>
                        <a:rPr lang="de-DE" b="1" baseline="0" dirty="0" err="1" smtClean="0"/>
                        <a:t>of</a:t>
                      </a:r>
                      <a:r>
                        <a:rPr lang="de-DE" b="1" baseline="0" dirty="0" smtClean="0"/>
                        <a:t> </a:t>
                      </a:r>
                      <a:r>
                        <a:rPr lang="de-DE" b="1" baseline="0" dirty="0" err="1" smtClean="0"/>
                        <a:t>the</a:t>
                      </a:r>
                      <a:r>
                        <a:rPr lang="de-DE" b="1" baseline="0" dirty="0" smtClean="0"/>
                        <a:t> </a:t>
                      </a:r>
                      <a:r>
                        <a:rPr lang="de-DE" b="1" baseline="0" dirty="0" err="1" smtClean="0"/>
                        <a:t>deliverables</a:t>
                      </a:r>
                      <a:endParaRPr lang="en-GB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b="1" dirty="0" err="1" smtClean="0"/>
                        <a:t>Month</a:t>
                      </a:r>
                      <a:endParaRPr lang="en-GB" b="1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D3.1</a:t>
                      </a:r>
                      <a:endParaRPr lang="en-GB" dirty="0"/>
                    </a:p>
                  </a:txBody>
                  <a:tcPr anchor="ctr">
                    <a:solidFill>
                      <a:srgbClr val="1EA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Report on studies of optimized structure for metallic/plasmonic nanolaser and its coupling to Si</a:t>
                      </a:r>
                      <a:r>
                        <a:rPr lang="en-GB" baseline="0" dirty="0" smtClean="0"/>
                        <a:t>-</a:t>
                      </a:r>
                      <a:r>
                        <a:rPr lang="en-GB" dirty="0" smtClean="0"/>
                        <a:t>waveguide</a:t>
                      </a:r>
                      <a:endParaRPr lang="en-GB" dirty="0"/>
                    </a:p>
                  </a:txBody>
                  <a:tcPr anchor="ctr">
                    <a:solidFill>
                      <a:srgbClr val="1EA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12</a:t>
                      </a:r>
                      <a:endParaRPr lang="en-GB" dirty="0"/>
                    </a:p>
                  </a:txBody>
                  <a:tcPr anchor="ctr">
                    <a:solidFill>
                      <a:srgbClr val="1EA0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D3.3</a:t>
                      </a:r>
                      <a:endParaRPr lang="en-GB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Fabrication of plasmonic laser device</a:t>
                      </a:r>
                      <a:endParaRPr lang="en-GB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24</a:t>
                      </a:r>
                      <a:endParaRPr lang="en-GB" dirty="0"/>
                    </a:p>
                  </a:txBody>
                  <a:tcPr anchor="ctr">
                    <a:noFill/>
                  </a:tcPr>
                </a:tc>
              </a:tr>
            </a:tbl>
          </a:graphicData>
        </a:graphic>
      </p:graphicFrame>
      <p:grpSp>
        <p:nvGrpSpPr>
          <p:cNvPr id="5" name="Group 4"/>
          <p:cNvGrpSpPr/>
          <p:nvPr/>
        </p:nvGrpSpPr>
        <p:grpSpPr>
          <a:xfrm>
            <a:off x="5076056" y="6093296"/>
            <a:ext cx="1440160" cy="688063"/>
            <a:chOff x="5703584" y="3443498"/>
            <a:chExt cx="1820744" cy="869893"/>
          </a:xfrm>
        </p:grpSpPr>
        <p:sp>
          <p:nvSpPr>
            <p:cNvPr id="8" name="Rectangle 7"/>
            <p:cNvSpPr/>
            <p:nvPr/>
          </p:nvSpPr>
          <p:spPr bwMode="auto">
            <a:xfrm>
              <a:off x="5703584" y="3443498"/>
              <a:ext cx="1800200" cy="381546"/>
            </a:xfrm>
            <a:prstGeom prst="rect">
              <a:avLst/>
            </a:prstGeom>
            <a:solidFill>
              <a:schemeClr val="tx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9" name="Picture 8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24128" y="3717032"/>
              <a:ext cx="1800200" cy="5963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0" name="3 Marcador de número de diapositiva"/>
          <p:cNvSpPr>
            <a:spLocks noGrp="1"/>
          </p:cNvSpPr>
          <p:nvPr>
            <p:ph type="sldNum" sz="quarter" idx="11"/>
          </p:nvPr>
        </p:nvSpPr>
        <p:spPr>
          <a:xfrm>
            <a:off x="179512" y="6309654"/>
            <a:ext cx="576064" cy="373870"/>
          </a:xfrm>
        </p:spPr>
        <p:txBody>
          <a:bodyPr/>
          <a:lstStyle/>
          <a:p>
            <a:pPr>
              <a:defRPr/>
            </a:pPr>
            <a:fld id="{401E30BC-D104-4B89-97CA-8F6043CC4D3D}" type="slidenum">
              <a:rPr lang="nl-NL" sz="1400" smtClean="0"/>
              <a:pPr>
                <a:defRPr/>
              </a:pPr>
              <a:t>4</a:t>
            </a:fld>
            <a:r>
              <a:rPr lang="nl-NL" sz="1400" dirty="0" smtClean="0"/>
              <a:t>/15</a:t>
            </a:r>
            <a:endParaRPr lang="nl-NL" sz="1400" dirty="0"/>
          </a:p>
        </p:txBody>
      </p:sp>
    </p:spTree>
    <p:extLst>
      <p:ext uri="{BB962C8B-B14F-4D97-AF65-F5344CB8AC3E}">
        <p14:creationId xmlns:p14="http://schemas.microsoft.com/office/powerpoint/2010/main" val="2986865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Laser structure</a:t>
            </a:r>
            <a:endParaRPr lang="en-US" dirty="0"/>
          </a:p>
        </p:txBody>
      </p:sp>
      <p:pic>
        <p:nvPicPr>
          <p:cNvPr id="6" name="Picture 2" descr="C:\Users\vcalzadilla\Desktop\laser_3d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934513"/>
            <a:ext cx="6302375" cy="3218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6300192" y="4437112"/>
            <a:ext cx="2379017" cy="1015663"/>
          </a:xfrm>
          <a:prstGeom prst="rect">
            <a:avLst/>
          </a:prstGeom>
          <a:solidFill>
            <a:srgbClr val="0070C0">
              <a:alpha val="31000"/>
            </a:srgbClr>
          </a:solidFill>
          <a:ln>
            <a:noFill/>
          </a:ln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000" b="0" dirty="0" smtClean="0"/>
              <a:t>First III-V wafer sent to </a:t>
            </a:r>
            <a:r>
              <a:rPr lang="en-US" sz="2000" b="0" dirty="0" err="1" smtClean="0"/>
              <a:t>UGhent</a:t>
            </a:r>
            <a:r>
              <a:rPr lang="en-US" sz="2000" b="0" dirty="0" smtClean="0"/>
              <a:t> for bonding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5076056" y="6093296"/>
            <a:ext cx="1440160" cy="688063"/>
            <a:chOff x="5703584" y="3443498"/>
            <a:chExt cx="1820744" cy="869893"/>
          </a:xfrm>
        </p:grpSpPr>
        <p:sp>
          <p:nvSpPr>
            <p:cNvPr id="8" name="Rectangle 7"/>
            <p:cNvSpPr/>
            <p:nvPr/>
          </p:nvSpPr>
          <p:spPr bwMode="auto">
            <a:xfrm>
              <a:off x="5703584" y="3443498"/>
              <a:ext cx="1800200" cy="381546"/>
            </a:xfrm>
            <a:prstGeom prst="rect">
              <a:avLst/>
            </a:prstGeom>
            <a:solidFill>
              <a:schemeClr val="tx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9" name="Picture 8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24128" y="3717032"/>
              <a:ext cx="1800200" cy="5963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0" name="3 Marcador de número de diapositiva"/>
          <p:cNvSpPr>
            <a:spLocks noGrp="1"/>
          </p:cNvSpPr>
          <p:nvPr>
            <p:ph type="sldNum" sz="quarter" idx="11"/>
          </p:nvPr>
        </p:nvSpPr>
        <p:spPr>
          <a:xfrm>
            <a:off x="179512" y="6309654"/>
            <a:ext cx="576064" cy="373870"/>
          </a:xfrm>
        </p:spPr>
        <p:txBody>
          <a:bodyPr/>
          <a:lstStyle/>
          <a:p>
            <a:pPr>
              <a:defRPr/>
            </a:pPr>
            <a:fld id="{401E30BC-D104-4B89-97CA-8F6043CC4D3D}" type="slidenum">
              <a:rPr lang="nl-NL" sz="1400" smtClean="0"/>
              <a:pPr>
                <a:defRPr/>
              </a:pPr>
              <a:t>5</a:t>
            </a:fld>
            <a:r>
              <a:rPr lang="nl-NL" sz="1400" dirty="0" smtClean="0"/>
              <a:t>/15</a:t>
            </a:r>
            <a:endParaRPr lang="nl-NL" sz="1400" dirty="0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658277" y="5452775"/>
            <a:ext cx="5129734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68288" indent="-2682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4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4988" indent="-2651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200" b="1">
                <a:solidFill>
                  <a:schemeClr val="tx1"/>
                </a:solidFill>
                <a:latin typeface="+mn-lt"/>
              </a:defRPr>
            </a:lvl2pPr>
            <a:lvl3pPr marL="814388" indent="-2778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−"/>
              <a:defRPr sz="2200" b="1">
                <a:solidFill>
                  <a:schemeClr val="tx1"/>
                </a:solidFill>
                <a:latin typeface="+mn-lt"/>
              </a:defRPr>
            </a:lvl3pPr>
            <a:lvl4pPr marL="1069975" indent="-2540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−"/>
              <a:defRPr sz="2200" b="1">
                <a:solidFill>
                  <a:schemeClr val="tx1"/>
                </a:solidFill>
                <a:latin typeface="+mn-lt"/>
              </a:defRPr>
            </a:lvl4pPr>
            <a:lvl5pPr marL="1349375" indent="-2778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−"/>
              <a:defRPr sz="2200" b="1">
                <a:solidFill>
                  <a:schemeClr val="tx1"/>
                </a:solidFill>
                <a:latin typeface="+mn-lt"/>
              </a:defRPr>
            </a:lvl5pPr>
            <a:lvl6pPr marL="1806575" indent="-277813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−"/>
              <a:defRPr sz="2200" b="1">
                <a:solidFill>
                  <a:schemeClr val="tx1"/>
                </a:solidFill>
                <a:latin typeface="+mn-lt"/>
              </a:defRPr>
            </a:lvl6pPr>
            <a:lvl7pPr marL="2263775" indent="-277813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−"/>
              <a:defRPr sz="2200" b="1">
                <a:solidFill>
                  <a:schemeClr val="tx1"/>
                </a:solidFill>
                <a:latin typeface="+mn-lt"/>
              </a:defRPr>
            </a:lvl7pPr>
            <a:lvl8pPr marL="2720975" indent="-277813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−"/>
              <a:defRPr sz="2200" b="1">
                <a:solidFill>
                  <a:schemeClr val="tx1"/>
                </a:solidFill>
                <a:latin typeface="+mn-lt"/>
              </a:defRPr>
            </a:lvl8pPr>
            <a:lvl9pPr marL="3178175" indent="-277813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−"/>
              <a:defRPr sz="2200" b="1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000" b="0" kern="0" dirty="0" smtClean="0"/>
              <a:t>Laser dimensions: 300nm x 400nm x 1</a:t>
            </a:r>
            <a:r>
              <a:rPr lang="en-US" sz="2000" b="0" dirty="0"/>
              <a:t>µ</a:t>
            </a:r>
            <a:r>
              <a:rPr lang="en-US" sz="2000" b="0" kern="0" dirty="0" smtClean="0"/>
              <a:t>m</a:t>
            </a:r>
            <a:endParaRPr lang="en-US" sz="2000" b="0" kern="0" dirty="0" smtClean="0"/>
          </a:p>
        </p:txBody>
      </p:sp>
    </p:spTree>
    <p:extLst>
      <p:ext uri="{BB962C8B-B14F-4D97-AF65-F5344CB8AC3E}">
        <p14:creationId xmlns:p14="http://schemas.microsoft.com/office/powerpoint/2010/main" val="3326890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Optical simulations</a:t>
            </a: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1547664" y="1124744"/>
            <a:ext cx="1729023" cy="1973563"/>
            <a:chOff x="5292080" y="4220280"/>
            <a:chExt cx="1729023" cy="1973563"/>
          </a:xfrm>
        </p:grpSpPr>
        <p:pic>
          <p:nvPicPr>
            <p:cNvPr id="9" name="Picture 7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92" t="33602" r="13482" b="1613"/>
            <a:stretch/>
          </p:blipFill>
          <p:spPr bwMode="auto">
            <a:xfrm>
              <a:off x="5292080" y="4221088"/>
              <a:ext cx="1651360" cy="15697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5297735" y="5824511"/>
              <a:ext cx="17233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0" dirty="0" smtClean="0"/>
                <a:t>|E|</a:t>
              </a:r>
              <a:r>
                <a:rPr lang="en-US" sz="1800" b="0" baseline="30000" dirty="0" smtClean="0"/>
                <a:t>2</a:t>
              </a:r>
              <a:r>
                <a:rPr lang="en-US" sz="1800" b="0" dirty="0" smtClean="0"/>
                <a:t>, TE mode</a:t>
              </a:r>
              <a:endParaRPr lang="en-US" sz="1800" b="0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444208" y="4220280"/>
              <a:ext cx="41800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0" dirty="0" smtClean="0">
                  <a:solidFill>
                    <a:schemeClr val="tx2"/>
                  </a:solidFill>
                </a:rPr>
                <a:t>xy</a:t>
              </a:r>
              <a:endParaRPr lang="en-US" sz="1800" b="0" dirty="0">
                <a:solidFill>
                  <a:schemeClr val="tx2"/>
                </a:solidFill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1046673" y="3246359"/>
            <a:ext cx="2736660" cy="2486897"/>
            <a:chOff x="1046673" y="3717039"/>
            <a:chExt cx="2736660" cy="2486897"/>
          </a:xfrm>
        </p:grpSpPr>
        <p:pic>
          <p:nvPicPr>
            <p:cNvPr id="12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6673" y="3717039"/>
              <a:ext cx="2736660" cy="21175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3" name="TextBox 12"/>
            <p:cNvSpPr txBox="1"/>
            <p:nvPr/>
          </p:nvSpPr>
          <p:spPr>
            <a:xfrm>
              <a:off x="1046673" y="5834604"/>
              <a:ext cx="20162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0" dirty="0" smtClean="0"/>
                <a:t>log(|E|</a:t>
              </a:r>
              <a:r>
                <a:rPr lang="en-US" sz="1800" b="0" baseline="30000" dirty="0" smtClean="0"/>
                <a:t>2</a:t>
              </a:r>
              <a:r>
                <a:rPr lang="en-US" sz="1800" b="0" dirty="0" smtClean="0"/>
                <a:t>)</a:t>
              </a:r>
              <a:endParaRPr lang="en-US" sz="1800" b="0" dirty="0"/>
            </a:p>
          </p:txBody>
        </p:sp>
      </p:grpSp>
      <p:sp>
        <p:nvSpPr>
          <p:cNvPr id="14" name="Rectangle 13"/>
          <p:cNvSpPr/>
          <p:nvPr/>
        </p:nvSpPr>
        <p:spPr>
          <a:xfrm>
            <a:off x="650738" y="5835170"/>
            <a:ext cx="3618683" cy="707886"/>
          </a:xfrm>
          <a:prstGeom prst="rect">
            <a:avLst/>
          </a:prstGeom>
          <a:solidFill>
            <a:srgbClr val="0070C0">
              <a:alpha val="31000"/>
            </a:srgbClr>
          </a:solidFill>
          <a:ln>
            <a:noFill/>
          </a:ln>
        </p:spPr>
        <p:txBody>
          <a:bodyPr wrap="non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000" b="0" dirty="0" smtClean="0"/>
              <a:t>Threshold gain ~ 800 cm</a:t>
            </a:r>
            <a:r>
              <a:rPr lang="en-US" sz="2000" b="0" baseline="30000" dirty="0" smtClean="0"/>
              <a:t>-1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b="0" dirty="0" smtClean="0"/>
              <a:t>Differential efficiency ~ 0.16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4234019" y="947755"/>
            <a:ext cx="4154405" cy="2697269"/>
            <a:chOff x="4234019" y="947755"/>
            <a:chExt cx="4154405" cy="2697269"/>
          </a:xfrm>
        </p:grpSpPr>
        <p:pic>
          <p:nvPicPr>
            <p:cNvPr id="6" name="Picture 3" descr="C:\Users\vcalzadilla\Desktop\PhD\Reports\Papers\ICTON 2013\figs\origin\3a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487"/>
            <a:stretch/>
          </p:blipFill>
          <p:spPr bwMode="auto">
            <a:xfrm>
              <a:off x="4234019" y="947755"/>
              <a:ext cx="4154405" cy="26972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9" name="Straight Connector 18"/>
            <p:cNvCxnSpPr/>
            <p:nvPr/>
          </p:nvCxnSpPr>
          <p:spPr bwMode="auto">
            <a:xfrm>
              <a:off x="6876256" y="1000858"/>
              <a:ext cx="0" cy="2328065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7" name="Group 16"/>
          <p:cNvGrpSpPr/>
          <p:nvPr/>
        </p:nvGrpSpPr>
        <p:grpSpPr>
          <a:xfrm>
            <a:off x="5076056" y="6093296"/>
            <a:ext cx="1440160" cy="688063"/>
            <a:chOff x="5703584" y="3443498"/>
            <a:chExt cx="1820744" cy="869893"/>
          </a:xfrm>
        </p:grpSpPr>
        <p:sp>
          <p:nvSpPr>
            <p:cNvPr id="18" name="Rectangle 17"/>
            <p:cNvSpPr/>
            <p:nvPr/>
          </p:nvSpPr>
          <p:spPr bwMode="auto">
            <a:xfrm>
              <a:off x="5703584" y="3443498"/>
              <a:ext cx="1800200" cy="381546"/>
            </a:xfrm>
            <a:prstGeom prst="rect">
              <a:avLst/>
            </a:prstGeom>
            <a:solidFill>
              <a:schemeClr val="tx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22" name="Picture 8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24128" y="3717032"/>
              <a:ext cx="1800200" cy="5963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21" name="Group 20"/>
          <p:cNvGrpSpPr/>
          <p:nvPr/>
        </p:nvGrpSpPr>
        <p:grpSpPr>
          <a:xfrm>
            <a:off x="4280527" y="3645024"/>
            <a:ext cx="4107897" cy="2776806"/>
            <a:chOff x="4280527" y="3645024"/>
            <a:chExt cx="4107897" cy="2776806"/>
          </a:xfrm>
        </p:grpSpPr>
        <p:pic>
          <p:nvPicPr>
            <p:cNvPr id="7" name="Picture 4" descr="C:\Users\vcalzadilla\Desktop\PhD\Reports\Papers\ICTON 2013\figs\origin\3b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81"/>
            <a:stretch/>
          </p:blipFill>
          <p:spPr bwMode="auto">
            <a:xfrm>
              <a:off x="4280527" y="3645024"/>
              <a:ext cx="4107897" cy="27768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5" name="Straight Connector 14"/>
            <p:cNvCxnSpPr/>
            <p:nvPr/>
          </p:nvCxnSpPr>
          <p:spPr bwMode="auto">
            <a:xfrm>
              <a:off x="6876256" y="3861048"/>
              <a:ext cx="0" cy="2328065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23" name="3 Marcador de número de diapositiva"/>
          <p:cNvSpPr>
            <a:spLocks noGrp="1"/>
          </p:cNvSpPr>
          <p:nvPr>
            <p:ph type="sldNum" sz="quarter" idx="11"/>
          </p:nvPr>
        </p:nvSpPr>
        <p:spPr>
          <a:xfrm>
            <a:off x="179512" y="6309654"/>
            <a:ext cx="576064" cy="373870"/>
          </a:xfrm>
        </p:spPr>
        <p:txBody>
          <a:bodyPr/>
          <a:lstStyle/>
          <a:p>
            <a:pPr>
              <a:defRPr/>
            </a:pPr>
            <a:fld id="{401E30BC-D104-4B89-97CA-8F6043CC4D3D}" type="slidenum">
              <a:rPr lang="nl-NL" sz="1400" smtClean="0"/>
              <a:pPr>
                <a:defRPr/>
              </a:pPr>
              <a:t>6</a:t>
            </a:fld>
            <a:r>
              <a:rPr lang="nl-NL" sz="1400" dirty="0" smtClean="0"/>
              <a:t>/15</a:t>
            </a:r>
            <a:endParaRPr lang="nl-NL" sz="1400" dirty="0"/>
          </a:p>
        </p:txBody>
      </p:sp>
    </p:spTree>
    <p:extLst>
      <p:ext uri="{BB962C8B-B14F-4D97-AF65-F5344CB8AC3E}">
        <p14:creationId xmlns:p14="http://schemas.microsoft.com/office/powerpoint/2010/main" val="3852122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Electrical simulations</a:t>
            </a:r>
            <a:endParaRPr lang="en-US" dirty="0"/>
          </a:p>
        </p:txBody>
      </p:sp>
      <p:pic>
        <p:nvPicPr>
          <p:cNvPr id="13" name="Picture 5" descr="C:\Users\vcalzadilla\Desktop\PhD\Reports\Papers\ICTON 2013\figs\origin\4a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59" y="1268760"/>
            <a:ext cx="4767873" cy="3684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619672" y="5241394"/>
            <a:ext cx="6179897" cy="707886"/>
          </a:xfrm>
          <a:prstGeom prst="rect">
            <a:avLst/>
          </a:prstGeom>
          <a:solidFill>
            <a:srgbClr val="0070C0">
              <a:alpha val="31000"/>
            </a:srgbClr>
          </a:solidFill>
          <a:ln>
            <a:noFill/>
          </a:ln>
        </p:spPr>
        <p:txBody>
          <a:bodyPr wrap="non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000" b="0" dirty="0" smtClean="0"/>
              <a:t>Current density ~ 100kA/cm</a:t>
            </a:r>
            <a:r>
              <a:rPr lang="en-US" sz="2000" b="0" baseline="30000" dirty="0" smtClean="0"/>
              <a:t>2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b="0" dirty="0" smtClean="0"/>
              <a:t>Threshold </a:t>
            </a:r>
            <a:r>
              <a:rPr lang="en-US" sz="2000" b="0" dirty="0" smtClean="0"/>
              <a:t>current (cavity: 300x400 µm</a:t>
            </a:r>
            <a:r>
              <a:rPr lang="en-US" sz="2000" b="0" baseline="30000" dirty="0" smtClean="0"/>
              <a:t>2</a:t>
            </a:r>
            <a:r>
              <a:rPr lang="en-US" sz="2000" b="0" dirty="0" smtClean="0"/>
              <a:t>) </a:t>
            </a:r>
            <a:r>
              <a:rPr lang="en-US" sz="2000" b="0" dirty="0" smtClean="0"/>
              <a:t>~ 120 µA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4427984" y="1285634"/>
            <a:ext cx="4724195" cy="3650515"/>
            <a:chOff x="4539433" y="1572941"/>
            <a:chExt cx="4281039" cy="3308076"/>
          </a:xfrm>
        </p:grpSpPr>
        <p:pic>
          <p:nvPicPr>
            <p:cNvPr id="14" name="Picture 8" descr="C:\Users\vcalzadilla\Desktop\PhD\Reports\Papers\ICTON 2013\figs\origin\4b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39433" y="1572941"/>
              <a:ext cx="4281039" cy="33080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6" name="Straight Connector 5"/>
            <p:cNvCxnSpPr/>
            <p:nvPr/>
          </p:nvCxnSpPr>
          <p:spPr bwMode="auto">
            <a:xfrm>
              <a:off x="6732240" y="1988840"/>
              <a:ext cx="0" cy="2328065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8" name="Group 7"/>
          <p:cNvGrpSpPr/>
          <p:nvPr/>
        </p:nvGrpSpPr>
        <p:grpSpPr>
          <a:xfrm>
            <a:off x="5076056" y="6093296"/>
            <a:ext cx="1440160" cy="688063"/>
            <a:chOff x="5703584" y="3443498"/>
            <a:chExt cx="1820744" cy="869893"/>
          </a:xfrm>
        </p:grpSpPr>
        <p:sp>
          <p:nvSpPr>
            <p:cNvPr id="9" name="Rectangle 8"/>
            <p:cNvSpPr/>
            <p:nvPr/>
          </p:nvSpPr>
          <p:spPr bwMode="auto">
            <a:xfrm>
              <a:off x="5703584" y="3443498"/>
              <a:ext cx="1800200" cy="381546"/>
            </a:xfrm>
            <a:prstGeom prst="rect">
              <a:avLst/>
            </a:prstGeom>
            <a:solidFill>
              <a:schemeClr val="tx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10" name="Picture 8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24128" y="3717032"/>
              <a:ext cx="1800200" cy="5963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5" name="3 Marcador de número de diapositiva"/>
          <p:cNvSpPr>
            <a:spLocks noGrp="1"/>
          </p:cNvSpPr>
          <p:nvPr>
            <p:ph type="sldNum" sz="quarter" idx="11"/>
          </p:nvPr>
        </p:nvSpPr>
        <p:spPr>
          <a:xfrm>
            <a:off x="179512" y="6309654"/>
            <a:ext cx="576064" cy="373870"/>
          </a:xfrm>
        </p:spPr>
        <p:txBody>
          <a:bodyPr/>
          <a:lstStyle/>
          <a:p>
            <a:pPr>
              <a:defRPr/>
            </a:pPr>
            <a:fld id="{401E30BC-D104-4B89-97CA-8F6043CC4D3D}" type="slidenum">
              <a:rPr lang="nl-NL" sz="1400" smtClean="0"/>
              <a:pPr>
                <a:defRPr/>
              </a:pPr>
              <a:t>7</a:t>
            </a:fld>
            <a:r>
              <a:rPr lang="nl-NL" sz="1400" dirty="0" smtClean="0"/>
              <a:t>/15</a:t>
            </a:r>
            <a:endParaRPr lang="nl-NL" sz="1400" dirty="0"/>
          </a:p>
        </p:txBody>
      </p:sp>
    </p:spTree>
    <p:extLst>
      <p:ext uri="{BB962C8B-B14F-4D97-AF65-F5344CB8AC3E}">
        <p14:creationId xmlns:p14="http://schemas.microsoft.com/office/powerpoint/2010/main" val="3125971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Thermal simulations</a:t>
            </a:r>
            <a:endParaRPr lang="en-US" dirty="0"/>
          </a:p>
        </p:txBody>
      </p:sp>
      <p:sp>
        <p:nvSpPr>
          <p:cNvPr id="15" name="Content Placeholder 2"/>
          <p:cNvSpPr txBox="1">
            <a:spLocks/>
          </p:cNvSpPr>
          <p:nvPr/>
        </p:nvSpPr>
        <p:spPr bwMode="auto">
          <a:xfrm>
            <a:off x="683568" y="1484784"/>
            <a:ext cx="4752528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68288" indent="-2682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4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4988" indent="-2651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200" b="1">
                <a:solidFill>
                  <a:schemeClr val="tx1"/>
                </a:solidFill>
                <a:latin typeface="+mn-lt"/>
              </a:defRPr>
            </a:lvl2pPr>
            <a:lvl3pPr marL="814388" indent="-2778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−"/>
              <a:defRPr sz="2200" b="1">
                <a:solidFill>
                  <a:schemeClr val="tx1"/>
                </a:solidFill>
                <a:latin typeface="+mn-lt"/>
              </a:defRPr>
            </a:lvl3pPr>
            <a:lvl4pPr marL="1069975" indent="-2540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−"/>
              <a:defRPr sz="2200" b="1">
                <a:solidFill>
                  <a:schemeClr val="tx1"/>
                </a:solidFill>
                <a:latin typeface="+mn-lt"/>
              </a:defRPr>
            </a:lvl4pPr>
            <a:lvl5pPr marL="1349375" indent="-2778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−"/>
              <a:defRPr sz="2200" b="1">
                <a:solidFill>
                  <a:schemeClr val="tx1"/>
                </a:solidFill>
                <a:latin typeface="+mn-lt"/>
              </a:defRPr>
            </a:lvl5pPr>
            <a:lvl6pPr marL="1806575" indent="-277813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−"/>
              <a:defRPr sz="2200" b="1">
                <a:solidFill>
                  <a:schemeClr val="tx1"/>
                </a:solidFill>
                <a:latin typeface="+mn-lt"/>
              </a:defRPr>
            </a:lvl6pPr>
            <a:lvl7pPr marL="2263775" indent="-277813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−"/>
              <a:defRPr sz="2200" b="1">
                <a:solidFill>
                  <a:schemeClr val="tx1"/>
                </a:solidFill>
                <a:latin typeface="+mn-lt"/>
              </a:defRPr>
            </a:lvl7pPr>
            <a:lvl8pPr marL="2720975" indent="-277813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−"/>
              <a:defRPr sz="2200" b="1">
                <a:solidFill>
                  <a:schemeClr val="tx1"/>
                </a:solidFill>
                <a:latin typeface="+mn-lt"/>
              </a:defRPr>
            </a:lvl8pPr>
            <a:lvl9pPr marL="3178175" indent="-277813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−"/>
              <a:defRPr sz="2200" b="1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b="0" dirty="0" smtClean="0"/>
              <a:t>Device cooling from top</a:t>
            </a:r>
          </a:p>
          <a:p>
            <a:endParaRPr lang="en-US" sz="1600" dirty="0"/>
          </a:p>
        </p:txBody>
      </p:sp>
      <p:sp>
        <p:nvSpPr>
          <p:cNvPr id="14" name="Rectangle 13"/>
          <p:cNvSpPr/>
          <p:nvPr/>
        </p:nvSpPr>
        <p:spPr>
          <a:xfrm>
            <a:off x="4716016" y="5229200"/>
            <a:ext cx="4104009" cy="707886"/>
          </a:xfrm>
          <a:prstGeom prst="rect">
            <a:avLst/>
          </a:prstGeom>
          <a:solidFill>
            <a:srgbClr val="0070C0">
              <a:alpha val="31000"/>
            </a:srgbClr>
          </a:solidFill>
          <a:ln>
            <a:noFill/>
          </a:ln>
        </p:spPr>
        <p:txBody>
          <a:bodyPr wrap="non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000" b="0" dirty="0" smtClean="0"/>
              <a:t>Output power: 50 </a:t>
            </a:r>
            <a:r>
              <a:rPr lang="en-US" sz="2000" b="0" dirty="0"/>
              <a:t>µW </a:t>
            </a:r>
            <a:r>
              <a:rPr lang="en-US" sz="2000" b="0" dirty="0" smtClean="0"/>
              <a:t>@ 0.5 mA</a:t>
            </a:r>
          </a:p>
          <a:p>
            <a:r>
              <a:rPr lang="en-US" sz="2000" b="0" dirty="0"/>
              <a:t>	</a:t>
            </a:r>
            <a:r>
              <a:rPr lang="en-US" sz="2000" b="0" dirty="0" smtClean="0"/>
              <a:t>If no self-heating!</a:t>
            </a:r>
          </a:p>
        </p:txBody>
      </p:sp>
      <p:pic>
        <p:nvPicPr>
          <p:cNvPr id="1028" name="Picture 4" descr="C:\Users\vcalzadilla\Desktop\PhD\Reports\Papers\ICTON 2013\figs\figures\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0844" y="1628800"/>
            <a:ext cx="4767660" cy="3502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683568" y="2060848"/>
            <a:ext cx="3454971" cy="3848630"/>
            <a:chOff x="683568" y="2060848"/>
            <a:chExt cx="3454971" cy="3848630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393" r="22550" b="2788"/>
            <a:stretch/>
          </p:blipFill>
          <p:spPr bwMode="auto">
            <a:xfrm>
              <a:off x="683568" y="2348880"/>
              <a:ext cx="3454971" cy="35605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5" name="Straight Arrow Connector 4"/>
            <p:cNvCxnSpPr/>
            <p:nvPr/>
          </p:nvCxnSpPr>
          <p:spPr bwMode="auto">
            <a:xfrm flipV="1">
              <a:off x="2555776" y="2060848"/>
              <a:ext cx="0" cy="576064"/>
            </a:xfrm>
            <a:prstGeom prst="straightConnector1">
              <a:avLst/>
            </a:prstGeom>
            <a:ln w="50800">
              <a:solidFill>
                <a:srgbClr val="FF0000"/>
              </a:solidFill>
              <a:headEnd type="none" w="med" len="med"/>
              <a:tailEnd type="arrow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21" name="Group 20"/>
          <p:cNvGrpSpPr/>
          <p:nvPr/>
        </p:nvGrpSpPr>
        <p:grpSpPr>
          <a:xfrm>
            <a:off x="5076056" y="6093296"/>
            <a:ext cx="1440160" cy="688063"/>
            <a:chOff x="5703584" y="3443498"/>
            <a:chExt cx="1820744" cy="869893"/>
          </a:xfrm>
        </p:grpSpPr>
        <p:sp>
          <p:nvSpPr>
            <p:cNvPr id="22" name="Rectangle 21"/>
            <p:cNvSpPr/>
            <p:nvPr/>
          </p:nvSpPr>
          <p:spPr bwMode="auto">
            <a:xfrm>
              <a:off x="5703584" y="3443498"/>
              <a:ext cx="1800200" cy="381546"/>
            </a:xfrm>
            <a:prstGeom prst="rect">
              <a:avLst/>
            </a:prstGeom>
            <a:solidFill>
              <a:schemeClr val="tx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23" name="Picture 8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24128" y="3717032"/>
              <a:ext cx="1800200" cy="5963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3" name="3 Marcador de número de diapositiva"/>
          <p:cNvSpPr>
            <a:spLocks noGrp="1"/>
          </p:cNvSpPr>
          <p:nvPr>
            <p:ph type="sldNum" sz="quarter" idx="11"/>
          </p:nvPr>
        </p:nvSpPr>
        <p:spPr>
          <a:xfrm>
            <a:off x="179512" y="6309654"/>
            <a:ext cx="576064" cy="373870"/>
          </a:xfrm>
        </p:spPr>
        <p:txBody>
          <a:bodyPr/>
          <a:lstStyle/>
          <a:p>
            <a:pPr>
              <a:defRPr/>
            </a:pPr>
            <a:fld id="{401E30BC-D104-4B89-97CA-8F6043CC4D3D}" type="slidenum">
              <a:rPr lang="nl-NL" sz="1400" smtClean="0"/>
              <a:pPr>
                <a:defRPr/>
              </a:pPr>
              <a:t>8</a:t>
            </a:fld>
            <a:r>
              <a:rPr lang="nl-NL" sz="1400" dirty="0" smtClean="0"/>
              <a:t>/14</a:t>
            </a:r>
            <a:endParaRPr lang="nl-NL" sz="1400" dirty="0"/>
          </a:p>
        </p:txBody>
      </p:sp>
    </p:spTree>
    <p:extLst>
      <p:ext uri="{BB962C8B-B14F-4D97-AF65-F5344CB8AC3E}">
        <p14:creationId xmlns:p14="http://schemas.microsoft.com/office/powerpoint/2010/main" val="686471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Fabrication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6479904" y="2358495"/>
            <a:ext cx="1937982" cy="2407914"/>
            <a:chOff x="4860577" y="3460811"/>
            <a:chExt cx="1139641" cy="1415989"/>
          </a:xfrm>
        </p:grpSpPr>
        <p:pic>
          <p:nvPicPr>
            <p:cNvPr id="11" name="Picture 1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197" t="18869" r="28546" b="24821"/>
            <a:stretch/>
          </p:blipFill>
          <p:spPr bwMode="auto">
            <a:xfrm>
              <a:off x="4860577" y="3460811"/>
              <a:ext cx="1139641" cy="14159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2" name="Group 11"/>
            <p:cNvGrpSpPr/>
            <p:nvPr/>
          </p:nvGrpSpPr>
          <p:grpSpPr>
            <a:xfrm>
              <a:off x="5179086" y="4563131"/>
              <a:ext cx="609600" cy="179239"/>
              <a:chOff x="1557920" y="4336763"/>
              <a:chExt cx="609600" cy="179239"/>
            </a:xfrm>
          </p:grpSpPr>
          <p:cxnSp>
            <p:nvCxnSpPr>
              <p:cNvPr id="13" name="Straight Connector 12"/>
              <p:cNvCxnSpPr/>
              <p:nvPr/>
            </p:nvCxnSpPr>
            <p:spPr>
              <a:xfrm>
                <a:off x="1708487" y="4516002"/>
                <a:ext cx="152400" cy="0"/>
              </a:xfrm>
              <a:prstGeom prst="line">
                <a:avLst/>
              </a:prstGeom>
              <a:ln w="3810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TextBox 13"/>
              <p:cNvSpPr txBox="1"/>
              <p:nvPr/>
            </p:nvSpPr>
            <p:spPr>
              <a:xfrm>
                <a:off x="1557920" y="4336763"/>
                <a:ext cx="609600" cy="1719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00" b="1" dirty="0">
                    <a:solidFill>
                      <a:schemeClr val="tx2"/>
                    </a:solidFill>
                    <a:latin typeface="Arial" pitchFamily="34" charset="0"/>
                    <a:cs typeface="Arial" pitchFamily="34" charset="0"/>
                  </a:rPr>
                  <a:t>2</a:t>
                </a:r>
                <a:r>
                  <a:rPr lang="en-US" sz="1300" b="1" dirty="0" smtClean="0">
                    <a:solidFill>
                      <a:schemeClr val="tx2"/>
                    </a:solidFill>
                    <a:latin typeface="Arial" pitchFamily="34" charset="0"/>
                    <a:cs typeface="Arial" pitchFamily="34" charset="0"/>
                  </a:rPr>
                  <a:t>00 nm</a:t>
                </a:r>
                <a:endParaRPr lang="en-US" sz="1300" b="1" dirty="0">
                  <a:solidFill>
                    <a:schemeClr val="tx2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grpSp>
        <p:nvGrpSpPr>
          <p:cNvPr id="15" name="Group 14"/>
          <p:cNvGrpSpPr/>
          <p:nvPr/>
        </p:nvGrpSpPr>
        <p:grpSpPr>
          <a:xfrm>
            <a:off x="2411760" y="2132856"/>
            <a:ext cx="3888432" cy="2880320"/>
            <a:chOff x="179512" y="2420888"/>
            <a:chExt cx="3888432" cy="2880320"/>
          </a:xfrm>
        </p:grpSpPr>
        <p:grpSp>
          <p:nvGrpSpPr>
            <p:cNvPr id="16" name="Group 15"/>
            <p:cNvGrpSpPr/>
            <p:nvPr/>
          </p:nvGrpSpPr>
          <p:grpSpPr>
            <a:xfrm>
              <a:off x="179512" y="2699918"/>
              <a:ext cx="3096344" cy="2601290"/>
              <a:chOff x="323528" y="2699918"/>
              <a:chExt cx="3096344" cy="2601290"/>
            </a:xfrm>
          </p:grpSpPr>
          <p:sp>
            <p:nvSpPr>
              <p:cNvPr id="18" name="Rectangle 17"/>
              <p:cNvSpPr/>
              <p:nvPr/>
            </p:nvSpPr>
            <p:spPr bwMode="auto">
              <a:xfrm>
                <a:off x="323528" y="4077072"/>
                <a:ext cx="3096344" cy="1224136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9" name="Rectangle 18"/>
              <p:cNvSpPr/>
              <p:nvPr/>
            </p:nvSpPr>
            <p:spPr bwMode="auto">
              <a:xfrm>
                <a:off x="323528" y="3465004"/>
                <a:ext cx="3096344" cy="612068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0" name="Rectangle 19"/>
              <p:cNvSpPr/>
              <p:nvPr/>
            </p:nvSpPr>
            <p:spPr bwMode="auto">
              <a:xfrm>
                <a:off x="323528" y="2852936"/>
                <a:ext cx="3096344" cy="612068"/>
              </a:xfrm>
              <a:prstGeom prst="rect">
                <a:avLst/>
              </a:prstGeom>
              <a:solidFill>
                <a:schemeClr val="bg2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1" name="Rectangle 20"/>
              <p:cNvSpPr/>
              <p:nvPr/>
            </p:nvSpPr>
            <p:spPr bwMode="auto">
              <a:xfrm>
                <a:off x="323528" y="2699918"/>
                <a:ext cx="3096344" cy="153017"/>
              </a:xfrm>
              <a:prstGeom prst="rect">
                <a:avLst/>
              </a:prstGeom>
              <a:solidFill>
                <a:srgbClr val="0000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sp>
          <p:nvSpPr>
            <p:cNvPr id="17" name="TextBox 16"/>
            <p:cNvSpPr txBox="1"/>
            <p:nvPr/>
          </p:nvSpPr>
          <p:spPr>
            <a:xfrm>
              <a:off x="1619672" y="2420888"/>
              <a:ext cx="2448272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0" dirty="0" smtClean="0"/>
                <a:t>HSQ</a:t>
              </a:r>
            </a:p>
            <a:p>
              <a:endParaRPr lang="en-US" b="0" dirty="0" smtClean="0"/>
            </a:p>
            <a:p>
              <a:r>
                <a:rPr lang="en-US" b="0" dirty="0" smtClean="0">
                  <a:solidFill>
                    <a:schemeClr val="tx2"/>
                  </a:solidFill>
                </a:rPr>
                <a:t>HPR photoresist</a:t>
              </a:r>
            </a:p>
            <a:p>
              <a:endParaRPr lang="en-US" b="0" dirty="0" smtClean="0">
                <a:solidFill>
                  <a:schemeClr val="tx2"/>
                </a:solidFill>
              </a:endParaRPr>
            </a:p>
            <a:p>
              <a:endParaRPr lang="en-US" b="0" dirty="0" smtClean="0">
                <a:solidFill>
                  <a:schemeClr val="tx2"/>
                </a:solidFill>
              </a:endParaRPr>
            </a:p>
            <a:p>
              <a:r>
                <a:rPr lang="en-US" b="0" dirty="0" err="1" smtClean="0"/>
                <a:t>SiOx</a:t>
              </a:r>
              <a:endParaRPr lang="en-US" b="0" dirty="0" smtClean="0"/>
            </a:p>
            <a:p>
              <a:endParaRPr lang="en-US" b="0" dirty="0" smtClean="0">
                <a:solidFill>
                  <a:schemeClr val="tx2"/>
                </a:solidFill>
              </a:endParaRPr>
            </a:p>
            <a:p>
              <a:r>
                <a:rPr lang="en-US" b="0" dirty="0" smtClean="0">
                  <a:solidFill>
                    <a:schemeClr val="tx2"/>
                  </a:solidFill>
                </a:rPr>
                <a:t>InP-substrate</a:t>
              </a:r>
            </a:p>
            <a:p>
              <a:endParaRPr lang="en-US" dirty="0"/>
            </a:p>
          </p:txBody>
        </p:sp>
      </p:grpSp>
      <p:cxnSp>
        <p:nvCxnSpPr>
          <p:cNvPr id="23" name="Straight Arrow Connector 22"/>
          <p:cNvCxnSpPr/>
          <p:nvPr/>
        </p:nvCxnSpPr>
        <p:spPr bwMode="auto">
          <a:xfrm>
            <a:off x="2195736" y="2441211"/>
            <a:ext cx="0" cy="260129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-396552" y="2344812"/>
            <a:ext cx="244827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0" dirty="0" smtClean="0"/>
              <a:t>EBL + development</a:t>
            </a:r>
          </a:p>
          <a:p>
            <a:pPr algn="r"/>
            <a:endParaRPr lang="en-US" b="0" dirty="0"/>
          </a:p>
          <a:p>
            <a:pPr algn="r"/>
            <a:r>
              <a:rPr lang="en-US" b="0" dirty="0" smtClean="0"/>
              <a:t>Polymer RIE</a:t>
            </a:r>
          </a:p>
          <a:p>
            <a:pPr algn="r"/>
            <a:endParaRPr lang="en-US" b="0" dirty="0" smtClean="0"/>
          </a:p>
          <a:p>
            <a:pPr algn="r"/>
            <a:r>
              <a:rPr lang="en-US" b="0" dirty="0" smtClean="0"/>
              <a:t>Nitride RIE</a:t>
            </a:r>
          </a:p>
          <a:p>
            <a:pPr algn="r"/>
            <a:endParaRPr lang="en-US" b="0" dirty="0"/>
          </a:p>
          <a:p>
            <a:pPr algn="r"/>
            <a:endParaRPr lang="en-US" b="0" dirty="0" smtClean="0"/>
          </a:p>
          <a:p>
            <a:pPr algn="r"/>
            <a:r>
              <a:rPr lang="en-US" b="0" dirty="0" smtClean="0"/>
              <a:t>ICP-RIE</a:t>
            </a:r>
            <a:endParaRPr lang="en-US" dirty="0"/>
          </a:p>
        </p:txBody>
      </p:sp>
      <p:sp>
        <p:nvSpPr>
          <p:cNvPr id="25" name="Content Placeholder 2"/>
          <p:cNvSpPr>
            <a:spLocks noGrp="1"/>
          </p:cNvSpPr>
          <p:nvPr>
            <p:ph idx="1"/>
          </p:nvPr>
        </p:nvSpPr>
        <p:spPr>
          <a:xfrm>
            <a:off x="611188" y="1600201"/>
            <a:ext cx="7993062" cy="532656"/>
          </a:xfrm>
        </p:spPr>
        <p:txBody>
          <a:bodyPr/>
          <a:lstStyle/>
          <a:p>
            <a:r>
              <a:rPr lang="en-US" b="0" dirty="0" err="1" smtClean="0"/>
              <a:t>Nanopillars</a:t>
            </a:r>
            <a:endParaRPr lang="en-US" b="0" dirty="0"/>
          </a:p>
        </p:txBody>
      </p:sp>
      <p:sp>
        <p:nvSpPr>
          <p:cNvPr id="22" name="Rectangle 21"/>
          <p:cNvSpPr/>
          <p:nvPr/>
        </p:nvSpPr>
        <p:spPr>
          <a:xfrm>
            <a:off x="5701400" y="5169386"/>
            <a:ext cx="3411511" cy="707886"/>
          </a:xfrm>
          <a:prstGeom prst="rect">
            <a:avLst/>
          </a:prstGeom>
          <a:solidFill>
            <a:srgbClr val="0070C0">
              <a:alpha val="31000"/>
            </a:srgbClr>
          </a:solidFill>
          <a:ln>
            <a:noFill/>
          </a:ln>
        </p:spPr>
        <p:txBody>
          <a:bodyPr wrap="non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000" b="0" dirty="0" smtClean="0"/>
              <a:t>No sidewall roughness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b="0" dirty="0" smtClean="0"/>
              <a:t>High verticality is possible</a:t>
            </a:r>
          </a:p>
        </p:txBody>
      </p:sp>
      <p:grpSp>
        <p:nvGrpSpPr>
          <p:cNvPr id="26" name="Group 25"/>
          <p:cNvGrpSpPr/>
          <p:nvPr/>
        </p:nvGrpSpPr>
        <p:grpSpPr>
          <a:xfrm>
            <a:off x="5076056" y="6093296"/>
            <a:ext cx="1440160" cy="688063"/>
            <a:chOff x="5703584" y="3443498"/>
            <a:chExt cx="1820744" cy="869893"/>
          </a:xfrm>
        </p:grpSpPr>
        <p:sp>
          <p:nvSpPr>
            <p:cNvPr id="27" name="Rectangle 26"/>
            <p:cNvSpPr/>
            <p:nvPr/>
          </p:nvSpPr>
          <p:spPr bwMode="auto">
            <a:xfrm>
              <a:off x="5703584" y="3443498"/>
              <a:ext cx="1800200" cy="381546"/>
            </a:xfrm>
            <a:prstGeom prst="rect">
              <a:avLst/>
            </a:prstGeom>
            <a:solidFill>
              <a:schemeClr val="tx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28" name="Picture 8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24128" y="3717032"/>
              <a:ext cx="1800200" cy="5963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9" name="3 Marcador de número de diapositiva"/>
          <p:cNvSpPr>
            <a:spLocks noGrp="1"/>
          </p:cNvSpPr>
          <p:nvPr>
            <p:ph type="sldNum" sz="quarter" idx="11"/>
          </p:nvPr>
        </p:nvSpPr>
        <p:spPr>
          <a:xfrm>
            <a:off x="179512" y="6309654"/>
            <a:ext cx="576064" cy="373870"/>
          </a:xfrm>
        </p:spPr>
        <p:txBody>
          <a:bodyPr/>
          <a:lstStyle/>
          <a:p>
            <a:pPr>
              <a:defRPr/>
            </a:pPr>
            <a:fld id="{401E30BC-D104-4B89-97CA-8F6043CC4D3D}" type="slidenum">
              <a:rPr lang="nl-NL" sz="1400" smtClean="0"/>
              <a:pPr>
                <a:defRPr/>
              </a:pPr>
              <a:t>9</a:t>
            </a:fld>
            <a:r>
              <a:rPr lang="nl-NL" sz="1400" dirty="0" smtClean="0"/>
              <a:t>/15</a:t>
            </a:r>
            <a:endParaRPr lang="nl-NL" sz="1400" dirty="0"/>
          </a:p>
        </p:txBody>
      </p:sp>
    </p:spTree>
    <p:extLst>
      <p:ext uri="{BB962C8B-B14F-4D97-AF65-F5344CB8AC3E}">
        <p14:creationId xmlns:p14="http://schemas.microsoft.com/office/powerpoint/2010/main" val="379733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ED OH">
  <a:themeElements>
    <a:clrScheme name="OED OH 1">
      <a:dk1>
        <a:srgbClr val="101073"/>
      </a:dk1>
      <a:lt1>
        <a:srgbClr val="0066CC"/>
      </a:lt1>
      <a:dk2>
        <a:srgbClr val="FFFFFF"/>
      </a:dk2>
      <a:lt2>
        <a:srgbClr val="FF9A00"/>
      </a:lt2>
      <a:accent1>
        <a:srgbClr val="00AEEF"/>
      </a:accent1>
      <a:accent2>
        <a:srgbClr val="D6004A"/>
      </a:accent2>
      <a:accent3>
        <a:srgbClr val="AAB8E2"/>
      </a:accent3>
      <a:accent4>
        <a:srgbClr val="0C0C61"/>
      </a:accent4>
      <a:accent5>
        <a:srgbClr val="AAD3F6"/>
      </a:accent5>
      <a:accent6>
        <a:srgbClr val="C20042"/>
      </a:accent6>
      <a:hlink>
        <a:srgbClr val="AD20AD"/>
      </a:hlink>
      <a:folHlink>
        <a:srgbClr val="7FC241"/>
      </a:folHlink>
    </a:clrScheme>
    <a:fontScheme name="OED O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</a:objectDefaults>
  <a:extraClrSchemeLst>
    <a:extraClrScheme>
      <a:clrScheme name="OED OH 1">
        <a:dk1>
          <a:srgbClr val="101073"/>
        </a:dk1>
        <a:lt1>
          <a:srgbClr val="0066CC"/>
        </a:lt1>
        <a:dk2>
          <a:srgbClr val="FFFFFF"/>
        </a:dk2>
        <a:lt2>
          <a:srgbClr val="FF9A00"/>
        </a:lt2>
        <a:accent1>
          <a:srgbClr val="00AEEF"/>
        </a:accent1>
        <a:accent2>
          <a:srgbClr val="D6004A"/>
        </a:accent2>
        <a:accent3>
          <a:srgbClr val="AAB8E2"/>
        </a:accent3>
        <a:accent4>
          <a:srgbClr val="0C0C61"/>
        </a:accent4>
        <a:accent5>
          <a:srgbClr val="AAD3F6"/>
        </a:accent5>
        <a:accent6>
          <a:srgbClr val="C20042"/>
        </a:accent6>
        <a:hlink>
          <a:srgbClr val="AD20AD"/>
        </a:hlink>
        <a:folHlink>
          <a:srgbClr val="7FC24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10963</TotalTime>
  <Words>472</Words>
  <Application>Microsoft Office PowerPoint</Application>
  <PresentationFormat>On-screen Show (4:3)</PresentationFormat>
  <Paragraphs>152</Paragraphs>
  <Slides>15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17" baseType="lpstr">
      <vt:lpstr>OED OH</vt:lpstr>
      <vt:lpstr>Custom Design</vt:lpstr>
      <vt:lpstr>Progress meeting Karlsruhe   Victor Calzadilla, Dominik Heiss Andrea Fiore, Meint Smit   26-04-2012 </vt:lpstr>
      <vt:lpstr>Contents</vt:lpstr>
      <vt:lpstr>Tasks</vt:lpstr>
      <vt:lpstr>Milestones and deliverables</vt:lpstr>
      <vt:lpstr>Laser structure</vt:lpstr>
      <vt:lpstr>Optical simulations</vt:lpstr>
      <vt:lpstr>Electrical simulations</vt:lpstr>
      <vt:lpstr>Thermal simulations</vt:lpstr>
      <vt:lpstr>Fabrication</vt:lpstr>
      <vt:lpstr>Fabrication</vt:lpstr>
      <vt:lpstr>Silver annealing  (RTA)</vt:lpstr>
      <vt:lpstr>Next fabrication activities</vt:lpstr>
      <vt:lpstr>Dissemination activities</vt:lpstr>
      <vt:lpstr>Technical issues</vt:lpstr>
      <vt:lpstr>1s review – Comments with respect TUe</vt:lpstr>
    </vt:vector>
  </TitlesOfParts>
  <Company>Technische Universiteit Eindhoven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smit</dc:creator>
  <cp:lastModifiedBy>Calzadilla, V.M.</cp:lastModifiedBy>
  <cp:revision>1199</cp:revision>
  <dcterms:created xsi:type="dcterms:W3CDTF">2004-05-07T06:33:45Z</dcterms:created>
  <dcterms:modified xsi:type="dcterms:W3CDTF">2013-04-25T21:37:57Z</dcterms:modified>
</cp:coreProperties>
</file>