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6"/>
  </p:notesMasterIdLst>
  <p:handoutMasterIdLst>
    <p:handoutMasterId r:id="rId37"/>
  </p:handoutMasterIdLst>
  <p:sldIdLst>
    <p:sldId id="280" r:id="rId2"/>
    <p:sldId id="462" r:id="rId3"/>
    <p:sldId id="424" r:id="rId4"/>
    <p:sldId id="403" r:id="rId5"/>
    <p:sldId id="408" r:id="rId6"/>
    <p:sldId id="420" r:id="rId7"/>
    <p:sldId id="404" r:id="rId8"/>
    <p:sldId id="419" r:id="rId9"/>
    <p:sldId id="432" r:id="rId10"/>
    <p:sldId id="433" r:id="rId11"/>
    <p:sldId id="434" r:id="rId12"/>
    <p:sldId id="435" r:id="rId13"/>
    <p:sldId id="423" r:id="rId14"/>
    <p:sldId id="410" r:id="rId15"/>
    <p:sldId id="454" r:id="rId16"/>
    <p:sldId id="452" r:id="rId17"/>
    <p:sldId id="453" r:id="rId18"/>
    <p:sldId id="456" r:id="rId19"/>
    <p:sldId id="457" r:id="rId20"/>
    <p:sldId id="442" r:id="rId21"/>
    <p:sldId id="449" r:id="rId22"/>
    <p:sldId id="443" r:id="rId23"/>
    <p:sldId id="444" r:id="rId24"/>
    <p:sldId id="445" r:id="rId25"/>
    <p:sldId id="446" r:id="rId26"/>
    <p:sldId id="450" r:id="rId27"/>
    <p:sldId id="458" r:id="rId28"/>
    <p:sldId id="459" r:id="rId29"/>
    <p:sldId id="440" r:id="rId30"/>
    <p:sldId id="461" r:id="rId31"/>
    <p:sldId id="448" r:id="rId32"/>
    <p:sldId id="455" r:id="rId33"/>
    <p:sldId id="431" r:id="rId34"/>
    <p:sldId id="451" r:id="rId35"/>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b="1" kern="1200">
        <a:solidFill>
          <a:srgbClr val="220060"/>
        </a:solidFill>
        <a:latin typeface="Arial" pitchFamily="34" charset="0"/>
        <a:ea typeface="+mn-ea"/>
        <a:cs typeface="+mn-cs"/>
      </a:defRPr>
    </a:lvl1pPr>
    <a:lvl2pPr marL="457200" algn="l" rtl="0" fontAlgn="base">
      <a:spcBef>
        <a:spcPct val="0"/>
      </a:spcBef>
      <a:spcAft>
        <a:spcPct val="0"/>
      </a:spcAft>
      <a:defRPr b="1" kern="1200">
        <a:solidFill>
          <a:srgbClr val="220060"/>
        </a:solidFill>
        <a:latin typeface="Arial" pitchFamily="34" charset="0"/>
        <a:ea typeface="+mn-ea"/>
        <a:cs typeface="+mn-cs"/>
      </a:defRPr>
    </a:lvl2pPr>
    <a:lvl3pPr marL="914400" algn="l" rtl="0" fontAlgn="base">
      <a:spcBef>
        <a:spcPct val="0"/>
      </a:spcBef>
      <a:spcAft>
        <a:spcPct val="0"/>
      </a:spcAft>
      <a:defRPr b="1" kern="1200">
        <a:solidFill>
          <a:srgbClr val="220060"/>
        </a:solidFill>
        <a:latin typeface="Arial" pitchFamily="34" charset="0"/>
        <a:ea typeface="+mn-ea"/>
        <a:cs typeface="+mn-cs"/>
      </a:defRPr>
    </a:lvl3pPr>
    <a:lvl4pPr marL="1371600" algn="l" rtl="0" fontAlgn="base">
      <a:spcBef>
        <a:spcPct val="0"/>
      </a:spcBef>
      <a:spcAft>
        <a:spcPct val="0"/>
      </a:spcAft>
      <a:defRPr b="1" kern="1200">
        <a:solidFill>
          <a:srgbClr val="220060"/>
        </a:solidFill>
        <a:latin typeface="Arial" pitchFamily="34" charset="0"/>
        <a:ea typeface="+mn-ea"/>
        <a:cs typeface="+mn-cs"/>
      </a:defRPr>
    </a:lvl4pPr>
    <a:lvl5pPr marL="1828800" algn="l" rtl="0" fontAlgn="base">
      <a:spcBef>
        <a:spcPct val="0"/>
      </a:spcBef>
      <a:spcAft>
        <a:spcPct val="0"/>
      </a:spcAft>
      <a:defRPr b="1" kern="1200">
        <a:solidFill>
          <a:srgbClr val="220060"/>
        </a:solidFill>
        <a:latin typeface="Arial" pitchFamily="34" charset="0"/>
        <a:ea typeface="+mn-ea"/>
        <a:cs typeface="+mn-cs"/>
      </a:defRPr>
    </a:lvl5pPr>
    <a:lvl6pPr marL="2286000" algn="l" defTabSz="914400" rtl="0" eaLnBrk="1" latinLnBrk="0" hangingPunct="1">
      <a:defRPr b="1" kern="1200">
        <a:solidFill>
          <a:srgbClr val="220060"/>
        </a:solidFill>
        <a:latin typeface="Arial" pitchFamily="34" charset="0"/>
        <a:ea typeface="+mn-ea"/>
        <a:cs typeface="+mn-cs"/>
      </a:defRPr>
    </a:lvl6pPr>
    <a:lvl7pPr marL="2743200" algn="l" defTabSz="914400" rtl="0" eaLnBrk="1" latinLnBrk="0" hangingPunct="1">
      <a:defRPr b="1" kern="1200">
        <a:solidFill>
          <a:srgbClr val="220060"/>
        </a:solidFill>
        <a:latin typeface="Arial" pitchFamily="34" charset="0"/>
        <a:ea typeface="+mn-ea"/>
        <a:cs typeface="+mn-cs"/>
      </a:defRPr>
    </a:lvl7pPr>
    <a:lvl8pPr marL="3200400" algn="l" defTabSz="914400" rtl="0" eaLnBrk="1" latinLnBrk="0" hangingPunct="1">
      <a:defRPr b="1" kern="1200">
        <a:solidFill>
          <a:srgbClr val="220060"/>
        </a:solidFill>
        <a:latin typeface="Arial" pitchFamily="34" charset="0"/>
        <a:ea typeface="+mn-ea"/>
        <a:cs typeface="+mn-cs"/>
      </a:defRPr>
    </a:lvl8pPr>
    <a:lvl9pPr marL="3657600" algn="l" defTabSz="914400" rtl="0" eaLnBrk="1" latinLnBrk="0" hangingPunct="1">
      <a:defRPr b="1" kern="1200">
        <a:solidFill>
          <a:srgbClr val="220060"/>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20060"/>
    <a:srgbClr val="262FDA"/>
    <a:srgbClr val="5A42BE"/>
    <a:srgbClr val="FBEEAD"/>
    <a:srgbClr val="66FFCC"/>
    <a:srgbClr val="FF0000"/>
    <a:srgbClr val="DBE5F1"/>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6" autoAdjust="0"/>
    <p:restoredTop sz="97324" autoAdjust="0"/>
  </p:normalViewPr>
  <p:slideViewPr>
    <p:cSldViewPr>
      <p:cViewPr varScale="1">
        <p:scale>
          <a:sx n="70" d="100"/>
          <a:sy n="70" d="100"/>
        </p:scale>
        <p:origin x="13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605588" y="8961438"/>
            <a:ext cx="192087" cy="152400"/>
          </a:xfrm>
          <a:prstGeom prst="rect">
            <a:avLst/>
          </a:prstGeom>
          <a:noFill/>
          <a:ln w="12699">
            <a:noFill/>
            <a:miter lim="800000"/>
            <a:headEnd/>
            <a:tailEnd/>
          </a:ln>
          <a:effectLst/>
        </p:spPr>
        <p:txBody>
          <a:bodyPr wrap="none" lIns="0" tIns="0" rIns="0" bIns="0">
            <a:spAutoFit/>
          </a:bodyPr>
          <a:lstStyle/>
          <a:p>
            <a:pPr algn="r" eaLnBrk="0" hangingPunct="0">
              <a:defRPr/>
            </a:pPr>
            <a:fld id="{C4F282E6-1F7D-4282-8321-2F1B8DA05B14}" type="slidenum">
              <a:rPr lang="en-US" sz="1000" b="0">
                <a:solidFill>
                  <a:schemeClr val="tx1"/>
                </a:solidFill>
                <a:latin typeface="Tahoma" pitchFamily="34" charset="0"/>
              </a:rPr>
              <a:pPr algn="r" eaLnBrk="0" hangingPunct="0">
                <a:defRPr/>
              </a:pPr>
              <a:t>‹Nr.›</a:t>
            </a:fld>
            <a:endParaRPr lang="en-US" sz="1000" b="0">
              <a:solidFill>
                <a:schemeClr val="tx1"/>
              </a:solidFill>
              <a:latin typeface="Tahoma" pitchFamily="34" charset="0"/>
            </a:endParaRPr>
          </a:p>
        </p:txBody>
      </p:sp>
      <p:sp>
        <p:nvSpPr>
          <p:cNvPr id="3075" name="Rectangle 3"/>
          <p:cNvSpPr>
            <a:spLocks noChangeArrowheads="1"/>
          </p:cNvSpPr>
          <p:nvPr/>
        </p:nvSpPr>
        <p:spPr bwMode="auto">
          <a:xfrm>
            <a:off x="1727200" y="8932863"/>
            <a:ext cx="3114675" cy="211137"/>
          </a:xfrm>
          <a:prstGeom prst="rect">
            <a:avLst/>
          </a:prstGeom>
          <a:noFill/>
          <a:ln w="12699">
            <a:noFill/>
            <a:miter lim="800000"/>
            <a:headEnd/>
            <a:tailEnd/>
          </a:ln>
          <a:effectLst/>
        </p:spPr>
        <p:txBody>
          <a:bodyPr wrap="none" lIns="90416" tIns="44414" rIns="90416" bIns="44414">
            <a:spAutoFit/>
          </a:bodyPr>
          <a:lstStyle/>
          <a:p>
            <a:pPr algn="r" eaLnBrk="0" hangingPunct="0">
              <a:defRPr/>
            </a:pPr>
            <a:r>
              <a:rPr lang="en-US" sz="800" b="0">
                <a:solidFill>
                  <a:schemeClr val="tx1"/>
                </a:solidFill>
                <a:latin typeface="Arial" charset="0"/>
              </a:rPr>
              <a:t>University of Karlsruhe Proprietary – Use pursuant to instructions</a:t>
            </a:r>
          </a:p>
        </p:txBody>
      </p:sp>
    </p:spTree>
    <p:extLst>
      <p:ext uri="{BB962C8B-B14F-4D97-AF65-F5344CB8AC3E}">
        <p14:creationId xmlns:p14="http://schemas.microsoft.com/office/powerpoint/2010/main" val="3369636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0370" name="Rectangle 2"/>
          <p:cNvSpPr>
            <a:spLocks noGrp="1" noRot="1" noChangeAspect="1" noChangeArrowheads="1" noTextEdit="1"/>
          </p:cNvSpPr>
          <p:nvPr>
            <p:ph type="sldImg" idx="2"/>
          </p:nvPr>
        </p:nvSpPr>
        <p:spPr bwMode="auto">
          <a:xfrm>
            <a:off x="1152525" y="692150"/>
            <a:ext cx="4554538" cy="3416300"/>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12813" y="4343400"/>
            <a:ext cx="5032375" cy="4114800"/>
          </a:xfrm>
          <a:prstGeom prst="rect">
            <a:avLst/>
          </a:prstGeom>
          <a:noFill/>
          <a:ln w="12699">
            <a:noFill/>
            <a:miter lim="800000"/>
            <a:headEnd/>
            <a:tailEnd/>
          </a:ln>
          <a:effectLst/>
        </p:spPr>
        <p:txBody>
          <a:bodyPr vert="horz" wrap="square" lIns="90416" tIns="44414" rIns="90416" bIns="44414" numCol="1" anchor="t" anchorCtr="1"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Tree>
    <p:extLst>
      <p:ext uri="{BB962C8B-B14F-4D97-AF65-F5344CB8AC3E}">
        <p14:creationId xmlns:p14="http://schemas.microsoft.com/office/powerpoint/2010/main" val="633291383"/>
      </p:ext>
    </p:extLst>
  </p:cSld>
  <p:clrMap bg1="lt1" tx1="dk1" bg2="lt2" tx2="dk2" accent1="accent1" accent2="accent2" accent3="accent3" accent4="accent4" accent5="accent5" accent6="accent6" hlink="hlink" folHlink="folHlink"/>
  <p:notesStyle>
    <a:lvl1pPr marL="114300" indent="-11430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1pPr>
    <a:lvl2pPr marL="400050" indent="-17145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2pPr>
    <a:lvl3pPr marL="685800" indent="-11430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3pPr>
    <a:lvl4pPr marL="1028700" indent="-17145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p:cNvSpPr>
            <a:spLocks noGrp="1" noRot="1" noChangeAspect="1" noChangeArrowheads="1" noTextEdit="1"/>
          </p:cNvSpPr>
          <p:nvPr>
            <p:ph type="sldImg"/>
          </p:nvPr>
        </p:nvSpPr>
        <p:spPr>
          <a:ln/>
        </p:spPr>
      </p:sp>
      <p:sp>
        <p:nvSpPr>
          <p:cNvPr id="578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1156212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Slide Image Placeholder 1"/>
          <p:cNvSpPr>
            <a:spLocks noGrp="1" noRot="1" noChangeAspect="1" noTextEdit="1"/>
          </p:cNvSpPr>
          <p:nvPr>
            <p:ph type="sldImg"/>
          </p:nvPr>
        </p:nvSpPr>
        <p:spPr>
          <a:ln/>
        </p:spPr>
      </p:sp>
      <p:sp>
        <p:nvSpPr>
          <p:cNvPr id="76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31138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Slide Image Placeholder 1"/>
          <p:cNvSpPr>
            <a:spLocks noGrp="1" noRot="1" noChangeAspect="1" noTextEdit="1"/>
          </p:cNvSpPr>
          <p:nvPr>
            <p:ph type="sldImg"/>
          </p:nvPr>
        </p:nvSpPr>
        <p:spPr>
          <a:ln/>
        </p:spPr>
      </p:sp>
      <p:sp>
        <p:nvSpPr>
          <p:cNvPr id="7710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98105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Slide Image Placeholder 1"/>
          <p:cNvSpPr>
            <a:spLocks noGrp="1" noRot="1" noChangeAspect="1" noTextEdit="1"/>
          </p:cNvSpPr>
          <p:nvPr>
            <p:ph type="sldImg"/>
          </p:nvPr>
        </p:nvSpPr>
        <p:spPr>
          <a:ln/>
        </p:spPr>
      </p:sp>
      <p:sp>
        <p:nvSpPr>
          <p:cNvPr id="723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11162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332435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64759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71199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91978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406955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333799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32159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lide Image Placeholder 1"/>
          <p:cNvSpPr>
            <a:spLocks noGrp="1" noRot="1" noChangeAspect="1" noTextEdit="1"/>
          </p:cNvSpPr>
          <p:nvPr>
            <p:ph type="sldImg"/>
          </p:nvPr>
        </p:nvSpPr>
        <p:spPr>
          <a:ln/>
        </p:spPr>
      </p:sp>
      <p:sp>
        <p:nvSpPr>
          <p:cNvPr id="748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67566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580231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88862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740130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ln/>
        </p:spPr>
      </p:sp>
      <p:sp>
        <p:nvSpPr>
          <p:cNvPr id="77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3163091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236935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Slide Image Placeholder 1"/>
          <p:cNvSpPr>
            <a:spLocks noGrp="1" noRot="1" noChangeAspect="1" noTextEdit="1"/>
          </p:cNvSpPr>
          <p:nvPr>
            <p:ph type="sldImg"/>
          </p:nvPr>
        </p:nvSpPr>
        <p:spPr>
          <a:ln/>
        </p:spPr>
      </p:sp>
      <p:sp>
        <p:nvSpPr>
          <p:cNvPr id="7505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dirty="0" smtClean="0">
              <a:sym typeface="Wingdings" pitchFamily="2" charset="2"/>
            </a:endParaRPr>
          </a:p>
        </p:txBody>
      </p:sp>
    </p:spTree>
    <p:extLst>
      <p:ext uri="{BB962C8B-B14F-4D97-AF65-F5344CB8AC3E}">
        <p14:creationId xmlns:p14="http://schemas.microsoft.com/office/powerpoint/2010/main" val="1638777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Slide Image Placeholder 1"/>
          <p:cNvSpPr>
            <a:spLocks noGrp="1" noRot="1" noChangeAspect="1" noTextEdit="1"/>
          </p:cNvSpPr>
          <p:nvPr>
            <p:ph type="sldImg"/>
          </p:nvPr>
        </p:nvSpPr>
        <p:spPr>
          <a:ln/>
        </p:spPr>
      </p:sp>
      <p:sp>
        <p:nvSpPr>
          <p:cNvPr id="7505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dirty="0" smtClean="0">
              <a:sym typeface="Wingdings" pitchFamily="2" charset="2"/>
            </a:endParaRPr>
          </a:p>
        </p:txBody>
      </p:sp>
    </p:spTree>
    <p:extLst>
      <p:ext uri="{BB962C8B-B14F-4D97-AF65-F5344CB8AC3E}">
        <p14:creationId xmlns:p14="http://schemas.microsoft.com/office/powerpoint/2010/main" val="2414843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Slide Image Placeholder 1"/>
          <p:cNvSpPr>
            <a:spLocks noGrp="1" noRot="1" noChangeAspect="1" noTextEdit="1"/>
          </p:cNvSpPr>
          <p:nvPr>
            <p:ph type="sldImg"/>
          </p:nvPr>
        </p:nvSpPr>
        <p:spPr>
          <a:ln/>
        </p:spPr>
      </p:sp>
      <p:sp>
        <p:nvSpPr>
          <p:cNvPr id="781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199560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Slide Image Placeholder 1"/>
          <p:cNvSpPr>
            <a:spLocks noGrp="1" noRot="1" noChangeAspect="1" noTextEdit="1"/>
          </p:cNvSpPr>
          <p:nvPr>
            <p:ph type="sldImg"/>
          </p:nvPr>
        </p:nvSpPr>
        <p:spPr>
          <a:ln/>
        </p:spPr>
      </p:sp>
      <p:sp>
        <p:nvSpPr>
          <p:cNvPr id="781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585229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Slide Image Placeholder 1"/>
          <p:cNvSpPr>
            <a:spLocks noGrp="1" noRot="1" noChangeAspect="1" noTextEdit="1"/>
          </p:cNvSpPr>
          <p:nvPr>
            <p:ph type="sldImg"/>
          </p:nvPr>
        </p:nvSpPr>
        <p:spPr>
          <a:ln/>
        </p:spPr>
      </p:sp>
      <p:sp>
        <p:nvSpPr>
          <p:cNvPr id="781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91192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Slide Image Placeholder 1"/>
          <p:cNvSpPr>
            <a:spLocks noGrp="1" noRot="1" noChangeAspect="1" noTextEdit="1"/>
          </p:cNvSpPr>
          <p:nvPr>
            <p:ph type="sldImg"/>
          </p:nvPr>
        </p:nvSpPr>
        <p:spPr>
          <a:ln/>
        </p:spPr>
      </p:sp>
      <p:sp>
        <p:nvSpPr>
          <p:cNvPr id="58061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3421578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Slide Image Placeholder 1"/>
          <p:cNvSpPr>
            <a:spLocks noGrp="1" noRot="1" noChangeAspect="1" noTextEdit="1"/>
          </p:cNvSpPr>
          <p:nvPr>
            <p:ph type="sldImg"/>
          </p:nvPr>
        </p:nvSpPr>
        <p:spPr>
          <a:xfrm>
            <a:off x="1143000" y="685800"/>
            <a:ext cx="4572000" cy="3429000"/>
          </a:xfrm>
          <a:ln/>
        </p:spPr>
      </p:sp>
      <p:sp>
        <p:nvSpPr>
          <p:cNvPr id="773123" name="Notes Placeholder 2"/>
          <p:cNvSpPr>
            <a:spLocks noGrp="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0"/>
          <a:lstStyle/>
          <a:p>
            <a:pPr marL="0" indent="0" defTabSz="457200">
              <a:spcBef>
                <a:spcPct val="0"/>
              </a:spcBef>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444777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Slide Image Placeholder 1"/>
          <p:cNvSpPr>
            <a:spLocks noGrp="1" noRot="1" noChangeAspect="1" noTextEdit="1"/>
          </p:cNvSpPr>
          <p:nvPr>
            <p:ph type="sldImg"/>
          </p:nvPr>
        </p:nvSpPr>
        <p:spPr>
          <a:ln/>
        </p:spPr>
      </p:sp>
      <p:sp>
        <p:nvSpPr>
          <p:cNvPr id="762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01657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05158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Slide Image Placeholder 1"/>
          <p:cNvSpPr>
            <a:spLocks noGrp="1" noRot="1" noChangeAspect="1" noTextEdit="1"/>
          </p:cNvSpPr>
          <p:nvPr>
            <p:ph type="sldImg"/>
          </p:nvPr>
        </p:nvSpPr>
        <p:spPr>
          <a:ln/>
        </p:spPr>
      </p:sp>
      <p:sp>
        <p:nvSpPr>
          <p:cNvPr id="719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55764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Slide Image Placeholder 1"/>
          <p:cNvSpPr>
            <a:spLocks noGrp="1" noRot="1" noChangeAspect="1" noTextEdit="1"/>
          </p:cNvSpPr>
          <p:nvPr>
            <p:ph type="sldImg"/>
          </p:nvPr>
        </p:nvSpPr>
        <p:spPr>
          <a:ln/>
        </p:spPr>
      </p:sp>
      <p:sp>
        <p:nvSpPr>
          <p:cNvPr id="741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2255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lide Image Placeholder 1"/>
          <p:cNvSpPr>
            <a:spLocks noGrp="1" noRot="1" noChangeAspect="1" noTextEdit="1"/>
          </p:cNvSpPr>
          <p:nvPr>
            <p:ph type="sldImg"/>
          </p:nvPr>
        </p:nvSpPr>
        <p:spPr>
          <a:ln/>
        </p:spPr>
      </p:sp>
      <p:sp>
        <p:nvSpPr>
          <p:cNvPr id="7127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68992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Slide Image Placeholder 1"/>
          <p:cNvSpPr>
            <a:spLocks noGrp="1" noRot="1" noChangeAspect="1" noTextEdit="1"/>
          </p:cNvSpPr>
          <p:nvPr>
            <p:ph type="sldImg"/>
          </p:nvPr>
        </p:nvSpPr>
        <p:spPr>
          <a:ln/>
        </p:spPr>
      </p:sp>
      <p:sp>
        <p:nvSpPr>
          <p:cNvPr id="739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124466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Slide Image Placeholder 1"/>
          <p:cNvSpPr>
            <a:spLocks noGrp="1" noRot="1" noChangeAspect="1" noTextEdit="1"/>
          </p:cNvSpPr>
          <p:nvPr>
            <p:ph type="sldImg"/>
          </p:nvPr>
        </p:nvSpPr>
        <p:spPr>
          <a:ln/>
        </p:spPr>
      </p:sp>
      <p:sp>
        <p:nvSpPr>
          <p:cNvPr id="764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265860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Slide Image Placeholder 1"/>
          <p:cNvSpPr>
            <a:spLocks noGrp="1" noRot="1" noChangeAspect="1" noTextEdit="1"/>
          </p:cNvSpPr>
          <p:nvPr>
            <p:ph type="sldImg"/>
          </p:nvPr>
        </p:nvSpPr>
        <p:spPr>
          <a:ln/>
        </p:spPr>
      </p:sp>
      <p:sp>
        <p:nvSpPr>
          <p:cNvPr id="766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de-DE" smtClean="0">
              <a:latin typeface="Arial" pitchFamily="34" charset="0"/>
              <a:sym typeface="Wingdings" pitchFamily="2" charset="2"/>
            </a:endParaRPr>
          </a:p>
        </p:txBody>
      </p:sp>
    </p:spTree>
    <p:extLst>
      <p:ext uri="{BB962C8B-B14F-4D97-AF65-F5344CB8AC3E}">
        <p14:creationId xmlns:p14="http://schemas.microsoft.com/office/powerpoint/2010/main" val="3352165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mlDrawing" Target="../drawings/vmlDrawing2.v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Rectangle 2"/>
          <p:cNvSpPr>
            <a:spLocks noChangeArrowheads="1"/>
          </p:cNvSpPr>
          <p:nvPr/>
        </p:nvSpPr>
        <p:spPr bwMode="auto">
          <a:xfrm>
            <a:off x="51422" y="1931987"/>
            <a:ext cx="9037945" cy="1800225"/>
          </a:xfrm>
          <a:prstGeom prst="rect">
            <a:avLst/>
          </a:prstGeom>
          <a:solidFill>
            <a:srgbClr val="220060"/>
          </a:solidFill>
          <a:ln w="9525">
            <a:solidFill>
              <a:srgbClr val="0000FF"/>
            </a:solidFill>
            <a:miter lim="800000"/>
            <a:headEnd/>
            <a:tailEnd/>
          </a:ln>
          <a:effectLst>
            <a:glow rad="63500">
              <a:schemeClr val="accent4">
                <a:satMod val="175000"/>
                <a:alpha val="40000"/>
              </a:schemeClr>
            </a:glow>
            <a:reflection blurRad="6350" stA="50000" endA="275" endPos="40000" dist="101600" dir="5400000" sy="-100000" algn="bl" rotWithShape="0"/>
          </a:effectLst>
        </p:spPr>
        <p:txBody>
          <a:bodyPr wrap="none" lIns="0" tIns="0" rIns="0" bIns="0" anchor="ctr"/>
          <a:lstStyle/>
          <a:p>
            <a:pPr algn="ctr" eaLnBrk="0" hangingPunct="0">
              <a:defRPr/>
            </a:pPr>
            <a:endParaRPr lang="en-US" altLang="en-US" sz="16800" b="0">
              <a:solidFill>
                <a:srgbClr val="666666"/>
              </a:solidFill>
              <a:latin typeface="Times New Roman" pitchFamily="18" charset="0"/>
            </a:endParaRPr>
          </a:p>
        </p:txBody>
      </p:sp>
      <p:graphicFrame>
        <p:nvGraphicFramePr>
          <p:cNvPr id="3" name="Object 2"/>
          <p:cNvGraphicFramePr>
            <a:graphicFrameLocks noChangeAspect="1"/>
          </p:cNvGraphicFramePr>
          <p:nvPr/>
        </p:nvGraphicFramePr>
        <p:xfrm>
          <a:off x="7380288" y="260350"/>
          <a:ext cx="1485900" cy="1071563"/>
        </p:xfrm>
        <a:graphic>
          <a:graphicData uri="http://schemas.openxmlformats.org/presentationml/2006/ole">
            <mc:AlternateContent xmlns:mc="http://schemas.openxmlformats.org/markup-compatibility/2006">
              <mc:Choice xmlns:v="urn:schemas-microsoft-com:vml" Requires="v">
                <p:oleObj spid="_x0000_s782379" r:id="rId4" imgW="3895238" imgH="2809524" progId="MSPhotoEd.3">
                  <p:embed/>
                </p:oleObj>
              </mc:Choice>
              <mc:Fallback>
                <p:oleObj r:id="rId4" imgW="3895238" imgH="280952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260350"/>
                        <a:ext cx="14859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4651375"/>
            <a:ext cx="324008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userDrawn="1"/>
        </p:nvSpPr>
        <p:spPr bwMode="auto">
          <a:xfrm>
            <a:off x="3276600" y="4724400"/>
            <a:ext cx="5616575" cy="881063"/>
          </a:xfrm>
          <a:prstGeom prst="rect">
            <a:avLst/>
          </a:prstGeom>
          <a:noFill/>
          <a:ln>
            <a:noFill/>
          </a:ln>
          <a:extLst/>
        </p:spPr>
        <p:txBody>
          <a:bodyPr lIns="0" tIns="0" rIns="0" bIns="0">
            <a:spAutoFit/>
          </a:bodyPr>
          <a:lstStyle>
            <a:lvl1pPr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eaLnBrk="1" hangingPunct="1">
              <a:lnSpc>
                <a:spcPct val="90000"/>
              </a:lnSpc>
              <a:spcBef>
                <a:spcPct val="50000"/>
              </a:spcBef>
            </a:pPr>
            <a:r>
              <a:rPr lang="en-US" sz="1800">
                <a:solidFill>
                  <a:schemeClr val="tx1"/>
                </a:solidFill>
              </a:rPr>
              <a:t>Nano Scale Disruptive Silicon-Plasmonic Platform for Chip-to-Chip Interconnection</a:t>
            </a:r>
          </a:p>
          <a:p>
            <a:pPr eaLnBrk="1" hangingPunct="1">
              <a:lnSpc>
                <a:spcPct val="90000"/>
              </a:lnSpc>
              <a:spcBef>
                <a:spcPct val="50000"/>
              </a:spcBef>
            </a:pPr>
            <a:r>
              <a:rPr lang="en-US" sz="1800">
                <a:solidFill>
                  <a:schemeClr val="tx1"/>
                </a:solidFill>
              </a:rPr>
              <a:t>www.navolchi.eu</a:t>
            </a:r>
          </a:p>
        </p:txBody>
      </p:sp>
      <p:sp>
        <p:nvSpPr>
          <p:cNvPr id="6" name="Text Box 11"/>
          <p:cNvSpPr txBox="1">
            <a:spLocks noChangeArrowheads="1"/>
          </p:cNvSpPr>
          <p:nvPr userDrawn="1"/>
        </p:nvSpPr>
        <p:spPr bwMode="auto">
          <a:xfrm>
            <a:off x="653556" y="333375"/>
            <a:ext cx="6339877" cy="1154162"/>
          </a:xfrm>
          <a:prstGeom prst="rect">
            <a:avLst/>
          </a:prstGeom>
          <a:noFill/>
          <a:ln>
            <a:noFill/>
          </a:ln>
          <a:effectLst/>
          <a:extLst/>
        </p:spPr>
        <p:txBody>
          <a:bodyPr wrap="none" lIns="0" tIns="0" rIns="0" bIns="0">
            <a:spAutoFit/>
          </a:bodyPr>
          <a:lstStyle>
            <a:lvl1pPr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nSpc>
                <a:spcPct val="150000"/>
              </a:lnSpc>
            </a:pPr>
            <a:r>
              <a:rPr lang="en-US" i="1" dirty="0">
                <a:solidFill>
                  <a:schemeClr val="tx1"/>
                </a:solidFill>
              </a:rPr>
              <a:t>NAVOLCHI</a:t>
            </a:r>
            <a:r>
              <a:rPr lang="en-US" dirty="0"/>
              <a:t>  </a:t>
            </a:r>
            <a:r>
              <a:rPr lang="en-US" dirty="0" smtClean="0"/>
              <a:t>2</a:t>
            </a:r>
            <a:r>
              <a:rPr lang="en-US" baseline="30000" dirty="0" smtClean="0"/>
              <a:t>nd</a:t>
            </a:r>
            <a:r>
              <a:rPr lang="en-US" dirty="0" smtClean="0"/>
              <a:t> </a:t>
            </a:r>
            <a:r>
              <a:rPr lang="en-US" dirty="0"/>
              <a:t>Review Meeting</a:t>
            </a:r>
            <a:r>
              <a:rPr lang="en-US" sz="2400" dirty="0"/>
              <a:t> </a:t>
            </a:r>
          </a:p>
          <a:p>
            <a:pPr>
              <a:lnSpc>
                <a:spcPct val="150000"/>
              </a:lnSpc>
            </a:pPr>
            <a:r>
              <a:rPr lang="en-US" sz="1800" dirty="0" smtClean="0"/>
              <a:t>July 10</a:t>
            </a:r>
            <a:r>
              <a:rPr lang="en-US" sz="1800" baseline="30000" dirty="0" smtClean="0"/>
              <a:t>th</a:t>
            </a:r>
            <a:r>
              <a:rPr lang="en-US" sz="1800" dirty="0" smtClean="0"/>
              <a:t> 2013, </a:t>
            </a:r>
            <a:r>
              <a:rPr lang="en-US" sz="1800" dirty="0"/>
              <a:t>Brussels</a:t>
            </a:r>
            <a:endParaRPr lang="de-DE" sz="1800" dirty="0"/>
          </a:p>
        </p:txBody>
      </p:sp>
      <p:sp>
        <p:nvSpPr>
          <p:cNvPr id="7" name="Text Box 10"/>
          <p:cNvSpPr txBox="1">
            <a:spLocks noChangeArrowheads="1"/>
          </p:cNvSpPr>
          <p:nvPr userDrawn="1"/>
        </p:nvSpPr>
        <p:spPr bwMode="auto">
          <a:xfrm>
            <a:off x="7451725" y="1452563"/>
            <a:ext cx="1439863" cy="330200"/>
          </a:xfrm>
          <a:prstGeom prst="rect">
            <a:avLst/>
          </a:prstGeom>
          <a:noFill/>
          <a:ln>
            <a:noFill/>
          </a:ln>
          <a:extLst/>
        </p:spPr>
        <p:txBody>
          <a:bodyPr lIns="0" tIns="0" rIns="0" bIns="0">
            <a:spAutoFit/>
          </a:bodyPr>
          <a:lstStyle>
            <a:lvl1pPr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eaLnBrk="1" hangingPunct="1">
              <a:lnSpc>
                <a:spcPct val="90000"/>
              </a:lnSpc>
            </a:pPr>
            <a:r>
              <a:rPr lang="en-US" sz="1200">
                <a:solidFill>
                  <a:schemeClr val="tx1"/>
                </a:solidFill>
              </a:rPr>
              <a:t>FP7-ICT-2011-7</a:t>
            </a:r>
          </a:p>
          <a:p>
            <a:pPr eaLnBrk="1" hangingPunct="1">
              <a:lnSpc>
                <a:spcPct val="90000"/>
              </a:lnSpc>
            </a:pPr>
            <a:r>
              <a:rPr lang="en-US" sz="1200">
                <a:solidFill>
                  <a:schemeClr val="tx1"/>
                </a:solidFill>
              </a:rPr>
              <a:t>GA 288869</a:t>
            </a:r>
          </a:p>
        </p:txBody>
      </p:sp>
    </p:spTree>
    <p:extLst>
      <p:ext uri="{BB962C8B-B14F-4D97-AF65-F5344CB8AC3E}">
        <p14:creationId xmlns:p14="http://schemas.microsoft.com/office/powerpoint/2010/main" val="1887433922"/>
      </p:ext>
    </p:extLst>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52709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61138" y="333375"/>
            <a:ext cx="2125662" cy="5792788"/>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80975" y="333375"/>
            <a:ext cx="6227763" cy="5792788"/>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52311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2060"/>
                </a:solidFill>
              </a:defRPr>
            </a:lvl1pPr>
          </a:lstStyle>
          <a:p>
            <a:r>
              <a:rPr lang="de-DE" dirty="0" smtClean="0"/>
              <a:t>Titelmasterformat durch Klicken bearbeiten</a:t>
            </a:r>
            <a:endParaRPr lang="en-US" dirty="0"/>
          </a:p>
        </p:txBody>
      </p:sp>
      <p:sp>
        <p:nvSpPr>
          <p:cNvPr id="3" name="Inhaltsplatzhalter 2"/>
          <p:cNvSpPr>
            <a:spLocks noGrp="1"/>
          </p:cNvSpPr>
          <p:nvPr>
            <p:ph idx="1"/>
          </p:nvPr>
        </p:nvSpPr>
        <p:spPr>
          <a:xfrm>
            <a:off x="457200" y="1142984"/>
            <a:ext cx="8229600" cy="4983179"/>
          </a:xfrm>
          <a:prstGeom prst="rect">
            <a:avLst/>
          </a:prstGeo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615498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334954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87536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01037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Tree>
    <p:extLst>
      <p:ext uri="{BB962C8B-B14F-4D97-AF65-F5344CB8AC3E}">
        <p14:creationId xmlns:p14="http://schemas.microsoft.com/office/powerpoint/2010/main" val="137435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65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321106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2000006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76" name="Picture 4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050" y="6130925"/>
            <a:ext cx="174466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2" name="Rectangle 2"/>
          <p:cNvSpPr>
            <a:spLocks noGrp="1" noChangeArrowheads="1"/>
          </p:cNvSpPr>
          <p:nvPr>
            <p:ph type="title"/>
          </p:nvPr>
        </p:nvSpPr>
        <p:spPr bwMode="auto">
          <a:xfrm>
            <a:off x="179388" y="187325"/>
            <a:ext cx="741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60426" name="Text Box 10"/>
          <p:cNvSpPr txBox="1">
            <a:spLocks noChangeArrowheads="1"/>
          </p:cNvSpPr>
          <p:nvPr/>
        </p:nvSpPr>
        <p:spPr bwMode="auto">
          <a:xfrm>
            <a:off x="1643063" y="6500813"/>
            <a:ext cx="6526212" cy="165100"/>
          </a:xfrm>
          <a:prstGeom prst="rect">
            <a:avLst/>
          </a:prstGeom>
          <a:noFill/>
          <a:ln>
            <a:noFill/>
          </a:ln>
          <a:extLst/>
        </p:spPr>
        <p:txBody>
          <a:bodyPr lIns="0" tIns="0" rIns="0" bIns="0">
            <a:spAutoFit/>
          </a:bodyPr>
          <a:lstStyle>
            <a:lvl1pPr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90000"/>
              </a:lnSpc>
              <a:spcBef>
                <a:spcPct val="50000"/>
              </a:spcBef>
            </a:pPr>
            <a:r>
              <a:rPr lang="en-US" sz="1200">
                <a:solidFill>
                  <a:schemeClr val="tx1"/>
                </a:solidFill>
              </a:rPr>
              <a:t>N</a:t>
            </a:r>
            <a:r>
              <a:rPr lang="en-US" sz="1200"/>
              <a:t>ano Scale Disruptive Silicon-Plasmonic Platform for Chip-to-Chip Interconnection</a:t>
            </a:r>
          </a:p>
        </p:txBody>
      </p:sp>
      <p:sp>
        <p:nvSpPr>
          <p:cNvPr id="60427" name="Text Box 11"/>
          <p:cNvSpPr txBox="1">
            <a:spLocks noChangeArrowheads="1"/>
          </p:cNvSpPr>
          <p:nvPr/>
        </p:nvSpPr>
        <p:spPr bwMode="auto">
          <a:xfrm>
            <a:off x="8429625" y="6500813"/>
            <a:ext cx="365125" cy="212725"/>
          </a:xfrm>
          <a:prstGeom prst="rect">
            <a:avLst/>
          </a:prstGeom>
          <a:noFill/>
          <a:ln w="9525">
            <a:noFill/>
            <a:miter lim="800000"/>
            <a:headEnd/>
            <a:tailEnd/>
          </a:ln>
          <a:effectLst/>
        </p:spPr>
        <p:txBody>
          <a:bodyPr wrap="none" lIns="0" tIns="0" rIns="0" bIns="0">
            <a:spAutoFit/>
          </a:bodyPr>
          <a:lstStyle>
            <a:lvl1pPr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a:lnSpc>
                <a:spcPct val="100000"/>
              </a:lnSpc>
            </a:pPr>
            <a:fld id="{ADEA1EE9-8264-40A4-99DD-083928994CDB}" type="slidenum">
              <a:rPr lang="en-US" sz="1400"/>
              <a:pPr algn="l">
                <a:lnSpc>
                  <a:spcPct val="100000"/>
                </a:lnSpc>
              </a:pPr>
              <a:t>‹Nr.›</a:t>
            </a:fld>
            <a:endParaRPr lang="en-US" sz="1400"/>
          </a:p>
        </p:txBody>
      </p:sp>
      <p:graphicFrame>
        <p:nvGraphicFramePr>
          <p:cNvPr id="60470" name="Object 54"/>
          <p:cNvGraphicFramePr>
            <a:graphicFrameLocks noChangeAspect="1"/>
          </p:cNvGraphicFramePr>
          <p:nvPr/>
        </p:nvGraphicFramePr>
        <p:xfrm>
          <a:off x="7740650" y="115888"/>
          <a:ext cx="1143000" cy="823912"/>
        </p:xfrm>
        <a:graphic>
          <a:graphicData uri="http://schemas.openxmlformats.org/presentationml/2006/ole">
            <mc:AlternateContent xmlns:mc="http://schemas.openxmlformats.org/markup-compatibility/2006">
              <mc:Choice xmlns:v="urn:schemas-microsoft-com:vml" Requires="v">
                <p:oleObj spid="_x0000_s60520" r:id="rId15" imgW="3895238" imgH="2809524" progId="MSPhotoEd.3">
                  <p:embed/>
                </p:oleObj>
              </mc:Choice>
              <mc:Fallback>
                <p:oleObj r:id="rId15" imgW="3895238" imgH="2809524" progId="MSPhotoEd.3">
                  <p:embed/>
                  <p:pic>
                    <p:nvPicPr>
                      <p:cNvPr id="0" name="Object 5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40650" y="115888"/>
                        <a:ext cx="1143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0475" name="Gerade Verbindung 10"/>
          <p:cNvCxnSpPr>
            <a:cxnSpLocks noChangeShapeType="1"/>
          </p:cNvCxnSpPr>
          <p:nvPr/>
        </p:nvCxnSpPr>
        <p:spPr bwMode="auto">
          <a:xfrm>
            <a:off x="1619250" y="6430963"/>
            <a:ext cx="7310438" cy="22225"/>
          </a:xfrm>
          <a:prstGeom prst="line">
            <a:avLst/>
          </a:prstGeom>
          <a:noFill/>
          <a:ln w="19050" algn="ctr">
            <a:solidFill>
              <a:srgbClr val="262FDA"/>
            </a:solidFill>
            <a:round/>
            <a:headEnd/>
            <a:tailEnd/>
          </a:ln>
          <a:extLst>
            <a:ext uri="{909E8E84-426E-40DD-AFC4-6F175D3DCCD1}">
              <a14:hiddenFill xmlns:a14="http://schemas.microsoft.com/office/drawing/2010/main">
                <a:noFill/>
              </a14:hiddenFill>
            </a:ext>
          </a:extLst>
        </p:spPr>
      </p:cxnSp>
      <p:cxnSp>
        <p:nvCxnSpPr>
          <p:cNvPr id="60477" name="Gerade Verbindung 10"/>
          <p:cNvCxnSpPr>
            <a:cxnSpLocks noChangeShapeType="1"/>
          </p:cNvCxnSpPr>
          <p:nvPr/>
        </p:nvCxnSpPr>
        <p:spPr bwMode="auto">
          <a:xfrm>
            <a:off x="177800" y="765175"/>
            <a:ext cx="7418388" cy="0"/>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712"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ctr" rtl="0" eaLnBrk="0" fontAlgn="base" hangingPunct="0">
        <a:lnSpc>
          <a:spcPts val="3200"/>
        </a:lnSpc>
        <a:spcBef>
          <a:spcPct val="0"/>
        </a:spcBef>
        <a:spcAft>
          <a:spcPct val="0"/>
        </a:spcAft>
        <a:defRPr sz="2800" b="1">
          <a:solidFill>
            <a:srgbClr val="220060"/>
          </a:solidFill>
          <a:latin typeface="+mj-lt"/>
          <a:ea typeface="+mj-ea"/>
          <a:cs typeface="+mj-cs"/>
        </a:defRPr>
      </a:lvl1pPr>
      <a:lvl2pPr algn="ctr" rtl="0" eaLnBrk="0" fontAlgn="base" hangingPunct="0">
        <a:lnSpc>
          <a:spcPts val="3200"/>
        </a:lnSpc>
        <a:spcBef>
          <a:spcPct val="0"/>
        </a:spcBef>
        <a:spcAft>
          <a:spcPct val="0"/>
        </a:spcAft>
        <a:defRPr sz="2800" b="1">
          <a:solidFill>
            <a:srgbClr val="220060"/>
          </a:solidFill>
          <a:latin typeface="Arial" charset="0"/>
        </a:defRPr>
      </a:lvl2pPr>
      <a:lvl3pPr algn="ctr" rtl="0" eaLnBrk="0" fontAlgn="base" hangingPunct="0">
        <a:lnSpc>
          <a:spcPts val="3200"/>
        </a:lnSpc>
        <a:spcBef>
          <a:spcPct val="0"/>
        </a:spcBef>
        <a:spcAft>
          <a:spcPct val="0"/>
        </a:spcAft>
        <a:defRPr sz="2800" b="1">
          <a:solidFill>
            <a:srgbClr val="220060"/>
          </a:solidFill>
          <a:latin typeface="Arial" charset="0"/>
        </a:defRPr>
      </a:lvl3pPr>
      <a:lvl4pPr algn="ctr" rtl="0" eaLnBrk="0" fontAlgn="base" hangingPunct="0">
        <a:lnSpc>
          <a:spcPts val="3200"/>
        </a:lnSpc>
        <a:spcBef>
          <a:spcPct val="0"/>
        </a:spcBef>
        <a:spcAft>
          <a:spcPct val="0"/>
        </a:spcAft>
        <a:defRPr sz="2800" b="1">
          <a:solidFill>
            <a:srgbClr val="220060"/>
          </a:solidFill>
          <a:latin typeface="Arial" charset="0"/>
        </a:defRPr>
      </a:lvl4pPr>
      <a:lvl5pPr algn="ctr" rtl="0" eaLnBrk="0" fontAlgn="base" hangingPunct="0">
        <a:lnSpc>
          <a:spcPts val="3200"/>
        </a:lnSpc>
        <a:spcBef>
          <a:spcPct val="0"/>
        </a:spcBef>
        <a:spcAft>
          <a:spcPct val="0"/>
        </a:spcAft>
        <a:defRPr sz="2800" b="1">
          <a:solidFill>
            <a:srgbClr val="220060"/>
          </a:solidFill>
          <a:latin typeface="Arial" charset="0"/>
        </a:defRPr>
      </a:lvl5pPr>
      <a:lvl6pPr marL="457200" algn="ctr" rtl="0" eaLnBrk="0" fontAlgn="base" hangingPunct="0">
        <a:lnSpc>
          <a:spcPts val="3200"/>
        </a:lnSpc>
        <a:spcBef>
          <a:spcPct val="0"/>
        </a:spcBef>
        <a:spcAft>
          <a:spcPct val="0"/>
        </a:spcAft>
        <a:defRPr sz="2800" b="1">
          <a:solidFill>
            <a:schemeClr val="tx1"/>
          </a:solidFill>
          <a:latin typeface="Arial" charset="0"/>
        </a:defRPr>
      </a:lvl6pPr>
      <a:lvl7pPr marL="914400" algn="ctr" rtl="0" eaLnBrk="0" fontAlgn="base" hangingPunct="0">
        <a:lnSpc>
          <a:spcPts val="3200"/>
        </a:lnSpc>
        <a:spcBef>
          <a:spcPct val="0"/>
        </a:spcBef>
        <a:spcAft>
          <a:spcPct val="0"/>
        </a:spcAft>
        <a:defRPr sz="2800" b="1">
          <a:solidFill>
            <a:schemeClr val="tx1"/>
          </a:solidFill>
          <a:latin typeface="Arial" charset="0"/>
        </a:defRPr>
      </a:lvl7pPr>
      <a:lvl8pPr marL="1371600" algn="ctr" rtl="0" eaLnBrk="0" fontAlgn="base" hangingPunct="0">
        <a:lnSpc>
          <a:spcPts val="3200"/>
        </a:lnSpc>
        <a:spcBef>
          <a:spcPct val="0"/>
        </a:spcBef>
        <a:spcAft>
          <a:spcPct val="0"/>
        </a:spcAft>
        <a:defRPr sz="2800" b="1">
          <a:solidFill>
            <a:schemeClr val="tx1"/>
          </a:solidFill>
          <a:latin typeface="Arial" charset="0"/>
        </a:defRPr>
      </a:lvl8pPr>
      <a:lvl9pPr marL="1828800" algn="ctr" rtl="0" eaLnBrk="0" fontAlgn="base" hangingPunct="0">
        <a:lnSpc>
          <a:spcPts val="3200"/>
        </a:lnSpc>
        <a:spcBef>
          <a:spcPct val="0"/>
        </a:spcBef>
        <a:spcAft>
          <a:spcPct val="0"/>
        </a:spcAft>
        <a:defRPr sz="2800" b="1">
          <a:solidFill>
            <a:schemeClr val="tx1"/>
          </a:solidFill>
          <a:latin typeface="Arial" charset="0"/>
        </a:defRPr>
      </a:lvl9pPr>
    </p:titleStyle>
    <p:bodyStyle>
      <a:lvl1pPr marL="342900" indent="-342900" algn="l" rtl="0" eaLnBrk="0" fontAlgn="base" hangingPunct="0">
        <a:lnSpc>
          <a:spcPct val="80000"/>
        </a:lnSpc>
        <a:spcBef>
          <a:spcPct val="25000"/>
        </a:spcBef>
        <a:spcAft>
          <a:spcPct val="0"/>
        </a:spcAft>
        <a:buFont typeface="Wingdings" pitchFamily="2" charset="2"/>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ea typeface="+mn-ea"/>
          <a:cs typeface="+mn-cs"/>
        </a:defRPr>
      </a:lvl1pPr>
      <a:lvl2pPr marL="742950" indent="-28575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2pPr>
      <a:lvl3pPr marL="11430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3pPr>
      <a:lvl4pPr marL="16002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4pPr>
      <a:lvl5pPr marL="20574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5pPr>
      <a:lvl6pPr marL="25146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6pPr>
      <a:lvl7pPr marL="29718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7pPr>
      <a:lvl8pPr marL="34290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8pPr>
      <a:lvl9pPr marL="38862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png"/><Relationship Id="rId3" Type="http://schemas.openxmlformats.org/officeDocument/2006/relationships/image" Target="../media/image23.jpeg"/><Relationship Id="rId7" Type="http://schemas.openxmlformats.org/officeDocument/2006/relationships/image" Target="../media/image24.jpeg"/><Relationship Id="rId12"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27.png"/><Relationship Id="rId5" Type="http://schemas.openxmlformats.org/officeDocument/2006/relationships/image" Target="../media/image8.jpeg"/><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7.emf"/><Relationship Id="rId5" Type="http://schemas.openxmlformats.org/officeDocument/2006/relationships/oleObject" Target="../embeddings/oleObject3.bin"/><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7537" name="Text Box 10"/>
          <p:cNvSpPr txBox="1">
            <a:spLocks noChangeArrowheads="1"/>
          </p:cNvSpPr>
          <p:nvPr/>
        </p:nvSpPr>
        <p:spPr bwMode="auto">
          <a:xfrm>
            <a:off x="323850" y="2133600"/>
            <a:ext cx="8382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nSpc>
                <a:spcPct val="100000"/>
              </a:lnSpc>
              <a:spcAft>
                <a:spcPts val="600"/>
              </a:spcAft>
            </a:pPr>
            <a:r>
              <a:rPr lang="en-US" sz="2000" dirty="0">
                <a:solidFill>
                  <a:schemeClr val="bg1"/>
                </a:solidFill>
              </a:rPr>
              <a:t>Coordinator Presentation</a:t>
            </a:r>
          </a:p>
          <a:p>
            <a:pPr>
              <a:lnSpc>
                <a:spcPct val="100000"/>
              </a:lnSpc>
              <a:spcAft>
                <a:spcPts val="600"/>
              </a:spcAft>
            </a:pPr>
            <a:r>
              <a:rPr lang="en-US" sz="2000" dirty="0">
                <a:solidFill>
                  <a:schemeClr val="bg1"/>
                </a:solidFill>
              </a:rPr>
              <a:t>“Project NAVOLCHI”</a:t>
            </a:r>
          </a:p>
          <a:p>
            <a:pPr>
              <a:lnSpc>
                <a:spcPct val="100000"/>
              </a:lnSpc>
              <a:spcAft>
                <a:spcPts val="600"/>
              </a:spcAft>
            </a:pPr>
            <a:r>
              <a:rPr lang="en-US" sz="2000" dirty="0" err="1" smtClean="0">
                <a:solidFill>
                  <a:schemeClr val="bg1"/>
                </a:solidFill>
              </a:rPr>
              <a:t>Jürg</a:t>
            </a:r>
            <a:r>
              <a:rPr lang="en-US" sz="2000" dirty="0" smtClean="0">
                <a:solidFill>
                  <a:schemeClr val="bg1"/>
                </a:solidFill>
              </a:rPr>
              <a:t> </a:t>
            </a:r>
            <a:r>
              <a:rPr lang="en-US" sz="2000" dirty="0">
                <a:solidFill>
                  <a:schemeClr val="bg1"/>
                </a:solidFill>
              </a:rPr>
              <a:t>Leuthold</a:t>
            </a:r>
          </a:p>
          <a:p>
            <a:pPr>
              <a:lnSpc>
                <a:spcPct val="100000"/>
              </a:lnSpc>
              <a:spcAft>
                <a:spcPts val="600"/>
              </a:spcAft>
            </a:pPr>
            <a:r>
              <a:rPr lang="en-US" sz="2000" dirty="0">
                <a:solidFill>
                  <a:schemeClr val="bg1"/>
                </a:solidFill>
              </a:rPr>
              <a:t>Karlsruhe Institute of Technology (KIT), Germany</a:t>
            </a:r>
            <a:r>
              <a:rPr lang="de-DE" sz="2000" dirty="0">
                <a:solidFill>
                  <a:srgbClr val="FF0000"/>
                </a:solidFill>
              </a:rPr>
              <a:t>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916113"/>
            <a:ext cx="51752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5954" name="Title 1"/>
          <p:cNvSpPr>
            <a:spLocks noGrp="1"/>
          </p:cNvSpPr>
          <p:nvPr>
            <p:ph type="title" idx="4294967295"/>
          </p:nvPr>
        </p:nvSpPr>
        <p:spPr/>
        <p:txBody>
          <a:bodyPr/>
          <a:lstStyle/>
          <a:p>
            <a:r>
              <a:rPr lang="en-US" sz="3200" smtClean="0">
                <a:solidFill>
                  <a:srgbClr val="002060"/>
                </a:solidFill>
              </a:rPr>
              <a:t>Project Overview: Objectives</a:t>
            </a:r>
          </a:p>
        </p:txBody>
      </p:sp>
      <p:sp>
        <p:nvSpPr>
          <p:cNvPr id="765955" name="Text Box 3"/>
          <p:cNvSpPr txBox="1">
            <a:spLocks noChangeArrowheads="1"/>
          </p:cNvSpPr>
          <p:nvPr/>
        </p:nvSpPr>
        <p:spPr bwMode="auto">
          <a:xfrm>
            <a:off x="971550" y="1196975"/>
            <a:ext cx="7345363"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a:t>Objective 2: Development of Receiver.</a:t>
            </a:r>
          </a:p>
          <a:p>
            <a:pPr algn="l" eaLnBrk="1" hangingPunct="1">
              <a:lnSpc>
                <a:spcPct val="100000"/>
              </a:lnSpc>
              <a:spcAft>
                <a:spcPct val="20000"/>
              </a:spcAft>
            </a:pPr>
            <a:endParaRPr lang="en-US" sz="2000" u="sng"/>
          </a:p>
          <a:p>
            <a:pPr algn="l" eaLnBrk="1" hangingPunct="1">
              <a:lnSpc>
                <a:spcPct val="100000"/>
              </a:lnSpc>
              <a:spcAft>
                <a:spcPct val="20000"/>
              </a:spcAft>
            </a:pPr>
            <a:r>
              <a:rPr lang="en-US" sz="2000"/>
              <a:t>a) Plasmonic Amplifier</a:t>
            </a:r>
          </a:p>
          <a:p>
            <a:pPr algn="l" eaLnBrk="1" hangingPunct="1">
              <a:lnSpc>
                <a:spcPct val="100000"/>
              </a:lnSpc>
              <a:spcAft>
                <a:spcPct val="20000"/>
              </a:spcAft>
            </a:pPr>
            <a:r>
              <a:rPr lang="en-US" sz="2000"/>
              <a:t>	- colloidal QDs</a:t>
            </a:r>
          </a:p>
          <a:p>
            <a:pPr algn="l" eaLnBrk="1" hangingPunct="1">
              <a:lnSpc>
                <a:spcPct val="100000"/>
              </a:lnSpc>
              <a:spcAft>
                <a:spcPct val="20000"/>
              </a:spcAft>
            </a:pPr>
            <a:r>
              <a:rPr lang="en-US" sz="2000"/>
              <a:t>	- gain 10 dB</a:t>
            </a:r>
          </a:p>
          <a:p>
            <a:pPr algn="l" eaLnBrk="1" hangingPunct="1">
              <a:lnSpc>
                <a:spcPct val="100000"/>
              </a:lnSpc>
              <a:spcAft>
                <a:spcPct val="20000"/>
              </a:spcAft>
            </a:pPr>
            <a:endParaRPr lang="en-US" sz="2000"/>
          </a:p>
          <a:p>
            <a:pPr algn="l" eaLnBrk="1" hangingPunct="1">
              <a:lnSpc>
                <a:spcPct val="100000"/>
              </a:lnSpc>
              <a:spcAft>
                <a:spcPct val="20000"/>
              </a:spcAft>
            </a:pPr>
            <a:endParaRPr lang="en-US" sz="2000"/>
          </a:p>
          <a:p>
            <a:pPr algn="l" eaLnBrk="1" hangingPunct="1">
              <a:lnSpc>
                <a:spcPct val="100000"/>
              </a:lnSpc>
              <a:spcAft>
                <a:spcPct val="20000"/>
              </a:spcAft>
            </a:pPr>
            <a:endParaRPr lang="en-US" sz="2000"/>
          </a:p>
          <a:p>
            <a:pPr algn="l" eaLnBrk="1" hangingPunct="1">
              <a:lnSpc>
                <a:spcPct val="100000"/>
              </a:lnSpc>
              <a:spcAft>
                <a:spcPct val="20000"/>
              </a:spcAft>
            </a:pPr>
            <a:r>
              <a:rPr lang="en-US" sz="2000"/>
              <a:t>b) Fast Plasmonic Photodetector</a:t>
            </a:r>
          </a:p>
          <a:p>
            <a:pPr algn="l" eaLnBrk="1" hangingPunct="1">
              <a:lnSpc>
                <a:spcPct val="100000"/>
              </a:lnSpc>
              <a:spcAft>
                <a:spcPct val="20000"/>
              </a:spcAft>
            </a:pPr>
            <a:r>
              <a:rPr lang="en-US" sz="2000"/>
              <a:t>	- quantum efficiency &gt; 80%</a:t>
            </a:r>
          </a:p>
          <a:p>
            <a:pPr algn="l" eaLnBrk="1" hangingPunct="1">
              <a:lnSpc>
                <a:spcPct val="100000"/>
              </a:lnSpc>
              <a:spcAft>
                <a:spcPct val="20000"/>
              </a:spcAft>
            </a:pPr>
            <a:r>
              <a:rPr lang="en-US" sz="2000"/>
              <a:t>	- responsitivities &gt; 0.1 A/W</a:t>
            </a:r>
          </a:p>
          <a:p>
            <a:pPr algn="l" eaLnBrk="1" hangingPunct="1">
              <a:lnSpc>
                <a:spcPct val="100000"/>
              </a:lnSpc>
              <a:spcAft>
                <a:spcPct val="20000"/>
              </a:spcAft>
            </a:pPr>
            <a:r>
              <a:rPr lang="en-US" sz="2000"/>
              <a:t> </a:t>
            </a:r>
          </a:p>
        </p:txBody>
      </p:sp>
      <p:pic>
        <p:nvPicPr>
          <p:cNvPr id="7659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149725"/>
            <a:ext cx="3527425"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5960" name="Text Box 8"/>
          <p:cNvSpPr txBox="1">
            <a:spLocks noChangeArrowheads="1"/>
          </p:cNvSpPr>
          <p:nvPr/>
        </p:nvSpPr>
        <p:spPr bwMode="auto">
          <a:xfrm>
            <a:off x="2987675" y="3103563"/>
            <a:ext cx="18065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without amplif.</a:t>
            </a:r>
          </a:p>
        </p:txBody>
      </p:sp>
      <p:sp>
        <p:nvSpPr>
          <p:cNvPr id="765961" name="Text Box 9"/>
          <p:cNvSpPr txBox="1">
            <a:spLocks noChangeArrowheads="1"/>
          </p:cNvSpPr>
          <p:nvPr/>
        </p:nvSpPr>
        <p:spPr bwMode="auto">
          <a:xfrm>
            <a:off x="6115050" y="3113088"/>
            <a:ext cx="14509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with amplif.</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Title 1"/>
          <p:cNvSpPr>
            <a:spLocks noGrp="1"/>
          </p:cNvSpPr>
          <p:nvPr>
            <p:ph type="title" idx="4294967295"/>
          </p:nvPr>
        </p:nvSpPr>
        <p:spPr/>
        <p:txBody>
          <a:bodyPr/>
          <a:lstStyle/>
          <a:p>
            <a:r>
              <a:rPr lang="en-US" sz="3200" smtClean="0">
                <a:solidFill>
                  <a:srgbClr val="002060"/>
                </a:solidFill>
              </a:rPr>
              <a:t>Project Overview: Objectives</a:t>
            </a:r>
          </a:p>
        </p:txBody>
      </p:sp>
      <p:sp>
        <p:nvSpPr>
          <p:cNvPr id="768003" name="Text Box 3"/>
          <p:cNvSpPr txBox="1">
            <a:spLocks noChangeArrowheads="1"/>
          </p:cNvSpPr>
          <p:nvPr/>
        </p:nvSpPr>
        <p:spPr bwMode="auto">
          <a:xfrm>
            <a:off x="971550" y="1125538"/>
            <a:ext cx="7345363"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a:t>Objective 3: Passive Components.</a:t>
            </a:r>
          </a:p>
          <a:p>
            <a:pPr algn="l" eaLnBrk="1" hangingPunct="1">
              <a:lnSpc>
                <a:spcPct val="100000"/>
              </a:lnSpc>
              <a:spcAft>
                <a:spcPct val="20000"/>
              </a:spcAft>
            </a:pPr>
            <a:endParaRPr lang="en-US" sz="2000" u="sng"/>
          </a:p>
          <a:p>
            <a:pPr algn="l" eaLnBrk="1" hangingPunct="1">
              <a:lnSpc>
                <a:spcPct val="100000"/>
              </a:lnSpc>
              <a:spcAft>
                <a:spcPct val="20000"/>
              </a:spcAft>
            </a:pPr>
            <a:r>
              <a:rPr lang="en-US" sz="2000"/>
              <a:t>a) Waveguide Couplers</a:t>
            </a:r>
          </a:p>
          <a:p>
            <a:pPr algn="l" eaLnBrk="1" hangingPunct="1">
              <a:lnSpc>
                <a:spcPct val="100000"/>
              </a:lnSpc>
            </a:pPr>
            <a:r>
              <a:rPr lang="en-US" sz="2000"/>
              <a:t>	- size 50 – 100 nm</a:t>
            </a:r>
          </a:p>
          <a:p>
            <a:pPr algn="l" eaLnBrk="1" hangingPunct="1">
              <a:lnSpc>
                <a:spcPct val="100000"/>
              </a:lnSpc>
            </a:pPr>
            <a:r>
              <a:rPr lang="en-US" sz="2000"/>
              <a:t>	- efficiency &gt;30%</a:t>
            </a:r>
          </a:p>
          <a:p>
            <a:pPr algn="l" eaLnBrk="1" hangingPunct="1">
              <a:lnSpc>
                <a:spcPct val="100000"/>
              </a:lnSpc>
            </a:pPr>
            <a:endParaRPr lang="en-US" sz="2000"/>
          </a:p>
          <a:p>
            <a:pPr algn="l" eaLnBrk="1" hangingPunct="1">
              <a:lnSpc>
                <a:spcPct val="100000"/>
              </a:lnSpc>
              <a:spcAft>
                <a:spcPct val="20000"/>
              </a:spcAft>
            </a:pPr>
            <a:r>
              <a:rPr lang="en-US" sz="2000"/>
              <a:t>b) Beam Shaping Couplers</a:t>
            </a:r>
          </a:p>
          <a:p>
            <a:pPr algn="l" eaLnBrk="1" hangingPunct="1">
              <a:lnSpc>
                <a:spcPct val="100000"/>
              </a:lnSpc>
            </a:pPr>
            <a:r>
              <a:rPr lang="en-US" sz="2000"/>
              <a:t>	- chip distance 1 mm</a:t>
            </a:r>
          </a:p>
          <a:p>
            <a:pPr algn="l" eaLnBrk="1" hangingPunct="1">
              <a:lnSpc>
                <a:spcPct val="100000"/>
              </a:lnSpc>
            </a:pPr>
            <a:r>
              <a:rPr lang="en-US" sz="2000"/>
              <a:t>	- bandwidth &gt; 10 nm</a:t>
            </a:r>
          </a:p>
          <a:p>
            <a:pPr algn="l" eaLnBrk="1" hangingPunct="1">
              <a:lnSpc>
                <a:spcPct val="100000"/>
              </a:lnSpc>
            </a:pPr>
            <a:r>
              <a:rPr lang="en-US" sz="2000"/>
              <a:t>	- efficiency &gt; 3 dB</a:t>
            </a:r>
          </a:p>
          <a:p>
            <a:pPr algn="l" eaLnBrk="1" hangingPunct="1">
              <a:lnSpc>
                <a:spcPct val="100000"/>
              </a:lnSpc>
            </a:pPr>
            <a:endParaRPr lang="en-US" sz="2000"/>
          </a:p>
          <a:p>
            <a:pPr algn="l" eaLnBrk="1" hangingPunct="1">
              <a:lnSpc>
                <a:spcPct val="100000"/>
              </a:lnSpc>
              <a:spcAft>
                <a:spcPct val="20000"/>
              </a:spcAft>
            </a:pPr>
            <a:r>
              <a:rPr lang="en-US" sz="2000"/>
              <a:t>c) Optical Filters</a:t>
            </a:r>
          </a:p>
          <a:p>
            <a:pPr algn="l" eaLnBrk="1" hangingPunct="1">
              <a:lnSpc>
                <a:spcPct val="100000"/>
              </a:lnSpc>
            </a:pPr>
            <a:r>
              <a:rPr lang="en-US" sz="2000"/>
              <a:t>	- bandwidth  3 nm</a:t>
            </a:r>
          </a:p>
          <a:p>
            <a:pPr algn="l" eaLnBrk="1" hangingPunct="1">
              <a:lnSpc>
                <a:spcPct val="100000"/>
              </a:lnSpc>
            </a:pPr>
            <a:r>
              <a:rPr lang="en-US" sz="2000"/>
              <a:t>	- suppression 10 dB</a:t>
            </a:r>
          </a:p>
          <a:p>
            <a:pPr algn="l" eaLnBrk="1" hangingPunct="1">
              <a:lnSpc>
                <a:spcPct val="100000"/>
              </a:lnSpc>
            </a:pPr>
            <a:r>
              <a:rPr lang="en-US" sz="2000"/>
              <a:t>	- spectral range 30 nm</a:t>
            </a:r>
          </a:p>
        </p:txBody>
      </p:sp>
      <p:pic>
        <p:nvPicPr>
          <p:cNvPr id="76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997200"/>
            <a:ext cx="297021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484313"/>
            <a:ext cx="2316162"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Title 1"/>
          <p:cNvSpPr>
            <a:spLocks noGrp="1"/>
          </p:cNvSpPr>
          <p:nvPr>
            <p:ph type="title" idx="4294967295"/>
          </p:nvPr>
        </p:nvSpPr>
        <p:spPr/>
        <p:txBody>
          <a:bodyPr/>
          <a:lstStyle/>
          <a:p>
            <a:r>
              <a:rPr lang="en-US" sz="3200" smtClean="0">
                <a:solidFill>
                  <a:srgbClr val="002060"/>
                </a:solidFill>
              </a:rPr>
              <a:t>Project Overview: Objectives</a:t>
            </a:r>
          </a:p>
        </p:txBody>
      </p:sp>
      <p:sp>
        <p:nvSpPr>
          <p:cNvPr id="770051" name="Text Box 3"/>
          <p:cNvSpPr txBox="1">
            <a:spLocks noChangeArrowheads="1"/>
          </p:cNvSpPr>
          <p:nvPr/>
        </p:nvSpPr>
        <p:spPr bwMode="auto">
          <a:xfrm>
            <a:off x="971550" y="1196975"/>
            <a:ext cx="73453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a:t>Objective 4: Benchmarking</a:t>
            </a:r>
            <a:r>
              <a:rPr lang="en-US" sz="2000"/>
              <a:t> of plasmonic interconnect technology against other reference technologies.</a:t>
            </a:r>
          </a:p>
          <a:p>
            <a:pPr algn="l" eaLnBrk="1" hangingPunct="1">
              <a:lnSpc>
                <a:spcPct val="100000"/>
              </a:lnSpc>
              <a:spcAft>
                <a:spcPct val="20000"/>
              </a:spcAft>
            </a:pPr>
            <a:endParaRPr lang="en-US" sz="2000"/>
          </a:p>
          <a:p>
            <a:pPr algn="l" eaLnBrk="1" hangingPunct="1">
              <a:lnSpc>
                <a:spcPct val="100000"/>
              </a:lnSpc>
              <a:spcAft>
                <a:spcPct val="20000"/>
              </a:spcAft>
            </a:pPr>
            <a:endParaRPr lang="en-US" sz="2000"/>
          </a:p>
        </p:txBody>
      </p:sp>
      <p:pic>
        <p:nvPicPr>
          <p:cNvPr id="770055" name="Picture 7" desc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5229225"/>
            <a:ext cx="2232025" cy="547688"/>
          </a:xfrm>
          <a:prstGeom prst="rect">
            <a:avLst/>
          </a:prstGeom>
          <a:noFill/>
          <a:extLst>
            <a:ext uri="{909E8E84-426E-40DD-AFC4-6F175D3DCCD1}">
              <a14:hiddenFill xmlns:a14="http://schemas.microsoft.com/office/drawing/2010/main">
                <a:solidFill>
                  <a:srgbClr val="FFFFFF"/>
                </a:solidFill>
              </a14:hiddenFill>
            </a:ext>
          </a:extLst>
        </p:spPr>
      </p:pic>
      <p:pic>
        <p:nvPicPr>
          <p:cNvPr id="770056" name="Picture 8" descr="STMicroelectronics (SR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450" y="5300663"/>
            <a:ext cx="720725" cy="431800"/>
          </a:xfrm>
          <a:prstGeom prst="rect">
            <a:avLst/>
          </a:prstGeom>
          <a:noFill/>
          <a:extLst>
            <a:ext uri="{909E8E84-426E-40DD-AFC4-6F175D3DCCD1}">
              <a14:hiddenFill xmlns:a14="http://schemas.microsoft.com/office/drawing/2010/main">
                <a:solidFill>
                  <a:srgbClr val="FFFFFF"/>
                </a:solidFill>
              </a14:hiddenFill>
            </a:ext>
          </a:extLst>
        </p:spPr>
      </p:pic>
      <p:pic>
        <p:nvPicPr>
          <p:cNvPr id="770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2924175"/>
            <a:ext cx="3768725"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0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581525"/>
            <a:ext cx="3563938"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0059" name="Text Box 11"/>
          <p:cNvSpPr txBox="1">
            <a:spLocks noChangeArrowheads="1"/>
          </p:cNvSpPr>
          <p:nvPr/>
        </p:nvSpPr>
        <p:spPr bwMode="auto">
          <a:xfrm>
            <a:off x="5219700" y="4076700"/>
            <a:ext cx="3671888"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400"/>
              <a:t>(Formerly: ‚Light Peak‘ by Intel + Apple)</a:t>
            </a:r>
          </a:p>
        </p:txBody>
      </p:sp>
      <p:sp>
        <p:nvSpPr>
          <p:cNvPr id="770060" name="Text Box 12"/>
          <p:cNvSpPr txBox="1">
            <a:spLocks noChangeArrowheads="1"/>
          </p:cNvSpPr>
          <p:nvPr/>
        </p:nvSpPr>
        <p:spPr bwMode="auto">
          <a:xfrm>
            <a:off x="6659563" y="5805488"/>
            <a:ext cx="2089150" cy="3143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400"/>
              <a:t>(‚BLAZER‘ by Luxtera)</a:t>
            </a:r>
          </a:p>
        </p:txBody>
      </p:sp>
      <p:sp>
        <p:nvSpPr>
          <p:cNvPr id="770062" name="Line 14"/>
          <p:cNvSpPr>
            <a:spLocks noChangeShapeType="1"/>
          </p:cNvSpPr>
          <p:nvPr/>
        </p:nvSpPr>
        <p:spPr bwMode="auto">
          <a:xfrm>
            <a:off x="4284663" y="2133600"/>
            <a:ext cx="0" cy="4103688"/>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0063" name="Line 15"/>
          <p:cNvSpPr>
            <a:spLocks noChangeShapeType="1"/>
          </p:cNvSpPr>
          <p:nvPr/>
        </p:nvSpPr>
        <p:spPr bwMode="auto">
          <a:xfrm>
            <a:off x="3851275" y="4135438"/>
            <a:ext cx="865188" cy="0"/>
          </a:xfrm>
          <a:prstGeom prst="line">
            <a:avLst/>
          </a:prstGeom>
          <a:noFill/>
          <a:ln w="635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0064" name="Text Box 16"/>
          <p:cNvSpPr txBox="1">
            <a:spLocks noChangeArrowheads="1"/>
          </p:cNvSpPr>
          <p:nvPr/>
        </p:nvSpPr>
        <p:spPr bwMode="auto">
          <a:xfrm>
            <a:off x="4643438" y="2420938"/>
            <a:ext cx="400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Typical: 3-12 Gbit/s, 15pJ/Bit, 50 ns</a:t>
            </a:r>
          </a:p>
        </p:txBody>
      </p:sp>
      <p:pic>
        <p:nvPicPr>
          <p:cNvPr id="770065"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3573463"/>
            <a:ext cx="30972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66" name="Text Box 18"/>
          <p:cNvSpPr txBox="1">
            <a:spLocks noChangeArrowheads="1"/>
          </p:cNvSpPr>
          <p:nvPr/>
        </p:nvSpPr>
        <p:spPr bwMode="auto">
          <a:xfrm>
            <a:off x="412750" y="5300663"/>
            <a:ext cx="1714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WP 6: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6621" name="Group 125"/>
          <p:cNvGraphicFramePr>
            <a:graphicFrameLocks noGrp="1"/>
          </p:cNvGraphicFramePr>
          <p:nvPr>
            <p:ph idx="4294967295"/>
            <p:extLst>
              <p:ext uri="{D42A27DB-BD31-4B8C-83A1-F6EECF244321}">
                <p14:modId xmlns:p14="http://schemas.microsoft.com/office/powerpoint/2010/main" val="3615093328"/>
              </p:ext>
            </p:extLst>
          </p:nvPr>
        </p:nvGraphicFramePr>
        <p:xfrm>
          <a:off x="323850" y="1268413"/>
          <a:ext cx="8424863" cy="4392615"/>
        </p:xfrm>
        <a:graphic>
          <a:graphicData uri="http://schemas.openxmlformats.org/drawingml/2006/table">
            <a:tbl>
              <a:tblPr/>
              <a:tblGrid>
                <a:gridCol w="2430463"/>
                <a:gridCol w="2249487"/>
                <a:gridCol w="1292225"/>
                <a:gridCol w="2452688"/>
              </a:tblGrid>
              <a:tr h="6207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pitchFamily="34" charset="0"/>
                        </a:rPr>
                        <a:t>Karlsruhe Institute of Technology, Germany</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a:t>
                      </a:r>
                      <a:r>
                        <a:rPr kumimoji="0" lang="en-GB" sz="1800" b="0" i="0" u="none" strike="noStrike" cap="none" normalizeH="0" baseline="0" smtClean="0">
                          <a:ln>
                            <a:noFill/>
                          </a:ln>
                          <a:solidFill>
                            <a:schemeClr val="tx1"/>
                          </a:solidFill>
                          <a:effectLst/>
                          <a:latin typeface="Arial" pitchFamily="34" charset="0"/>
                        </a:rPr>
                        <a:t>KIT</a:t>
                      </a:r>
                      <a:endParaRPr kumimoji="0" lang="en-US" sz="18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Management, modulator, coupler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Arial" pitchFamily="34" charset="0"/>
                        </a:rPr>
                        <a:t>Interuniversity Microelectronics Centre VZW-IMEC, Belgium </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pitchFamily="34" charset="0"/>
                        </a:rPr>
                        <a:t>IMEC</a:t>
                      </a:r>
                      <a:endParaRPr kumimoji="0" lang="en-US" sz="1800" b="0" i="0" u="none" strike="noStrike" cap="none" normalizeH="0" baseline="0" dirty="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GB" sz="1800" b="0" i="0" u="none" strike="noStrike" cap="none" normalizeH="0" baseline="0" dirty="0" smtClean="0">
                          <a:ln>
                            <a:noFill/>
                          </a:ln>
                          <a:solidFill>
                            <a:schemeClr val="tx1"/>
                          </a:solidFill>
                          <a:effectLst/>
                          <a:latin typeface="Arial" pitchFamily="34" charset="0"/>
                        </a:rPr>
                        <a:t>Interfaces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r>
              <a:tr h="6207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Arial" pitchFamily="34" charset="0"/>
                        </a:rPr>
                        <a:t>Eindhoven University of Technology, Netherlands </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TU/e</a:t>
                      </a:r>
                      <a:endParaRPr kumimoji="0" lang="en-US" sz="18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pitchFamily="34" charset="0"/>
                        </a:rPr>
                        <a:t>Plasmonic nano laser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Arial" pitchFamily="34" charset="0"/>
                        </a:rPr>
                        <a:t>Research and education laboratory in information technologies, Greece </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AIT</a:t>
                      </a:r>
                      <a:endParaRPr kumimoji="0" lang="en-US" sz="18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pitchFamily="34" charset="0"/>
                        </a:rPr>
                        <a:t>Specifications, integration, dissemination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r>
              <a:tr h="66357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Arial" pitchFamily="34" charset="0"/>
                        </a:rPr>
                        <a:t>University of Valencia,</a:t>
                      </a:r>
                      <a:br>
                        <a:rPr kumimoji="0" lang="de-DE" sz="1400" b="0" i="0" u="none" strike="noStrike" cap="none" normalizeH="0" baseline="0" smtClean="0">
                          <a:ln>
                            <a:noFill/>
                          </a:ln>
                          <a:solidFill>
                            <a:schemeClr val="tx1"/>
                          </a:solidFill>
                          <a:effectLst/>
                          <a:latin typeface="Arial" pitchFamily="34" charset="0"/>
                        </a:rPr>
                      </a:br>
                      <a:r>
                        <a:rPr kumimoji="0" lang="de-DE" sz="1400" b="0" i="0" u="none" strike="noStrike" cap="none" normalizeH="0" baseline="0" smtClean="0">
                          <a:ln>
                            <a:noFill/>
                          </a:ln>
                          <a:solidFill>
                            <a:schemeClr val="tx1"/>
                          </a:solidFill>
                          <a:effectLst/>
                          <a:latin typeface="Arial" pitchFamily="34" charset="0"/>
                        </a:rPr>
                        <a:t>Institute of Materials Science, Spain </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UVEG</a:t>
                      </a:r>
                      <a:endParaRPr kumimoji="0" lang="en-US" sz="18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pitchFamily="34" charset="0"/>
                        </a:rPr>
                        <a:t>Plasmonic amplifier, photo detector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133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Arial" pitchFamily="34" charset="0"/>
                        </a:rPr>
                        <a:t>ST-Microelectronics, Italy </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ST</a:t>
                      </a:r>
                      <a:endParaRPr kumimoji="0" lang="en-US" sz="18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pitchFamily="34" charset="0"/>
                        </a:rPr>
                        <a:t>Electronics, integration, characterization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r>
              <a:tr h="62230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Arial" pitchFamily="34" charset="0"/>
                        </a:rPr>
                        <a:t>Ghent University, Belgium </a:t>
                      </a:r>
                      <a:endParaRPr kumimoji="0" lang="en-US" sz="1400" b="0" i="0" u="none" strike="noStrike" cap="none" normalizeH="0" baseline="0" smtClean="0">
                        <a:ln>
                          <a:noFill/>
                        </a:ln>
                        <a:solidFill>
                          <a:schemeClr val="tx1"/>
                        </a:solidFill>
                        <a:effectLst/>
                        <a:latin typeface="Arial"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Ugent</a:t>
                      </a:r>
                      <a:endParaRPr kumimoji="0" lang="en-US" sz="1800" b="0" i="0" u="none" strike="noStrike" cap="none" normalizeH="0" baseline="0" smtClean="0">
                        <a:ln>
                          <a:noFill/>
                        </a:ln>
                        <a:solidFill>
                          <a:schemeClr val="tx1"/>
                        </a:solidFill>
                        <a:effectLst/>
                        <a:latin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dirty="0" smtClean="0">
                          <a:ln>
                            <a:noFill/>
                          </a:ln>
                          <a:solidFill>
                            <a:schemeClr val="tx1"/>
                          </a:solidFill>
                          <a:effectLst/>
                          <a:latin typeface="Arial" pitchFamily="34" charset="0"/>
                        </a:rPr>
                        <a:t>Optical </a:t>
                      </a:r>
                      <a:r>
                        <a:rPr kumimoji="0" lang="de-DE" sz="1800" b="0" i="0" u="none" strike="noStrike" cap="none" normalizeH="0" baseline="0" dirty="0" err="1" smtClean="0">
                          <a:ln>
                            <a:noFill/>
                          </a:ln>
                          <a:solidFill>
                            <a:schemeClr val="tx1"/>
                          </a:solidFill>
                          <a:effectLst/>
                          <a:latin typeface="Arial" pitchFamily="34" charset="0"/>
                        </a:rPr>
                        <a:t>amplifiers</a:t>
                      </a:r>
                      <a:r>
                        <a:rPr kumimoji="0" lang="de-DE" sz="1800" b="0" i="0" u="none" strike="noStrike" cap="none" normalizeH="0" baseline="0" dirty="0" smtClean="0">
                          <a:ln>
                            <a:noFill/>
                          </a:ln>
                          <a:solidFill>
                            <a:schemeClr val="tx1"/>
                          </a:solidFill>
                          <a:effectLst/>
                          <a:latin typeface="Arial" pitchFamily="34" charset="0"/>
                        </a:rPr>
                        <a:t> </a:t>
                      </a:r>
                      <a:r>
                        <a:rPr kumimoji="0" lang="de-DE" sz="1800" b="0" i="0" u="none" strike="noStrike" cap="none" normalizeH="0" baseline="0" dirty="0" err="1" smtClean="0">
                          <a:ln>
                            <a:noFill/>
                          </a:ln>
                          <a:solidFill>
                            <a:schemeClr val="tx1"/>
                          </a:solidFill>
                          <a:effectLst/>
                          <a:latin typeface="Arial" pitchFamily="34" charset="0"/>
                        </a:rPr>
                        <a:t>based</a:t>
                      </a:r>
                      <a:r>
                        <a:rPr kumimoji="0" lang="de-DE" sz="1800" b="0" i="0" u="none" strike="noStrike" cap="none" normalizeH="0" baseline="0" dirty="0" smtClean="0">
                          <a:ln>
                            <a:noFill/>
                          </a:ln>
                          <a:solidFill>
                            <a:schemeClr val="tx1"/>
                          </a:solidFill>
                          <a:effectLst/>
                          <a:latin typeface="Arial" pitchFamily="34" charset="0"/>
                        </a:rPr>
                        <a:t> on </a:t>
                      </a:r>
                      <a:r>
                        <a:rPr kumimoji="0" lang="de-DE" sz="1800" b="0" i="0" u="none" strike="noStrike" cap="none" normalizeH="0" baseline="0" dirty="0" err="1" smtClean="0">
                          <a:ln>
                            <a:noFill/>
                          </a:ln>
                          <a:solidFill>
                            <a:schemeClr val="tx1"/>
                          </a:solidFill>
                          <a:effectLst/>
                          <a:latin typeface="Arial" pitchFamily="34" charset="0"/>
                        </a:rPr>
                        <a:t>colloidal</a:t>
                      </a:r>
                      <a:r>
                        <a:rPr kumimoji="0" lang="de-DE" sz="1800" b="0" i="0" u="none" strike="noStrike" cap="none" normalizeH="0" baseline="0" dirty="0" smtClean="0">
                          <a:ln>
                            <a:noFill/>
                          </a:ln>
                          <a:solidFill>
                            <a:schemeClr val="tx1"/>
                          </a:solidFill>
                          <a:effectLst/>
                          <a:latin typeface="Arial" pitchFamily="34" charset="0"/>
                        </a:rPr>
                        <a:t> QDs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46532" name="Title 1"/>
          <p:cNvSpPr>
            <a:spLocks noGrp="1"/>
          </p:cNvSpPr>
          <p:nvPr>
            <p:ph type="title" idx="4294967295"/>
          </p:nvPr>
        </p:nvSpPr>
        <p:spPr/>
        <p:txBody>
          <a:bodyPr/>
          <a:lstStyle/>
          <a:p>
            <a:r>
              <a:rPr lang="en-US" smtClean="0">
                <a:solidFill>
                  <a:srgbClr val="002060"/>
                </a:solidFill>
              </a:rPr>
              <a:t>Partners</a:t>
            </a:r>
          </a:p>
        </p:txBody>
      </p:sp>
      <p:pic>
        <p:nvPicPr>
          <p:cNvPr id="746535" name="Picture 39" descr="K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13" y="1289050"/>
            <a:ext cx="10795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746536" name="Picture 40" descr="I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63" y="1916113"/>
            <a:ext cx="631825" cy="563562"/>
          </a:xfrm>
          <a:prstGeom prst="rect">
            <a:avLst/>
          </a:prstGeom>
          <a:noFill/>
          <a:extLst>
            <a:ext uri="{909E8E84-426E-40DD-AFC4-6F175D3DCCD1}">
              <a14:hiddenFill xmlns:a14="http://schemas.microsoft.com/office/drawing/2010/main">
                <a:solidFill>
                  <a:srgbClr val="FFFFFF"/>
                </a:solidFill>
              </a14:hiddenFill>
            </a:ext>
          </a:extLst>
        </p:spPr>
      </p:pic>
      <p:pic>
        <p:nvPicPr>
          <p:cNvPr id="746537" name="Picture 41" descr="T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8" y="2492375"/>
            <a:ext cx="1800225" cy="604838"/>
          </a:xfrm>
          <a:prstGeom prst="rect">
            <a:avLst/>
          </a:prstGeom>
          <a:noFill/>
          <a:extLst>
            <a:ext uri="{909E8E84-426E-40DD-AFC4-6F175D3DCCD1}">
              <a14:hiddenFill xmlns:a14="http://schemas.microsoft.com/office/drawing/2010/main">
                <a:solidFill>
                  <a:srgbClr val="FFFFFF"/>
                </a:solidFill>
              </a14:hiddenFill>
            </a:ext>
          </a:extLst>
        </p:spPr>
      </p:pic>
      <p:pic>
        <p:nvPicPr>
          <p:cNvPr id="746538" name="Picture 42" descr="A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25" y="3197225"/>
            <a:ext cx="2376488" cy="582613"/>
          </a:xfrm>
          <a:prstGeom prst="rect">
            <a:avLst/>
          </a:prstGeom>
          <a:noFill/>
          <a:extLst>
            <a:ext uri="{909E8E84-426E-40DD-AFC4-6F175D3DCCD1}">
              <a14:hiddenFill xmlns:a14="http://schemas.microsoft.com/office/drawing/2010/main">
                <a:solidFill>
                  <a:srgbClr val="FFFFFF"/>
                </a:solidFill>
              </a14:hiddenFill>
            </a:ext>
          </a:extLst>
        </p:spPr>
      </p:pic>
      <p:pic>
        <p:nvPicPr>
          <p:cNvPr id="746539" name="Picture 43" descr="ICMU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63" y="3860800"/>
            <a:ext cx="1296987" cy="552450"/>
          </a:xfrm>
          <a:prstGeom prst="rect">
            <a:avLst/>
          </a:prstGeom>
          <a:noFill/>
          <a:extLst>
            <a:ext uri="{909E8E84-426E-40DD-AFC4-6F175D3DCCD1}">
              <a14:hiddenFill xmlns:a14="http://schemas.microsoft.com/office/drawing/2010/main">
                <a:solidFill>
                  <a:srgbClr val="FFFFFF"/>
                </a:solidFill>
              </a14:hiddenFill>
            </a:ext>
          </a:extLst>
        </p:spPr>
      </p:pic>
      <p:pic>
        <p:nvPicPr>
          <p:cNvPr id="746540" name="Picture 44" descr="STMicroelectronics (SR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725" y="4508500"/>
            <a:ext cx="855663" cy="512763"/>
          </a:xfrm>
          <a:prstGeom prst="rect">
            <a:avLst/>
          </a:prstGeom>
          <a:noFill/>
          <a:extLst>
            <a:ext uri="{909E8E84-426E-40DD-AFC4-6F175D3DCCD1}">
              <a14:hiddenFill xmlns:a14="http://schemas.microsoft.com/office/drawing/2010/main">
                <a:solidFill>
                  <a:srgbClr val="FFFFFF"/>
                </a:solidFill>
              </a14:hiddenFill>
            </a:ext>
          </a:extLst>
        </p:spPr>
      </p:pic>
      <p:pic>
        <p:nvPicPr>
          <p:cNvPr id="746541" name="Picture 45" descr="Ghent Univers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725" y="5084763"/>
            <a:ext cx="782638" cy="563562"/>
          </a:xfrm>
          <a:prstGeom prst="rect">
            <a:avLst/>
          </a:prstGeom>
          <a:noFill/>
          <a:extLst>
            <a:ext uri="{909E8E84-426E-40DD-AFC4-6F175D3DCCD1}">
              <a14:hiddenFill xmlns:a14="http://schemas.microsoft.com/office/drawing/2010/main">
                <a:solidFill>
                  <a:srgbClr val="FFFFFF"/>
                </a:solidFill>
              </a14:hiddenFill>
            </a:ext>
          </a:extLst>
        </p:spPr>
      </p:pic>
      <p:pic>
        <p:nvPicPr>
          <p:cNvPr id="746605" name="Picture 109" descr="Flagge_N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7750" y="2628900"/>
            <a:ext cx="36512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46606" name="Picture 110" descr="Flagge_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9975" y="1965325"/>
            <a:ext cx="342900" cy="244475"/>
          </a:xfrm>
          <a:prstGeom prst="rect">
            <a:avLst/>
          </a:prstGeom>
          <a:noFill/>
          <a:extLst>
            <a:ext uri="{909E8E84-426E-40DD-AFC4-6F175D3DCCD1}">
              <a14:hiddenFill xmlns:a14="http://schemas.microsoft.com/office/drawing/2010/main">
                <a:solidFill>
                  <a:srgbClr val="FFFFFF"/>
                </a:solidFill>
              </a14:hiddenFill>
            </a:ext>
          </a:extLst>
        </p:spPr>
      </p:pic>
      <p:pic>
        <p:nvPicPr>
          <p:cNvPr id="746607" name="Picture 111" descr="Flagge_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7750" y="1341438"/>
            <a:ext cx="36512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46608" name="Picture 112" descr="Flagge_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7750" y="3902075"/>
            <a:ext cx="36512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46609" name="Picture 113" descr="Flagge_G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17750" y="3213100"/>
            <a:ext cx="365125" cy="244475"/>
          </a:xfrm>
          <a:prstGeom prst="rect">
            <a:avLst/>
          </a:prstGeom>
          <a:noFill/>
          <a:extLst>
            <a:ext uri="{909E8E84-426E-40DD-AFC4-6F175D3DCCD1}">
              <a14:hiddenFill xmlns:a14="http://schemas.microsoft.com/office/drawing/2010/main">
                <a:solidFill>
                  <a:srgbClr val="FFFFFF"/>
                </a:solidFill>
              </a14:hiddenFill>
            </a:ext>
          </a:extLst>
        </p:spPr>
      </p:pic>
      <p:pic>
        <p:nvPicPr>
          <p:cNvPr id="746610" name="Picture 114" descr="Flagge_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19338" y="4573588"/>
            <a:ext cx="363537" cy="241300"/>
          </a:xfrm>
          <a:prstGeom prst="rect">
            <a:avLst/>
          </a:prstGeom>
          <a:noFill/>
          <a:extLst>
            <a:ext uri="{909E8E84-426E-40DD-AFC4-6F175D3DCCD1}">
              <a14:hiddenFill xmlns:a14="http://schemas.microsoft.com/office/drawing/2010/main">
                <a:solidFill>
                  <a:srgbClr val="FFFFFF"/>
                </a:solidFill>
              </a14:hiddenFill>
            </a:ext>
          </a:extLst>
        </p:spPr>
      </p:pic>
      <p:pic>
        <p:nvPicPr>
          <p:cNvPr id="746611" name="Picture 115" descr="Flagge_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9975" y="5116513"/>
            <a:ext cx="342900"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Title 1"/>
          <p:cNvSpPr>
            <a:spLocks noGrp="1"/>
          </p:cNvSpPr>
          <p:nvPr>
            <p:ph type="title" idx="4294967295"/>
          </p:nvPr>
        </p:nvSpPr>
        <p:spPr/>
        <p:txBody>
          <a:bodyPr/>
          <a:lstStyle/>
          <a:p>
            <a:r>
              <a:rPr lang="en-US" sz="3200" smtClean="0">
                <a:solidFill>
                  <a:srgbClr val="002060"/>
                </a:solidFill>
              </a:rPr>
              <a:t>Structure: Interrelation of WPs</a:t>
            </a:r>
          </a:p>
        </p:txBody>
      </p:sp>
      <p:pic>
        <p:nvPicPr>
          <p:cNvPr id="7229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72009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76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4" y="1124744"/>
            <a:ext cx="8075637" cy="100847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2" name="Tabelle 1"/>
          <p:cNvGraphicFramePr>
            <a:graphicFrameLocks noGrp="1"/>
          </p:cNvGraphicFramePr>
          <p:nvPr>
            <p:extLst>
              <p:ext uri="{D42A27DB-BD31-4B8C-83A1-F6EECF244321}">
                <p14:modId xmlns:p14="http://schemas.microsoft.com/office/powerpoint/2010/main" val="3689555470"/>
              </p:ext>
            </p:extLst>
          </p:nvPr>
        </p:nvGraphicFramePr>
        <p:xfrm>
          <a:off x="1691680" y="2924944"/>
          <a:ext cx="5847715" cy="3022600"/>
        </p:xfrm>
        <a:graphic>
          <a:graphicData uri="http://schemas.openxmlformats.org/drawingml/2006/table">
            <a:tbl>
              <a:tblPr firstRow="1" firstCol="1" bandRow="1">
                <a:tableStyleId>{5C22544A-7EE6-4342-B048-85BDC9FD1C3A}</a:tableStyleId>
              </a:tblPr>
              <a:tblGrid>
                <a:gridCol w="1445260"/>
                <a:gridCol w="1266190"/>
                <a:gridCol w="1158875"/>
                <a:gridCol w="986790"/>
                <a:gridCol w="990600"/>
              </a:tblGrid>
              <a:tr h="0">
                <a:tc>
                  <a:txBody>
                    <a:bodyPr/>
                    <a:lstStyle/>
                    <a:p>
                      <a:pPr>
                        <a:lnSpc>
                          <a:spcPts val="1400"/>
                        </a:lnSpc>
                        <a:spcAft>
                          <a:spcPts val="0"/>
                        </a:spcAft>
                      </a:pPr>
                      <a:r>
                        <a:rPr lang="x-none" sz="1000">
                          <a:effectLst/>
                        </a:rPr>
                        <a:t>Parameter</a:t>
                      </a:r>
                      <a:endParaRPr lang="en-US" sz="1100" dirty="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H. C. Nguyen et al., Opt. Express, 2013</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T. Baba, et al. Opt. Express 21, 2013</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Our modulator</a:t>
                      </a:r>
                      <a:endParaRPr lang="en-US" sz="1100">
                        <a:effectLst/>
                      </a:endParaRPr>
                    </a:p>
                    <a:p>
                      <a:pPr>
                        <a:lnSpc>
                          <a:spcPts val="1400"/>
                        </a:lnSpc>
                        <a:spcAft>
                          <a:spcPts val="0"/>
                        </a:spcAft>
                      </a:pPr>
                      <a:r>
                        <a:rPr lang="x-none" sz="1000">
                          <a:effectLst/>
                        </a:rPr>
                        <a:t>I -  generation</a:t>
                      </a:r>
                      <a:endParaRPr lang="en-US" sz="1100">
                        <a:effectLst/>
                      </a:endParaRPr>
                    </a:p>
                    <a:p>
                      <a:pPr>
                        <a:lnSpc>
                          <a:spcPts val="1400"/>
                        </a:lnSpc>
                        <a:spcAft>
                          <a:spcPts val="0"/>
                        </a:spcAft>
                      </a:pPr>
                      <a:r>
                        <a:rPr lang="x-none" sz="1000">
                          <a:effectLst/>
                        </a:rPr>
                        <a:t>200nm – slot</a:t>
                      </a:r>
                      <a:endParaRPr lang="en-US" sz="1100">
                        <a:effectLst/>
                      </a:endParaRPr>
                    </a:p>
                    <a:p>
                      <a:pPr>
                        <a:lnSpc>
                          <a:spcPts val="1400"/>
                        </a:lnSpc>
                        <a:spcAft>
                          <a:spcPts val="0"/>
                        </a:spcAft>
                      </a:pPr>
                      <a:r>
                        <a:rPr lang="en-US" sz="1000">
                          <a:effectLst/>
                        </a:rPr>
                        <a:t>(submitted)</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Our modulator</a:t>
                      </a:r>
                      <a:endParaRPr lang="en-US" sz="1100">
                        <a:effectLst/>
                      </a:endParaRPr>
                    </a:p>
                    <a:p>
                      <a:pPr>
                        <a:lnSpc>
                          <a:spcPts val="1400"/>
                        </a:lnSpc>
                        <a:spcAft>
                          <a:spcPts val="0"/>
                        </a:spcAft>
                      </a:pPr>
                      <a:r>
                        <a:rPr lang="x-none" sz="1000">
                          <a:effectLst/>
                        </a:rPr>
                        <a:t>II - generation</a:t>
                      </a:r>
                      <a:endParaRPr lang="en-US" sz="1100">
                        <a:effectLst/>
                      </a:endParaRPr>
                    </a:p>
                    <a:p>
                      <a:pPr>
                        <a:lnSpc>
                          <a:spcPts val="1400"/>
                        </a:lnSpc>
                        <a:spcAft>
                          <a:spcPts val="0"/>
                        </a:spcAft>
                      </a:pPr>
                      <a:r>
                        <a:rPr lang="x-none" sz="1000">
                          <a:effectLst/>
                        </a:rPr>
                        <a:t>140nm – slot</a:t>
                      </a:r>
                      <a:endParaRPr lang="en-US" sz="1100">
                        <a:effectLst/>
                      </a:endParaRPr>
                    </a:p>
                    <a:p>
                      <a:pPr>
                        <a:lnSpc>
                          <a:spcPts val="1400"/>
                        </a:lnSpc>
                        <a:spcAft>
                          <a:spcPts val="0"/>
                        </a:spcAft>
                      </a:pPr>
                      <a:r>
                        <a:rPr lang="de-DE" sz="1000">
                          <a:effectLst/>
                        </a:rPr>
                        <a:t>(new result)</a:t>
                      </a:r>
                      <a:endParaRPr lang="en-US" sz="1100">
                        <a:effectLst/>
                        <a:latin typeface="Calibri"/>
                        <a:ea typeface="Calibri"/>
                        <a:cs typeface="Arial"/>
                      </a:endParaRPr>
                    </a:p>
                  </a:txBody>
                  <a:tcPr marL="68580" marR="68580" marT="0" marB="0"/>
                </a:tc>
              </a:tr>
              <a:tr h="0">
                <a:tc>
                  <a:txBody>
                    <a:bodyPr/>
                    <a:lstStyle/>
                    <a:p>
                      <a:pPr>
                        <a:lnSpc>
                          <a:spcPts val="1400"/>
                        </a:lnSpc>
                        <a:spcAft>
                          <a:spcPts val="0"/>
                        </a:spcAft>
                      </a:pPr>
                      <a:r>
                        <a:rPr lang="x-none" sz="1000">
                          <a:effectLst/>
                        </a:rPr>
                        <a:t>Principle</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Photonic Crystal</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Ring Resonator</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Metallic slot</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Metallic slot</a:t>
                      </a:r>
                      <a:endParaRPr lang="en-US" sz="1100" dirty="0">
                        <a:effectLst/>
                        <a:latin typeface="Calibri"/>
                        <a:ea typeface="Calibri"/>
                        <a:cs typeface="Arial"/>
                      </a:endParaRPr>
                    </a:p>
                  </a:txBody>
                  <a:tcPr marL="68580" marR="68580" marT="0" marB="0">
                    <a:noFill/>
                  </a:tcPr>
                </a:tc>
              </a:tr>
              <a:tr h="0">
                <a:tc>
                  <a:txBody>
                    <a:bodyPr/>
                    <a:lstStyle/>
                    <a:p>
                      <a:pPr>
                        <a:lnSpc>
                          <a:spcPts val="1400"/>
                        </a:lnSpc>
                        <a:spcAft>
                          <a:spcPts val="0"/>
                        </a:spcAft>
                      </a:pPr>
                      <a:r>
                        <a:rPr lang="de-DE" sz="1000">
                          <a:effectLst/>
                        </a:rPr>
                        <a:t>Phase-Modulation</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de-DE" sz="1000">
                          <a:effectLst/>
                        </a:rPr>
                        <a:t>Possible</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de-DE" sz="1000">
                          <a:effectLst/>
                        </a:rPr>
                        <a:t>No</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de-DE" sz="1000" dirty="0">
                          <a:effectLst/>
                        </a:rPr>
                        <a:t>Yes</a:t>
                      </a:r>
                      <a:endParaRPr lang="en-US" sz="1100" dirty="0">
                        <a:effectLst/>
                        <a:latin typeface="Calibri"/>
                        <a:ea typeface="Calibri"/>
                        <a:cs typeface="Arial"/>
                      </a:endParaRPr>
                    </a:p>
                  </a:txBody>
                  <a:tcPr marL="68580" marR="68580" marT="0" marB="0"/>
                </a:tc>
                <a:tc>
                  <a:txBody>
                    <a:bodyPr/>
                    <a:lstStyle/>
                    <a:p>
                      <a:pPr>
                        <a:lnSpc>
                          <a:spcPts val="1400"/>
                        </a:lnSpc>
                        <a:spcAft>
                          <a:spcPts val="0"/>
                        </a:spcAft>
                      </a:pPr>
                      <a:r>
                        <a:rPr lang="de-DE" sz="1000" dirty="0">
                          <a:effectLst/>
                        </a:rPr>
                        <a:t>Yes</a:t>
                      </a:r>
                      <a:endParaRPr lang="en-US" sz="1100" dirty="0">
                        <a:effectLst/>
                        <a:latin typeface="Calibri"/>
                        <a:ea typeface="Calibri"/>
                        <a:cs typeface="Arial"/>
                      </a:endParaRPr>
                    </a:p>
                  </a:txBody>
                  <a:tcPr marL="68580" marR="68580" marT="0" marB="0">
                    <a:solidFill>
                      <a:srgbClr val="92D050"/>
                    </a:solidFill>
                  </a:tcPr>
                </a:tc>
              </a:tr>
              <a:tr h="0">
                <a:tc>
                  <a:txBody>
                    <a:bodyPr/>
                    <a:lstStyle/>
                    <a:p>
                      <a:pPr>
                        <a:lnSpc>
                          <a:spcPts val="1400"/>
                        </a:lnSpc>
                        <a:spcAft>
                          <a:spcPts val="0"/>
                        </a:spcAft>
                      </a:pPr>
                      <a:r>
                        <a:rPr lang="x-none" sz="1000">
                          <a:effectLst/>
                        </a:rPr>
                        <a:t>VpL [Vmm]</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Not known</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280 Vmm</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3.1Vmm</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1.3Vmm</a:t>
                      </a:r>
                      <a:endParaRPr lang="en-US" sz="1100">
                        <a:effectLst/>
                        <a:latin typeface="Calibri"/>
                        <a:ea typeface="Calibri"/>
                        <a:cs typeface="Arial"/>
                      </a:endParaRPr>
                    </a:p>
                  </a:txBody>
                  <a:tcPr marL="68580" marR="68580" marT="0" marB="0">
                    <a:solidFill>
                      <a:srgbClr val="92D050"/>
                    </a:solidFill>
                  </a:tcPr>
                </a:tc>
              </a:tr>
              <a:tr h="0">
                <a:tc>
                  <a:txBody>
                    <a:bodyPr/>
                    <a:lstStyle/>
                    <a:p>
                      <a:pPr>
                        <a:lnSpc>
                          <a:spcPts val="1400"/>
                        </a:lnSpc>
                        <a:spcAft>
                          <a:spcPts val="0"/>
                        </a:spcAft>
                      </a:pPr>
                      <a:r>
                        <a:rPr lang="x-none" sz="1000">
                          <a:effectLst/>
                        </a:rPr>
                        <a:t>f3dB   [GHz]</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Not </a:t>
                      </a:r>
                      <a:r>
                        <a:rPr lang="x-none" sz="1000" smtClean="0">
                          <a:effectLst/>
                        </a:rPr>
                        <a:t>known</a:t>
                      </a:r>
                      <a:r>
                        <a:rPr lang="de-DE" sz="1000" baseline="0" dirty="0" smtClean="0">
                          <a:effectLst/>
                        </a:rPr>
                        <a:t> but </a:t>
                      </a:r>
                      <a:r>
                        <a:rPr lang="de-DE" sz="1000" dirty="0" smtClean="0">
                          <a:effectLst/>
                        </a:rPr>
                        <a:t>40 Gbit/s</a:t>
                      </a:r>
                      <a:r>
                        <a:rPr lang="de-DE" sz="1000" baseline="0" dirty="0" smtClean="0">
                          <a:effectLst/>
                        </a:rPr>
                        <a:t> </a:t>
                      </a:r>
                      <a:r>
                        <a:rPr lang="de-DE" sz="1000" baseline="0" dirty="0" err="1" smtClean="0">
                          <a:effectLst/>
                        </a:rPr>
                        <a:t>shown</a:t>
                      </a:r>
                      <a:endParaRPr lang="en-US" sz="1100" dirty="0">
                        <a:effectLst/>
                        <a:latin typeface="Calibri"/>
                        <a:ea typeface="Calibri"/>
                        <a:cs typeface="Arial"/>
                      </a:endParaRPr>
                    </a:p>
                  </a:txBody>
                  <a:tcPr marL="68580" marR="68580" marT="0" marB="0"/>
                </a:tc>
                <a:tc>
                  <a:txBody>
                    <a:bodyPr/>
                    <a:lstStyle/>
                    <a:p>
                      <a:pPr>
                        <a:lnSpc>
                          <a:spcPts val="1400"/>
                        </a:lnSpc>
                        <a:spcAft>
                          <a:spcPts val="0"/>
                        </a:spcAft>
                      </a:pPr>
                      <a:r>
                        <a:rPr lang="de-DE" sz="1000">
                          <a:effectLst/>
                        </a:rPr>
                        <a:t>40</a:t>
                      </a:r>
                      <a:r>
                        <a:rPr lang="x-none" sz="1000">
                          <a:effectLst/>
                        </a:rPr>
                        <a:t>GHz </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at least 45GHz</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at least 65GHz</a:t>
                      </a:r>
                      <a:endParaRPr lang="en-US" sz="1100" dirty="0">
                        <a:effectLst/>
                        <a:latin typeface="Calibri"/>
                        <a:ea typeface="Calibri"/>
                        <a:cs typeface="Arial"/>
                      </a:endParaRPr>
                    </a:p>
                  </a:txBody>
                  <a:tcPr marL="68580" marR="68580" marT="0" marB="0">
                    <a:solidFill>
                      <a:srgbClr val="92D050"/>
                    </a:solidFill>
                  </a:tcPr>
                </a:tc>
              </a:tr>
              <a:tr h="0">
                <a:tc>
                  <a:txBody>
                    <a:bodyPr/>
                    <a:lstStyle/>
                    <a:p>
                      <a:pPr>
                        <a:lnSpc>
                          <a:spcPts val="1400"/>
                        </a:lnSpc>
                        <a:spcAft>
                          <a:spcPts val="0"/>
                        </a:spcAft>
                      </a:pPr>
                      <a:r>
                        <a:rPr lang="x-none" sz="1000">
                          <a:effectLst/>
                        </a:rPr>
                        <a:t>Pre-emphasis sig.</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No</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yes</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no</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de-DE" sz="1000">
                          <a:effectLst/>
                        </a:rPr>
                        <a:t>n</a:t>
                      </a:r>
                      <a:r>
                        <a:rPr lang="x-none" sz="1000">
                          <a:effectLst/>
                        </a:rPr>
                        <a:t>o</a:t>
                      </a:r>
                      <a:endParaRPr lang="en-US" sz="1100">
                        <a:effectLst/>
                        <a:latin typeface="Calibri"/>
                        <a:ea typeface="Calibri"/>
                        <a:cs typeface="Arial"/>
                      </a:endParaRPr>
                    </a:p>
                  </a:txBody>
                  <a:tcPr marL="68580" marR="68580" marT="0" marB="0">
                    <a:solidFill>
                      <a:srgbClr val="92D050"/>
                    </a:solidFill>
                  </a:tcPr>
                </a:tc>
              </a:tr>
              <a:tr h="0">
                <a:tc>
                  <a:txBody>
                    <a:bodyPr/>
                    <a:lstStyle/>
                    <a:p>
                      <a:pPr>
                        <a:lnSpc>
                          <a:spcPts val="1400"/>
                        </a:lnSpc>
                        <a:spcAft>
                          <a:spcPts val="0"/>
                        </a:spcAft>
                      </a:pPr>
                      <a:r>
                        <a:rPr lang="de-DE" sz="1000">
                          <a:effectLst/>
                        </a:rPr>
                        <a:t>Operation range</a:t>
                      </a:r>
                      <a:r>
                        <a:rPr lang="x-none" sz="1000">
                          <a:effectLst/>
                        </a:rPr>
                        <a:t> Dl</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12nm</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&lt; 1nm</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80 nm</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120 nm</a:t>
                      </a:r>
                      <a:endParaRPr lang="en-US" sz="1100" dirty="0">
                        <a:effectLst/>
                        <a:latin typeface="Calibri"/>
                        <a:ea typeface="Calibri"/>
                        <a:cs typeface="Arial"/>
                      </a:endParaRPr>
                    </a:p>
                  </a:txBody>
                  <a:tcPr marL="68580" marR="68580" marT="0" marB="0">
                    <a:solidFill>
                      <a:srgbClr val="92D050"/>
                    </a:solidFill>
                  </a:tcPr>
                </a:tc>
              </a:tr>
              <a:tr h="0">
                <a:tc>
                  <a:txBody>
                    <a:bodyPr/>
                    <a:lstStyle/>
                    <a:p>
                      <a:pPr>
                        <a:lnSpc>
                          <a:spcPts val="1400"/>
                        </a:lnSpc>
                        <a:spcAft>
                          <a:spcPts val="0"/>
                        </a:spcAft>
                      </a:pPr>
                      <a:r>
                        <a:rPr lang="x-none" sz="1000">
                          <a:effectLst/>
                        </a:rPr>
                        <a:t>Size [ L x w ]</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90 x 6mm</a:t>
                      </a:r>
                      <a:r>
                        <a:rPr lang="de-DE" sz="1000" baseline="30000">
                          <a:effectLst/>
                        </a:rPr>
                        <a:t>2</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15 x 6mm</a:t>
                      </a:r>
                      <a:r>
                        <a:rPr lang="de-DE" sz="1000" baseline="30000" dirty="0">
                          <a:effectLst/>
                        </a:rPr>
                        <a:t>2</a:t>
                      </a:r>
                      <a:endParaRPr lang="en-US" sz="1100" dirty="0">
                        <a:effectLst/>
                        <a:latin typeface="Calibri"/>
                        <a:ea typeface="Calibri"/>
                        <a:cs typeface="Arial"/>
                      </a:endParaRPr>
                    </a:p>
                  </a:txBody>
                  <a:tcPr marL="68580" marR="68580" marT="0" marB="0">
                    <a:solidFill>
                      <a:srgbClr val="92D050"/>
                    </a:solidFill>
                  </a:tcPr>
                </a:tc>
                <a:tc>
                  <a:txBody>
                    <a:bodyPr/>
                    <a:lstStyle/>
                    <a:p>
                      <a:pPr>
                        <a:lnSpc>
                          <a:spcPts val="1400"/>
                        </a:lnSpc>
                        <a:spcAft>
                          <a:spcPts val="0"/>
                        </a:spcAft>
                      </a:pPr>
                      <a:r>
                        <a:rPr lang="x-none" sz="1000">
                          <a:effectLst/>
                        </a:rPr>
                        <a:t>34 x 1mm</a:t>
                      </a:r>
                      <a:r>
                        <a:rPr lang="de-DE" sz="1000" baseline="30000">
                          <a:effectLst/>
                        </a:rPr>
                        <a:t>2</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&lt; 29 x </a:t>
                      </a:r>
                      <a:r>
                        <a:rPr lang="x-none" sz="1000" smtClean="0">
                          <a:effectLst/>
                        </a:rPr>
                        <a:t>1mm</a:t>
                      </a:r>
                      <a:r>
                        <a:rPr lang="de-DE" sz="1000" baseline="30000" dirty="0" smtClean="0">
                          <a:effectLst/>
                        </a:rPr>
                        <a:t>2</a:t>
                      </a:r>
                      <a:endParaRPr lang="en-US" sz="1100" dirty="0">
                        <a:effectLst/>
                        <a:latin typeface="Calibri"/>
                        <a:ea typeface="Calibri"/>
                        <a:cs typeface="Arial"/>
                      </a:endParaRPr>
                    </a:p>
                  </a:txBody>
                  <a:tcPr marL="68580" marR="68580" marT="0" marB="0">
                    <a:solidFill>
                      <a:srgbClr val="92D050"/>
                    </a:solidFill>
                  </a:tcPr>
                </a:tc>
              </a:tr>
              <a:tr h="0">
                <a:tc>
                  <a:txBody>
                    <a:bodyPr/>
                    <a:lstStyle/>
                    <a:p>
                      <a:pPr>
                        <a:lnSpc>
                          <a:spcPts val="1400"/>
                        </a:lnSpc>
                        <a:spcAft>
                          <a:spcPts val="0"/>
                        </a:spcAft>
                      </a:pPr>
                      <a:r>
                        <a:rPr lang="x-none" sz="1000">
                          <a:effectLst/>
                        </a:rPr>
                        <a:t>V   [Vpp]</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5.3Vpp</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2Vpp</a:t>
                      </a:r>
                      <a:endParaRPr lang="en-US" sz="1100" dirty="0">
                        <a:effectLst/>
                        <a:latin typeface="Calibri"/>
                        <a:ea typeface="Calibri"/>
                        <a:cs typeface="Arial"/>
                      </a:endParaRPr>
                    </a:p>
                  </a:txBody>
                  <a:tcPr marL="68580" marR="68580" marT="0" marB="0">
                    <a:solidFill>
                      <a:srgbClr val="92D050"/>
                    </a:solidFill>
                  </a:tcPr>
                </a:tc>
                <a:tc>
                  <a:txBody>
                    <a:bodyPr/>
                    <a:lstStyle/>
                    <a:p>
                      <a:pPr>
                        <a:lnSpc>
                          <a:spcPts val="1400"/>
                        </a:lnSpc>
                        <a:spcAft>
                          <a:spcPts val="0"/>
                        </a:spcAft>
                      </a:pPr>
                      <a:r>
                        <a:rPr lang="x-none" sz="1000">
                          <a:effectLst/>
                        </a:rPr>
                        <a:t>7.5Vpp</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4.75 Vpp</a:t>
                      </a:r>
                      <a:endParaRPr lang="en-US" sz="1100" dirty="0">
                        <a:effectLst/>
                        <a:latin typeface="Calibri"/>
                        <a:ea typeface="Calibri"/>
                        <a:cs typeface="Arial"/>
                      </a:endParaRPr>
                    </a:p>
                  </a:txBody>
                  <a:tcPr marL="68580" marR="68580" marT="0" marB="0"/>
                </a:tc>
              </a:tr>
              <a:tr h="0">
                <a:tc>
                  <a:txBody>
                    <a:bodyPr/>
                    <a:lstStyle/>
                    <a:p>
                      <a:pPr>
                        <a:lnSpc>
                          <a:spcPts val="1400"/>
                        </a:lnSpc>
                        <a:spcAft>
                          <a:spcPts val="0"/>
                        </a:spcAft>
                      </a:pPr>
                      <a:r>
                        <a:rPr lang="x-none" sz="1000">
                          <a:effectLst/>
                        </a:rPr>
                        <a:t>Insertion Loss [dB]</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6.2dB</a:t>
                      </a:r>
                      <a:endParaRPr lang="en-US" sz="1100" dirty="0">
                        <a:effectLst/>
                        <a:latin typeface="Calibri"/>
                        <a:ea typeface="Calibri"/>
                        <a:cs typeface="Arial"/>
                      </a:endParaRPr>
                    </a:p>
                  </a:txBody>
                  <a:tcPr marL="68580" marR="68580" marT="0" marB="0">
                    <a:solidFill>
                      <a:srgbClr val="92D050"/>
                    </a:solidFill>
                  </a:tcPr>
                </a:tc>
                <a:tc>
                  <a:txBody>
                    <a:bodyPr/>
                    <a:lstStyle/>
                    <a:p>
                      <a:pPr>
                        <a:lnSpc>
                          <a:spcPts val="1400"/>
                        </a:lnSpc>
                        <a:spcAft>
                          <a:spcPts val="0"/>
                        </a:spcAft>
                      </a:pPr>
                      <a:r>
                        <a:rPr lang="x-none" sz="1000">
                          <a:effectLst/>
                        </a:rPr>
                        <a:t>5.2dB</a:t>
                      </a:r>
                      <a:r>
                        <a:rPr lang="en-US" sz="1000" dirty="0">
                          <a:effectLst/>
                        </a:rPr>
                        <a:t> modulation losses + device losses 7 to 20 dB!</a:t>
                      </a:r>
                      <a:endParaRPr lang="en-US" sz="1100" dirty="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13dB</a:t>
                      </a:r>
                      <a:endParaRPr lang="en-US" sz="1100">
                        <a:effectLst/>
                        <a:latin typeface="Calibri"/>
                        <a:ea typeface="Calibri"/>
                        <a:cs typeface="Arial"/>
                      </a:endParaRPr>
                    </a:p>
                  </a:txBody>
                  <a:tcPr marL="68580" marR="68580" marT="0" marB="0"/>
                </a:tc>
                <a:tc>
                  <a:txBody>
                    <a:bodyPr/>
                    <a:lstStyle/>
                    <a:p>
                      <a:pPr>
                        <a:lnSpc>
                          <a:spcPts val="1400"/>
                        </a:lnSpc>
                        <a:spcAft>
                          <a:spcPts val="0"/>
                        </a:spcAft>
                      </a:pPr>
                      <a:r>
                        <a:rPr lang="x-none" sz="1000">
                          <a:effectLst/>
                        </a:rPr>
                        <a:t>14dB</a:t>
                      </a:r>
                      <a:endParaRPr lang="en-US" sz="1100" dirty="0">
                        <a:effectLst/>
                        <a:latin typeface="Calibri"/>
                        <a:ea typeface="Calibri"/>
                        <a:cs typeface="Arial"/>
                      </a:endParaRPr>
                    </a:p>
                  </a:txBody>
                  <a:tcPr marL="68580" marR="68580" marT="0" marB="0"/>
                </a:tc>
              </a:tr>
            </a:tbl>
          </a:graphicData>
        </a:graphic>
      </p:graphicFrame>
      <p:sp>
        <p:nvSpPr>
          <p:cNvPr id="5" name="Textfeld 4"/>
          <p:cNvSpPr txBox="1"/>
          <p:nvPr/>
        </p:nvSpPr>
        <p:spPr>
          <a:xfrm>
            <a:off x="313435" y="2411596"/>
            <a:ext cx="6887335" cy="369332"/>
          </a:xfrm>
          <a:prstGeom prst="rect">
            <a:avLst/>
          </a:prstGeom>
          <a:noFill/>
        </p:spPr>
        <p:txBody>
          <a:bodyPr wrap="none" rtlCol="0">
            <a:spAutoFit/>
          </a:bodyPr>
          <a:lstStyle/>
          <a:p>
            <a:r>
              <a:rPr lang="en-US" dirty="0" smtClean="0"/>
              <a:t>Example: </a:t>
            </a:r>
            <a:r>
              <a:rPr lang="en-US" dirty="0" err="1" smtClean="0"/>
              <a:t>Plasmonic</a:t>
            </a:r>
            <a:r>
              <a:rPr lang="en-US" dirty="0" smtClean="0"/>
              <a:t> Modulator and Competing Technologies</a:t>
            </a:r>
            <a:endParaRPr lang="en-US" dirty="0"/>
          </a:p>
        </p:txBody>
      </p:sp>
    </p:spTree>
    <p:extLst>
      <p:ext uri="{BB962C8B-B14F-4D97-AF65-F5344CB8AC3E}">
        <p14:creationId xmlns:p14="http://schemas.microsoft.com/office/powerpoint/2010/main" val="2095577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76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4" y="980728"/>
            <a:ext cx="8075637" cy="100847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47" y="2730176"/>
            <a:ext cx="8527894" cy="338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Melikyan\Documents\W63D\Publication\02_Conferences\04_CLEO13'Surface_Plasmon_Polariton_Phase_Modulator\FabCen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6793" y="3193179"/>
            <a:ext cx="3420699" cy="2418821"/>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107503" y="6114504"/>
            <a:ext cx="4969321" cy="276999"/>
          </a:xfrm>
          <a:prstGeom prst="rect">
            <a:avLst/>
          </a:prstGeom>
        </p:spPr>
        <p:txBody>
          <a:bodyPr wrap="square">
            <a:spAutoFit/>
          </a:bodyPr>
          <a:lstStyle/>
          <a:p>
            <a:r>
              <a:rPr lang="de-DE" sz="1200" dirty="0"/>
              <a:t>[1</a:t>
            </a:r>
            <a:r>
              <a:rPr lang="de-DE" sz="1200" dirty="0" smtClean="0"/>
              <a:t>] </a:t>
            </a:r>
            <a:r>
              <a:rPr lang="en-GB" sz="1200" dirty="0"/>
              <a:t>“</a:t>
            </a:r>
            <a:r>
              <a:rPr lang="en-GB" sz="1200" dirty="0" err="1"/>
              <a:t>GigOptix</a:t>
            </a:r>
            <a:r>
              <a:rPr lang="en-GB" sz="1200" dirty="0"/>
              <a:t>”, </a:t>
            </a:r>
            <a:r>
              <a:rPr lang="en-GB" sz="1200" dirty="0" smtClean="0"/>
              <a:t>http</a:t>
            </a:r>
            <a:r>
              <a:rPr lang="en-GB" sz="1200" dirty="0"/>
              <a:t>://www.gigoptix.com</a:t>
            </a:r>
            <a:r>
              <a:rPr lang="en-GB" sz="1200" dirty="0" smtClean="0"/>
              <a:t>/</a:t>
            </a:r>
            <a:endParaRPr lang="en-GB" sz="1200" dirty="0"/>
          </a:p>
        </p:txBody>
      </p:sp>
      <p:grpSp>
        <p:nvGrpSpPr>
          <p:cNvPr id="10" name="Gruppieren 9"/>
          <p:cNvGrpSpPr/>
          <p:nvPr/>
        </p:nvGrpSpPr>
        <p:grpSpPr>
          <a:xfrm>
            <a:off x="4450843" y="4060405"/>
            <a:ext cx="4514122" cy="2191013"/>
            <a:chOff x="4450843" y="4060405"/>
            <a:chExt cx="4514122" cy="2191013"/>
          </a:xfrm>
        </p:grpSpPr>
        <p:pic>
          <p:nvPicPr>
            <p:cNvPr id="11" name="Picture 7" descr="C:\Users\Melikyan\Documents\W63D\Publication\02_Conferences\04_CLEO13'Surface_Plasmon_Polariton_Phase_Modulator\CouplerFa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5134" y="4060405"/>
              <a:ext cx="2449831" cy="219101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bwMode="gray">
            <a:xfrm>
              <a:off x="4450844" y="5373216"/>
              <a:ext cx="216024" cy="144016"/>
            </a:xfrm>
            <a:prstGeom prst="rect">
              <a:avLst/>
            </a:prstGeom>
            <a:noFill/>
            <a:ln w="19050" cap="flat" cmpd="sng" algn="ctr">
              <a:solidFill>
                <a:schemeClr val="tx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1"/>
                </a:buClr>
                <a:buSzTx/>
                <a:tabLst/>
              </a:pPr>
              <a:endParaRPr kumimoji="0" lang="en-GB" sz="1600" b="0" i="0" u="none" strike="noStrike" cap="none" normalizeH="0" baseline="0" dirty="0" err="1" smtClean="0">
                <a:ln>
                  <a:noFill/>
                </a:ln>
                <a:solidFill>
                  <a:schemeClr val="tx1"/>
                </a:solidFill>
                <a:effectLst/>
                <a:latin typeface="Arial" charset="0"/>
              </a:endParaRPr>
            </a:p>
          </p:txBody>
        </p:sp>
        <p:cxnSp>
          <p:nvCxnSpPr>
            <p:cNvPr id="13" name="Gerade Verbindung 12"/>
            <p:cNvCxnSpPr/>
            <p:nvPr/>
          </p:nvCxnSpPr>
          <p:spPr bwMode="auto">
            <a:xfrm flipV="1">
              <a:off x="4450844" y="4077072"/>
              <a:ext cx="2065372" cy="1296144"/>
            </a:xfrm>
            <a:prstGeom prst="line">
              <a:avLst/>
            </a:prstGeom>
            <a:solidFill>
              <a:schemeClr val="bg1"/>
            </a:solidFill>
            <a:ln w="19050" cap="flat" cmpd="sng" algn="ctr">
              <a:solidFill>
                <a:schemeClr val="tx1"/>
              </a:solidFill>
              <a:prstDash val="solid"/>
              <a:round/>
              <a:headEnd type="none" w="med" len="med"/>
              <a:tailEnd type="none" w="med" len="med"/>
            </a:ln>
            <a:effectLst/>
          </p:spPr>
        </p:cxnSp>
        <p:cxnSp>
          <p:nvCxnSpPr>
            <p:cNvPr id="14" name="Gerade Verbindung 13"/>
            <p:cNvCxnSpPr/>
            <p:nvPr/>
          </p:nvCxnSpPr>
          <p:spPr bwMode="auto">
            <a:xfrm>
              <a:off x="4450843" y="5518915"/>
              <a:ext cx="2071434" cy="718397"/>
            </a:xfrm>
            <a:prstGeom prst="line">
              <a:avLst/>
            </a:prstGeom>
            <a:solidFill>
              <a:schemeClr val="bg1"/>
            </a:solidFill>
            <a:ln w="19050" cap="flat" cmpd="sng" algn="ctr">
              <a:solidFill>
                <a:schemeClr val="tx1"/>
              </a:solidFill>
              <a:prstDash val="solid"/>
              <a:round/>
              <a:headEnd type="none" w="med" len="med"/>
              <a:tailEnd type="none" w="med" len="med"/>
            </a:ln>
            <a:effectLst/>
          </p:spPr>
        </p:cxn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17" y="2204864"/>
            <a:ext cx="8744966" cy="355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13435" y="2241149"/>
            <a:ext cx="3608680" cy="369332"/>
          </a:xfrm>
          <a:prstGeom prst="rect">
            <a:avLst/>
          </a:prstGeom>
          <a:noFill/>
        </p:spPr>
        <p:txBody>
          <a:bodyPr wrap="none" rtlCol="0">
            <a:spAutoFit/>
          </a:bodyPr>
          <a:lstStyle/>
          <a:p>
            <a:r>
              <a:rPr lang="en-US" dirty="0" smtClean="0"/>
              <a:t>Example: </a:t>
            </a:r>
            <a:r>
              <a:rPr lang="en-US" dirty="0" err="1" smtClean="0"/>
              <a:t>Plasmonic</a:t>
            </a:r>
            <a:r>
              <a:rPr lang="en-US" dirty="0" smtClean="0"/>
              <a:t> Modulator</a:t>
            </a:r>
            <a:endParaRPr lang="en-US" dirty="0"/>
          </a:p>
        </p:txBody>
      </p:sp>
    </p:spTree>
    <p:extLst>
      <p:ext uri="{BB962C8B-B14F-4D97-AF65-F5344CB8AC3E}">
        <p14:creationId xmlns:p14="http://schemas.microsoft.com/office/powerpoint/2010/main" val="67032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76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34" y="1124744"/>
            <a:ext cx="8075637" cy="100847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kt 3"/>
          <p:cNvGraphicFramePr>
            <a:graphicFrameLocks noChangeAspect="1"/>
          </p:cNvGraphicFramePr>
          <p:nvPr>
            <p:extLst>
              <p:ext uri="{D42A27DB-BD31-4B8C-83A1-F6EECF244321}">
                <p14:modId xmlns:p14="http://schemas.microsoft.com/office/powerpoint/2010/main" val="917840102"/>
              </p:ext>
            </p:extLst>
          </p:nvPr>
        </p:nvGraphicFramePr>
        <p:xfrm>
          <a:off x="2123728" y="2996952"/>
          <a:ext cx="3528392" cy="2781390"/>
        </p:xfrm>
        <a:graphic>
          <a:graphicData uri="http://schemas.openxmlformats.org/presentationml/2006/ole">
            <mc:AlternateContent xmlns:mc="http://schemas.openxmlformats.org/markup-compatibility/2006">
              <mc:Choice xmlns:v="urn:schemas-microsoft-com:vml" Requires="v">
                <p:oleObj spid="_x0000_s784410" name="Visio" r:id="rId5" imgW="3407923" imgH="2681051" progId="Visio.Drawing.11">
                  <p:embed/>
                </p:oleObj>
              </mc:Choice>
              <mc:Fallback>
                <p:oleObj name="Visio" r:id="rId5" imgW="3407923" imgH="2681051" progId="Visio.Drawing.11">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2996952"/>
                        <a:ext cx="3528392" cy="2781390"/>
                      </a:xfrm>
                      <a:prstGeom prst="rect">
                        <a:avLst/>
                      </a:prstGeom>
                      <a:noFill/>
                    </p:spPr>
                  </p:pic>
                </p:oleObj>
              </mc:Fallback>
            </mc:AlternateContent>
          </a:graphicData>
        </a:graphic>
      </p:graphicFrame>
      <p:sp>
        <p:nvSpPr>
          <p:cNvPr id="7" name="Textfeld 6"/>
          <p:cNvSpPr txBox="1"/>
          <p:nvPr/>
        </p:nvSpPr>
        <p:spPr>
          <a:xfrm>
            <a:off x="313435" y="2411596"/>
            <a:ext cx="6558206" cy="369332"/>
          </a:xfrm>
          <a:prstGeom prst="rect">
            <a:avLst/>
          </a:prstGeom>
          <a:noFill/>
        </p:spPr>
        <p:txBody>
          <a:bodyPr wrap="none" rtlCol="0">
            <a:spAutoFit/>
          </a:bodyPr>
          <a:lstStyle/>
          <a:p>
            <a:r>
              <a:rPr lang="en-US" dirty="0" smtClean="0"/>
              <a:t>Example: </a:t>
            </a:r>
            <a:r>
              <a:rPr lang="en-US" dirty="0" err="1" smtClean="0"/>
              <a:t>Plasmonic</a:t>
            </a:r>
            <a:r>
              <a:rPr lang="en-US" dirty="0" smtClean="0"/>
              <a:t> Modulator and Frequency Response</a:t>
            </a:r>
            <a:endParaRPr lang="en-US" dirty="0"/>
          </a:p>
        </p:txBody>
      </p:sp>
    </p:spTree>
    <p:extLst>
      <p:ext uri="{BB962C8B-B14F-4D97-AF65-F5344CB8AC3E}">
        <p14:creationId xmlns:p14="http://schemas.microsoft.com/office/powerpoint/2010/main" val="1057212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76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4" y="1124744"/>
            <a:ext cx="8075637" cy="100847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43" t="33396" r="36746" b="19366"/>
          <a:stretch/>
        </p:blipFill>
        <p:spPr bwMode="auto">
          <a:xfrm>
            <a:off x="452661" y="3212976"/>
            <a:ext cx="3379552" cy="216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75" t="14500" r="15625" b="27000"/>
          <a:stretch/>
        </p:blipFill>
        <p:spPr bwMode="auto">
          <a:xfrm>
            <a:off x="4211960" y="3036719"/>
            <a:ext cx="4301466" cy="251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313435" y="2411596"/>
            <a:ext cx="4720075" cy="369332"/>
          </a:xfrm>
          <a:prstGeom prst="rect">
            <a:avLst/>
          </a:prstGeom>
          <a:noFill/>
        </p:spPr>
        <p:txBody>
          <a:bodyPr wrap="none" rtlCol="0">
            <a:spAutoFit/>
          </a:bodyPr>
          <a:lstStyle/>
          <a:p>
            <a:r>
              <a:rPr lang="en-US" dirty="0" smtClean="0"/>
              <a:t>Example: Electrical Cross-Talk – an Issue</a:t>
            </a:r>
            <a:endParaRPr lang="en-US" dirty="0"/>
          </a:p>
        </p:txBody>
      </p:sp>
    </p:spTree>
    <p:extLst>
      <p:ext uri="{BB962C8B-B14F-4D97-AF65-F5344CB8AC3E}">
        <p14:creationId xmlns:p14="http://schemas.microsoft.com/office/powerpoint/2010/main" val="2113391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76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4" y="1124744"/>
            <a:ext cx="8075637" cy="100847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43" t="33396" r="36746" b="19366"/>
          <a:stretch/>
        </p:blipFill>
        <p:spPr bwMode="auto">
          <a:xfrm>
            <a:off x="467544" y="2492896"/>
            <a:ext cx="3379552" cy="216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75" t="14500" r="15625" b="27000"/>
          <a:stretch/>
        </p:blipFill>
        <p:spPr bwMode="auto">
          <a:xfrm>
            <a:off x="4211960" y="2492896"/>
            <a:ext cx="4301466" cy="251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55" y="2213916"/>
            <a:ext cx="8820472" cy="372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6156176" y="4471250"/>
            <a:ext cx="2026067" cy="1200329"/>
          </a:xfrm>
          <a:prstGeom prst="rect">
            <a:avLst/>
          </a:prstGeom>
          <a:noFill/>
        </p:spPr>
        <p:txBody>
          <a:bodyPr wrap="none" rtlCol="0">
            <a:spAutoFit/>
          </a:bodyPr>
          <a:lstStyle/>
          <a:p>
            <a:r>
              <a:rPr lang="de-DE" dirty="0" err="1" smtClean="0"/>
              <a:t>Length</a:t>
            </a:r>
            <a:r>
              <a:rPr lang="de-DE" dirty="0" smtClean="0"/>
              <a:t>: 1.3 mm</a:t>
            </a:r>
          </a:p>
          <a:p>
            <a:r>
              <a:rPr lang="de-DE" dirty="0" smtClean="0"/>
              <a:t>Radius: 12.5 µm</a:t>
            </a:r>
          </a:p>
          <a:p>
            <a:r>
              <a:rPr lang="de-DE" dirty="0" smtClean="0"/>
              <a:t>Separation: 150 µm</a:t>
            </a:r>
          </a:p>
          <a:p>
            <a:r>
              <a:rPr lang="de-DE" dirty="0" err="1" smtClean="0"/>
              <a:t>Frequency</a:t>
            </a:r>
            <a:r>
              <a:rPr lang="de-DE" dirty="0" smtClean="0"/>
              <a:t>: </a:t>
            </a:r>
            <a:r>
              <a:rPr lang="de-DE" dirty="0" err="1" smtClean="0"/>
              <a:t>sweep</a:t>
            </a:r>
            <a:endParaRPr lang="de-CH" dirty="0"/>
          </a:p>
        </p:txBody>
      </p:sp>
      <p:sp>
        <p:nvSpPr>
          <p:cNvPr id="12" name="Textfeld 11"/>
          <p:cNvSpPr txBox="1"/>
          <p:nvPr/>
        </p:nvSpPr>
        <p:spPr>
          <a:xfrm>
            <a:off x="6156176" y="3752911"/>
            <a:ext cx="2096151" cy="646331"/>
          </a:xfrm>
          <a:prstGeom prst="rect">
            <a:avLst/>
          </a:prstGeom>
          <a:noFill/>
        </p:spPr>
        <p:txBody>
          <a:bodyPr wrap="none" rtlCol="0">
            <a:spAutoFit/>
          </a:bodyPr>
          <a:lstStyle/>
          <a:p>
            <a:r>
              <a:rPr lang="de-DE" dirty="0" smtClean="0"/>
              <a:t>Substrate: </a:t>
            </a:r>
            <a:r>
              <a:rPr lang="de-DE" dirty="0" err="1" smtClean="0"/>
              <a:t>silicon</a:t>
            </a:r>
            <a:endParaRPr lang="de-DE" dirty="0" smtClean="0"/>
          </a:p>
          <a:p>
            <a:r>
              <a:rPr lang="de-DE" dirty="0" err="1" smtClean="0"/>
              <a:t>Wires</a:t>
            </a:r>
            <a:r>
              <a:rPr lang="de-DE" dirty="0" smtClean="0"/>
              <a:t> </a:t>
            </a:r>
            <a:r>
              <a:rPr lang="de-DE" dirty="0" err="1" smtClean="0"/>
              <a:t>and</a:t>
            </a:r>
            <a:r>
              <a:rPr lang="de-DE" dirty="0" smtClean="0"/>
              <a:t> pads: PEC</a:t>
            </a:r>
            <a:endParaRPr lang="en-US" dirty="0"/>
          </a:p>
        </p:txBody>
      </p:sp>
      <p:sp>
        <p:nvSpPr>
          <p:cNvPr id="13" name="Textfeld 12"/>
          <p:cNvSpPr txBox="1"/>
          <p:nvPr/>
        </p:nvSpPr>
        <p:spPr>
          <a:xfrm>
            <a:off x="313435" y="2411596"/>
            <a:ext cx="4720075" cy="369332"/>
          </a:xfrm>
          <a:prstGeom prst="rect">
            <a:avLst/>
          </a:prstGeom>
          <a:noFill/>
        </p:spPr>
        <p:txBody>
          <a:bodyPr wrap="none" rtlCol="0">
            <a:spAutoFit/>
          </a:bodyPr>
          <a:lstStyle/>
          <a:p>
            <a:r>
              <a:rPr lang="en-US" dirty="0" smtClean="0"/>
              <a:t>Example: Electrical Cross-Talk – an Issue</a:t>
            </a:r>
            <a:endParaRPr lang="en-US" dirty="0"/>
          </a:p>
        </p:txBody>
      </p:sp>
    </p:spTree>
    <p:extLst>
      <p:ext uri="{BB962C8B-B14F-4D97-AF65-F5344CB8AC3E}">
        <p14:creationId xmlns:p14="http://schemas.microsoft.com/office/powerpoint/2010/main" val="1142135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2162" name="Group 2"/>
          <p:cNvGraphicFramePr>
            <a:graphicFrameLocks noGrp="1"/>
          </p:cNvGraphicFramePr>
          <p:nvPr>
            <p:ph idx="4294967295"/>
            <p:extLst>
              <p:ext uri="{D42A27DB-BD31-4B8C-83A1-F6EECF244321}">
                <p14:modId xmlns:p14="http://schemas.microsoft.com/office/powerpoint/2010/main" val="759796180"/>
              </p:ext>
            </p:extLst>
          </p:nvPr>
        </p:nvGraphicFramePr>
        <p:xfrm>
          <a:off x="1763688" y="1331586"/>
          <a:ext cx="5502275" cy="4329662"/>
        </p:xfrm>
        <a:graphic>
          <a:graphicData uri="http://schemas.openxmlformats.org/drawingml/2006/table">
            <a:tbl>
              <a:tblPr/>
              <a:tblGrid>
                <a:gridCol w="1536700"/>
                <a:gridCol w="3965575"/>
              </a:tblGrid>
              <a:tr h="448742">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ETH</a:t>
                      </a: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Juerg Leuthold</a:t>
                      </a: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48742">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GB" sz="1800" b="0" i="0" u="none" strike="noStrike" cap="none" normalizeH="0" baseline="0" dirty="0" smtClean="0">
                          <a:ln>
                            <a:noFill/>
                          </a:ln>
                          <a:solidFill>
                            <a:schemeClr val="tx1"/>
                          </a:solidFill>
                          <a:effectLst/>
                          <a:latin typeface="Arial" pitchFamily="34" charset="0"/>
                        </a:rPr>
                        <a:t>KIT</a:t>
                      </a:r>
                      <a:endParaRPr kumimoji="0" lang="en-US"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pitchFamily="34" charset="0"/>
                        </a:rPr>
                        <a:t>Manfred Kohl</a:t>
                      </a:r>
                      <a:endParaRPr kumimoji="0" lang="en-US"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90538">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AIT</a:t>
                      </a:r>
                      <a:endParaRPr kumimoji="0" lang="en-US" sz="1800" b="0" i="0" u="none" strike="noStrike" cap="none" normalizeH="0" baseline="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0" fontAlgn="base" latinLnBrk="0" hangingPunct="0">
                        <a:lnSpc>
                          <a:spcPct val="150000"/>
                        </a:lnSpc>
                        <a:spcBef>
                          <a:spcPct val="0"/>
                        </a:spcBef>
                        <a:spcAft>
                          <a:spcPct val="0"/>
                        </a:spcAft>
                        <a:buClrTx/>
                        <a:buSzTx/>
                        <a:buFont typeface="Wingdings" pitchFamily="2" charset="2"/>
                        <a:buNone/>
                        <a:tabLst/>
                      </a:pPr>
                      <a:r>
                        <a:rPr kumimoji="0" lang="de-DE" sz="1800" b="0" i="0" u="none" strike="noStrike" cap="none" normalizeH="0" baseline="0" dirty="0" smtClean="0">
                          <a:ln>
                            <a:noFill/>
                          </a:ln>
                          <a:solidFill>
                            <a:schemeClr val="tx1"/>
                          </a:solidFill>
                          <a:effectLst/>
                          <a:latin typeface="Arial" pitchFamily="34" charset="0"/>
                        </a:rPr>
                        <a:t>Emmanouil-Panagiotis </a:t>
                      </a:r>
                      <a:r>
                        <a:rPr kumimoji="0" lang="de-DE" sz="1800" b="0" i="0" u="none" strike="noStrike" cap="none" normalizeH="0" baseline="0" dirty="0" err="1" smtClean="0">
                          <a:ln>
                            <a:noFill/>
                          </a:ln>
                          <a:solidFill>
                            <a:schemeClr val="tx1"/>
                          </a:solidFill>
                          <a:effectLst/>
                          <a:latin typeface="Arial" pitchFamily="34" charset="0"/>
                        </a:rPr>
                        <a:t>Fitrakis</a:t>
                      </a:r>
                      <a:endParaRPr kumimoji="0" lang="en-GB"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90538">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TU/e</a:t>
                      </a:r>
                      <a:endParaRPr kumimoji="0" lang="en-US" sz="1800" b="0" i="0" u="none" strike="noStrike" cap="none" normalizeH="0" baseline="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0" fontAlgn="base" latinLnBrk="0" hangingPunct="0">
                        <a:lnSpc>
                          <a:spcPct val="150000"/>
                        </a:lnSpc>
                        <a:spcBef>
                          <a:spcPct val="0"/>
                        </a:spcBef>
                        <a:spcAft>
                          <a:spcPct val="0"/>
                        </a:spcAft>
                        <a:buClrTx/>
                        <a:buSzTx/>
                        <a:buFont typeface="Wingdings" pitchFamily="2" charset="2"/>
                        <a:buNone/>
                        <a:tabLst/>
                      </a:pPr>
                      <a:r>
                        <a:rPr kumimoji="0" lang="de-DE" sz="1800" b="0" i="0" u="none" strike="noStrike" cap="none" normalizeH="0" baseline="0" dirty="0" smtClean="0">
                          <a:ln>
                            <a:noFill/>
                          </a:ln>
                          <a:solidFill>
                            <a:schemeClr val="tx1"/>
                          </a:solidFill>
                          <a:effectLst/>
                          <a:latin typeface="Arial" pitchFamily="34" charset="0"/>
                        </a:rPr>
                        <a:t>Meint Smit &amp; </a:t>
                      </a:r>
                      <a:r>
                        <a:rPr lang="en-US" dirty="0" smtClean="0"/>
                        <a:t>Victor </a:t>
                      </a:r>
                      <a:r>
                        <a:rPr lang="en-US" dirty="0" err="1" smtClean="0"/>
                        <a:t>Calzadilla</a:t>
                      </a:r>
                      <a:endParaRPr kumimoji="0" lang="de-DE"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88950">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UVEG</a:t>
                      </a:r>
                      <a:endParaRPr kumimoji="0" lang="en-US" sz="1800" b="0" i="0" u="none" strike="noStrike" cap="none" normalizeH="0" baseline="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rPr>
                        <a:t>Juan Martinez Pastor            .      </a:t>
                      </a: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90538">
                <a:tc>
                  <a:txBody>
                    <a:bodyPr/>
                    <a:lstStyle/>
                    <a:p>
                      <a:pPr marL="0" marR="0" lvl="0" indent="0" algn="ctr" defTabSz="914400" rtl="0" eaLnBrk="1" fontAlgn="t" latinLnBrk="0" hangingPunct="1">
                        <a:lnSpc>
                          <a:spcPct val="15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IMEC</a:t>
                      </a:r>
                      <a:endParaRPr kumimoji="0" lang="en-US" sz="1800" b="0" i="0" u="none" strike="noStrike" cap="none" normalizeH="0" baseline="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0" fontAlgn="base" latinLnBrk="0" hangingPunct="0">
                        <a:lnSpc>
                          <a:spcPct val="150000"/>
                        </a:lnSpc>
                        <a:spcBef>
                          <a:spcPct val="0"/>
                        </a:spcBef>
                        <a:spcAft>
                          <a:spcPct val="0"/>
                        </a:spcAft>
                        <a:buClrTx/>
                        <a:buSzTx/>
                        <a:buFont typeface="Wingdings" pitchFamily="2" charset="2"/>
                        <a:buNone/>
                        <a:tabLst/>
                      </a:pPr>
                      <a:r>
                        <a:rPr kumimoji="0" lang="en-GB" sz="1800" b="0" i="0" u="none" strike="noStrike" cap="none" normalizeH="0" baseline="0" smtClean="0">
                          <a:ln>
                            <a:noFill/>
                          </a:ln>
                          <a:solidFill>
                            <a:schemeClr val="tx1"/>
                          </a:solidFill>
                          <a:effectLst/>
                          <a:latin typeface="Arial" pitchFamily="34" charset="0"/>
                        </a:rPr>
                        <a:t>Dries Van Thourhout</a:t>
                      </a:r>
                      <a:endParaRPr kumimoji="0" lang="de-DE" sz="1800" b="0" i="0" u="none" strike="noStrike" cap="none" normalizeH="0" baseline="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90538">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itchFamily="34" charset="0"/>
                        </a:rPr>
                        <a:t>Ugent</a:t>
                      </a:r>
                      <a:endParaRPr kumimoji="0" lang="en-US"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0" fontAlgn="base" latinLnBrk="0" hangingPunct="0">
                        <a:lnSpc>
                          <a:spcPct val="150000"/>
                        </a:lnSpc>
                        <a:spcBef>
                          <a:spcPct val="0"/>
                        </a:spcBef>
                        <a:spcAft>
                          <a:spcPct val="0"/>
                        </a:spcAft>
                        <a:buClrTx/>
                        <a:buSzTx/>
                        <a:buFont typeface="Wingdings" pitchFamily="2" charset="2"/>
                        <a:buNone/>
                        <a:tabLst/>
                      </a:pPr>
                      <a:r>
                        <a:rPr kumimoji="0" lang="de-DE" sz="1800" b="0" i="0" u="none" strike="noStrike" cap="none" normalizeH="0" baseline="0" dirty="0" err="1" smtClean="0">
                          <a:ln>
                            <a:noFill/>
                          </a:ln>
                          <a:solidFill>
                            <a:schemeClr val="tx1"/>
                          </a:solidFill>
                          <a:effectLst/>
                          <a:latin typeface="Arial" pitchFamily="34" charset="0"/>
                        </a:rPr>
                        <a:t>Hens</a:t>
                      </a:r>
                      <a:r>
                        <a:rPr kumimoji="0" lang="de-DE" sz="1800" b="0" i="0" u="none" strike="noStrike" cap="none" normalizeH="0" baseline="0" dirty="0" smtClean="0">
                          <a:ln>
                            <a:noFill/>
                          </a:ln>
                          <a:solidFill>
                            <a:schemeClr val="tx1"/>
                          </a:solidFill>
                          <a:effectLst/>
                          <a:latin typeface="Arial" pitchFamily="34" charset="0"/>
                        </a:rPr>
                        <a:t> </a:t>
                      </a:r>
                      <a:r>
                        <a:rPr kumimoji="0" lang="de-DE" sz="1800" b="0" i="0" u="none" strike="noStrike" cap="none" normalizeH="0" baseline="0" dirty="0" err="1" smtClean="0">
                          <a:ln>
                            <a:noFill/>
                          </a:ln>
                          <a:solidFill>
                            <a:schemeClr val="tx1"/>
                          </a:solidFill>
                          <a:effectLst/>
                          <a:latin typeface="Arial" pitchFamily="34" charset="0"/>
                        </a:rPr>
                        <a:t>Zeger</a:t>
                      </a:r>
                      <a:endParaRPr kumimoji="0" lang="de-DE"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90538">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pitchFamily="34" charset="0"/>
                        </a:rPr>
                        <a:t>ST</a:t>
                      </a:r>
                      <a:endParaRPr kumimoji="0" lang="en-US"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0" fontAlgn="base" latinLnBrk="0" hangingPunct="0">
                        <a:lnSpc>
                          <a:spcPct val="150000"/>
                        </a:lnSpc>
                        <a:spcBef>
                          <a:spcPct val="0"/>
                        </a:spcBef>
                        <a:spcAft>
                          <a:spcPct val="0"/>
                        </a:spcAft>
                        <a:buClrTx/>
                        <a:buSzTx/>
                        <a:buFont typeface="Wingdings" pitchFamily="2" charset="2"/>
                        <a:buNone/>
                        <a:tabLst/>
                      </a:pPr>
                      <a:r>
                        <a:rPr kumimoji="0" lang="de-DE" sz="1800" b="0" i="0" u="none" strike="noStrike" cap="none" normalizeH="0" baseline="0" dirty="0" smtClean="0">
                          <a:ln>
                            <a:noFill/>
                          </a:ln>
                          <a:solidFill>
                            <a:schemeClr val="tx1"/>
                          </a:solidFill>
                          <a:effectLst/>
                          <a:latin typeface="Arial" pitchFamily="34" charset="0"/>
                        </a:rPr>
                        <a:t>Alberto Scandurra</a:t>
                      </a: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r h="490538">
                <a:tc>
                  <a:txBody>
                    <a:bodyPr/>
                    <a:lstStyle/>
                    <a:p>
                      <a:pPr marL="0" marR="0" lvl="0" indent="0" algn="ctr" defTabSz="914400" rtl="0" eaLnBrk="1" fontAlgn="b" latinLnBrk="0" hangingPunct="1">
                        <a:lnSpc>
                          <a:spcPct val="15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AIT</a:t>
                      </a:r>
                      <a:endParaRPr kumimoji="0" lang="en-US" sz="1800" b="0" i="0" u="none" strike="noStrike" cap="none" normalizeH="0" baseline="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c>
                  <a:txBody>
                    <a:bodyPr/>
                    <a:lstStyle/>
                    <a:p>
                      <a:pPr marL="0" marR="0" lvl="0" indent="0" algn="ctr" defTabSz="914400" rtl="0" eaLnBrk="0" fontAlgn="base" latinLnBrk="0" hangingPunct="0">
                        <a:lnSpc>
                          <a:spcPct val="150000"/>
                        </a:lnSpc>
                        <a:spcBef>
                          <a:spcPct val="0"/>
                        </a:spcBef>
                        <a:spcAft>
                          <a:spcPct val="0"/>
                        </a:spcAft>
                        <a:buClrTx/>
                        <a:buSzTx/>
                        <a:buFont typeface="Wingdings" pitchFamily="2" charset="2"/>
                        <a:buNone/>
                        <a:tabLst/>
                      </a:pPr>
                      <a:r>
                        <a:rPr kumimoji="0" lang="de-DE" sz="1800" b="0" i="0" u="none" strike="noStrike" cap="none" normalizeH="0" baseline="0" dirty="0" smtClean="0">
                          <a:ln>
                            <a:noFill/>
                          </a:ln>
                          <a:solidFill>
                            <a:schemeClr val="tx1"/>
                          </a:solidFill>
                          <a:effectLst/>
                          <a:latin typeface="Arial" pitchFamily="34" charset="0"/>
                        </a:rPr>
                        <a:t>Emmanouil-Panagiotis </a:t>
                      </a:r>
                      <a:r>
                        <a:rPr kumimoji="0" lang="de-DE" sz="1800" b="0" i="0" u="none" strike="noStrike" cap="none" normalizeH="0" baseline="0" dirty="0" err="1" smtClean="0">
                          <a:ln>
                            <a:noFill/>
                          </a:ln>
                          <a:solidFill>
                            <a:schemeClr val="tx1"/>
                          </a:solidFill>
                          <a:effectLst/>
                          <a:latin typeface="Arial" pitchFamily="34" charset="0"/>
                        </a:rPr>
                        <a:t>Fitrakis</a:t>
                      </a:r>
                      <a:endParaRPr kumimoji="0" lang="en-GB" sz="1800" b="0" i="0" u="none" strike="noStrike" cap="none" normalizeH="0" baseline="0" dirty="0" smtClean="0">
                        <a:ln>
                          <a:noFill/>
                        </a:ln>
                        <a:solidFill>
                          <a:schemeClr val="tx1"/>
                        </a:solidFill>
                        <a:effectLst/>
                        <a:latin typeface="Arial" pitchFamily="34" charset="0"/>
                      </a:endParaRPr>
                    </a:p>
                  </a:txBody>
                  <a:tcPr marL="10800" marR="10800" marT="1080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gamma/>
                            <a:tint val="48627"/>
                            <a:invGamma/>
                          </a:srgbClr>
                        </a:gs>
                        <a:gs pos="100000">
                          <a:srgbClr val="CCFFCC"/>
                        </a:gs>
                      </a:gsLst>
                      <a:lin ang="5400000" scaled="1"/>
                    </a:gradFill>
                  </a:tcPr>
                </a:tc>
              </a:tr>
            </a:tbl>
          </a:graphicData>
        </a:graphic>
      </p:graphicFrame>
      <p:sp>
        <p:nvSpPr>
          <p:cNvPr id="732196" name="Title 1"/>
          <p:cNvSpPr>
            <a:spLocks noGrp="1"/>
          </p:cNvSpPr>
          <p:nvPr>
            <p:ph type="title" idx="4294967295"/>
          </p:nvPr>
        </p:nvSpPr>
        <p:spPr/>
        <p:txBody>
          <a:bodyPr/>
          <a:lstStyle/>
          <a:p>
            <a:r>
              <a:rPr lang="en-US" dirty="0" smtClean="0">
                <a:solidFill>
                  <a:srgbClr val="002060"/>
                </a:solidFill>
              </a:rPr>
              <a:t>Attendees</a:t>
            </a:r>
          </a:p>
        </p:txBody>
      </p:sp>
    </p:spTree>
    <p:extLst>
      <p:ext uri="{BB962C8B-B14F-4D97-AF65-F5344CB8AC3E}">
        <p14:creationId xmlns:p14="http://schemas.microsoft.com/office/powerpoint/2010/main" val="3196543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8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58" y="1124744"/>
            <a:ext cx="8075637" cy="51746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Grafi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772816"/>
            <a:ext cx="3505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4716016" y="1772816"/>
            <a:ext cx="4082018" cy="219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r" eaLnBrk="0" fontAlgn="base" hangingPunct="0">
              <a:spcBef>
                <a:spcPct val="0"/>
              </a:spcBef>
              <a:spcAft>
                <a:spcPct val="0"/>
              </a:spcAft>
              <a:defRPr sz="1400">
                <a:solidFill>
                  <a:schemeClr val="tx1"/>
                </a:solidFill>
                <a:latin typeface="Arial" pitchFamily="34" charset="0"/>
              </a:defRPr>
            </a:lvl6pPr>
            <a:lvl7pPr marL="2971800" indent="-228600" algn="r" eaLnBrk="0" fontAlgn="base" hangingPunct="0">
              <a:spcBef>
                <a:spcPct val="0"/>
              </a:spcBef>
              <a:spcAft>
                <a:spcPct val="0"/>
              </a:spcAft>
              <a:defRPr sz="1400">
                <a:solidFill>
                  <a:schemeClr val="tx1"/>
                </a:solidFill>
                <a:latin typeface="Arial" pitchFamily="34" charset="0"/>
              </a:defRPr>
            </a:lvl7pPr>
            <a:lvl8pPr marL="3429000" indent="-228600" algn="r" eaLnBrk="0" fontAlgn="base" hangingPunct="0">
              <a:spcBef>
                <a:spcPct val="0"/>
              </a:spcBef>
              <a:spcAft>
                <a:spcPct val="0"/>
              </a:spcAft>
              <a:defRPr sz="1400">
                <a:solidFill>
                  <a:schemeClr val="tx1"/>
                </a:solidFill>
                <a:latin typeface="Arial" pitchFamily="34" charset="0"/>
              </a:defRPr>
            </a:lvl8pPr>
            <a:lvl9pPr marL="3886200" indent="-228600" algn="r" eaLnBrk="0" fontAlgn="base" hangingPunct="0">
              <a:spcBef>
                <a:spcPct val="0"/>
              </a:spcBef>
              <a:spcAft>
                <a:spcPct val="0"/>
              </a:spcAft>
              <a:defRPr sz="1400">
                <a:solidFill>
                  <a:schemeClr val="tx1"/>
                </a:solidFill>
                <a:latin typeface="Arial" pitchFamily="34" charset="0"/>
              </a:defRPr>
            </a:lvl9pPr>
          </a:lstStyle>
          <a:p>
            <a:pPr>
              <a:spcAft>
                <a:spcPts val="1000"/>
              </a:spcAft>
            </a:pPr>
            <a:r>
              <a:rPr lang="en-US" sz="1600" dirty="0">
                <a:solidFill>
                  <a:srgbClr val="000000"/>
                </a:solidFill>
                <a:latin typeface="+mj-lt"/>
                <a:cs typeface="Times New Roman" pitchFamily="18" charset="0"/>
              </a:rPr>
              <a:t>Integration of the </a:t>
            </a:r>
            <a:r>
              <a:rPr lang="en-US" sz="1600" dirty="0" err="1">
                <a:solidFill>
                  <a:srgbClr val="000000"/>
                </a:solidFill>
                <a:latin typeface="+mj-lt"/>
                <a:cs typeface="Times New Roman" pitchFamily="18" charset="0"/>
              </a:rPr>
              <a:t>plasmonic</a:t>
            </a:r>
            <a:r>
              <a:rPr lang="en-US" sz="1600" dirty="0">
                <a:solidFill>
                  <a:srgbClr val="000000"/>
                </a:solidFill>
                <a:latin typeface="+mj-lt"/>
                <a:cs typeface="Times New Roman" pitchFamily="18" charset="0"/>
              </a:rPr>
              <a:t> phase modulator (PPM) in a system. </a:t>
            </a:r>
            <a:endParaRPr lang="en-US" sz="1600" dirty="0" smtClean="0">
              <a:solidFill>
                <a:srgbClr val="000000"/>
              </a:solidFill>
              <a:latin typeface="+mj-lt"/>
              <a:cs typeface="Times New Roman" pitchFamily="18" charset="0"/>
            </a:endParaRPr>
          </a:p>
          <a:p>
            <a:pPr>
              <a:spcAft>
                <a:spcPts val="1000"/>
              </a:spcAft>
            </a:pPr>
            <a:r>
              <a:rPr lang="en-US" sz="1600" dirty="0" smtClean="0">
                <a:solidFill>
                  <a:srgbClr val="000000"/>
                </a:solidFill>
                <a:latin typeface="+mj-lt"/>
                <a:cs typeface="Times New Roman" pitchFamily="18" charset="0"/>
              </a:rPr>
              <a:t>Using </a:t>
            </a:r>
            <a:r>
              <a:rPr lang="en-US" sz="1600" dirty="0">
                <a:solidFill>
                  <a:srgbClr val="000000"/>
                </a:solidFill>
                <a:latin typeface="+mj-lt"/>
                <a:cs typeface="Times New Roman" pitchFamily="18" charset="0"/>
              </a:rPr>
              <a:t>either a Mach-</a:t>
            </a:r>
            <a:r>
              <a:rPr lang="en-US" sz="1600" dirty="0" err="1">
                <a:solidFill>
                  <a:srgbClr val="000000"/>
                </a:solidFill>
                <a:latin typeface="+mj-lt"/>
                <a:cs typeface="Times New Roman" pitchFamily="18" charset="0"/>
              </a:rPr>
              <a:t>Zehnder</a:t>
            </a:r>
            <a:r>
              <a:rPr lang="en-US" sz="1600" dirty="0">
                <a:solidFill>
                  <a:srgbClr val="000000"/>
                </a:solidFill>
                <a:latin typeface="+mj-lt"/>
                <a:cs typeface="Times New Roman" pitchFamily="18" charset="0"/>
              </a:rPr>
              <a:t>-Interferometer (a) or a ring resonator (b), the phase-keyed signal after the PPM is converted to an intensity modulated signal for direct detection with a </a:t>
            </a:r>
            <a:r>
              <a:rPr lang="en-US" sz="1600" dirty="0" err="1">
                <a:solidFill>
                  <a:srgbClr val="000000"/>
                </a:solidFill>
                <a:latin typeface="+mj-lt"/>
                <a:cs typeface="Times New Roman" pitchFamily="18" charset="0"/>
              </a:rPr>
              <a:t>photodetector</a:t>
            </a:r>
            <a:r>
              <a:rPr lang="en-US" sz="1600" dirty="0">
                <a:solidFill>
                  <a:srgbClr val="000000"/>
                </a:solidFill>
                <a:latin typeface="+mj-lt"/>
                <a:cs typeface="Times New Roman" pitchFamily="18" charset="0"/>
              </a:rPr>
              <a:t>.</a:t>
            </a:r>
            <a:endParaRPr lang="el-GR" sz="1600" dirty="0">
              <a:solidFill>
                <a:srgbClr val="4F81BD"/>
              </a:solidFill>
              <a:latin typeface="+mj-lt"/>
              <a:cs typeface="Times New Roman" pitchFamily="18" charset="0"/>
            </a:endParaRPr>
          </a:p>
        </p:txBody>
      </p:sp>
      <p:sp>
        <p:nvSpPr>
          <p:cNvPr id="2" name="Rechteck 1"/>
          <p:cNvSpPr/>
          <p:nvPr/>
        </p:nvSpPr>
        <p:spPr>
          <a:xfrm>
            <a:off x="366567" y="4061971"/>
            <a:ext cx="8669927" cy="2031325"/>
          </a:xfrm>
          <a:prstGeom prst="rect">
            <a:avLst/>
          </a:prstGeom>
        </p:spPr>
        <p:txBody>
          <a:bodyPr wrap="square">
            <a:spAutoFit/>
          </a:bodyPr>
          <a:lstStyle/>
          <a:p>
            <a:r>
              <a:rPr lang="de-DE" b="0" i="1" dirty="0" smtClean="0"/>
              <a:t>T</a:t>
            </a:r>
            <a:r>
              <a:rPr lang="x-none" b="0" i="1" smtClean="0"/>
              <a:t>wo applications</a:t>
            </a:r>
            <a:r>
              <a:rPr lang="de-DE" b="0" i="1" dirty="0" smtClean="0"/>
              <a:t> </a:t>
            </a:r>
            <a:r>
              <a:rPr lang="de-DE" b="0" i="1" dirty="0" err="1" smtClean="0"/>
              <a:t>envisioned</a:t>
            </a:r>
            <a:r>
              <a:rPr lang="x-none" b="0" i="1" smtClean="0"/>
              <a:t>. </a:t>
            </a:r>
            <a:endParaRPr lang="de-DE" b="0" i="1" dirty="0" smtClean="0"/>
          </a:p>
          <a:p>
            <a:pPr marL="342900" indent="-342900">
              <a:buAutoNum type="alphaLcParenR"/>
            </a:pPr>
            <a:r>
              <a:rPr lang="de-DE" b="0" i="1" dirty="0" smtClean="0"/>
              <a:t>Interconnect: </a:t>
            </a:r>
            <a:r>
              <a:rPr lang="en-US" b="0" i="1" dirty="0" smtClean="0"/>
              <a:t>fully </a:t>
            </a:r>
            <a:r>
              <a:rPr lang="x-none" b="0" i="1"/>
              <a:t>integrated </a:t>
            </a:r>
            <a:r>
              <a:rPr lang="x-none" b="0" i="1" smtClean="0"/>
              <a:t>modulator </a:t>
            </a:r>
            <a:r>
              <a:rPr lang="de-DE" b="0" i="1" dirty="0" smtClean="0"/>
              <a:t>&amp; </a:t>
            </a:r>
            <a:r>
              <a:rPr lang="x-none" b="0" i="1" smtClean="0"/>
              <a:t>CMOS </a:t>
            </a:r>
            <a:r>
              <a:rPr lang="x-none" b="0" i="1"/>
              <a:t>electronics </a:t>
            </a:r>
            <a:r>
              <a:rPr lang="x-none" b="0" i="1" smtClean="0"/>
              <a:t>on-chip. </a:t>
            </a:r>
            <a:endParaRPr lang="de-DE" b="0" i="1" dirty="0" smtClean="0"/>
          </a:p>
          <a:p>
            <a:r>
              <a:rPr lang="de-DE" b="0" i="1" dirty="0"/>
              <a:t>	</a:t>
            </a:r>
            <a:r>
              <a:rPr lang="de-DE" b="0" i="1" dirty="0" smtClean="0">
                <a:sym typeface="Wingdings" pitchFamily="2" charset="2"/>
              </a:rPr>
              <a:t> </a:t>
            </a:r>
            <a:r>
              <a:rPr lang="x-none" b="0" i="1" smtClean="0"/>
              <a:t> size </a:t>
            </a:r>
            <a:r>
              <a:rPr lang="x-none" b="0" i="1"/>
              <a:t>matters </a:t>
            </a:r>
            <a:r>
              <a:rPr lang="de-DE" b="0" i="1" dirty="0" smtClean="0"/>
              <a:t>&amp; </a:t>
            </a:r>
            <a:r>
              <a:rPr lang="x-none" b="0" i="1" smtClean="0"/>
              <a:t>bit-rates </a:t>
            </a:r>
            <a:r>
              <a:rPr lang="x-none" b="0" i="1"/>
              <a:t>are low. </a:t>
            </a:r>
            <a:r>
              <a:rPr lang="de-DE" b="0" i="1" dirty="0" smtClean="0"/>
              <a:t/>
            </a:r>
            <a:br>
              <a:rPr lang="de-DE" b="0" i="1" dirty="0" smtClean="0"/>
            </a:br>
            <a:r>
              <a:rPr lang="de-DE" b="0" i="1" dirty="0" smtClean="0"/>
              <a:t>	</a:t>
            </a:r>
            <a:r>
              <a:rPr lang="de-DE" b="0" i="1" dirty="0" smtClean="0">
                <a:sym typeface="Wingdings" pitchFamily="2" charset="2"/>
              </a:rPr>
              <a:t> P</a:t>
            </a:r>
            <a:r>
              <a:rPr lang="x-none" b="0" i="1" smtClean="0"/>
              <a:t>ower </a:t>
            </a:r>
            <a:r>
              <a:rPr lang="x-none" b="0" i="1"/>
              <a:t>required in the receivers will be </a:t>
            </a:r>
            <a:r>
              <a:rPr lang="de-DE" b="0" i="1" dirty="0" err="1" smtClean="0"/>
              <a:t>low</a:t>
            </a:r>
            <a:r>
              <a:rPr lang="de-DE" b="0" i="1" dirty="0" smtClean="0">
                <a:sym typeface="Wingdings" pitchFamily="2" charset="2"/>
              </a:rPr>
              <a:t> </a:t>
            </a:r>
            <a:r>
              <a:rPr lang="de-DE" b="0" i="1" dirty="0" err="1" smtClean="0"/>
              <a:t>no</a:t>
            </a:r>
            <a:r>
              <a:rPr lang="de-DE" b="0" i="1" dirty="0" smtClean="0"/>
              <a:t> </a:t>
            </a:r>
            <a:r>
              <a:rPr lang="x-none" b="0" i="1" smtClean="0"/>
              <a:t>amplifiers needed </a:t>
            </a:r>
            <a:endParaRPr lang="de-DE" b="0" i="1" dirty="0" smtClean="0"/>
          </a:p>
          <a:p>
            <a:r>
              <a:rPr lang="de-DE" b="0" i="1" dirty="0" smtClean="0"/>
              <a:t>b) Modulator </a:t>
            </a:r>
            <a:r>
              <a:rPr lang="x-none" b="0" i="1" smtClean="0"/>
              <a:t>in </a:t>
            </a:r>
            <a:r>
              <a:rPr lang="en-US" b="0" i="1" dirty="0"/>
              <a:t>backbone </a:t>
            </a:r>
            <a:r>
              <a:rPr lang="x-none" b="0" i="1"/>
              <a:t>transmitters. </a:t>
            </a:r>
            <a:endParaRPr lang="de-DE" b="0" i="1" dirty="0" smtClean="0"/>
          </a:p>
          <a:p>
            <a:r>
              <a:rPr lang="de-DE" b="0" i="1" dirty="0"/>
              <a:t>	</a:t>
            </a:r>
            <a:r>
              <a:rPr lang="de-DE" b="0" i="1" dirty="0" smtClean="0">
                <a:sym typeface="Wingdings" pitchFamily="2" charset="2"/>
              </a:rPr>
              <a:t> </a:t>
            </a:r>
            <a:r>
              <a:rPr lang="x-none" b="0" i="1" smtClean="0"/>
              <a:t>ultimate </a:t>
            </a:r>
            <a:r>
              <a:rPr lang="x-none" b="0" i="1"/>
              <a:t>goal is a miniaturization </a:t>
            </a:r>
            <a:r>
              <a:rPr lang="de-DE" b="0" i="1" dirty="0" smtClean="0">
                <a:sym typeface="Wingdings" pitchFamily="2" charset="2"/>
              </a:rPr>
              <a:t> </a:t>
            </a:r>
            <a:r>
              <a:rPr lang="en-US" b="0" i="1" dirty="0" smtClean="0"/>
              <a:t> </a:t>
            </a:r>
            <a:r>
              <a:rPr lang="en-US" b="0" i="1" dirty="0"/>
              <a:t>small form factor size. </a:t>
            </a:r>
            <a:endParaRPr lang="en-US" b="0" i="1" dirty="0" smtClean="0"/>
          </a:p>
          <a:p>
            <a:r>
              <a:rPr lang="en-US" b="0" i="1" dirty="0"/>
              <a:t>	</a:t>
            </a:r>
            <a:r>
              <a:rPr lang="en-US" b="0" i="1" dirty="0" smtClean="0">
                <a:sym typeface="Wingdings" pitchFamily="2" charset="2"/>
              </a:rPr>
              <a:t> A</a:t>
            </a:r>
            <a:r>
              <a:rPr lang="x-none" b="0" i="1" smtClean="0"/>
              <a:t>mplifiers </a:t>
            </a:r>
            <a:r>
              <a:rPr lang="de-DE" b="0" i="1" dirty="0" err="1" smtClean="0"/>
              <a:t>are</a:t>
            </a:r>
            <a:r>
              <a:rPr lang="de-DE" b="0" i="1" dirty="0" smtClean="0"/>
              <a:t> in </a:t>
            </a:r>
            <a:r>
              <a:rPr lang="de-DE" b="0" i="1" dirty="0" err="1" smtClean="0"/>
              <a:t>receiver</a:t>
            </a:r>
            <a:r>
              <a:rPr lang="de-DE" b="0" i="1" dirty="0" smtClean="0"/>
              <a:t> </a:t>
            </a:r>
            <a:r>
              <a:rPr lang="de-DE" b="0" i="1" dirty="0" err="1" smtClean="0"/>
              <a:t>anyhow</a:t>
            </a:r>
            <a:r>
              <a:rPr lang="x-none" b="0" i="1" smtClean="0"/>
              <a:t>.</a:t>
            </a:r>
            <a:endParaRPr lang="en-US" dirty="0"/>
          </a:p>
        </p:txBody>
      </p:sp>
    </p:spTree>
    <p:extLst>
      <p:ext uri="{BB962C8B-B14F-4D97-AF65-F5344CB8AC3E}">
        <p14:creationId xmlns:p14="http://schemas.microsoft.com/office/powerpoint/2010/main" val="2728117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8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95" y="1012987"/>
            <a:ext cx="8077876" cy="121560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1"/>
          <p:cNvSpPr txBox="1"/>
          <p:nvPr/>
        </p:nvSpPr>
        <p:spPr>
          <a:xfrm>
            <a:off x="303862" y="2296981"/>
            <a:ext cx="8085107" cy="2862322"/>
          </a:xfrm>
          <a:prstGeom prst="rect">
            <a:avLst/>
          </a:prstGeom>
          <a:noFill/>
        </p:spPr>
        <p:txBody>
          <a:bodyPr wrap="square" rtlCol="0">
            <a:spAutoFit/>
          </a:bodyPr>
          <a:lstStyle/>
          <a:p>
            <a:r>
              <a:rPr lang="it-IT" dirty="0" err="1" smtClean="0"/>
              <a:t>Demonstrator</a:t>
            </a:r>
            <a:r>
              <a:rPr lang="it-IT" dirty="0" smtClean="0"/>
              <a:t>: </a:t>
            </a:r>
            <a:r>
              <a:rPr lang="it-IT" dirty="0" err="1" smtClean="0"/>
              <a:t>all</a:t>
            </a:r>
            <a:r>
              <a:rPr lang="it-IT" dirty="0" smtClean="0"/>
              <a:t> </a:t>
            </a:r>
            <a:r>
              <a:rPr lang="it-IT" dirty="0" err="1" smtClean="0"/>
              <a:t>digital</a:t>
            </a:r>
            <a:r>
              <a:rPr lang="it-IT" dirty="0" smtClean="0"/>
              <a:t> </a:t>
            </a:r>
            <a:r>
              <a:rPr lang="it-IT" dirty="0" err="1" smtClean="0"/>
              <a:t>parts</a:t>
            </a:r>
            <a:r>
              <a:rPr lang="it-IT" dirty="0" smtClean="0"/>
              <a:t> on FPGA, </a:t>
            </a:r>
            <a:r>
              <a:rPr lang="it-IT" dirty="0" err="1" smtClean="0"/>
              <a:t>analog</a:t>
            </a:r>
            <a:r>
              <a:rPr lang="it-IT" dirty="0" smtClean="0"/>
              <a:t> </a:t>
            </a:r>
            <a:r>
              <a:rPr lang="it-IT" dirty="0" err="1" smtClean="0"/>
              <a:t>parts</a:t>
            </a:r>
            <a:r>
              <a:rPr lang="it-IT" dirty="0" smtClean="0"/>
              <a:t> and </a:t>
            </a:r>
            <a:r>
              <a:rPr lang="it-IT" dirty="0" err="1" smtClean="0"/>
              <a:t>plasmonic</a:t>
            </a:r>
            <a:r>
              <a:rPr lang="it-IT" dirty="0" smtClean="0"/>
              <a:t> </a:t>
            </a:r>
            <a:r>
              <a:rPr lang="it-IT" dirty="0" err="1" smtClean="0"/>
              <a:t>devices</a:t>
            </a:r>
            <a:r>
              <a:rPr lang="it-IT" dirty="0" smtClean="0"/>
              <a:t> on </a:t>
            </a:r>
            <a:r>
              <a:rPr lang="it-IT" dirty="0" err="1" smtClean="0"/>
              <a:t>boards</a:t>
            </a:r>
            <a:endParaRPr lang="it-IT" dirty="0" smtClean="0"/>
          </a:p>
          <a:p>
            <a:pPr marL="285750" indent="-285750">
              <a:buFont typeface="Arial" pitchFamily="34" charset="0"/>
              <a:buChar char="•"/>
            </a:pPr>
            <a:endParaRPr lang="it-IT" dirty="0"/>
          </a:p>
          <a:p>
            <a:endParaRPr lang="it-IT" dirty="0" smtClean="0"/>
          </a:p>
          <a:p>
            <a:pPr marL="285750" indent="-285750">
              <a:buFont typeface="Arial" pitchFamily="34" charset="0"/>
              <a:buChar char="•"/>
            </a:pPr>
            <a:endParaRPr lang="it-IT" dirty="0"/>
          </a:p>
          <a:p>
            <a:pPr marL="285750" indent="-285750">
              <a:buFont typeface="Arial" pitchFamily="34" charset="0"/>
              <a:buChar char="•"/>
            </a:pPr>
            <a:endParaRPr lang="it-IT" dirty="0" smtClean="0"/>
          </a:p>
          <a:p>
            <a:pPr marL="285750" indent="-285750">
              <a:buFont typeface="Arial" pitchFamily="34" charset="0"/>
              <a:buChar char="•"/>
            </a:pPr>
            <a:endParaRPr lang="it-IT" dirty="0" smtClean="0"/>
          </a:p>
          <a:p>
            <a:pPr marL="285750" indent="-285750">
              <a:buFont typeface="Arial" pitchFamily="34" charset="0"/>
              <a:buChar char="•"/>
            </a:pPr>
            <a:endParaRPr lang="it-IT" dirty="0" smtClean="0"/>
          </a:p>
          <a:p>
            <a:r>
              <a:rPr lang="it-IT" dirty="0" smtClean="0"/>
              <a:t>Real </a:t>
            </a:r>
            <a:r>
              <a:rPr lang="it-IT" dirty="0" err="1" smtClean="0"/>
              <a:t>systems</a:t>
            </a:r>
            <a:r>
              <a:rPr lang="it-IT" dirty="0" smtClean="0"/>
              <a:t>: </a:t>
            </a:r>
            <a:r>
              <a:rPr lang="it-IT" dirty="0" err="1" smtClean="0"/>
              <a:t>all</a:t>
            </a:r>
            <a:r>
              <a:rPr lang="it-IT" dirty="0" smtClean="0"/>
              <a:t> </a:t>
            </a:r>
            <a:r>
              <a:rPr lang="it-IT" dirty="0" err="1" smtClean="0"/>
              <a:t>components</a:t>
            </a:r>
            <a:r>
              <a:rPr lang="it-IT" dirty="0" smtClean="0"/>
              <a:t> (</a:t>
            </a:r>
            <a:r>
              <a:rPr lang="it-IT" dirty="0" err="1" smtClean="0"/>
              <a:t>digital</a:t>
            </a:r>
            <a:r>
              <a:rPr lang="it-IT" dirty="0" smtClean="0"/>
              <a:t> and </a:t>
            </a:r>
            <a:r>
              <a:rPr lang="it-IT" dirty="0" err="1" smtClean="0"/>
              <a:t>analog</a:t>
            </a:r>
            <a:r>
              <a:rPr lang="it-IT" dirty="0" smtClean="0"/>
              <a:t> </a:t>
            </a:r>
            <a:r>
              <a:rPr lang="it-IT" dirty="0" err="1" smtClean="0"/>
              <a:t>parts</a:t>
            </a:r>
            <a:r>
              <a:rPr lang="it-IT" dirty="0" smtClean="0"/>
              <a:t>, </a:t>
            </a:r>
            <a:r>
              <a:rPr lang="it-IT" dirty="0" err="1" smtClean="0"/>
              <a:t>plasmonic</a:t>
            </a:r>
            <a:r>
              <a:rPr lang="it-IT" dirty="0" smtClean="0"/>
              <a:t> </a:t>
            </a:r>
            <a:r>
              <a:rPr lang="it-IT" dirty="0" err="1" smtClean="0"/>
              <a:t>devices</a:t>
            </a:r>
            <a:r>
              <a:rPr lang="it-IT" dirty="0" smtClean="0"/>
              <a:t>) </a:t>
            </a:r>
            <a:r>
              <a:rPr lang="it-IT" dirty="0" err="1" smtClean="0"/>
              <a:t>integrated</a:t>
            </a:r>
            <a:r>
              <a:rPr lang="it-IT" dirty="0" smtClean="0"/>
              <a:t> </a:t>
            </a:r>
            <a:r>
              <a:rPr lang="it-IT" dirty="0" err="1" smtClean="0"/>
              <a:t>together</a:t>
            </a:r>
            <a:r>
              <a:rPr lang="it-IT" dirty="0" smtClean="0"/>
              <a:t> in the </a:t>
            </a:r>
            <a:r>
              <a:rPr lang="it-IT" dirty="0" err="1" smtClean="0"/>
              <a:t>same</a:t>
            </a:r>
            <a:r>
              <a:rPr lang="it-IT" dirty="0" smtClean="0"/>
              <a:t> </a:t>
            </a:r>
            <a:r>
              <a:rPr lang="it-IT" dirty="0" err="1" smtClean="0"/>
              <a:t>Silicon</a:t>
            </a:r>
            <a:r>
              <a:rPr lang="it-IT" dirty="0" smtClean="0"/>
              <a:t> chip</a:t>
            </a:r>
          </a:p>
        </p:txBody>
      </p:sp>
      <p:grpSp>
        <p:nvGrpSpPr>
          <p:cNvPr id="7" name="Group 26"/>
          <p:cNvGrpSpPr/>
          <p:nvPr/>
        </p:nvGrpSpPr>
        <p:grpSpPr>
          <a:xfrm>
            <a:off x="2627784" y="2647440"/>
            <a:ext cx="5328592" cy="936104"/>
            <a:chOff x="683568" y="3501008"/>
            <a:chExt cx="5328592" cy="936104"/>
          </a:xfrm>
        </p:grpSpPr>
        <p:sp>
          <p:nvSpPr>
            <p:cNvPr id="8" name="Rectangle 2"/>
            <p:cNvSpPr/>
            <p:nvPr/>
          </p:nvSpPr>
          <p:spPr bwMode="auto">
            <a:xfrm>
              <a:off x="683568" y="3501008"/>
              <a:ext cx="1152128" cy="936104"/>
            </a:xfrm>
            <a:prstGeom prst="rect">
              <a:avLst/>
            </a:prstGeom>
            <a:gradFill>
              <a:gsLst>
                <a:gs pos="0">
                  <a:srgbClr val="03D4A8"/>
                </a:gs>
                <a:gs pos="25000">
                  <a:srgbClr val="21D6E0"/>
                </a:gs>
                <a:gs pos="75000">
                  <a:srgbClr val="0087E6"/>
                </a:gs>
                <a:gs pos="100000">
                  <a:srgbClr val="005CBF"/>
                </a:gs>
              </a:gsLst>
              <a:lin ang="5400000" scaled="0"/>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9" name="Rectangle 7"/>
            <p:cNvSpPr/>
            <p:nvPr/>
          </p:nvSpPr>
          <p:spPr bwMode="auto">
            <a:xfrm>
              <a:off x="2483768" y="3501008"/>
              <a:ext cx="432048" cy="936104"/>
            </a:xfrm>
            <a:prstGeom prst="rect">
              <a:avLst/>
            </a:prstGeom>
            <a:gradFill>
              <a:gsLst>
                <a:gs pos="0">
                  <a:srgbClr val="FFF200"/>
                </a:gs>
                <a:gs pos="45000">
                  <a:srgbClr val="FF7A00"/>
                </a:gs>
                <a:gs pos="70000">
                  <a:srgbClr val="FF0300"/>
                </a:gs>
                <a:gs pos="100000">
                  <a:srgbClr val="4D0808"/>
                </a:gs>
              </a:gsLst>
              <a:lin ang="5400000" scaled="0"/>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10" name="Rectangle 8"/>
            <p:cNvSpPr/>
            <p:nvPr/>
          </p:nvSpPr>
          <p:spPr bwMode="auto">
            <a:xfrm>
              <a:off x="3779912" y="3501008"/>
              <a:ext cx="432048" cy="936104"/>
            </a:xfrm>
            <a:prstGeom prst="rect">
              <a:avLst/>
            </a:prstGeom>
            <a:gradFill>
              <a:gsLst>
                <a:gs pos="0">
                  <a:srgbClr val="FFF200"/>
                </a:gs>
                <a:gs pos="45000">
                  <a:srgbClr val="FF7A00"/>
                </a:gs>
                <a:gs pos="70000">
                  <a:srgbClr val="FF0300"/>
                </a:gs>
                <a:gs pos="100000">
                  <a:srgbClr val="4D0808"/>
                </a:gs>
              </a:gsLst>
              <a:lin ang="5400000" scaled="0"/>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11" name="Rectangle 9"/>
            <p:cNvSpPr/>
            <p:nvPr/>
          </p:nvSpPr>
          <p:spPr bwMode="auto">
            <a:xfrm>
              <a:off x="4860032" y="3501008"/>
              <a:ext cx="1152128" cy="936104"/>
            </a:xfrm>
            <a:prstGeom prst="rect">
              <a:avLst/>
            </a:prstGeom>
            <a:gradFill>
              <a:gsLst>
                <a:gs pos="0">
                  <a:srgbClr val="03D4A8"/>
                </a:gs>
                <a:gs pos="25000">
                  <a:srgbClr val="21D6E0"/>
                </a:gs>
                <a:gs pos="75000">
                  <a:srgbClr val="0087E6"/>
                </a:gs>
                <a:gs pos="100000">
                  <a:srgbClr val="005CBF"/>
                </a:gs>
              </a:gsLst>
              <a:lin ang="5400000" scaled="0"/>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cxnSp>
          <p:nvCxnSpPr>
            <p:cNvPr id="12" name="Straight Arrow Connector 6"/>
            <p:cNvCxnSpPr/>
            <p:nvPr/>
          </p:nvCxnSpPr>
          <p:spPr bwMode="auto">
            <a:xfrm>
              <a:off x="2915816" y="3717032"/>
              <a:ext cx="864096" cy="0"/>
            </a:xfrm>
            <a:prstGeom prst="straightConnector1">
              <a:avLst/>
            </a:prstGeom>
            <a:noFill/>
            <a:ln w="1905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flipH="1">
              <a:off x="2915816" y="4221088"/>
              <a:ext cx="864096" cy="0"/>
            </a:xfrm>
            <a:prstGeom prst="straightConnector1">
              <a:avLst/>
            </a:prstGeom>
            <a:noFill/>
            <a:ln w="19050" cap="flat" cmpd="sng" algn="ctr">
              <a:solidFill>
                <a:srgbClr val="FF0000"/>
              </a:solidFill>
              <a:prstDash val="solid"/>
              <a:round/>
              <a:headEnd type="none" w="med" len="med"/>
              <a:tailEnd type="triangle"/>
            </a:ln>
            <a:effectLst/>
          </p:spPr>
        </p:cxnSp>
        <p:cxnSp>
          <p:nvCxnSpPr>
            <p:cNvPr id="14" name="Straight Arrow Connector 13"/>
            <p:cNvCxnSpPr/>
            <p:nvPr/>
          </p:nvCxnSpPr>
          <p:spPr bwMode="auto">
            <a:xfrm>
              <a:off x="1835696" y="3717032"/>
              <a:ext cx="648072" cy="0"/>
            </a:xfrm>
            <a:prstGeom prst="straightConnector1">
              <a:avLst/>
            </a:prstGeom>
            <a:noFill/>
            <a:ln w="19050" cap="flat" cmpd="sng" algn="ctr">
              <a:solidFill>
                <a:srgbClr val="FF0000"/>
              </a:solidFill>
              <a:prstDash val="solid"/>
              <a:round/>
              <a:headEnd type="none" w="med" len="med"/>
              <a:tailEnd type="triangle"/>
            </a:ln>
            <a:effectLst/>
          </p:spPr>
        </p:cxnSp>
        <p:cxnSp>
          <p:nvCxnSpPr>
            <p:cNvPr id="15" name="Straight Arrow Connector 14"/>
            <p:cNvCxnSpPr/>
            <p:nvPr/>
          </p:nvCxnSpPr>
          <p:spPr bwMode="auto">
            <a:xfrm flipH="1">
              <a:off x="1835696" y="4221088"/>
              <a:ext cx="648072" cy="0"/>
            </a:xfrm>
            <a:prstGeom prst="straightConnector1">
              <a:avLst/>
            </a:prstGeom>
            <a:noFill/>
            <a:ln w="19050" cap="flat" cmpd="sng" algn="ctr">
              <a:solidFill>
                <a:srgbClr val="FF0000"/>
              </a:solidFill>
              <a:prstDash val="solid"/>
              <a:round/>
              <a:headEnd type="none" w="med" len="med"/>
              <a:tailEnd type="triangle"/>
            </a:ln>
            <a:effectLst/>
          </p:spPr>
        </p:cxnSp>
        <p:cxnSp>
          <p:nvCxnSpPr>
            <p:cNvPr id="16" name="Straight Arrow Connector 22"/>
            <p:cNvCxnSpPr/>
            <p:nvPr/>
          </p:nvCxnSpPr>
          <p:spPr bwMode="auto">
            <a:xfrm>
              <a:off x="4211960" y="3717032"/>
              <a:ext cx="648072" cy="0"/>
            </a:xfrm>
            <a:prstGeom prst="straightConnector1">
              <a:avLst/>
            </a:prstGeom>
            <a:noFill/>
            <a:ln w="19050" cap="flat" cmpd="sng" algn="ctr">
              <a:solidFill>
                <a:srgbClr val="FF0000"/>
              </a:solidFill>
              <a:prstDash val="solid"/>
              <a:round/>
              <a:headEnd type="none" w="med" len="med"/>
              <a:tailEnd type="triangle"/>
            </a:ln>
            <a:effectLst/>
          </p:spPr>
        </p:cxnSp>
        <p:cxnSp>
          <p:nvCxnSpPr>
            <p:cNvPr id="17" name="Straight Arrow Connector 23"/>
            <p:cNvCxnSpPr/>
            <p:nvPr/>
          </p:nvCxnSpPr>
          <p:spPr bwMode="auto">
            <a:xfrm flipH="1">
              <a:off x="4211960" y="4221088"/>
              <a:ext cx="648072" cy="0"/>
            </a:xfrm>
            <a:prstGeom prst="straightConnector1">
              <a:avLst/>
            </a:prstGeom>
            <a:noFill/>
            <a:ln w="19050" cap="flat" cmpd="sng" algn="ctr">
              <a:solidFill>
                <a:srgbClr val="FF0000"/>
              </a:solidFill>
              <a:prstDash val="solid"/>
              <a:round/>
              <a:headEnd type="none" w="med" len="med"/>
              <a:tailEnd type="triangle"/>
            </a:ln>
            <a:effectLst/>
          </p:spPr>
        </p:cxnSp>
        <p:sp>
          <p:nvSpPr>
            <p:cNvPr id="18" name="TextBox 17"/>
            <p:cNvSpPr txBox="1"/>
            <p:nvPr/>
          </p:nvSpPr>
          <p:spPr>
            <a:xfrm>
              <a:off x="5023162" y="3788085"/>
              <a:ext cx="825867" cy="369332"/>
            </a:xfrm>
            <a:prstGeom prst="rect">
              <a:avLst/>
            </a:prstGeom>
            <a:noFill/>
          </p:spPr>
          <p:txBody>
            <a:bodyPr wrap="none" rtlCol="0">
              <a:spAutoFit/>
            </a:bodyPr>
            <a:lstStyle/>
            <a:p>
              <a:r>
                <a:rPr lang="it-IT" dirty="0" smtClean="0"/>
                <a:t>FPGA</a:t>
              </a:r>
              <a:endParaRPr lang="en-US" dirty="0"/>
            </a:p>
          </p:txBody>
        </p:sp>
        <p:sp>
          <p:nvSpPr>
            <p:cNvPr id="19" name="TextBox 25"/>
            <p:cNvSpPr txBox="1"/>
            <p:nvPr/>
          </p:nvSpPr>
          <p:spPr>
            <a:xfrm>
              <a:off x="846698" y="3784394"/>
              <a:ext cx="825867" cy="369332"/>
            </a:xfrm>
            <a:prstGeom prst="rect">
              <a:avLst/>
            </a:prstGeom>
            <a:noFill/>
          </p:spPr>
          <p:txBody>
            <a:bodyPr wrap="none" rtlCol="0">
              <a:spAutoFit/>
            </a:bodyPr>
            <a:lstStyle/>
            <a:p>
              <a:r>
                <a:rPr lang="it-IT" dirty="0" smtClean="0"/>
                <a:t>FPGA</a:t>
              </a:r>
              <a:endParaRPr lang="en-US" dirty="0"/>
            </a:p>
          </p:txBody>
        </p:sp>
        <p:sp>
          <p:nvSpPr>
            <p:cNvPr id="20" name="TextBox 18"/>
            <p:cNvSpPr txBox="1"/>
            <p:nvPr/>
          </p:nvSpPr>
          <p:spPr>
            <a:xfrm>
              <a:off x="2422499" y="3839852"/>
              <a:ext cx="554960" cy="246221"/>
            </a:xfrm>
            <a:prstGeom prst="rect">
              <a:avLst/>
            </a:prstGeom>
            <a:noFill/>
          </p:spPr>
          <p:txBody>
            <a:bodyPr wrap="none" rtlCol="0">
              <a:spAutoFit/>
            </a:bodyPr>
            <a:lstStyle/>
            <a:p>
              <a:r>
                <a:rPr lang="it-IT" sz="1000" dirty="0" smtClean="0"/>
                <a:t>Board</a:t>
              </a:r>
              <a:endParaRPr lang="en-US" sz="1000" dirty="0"/>
            </a:p>
          </p:txBody>
        </p:sp>
        <p:sp>
          <p:nvSpPr>
            <p:cNvPr id="21" name="TextBox 27"/>
            <p:cNvSpPr txBox="1"/>
            <p:nvPr/>
          </p:nvSpPr>
          <p:spPr>
            <a:xfrm>
              <a:off x="3718456" y="3839851"/>
              <a:ext cx="554960" cy="246221"/>
            </a:xfrm>
            <a:prstGeom prst="rect">
              <a:avLst/>
            </a:prstGeom>
            <a:noFill/>
          </p:spPr>
          <p:txBody>
            <a:bodyPr wrap="none" rtlCol="0">
              <a:spAutoFit/>
            </a:bodyPr>
            <a:lstStyle/>
            <a:p>
              <a:r>
                <a:rPr lang="it-IT" sz="1000" dirty="0" smtClean="0"/>
                <a:t>Board</a:t>
              </a:r>
              <a:endParaRPr lang="en-US" sz="1000" dirty="0"/>
            </a:p>
          </p:txBody>
        </p:sp>
        <p:sp>
          <p:nvSpPr>
            <p:cNvPr id="22" name="TextBox 24"/>
            <p:cNvSpPr txBox="1"/>
            <p:nvPr/>
          </p:nvSpPr>
          <p:spPr>
            <a:xfrm>
              <a:off x="1828800" y="3762906"/>
              <a:ext cx="679994" cy="400110"/>
            </a:xfrm>
            <a:prstGeom prst="rect">
              <a:avLst/>
            </a:prstGeom>
            <a:noFill/>
          </p:spPr>
          <p:txBody>
            <a:bodyPr wrap="none" rtlCol="0">
              <a:spAutoFit/>
            </a:bodyPr>
            <a:lstStyle/>
            <a:p>
              <a:r>
                <a:rPr lang="it-IT" sz="1000" dirty="0" err="1" smtClean="0"/>
                <a:t>Electric</a:t>
              </a:r>
              <a:r>
                <a:rPr lang="it-IT" sz="1000" dirty="0" smtClean="0"/>
                <a:t> </a:t>
              </a:r>
            </a:p>
            <a:p>
              <a:r>
                <a:rPr lang="it-IT" sz="1000" dirty="0" err="1" smtClean="0"/>
                <a:t>signals</a:t>
              </a:r>
              <a:endParaRPr lang="en-US" sz="1000" dirty="0"/>
            </a:p>
          </p:txBody>
        </p:sp>
        <p:sp>
          <p:nvSpPr>
            <p:cNvPr id="23" name="TextBox 29"/>
            <p:cNvSpPr txBox="1"/>
            <p:nvPr/>
          </p:nvSpPr>
          <p:spPr>
            <a:xfrm>
              <a:off x="4211960" y="3776629"/>
              <a:ext cx="679994" cy="400110"/>
            </a:xfrm>
            <a:prstGeom prst="rect">
              <a:avLst/>
            </a:prstGeom>
            <a:noFill/>
          </p:spPr>
          <p:txBody>
            <a:bodyPr wrap="none" rtlCol="0">
              <a:spAutoFit/>
            </a:bodyPr>
            <a:lstStyle/>
            <a:p>
              <a:r>
                <a:rPr lang="it-IT" sz="1000" dirty="0" err="1" smtClean="0"/>
                <a:t>Electric</a:t>
              </a:r>
              <a:r>
                <a:rPr lang="it-IT" sz="1000" dirty="0" smtClean="0"/>
                <a:t> </a:t>
              </a:r>
            </a:p>
            <a:p>
              <a:r>
                <a:rPr lang="it-IT" sz="1000" dirty="0" err="1" smtClean="0"/>
                <a:t>signals</a:t>
              </a:r>
              <a:endParaRPr lang="en-US" sz="1000" dirty="0"/>
            </a:p>
          </p:txBody>
        </p:sp>
        <p:sp>
          <p:nvSpPr>
            <p:cNvPr id="24" name="TextBox 30"/>
            <p:cNvSpPr txBox="1"/>
            <p:nvPr/>
          </p:nvSpPr>
          <p:spPr>
            <a:xfrm>
              <a:off x="2936533" y="3769005"/>
              <a:ext cx="822661" cy="400110"/>
            </a:xfrm>
            <a:prstGeom prst="rect">
              <a:avLst/>
            </a:prstGeom>
            <a:noFill/>
          </p:spPr>
          <p:txBody>
            <a:bodyPr wrap="none" rtlCol="0">
              <a:spAutoFit/>
            </a:bodyPr>
            <a:lstStyle/>
            <a:p>
              <a:r>
                <a:rPr lang="it-IT" sz="1000" dirty="0" err="1" smtClean="0"/>
                <a:t>Plasmonic</a:t>
              </a:r>
              <a:endParaRPr lang="it-IT" sz="1000" dirty="0" smtClean="0"/>
            </a:p>
            <a:p>
              <a:r>
                <a:rPr lang="it-IT" sz="1000" dirty="0" err="1" smtClean="0"/>
                <a:t>signals</a:t>
              </a:r>
              <a:endParaRPr lang="en-US" sz="1000" dirty="0"/>
            </a:p>
          </p:txBody>
        </p:sp>
      </p:grpSp>
      <p:sp>
        <p:nvSpPr>
          <p:cNvPr id="25" name="Rectangle 31"/>
          <p:cNvSpPr/>
          <p:nvPr/>
        </p:nvSpPr>
        <p:spPr bwMode="auto">
          <a:xfrm>
            <a:off x="708237" y="5159303"/>
            <a:ext cx="1152128" cy="936104"/>
          </a:xfrm>
          <a:prstGeom prst="rect">
            <a:avLst/>
          </a:prstGeom>
          <a:gradFill>
            <a:gsLst>
              <a:gs pos="0">
                <a:srgbClr val="03D4A8"/>
              </a:gs>
              <a:gs pos="25000">
                <a:srgbClr val="21D6E0"/>
              </a:gs>
              <a:gs pos="75000">
                <a:srgbClr val="0087E6"/>
              </a:gs>
              <a:gs pos="100000">
                <a:srgbClr val="005CBF"/>
              </a:gs>
            </a:gsLst>
            <a:lin ang="5400000" scaled="0"/>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26" name="Rectangle 34"/>
          <p:cNvSpPr/>
          <p:nvPr/>
        </p:nvSpPr>
        <p:spPr bwMode="auto">
          <a:xfrm>
            <a:off x="2724461" y="5159303"/>
            <a:ext cx="1152128" cy="936104"/>
          </a:xfrm>
          <a:prstGeom prst="rect">
            <a:avLst/>
          </a:prstGeom>
          <a:gradFill>
            <a:gsLst>
              <a:gs pos="0">
                <a:srgbClr val="03D4A8"/>
              </a:gs>
              <a:gs pos="25000">
                <a:srgbClr val="21D6E0"/>
              </a:gs>
              <a:gs pos="75000">
                <a:srgbClr val="0087E6"/>
              </a:gs>
              <a:gs pos="100000">
                <a:srgbClr val="005CBF"/>
              </a:gs>
            </a:gsLst>
            <a:lin ang="5400000" scaled="0"/>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cxnSp>
        <p:nvCxnSpPr>
          <p:cNvPr id="27" name="Straight Arrow Connector 35"/>
          <p:cNvCxnSpPr/>
          <p:nvPr/>
        </p:nvCxnSpPr>
        <p:spPr bwMode="auto">
          <a:xfrm>
            <a:off x="1860365" y="5375327"/>
            <a:ext cx="864096" cy="0"/>
          </a:xfrm>
          <a:prstGeom prst="straightConnector1">
            <a:avLst/>
          </a:prstGeom>
          <a:noFill/>
          <a:ln w="19050" cap="flat" cmpd="sng" algn="ctr">
            <a:solidFill>
              <a:srgbClr val="FF0000"/>
            </a:solidFill>
            <a:prstDash val="solid"/>
            <a:round/>
            <a:headEnd type="none" w="med" len="med"/>
            <a:tailEnd type="triangle"/>
          </a:ln>
          <a:effectLst/>
        </p:spPr>
      </p:cxnSp>
      <p:cxnSp>
        <p:nvCxnSpPr>
          <p:cNvPr id="28" name="Straight Arrow Connector 36"/>
          <p:cNvCxnSpPr/>
          <p:nvPr/>
        </p:nvCxnSpPr>
        <p:spPr bwMode="auto">
          <a:xfrm flipH="1">
            <a:off x="1860365" y="5879383"/>
            <a:ext cx="864096" cy="0"/>
          </a:xfrm>
          <a:prstGeom prst="straightConnector1">
            <a:avLst/>
          </a:prstGeom>
          <a:noFill/>
          <a:ln w="19050" cap="flat" cmpd="sng" algn="ctr">
            <a:solidFill>
              <a:srgbClr val="FF0000"/>
            </a:solidFill>
            <a:prstDash val="solid"/>
            <a:round/>
            <a:headEnd type="none" w="med" len="med"/>
            <a:tailEnd type="triangle"/>
          </a:ln>
          <a:effectLst/>
        </p:spPr>
      </p:cxnSp>
      <p:sp>
        <p:nvSpPr>
          <p:cNvPr id="29" name="TextBox 41"/>
          <p:cNvSpPr txBox="1"/>
          <p:nvPr/>
        </p:nvSpPr>
        <p:spPr>
          <a:xfrm>
            <a:off x="2951711" y="5446380"/>
            <a:ext cx="697627" cy="369332"/>
          </a:xfrm>
          <a:prstGeom prst="rect">
            <a:avLst/>
          </a:prstGeom>
          <a:noFill/>
        </p:spPr>
        <p:txBody>
          <a:bodyPr wrap="none" rtlCol="0">
            <a:spAutoFit/>
          </a:bodyPr>
          <a:lstStyle/>
          <a:p>
            <a:r>
              <a:rPr lang="it-IT" dirty="0" smtClean="0"/>
              <a:t>Chip</a:t>
            </a:r>
            <a:endParaRPr lang="en-US" dirty="0"/>
          </a:p>
        </p:txBody>
      </p:sp>
      <p:sp>
        <p:nvSpPr>
          <p:cNvPr id="30" name="TextBox 42"/>
          <p:cNvSpPr txBox="1"/>
          <p:nvPr/>
        </p:nvSpPr>
        <p:spPr>
          <a:xfrm>
            <a:off x="935487" y="5442689"/>
            <a:ext cx="697627" cy="369332"/>
          </a:xfrm>
          <a:prstGeom prst="rect">
            <a:avLst/>
          </a:prstGeom>
          <a:noFill/>
        </p:spPr>
        <p:txBody>
          <a:bodyPr wrap="none" rtlCol="0">
            <a:spAutoFit/>
          </a:bodyPr>
          <a:lstStyle/>
          <a:p>
            <a:r>
              <a:rPr lang="it-IT" dirty="0" smtClean="0"/>
              <a:t>Chip</a:t>
            </a:r>
            <a:endParaRPr lang="en-US" dirty="0"/>
          </a:p>
        </p:txBody>
      </p:sp>
      <p:sp>
        <p:nvSpPr>
          <p:cNvPr id="31" name="TextBox 47"/>
          <p:cNvSpPr txBox="1"/>
          <p:nvPr/>
        </p:nvSpPr>
        <p:spPr>
          <a:xfrm>
            <a:off x="1881082" y="5427300"/>
            <a:ext cx="822661" cy="400110"/>
          </a:xfrm>
          <a:prstGeom prst="rect">
            <a:avLst/>
          </a:prstGeom>
          <a:noFill/>
        </p:spPr>
        <p:txBody>
          <a:bodyPr wrap="none" rtlCol="0">
            <a:spAutoFit/>
          </a:bodyPr>
          <a:lstStyle/>
          <a:p>
            <a:r>
              <a:rPr lang="it-IT" sz="1000" dirty="0" err="1" smtClean="0"/>
              <a:t>Plasmonic</a:t>
            </a:r>
            <a:endParaRPr lang="it-IT" sz="1000" dirty="0" smtClean="0"/>
          </a:p>
          <a:p>
            <a:r>
              <a:rPr lang="it-IT" sz="1000" dirty="0" err="1" smtClean="0"/>
              <a:t>signals</a:t>
            </a:r>
            <a:endParaRPr lang="en-US" sz="1000" dirty="0"/>
          </a:p>
        </p:txBody>
      </p:sp>
      <p:grpSp>
        <p:nvGrpSpPr>
          <p:cNvPr id="32" name="Group 32"/>
          <p:cNvGrpSpPr/>
          <p:nvPr/>
        </p:nvGrpSpPr>
        <p:grpSpPr>
          <a:xfrm>
            <a:off x="7114849" y="3178647"/>
            <a:ext cx="1584176" cy="1331856"/>
            <a:chOff x="7164288" y="4905456"/>
            <a:chExt cx="1584176" cy="1331856"/>
          </a:xfrm>
        </p:grpSpPr>
        <p:sp>
          <p:nvSpPr>
            <p:cNvPr id="33" name="Oval 33"/>
            <p:cNvSpPr/>
            <p:nvPr/>
          </p:nvSpPr>
          <p:spPr bwMode="auto">
            <a:xfrm>
              <a:off x="7164288" y="4905456"/>
              <a:ext cx="1584176" cy="1331856"/>
            </a:xfrm>
            <a:prstGeom prst="ellipse">
              <a:avLst/>
            </a:prstGeom>
            <a:gradFill>
              <a:gsLst>
                <a:gs pos="0">
                  <a:srgbClr val="03D4A8"/>
                </a:gs>
                <a:gs pos="25000">
                  <a:srgbClr val="21D6E0"/>
                </a:gs>
                <a:gs pos="75000">
                  <a:srgbClr val="0087E6"/>
                </a:gs>
                <a:gs pos="100000">
                  <a:srgbClr val="005CBF"/>
                </a:gs>
              </a:gsLst>
              <a:lin ang="5400000" scaled="0"/>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34" name="TextBox 37"/>
            <p:cNvSpPr txBox="1"/>
            <p:nvPr/>
          </p:nvSpPr>
          <p:spPr>
            <a:xfrm>
              <a:off x="7380312" y="5085184"/>
              <a:ext cx="1289247" cy="1015663"/>
            </a:xfrm>
            <a:prstGeom prst="rect">
              <a:avLst/>
            </a:prstGeom>
            <a:noFill/>
          </p:spPr>
          <p:txBody>
            <a:bodyPr wrap="square" rtlCol="0">
              <a:spAutoFit/>
            </a:bodyPr>
            <a:lstStyle/>
            <a:p>
              <a:r>
                <a:rPr lang="it-IT" sz="1000" dirty="0" smtClean="0"/>
                <a:t>Storage</a:t>
              </a:r>
            </a:p>
            <a:p>
              <a:r>
                <a:rPr lang="it-IT" sz="1000" dirty="0" err="1" smtClean="0"/>
                <a:t>Synchronization</a:t>
              </a:r>
              <a:endParaRPr lang="it-IT" sz="1000" dirty="0" smtClean="0"/>
            </a:p>
            <a:p>
              <a:r>
                <a:rPr lang="it-IT" sz="1000" dirty="0" err="1" smtClean="0"/>
                <a:t>QoS</a:t>
              </a:r>
              <a:endParaRPr lang="it-IT" sz="1000" dirty="0" smtClean="0"/>
            </a:p>
            <a:p>
              <a:r>
                <a:rPr lang="it-IT" sz="1000" dirty="0" smtClean="0"/>
                <a:t>Flow control</a:t>
              </a:r>
            </a:p>
            <a:p>
              <a:r>
                <a:rPr lang="it-IT" sz="1000" dirty="0" smtClean="0"/>
                <a:t>Ser/</a:t>
              </a:r>
              <a:r>
                <a:rPr lang="it-IT" sz="1000" dirty="0" err="1" smtClean="0"/>
                <a:t>Des</a:t>
              </a:r>
              <a:endParaRPr lang="it-IT" sz="1000" dirty="0" smtClean="0"/>
            </a:p>
            <a:p>
              <a:r>
                <a:rPr lang="it-IT" sz="1000" dirty="0" err="1" smtClean="0"/>
                <a:t>Codecs</a:t>
              </a:r>
              <a:endParaRPr lang="en-US" sz="1000" dirty="0"/>
            </a:p>
          </p:txBody>
        </p:sp>
      </p:grpSp>
      <p:grpSp>
        <p:nvGrpSpPr>
          <p:cNvPr id="35" name="Group 38"/>
          <p:cNvGrpSpPr/>
          <p:nvPr/>
        </p:nvGrpSpPr>
        <p:grpSpPr>
          <a:xfrm>
            <a:off x="1547664" y="3197567"/>
            <a:ext cx="1584176" cy="1331856"/>
            <a:chOff x="7164288" y="4905456"/>
            <a:chExt cx="1584176" cy="1331856"/>
          </a:xfrm>
        </p:grpSpPr>
        <p:sp>
          <p:nvSpPr>
            <p:cNvPr id="36" name="Oval 39"/>
            <p:cNvSpPr/>
            <p:nvPr/>
          </p:nvSpPr>
          <p:spPr bwMode="auto">
            <a:xfrm>
              <a:off x="7164288" y="4905456"/>
              <a:ext cx="1584176" cy="1331856"/>
            </a:xfrm>
            <a:prstGeom prst="ellipse">
              <a:avLst/>
            </a:prstGeom>
            <a:gradFill>
              <a:gsLst>
                <a:gs pos="0">
                  <a:srgbClr val="03D4A8"/>
                </a:gs>
                <a:gs pos="25000">
                  <a:srgbClr val="21D6E0"/>
                </a:gs>
                <a:gs pos="75000">
                  <a:srgbClr val="0087E6"/>
                </a:gs>
                <a:gs pos="100000">
                  <a:srgbClr val="005CBF"/>
                </a:gs>
              </a:gsLst>
              <a:lin ang="5400000" scaled="0"/>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37" name="TextBox 40"/>
            <p:cNvSpPr txBox="1"/>
            <p:nvPr/>
          </p:nvSpPr>
          <p:spPr>
            <a:xfrm>
              <a:off x="7380312" y="5085184"/>
              <a:ext cx="1289247" cy="1015663"/>
            </a:xfrm>
            <a:prstGeom prst="rect">
              <a:avLst/>
            </a:prstGeom>
            <a:noFill/>
          </p:spPr>
          <p:txBody>
            <a:bodyPr wrap="square" rtlCol="0">
              <a:spAutoFit/>
            </a:bodyPr>
            <a:lstStyle/>
            <a:p>
              <a:r>
                <a:rPr lang="it-IT" sz="1000" dirty="0" smtClean="0"/>
                <a:t>Storage</a:t>
              </a:r>
            </a:p>
            <a:p>
              <a:r>
                <a:rPr lang="it-IT" sz="1000" dirty="0" err="1" smtClean="0"/>
                <a:t>Synchronization</a:t>
              </a:r>
              <a:endParaRPr lang="it-IT" sz="1000" dirty="0" smtClean="0"/>
            </a:p>
            <a:p>
              <a:r>
                <a:rPr lang="it-IT" sz="1000" dirty="0" err="1" smtClean="0"/>
                <a:t>QoS</a:t>
              </a:r>
              <a:endParaRPr lang="it-IT" sz="1000" dirty="0" smtClean="0"/>
            </a:p>
            <a:p>
              <a:r>
                <a:rPr lang="it-IT" sz="1000" dirty="0" smtClean="0"/>
                <a:t>Flow control</a:t>
              </a:r>
            </a:p>
            <a:p>
              <a:r>
                <a:rPr lang="it-IT" sz="1000" dirty="0" smtClean="0"/>
                <a:t>Ser/</a:t>
              </a:r>
              <a:r>
                <a:rPr lang="it-IT" sz="1000" dirty="0" err="1" smtClean="0"/>
                <a:t>Des</a:t>
              </a:r>
              <a:endParaRPr lang="it-IT" sz="1000" dirty="0" smtClean="0"/>
            </a:p>
            <a:p>
              <a:r>
                <a:rPr lang="it-IT" sz="1000" dirty="0" err="1" smtClean="0"/>
                <a:t>Codecs</a:t>
              </a:r>
              <a:endParaRPr lang="en-US" sz="1000" dirty="0"/>
            </a:p>
          </p:txBody>
        </p:sp>
      </p:grpSp>
      <p:grpSp>
        <p:nvGrpSpPr>
          <p:cNvPr id="38" name="Group 43"/>
          <p:cNvGrpSpPr/>
          <p:nvPr/>
        </p:nvGrpSpPr>
        <p:grpSpPr>
          <a:xfrm>
            <a:off x="4038315" y="3212734"/>
            <a:ext cx="1493055" cy="1331856"/>
            <a:chOff x="5023161" y="5057856"/>
            <a:chExt cx="1493055" cy="1331856"/>
          </a:xfrm>
        </p:grpSpPr>
        <p:sp>
          <p:nvSpPr>
            <p:cNvPr id="39" name="Oval 44"/>
            <p:cNvSpPr/>
            <p:nvPr/>
          </p:nvSpPr>
          <p:spPr bwMode="auto">
            <a:xfrm>
              <a:off x="5023161" y="5057856"/>
              <a:ext cx="1205024" cy="1331856"/>
            </a:xfrm>
            <a:prstGeom prst="ellipse">
              <a:avLst/>
            </a:prstGeom>
            <a:gradFill>
              <a:gsLst>
                <a:gs pos="0">
                  <a:srgbClr val="FFF200"/>
                </a:gs>
                <a:gs pos="45000">
                  <a:srgbClr val="FF7A00"/>
                </a:gs>
                <a:gs pos="70000">
                  <a:srgbClr val="FF0300"/>
                </a:gs>
                <a:gs pos="100000">
                  <a:srgbClr val="4D0808"/>
                </a:gs>
              </a:gsLst>
              <a:lin ang="5400000" scaled="0"/>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40" name="TextBox 45"/>
            <p:cNvSpPr txBox="1"/>
            <p:nvPr/>
          </p:nvSpPr>
          <p:spPr>
            <a:xfrm>
              <a:off x="5226969" y="5217920"/>
              <a:ext cx="1289247" cy="1015663"/>
            </a:xfrm>
            <a:prstGeom prst="rect">
              <a:avLst/>
            </a:prstGeom>
            <a:noFill/>
          </p:spPr>
          <p:txBody>
            <a:bodyPr wrap="square" rtlCol="0">
              <a:spAutoFit/>
            </a:bodyPr>
            <a:lstStyle/>
            <a:p>
              <a:r>
                <a:rPr lang="it-IT" sz="1000" dirty="0" smtClean="0"/>
                <a:t>Drivers</a:t>
              </a:r>
            </a:p>
            <a:p>
              <a:r>
                <a:rPr lang="it-IT" sz="1000" dirty="0" err="1" smtClean="0"/>
                <a:t>Modulators</a:t>
              </a:r>
              <a:endParaRPr lang="it-IT" sz="1000" dirty="0" smtClean="0"/>
            </a:p>
            <a:p>
              <a:r>
                <a:rPr lang="it-IT" sz="1000" dirty="0" err="1" smtClean="0"/>
                <a:t>Amplifiers</a:t>
              </a:r>
              <a:endParaRPr lang="it-IT" sz="1000" dirty="0" smtClean="0"/>
            </a:p>
            <a:p>
              <a:r>
                <a:rPr lang="it-IT" sz="1000" dirty="0" smtClean="0"/>
                <a:t>Detectors</a:t>
              </a:r>
            </a:p>
            <a:p>
              <a:r>
                <a:rPr lang="it-IT" sz="1000" dirty="0" err="1" smtClean="0"/>
                <a:t>TIAs</a:t>
              </a:r>
              <a:endParaRPr lang="it-IT" sz="1000" dirty="0" smtClean="0"/>
            </a:p>
            <a:p>
              <a:r>
                <a:rPr lang="it-IT" sz="1000" dirty="0" err="1" smtClean="0"/>
                <a:t>Amplifiers</a:t>
              </a:r>
              <a:endParaRPr lang="en-US" sz="1000" dirty="0"/>
            </a:p>
          </p:txBody>
        </p:sp>
      </p:grpSp>
      <p:grpSp>
        <p:nvGrpSpPr>
          <p:cNvPr id="41" name="Group 46"/>
          <p:cNvGrpSpPr/>
          <p:nvPr/>
        </p:nvGrpSpPr>
        <p:grpSpPr>
          <a:xfrm>
            <a:off x="5327562" y="3232505"/>
            <a:ext cx="1493055" cy="1331856"/>
            <a:chOff x="5023161" y="5057856"/>
            <a:chExt cx="1493055" cy="1331856"/>
          </a:xfrm>
        </p:grpSpPr>
        <p:sp>
          <p:nvSpPr>
            <p:cNvPr id="42" name="Oval 48"/>
            <p:cNvSpPr/>
            <p:nvPr/>
          </p:nvSpPr>
          <p:spPr bwMode="auto">
            <a:xfrm>
              <a:off x="5023161" y="5057856"/>
              <a:ext cx="1205024" cy="1331856"/>
            </a:xfrm>
            <a:prstGeom prst="ellipse">
              <a:avLst/>
            </a:prstGeom>
            <a:gradFill>
              <a:gsLst>
                <a:gs pos="0">
                  <a:srgbClr val="FFF200"/>
                </a:gs>
                <a:gs pos="45000">
                  <a:srgbClr val="FF7A00"/>
                </a:gs>
                <a:gs pos="70000">
                  <a:srgbClr val="FF0300"/>
                </a:gs>
                <a:gs pos="100000">
                  <a:srgbClr val="4D0808"/>
                </a:gs>
              </a:gsLst>
              <a:lin ang="5400000" scaled="0"/>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43" name="TextBox 49"/>
            <p:cNvSpPr txBox="1"/>
            <p:nvPr/>
          </p:nvSpPr>
          <p:spPr>
            <a:xfrm>
              <a:off x="5226969" y="5217920"/>
              <a:ext cx="1289247" cy="1015663"/>
            </a:xfrm>
            <a:prstGeom prst="rect">
              <a:avLst/>
            </a:prstGeom>
            <a:noFill/>
          </p:spPr>
          <p:txBody>
            <a:bodyPr wrap="square" rtlCol="0">
              <a:spAutoFit/>
            </a:bodyPr>
            <a:lstStyle/>
            <a:p>
              <a:r>
                <a:rPr lang="it-IT" sz="1000" dirty="0" smtClean="0"/>
                <a:t>Drivers</a:t>
              </a:r>
            </a:p>
            <a:p>
              <a:r>
                <a:rPr lang="it-IT" sz="1000" dirty="0" err="1" smtClean="0"/>
                <a:t>Modulators</a:t>
              </a:r>
              <a:endParaRPr lang="it-IT" sz="1000" dirty="0" smtClean="0"/>
            </a:p>
            <a:p>
              <a:r>
                <a:rPr lang="it-IT" sz="1000" dirty="0" err="1" smtClean="0"/>
                <a:t>Amplifiers</a:t>
              </a:r>
              <a:endParaRPr lang="it-IT" sz="1000" dirty="0" smtClean="0"/>
            </a:p>
            <a:p>
              <a:r>
                <a:rPr lang="it-IT" sz="1000" dirty="0" smtClean="0"/>
                <a:t>Detectors</a:t>
              </a:r>
            </a:p>
            <a:p>
              <a:r>
                <a:rPr lang="it-IT" sz="1000" dirty="0" err="1" smtClean="0"/>
                <a:t>TIAs</a:t>
              </a:r>
              <a:endParaRPr lang="it-IT" sz="1000" dirty="0" smtClean="0"/>
            </a:p>
            <a:p>
              <a:r>
                <a:rPr lang="it-IT" sz="1000" dirty="0" err="1" smtClean="0"/>
                <a:t>Amplifiers</a:t>
              </a:r>
              <a:endParaRPr lang="en-US" sz="1000" dirty="0"/>
            </a:p>
          </p:txBody>
        </p:sp>
      </p:grpSp>
    </p:spTree>
    <p:extLst>
      <p:ext uri="{BB962C8B-B14F-4D97-AF65-F5344CB8AC3E}">
        <p14:creationId xmlns:p14="http://schemas.microsoft.com/office/powerpoint/2010/main" val="6642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8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95" y="836712"/>
            <a:ext cx="8077876" cy="121560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descr="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135238"/>
            <a:ext cx="689958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117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8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3" y="1052736"/>
            <a:ext cx="8075637" cy="98981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1"/>
          <p:cNvSpPr txBox="1">
            <a:spLocks noChangeArrowheads="1"/>
          </p:cNvSpPr>
          <p:nvPr/>
        </p:nvSpPr>
        <p:spPr bwMode="auto">
          <a:xfrm>
            <a:off x="539750" y="2636838"/>
            <a:ext cx="7200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itchFamily="34" charset="0"/>
              </a:defRPr>
            </a:lvl1pPr>
            <a:lvl2pPr marL="742950" indent="-285750">
              <a:defRPr sz="1400">
                <a:solidFill>
                  <a:schemeClr val="tx1"/>
                </a:solidFill>
                <a:latin typeface="Arial" pitchFamily="34" charset="0"/>
              </a:defRPr>
            </a:lvl2pPr>
            <a:lvl3pPr marL="1143000" indent="-228600">
              <a:defRPr sz="1400">
                <a:solidFill>
                  <a:schemeClr val="tx1"/>
                </a:solidFill>
                <a:latin typeface="Arial" pitchFamily="34" charset="0"/>
              </a:defRPr>
            </a:lvl3pPr>
            <a:lvl4pPr marL="1600200" indent="-228600">
              <a:defRPr sz="1400">
                <a:solidFill>
                  <a:schemeClr val="tx1"/>
                </a:solidFill>
                <a:latin typeface="Arial" pitchFamily="34" charset="0"/>
              </a:defRPr>
            </a:lvl4pPr>
            <a:lvl5pPr marL="2057400" indent="-228600">
              <a:defRPr sz="1400">
                <a:solidFill>
                  <a:schemeClr val="tx1"/>
                </a:solidFill>
                <a:latin typeface="Arial" pitchFamily="34" charset="0"/>
              </a:defRPr>
            </a:lvl5pPr>
            <a:lvl6pPr marL="2514600" indent="-228600" algn="r" eaLnBrk="0" fontAlgn="base" hangingPunct="0">
              <a:spcBef>
                <a:spcPct val="0"/>
              </a:spcBef>
              <a:spcAft>
                <a:spcPct val="0"/>
              </a:spcAft>
              <a:defRPr sz="1400">
                <a:solidFill>
                  <a:schemeClr val="tx1"/>
                </a:solidFill>
                <a:latin typeface="Arial" pitchFamily="34" charset="0"/>
              </a:defRPr>
            </a:lvl6pPr>
            <a:lvl7pPr marL="2971800" indent="-228600" algn="r" eaLnBrk="0" fontAlgn="base" hangingPunct="0">
              <a:spcBef>
                <a:spcPct val="0"/>
              </a:spcBef>
              <a:spcAft>
                <a:spcPct val="0"/>
              </a:spcAft>
              <a:defRPr sz="1400">
                <a:solidFill>
                  <a:schemeClr val="tx1"/>
                </a:solidFill>
                <a:latin typeface="Arial" pitchFamily="34" charset="0"/>
              </a:defRPr>
            </a:lvl7pPr>
            <a:lvl8pPr marL="3429000" indent="-228600" algn="r" eaLnBrk="0" fontAlgn="base" hangingPunct="0">
              <a:spcBef>
                <a:spcPct val="0"/>
              </a:spcBef>
              <a:spcAft>
                <a:spcPct val="0"/>
              </a:spcAft>
              <a:defRPr sz="1400">
                <a:solidFill>
                  <a:schemeClr val="tx1"/>
                </a:solidFill>
                <a:latin typeface="Arial" pitchFamily="34" charset="0"/>
              </a:defRPr>
            </a:lvl8pPr>
            <a:lvl9pPr marL="3886200" indent="-228600" algn="r" eaLnBrk="0" fontAlgn="base" hangingPunct="0">
              <a:spcBef>
                <a:spcPct val="0"/>
              </a:spcBef>
              <a:spcAft>
                <a:spcPct val="0"/>
              </a:spcAft>
              <a:defRPr sz="1400">
                <a:solidFill>
                  <a:schemeClr val="tx1"/>
                </a:solidFill>
                <a:latin typeface="Arial" pitchFamily="34" charset="0"/>
              </a:defRPr>
            </a:lvl9pPr>
          </a:lstStyle>
          <a:p>
            <a:pPr algn="l" eaLnBrk="1" hangingPunct="1"/>
            <a:r>
              <a:rPr lang="en-US" sz="1800" b="1" dirty="0" smtClean="0"/>
              <a:t>Will be discussed in WP2 Talk</a:t>
            </a:r>
            <a:endParaRPr lang="en-US" sz="1800" b="1" dirty="0"/>
          </a:p>
        </p:txBody>
      </p:sp>
    </p:spTree>
    <p:extLst>
      <p:ext uri="{BB962C8B-B14F-4D97-AF65-F5344CB8AC3E}">
        <p14:creationId xmlns:p14="http://schemas.microsoft.com/office/powerpoint/2010/main" val="2728117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8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4" y="980728"/>
            <a:ext cx="8075637" cy="75067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uadroTexto 2"/>
          <p:cNvSpPr txBox="1"/>
          <p:nvPr/>
        </p:nvSpPr>
        <p:spPr>
          <a:xfrm>
            <a:off x="345156" y="1916832"/>
            <a:ext cx="8187284" cy="4247317"/>
          </a:xfrm>
          <a:prstGeom prst="rect">
            <a:avLst/>
          </a:prstGeom>
          <a:noFill/>
        </p:spPr>
        <p:txBody>
          <a:bodyPr wrap="square" rtlCol="0">
            <a:spAutoFit/>
          </a:bodyPr>
          <a:lstStyle/>
          <a:p>
            <a:r>
              <a:rPr lang="en-GB" b="0" dirty="0" smtClean="0"/>
              <a:t>From the point of view of Materials (D4.2):</a:t>
            </a:r>
          </a:p>
          <a:p>
            <a:pPr marL="400050" indent="-400050">
              <a:buAutoNum type="romanLcParenR"/>
            </a:pPr>
            <a:r>
              <a:rPr lang="en-GB" b="0" dirty="0"/>
              <a:t>L</a:t>
            </a:r>
            <a:r>
              <a:rPr lang="en-GB" b="0" dirty="0" smtClean="0"/>
              <a:t>iterature </a:t>
            </a:r>
            <a:r>
              <a:rPr lang="en-GB" b="0" dirty="0"/>
              <a:t>background on </a:t>
            </a:r>
            <a:r>
              <a:rPr lang="en-GB" b="0" dirty="0" err="1" smtClean="0"/>
              <a:t>CdSe</a:t>
            </a:r>
            <a:r>
              <a:rPr lang="en-GB" b="0" dirty="0" smtClean="0"/>
              <a:t> and </a:t>
            </a:r>
            <a:r>
              <a:rPr lang="en-GB" b="0" dirty="0" err="1"/>
              <a:t>CdTe</a:t>
            </a:r>
            <a:r>
              <a:rPr lang="en-GB" b="0" dirty="0"/>
              <a:t> QDs was more important than for QDs emitting at the infrared, </a:t>
            </a:r>
            <a:endParaRPr lang="en-GB" b="0" dirty="0" smtClean="0"/>
          </a:p>
          <a:p>
            <a:pPr marL="400050" indent="-400050">
              <a:buAutoNum type="romanLcParenR"/>
            </a:pPr>
            <a:r>
              <a:rPr lang="en-GB" b="0" dirty="0"/>
              <a:t>T</a:t>
            </a:r>
            <a:r>
              <a:rPr lang="en-GB" b="0" dirty="0" smtClean="0"/>
              <a:t>he </a:t>
            </a:r>
            <a:r>
              <a:rPr lang="en-GB" b="0" dirty="0"/>
              <a:t>quantum yield of </a:t>
            </a:r>
            <a:r>
              <a:rPr lang="en-GB" b="0" dirty="0" smtClean="0"/>
              <a:t>core</a:t>
            </a:r>
            <a:r>
              <a:rPr lang="en-GB" b="0" dirty="0"/>
              <a:t>-QDs based on these materials was larger than in the case of available </a:t>
            </a:r>
            <a:r>
              <a:rPr lang="en-GB" b="0" dirty="0" smtClean="0"/>
              <a:t>core-QDs </a:t>
            </a:r>
            <a:r>
              <a:rPr lang="en-GB" b="0" dirty="0"/>
              <a:t>emitting at the </a:t>
            </a:r>
            <a:r>
              <a:rPr lang="en-GB" b="0" dirty="0" smtClean="0"/>
              <a:t>infrared (demonstrated chemically compatible and </a:t>
            </a:r>
            <a:r>
              <a:rPr lang="en-GB" b="0" dirty="0" err="1" smtClean="0"/>
              <a:t>waveguiding</a:t>
            </a:r>
            <a:r>
              <a:rPr lang="en-GB" b="0" dirty="0" smtClean="0"/>
              <a:t> in both cases before month 3), </a:t>
            </a:r>
          </a:p>
          <a:p>
            <a:pPr marL="400050" indent="-400050">
              <a:buAutoNum type="romanLcParenR"/>
            </a:pPr>
            <a:r>
              <a:rPr lang="en-GB" b="0" dirty="0"/>
              <a:t>P</a:t>
            </a:r>
            <a:r>
              <a:rPr lang="en-GB" b="0" dirty="0" smtClean="0"/>
              <a:t>reliminary work developed before beginning of the project </a:t>
            </a:r>
          </a:p>
          <a:p>
            <a:endParaRPr lang="en-GB" b="0" dirty="0"/>
          </a:p>
          <a:p>
            <a:r>
              <a:rPr lang="en-GB" b="0" dirty="0" smtClean="0"/>
              <a:t>By the same reasons these materials were used to carry out first tests on different amplifier concepts (D4.1). </a:t>
            </a:r>
          </a:p>
          <a:p>
            <a:endParaRPr lang="en-GB" b="0" dirty="0" smtClean="0"/>
          </a:p>
          <a:p>
            <a:r>
              <a:rPr lang="en-GB" b="0" dirty="0" smtClean="0"/>
              <a:t>Once efficient colloidal nanostructures emitting at the infrared were available at appropriate quantities (after Month 3-4), research was focused on these materials</a:t>
            </a:r>
            <a:r>
              <a:rPr lang="es-ES_tradnl" b="0" dirty="0" smtClean="0"/>
              <a:t> (</a:t>
            </a:r>
            <a:r>
              <a:rPr lang="es-ES_tradnl" b="0" dirty="0" err="1" smtClean="0"/>
              <a:t>the</a:t>
            </a:r>
            <a:r>
              <a:rPr lang="es-ES_tradnl" b="0" dirty="0" smtClean="0"/>
              <a:t> </a:t>
            </a:r>
            <a:r>
              <a:rPr lang="es-ES_tradnl" b="0" dirty="0" err="1" smtClean="0"/>
              <a:t>implementation</a:t>
            </a:r>
            <a:r>
              <a:rPr lang="es-ES_tradnl" b="0" dirty="0" smtClean="0"/>
              <a:t> of </a:t>
            </a:r>
            <a:r>
              <a:rPr lang="es-ES_tradnl" b="0" dirty="0" err="1" smtClean="0"/>
              <a:t>the</a:t>
            </a:r>
            <a:r>
              <a:rPr lang="es-ES_tradnl" b="0" dirty="0" smtClean="0"/>
              <a:t> </a:t>
            </a:r>
            <a:r>
              <a:rPr lang="es-ES_tradnl" b="0" dirty="0" err="1" smtClean="0"/>
              <a:t>different</a:t>
            </a:r>
            <a:r>
              <a:rPr lang="es-ES_tradnl" b="0" dirty="0" smtClean="0"/>
              <a:t> </a:t>
            </a:r>
            <a:r>
              <a:rPr lang="es-ES_tradnl" b="0" dirty="0" err="1" smtClean="0"/>
              <a:t>concepts</a:t>
            </a:r>
            <a:r>
              <a:rPr lang="es-ES_tradnl" b="0" dirty="0" smtClean="0"/>
              <a:t> and </a:t>
            </a:r>
            <a:r>
              <a:rPr lang="es-ES_tradnl" b="0" dirty="0" err="1" smtClean="0"/>
              <a:t>conclusions</a:t>
            </a:r>
            <a:r>
              <a:rPr lang="es-ES_tradnl" b="0" dirty="0" smtClean="0"/>
              <a:t> </a:t>
            </a:r>
            <a:r>
              <a:rPr lang="es-ES_tradnl" b="0" dirty="0" err="1" smtClean="0"/>
              <a:t>were</a:t>
            </a:r>
            <a:r>
              <a:rPr lang="es-ES_tradnl" b="0" dirty="0" smtClean="0"/>
              <a:t> </a:t>
            </a:r>
            <a:r>
              <a:rPr lang="es-ES_tradnl" b="0" dirty="0" err="1" smtClean="0"/>
              <a:t>practically</a:t>
            </a:r>
            <a:r>
              <a:rPr lang="es-ES_tradnl" b="0" dirty="0" smtClean="0"/>
              <a:t> similar).</a:t>
            </a:r>
          </a:p>
        </p:txBody>
      </p:sp>
    </p:spTree>
    <p:extLst>
      <p:ext uri="{BB962C8B-B14F-4D97-AF65-F5344CB8AC3E}">
        <p14:creationId xmlns:p14="http://schemas.microsoft.com/office/powerpoint/2010/main" val="2728117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idx="4294967295"/>
          </p:nvPr>
        </p:nvSpPr>
        <p:spPr/>
        <p:txBody>
          <a:bodyPr/>
          <a:lstStyle/>
          <a:p>
            <a:r>
              <a:rPr lang="en-US" sz="3200" dirty="0" smtClean="0">
                <a:solidFill>
                  <a:srgbClr val="002060"/>
                </a:solidFill>
              </a:rPr>
              <a:t>Review 1 Recommendations</a:t>
            </a:r>
            <a:endParaRPr lang="en-US" sz="3200" dirty="0" smtClean="0">
              <a:solidFill>
                <a:srgbClr val="FF0000"/>
              </a:solidFill>
            </a:endParaRPr>
          </a:p>
        </p:txBody>
      </p:sp>
      <p:pic>
        <p:nvPicPr>
          <p:cNvPr id="78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8" y="1412776"/>
            <a:ext cx="8070861" cy="224014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feld 1"/>
          <p:cNvSpPr txBox="1"/>
          <p:nvPr/>
        </p:nvSpPr>
        <p:spPr>
          <a:xfrm>
            <a:off x="353067" y="957475"/>
            <a:ext cx="4160113" cy="369332"/>
          </a:xfrm>
          <a:prstGeom prst="rect">
            <a:avLst/>
          </a:prstGeom>
          <a:noFill/>
        </p:spPr>
        <p:txBody>
          <a:bodyPr wrap="none" rtlCol="0">
            <a:spAutoFit/>
          </a:bodyPr>
          <a:lstStyle/>
          <a:p>
            <a:r>
              <a:rPr lang="de-DE" dirty="0" err="1" smtClean="0"/>
              <a:t>Recommendations</a:t>
            </a:r>
            <a:r>
              <a:rPr lang="de-DE" dirty="0" smtClean="0"/>
              <a:t> </a:t>
            </a:r>
            <a:r>
              <a:rPr lang="de-DE" dirty="0" err="1" smtClean="0"/>
              <a:t>for</a:t>
            </a:r>
            <a:r>
              <a:rPr lang="de-DE" dirty="0" smtClean="0"/>
              <a:t> </a:t>
            </a:r>
            <a:r>
              <a:rPr lang="de-DE" dirty="0" err="1" smtClean="0"/>
              <a:t>future</a:t>
            </a:r>
            <a:r>
              <a:rPr lang="de-DE" dirty="0" smtClean="0"/>
              <a:t> </a:t>
            </a:r>
            <a:r>
              <a:rPr lang="de-DE" dirty="0" err="1" smtClean="0"/>
              <a:t>work</a:t>
            </a:r>
            <a:r>
              <a:rPr lang="de-DE" dirty="0" smtClean="0"/>
              <a:t>:</a:t>
            </a:r>
            <a:endParaRPr lang="de-DE" dirty="0"/>
          </a:p>
        </p:txBody>
      </p:sp>
    </p:spTree>
    <p:extLst>
      <p:ext uri="{BB962C8B-B14F-4D97-AF65-F5344CB8AC3E}">
        <p14:creationId xmlns:p14="http://schemas.microsoft.com/office/powerpoint/2010/main" val="2728117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p:txBody>
          <a:bodyPr/>
          <a:lstStyle/>
          <a:p>
            <a:r>
              <a:rPr lang="en-US" sz="3200" smtClean="0">
                <a:solidFill>
                  <a:srgbClr val="002060"/>
                </a:solidFill>
              </a:rPr>
              <a:t>WP 2 Summary</a:t>
            </a:r>
            <a:endParaRPr lang="en-US" sz="3200" smtClean="0">
              <a:solidFill>
                <a:srgbClr val="FF0000"/>
              </a:solidFill>
            </a:endParaRPr>
          </a:p>
        </p:txBody>
      </p:sp>
      <p:sp>
        <p:nvSpPr>
          <p:cNvPr id="3" name="Rectángulo 4"/>
          <p:cNvSpPr>
            <a:spLocks noChangeArrowheads="1"/>
          </p:cNvSpPr>
          <p:nvPr/>
        </p:nvSpPr>
        <p:spPr bwMode="auto">
          <a:xfrm>
            <a:off x="612000" y="972000"/>
            <a:ext cx="7560197" cy="494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000" u="sng" dirty="0">
                <a:ea typeface="ＭＳ Ｐゴシック" pitchFamily="34" charset="-128"/>
              </a:rPr>
              <a:t>Objectives</a:t>
            </a:r>
            <a:r>
              <a:rPr lang="en-US" sz="2000" u="sng" dirty="0" smtClean="0">
                <a:ea typeface="ＭＳ Ｐゴシック" pitchFamily="34" charset="-128"/>
              </a:rPr>
              <a:t>:</a:t>
            </a:r>
          </a:p>
          <a:p>
            <a:pPr>
              <a:defRPr/>
            </a:pPr>
            <a:endParaRPr lang="en-US" sz="1600" u="sng" dirty="0">
              <a:ea typeface="ＭＳ Ｐゴシック" pitchFamily="34" charset="-128"/>
            </a:endParaRPr>
          </a:p>
          <a:p>
            <a:pPr marL="742950" lvl="1" indent="-285750">
              <a:spcAft>
                <a:spcPct val="20000"/>
              </a:spcAft>
              <a:buFont typeface="Arial" pitchFamily="34" charset="0"/>
              <a:buChar char="•"/>
              <a:tabLst>
                <a:tab pos="408940" algn="l"/>
              </a:tabLst>
              <a:defRPr/>
            </a:pPr>
            <a:r>
              <a:rPr lang="en-US" sz="1600" b="0" dirty="0">
                <a:cs typeface="Arial"/>
              </a:rPr>
              <a:t>Initial benchmarking.</a:t>
            </a:r>
            <a:endParaRPr lang="el-GR"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To define optical interconnection system environment and parameters within which the plasmonic devices have to function and that will be used for evaluating its performance with respect to chip to chip communication.</a:t>
            </a:r>
            <a:endParaRPr lang="el-GR"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To develop a cycle accurate VHDL model of </a:t>
            </a:r>
            <a:r>
              <a:rPr lang="en-US" sz="1600" b="0" dirty="0" err="1">
                <a:cs typeface="Arial"/>
              </a:rPr>
              <a:t>serializer</a:t>
            </a:r>
            <a:r>
              <a:rPr lang="en-US" sz="1600" b="0" dirty="0">
                <a:cs typeface="Arial"/>
              </a:rPr>
              <a:t>/</a:t>
            </a:r>
            <a:r>
              <a:rPr lang="en-US" sz="1600" b="0" dirty="0" err="1">
                <a:cs typeface="Arial"/>
              </a:rPr>
              <a:t>deserializer</a:t>
            </a:r>
            <a:r>
              <a:rPr lang="en-US" sz="1600" b="0" dirty="0">
                <a:cs typeface="Arial"/>
              </a:rPr>
              <a:t>.</a:t>
            </a:r>
            <a:endParaRPr lang="el-GR"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Device definitions.</a:t>
            </a:r>
          </a:p>
          <a:p>
            <a:pPr marL="742950" lvl="1" indent="-285750">
              <a:spcAft>
                <a:spcPct val="20000"/>
              </a:spcAft>
              <a:buFont typeface="Arial" pitchFamily="34" charset="0"/>
              <a:buChar char="•"/>
              <a:tabLst>
                <a:tab pos="408940" algn="l"/>
              </a:tabLst>
              <a:defRPr/>
            </a:pPr>
            <a:r>
              <a:rPr lang="en-US" sz="1600" b="0" dirty="0">
                <a:cs typeface="Arial"/>
              </a:rPr>
              <a:t>System modeling.</a:t>
            </a:r>
          </a:p>
          <a:p>
            <a:pPr>
              <a:defRPr/>
            </a:pPr>
            <a:endParaRPr lang="en-US" u="sng" dirty="0">
              <a:ea typeface="ＭＳ Ｐゴシック" pitchFamily="34" charset="-128"/>
            </a:endParaRPr>
          </a:p>
          <a:p>
            <a:pPr>
              <a:defRPr/>
            </a:pPr>
            <a:r>
              <a:rPr lang="en-US" sz="2000" u="sng" dirty="0">
                <a:ea typeface="ＭＳ Ｐゴシック" pitchFamily="34" charset="-128"/>
              </a:rPr>
              <a:t>Achievements:</a:t>
            </a:r>
          </a:p>
          <a:p>
            <a:pPr>
              <a:defRPr/>
            </a:pPr>
            <a:endParaRPr lang="en-US" sz="1600" b="0" u="sng" dirty="0">
              <a:ea typeface="ＭＳ Ｐゴシック" pitchFamily="34" charset="-128"/>
            </a:endParaRPr>
          </a:p>
          <a:p>
            <a:pPr marL="742950" lvl="1" indent="-285750">
              <a:spcAft>
                <a:spcPct val="20000"/>
              </a:spcAft>
              <a:buFont typeface="Arial" pitchFamily="34" charset="0"/>
              <a:buChar char="•"/>
              <a:tabLst>
                <a:tab pos="408940" algn="l"/>
              </a:tabLst>
              <a:defRPr/>
            </a:pPr>
            <a:r>
              <a:rPr lang="en-US" sz="1600" b="0" dirty="0">
                <a:cs typeface="Arial"/>
              </a:rPr>
              <a:t>Requirements &amp; needs reviewed</a:t>
            </a:r>
            <a:r>
              <a:rPr lang="en-US" sz="1600" b="0" dirty="0" smtClean="0">
                <a:cs typeface="Arial"/>
              </a:rPr>
              <a:t>.</a:t>
            </a:r>
            <a:endParaRPr lang="en-US"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Devices defined</a:t>
            </a:r>
            <a:r>
              <a:rPr lang="en-US" sz="1600" b="0" dirty="0" smtClean="0">
                <a:cs typeface="Arial"/>
              </a:rPr>
              <a:t>.</a:t>
            </a:r>
            <a:endParaRPr lang="en-US"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Initial benchmarking carried out</a:t>
            </a:r>
            <a:r>
              <a:rPr lang="en-US" sz="1600" b="0" dirty="0" smtClean="0">
                <a:cs typeface="Arial"/>
              </a:rPr>
              <a:t>.</a:t>
            </a:r>
            <a:endParaRPr lang="en-US"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System targets set</a:t>
            </a:r>
            <a:r>
              <a:rPr lang="en-US" sz="1600" b="0" dirty="0" smtClean="0">
                <a:cs typeface="Arial"/>
              </a:rPr>
              <a:t>.</a:t>
            </a:r>
            <a:endParaRPr lang="en-US" sz="1600" b="0" dirty="0">
              <a:cs typeface="Arial"/>
            </a:endParaRPr>
          </a:p>
          <a:p>
            <a:pPr marL="742950" lvl="1" indent="-285750">
              <a:spcAft>
                <a:spcPct val="20000"/>
              </a:spcAft>
              <a:buFont typeface="Arial" pitchFamily="34" charset="0"/>
              <a:buChar char="•"/>
              <a:tabLst>
                <a:tab pos="408940" algn="l"/>
              </a:tabLst>
              <a:defRPr/>
            </a:pPr>
            <a:r>
              <a:rPr lang="en-US" sz="1600" b="0" dirty="0">
                <a:cs typeface="Arial"/>
              </a:rPr>
              <a:t>System design scenarios selected.</a:t>
            </a:r>
          </a:p>
        </p:txBody>
      </p:sp>
    </p:spTree>
    <p:extLst>
      <p:ext uri="{BB962C8B-B14F-4D97-AF65-F5344CB8AC3E}">
        <p14:creationId xmlns:p14="http://schemas.microsoft.com/office/powerpoint/2010/main" val="2857936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itle 1"/>
          <p:cNvSpPr>
            <a:spLocks noGrp="1"/>
          </p:cNvSpPr>
          <p:nvPr>
            <p:ph type="title" idx="4294967295"/>
          </p:nvPr>
        </p:nvSpPr>
        <p:spPr/>
        <p:txBody>
          <a:bodyPr/>
          <a:lstStyle/>
          <a:p>
            <a:r>
              <a:rPr lang="en-US" sz="3200" dirty="0" smtClean="0"/>
              <a:t>WP 3 Summary</a:t>
            </a:r>
          </a:p>
        </p:txBody>
      </p:sp>
      <p:sp>
        <p:nvSpPr>
          <p:cNvPr id="3" name="Text Box 6"/>
          <p:cNvSpPr txBox="1">
            <a:spLocks noChangeArrowheads="1"/>
          </p:cNvSpPr>
          <p:nvPr/>
        </p:nvSpPr>
        <p:spPr bwMode="auto">
          <a:xfrm>
            <a:off x="755576" y="1340768"/>
            <a:ext cx="792088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1950" indent="-361950" algn="ctr" eaLnBrk="0" hangingPunct="0">
              <a:lnSpc>
                <a:spcPts val="3200"/>
              </a:lnSpc>
              <a:defRPr sz="3200" b="1">
                <a:solidFill>
                  <a:srgbClr val="220060"/>
                </a:solidFill>
                <a:latin typeface="Arial" charset="0"/>
              </a:defRPr>
            </a:lvl1pPr>
            <a:lvl2pPr marL="1323975" indent="-609600" algn="ctr" eaLnBrk="0" hangingPunct="0">
              <a:lnSpc>
                <a:spcPts val="3200"/>
              </a:lnSpc>
              <a:defRPr sz="3200" b="1">
                <a:solidFill>
                  <a:srgbClr val="220060"/>
                </a:solidFill>
                <a:latin typeface="Arial" charset="0"/>
              </a:defRPr>
            </a:lvl2pPr>
            <a:lvl3pPr marL="2112963" indent="-609600" algn="ctr" eaLnBrk="0" hangingPunct="0">
              <a:lnSpc>
                <a:spcPts val="3200"/>
              </a:lnSpc>
              <a:defRPr sz="3200" b="1">
                <a:solidFill>
                  <a:srgbClr val="220060"/>
                </a:solidFill>
                <a:latin typeface="Arial" charset="0"/>
              </a:defRPr>
            </a:lvl3pPr>
            <a:lvl4pPr marL="2901950" indent="-609600" algn="ctr" eaLnBrk="0" hangingPunct="0">
              <a:lnSpc>
                <a:spcPts val="3200"/>
              </a:lnSpc>
              <a:defRPr sz="3200" b="1">
                <a:solidFill>
                  <a:srgbClr val="220060"/>
                </a:solidFill>
                <a:latin typeface="Arial" charset="0"/>
              </a:defRPr>
            </a:lvl4pPr>
            <a:lvl5pPr marL="3690938" indent="-609600" algn="ctr" eaLnBrk="0" hangingPunct="0">
              <a:lnSpc>
                <a:spcPts val="3200"/>
              </a:lnSpc>
              <a:defRPr sz="3200" b="1">
                <a:solidFill>
                  <a:srgbClr val="220060"/>
                </a:solidFill>
                <a:latin typeface="Arial" charset="0"/>
              </a:defRPr>
            </a:lvl5pPr>
            <a:lvl6pPr marL="4148138" indent="-609600" algn="ctr" eaLnBrk="0" fontAlgn="base" hangingPunct="0">
              <a:lnSpc>
                <a:spcPts val="3200"/>
              </a:lnSpc>
              <a:spcBef>
                <a:spcPct val="0"/>
              </a:spcBef>
              <a:spcAft>
                <a:spcPct val="0"/>
              </a:spcAft>
              <a:defRPr sz="3200" b="1">
                <a:solidFill>
                  <a:srgbClr val="220060"/>
                </a:solidFill>
                <a:latin typeface="Arial" charset="0"/>
              </a:defRPr>
            </a:lvl6pPr>
            <a:lvl7pPr marL="4605338" indent="-609600" algn="ctr" eaLnBrk="0" fontAlgn="base" hangingPunct="0">
              <a:lnSpc>
                <a:spcPts val="3200"/>
              </a:lnSpc>
              <a:spcBef>
                <a:spcPct val="0"/>
              </a:spcBef>
              <a:spcAft>
                <a:spcPct val="0"/>
              </a:spcAft>
              <a:defRPr sz="3200" b="1">
                <a:solidFill>
                  <a:srgbClr val="220060"/>
                </a:solidFill>
                <a:latin typeface="Arial" charset="0"/>
              </a:defRPr>
            </a:lvl7pPr>
            <a:lvl8pPr marL="5062538" indent="-609600" algn="ctr" eaLnBrk="0" fontAlgn="base" hangingPunct="0">
              <a:lnSpc>
                <a:spcPts val="3200"/>
              </a:lnSpc>
              <a:spcBef>
                <a:spcPct val="0"/>
              </a:spcBef>
              <a:spcAft>
                <a:spcPct val="0"/>
              </a:spcAft>
              <a:defRPr sz="3200" b="1">
                <a:solidFill>
                  <a:srgbClr val="220060"/>
                </a:solidFill>
                <a:latin typeface="Arial" charset="0"/>
              </a:defRPr>
            </a:lvl8pPr>
            <a:lvl9pPr marL="5519738" indent="-609600" algn="ctr" eaLnBrk="0" fontAlgn="base" hangingPunct="0">
              <a:lnSpc>
                <a:spcPts val="3200"/>
              </a:lnSpc>
              <a:spcBef>
                <a:spcPct val="0"/>
              </a:spcBef>
              <a:spcAft>
                <a:spcPct val="0"/>
              </a:spcAft>
              <a:defRPr sz="3200" b="1">
                <a:solidFill>
                  <a:srgbClr val="220060"/>
                </a:solidFill>
                <a:latin typeface="Arial" charset="0"/>
              </a:defRPr>
            </a:lvl9pPr>
          </a:lstStyle>
          <a:p>
            <a:pPr algn="l" eaLnBrk="1" hangingPunct="1">
              <a:lnSpc>
                <a:spcPct val="100000"/>
              </a:lnSpc>
              <a:spcAft>
                <a:spcPct val="20000"/>
              </a:spcAft>
              <a:buFont typeface="Arial" pitchFamily="34" charset="0"/>
              <a:buChar char="•"/>
            </a:pPr>
            <a:r>
              <a:rPr lang="en-US" sz="2000" dirty="0" smtClean="0"/>
              <a:t>Objectives</a:t>
            </a:r>
            <a:endParaRPr lang="en-US" sz="2000" b="0" dirty="0" smtClean="0"/>
          </a:p>
          <a:p>
            <a:pPr marL="1027113" lvl="1" indent="-312738" algn="l" eaLnBrk="1" hangingPunct="1">
              <a:lnSpc>
                <a:spcPct val="100000"/>
              </a:lnSpc>
              <a:spcAft>
                <a:spcPct val="20000"/>
              </a:spcAft>
              <a:buFont typeface="Arial" pitchFamily="34" charset="0"/>
              <a:buChar char="•"/>
            </a:pPr>
            <a:r>
              <a:rPr lang="en-US" sz="2000" b="0" dirty="0" smtClean="0"/>
              <a:t>Design and simulate a plasmonic/metallic nanolaser and a plasmonic modulator</a:t>
            </a:r>
          </a:p>
          <a:p>
            <a:pPr marL="1027113" lvl="1" indent="-312738" algn="l" eaLnBrk="1" hangingPunct="1">
              <a:lnSpc>
                <a:spcPct val="100000"/>
              </a:lnSpc>
              <a:spcAft>
                <a:spcPct val="20000"/>
              </a:spcAft>
              <a:buFont typeface="Arial" pitchFamily="34" charset="0"/>
              <a:buChar char="•"/>
            </a:pPr>
            <a:r>
              <a:rPr lang="en-US" sz="2000" b="0" dirty="0" smtClean="0"/>
              <a:t>Fabricate the electrically driven </a:t>
            </a:r>
            <a:r>
              <a:rPr lang="en-US" sz="2000" b="0" dirty="0"/>
              <a:t>plasmonic/metallic </a:t>
            </a:r>
            <a:r>
              <a:rPr lang="en-US" sz="2000" b="0" dirty="0" smtClean="0"/>
              <a:t>nanolaser and plasmonic modulator</a:t>
            </a:r>
          </a:p>
          <a:p>
            <a:pPr marL="714375" lvl="1" indent="0" algn="l" eaLnBrk="1" hangingPunct="1">
              <a:lnSpc>
                <a:spcPct val="100000"/>
              </a:lnSpc>
              <a:spcAft>
                <a:spcPct val="20000"/>
              </a:spcAft>
            </a:pPr>
            <a:endParaRPr lang="en-US" sz="2000" b="0" dirty="0" smtClean="0"/>
          </a:p>
          <a:p>
            <a:pPr algn="l" eaLnBrk="1" hangingPunct="1">
              <a:lnSpc>
                <a:spcPct val="100000"/>
              </a:lnSpc>
              <a:spcAft>
                <a:spcPct val="20000"/>
              </a:spcAft>
              <a:buFont typeface="Arial" pitchFamily="34" charset="0"/>
              <a:buChar char="•"/>
            </a:pPr>
            <a:r>
              <a:rPr lang="en-US" sz="2000" dirty="0" smtClean="0"/>
              <a:t>Achievements</a:t>
            </a:r>
            <a:endParaRPr lang="en-US" sz="2000" u="sng" dirty="0" smtClean="0"/>
          </a:p>
          <a:p>
            <a:pPr marL="1135063" lvl="2" indent="-342900" algn="l" eaLnBrk="1" hangingPunct="1">
              <a:lnSpc>
                <a:spcPct val="100000"/>
              </a:lnSpc>
              <a:spcAft>
                <a:spcPct val="20000"/>
              </a:spcAft>
              <a:buFont typeface="Arial" pitchFamily="34" charset="0"/>
              <a:buChar char="•"/>
            </a:pPr>
            <a:r>
              <a:rPr lang="en-US" sz="2000" b="0" dirty="0" smtClean="0"/>
              <a:t>Modeling of plasmonic modulators</a:t>
            </a:r>
          </a:p>
          <a:p>
            <a:pPr marL="1135063" lvl="2" indent="-342900" algn="l" eaLnBrk="1" hangingPunct="1">
              <a:lnSpc>
                <a:spcPct val="100000"/>
              </a:lnSpc>
              <a:spcAft>
                <a:spcPct val="20000"/>
              </a:spcAft>
              <a:buFont typeface="Arial" pitchFamily="34" charset="0"/>
              <a:buChar char="•"/>
            </a:pPr>
            <a:r>
              <a:rPr lang="en-US" sz="2000" b="0" dirty="0" smtClean="0"/>
              <a:t>Fabrication of plasmonic phase modulator. Demonstration of at least 65 GHz RF bandwidth and 40 </a:t>
            </a:r>
            <a:r>
              <a:rPr lang="en-US" sz="2000" b="0" dirty="0" err="1" smtClean="0"/>
              <a:t>Gbit</a:t>
            </a:r>
            <a:r>
              <a:rPr lang="en-US" sz="2000" b="0" dirty="0" smtClean="0"/>
              <a:t>/s of data modulation</a:t>
            </a:r>
          </a:p>
          <a:p>
            <a:pPr marL="1135063" lvl="2" indent="-342900" algn="l" eaLnBrk="1" hangingPunct="1">
              <a:lnSpc>
                <a:spcPct val="100000"/>
              </a:lnSpc>
              <a:spcAft>
                <a:spcPct val="20000"/>
              </a:spcAft>
              <a:buFont typeface="Arial" pitchFamily="34" charset="0"/>
              <a:buChar char="•"/>
            </a:pPr>
            <a:r>
              <a:rPr lang="en-US" sz="2000" b="0" dirty="0" smtClean="0"/>
              <a:t>Modeling of metal-cavity lasers</a:t>
            </a:r>
          </a:p>
          <a:p>
            <a:pPr marL="1135063" lvl="2" indent="-342900" algn="l" eaLnBrk="1" hangingPunct="1">
              <a:lnSpc>
                <a:spcPct val="100000"/>
              </a:lnSpc>
              <a:spcAft>
                <a:spcPct val="20000"/>
              </a:spcAft>
              <a:buFont typeface="Arial" pitchFamily="34" charset="0"/>
              <a:buChar char="•"/>
            </a:pPr>
            <a:r>
              <a:rPr lang="en-US" sz="2000" b="0" dirty="0" smtClean="0"/>
              <a:t>Lithographic and etching processes to fabricate the laser were developed. Fabrication tests were done.</a:t>
            </a:r>
            <a:endParaRPr lang="en-US" sz="2000" b="0" dirty="0"/>
          </a:p>
        </p:txBody>
      </p:sp>
    </p:spTree>
    <p:extLst>
      <p:ext uri="{BB962C8B-B14F-4D97-AF65-F5344CB8AC3E}">
        <p14:creationId xmlns:p14="http://schemas.microsoft.com/office/powerpoint/2010/main" val="287223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itle 1"/>
          <p:cNvSpPr>
            <a:spLocks noGrp="1"/>
          </p:cNvSpPr>
          <p:nvPr>
            <p:ph type="title" idx="4294967295"/>
          </p:nvPr>
        </p:nvSpPr>
        <p:spPr/>
        <p:txBody>
          <a:bodyPr/>
          <a:lstStyle/>
          <a:p>
            <a:r>
              <a:rPr lang="en-US" sz="3200" dirty="0" smtClean="0"/>
              <a:t>WP3 Highlights</a:t>
            </a:r>
          </a:p>
        </p:txBody>
      </p:sp>
      <p:sp>
        <p:nvSpPr>
          <p:cNvPr id="3" name="Text Box 6"/>
          <p:cNvSpPr txBox="1">
            <a:spLocks noChangeArrowheads="1"/>
          </p:cNvSpPr>
          <p:nvPr/>
        </p:nvSpPr>
        <p:spPr bwMode="auto">
          <a:xfrm>
            <a:off x="531540" y="1076587"/>
            <a:ext cx="3240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1950" indent="-361950" algn="ctr" eaLnBrk="0" hangingPunct="0">
              <a:lnSpc>
                <a:spcPts val="3200"/>
              </a:lnSpc>
              <a:defRPr sz="3200" b="1">
                <a:solidFill>
                  <a:srgbClr val="220060"/>
                </a:solidFill>
                <a:latin typeface="Arial" charset="0"/>
              </a:defRPr>
            </a:lvl1pPr>
            <a:lvl2pPr marL="1323975" indent="-609600" algn="ctr" eaLnBrk="0" hangingPunct="0">
              <a:lnSpc>
                <a:spcPts val="3200"/>
              </a:lnSpc>
              <a:defRPr sz="3200" b="1">
                <a:solidFill>
                  <a:srgbClr val="220060"/>
                </a:solidFill>
                <a:latin typeface="Arial" charset="0"/>
              </a:defRPr>
            </a:lvl2pPr>
            <a:lvl3pPr marL="2112963" indent="-609600" algn="ctr" eaLnBrk="0" hangingPunct="0">
              <a:lnSpc>
                <a:spcPts val="3200"/>
              </a:lnSpc>
              <a:defRPr sz="3200" b="1">
                <a:solidFill>
                  <a:srgbClr val="220060"/>
                </a:solidFill>
                <a:latin typeface="Arial" charset="0"/>
              </a:defRPr>
            </a:lvl3pPr>
            <a:lvl4pPr marL="2901950" indent="-609600" algn="ctr" eaLnBrk="0" hangingPunct="0">
              <a:lnSpc>
                <a:spcPts val="3200"/>
              </a:lnSpc>
              <a:defRPr sz="3200" b="1">
                <a:solidFill>
                  <a:srgbClr val="220060"/>
                </a:solidFill>
                <a:latin typeface="Arial" charset="0"/>
              </a:defRPr>
            </a:lvl4pPr>
            <a:lvl5pPr marL="3690938" indent="-609600" algn="ctr" eaLnBrk="0" hangingPunct="0">
              <a:lnSpc>
                <a:spcPts val="3200"/>
              </a:lnSpc>
              <a:defRPr sz="3200" b="1">
                <a:solidFill>
                  <a:srgbClr val="220060"/>
                </a:solidFill>
                <a:latin typeface="Arial" charset="0"/>
              </a:defRPr>
            </a:lvl5pPr>
            <a:lvl6pPr marL="4148138" indent="-609600" algn="ctr" eaLnBrk="0" fontAlgn="base" hangingPunct="0">
              <a:lnSpc>
                <a:spcPts val="3200"/>
              </a:lnSpc>
              <a:spcBef>
                <a:spcPct val="0"/>
              </a:spcBef>
              <a:spcAft>
                <a:spcPct val="0"/>
              </a:spcAft>
              <a:defRPr sz="3200" b="1">
                <a:solidFill>
                  <a:srgbClr val="220060"/>
                </a:solidFill>
                <a:latin typeface="Arial" charset="0"/>
              </a:defRPr>
            </a:lvl6pPr>
            <a:lvl7pPr marL="4605338" indent="-609600" algn="ctr" eaLnBrk="0" fontAlgn="base" hangingPunct="0">
              <a:lnSpc>
                <a:spcPts val="3200"/>
              </a:lnSpc>
              <a:spcBef>
                <a:spcPct val="0"/>
              </a:spcBef>
              <a:spcAft>
                <a:spcPct val="0"/>
              </a:spcAft>
              <a:defRPr sz="3200" b="1">
                <a:solidFill>
                  <a:srgbClr val="220060"/>
                </a:solidFill>
                <a:latin typeface="Arial" charset="0"/>
              </a:defRPr>
            </a:lvl7pPr>
            <a:lvl8pPr marL="5062538" indent="-609600" algn="ctr" eaLnBrk="0" fontAlgn="base" hangingPunct="0">
              <a:lnSpc>
                <a:spcPts val="3200"/>
              </a:lnSpc>
              <a:spcBef>
                <a:spcPct val="0"/>
              </a:spcBef>
              <a:spcAft>
                <a:spcPct val="0"/>
              </a:spcAft>
              <a:defRPr sz="3200" b="1">
                <a:solidFill>
                  <a:srgbClr val="220060"/>
                </a:solidFill>
                <a:latin typeface="Arial" charset="0"/>
              </a:defRPr>
            </a:lvl8pPr>
            <a:lvl9pPr marL="5519738" indent="-609600" algn="ctr" eaLnBrk="0" fontAlgn="base" hangingPunct="0">
              <a:lnSpc>
                <a:spcPts val="3200"/>
              </a:lnSpc>
              <a:spcBef>
                <a:spcPct val="0"/>
              </a:spcBef>
              <a:spcAft>
                <a:spcPct val="0"/>
              </a:spcAft>
              <a:defRPr sz="3200" b="1">
                <a:solidFill>
                  <a:srgbClr val="220060"/>
                </a:solidFill>
                <a:latin typeface="Arial" charset="0"/>
              </a:defRPr>
            </a:lvl9pPr>
          </a:lstStyle>
          <a:p>
            <a:pPr algn="l" eaLnBrk="1" hangingPunct="1">
              <a:lnSpc>
                <a:spcPct val="100000"/>
              </a:lnSpc>
              <a:spcAft>
                <a:spcPct val="20000"/>
              </a:spcAft>
              <a:buFont typeface="Arial" pitchFamily="34" charset="0"/>
              <a:buChar char="•"/>
            </a:pPr>
            <a:r>
              <a:rPr lang="en-US" sz="2000" dirty="0" smtClean="0"/>
              <a:t>Metallo-dielectric nanolaser fabrication</a:t>
            </a:r>
            <a:r>
              <a:rPr lang="en-US" sz="2000" b="0" dirty="0"/>
              <a:t> </a:t>
            </a:r>
            <a:r>
              <a:rPr lang="en-US" sz="2000" b="0" dirty="0" smtClean="0"/>
              <a:t>(work in progress)</a:t>
            </a:r>
            <a:endParaRPr lang="en-US" sz="2000" dirty="0" smtClean="0"/>
          </a:p>
        </p:txBody>
      </p:sp>
      <p:sp>
        <p:nvSpPr>
          <p:cNvPr id="4" name="Text Box 6"/>
          <p:cNvSpPr txBox="1">
            <a:spLocks noChangeArrowheads="1"/>
          </p:cNvSpPr>
          <p:nvPr/>
        </p:nvSpPr>
        <p:spPr bwMode="auto">
          <a:xfrm>
            <a:off x="4571999" y="1340768"/>
            <a:ext cx="34392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1950" indent="-361950" algn="ctr" eaLnBrk="0" hangingPunct="0">
              <a:lnSpc>
                <a:spcPts val="3200"/>
              </a:lnSpc>
              <a:defRPr sz="3200" b="1">
                <a:solidFill>
                  <a:srgbClr val="220060"/>
                </a:solidFill>
                <a:latin typeface="Arial" charset="0"/>
              </a:defRPr>
            </a:lvl1pPr>
            <a:lvl2pPr marL="1323975" indent="-609600" algn="ctr" eaLnBrk="0" hangingPunct="0">
              <a:lnSpc>
                <a:spcPts val="3200"/>
              </a:lnSpc>
              <a:defRPr sz="3200" b="1">
                <a:solidFill>
                  <a:srgbClr val="220060"/>
                </a:solidFill>
                <a:latin typeface="Arial" charset="0"/>
              </a:defRPr>
            </a:lvl2pPr>
            <a:lvl3pPr marL="2112963" indent="-609600" algn="ctr" eaLnBrk="0" hangingPunct="0">
              <a:lnSpc>
                <a:spcPts val="3200"/>
              </a:lnSpc>
              <a:defRPr sz="3200" b="1">
                <a:solidFill>
                  <a:srgbClr val="220060"/>
                </a:solidFill>
                <a:latin typeface="Arial" charset="0"/>
              </a:defRPr>
            </a:lvl3pPr>
            <a:lvl4pPr marL="2901950" indent="-609600" algn="ctr" eaLnBrk="0" hangingPunct="0">
              <a:lnSpc>
                <a:spcPts val="3200"/>
              </a:lnSpc>
              <a:defRPr sz="3200" b="1">
                <a:solidFill>
                  <a:srgbClr val="220060"/>
                </a:solidFill>
                <a:latin typeface="Arial" charset="0"/>
              </a:defRPr>
            </a:lvl4pPr>
            <a:lvl5pPr marL="3690938" indent="-609600" algn="ctr" eaLnBrk="0" hangingPunct="0">
              <a:lnSpc>
                <a:spcPts val="3200"/>
              </a:lnSpc>
              <a:defRPr sz="3200" b="1">
                <a:solidFill>
                  <a:srgbClr val="220060"/>
                </a:solidFill>
                <a:latin typeface="Arial" charset="0"/>
              </a:defRPr>
            </a:lvl5pPr>
            <a:lvl6pPr marL="4148138" indent="-609600" algn="ctr" eaLnBrk="0" fontAlgn="base" hangingPunct="0">
              <a:lnSpc>
                <a:spcPts val="3200"/>
              </a:lnSpc>
              <a:spcBef>
                <a:spcPct val="0"/>
              </a:spcBef>
              <a:spcAft>
                <a:spcPct val="0"/>
              </a:spcAft>
              <a:defRPr sz="3200" b="1">
                <a:solidFill>
                  <a:srgbClr val="220060"/>
                </a:solidFill>
                <a:latin typeface="Arial" charset="0"/>
              </a:defRPr>
            </a:lvl6pPr>
            <a:lvl7pPr marL="4605338" indent="-609600" algn="ctr" eaLnBrk="0" fontAlgn="base" hangingPunct="0">
              <a:lnSpc>
                <a:spcPts val="3200"/>
              </a:lnSpc>
              <a:spcBef>
                <a:spcPct val="0"/>
              </a:spcBef>
              <a:spcAft>
                <a:spcPct val="0"/>
              </a:spcAft>
              <a:defRPr sz="3200" b="1">
                <a:solidFill>
                  <a:srgbClr val="220060"/>
                </a:solidFill>
                <a:latin typeface="Arial" charset="0"/>
              </a:defRPr>
            </a:lvl7pPr>
            <a:lvl8pPr marL="5062538" indent="-609600" algn="ctr" eaLnBrk="0" fontAlgn="base" hangingPunct="0">
              <a:lnSpc>
                <a:spcPts val="3200"/>
              </a:lnSpc>
              <a:spcBef>
                <a:spcPct val="0"/>
              </a:spcBef>
              <a:spcAft>
                <a:spcPct val="0"/>
              </a:spcAft>
              <a:defRPr sz="3200" b="1">
                <a:solidFill>
                  <a:srgbClr val="220060"/>
                </a:solidFill>
                <a:latin typeface="Arial" charset="0"/>
              </a:defRPr>
            </a:lvl8pPr>
            <a:lvl9pPr marL="5519738" indent="-609600" algn="ctr" eaLnBrk="0" fontAlgn="base" hangingPunct="0">
              <a:lnSpc>
                <a:spcPts val="3200"/>
              </a:lnSpc>
              <a:spcBef>
                <a:spcPct val="0"/>
              </a:spcBef>
              <a:spcAft>
                <a:spcPct val="0"/>
              </a:spcAft>
              <a:defRPr sz="3200" b="1">
                <a:solidFill>
                  <a:srgbClr val="220060"/>
                </a:solidFill>
                <a:latin typeface="Arial" charset="0"/>
              </a:defRPr>
            </a:lvl9pPr>
          </a:lstStyle>
          <a:p>
            <a:pPr algn="l" eaLnBrk="1" hangingPunct="1">
              <a:lnSpc>
                <a:spcPct val="100000"/>
              </a:lnSpc>
              <a:spcAft>
                <a:spcPct val="20000"/>
              </a:spcAft>
              <a:buFont typeface="Arial" pitchFamily="34" charset="0"/>
              <a:buChar char="•"/>
            </a:pPr>
            <a:r>
              <a:rPr lang="en-US" sz="2000" dirty="0" smtClean="0"/>
              <a:t>Phase Modulator fabrication </a:t>
            </a:r>
            <a:r>
              <a:rPr lang="en-US" sz="2000" b="0" dirty="0" smtClean="0"/>
              <a:t>(completed)</a:t>
            </a:r>
            <a:endParaRPr lang="en-US" sz="2000" b="0" dirty="0"/>
          </a:p>
        </p:txBody>
      </p:sp>
      <p:grpSp>
        <p:nvGrpSpPr>
          <p:cNvPr id="15" name="Group 14"/>
          <p:cNvGrpSpPr/>
          <p:nvPr/>
        </p:nvGrpSpPr>
        <p:grpSpPr>
          <a:xfrm>
            <a:off x="4184319" y="2865209"/>
            <a:ext cx="4929889" cy="2433910"/>
            <a:chOff x="3995936" y="2852936"/>
            <a:chExt cx="4929889" cy="243391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50" t="23974"/>
            <a:stretch/>
          </p:blipFill>
          <p:spPr bwMode="auto">
            <a:xfrm>
              <a:off x="4034036" y="2852936"/>
              <a:ext cx="4891789" cy="24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7973131" y="2852936"/>
              <a:ext cx="936104" cy="432048"/>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3995936" y="4797152"/>
              <a:ext cx="1440160" cy="41768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grpSp>
      <p:grpSp>
        <p:nvGrpSpPr>
          <p:cNvPr id="19" name="Group 18"/>
          <p:cNvGrpSpPr/>
          <p:nvPr/>
        </p:nvGrpSpPr>
        <p:grpSpPr>
          <a:xfrm>
            <a:off x="657200" y="2358961"/>
            <a:ext cx="3016324" cy="2890504"/>
            <a:chOff x="643558" y="2359064"/>
            <a:chExt cx="3016324" cy="2890504"/>
          </a:xfrm>
        </p:grpSpPr>
        <p:pic>
          <p:nvPicPr>
            <p:cNvPr id="12" name="Picture 3" descr="K:\SEM\2013\Victor\Q4.2_06-05-2013\afterInPRIE&amp;maskRemoval\cleaving\p1_wg1_b1.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86" t="13004" r="16381"/>
            <a:stretch/>
          </p:blipFill>
          <p:spPr bwMode="auto">
            <a:xfrm>
              <a:off x="643558" y="2359064"/>
              <a:ext cx="3016324" cy="28905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43558" y="2359064"/>
              <a:ext cx="2088964" cy="707886"/>
            </a:xfrm>
            <a:prstGeom prst="rect">
              <a:avLst/>
            </a:prstGeom>
            <a:noFill/>
          </p:spPr>
          <p:txBody>
            <a:bodyPr wrap="square" rtlCol="0">
              <a:spAutoFit/>
            </a:bodyPr>
            <a:lstStyle/>
            <a:p>
              <a:r>
                <a:rPr lang="en-US" sz="2000" b="0" dirty="0" smtClean="0">
                  <a:solidFill>
                    <a:schemeClr val="bg1"/>
                  </a:solidFill>
                  <a:latin typeface="+mn-lt"/>
                </a:rPr>
                <a:t>Nanopillar on waveguide</a:t>
              </a:r>
              <a:endParaRPr lang="en-US" sz="2000" b="0" dirty="0">
                <a:solidFill>
                  <a:schemeClr val="bg1"/>
                </a:solidFill>
                <a:latin typeface="+mn-lt"/>
              </a:endParaRPr>
            </a:p>
          </p:txBody>
        </p:sp>
      </p:grpSp>
      <p:sp>
        <p:nvSpPr>
          <p:cNvPr id="5" name="Textfeld 4"/>
          <p:cNvSpPr txBox="1"/>
          <p:nvPr/>
        </p:nvSpPr>
        <p:spPr>
          <a:xfrm>
            <a:off x="4716016" y="5494004"/>
            <a:ext cx="4185761" cy="646331"/>
          </a:xfrm>
          <a:prstGeom prst="rect">
            <a:avLst/>
          </a:prstGeom>
          <a:noFill/>
        </p:spPr>
        <p:txBody>
          <a:bodyPr wrap="none" rtlCol="0">
            <a:spAutoFit/>
          </a:bodyPr>
          <a:lstStyle/>
          <a:p>
            <a:r>
              <a:rPr lang="en-US" dirty="0" smtClean="0"/>
              <a:t>&gt;&gt; 65 GHz bandwidth demonstrated!</a:t>
            </a:r>
          </a:p>
          <a:p>
            <a:r>
              <a:rPr lang="en-US" dirty="0" smtClean="0"/>
              <a:t>17 </a:t>
            </a:r>
            <a:r>
              <a:rPr lang="en-US" dirty="0" err="1" smtClean="0"/>
              <a:t>fJ</a:t>
            </a:r>
            <a:r>
              <a:rPr lang="en-US" dirty="0" smtClean="0"/>
              <a:t>/bit measured!</a:t>
            </a:r>
            <a:endParaRPr lang="en-US" dirty="0"/>
          </a:p>
        </p:txBody>
      </p:sp>
      <p:sp>
        <p:nvSpPr>
          <p:cNvPr id="13" name="Textfeld 12"/>
          <p:cNvSpPr txBox="1"/>
          <p:nvPr/>
        </p:nvSpPr>
        <p:spPr>
          <a:xfrm>
            <a:off x="531540" y="5534795"/>
            <a:ext cx="3108543" cy="369332"/>
          </a:xfrm>
          <a:prstGeom prst="rect">
            <a:avLst/>
          </a:prstGeom>
          <a:noFill/>
        </p:spPr>
        <p:txBody>
          <a:bodyPr wrap="none" rtlCol="0">
            <a:spAutoFit/>
          </a:bodyPr>
          <a:lstStyle/>
          <a:p>
            <a:r>
              <a:rPr lang="en-US" dirty="0" smtClean="0"/>
              <a:t>First structures fabricated</a:t>
            </a:r>
            <a:endParaRPr lang="en-US" dirty="0"/>
          </a:p>
        </p:txBody>
      </p:sp>
    </p:spTree>
    <p:extLst>
      <p:ext uri="{BB962C8B-B14F-4D97-AF65-F5344CB8AC3E}">
        <p14:creationId xmlns:p14="http://schemas.microsoft.com/office/powerpoint/2010/main" val="991673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5" name="Title 1"/>
          <p:cNvSpPr>
            <a:spLocks/>
          </p:cNvSpPr>
          <p:nvPr/>
        </p:nvSpPr>
        <p:spPr bwMode="auto">
          <a:xfrm>
            <a:off x="179388" y="187325"/>
            <a:ext cx="741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lnSpc>
                <a:spcPts val="3200"/>
              </a:lnSpc>
            </a:pPr>
            <a:r>
              <a:rPr lang="en-US" sz="3200">
                <a:solidFill>
                  <a:srgbClr val="002060"/>
                </a:solidFill>
              </a:rPr>
              <a:t>WP 4 Summary</a:t>
            </a:r>
          </a:p>
        </p:txBody>
      </p:sp>
      <p:sp>
        <p:nvSpPr>
          <p:cNvPr id="3" name="Rectángulo 4"/>
          <p:cNvSpPr>
            <a:spLocks noChangeArrowheads="1"/>
          </p:cNvSpPr>
          <p:nvPr/>
        </p:nvSpPr>
        <p:spPr bwMode="auto">
          <a:xfrm>
            <a:off x="668974" y="1556792"/>
            <a:ext cx="6767513"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742950" lvl="1" indent="-285750">
              <a:buFont typeface="Arial" pitchFamily="34" charset="0"/>
              <a:buChar char="•"/>
            </a:pPr>
            <a:r>
              <a:rPr lang="en-US" dirty="0">
                <a:ea typeface="ＭＳ Ｐゴシック" pitchFamily="34" charset="-128"/>
              </a:rPr>
              <a:t>Simulation studies to optimize</a:t>
            </a:r>
          </a:p>
          <a:p>
            <a:pPr marL="1200150" lvl="2" indent="-285750">
              <a:buFont typeface="Arial" pitchFamily="34" charset="0"/>
              <a:buChar char="•"/>
            </a:pPr>
            <a:r>
              <a:rPr lang="en-US" sz="1400" b="0" dirty="0" err="1">
                <a:ea typeface="ＭＳ Ｐゴシック" pitchFamily="34" charset="-128"/>
              </a:rPr>
              <a:t>Plasmonic</a:t>
            </a:r>
            <a:r>
              <a:rPr lang="en-US" sz="1400" b="0" dirty="0">
                <a:ea typeface="ＭＳ Ｐゴシック" pitchFamily="34" charset="-128"/>
              </a:rPr>
              <a:t> amplifier</a:t>
            </a:r>
          </a:p>
          <a:p>
            <a:pPr marL="1200150" lvl="2" indent="-285750">
              <a:buFont typeface="Arial" pitchFamily="34" charset="0"/>
              <a:buChar char="•"/>
            </a:pPr>
            <a:r>
              <a:rPr lang="en-US" sz="1400" b="0" dirty="0">
                <a:ea typeface="ＭＳ Ｐゴシック" pitchFamily="34" charset="-128"/>
              </a:rPr>
              <a:t>Plasmon/Photon detector (</a:t>
            </a:r>
            <a:r>
              <a:rPr lang="en-US" sz="1400" b="0" dirty="0" err="1">
                <a:ea typeface="ＭＳ Ｐゴシック" pitchFamily="34" charset="-128"/>
              </a:rPr>
              <a:t>nanogap</a:t>
            </a:r>
            <a:r>
              <a:rPr lang="en-US" sz="1400" b="0" dirty="0">
                <a:ea typeface="ＭＳ Ｐゴシック" pitchFamily="34" charset="-128"/>
              </a:rPr>
              <a:t>)</a:t>
            </a:r>
          </a:p>
          <a:p>
            <a:pPr marL="742950" lvl="1" indent="-285750">
              <a:buFont typeface="Arial" pitchFamily="34" charset="0"/>
              <a:buChar char="•"/>
            </a:pPr>
            <a:r>
              <a:rPr lang="en-US" dirty="0">
                <a:ea typeface="ＭＳ Ｐゴシック" pitchFamily="34" charset="-128"/>
              </a:rPr>
              <a:t>Fabrication</a:t>
            </a:r>
          </a:p>
          <a:p>
            <a:pPr marL="1200150" lvl="2" indent="-285750">
              <a:buFont typeface="Arial" pitchFamily="34" charset="0"/>
              <a:buChar char="•"/>
            </a:pPr>
            <a:r>
              <a:rPr lang="en-US" sz="1400" b="0" dirty="0">
                <a:ea typeface="ＭＳ Ｐゴシック" pitchFamily="34" charset="-128"/>
              </a:rPr>
              <a:t>Optically pumped </a:t>
            </a:r>
            <a:r>
              <a:rPr lang="en-US" sz="1400" b="0" dirty="0" err="1">
                <a:ea typeface="ＭＳ Ｐゴシック" pitchFamily="34" charset="-128"/>
              </a:rPr>
              <a:t>plasmonic</a:t>
            </a:r>
            <a:r>
              <a:rPr lang="en-US" sz="1400" b="0" dirty="0">
                <a:ea typeface="ＭＳ Ｐゴシック" pitchFamily="34" charset="-128"/>
              </a:rPr>
              <a:t> amplifier</a:t>
            </a:r>
          </a:p>
          <a:p>
            <a:pPr marL="1200150" lvl="2" indent="-285750">
              <a:buFont typeface="Arial" pitchFamily="34" charset="0"/>
              <a:buChar char="•"/>
            </a:pPr>
            <a:r>
              <a:rPr lang="en-US" sz="1400" b="0" dirty="0">
                <a:ea typeface="ＭＳ Ｐゴシック" pitchFamily="34" charset="-128"/>
              </a:rPr>
              <a:t>Electrically driven </a:t>
            </a:r>
            <a:r>
              <a:rPr lang="en-US" sz="1400" b="0" dirty="0" err="1">
                <a:ea typeface="ＭＳ Ｐゴシック" pitchFamily="34" charset="-128"/>
              </a:rPr>
              <a:t>plasmonic</a:t>
            </a:r>
            <a:r>
              <a:rPr lang="en-US" sz="1400" b="0" dirty="0">
                <a:ea typeface="ＭＳ Ｐゴシック" pitchFamily="34" charset="-128"/>
              </a:rPr>
              <a:t> amplifier</a:t>
            </a:r>
          </a:p>
          <a:p>
            <a:pPr marL="1200150" lvl="2" indent="-285750">
              <a:buFont typeface="Arial" pitchFamily="34" charset="0"/>
              <a:buChar char="•"/>
            </a:pPr>
            <a:r>
              <a:rPr lang="en-US" sz="1400" b="0" dirty="0">
                <a:ea typeface="ＭＳ Ｐゴシック" pitchFamily="34" charset="-128"/>
              </a:rPr>
              <a:t>Plasmon/Photon detectors (</a:t>
            </a:r>
            <a:r>
              <a:rPr lang="en-US" sz="1400" b="0" dirty="0" err="1">
                <a:ea typeface="ＭＳ Ｐゴシック" pitchFamily="34" charset="-128"/>
              </a:rPr>
              <a:t>Schottky</a:t>
            </a:r>
            <a:r>
              <a:rPr lang="en-US" sz="1400" b="0" dirty="0">
                <a:ea typeface="ＭＳ Ｐゴシック" pitchFamily="34" charset="-128"/>
              </a:rPr>
              <a:t>, </a:t>
            </a:r>
            <a:r>
              <a:rPr lang="en-US" sz="1400" b="0" dirty="0" err="1">
                <a:ea typeface="ＭＳ Ｐゴシック" pitchFamily="34" charset="-128"/>
              </a:rPr>
              <a:t>nano</a:t>
            </a:r>
            <a:r>
              <a:rPr lang="en-US" sz="1400" b="0" dirty="0">
                <a:ea typeface="ＭＳ Ｐゴシック" pitchFamily="34" charset="-128"/>
              </a:rPr>
              <a:t>/micro-gap photoconductor)</a:t>
            </a:r>
          </a:p>
          <a:p>
            <a:pPr marL="742950" lvl="1" indent="-285750">
              <a:buFont typeface="Arial" pitchFamily="34" charset="0"/>
              <a:buChar char="•"/>
            </a:pPr>
            <a:r>
              <a:rPr lang="en-US" dirty="0">
                <a:ea typeface="ＭＳ Ｐゴシック" pitchFamily="34" charset="-128"/>
              </a:rPr>
              <a:t>Performance targets</a:t>
            </a:r>
          </a:p>
          <a:p>
            <a:pPr marL="1200150" lvl="2" indent="-285750">
              <a:buFont typeface="Arial" pitchFamily="34" charset="0"/>
              <a:buChar char="•"/>
            </a:pPr>
            <a:r>
              <a:rPr lang="en-US" sz="1400" b="0" dirty="0" err="1">
                <a:ea typeface="ＭＳ Ｐゴシック" pitchFamily="34" charset="-128"/>
              </a:rPr>
              <a:t>Plasmonic</a:t>
            </a:r>
            <a:r>
              <a:rPr lang="en-US" sz="1400" b="0" dirty="0">
                <a:ea typeface="ＭＳ Ｐゴシック" pitchFamily="34" charset="-128"/>
              </a:rPr>
              <a:t> amplifier: 10 dB on-chip gain (5 mm wide)</a:t>
            </a:r>
          </a:p>
          <a:p>
            <a:pPr marL="1200150" lvl="2" indent="-285750">
              <a:buFont typeface="Arial" pitchFamily="34" charset="0"/>
              <a:buChar char="•"/>
            </a:pPr>
            <a:r>
              <a:rPr lang="en-US" sz="1400" b="0" dirty="0">
                <a:ea typeface="ＭＳ Ｐゴシック" pitchFamily="34" charset="-128"/>
              </a:rPr>
              <a:t>Detector: </a:t>
            </a:r>
            <a:r>
              <a:rPr lang="en-US" sz="1400" b="0" dirty="0" err="1">
                <a:ea typeface="ＭＳ Ｐゴシック" pitchFamily="34" charset="-128"/>
              </a:rPr>
              <a:t>Responsivity</a:t>
            </a:r>
            <a:r>
              <a:rPr lang="en-US" sz="1400" b="0" dirty="0">
                <a:ea typeface="ＭＳ Ｐゴシック" pitchFamily="34" charset="-128"/>
              </a:rPr>
              <a:t> &gt; 1 A/W (EQE ≈ 80 %)</a:t>
            </a:r>
          </a:p>
          <a:p>
            <a:pPr marL="742950" lvl="1" indent="-285750">
              <a:buFont typeface="Arial" pitchFamily="34" charset="0"/>
              <a:buChar char="•"/>
            </a:pPr>
            <a:endParaRPr lang="en-US" sz="1400" b="0" dirty="0">
              <a:ea typeface="ＭＳ Ｐゴシック" pitchFamily="34" charset="-128"/>
            </a:endParaRPr>
          </a:p>
          <a:p>
            <a:pPr marL="742950" lvl="1" indent="-285750">
              <a:buFont typeface="Arial" pitchFamily="34" charset="0"/>
              <a:buChar char="•"/>
            </a:pPr>
            <a:endParaRPr lang="en-US" sz="1400" b="0" dirty="0">
              <a:ea typeface="ＭＳ Ｐゴシック" pitchFamily="34" charset="-128"/>
            </a:endParaRPr>
          </a:p>
        </p:txBody>
      </p:sp>
      <p:sp>
        <p:nvSpPr>
          <p:cNvPr id="4" name="Text Box 4"/>
          <p:cNvSpPr txBox="1">
            <a:spLocks noChangeArrowheads="1"/>
          </p:cNvSpPr>
          <p:nvPr/>
        </p:nvSpPr>
        <p:spPr bwMode="auto">
          <a:xfrm>
            <a:off x="395536" y="980728"/>
            <a:ext cx="6828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dirty="0" smtClean="0">
                <a:ea typeface="ＭＳ Ｐゴシック" pitchFamily="34" charset="-128"/>
              </a:rPr>
              <a:t>Objectives:</a:t>
            </a:r>
            <a:endParaRPr lang="en-US" sz="2000" u="sng" dirty="0">
              <a:ea typeface="ＭＳ Ｐゴシック"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itle 1"/>
          <p:cNvSpPr>
            <a:spLocks noGrp="1"/>
          </p:cNvSpPr>
          <p:nvPr>
            <p:ph type="title" idx="4294967295"/>
          </p:nvPr>
        </p:nvSpPr>
        <p:spPr/>
        <p:txBody>
          <a:bodyPr/>
          <a:lstStyle/>
          <a:p>
            <a:r>
              <a:rPr lang="en-US" sz="3200" smtClean="0">
                <a:solidFill>
                  <a:srgbClr val="002060"/>
                </a:solidFill>
              </a:rPr>
              <a:t>Review Meeting Agenda</a:t>
            </a:r>
          </a:p>
        </p:txBody>
      </p:sp>
      <p:sp>
        <p:nvSpPr>
          <p:cNvPr id="747523" name="Text Box 3"/>
          <p:cNvSpPr txBox="1">
            <a:spLocks noChangeArrowheads="1"/>
          </p:cNvSpPr>
          <p:nvPr/>
        </p:nvSpPr>
        <p:spPr bwMode="auto">
          <a:xfrm>
            <a:off x="971550" y="1052513"/>
            <a:ext cx="7345363" cy="5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1800" dirty="0" smtClean="0"/>
              <a:t>9:15</a:t>
            </a:r>
            <a:r>
              <a:rPr lang="en-US" sz="1800" dirty="0"/>
              <a:t>	Coordinators Talk</a:t>
            </a:r>
          </a:p>
          <a:p>
            <a:pPr algn="l" eaLnBrk="1" hangingPunct="1">
              <a:lnSpc>
                <a:spcPct val="100000"/>
              </a:lnSpc>
              <a:spcAft>
                <a:spcPct val="20000"/>
              </a:spcAft>
            </a:pPr>
            <a:r>
              <a:rPr lang="en-US" sz="1800" dirty="0" smtClean="0"/>
              <a:t>9:40</a:t>
            </a:r>
            <a:r>
              <a:rPr lang="en-US" sz="1800" dirty="0"/>
              <a:t>	Review of Project Administration (</a:t>
            </a:r>
            <a:r>
              <a:rPr lang="en-US" sz="1800" dirty="0" smtClean="0"/>
              <a:t>WP1)</a:t>
            </a:r>
            <a:endParaRPr lang="en-US" sz="1800" dirty="0"/>
          </a:p>
          <a:p>
            <a:pPr algn="l" eaLnBrk="1" hangingPunct="1">
              <a:lnSpc>
                <a:spcPct val="100000"/>
              </a:lnSpc>
              <a:spcAft>
                <a:spcPct val="20000"/>
              </a:spcAft>
            </a:pPr>
            <a:r>
              <a:rPr lang="en-US" sz="1800" dirty="0" smtClean="0"/>
              <a:t>9:50</a:t>
            </a:r>
            <a:r>
              <a:rPr lang="en-US" sz="1800" dirty="0"/>
              <a:t>	Presentations of Work Packages </a:t>
            </a:r>
            <a:r>
              <a:rPr lang="en-US" sz="1800" dirty="0" smtClean="0"/>
              <a:t>(WP2</a:t>
            </a:r>
            <a:r>
              <a:rPr lang="en-US" sz="1800" dirty="0"/>
              <a:t>)</a:t>
            </a:r>
          </a:p>
          <a:p>
            <a:pPr algn="l" eaLnBrk="1" hangingPunct="1">
              <a:lnSpc>
                <a:spcPct val="100000"/>
              </a:lnSpc>
              <a:spcAft>
                <a:spcPct val="20000"/>
              </a:spcAft>
            </a:pPr>
            <a:r>
              <a:rPr lang="en-US" sz="1800" dirty="0" smtClean="0"/>
              <a:t>10:15</a:t>
            </a:r>
            <a:r>
              <a:rPr lang="en-US" sz="1800" dirty="0"/>
              <a:t>	Break</a:t>
            </a:r>
          </a:p>
          <a:p>
            <a:pPr algn="l" eaLnBrk="1" hangingPunct="1">
              <a:lnSpc>
                <a:spcPct val="100000"/>
              </a:lnSpc>
              <a:spcAft>
                <a:spcPct val="20000"/>
              </a:spcAft>
            </a:pPr>
            <a:endParaRPr lang="en-US" sz="1800" dirty="0"/>
          </a:p>
          <a:p>
            <a:pPr algn="l" eaLnBrk="1" hangingPunct="1">
              <a:lnSpc>
                <a:spcPct val="100000"/>
              </a:lnSpc>
              <a:spcAft>
                <a:spcPct val="20000"/>
              </a:spcAft>
            </a:pPr>
            <a:r>
              <a:rPr lang="en-US" sz="1800" dirty="0" smtClean="0"/>
              <a:t>10:30</a:t>
            </a:r>
            <a:r>
              <a:rPr lang="en-US" sz="1800" dirty="0"/>
              <a:t>	Presentations of Work Packages (</a:t>
            </a:r>
            <a:r>
              <a:rPr lang="en-US" sz="1800" dirty="0" err="1"/>
              <a:t>WP3-WP5</a:t>
            </a:r>
            <a:r>
              <a:rPr lang="en-US" sz="1800" dirty="0"/>
              <a:t>)</a:t>
            </a:r>
          </a:p>
          <a:p>
            <a:pPr algn="l" eaLnBrk="1" hangingPunct="1">
              <a:lnSpc>
                <a:spcPct val="100000"/>
              </a:lnSpc>
              <a:spcAft>
                <a:spcPct val="20000"/>
              </a:spcAft>
            </a:pPr>
            <a:r>
              <a:rPr lang="en-US" sz="1800" dirty="0" smtClean="0"/>
              <a:t>12:00</a:t>
            </a:r>
            <a:r>
              <a:rPr lang="en-US" sz="1800" dirty="0"/>
              <a:t>	Lunch</a:t>
            </a:r>
          </a:p>
          <a:p>
            <a:pPr algn="l" eaLnBrk="1" hangingPunct="1">
              <a:lnSpc>
                <a:spcPct val="100000"/>
              </a:lnSpc>
              <a:spcAft>
                <a:spcPct val="20000"/>
              </a:spcAft>
            </a:pPr>
            <a:endParaRPr lang="en-US" sz="1800" dirty="0"/>
          </a:p>
          <a:p>
            <a:pPr algn="l" eaLnBrk="1" hangingPunct="1">
              <a:lnSpc>
                <a:spcPct val="100000"/>
              </a:lnSpc>
              <a:spcAft>
                <a:spcPct val="20000"/>
              </a:spcAft>
            </a:pPr>
            <a:r>
              <a:rPr lang="en-US" sz="1800" dirty="0" smtClean="0"/>
              <a:t>12:45</a:t>
            </a:r>
            <a:r>
              <a:rPr lang="en-US" sz="1800" dirty="0"/>
              <a:t>	Presentations of Work Packages (</a:t>
            </a:r>
            <a:r>
              <a:rPr lang="en-US" sz="1800" dirty="0" err="1"/>
              <a:t>WP6</a:t>
            </a:r>
            <a:r>
              <a:rPr lang="en-US" sz="1800" dirty="0"/>
              <a:t>, </a:t>
            </a:r>
            <a:r>
              <a:rPr lang="en-US" sz="1800" dirty="0" err="1"/>
              <a:t>WP7</a:t>
            </a:r>
            <a:r>
              <a:rPr lang="en-US" sz="1800" dirty="0"/>
              <a:t>)</a:t>
            </a:r>
          </a:p>
          <a:p>
            <a:pPr algn="l" eaLnBrk="1" hangingPunct="1">
              <a:lnSpc>
                <a:spcPct val="100000"/>
              </a:lnSpc>
              <a:spcAft>
                <a:spcPct val="20000"/>
              </a:spcAft>
            </a:pPr>
            <a:r>
              <a:rPr lang="en-US" sz="1800" dirty="0" smtClean="0"/>
              <a:t>13:45</a:t>
            </a:r>
            <a:r>
              <a:rPr lang="en-US" sz="1800" dirty="0"/>
              <a:t>	Break</a:t>
            </a:r>
          </a:p>
          <a:p>
            <a:pPr algn="l" eaLnBrk="1" hangingPunct="1">
              <a:lnSpc>
                <a:spcPct val="100000"/>
              </a:lnSpc>
              <a:spcAft>
                <a:spcPct val="20000"/>
              </a:spcAft>
            </a:pPr>
            <a:endParaRPr lang="en-US" sz="1800" dirty="0"/>
          </a:p>
          <a:p>
            <a:pPr algn="l" eaLnBrk="1" hangingPunct="1">
              <a:lnSpc>
                <a:spcPct val="100000"/>
              </a:lnSpc>
              <a:spcAft>
                <a:spcPct val="20000"/>
              </a:spcAft>
            </a:pPr>
            <a:r>
              <a:rPr lang="en-US" sz="1800" dirty="0" smtClean="0"/>
              <a:t>14:00</a:t>
            </a:r>
            <a:r>
              <a:rPr lang="en-US" sz="1800" dirty="0"/>
              <a:t>	General Discussion</a:t>
            </a:r>
          </a:p>
          <a:p>
            <a:pPr algn="l" eaLnBrk="1" hangingPunct="1">
              <a:lnSpc>
                <a:spcPct val="100000"/>
              </a:lnSpc>
              <a:spcAft>
                <a:spcPct val="20000"/>
              </a:spcAft>
            </a:pPr>
            <a:r>
              <a:rPr lang="en-US" sz="1800" dirty="0" smtClean="0"/>
              <a:t>14:30</a:t>
            </a:r>
            <a:r>
              <a:rPr lang="en-US" sz="1800" dirty="0"/>
              <a:t>	Discussion between EC Officer and Reviewers</a:t>
            </a:r>
          </a:p>
          <a:p>
            <a:pPr algn="l" eaLnBrk="1" hangingPunct="1">
              <a:lnSpc>
                <a:spcPct val="100000"/>
              </a:lnSpc>
              <a:spcAft>
                <a:spcPct val="20000"/>
              </a:spcAft>
            </a:pPr>
            <a:r>
              <a:rPr lang="en-US" sz="1800" dirty="0" smtClean="0"/>
              <a:t>15:30</a:t>
            </a:r>
            <a:r>
              <a:rPr lang="en-US" sz="1800" dirty="0"/>
              <a:t>	Feedback to Consortium</a:t>
            </a:r>
          </a:p>
          <a:p>
            <a:pPr algn="l" eaLnBrk="1" hangingPunct="1">
              <a:lnSpc>
                <a:spcPct val="100000"/>
              </a:lnSpc>
              <a:spcAft>
                <a:spcPct val="20000"/>
              </a:spcAft>
            </a:pPr>
            <a:r>
              <a:rPr lang="en-US" sz="1800" dirty="0" smtClean="0"/>
              <a:t>16:00</a:t>
            </a:r>
            <a:r>
              <a:rPr lang="en-US" sz="1800" dirty="0"/>
              <a:t>	End of Meeting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5" name="Title 1"/>
          <p:cNvSpPr>
            <a:spLocks/>
          </p:cNvSpPr>
          <p:nvPr/>
        </p:nvSpPr>
        <p:spPr bwMode="auto">
          <a:xfrm>
            <a:off x="179388" y="187325"/>
            <a:ext cx="741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lnSpc>
                <a:spcPts val="3200"/>
              </a:lnSpc>
            </a:pPr>
            <a:r>
              <a:rPr lang="en-US" sz="3200">
                <a:solidFill>
                  <a:srgbClr val="002060"/>
                </a:solidFill>
              </a:rPr>
              <a:t>WP 4 Summary</a:t>
            </a:r>
          </a:p>
        </p:txBody>
      </p:sp>
      <p:sp>
        <p:nvSpPr>
          <p:cNvPr id="4" name="Text Box 4"/>
          <p:cNvSpPr txBox="1">
            <a:spLocks noChangeArrowheads="1"/>
          </p:cNvSpPr>
          <p:nvPr/>
        </p:nvSpPr>
        <p:spPr bwMode="auto">
          <a:xfrm>
            <a:off x="467543" y="897074"/>
            <a:ext cx="699791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dirty="0">
                <a:ea typeface="ＭＳ Ｐゴシック" pitchFamily="34" charset="-128"/>
              </a:rPr>
              <a:t>Achievements:</a:t>
            </a:r>
          </a:p>
        </p:txBody>
      </p:sp>
      <p:sp>
        <p:nvSpPr>
          <p:cNvPr id="5" name="Rectángulo 9"/>
          <p:cNvSpPr>
            <a:spLocks noChangeArrowheads="1"/>
          </p:cNvSpPr>
          <p:nvPr/>
        </p:nvSpPr>
        <p:spPr bwMode="auto">
          <a:xfrm>
            <a:off x="827584" y="1311440"/>
            <a:ext cx="7416824"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itchFamily="34" charset="0"/>
              <a:buChar char="•"/>
            </a:pPr>
            <a:r>
              <a:rPr lang="en-GB" dirty="0" err="1">
                <a:ea typeface="ＭＳ Ｐゴシック" pitchFamily="34" charset="-128"/>
              </a:rPr>
              <a:t>Plasmonic</a:t>
            </a:r>
            <a:r>
              <a:rPr lang="en-GB" dirty="0">
                <a:ea typeface="ＭＳ Ｐゴシック" pitchFamily="34" charset="-128"/>
              </a:rPr>
              <a:t> Amplifier:</a:t>
            </a:r>
          </a:p>
          <a:p>
            <a:pPr marL="742950" lvl="1" indent="-285750">
              <a:buFont typeface="Arial" pitchFamily="34" charset="0"/>
              <a:buChar char="•"/>
            </a:pPr>
            <a:r>
              <a:rPr lang="en-GB" sz="1400" b="0" dirty="0" err="1" smtClean="0">
                <a:ea typeface="ＭＳ Ｐゴシック" pitchFamily="34" charset="-128"/>
              </a:rPr>
              <a:t>PbX</a:t>
            </a:r>
            <a:r>
              <a:rPr lang="en-GB" sz="1400" b="0" dirty="0" smtClean="0">
                <a:ea typeface="ＭＳ Ｐゴシック" pitchFamily="34" charset="-128"/>
              </a:rPr>
              <a:t>/</a:t>
            </a:r>
            <a:r>
              <a:rPr lang="en-GB" sz="1400" b="0" dirty="0" err="1" smtClean="0">
                <a:ea typeface="ＭＳ Ｐゴシック" pitchFamily="34" charset="-128"/>
              </a:rPr>
              <a:t>CdX</a:t>
            </a:r>
            <a:r>
              <a:rPr lang="en-GB" sz="1400" b="0" dirty="0" smtClean="0">
                <a:ea typeface="ＭＳ Ｐゴシック" pitchFamily="34" charset="-128"/>
              </a:rPr>
              <a:t> </a:t>
            </a:r>
            <a:r>
              <a:rPr lang="en-GB" sz="1400" b="0" dirty="0">
                <a:ea typeface="ＭＳ Ｐゴシック" pitchFamily="34" charset="-128"/>
              </a:rPr>
              <a:t>hetero-nanostructures emitting at IR with high </a:t>
            </a:r>
            <a:r>
              <a:rPr lang="en-GB" sz="1400" b="0" dirty="0" smtClean="0">
                <a:ea typeface="ＭＳ Ｐゴシック" pitchFamily="34" charset="-128"/>
              </a:rPr>
              <a:t>QY and exhibiting ASE</a:t>
            </a:r>
            <a:endParaRPr lang="en-GB" sz="1400" b="0" dirty="0">
              <a:ea typeface="ＭＳ Ｐゴシック" pitchFamily="34" charset="-128"/>
            </a:endParaRPr>
          </a:p>
          <a:p>
            <a:pPr marL="742950" lvl="1" indent="-285750">
              <a:buFont typeface="Arial" pitchFamily="34" charset="0"/>
              <a:buChar char="•"/>
            </a:pPr>
            <a:r>
              <a:rPr lang="en-GB" sz="1400" b="0" dirty="0" smtClean="0">
                <a:ea typeface="ＭＳ Ｐゴシック" pitchFamily="34" charset="-128"/>
              </a:rPr>
              <a:t>Design </a:t>
            </a:r>
            <a:r>
              <a:rPr lang="en-GB" sz="1400" b="0" dirty="0">
                <a:ea typeface="ＭＳ Ｐゴシック" pitchFamily="34" charset="-128"/>
              </a:rPr>
              <a:t>of optimized structures for SPP amplification using QD doped </a:t>
            </a:r>
            <a:r>
              <a:rPr lang="en-GB" sz="1400" b="0" dirty="0" smtClean="0">
                <a:ea typeface="ＭＳ Ｐゴシック" pitchFamily="34" charset="-128"/>
              </a:rPr>
              <a:t>polymers</a:t>
            </a:r>
          </a:p>
          <a:p>
            <a:pPr marL="742950" lvl="1" indent="-285750">
              <a:buFont typeface="Arial" pitchFamily="34" charset="0"/>
              <a:buChar char="•"/>
            </a:pPr>
            <a:r>
              <a:rPr lang="en-GB" sz="1400" b="0" dirty="0" smtClean="0">
                <a:ea typeface="ＭＳ Ｐゴシック" pitchFamily="34" charset="-128"/>
              </a:rPr>
              <a:t>Selection </a:t>
            </a:r>
            <a:r>
              <a:rPr lang="en-GB" sz="1400" b="0" dirty="0">
                <a:ea typeface="ＭＳ Ｐゴシック" pitchFamily="34" charset="-128"/>
              </a:rPr>
              <a:t>of best </a:t>
            </a:r>
            <a:r>
              <a:rPr lang="en-GB" sz="1400" b="0" dirty="0" smtClean="0">
                <a:ea typeface="ＭＳ Ｐゴシック" pitchFamily="34" charset="-128"/>
              </a:rPr>
              <a:t>nanostructures for polymer based waveguides with (saturating) gain: new materials needed </a:t>
            </a:r>
          </a:p>
          <a:p>
            <a:pPr marL="742950" lvl="1" indent="-285750">
              <a:buFont typeface="Arial" pitchFamily="34" charset="0"/>
              <a:buChar char="•"/>
            </a:pPr>
            <a:r>
              <a:rPr lang="en-GB" sz="1400" b="0" dirty="0" smtClean="0">
                <a:ea typeface="ＭＳ Ｐゴシック" pitchFamily="34" charset="-128"/>
              </a:rPr>
              <a:t>Different </a:t>
            </a:r>
            <a:r>
              <a:rPr lang="en-GB" sz="1400" b="0" dirty="0">
                <a:ea typeface="ＭＳ Ｐゴシック" pitchFamily="34" charset="-128"/>
              </a:rPr>
              <a:t>plasmonic </a:t>
            </a:r>
            <a:r>
              <a:rPr lang="en-GB" sz="1400" b="0" dirty="0" smtClean="0">
                <a:ea typeface="ＭＳ Ｐゴシック" pitchFamily="34" charset="-128"/>
              </a:rPr>
              <a:t>IMI waveguide structures were tested</a:t>
            </a:r>
            <a:endParaRPr lang="en-GB" sz="1400" b="0" dirty="0">
              <a:ea typeface="ＭＳ Ｐゴシック" pitchFamily="34" charset="-128"/>
            </a:endParaRPr>
          </a:p>
          <a:p>
            <a:pPr marL="742950" lvl="1" indent="-285750">
              <a:buFont typeface="Arial" pitchFamily="34" charset="0"/>
              <a:buChar char="•"/>
            </a:pPr>
            <a:r>
              <a:rPr lang="en-GB" sz="1400" b="0" dirty="0" smtClean="0">
                <a:ea typeface="ＭＳ Ｐゴシック" pitchFamily="34" charset="-128"/>
              </a:rPr>
              <a:t>Si-based </a:t>
            </a:r>
            <a:r>
              <a:rPr lang="en-GB" sz="1400" b="0" dirty="0">
                <a:ea typeface="ＭＳ Ｐゴシック" pitchFamily="34" charset="-128"/>
              </a:rPr>
              <a:t>waveguides with </a:t>
            </a:r>
            <a:r>
              <a:rPr lang="en-GB" sz="1400" b="0" dirty="0" smtClean="0">
                <a:ea typeface="ＭＳ Ｐゴシック" pitchFamily="34" charset="-128"/>
              </a:rPr>
              <a:t>top QD-layer were tested: dipole-dipole absorption enhancement by QD self-assembling </a:t>
            </a:r>
            <a:endParaRPr lang="en-GB" sz="1400" b="0" dirty="0">
              <a:ea typeface="ＭＳ Ｐゴシック" pitchFamily="34" charset="-128"/>
            </a:endParaRPr>
          </a:p>
          <a:p>
            <a:pPr marL="742950" lvl="1" indent="-285750">
              <a:buFont typeface="Arial" pitchFamily="34" charset="0"/>
              <a:buChar char="•"/>
            </a:pPr>
            <a:r>
              <a:rPr lang="en-GB" sz="1400" b="0" dirty="0" smtClean="0">
                <a:ea typeface="ＭＳ Ｐゴシック" pitchFamily="34" charset="-128"/>
              </a:rPr>
              <a:t>Demonstrated AC </a:t>
            </a:r>
            <a:r>
              <a:rPr lang="en-GB" sz="1400" b="0" dirty="0">
                <a:ea typeface="ＭＳ Ｐゴシック" pitchFamily="34" charset="-128"/>
              </a:rPr>
              <a:t>electroluminescence using QD layers</a:t>
            </a:r>
          </a:p>
          <a:p>
            <a:pPr marL="742950" lvl="1" indent="-285750">
              <a:buFont typeface="Arial" pitchFamily="34" charset="0"/>
              <a:buChar char="•"/>
            </a:pPr>
            <a:r>
              <a:rPr lang="en-GB" sz="1400" b="0" dirty="0" smtClean="0">
                <a:ea typeface="ＭＳ Ｐゴシック" pitchFamily="34" charset="-128"/>
              </a:rPr>
              <a:t>Nano/micro-patterns directly developed </a:t>
            </a:r>
            <a:r>
              <a:rPr lang="en-GB" sz="1400" b="0" dirty="0">
                <a:ea typeface="ＭＳ Ｐゴシック" pitchFamily="34" charset="-128"/>
              </a:rPr>
              <a:t>using </a:t>
            </a:r>
            <a:r>
              <a:rPr lang="en-GB" sz="1400" b="0" dirty="0" smtClean="0">
                <a:ea typeface="ＭＳ Ｐゴシック" pitchFamily="34" charset="-128"/>
              </a:rPr>
              <a:t>e-beam/UV-photolithography resists </a:t>
            </a:r>
            <a:r>
              <a:rPr lang="en-GB" sz="1400" b="0" dirty="0">
                <a:ea typeface="ＭＳ Ｐゴシック" pitchFamily="34" charset="-128"/>
              </a:rPr>
              <a:t>containing </a:t>
            </a:r>
            <a:r>
              <a:rPr lang="en-GB" sz="1400" b="0" dirty="0" smtClean="0">
                <a:ea typeface="ＭＳ Ｐゴシック" pitchFamily="34" charset="-128"/>
              </a:rPr>
              <a:t>Ag-NPs</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07" r="10597"/>
          <a:stretch/>
        </p:blipFill>
        <p:spPr bwMode="auto">
          <a:xfrm>
            <a:off x="-1" y="4204928"/>
            <a:ext cx="4235987"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bwMode="auto">
          <a:xfrm flipH="1">
            <a:off x="1979712" y="1844824"/>
            <a:ext cx="576064" cy="2272835"/>
          </a:xfrm>
          <a:prstGeom prst="straightConnector1">
            <a:avLst/>
          </a:prstGeom>
          <a:noFill/>
          <a:ln w="19050" cap="flat" cmpd="sng" algn="ctr">
            <a:solidFill>
              <a:srgbClr val="220060"/>
            </a:solidFill>
            <a:prstDash val="solid"/>
            <a:round/>
            <a:headEnd type="none" w="med" len="med"/>
            <a:tailEnd type="arrow"/>
          </a:ln>
          <a:effectLst/>
        </p:spPr>
      </p:cxnSp>
      <p:grpSp>
        <p:nvGrpSpPr>
          <p:cNvPr id="7" name="Gruppieren 6"/>
          <p:cNvGrpSpPr/>
          <p:nvPr/>
        </p:nvGrpSpPr>
        <p:grpSpPr>
          <a:xfrm>
            <a:off x="4381784" y="4380551"/>
            <a:ext cx="4844402" cy="1504002"/>
            <a:chOff x="4381784" y="4380551"/>
            <a:chExt cx="4844402" cy="1504002"/>
          </a:xfrm>
        </p:grpSpPr>
        <p:pic>
          <p:nvPicPr>
            <p:cNvPr id="9" name="Picture 38"/>
            <p:cNvPicPr/>
            <p:nvPr/>
          </p:nvPicPr>
          <p:blipFill>
            <a:blip r:embed="rId4">
              <a:extLst>
                <a:ext uri="{28A0092B-C50C-407E-A947-70E740481C1C}">
                  <a14:useLocalDpi xmlns:a14="http://schemas.microsoft.com/office/drawing/2010/main" val="0"/>
                </a:ext>
              </a:extLst>
            </a:blip>
            <a:stretch>
              <a:fillRect/>
            </a:stretch>
          </p:blipFill>
          <p:spPr>
            <a:xfrm>
              <a:off x="4381784" y="4380551"/>
              <a:ext cx="2831103" cy="1504002"/>
            </a:xfrm>
            <a:prstGeom prst="rect">
              <a:avLst/>
            </a:prstGeom>
          </p:spPr>
        </p:pic>
        <p:pic>
          <p:nvPicPr>
            <p:cNvPr id="10" name="Picture 10" descr="Schermafbeelding 2013-04-25 om 11.32.32.png"/>
            <p:cNvPicPr>
              <a:picLocks noChangeAspect="1"/>
            </p:cNvPicPr>
            <p:nvPr/>
          </p:nvPicPr>
          <p:blipFill rotWithShape="1">
            <a:blip r:embed="rId5">
              <a:extLst>
                <a:ext uri="{28A0092B-C50C-407E-A947-70E740481C1C}">
                  <a14:useLocalDpi xmlns:a14="http://schemas.microsoft.com/office/drawing/2010/main" val="0"/>
                </a:ext>
              </a:extLst>
            </a:blip>
            <a:srcRect l="20156" t="41218" r="25330"/>
            <a:stretch/>
          </p:blipFill>
          <p:spPr>
            <a:xfrm>
              <a:off x="6984143" y="4380551"/>
              <a:ext cx="2242043" cy="1211252"/>
            </a:xfrm>
            <a:prstGeom prst="rect">
              <a:avLst/>
            </a:prstGeom>
            <a:ln w="28575">
              <a:solidFill>
                <a:schemeClr val="tx1"/>
              </a:solidFill>
            </a:ln>
          </p:spPr>
        </p:pic>
        <p:sp>
          <p:nvSpPr>
            <p:cNvPr id="11" name="Freeform 1"/>
            <p:cNvSpPr/>
            <p:nvPr/>
          </p:nvSpPr>
          <p:spPr>
            <a:xfrm>
              <a:off x="6974090" y="4439431"/>
              <a:ext cx="2251780" cy="611422"/>
            </a:xfrm>
            <a:custGeom>
              <a:avLst/>
              <a:gdLst>
                <a:gd name="connsiteX0" fmla="*/ 0 w 3207296"/>
                <a:gd name="connsiteY0" fmla="*/ 295037 h 295037"/>
                <a:gd name="connsiteX1" fmla="*/ 872385 w 3207296"/>
                <a:gd name="connsiteY1" fmla="*/ 282209 h 295037"/>
                <a:gd name="connsiteX2" fmla="*/ 859555 w 3207296"/>
                <a:gd name="connsiteY2" fmla="*/ 0 h 295037"/>
                <a:gd name="connsiteX3" fmla="*/ 2617153 w 3207296"/>
                <a:gd name="connsiteY3" fmla="*/ 0 h 295037"/>
                <a:gd name="connsiteX4" fmla="*/ 2617153 w 3207296"/>
                <a:gd name="connsiteY4" fmla="*/ 282209 h 295037"/>
                <a:gd name="connsiteX5" fmla="*/ 3207296 w 3207296"/>
                <a:gd name="connsiteY5" fmla="*/ 295037 h 295037"/>
                <a:gd name="connsiteX0" fmla="*/ 0 w 3207296"/>
                <a:gd name="connsiteY0" fmla="*/ 1141664 h 1141664"/>
                <a:gd name="connsiteX1" fmla="*/ 872385 w 3207296"/>
                <a:gd name="connsiteY1" fmla="*/ 1128836 h 1141664"/>
                <a:gd name="connsiteX2" fmla="*/ 859555 w 3207296"/>
                <a:gd name="connsiteY2" fmla="*/ 0 h 1141664"/>
                <a:gd name="connsiteX3" fmla="*/ 2617153 w 3207296"/>
                <a:gd name="connsiteY3" fmla="*/ 846627 h 1141664"/>
                <a:gd name="connsiteX4" fmla="*/ 2617153 w 3207296"/>
                <a:gd name="connsiteY4" fmla="*/ 1128836 h 1141664"/>
                <a:gd name="connsiteX5" fmla="*/ 3207296 w 3207296"/>
                <a:gd name="connsiteY5" fmla="*/ 1141664 h 1141664"/>
                <a:gd name="connsiteX0" fmla="*/ 0 w 3207296"/>
                <a:gd name="connsiteY0" fmla="*/ 1141664 h 1141664"/>
                <a:gd name="connsiteX1" fmla="*/ 872385 w 3207296"/>
                <a:gd name="connsiteY1" fmla="*/ 1128836 h 1141664"/>
                <a:gd name="connsiteX2" fmla="*/ 859555 w 3207296"/>
                <a:gd name="connsiteY2" fmla="*/ 0 h 1141664"/>
                <a:gd name="connsiteX3" fmla="*/ 2604324 w 3207296"/>
                <a:gd name="connsiteY3" fmla="*/ 12827 h 1141664"/>
                <a:gd name="connsiteX4" fmla="*/ 2617153 w 3207296"/>
                <a:gd name="connsiteY4" fmla="*/ 1128836 h 1141664"/>
                <a:gd name="connsiteX5" fmla="*/ 3207296 w 3207296"/>
                <a:gd name="connsiteY5" fmla="*/ 1141664 h 114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296" h="1141664">
                  <a:moveTo>
                    <a:pt x="0" y="1141664"/>
                  </a:moveTo>
                  <a:lnTo>
                    <a:pt x="872385" y="1128836"/>
                  </a:lnTo>
                  <a:lnTo>
                    <a:pt x="859555" y="0"/>
                  </a:lnTo>
                  <a:lnTo>
                    <a:pt x="2604324" y="12827"/>
                  </a:lnTo>
                  <a:lnTo>
                    <a:pt x="2617153" y="1128836"/>
                  </a:lnTo>
                  <a:lnTo>
                    <a:pt x="3207296" y="1141664"/>
                  </a:lnTo>
                </a:path>
              </a:pathLst>
            </a:custGeom>
            <a:ln w="28575" cmpd="sng">
              <a:solidFill>
                <a:srgbClr val="3366FF"/>
              </a:solidFill>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n-US" sz="2000" b="0" i="0" u="none" strike="noStrike" cap="none" normalizeH="0" baseline="0" smtClean="0">
                <a:ln>
                  <a:noFill/>
                </a:ln>
                <a:solidFill>
                  <a:schemeClr val="tx1"/>
                </a:solidFill>
                <a:effectLst/>
                <a:latin typeface="Arial" charset="0"/>
              </a:endParaRPr>
            </a:p>
          </p:txBody>
        </p:sp>
        <p:cxnSp>
          <p:nvCxnSpPr>
            <p:cNvPr id="12" name="Straight Connector 5"/>
            <p:cNvCxnSpPr/>
            <p:nvPr/>
          </p:nvCxnSpPr>
          <p:spPr bwMode="auto">
            <a:xfrm>
              <a:off x="6984143" y="5383219"/>
              <a:ext cx="2224438" cy="0"/>
            </a:xfrm>
            <a:prstGeom prst="line">
              <a:avLst/>
            </a:prstGeom>
            <a:ln w="28575" cmpd="sng">
              <a:solidFill>
                <a:srgbClr val="3366FF"/>
              </a:solidFill>
            </a:ln>
          </p:spPr>
        </p:cxnSp>
        <p:cxnSp>
          <p:nvCxnSpPr>
            <p:cNvPr id="13" name="Straight Connector 16"/>
            <p:cNvCxnSpPr/>
            <p:nvPr/>
          </p:nvCxnSpPr>
          <p:spPr bwMode="auto">
            <a:xfrm>
              <a:off x="7590808" y="4881885"/>
              <a:ext cx="1213330" cy="0"/>
            </a:xfrm>
            <a:prstGeom prst="line">
              <a:avLst/>
            </a:prstGeom>
            <a:ln w="28575" cmpd="sng">
              <a:solidFill>
                <a:srgbClr val="3366FF"/>
              </a:solidFill>
            </a:ln>
          </p:spPr>
        </p:cxnSp>
        <p:cxnSp>
          <p:nvCxnSpPr>
            <p:cNvPr id="14" name="Straight Connector 19"/>
            <p:cNvCxnSpPr/>
            <p:nvPr/>
          </p:nvCxnSpPr>
          <p:spPr bwMode="auto">
            <a:xfrm>
              <a:off x="7581891" y="4609779"/>
              <a:ext cx="1213330" cy="0"/>
            </a:xfrm>
            <a:prstGeom prst="line">
              <a:avLst/>
            </a:prstGeom>
            <a:ln w="28575" cmpd="sng">
              <a:solidFill>
                <a:srgbClr val="3366FF"/>
              </a:solidFill>
            </a:ln>
          </p:spPr>
        </p:cxnSp>
        <p:cxnSp>
          <p:nvCxnSpPr>
            <p:cNvPr id="15" name="Straight Connector 20"/>
            <p:cNvCxnSpPr/>
            <p:nvPr/>
          </p:nvCxnSpPr>
          <p:spPr bwMode="auto">
            <a:xfrm>
              <a:off x="7590808" y="4718559"/>
              <a:ext cx="1213330" cy="0"/>
            </a:xfrm>
            <a:prstGeom prst="line">
              <a:avLst/>
            </a:prstGeom>
            <a:ln w="28575" cmpd="sng">
              <a:solidFill>
                <a:srgbClr val="3366FF"/>
              </a:solidFill>
            </a:ln>
          </p:spPr>
        </p:cxnSp>
        <p:cxnSp>
          <p:nvCxnSpPr>
            <p:cNvPr id="16" name="Straight Connector 21"/>
            <p:cNvCxnSpPr/>
            <p:nvPr/>
          </p:nvCxnSpPr>
          <p:spPr bwMode="auto">
            <a:xfrm>
              <a:off x="7590808" y="4788863"/>
              <a:ext cx="1213330" cy="0"/>
            </a:xfrm>
            <a:prstGeom prst="line">
              <a:avLst/>
            </a:prstGeom>
            <a:ln w="28575" cmpd="sng">
              <a:solidFill>
                <a:srgbClr val="3366FF"/>
              </a:solidFill>
            </a:ln>
          </p:spPr>
        </p:cxnSp>
      </p:grpSp>
      <p:cxnSp>
        <p:nvCxnSpPr>
          <p:cNvPr id="780289" name="Gerade Verbindung mit Pfeil 780288"/>
          <p:cNvCxnSpPr>
            <a:endCxn id="780290" idx="0"/>
          </p:cNvCxnSpPr>
          <p:nvPr/>
        </p:nvCxnSpPr>
        <p:spPr bwMode="auto">
          <a:xfrm>
            <a:off x="6084168" y="3284984"/>
            <a:ext cx="648072" cy="648009"/>
          </a:xfrm>
          <a:prstGeom prst="straightConnector1">
            <a:avLst/>
          </a:prstGeom>
          <a:noFill/>
          <a:ln w="19050" cap="flat" cmpd="sng" algn="ctr">
            <a:solidFill>
              <a:schemeClr val="tx1"/>
            </a:solidFill>
            <a:prstDash val="solid"/>
            <a:round/>
            <a:headEnd type="none" w="med" len="med"/>
            <a:tailEnd type="arrow"/>
          </a:ln>
          <a:effectLst/>
        </p:spPr>
      </p:cxnSp>
      <p:sp>
        <p:nvSpPr>
          <p:cNvPr id="780290" name="Rechteck 780289"/>
          <p:cNvSpPr/>
          <p:nvPr/>
        </p:nvSpPr>
        <p:spPr>
          <a:xfrm>
            <a:off x="4682640" y="3932993"/>
            <a:ext cx="4099199" cy="369332"/>
          </a:xfrm>
          <a:prstGeom prst="rect">
            <a:avLst/>
          </a:prstGeom>
        </p:spPr>
        <p:txBody>
          <a:bodyPr wrap="none">
            <a:spAutoFit/>
          </a:bodyPr>
          <a:lstStyle/>
          <a:p>
            <a:pPr>
              <a:spcAft>
                <a:spcPct val="20000"/>
              </a:spcAft>
            </a:pPr>
            <a:r>
              <a:rPr lang="en-US" dirty="0"/>
              <a:t>Hybrid silicon-</a:t>
            </a:r>
            <a:r>
              <a:rPr lang="en-US" dirty="0" err="1"/>
              <a:t>plasmonic</a:t>
            </a:r>
            <a:r>
              <a:rPr lang="en-US" dirty="0"/>
              <a:t> amplifier </a:t>
            </a:r>
            <a:endParaRPr lang="en-US" b="0" dirty="0"/>
          </a:p>
        </p:txBody>
      </p:sp>
      <p:sp>
        <p:nvSpPr>
          <p:cNvPr id="37" name="Rechteck 36"/>
          <p:cNvSpPr/>
          <p:nvPr/>
        </p:nvSpPr>
        <p:spPr>
          <a:xfrm>
            <a:off x="483091" y="4010165"/>
            <a:ext cx="1283236" cy="369332"/>
          </a:xfrm>
          <a:prstGeom prst="rect">
            <a:avLst/>
          </a:prstGeom>
        </p:spPr>
        <p:txBody>
          <a:bodyPr wrap="none">
            <a:spAutoFit/>
          </a:bodyPr>
          <a:lstStyle/>
          <a:p>
            <a:pPr algn="ctr"/>
            <a:r>
              <a:rPr lang="en-US" dirty="0" err="1"/>
              <a:t>HgTe</a:t>
            </a:r>
            <a:r>
              <a:rPr lang="en-US" dirty="0"/>
              <a:t> QDs</a:t>
            </a:r>
          </a:p>
        </p:txBody>
      </p:sp>
    </p:spTree>
    <p:extLst>
      <p:ext uri="{BB962C8B-B14F-4D97-AF65-F5344CB8AC3E}">
        <p14:creationId xmlns:p14="http://schemas.microsoft.com/office/powerpoint/2010/main" val="395892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80290"/>
                                        </p:tgtEl>
                                        <p:attrNameLst>
                                          <p:attrName>style.visibility</p:attrName>
                                        </p:attrNameLst>
                                      </p:cBhvr>
                                      <p:to>
                                        <p:strVal val="visible"/>
                                      </p:to>
                                    </p:set>
                                    <p:animEffect transition="in" filter="fade">
                                      <p:cBhvr>
                                        <p:cTn id="23" dur="1000"/>
                                        <p:tgtEl>
                                          <p:spTgt spid="780290"/>
                                        </p:tgtEl>
                                      </p:cBhvr>
                                    </p:animEffect>
                                    <p:anim calcmode="lin" valueType="num">
                                      <p:cBhvr>
                                        <p:cTn id="24" dur="1000" fill="hold"/>
                                        <p:tgtEl>
                                          <p:spTgt spid="780290"/>
                                        </p:tgtEl>
                                        <p:attrNameLst>
                                          <p:attrName>ppt_x</p:attrName>
                                        </p:attrNameLst>
                                      </p:cBhvr>
                                      <p:tavLst>
                                        <p:tav tm="0">
                                          <p:val>
                                            <p:strVal val="#ppt_x"/>
                                          </p:val>
                                        </p:tav>
                                        <p:tav tm="100000">
                                          <p:val>
                                            <p:strVal val="#ppt_x"/>
                                          </p:val>
                                        </p:tav>
                                      </p:tavLst>
                                    </p:anim>
                                    <p:anim calcmode="lin" valueType="num">
                                      <p:cBhvr>
                                        <p:cTn id="25" dur="1000" fill="hold"/>
                                        <p:tgtEl>
                                          <p:spTgt spid="78029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80289"/>
                                        </p:tgtEl>
                                        <p:attrNameLst>
                                          <p:attrName>style.visibility</p:attrName>
                                        </p:attrNameLst>
                                      </p:cBhvr>
                                      <p:to>
                                        <p:strVal val="visible"/>
                                      </p:to>
                                    </p:set>
                                    <p:animEffect transition="in" filter="fade">
                                      <p:cBhvr>
                                        <p:cTn id="28" dur="1000"/>
                                        <p:tgtEl>
                                          <p:spTgt spid="780289"/>
                                        </p:tgtEl>
                                      </p:cBhvr>
                                    </p:animEffect>
                                    <p:anim calcmode="lin" valueType="num">
                                      <p:cBhvr>
                                        <p:cTn id="29" dur="1000" fill="hold"/>
                                        <p:tgtEl>
                                          <p:spTgt spid="780289"/>
                                        </p:tgtEl>
                                        <p:attrNameLst>
                                          <p:attrName>ppt_x</p:attrName>
                                        </p:attrNameLst>
                                      </p:cBhvr>
                                      <p:tavLst>
                                        <p:tav tm="0">
                                          <p:val>
                                            <p:strVal val="#ppt_x"/>
                                          </p:val>
                                        </p:tav>
                                        <p:tav tm="100000">
                                          <p:val>
                                            <p:strVal val="#ppt_x"/>
                                          </p:val>
                                        </p:tav>
                                      </p:tavLst>
                                    </p:anim>
                                    <p:anim calcmode="lin" valueType="num">
                                      <p:cBhvr>
                                        <p:cTn id="30" dur="1000" fill="hold"/>
                                        <p:tgtEl>
                                          <p:spTgt spid="78028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780290"/>
                                        </p:tgtEl>
                                      </p:cBhvr>
                                    </p:animEffect>
                                    <p:set>
                                      <p:cBhvr>
                                        <p:cTn id="40" dur="1" fill="hold">
                                          <p:stCondLst>
                                            <p:cond delay="499"/>
                                          </p:stCondLst>
                                        </p:cTn>
                                        <p:tgtEl>
                                          <p:spTgt spid="78029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80289"/>
                                        </p:tgtEl>
                                      </p:cBhvr>
                                    </p:animEffect>
                                    <p:set>
                                      <p:cBhvr>
                                        <p:cTn id="43" dur="1" fill="hold">
                                          <p:stCondLst>
                                            <p:cond delay="499"/>
                                          </p:stCondLst>
                                        </p:cTn>
                                        <p:tgtEl>
                                          <p:spTgt spid="78028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0" grpId="0"/>
      <p:bldP spid="780290" grpId="1"/>
      <p:bldP spid="37" grpId="0"/>
      <p:bldP spid="3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5" name="Title 1"/>
          <p:cNvSpPr>
            <a:spLocks/>
          </p:cNvSpPr>
          <p:nvPr/>
        </p:nvSpPr>
        <p:spPr bwMode="auto">
          <a:xfrm>
            <a:off x="179388" y="187325"/>
            <a:ext cx="741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lnSpc>
                <a:spcPts val="3200"/>
              </a:lnSpc>
            </a:pPr>
            <a:r>
              <a:rPr lang="en-US" sz="3200">
                <a:solidFill>
                  <a:srgbClr val="002060"/>
                </a:solidFill>
              </a:rPr>
              <a:t>WP 4 Summary</a:t>
            </a:r>
          </a:p>
        </p:txBody>
      </p:sp>
      <p:sp>
        <p:nvSpPr>
          <p:cNvPr id="4" name="Text Box 4"/>
          <p:cNvSpPr txBox="1">
            <a:spLocks noChangeArrowheads="1"/>
          </p:cNvSpPr>
          <p:nvPr/>
        </p:nvSpPr>
        <p:spPr bwMode="auto">
          <a:xfrm>
            <a:off x="467543" y="897074"/>
            <a:ext cx="699791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dirty="0">
                <a:ea typeface="ＭＳ Ｐゴシック" pitchFamily="34" charset="-128"/>
              </a:rPr>
              <a:t>Achievements:</a:t>
            </a:r>
          </a:p>
        </p:txBody>
      </p:sp>
      <p:sp>
        <p:nvSpPr>
          <p:cNvPr id="5" name="Rectángulo 9"/>
          <p:cNvSpPr>
            <a:spLocks noChangeArrowheads="1"/>
          </p:cNvSpPr>
          <p:nvPr/>
        </p:nvSpPr>
        <p:spPr bwMode="auto">
          <a:xfrm>
            <a:off x="827584" y="1311440"/>
            <a:ext cx="741682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itchFamily="34" charset="0"/>
              <a:buChar char="•"/>
            </a:pPr>
            <a:r>
              <a:rPr lang="en-GB" dirty="0" err="1" smtClean="0">
                <a:ea typeface="ＭＳ Ｐゴシック" pitchFamily="34" charset="-128"/>
              </a:rPr>
              <a:t>Photodetector</a:t>
            </a:r>
            <a:r>
              <a:rPr lang="en-GB" dirty="0">
                <a:ea typeface="ＭＳ Ｐゴシック" pitchFamily="34" charset="-128"/>
              </a:rPr>
              <a:t>:</a:t>
            </a:r>
          </a:p>
          <a:p>
            <a:pPr marL="742950" lvl="1" indent="-285750">
              <a:buFont typeface="Arial" pitchFamily="34" charset="0"/>
              <a:buChar char="•"/>
            </a:pPr>
            <a:r>
              <a:rPr lang="en-GB" sz="1400" b="0" dirty="0" err="1" smtClean="0">
                <a:ea typeface="ＭＳ Ｐゴシック" pitchFamily="34" charset="-128"/>
              </a:rPr>
              <a:t>PbS</a:t>
            </a:r>
            <a:r>
              <a:rPr lang="en-GB" sz="1400" b="0" dirty="0" smtClean="0">
                <a:ea typeface="ＭＳ Ｐゴシック" pitchFamily="34" charset="-128"/>
              </a:rPr>
              <a:t> QD</a:t>
            </a:r>
            <a:r>
              <a:rPr lang="en-GB" sz="1400" b="0" dirty="0">
                <a:ea typeface="ＭＳ Ｐゴシック" pitchFamily="34" charset="-128"/>
              </a:rPr>
              <a:t>-solids </a:t>
            </a:r>
            <a:r>
              <a:rPr lang="en-GB" sz="1400" b="0" dirty="0" smtClean="0">
                <a:ea typeface="ＭＳ Ｐゴシック" pitchFamily="34" charset="-128"/>
              </a:rPr>
              <a:t>were developed by </a:t>
            </a:r>
            <a:r>
              <a:rPr lang="en-GB" sz="1400" b="0" dirty="0">
                <a:ea typeface="ＭＳ Ｐゴシック" pitchFamily="34" charset="-128"/>
              </a:rPr>
              <a:t>using layer-by-layer method in air </a:t>
            </a:r>
            <a:endParaRPr lang="en-GB" sz="1400" b="0" dirty="0" smtClean="0">
              <a:ea typeface="ＭＳ Ｐゴシック" pitchFamily="34" charset="-128"/>
            </a:endParaRPr>
          </a:p>
          <a:p>
            <a:pPr marL="742950" lvl="1" indent="-285750">
              <a:buFont typeface="Arial" pitchFamily="34" charset="0"/>
              <a:buChar char="•"/>
            </a:pPr>
            <a:r>
              <a:rPr lang="en-GB" sz="1400" b="0" dirty="0" err="1" smtClean="0">
                <a:ea typeface="ＭＳ Ｐゴシック" pitchFamily="34" charset="-128"/>
              </a:rPr>
              <a:t>Schottky</a:t>
            </a:r>
            <a:r>
              <a:rPr lang="en-GB" sz="1400" b="0" dirty="0" smtClean="0">
                <a:ea typeface="ＭＳ Ｐゴシック" pitchFamily="34" charset="-128"/>
              </a:rPr>
              <a:t> </a:t>
            </a:r>
            <a:r>
              <a:rPr lang="en-GB" sz="1400" b="0" dirty="0" err="1" smtClean="0">
                <a:ea typeface="ＭＳ Ｐゴシック" pitchFamily="34" charset="-128"/>
              </a:rPr>
              <a:t>photodetectors</a:t>
            </a:r>
            <a:r>
              <a:rPr lang="en-GB" sz="1400" b="0" dirty="0" smtClean="0">
                <a:ea typeface="ＭＳ Ｐゴシック" pitchFamily="34" charset="-128"/>
              </a:rPr>
              <a:t>: 0.7 A/W and EQE ≈ 100 % for </a:t>
            </a:r>
            <a:r>
              <a:rPr lang="en-GB" sz="1400" b="0" dirty="0" smtClean="0">
                <a:latin typeface="Symbol" charset="2"/>
                <a:ea typeface="ＭＳ Ｐゴシック" pitchFamily="34" charset="-128"/>
                <a:cs typeface="Symbol" charset="2"/>
              </a:rPr>
              <a:t>l</a:t>
            </a:r>
            <a:r>
              <a:rPr lang="en-GB" sz="1400" b="0" dirty="0" smtClean="0">
                <a:ea typeface="ＭＳ Ｐゴシック" pitchFamily="34" charset="-128"/>
              </a:rPr>
              <a:t> &lt; 600 nm (thicker layers needed at IR)</a:t>
            </a:r>
          </a:p>
          <a:p>
            <a:pPr marL="742950" lvl="1" indent="-285750">
              <a:buFont typeface="Arial" pitchFamily="34" charset="0"/>
              <a:buChar char="•"/>
            </a:pPr>
            <a:r>
              <a:rPr lang="en-GB" sz="1400" b="0" dirty="0" err="1" smtClean="0">
                <a:ea typeface="ＭＳ Ｐゴシック" pitchFamily="34" charset="-128"/>
              </a:rPr>
              <a:t>Plasmonic</a:t>
            </a:r>
            <a:r>
              <a:rPr lang="en-GB" sz="1400" b="0" dirty="0" smtClean="0">
                <a:ea typeface="ＭＳ Ｐゴシック" pitchFamily="34" charset="-128"/>
              </a:rPr>
              <a:t> </a:t>
            </a:r>
            <a:r>
              <a:rPr lang="en-GB" sz="1400" b="0" dirty="0" err="1" smtClean="0">
                <a:ea typeface="ＭＳ Ｐゴシック" pitchFamily="34" charset="-128"/>
              </a:rPr>
              <a:t>nanogap</a:t>
            </a:r>
            <a:r>
              <a:rPr lang="en-GB" sz="1400" b="0" dirty="0" smtClean="0">
                <a:ea typeface="ＭＳ Ｐゴシック" pitchFamily="34" charset="-128"/>
              </a:rPr>
              <a:t> structures modelled using </a:t>
            </a:r>
            <a:r>
              <a:rPr lang="en-GB" sz="1400" b="0" dirty="0" err="1" smtClean="0">
                <a:ea typeface="ＭＳ Ｐゴシック" pitchFamily="34" charset="-128"/>
              </a:rPr>
              <a:t>Comsol</a:t>
            </a:r>
            <a:r>
              <a:rPr lang="en-GB" sz="1400" b="0" dirty="0" smtClean="0">
                <a:ea typeface="ＭＳ Ｐゴシック" pitchFamily="34" charset="-128"/>
              </a:rPr>
              <a:t> </a:t>
            </a:r>
            <a:endParaRPr lang="en-GB" sz="1400" b="0" dirty="0">
              <a:ea typeface="ＭＳ Ｐゴシック" pitchFamily="34" charset="-128"/>
            </a:endParaRPr>
          </a:p>
          <a:p>
            <a:pPr marL="742950" lvl="1" indent="-285750">
              <a:buFont typeface="Arial" pitchFamily="34" charset="0"/>
              <a:buChar char="•"/>
            </a:pPr>
            <a:r>
              <a:rPr lang="en-GB" sz="1400" b="0" dirty="0" smtClean="0">
                <a:ea typeface="ＭＳ Ｐゴシック" pitchFamily="34" charset="-128"/>
              </a:rPr>
              <a:t>Conducting </a:t>
            </a:r>
            <a:r>
              <a:rPr lang="en-GB" sz="1400" b="0" dirty="0">
                <a:ea typeface="ＭＳ Ｐゴシック" pitchFamily="34" charset="-128"/>
              </a:rPr>
              <a:t>polymers </a:t>
            </a:r>
            <a:r>
              <a:rPr lang="en-GB" sz="1400" b="0" dirty="0" smtClean="0">
                <a:ea typeface="ＭＳ Ｐゴシック" pitchFamily="34" charset="-128"/>
              </a:rPr>
              <a:t>+ metal NPs exhibit photoconductivity at their Localized Surface Plasmon Resonance</a:t>
            </a:r>
            <a:endParaRPr lang="en-GB" sz="1400" b="0" dirty="0">
              <a:ea typeface="ＭＳ Ｐゴシック" pitchFamily="34" charset="-128"/>
            </a:endParaRPr>
          </a:p>
        </p:txBody>
      </p:sp>
      <p:grpSp>
        <p:nvGrpSpPr>
          <p:cNvPr id="6" name="Agrupar 12"/>
          <p:cNvGrpSpPr/>
          <p:nvPr/>
        </p:nvGrpSpPr>
        <p:grpSpPr>
          <a:xfrm>
            <a:off x="1128900" y="3531485"/>
            <a:ext cx="3407964" cy="1569030"/>
            <a:chOff x="971600" y="1427922"/>
            <a:chExt cx="3407964" cy="1569030"/>
          </a:xfrm>
        </p:grpSpPr>
        <p:grpSp>
          <p:nvGrpSpPr>
            <p:cNvPr id="7" name="Agrupar 3"/>
            <p:cNvGrpSpPr/>
            <p:nvPr/>
          </p:nvGrpSpPr>
          <p:grpSpPr>
            <a:xfrm>
              <a:off x="971600" y="1628800"/>
              <a:ext cx="3348372" cy="1368152"/>
              <a:chOff x="971600" y="1628800"/>
              <a:chExt cx="3348372" cy="1368152"/>
            </a:xfrm>
          </p:grpSpPr>
          <p:sp>
            <p:nvSpPr>
              <p:cNvPr id="12" name="Recortar rectángulo de esquina del mismo lado 2"/>
              <p:cNvSpPr/>
              <p:nvPr/>
            </p:nvSpPr>
            <p:spPr bwMode="auto">
              <a:xfrm rot="5400000">
                <a:off x="1097614" y="1502786"/>
                <a:ext cx="1368152" cy="1620180"/>
              </a:xfrm>
              <a:prstGeom prst="snip2SameRect">
                <a:avLst>
                  <a:gd name="adj1" fmla="val 35286"/>
                  <a:gd name="adj2" fmla="val 0"/>
                </a:avLst>
              </a:prstGeom>
              <a:solidFill>
                <a:srgbClr val="EBC80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s-ES" sz="2000" b="0" i="0" u="none" strike="noStrike" cap="none" normalizeH="0" baseline="0" smtClean="0">
                  <a:ln>
                    <a:noFill/>
                  </a:ln>
                  <a:solidFill>
                    <a:schemeClr val="tx1"/>
                  </a:solidFill>
                  <a:effectLst/>
                  <a:latin typeface="Arial" charset="0"/>
                </a:endParaRPr>
              </a:p>
            </p:txBody>
          </p:sp>
          <p:sp>
            <p:nvSpPr>
              <p:cNvPr id="13" name="Recortar rectángulo de esquina del mismo lado 6"/>
              <p:cNvSpPr/>
              <p:nvPr/>
            </p:nvSpPr>
            <p:spPr bwMode="auto">
              <a:xfrm rot="16200000">
                <a:off x="2825806" y="1502786"/>
                <a:ext cx="1368152" cy="1620180"/>
              </a:xfrm>
              <a:prstGeom prst="snip2SameRect">
                <a:avLst>
                  <a:gd name="adj1" fmla="val 35286"/>
                  <a:gd name="adj2" fmla="val 0"/>
                </a:avLst>
              </a:prstGeom>
              <a:solidFill>
                <a:srgbClr val="EBC80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kumimoji="0" lang="es-ES" sz="2000" b="0" i="0" u="none" strike="noStrike" cap="none" normalizeH="0" baseline="0" smtClean="0">
                  <a:ln>
                    <a:noFill/>
                  </a:ln>
                  <a:solidFill>
                    <a:schemeClr val="tx1"/>
                  </a:solidFill>
                  <a:effectLst/>
                  <a:latin typeface="Arial" charset="0"/>
                </a:endParaRPr>
              </a:p>
            </p:txBody>
          </p:sp>
        </p:grpSp>
        <p:cxnSp>
          <p:nvCxnSpPr>
            <p:cNvPr id="8" name="Conector recto 5"/>
            <p:cNvCxnSpPr>
              <a:stCxn id="12" idx="1"/>
              <a:endCxn id="13" idx="1"/>
            </p:cNvCxnSpPr>
            <p:nvPr/>
          </p:nvCxnSpPr>
          <p:spPr bwMode="auto">
            <a:xfrm>
              <a:off x="971600" y="2312876"/>
              <a:ext cx="3348372" cy="0"/>
            </a:xfrm>
            <a:prstGeom prst="line">
              <a:avLst/>
            </a:prstGeom>
            <a:noFill/>
            <a:ln w="19050" cap="flat" cmpd="sng" algn="ctr">
              <a:solidFill>
                <a:schemeClr val="tx1"/>
              </a:solidFill>
              <a:prstDash val="solid"/>
              <a:round/>
              <a:headEnd type="none" w="med" len="med"/>
              <a:tailEnd type="none" w="med" len="med"/>
            </a:ln>
            <a:effectLst/>
          </p:spPr>
        </p:cxnSp>
        <p:cxnSp>
          <p:nvCxnSpPr>
            <p:cNvPr id="9" name="Conector recto 10"/>
            <p:cNvCxnSpPr/>
            <p:nvPr/>
          </p:nvCxnSpPr>
          <p:spPr bwMode="auto">
            <a:xfrm flipH="1">
              <a:off x="2646740" y="1647754"/>
              <a:ext cx="0" cy="1349198"/>
            </a:xfrm>
            <a:prstGeom prst="line">
              <a:avLst/>
            </a:prstGeom>
            <a:noFill/>
            <a:ln w="19050" cap="flat" cmpd="sng" algn="ctr">
              <a:solidFill>
                <a:schemeClr val="tx1"/>
              </a:solidFill>
              <a:prstDash val="solid"/>
              <a:round/>
              <a:headEnd type="none" w="med" len="med"/>
              <a:tailEnd type="none" w="med" len="med"/>
            </a:ln>
            <a:effectLst/>
          </p:spPr>
        </p:cxnSp>
        <p:sp>
          <p:nvSpPr>
            <p:cNvPr id="10" name="CuadroTexto 9"/>
            <p:cNvSpPr txBox="1"/>
            <p:nvPr/>
          </p:nvSpPr>
          <p:spPr>
            <a:xfrm>
              <a:off x="2574732" y="1427922"/>
              <a:ext cx="351378" cy="369332"/>
            </a:xfrm>
            <a:prstGeom prst="rect">
              <a:avLst/>
            </a:prstGeom>
            <a:noFill/>
          </p:spPr>
          <p:txBody>
            <a:bodyPr wrap="none" rtlCol="0">
              <a:spAutoFit/>
            </a:bodyPr>
            <a:lstStyle/>
            <a:p>
              <a:r>
                <a:rPr lang="es-ES" dirty="0" smtClean="0"/>
                <a:t>Y</a:t>
              </a:r>
              <a:endParaRPr lang="es-ES" dirty="0"/>
            </a:p>
          </p:txBody>
        </p:sp>
        <p:sp>
          <p:nvSpPr>
            <p:cNvPr id="11" name="CuadroTexto 14"/>
            <p:cNvSpPr txBox="1"/>
            <p:nvPr/>
          </p:nvSpPr>
          <p:spPr>
            <a:xfrm>
              <a:off x="4028186" y="1964217"/>
              <a:ext cx="351378" cy="369332"/>
            </a:xfrm>
            <a:prstGeom prst="rect">
              <a:avLst/>
            </a:prstGeom>
            <a:noFill/>
          </p:spPr>
          <p:txBody>
            <a:bodyPr wrap="none" rtlCol="0">
              <a:spAutoFit/>
            </a:bodyPr>
            <a:lstStyle/>
            <a:p>
              <a:r>
                <a:rPr lang="es-ES" dirty="0" smtClean="0"/>
                <a:t>X</a:t>
              </a:r>
              <a:endParaRPr lang="es-ES" dirty="0"/>
            </a:p>
          </p:txBody>
        </p:sp>
      </p:grpSp>
      <p:pic>
        <p:nvPicPr>
          <p:cNvPr id="14" name="Imagen 8" descr="Eplot_yline_width_1um_AuPM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127" y="3357674"/>
            <a:ext cx="3252784" cy="2158876"/>
          </a:xfrm>
          <a:prstGeom prst="rect">
            <a:avLst/>
          </a:prstGeom>
        </p:spPr>
      </p:pic>
      <p:cxnSp>
        <p:nvCxnSpPr>
          <p:cNvPr id="15" name="Gerade Verbindung mit Pfeil 14"/>
          <p:cNvCxnSpPr/>
          <p:nvPr/>
        </p:nvCxnSpPr>
        <p:spPr bwMode="auto">
          <a:xfrm>
            <a:off x="3195753" y="2492896"/>
            <a:ext cx="1165422" cy="1136417"/>
          </a:xfrm>
          <a:prstGeom prst="straightConnector1">
            <a:avLst/>
          </a:prstGeom>
          <a:noFill/>
          <a:ln w="19050" cap="flat" cmpd="sng" algn="ctr">
            <a:solidFill>
              <a:srgbClr val="220060"/>
            </a:solidFill>
            <a:prstDash val="solid"/>
            <a:round/>
            <a:headEnd type="none" w="med" len="med"/>
            <a:tailEnd type="arrow"/>
          </a:ln>
          <a:effectLst/>
        </p:spPr>
      </p:cxnSp>
    </p:spTree>
    <p:extLst>
      <p:ext uri="{BB962C8B-B14F-4D97-AF65-F5344CB8AC3E}">
        <p14:creationId xmlns:p14="http://schemas.microsoft.com/office/powerpoint/2010/main" val="10903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Title 1"/>
          <p:cNvSpPr>
            <a:spLocks noGrp="1"/>
          </p:cNvSpPr>
          <p:nvPr>
            <p:ph type="title" idx="4294967295"/>
          </p:nvPr>
        </p:nvSpPr>
        <p:spPr/>
        <p:txBody>
          <a:bodyPr/>
          <a:lstStyle/>
          <a:p>
            <a:r>
              <a:rPr lang="en-US" sz="3200" smtClean="0">
                <a:solidFill>
                  <a:srgbClr val="002060"/>
                </a:solidFill>
              </a:rPr>
              <a:t>WP </a:t>
            </a:r>
            <a:r>
              <a:rPr lang="en-US" sz="3200" smtClean="0">
                <a:solidFill>
                  <a:schemeClr val="tx1"/>
                </a:solidFill>
              </a:rPr>
              <a:t>5</a:t>
            </a:r>
            <a:r>
              <a:rPr lang="en-US" sz="3200" smtClean="0">
                <a:solidFill>
                  <a:srgbClr val="002060"/>
                </a:solidFill>
              </a:rPr>
              <a:t> Summary</a:t>
            </a:r>
            <a:endParaRPr lang="en-US" sz="3200" smtClean="0">
              <a:solidFill>
                <a:srgbClr val="FF0000"/>
              </a:solidFill>
            </a:endParaRPr>
          </a:p>
        </p:txBody>
      </p:sp>
      <p:sp>
        <p:nvSpPr>
          <p:cNvPr id="4" name="Rectángulo 4"/>
          <p:cNvSpPr>
            <a:spLocks noChangeArrowheads="1"/>
          </p:cNvSpPr>
          <p:nvPr/>
        </p:nvSpPr>
        <p:spPr bwMode="auto">
          <a:xfrm>
            <a:off x="684213" y="1052513"/>
            <a:ext cx="67675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u="sng" dirty="0">
                <a:ea typeface="ＭＳ Ｐゴシック" pitchFamily="34" charset="-128"/>
              </a:rPr>
              <a:t>Objectives</a:t>
            </a:r>
            <a:r>
              <a:rPr lang="en-US" sz="2000" u="sng" dirty="0" smtClean="0">
                <a:ea typeface="ＭＳ Ｐゴシック" pitchFamily="34" charset="-128"/>
              </a:rPr>
              <a:t>:</a:t>
            </a:r>
          </a:p>
          <a:p>
            <a:pPr marL="800100" lvl="1" indent="-342900">
              <a:buFont typeface="Arial"/>
              <a:buChar char="•"/>
              <a:defRPr/>
            </a:pPr>
            <a:r>
              <a:rPr lang="en-US" sz="2000" b="0" dirty="0" smtClean="0">
                <a:ea typeface="ＭＳ Ｐゴシック" pitchFamily="34" charset="-128"/>
              </a:rPr>
              <a:t>Demonstration of coupler silicon waveguide to </a:t>
            </a:r>
            <a:r>
              <a:rPr lang="en-US" sz="2000" b="0" dirty="0" err="1" smtClean="0">
                <a:ea typeface="ＭＳ Ｐゴシック" pitchFamily="34" charset="-128"/>
              </a:rPr>
              <a:t>plasmonic</a:t>
            </a:r>
            <a:r>
              <a:rPr lang="en-US" sz="2000" b="0" dirty="0" smtClean="0">
                <a:ea typeface="ＭＳ Ｐゴシック" pitchFamily="34" charset="-128"/>
              </a:rPr>
              <a:t> modulator</a:t>
            </a:r>
          </a:p>
          <a:p>
            <a:pPr marL="800100" lvl="1" indent="-342900">
              <a:buFont typeface="Arial"/>
              <a:buChar char="•"/>
              <a:defRPr/>
            </a:pPr>
            <a:r>
              <a:rPr lang="en-US" sz="2000" b="0" dirty="0" smtClean="0">
                <a:ea typeface="ＭＳ Ｐゴシック" pitchFamily="34" charset="-128"/>
              </a:rPr>
              <a:t>Demonstration of adjustable grating couplers</a:t>
            </a:r>
          </a:p>
          <a:p>
            <a:pPr marL="800100" lvl="1" indent="-342900">
              <a:buFont typeface="Arial"/>
              <a:buChar char="•"/>
              <a:defRPr/>
            </a:pPr>
            <a:r>
              <a:rPr lang="en-US" sz="2000" b="0" dirty="0" smtClean="0">
                <a:ea typeface="ＭＳ Ｐゴシック" pitchFamily="34" charset="-128"/>
              </a:rPr>
              <a:t>Design and implementation of DDCM</a:t>
            </a:r>
            <a:endParaRPr lang="en-US" sz="1600" dirty="0">
              <a:ea typeface="ＭＳ Ｐゴシック" pitchFamily="34" charset="-128"/>
            </a:endParaRPr>
          </a:p>
          <a:p>
            <a:pPr>
              <a:defRPr/>
            </a:pPr>
            <a:endParaRPr lang="en-US" u="sng" dirty="0">
              <a:ea typeface="ＭＳ Ｐゴシック" pitchFamily="34" charset="-128"/>
            </a:endParaRPr>
          </a:p>
          <a:p>
            <a:pPr>
              <a:defRPr/>
            </a:pPr>
            <a:r>
              <a:rPr lang="en-US" sz="2000" u="sng" dirty="0">
                <a:ea typeface="ＭＳ Ｐゴシック" pitchFamily="34" charset="-128"/>
              </a:rPr>
              <a:t>Achievements:</a:t>
            </a:r>
          </a:p>
          <a:p>
            <a:pPr>
              <a:defRPr/>
            </a:pPr>
            <a:endParaRPr lang="en-US" sz="1600" b="0" dirty="0">
              <a:ea typeface="ＭＳ Ｐゴシック" pitchFamily="34" charset="-128"/>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861048"/>
            <a:ext cx="3024336" cy="223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a:srcRect l="16580" t="-1410" r="12062" b="28099"/>
          <a:stretch/>
        </p:blipFill>
        <p:spPr>
          <a:xfrm>
            <a:off x="3328690" y="3789040"/>
            <a:ext cx="2827486" cy="2271783"/>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302999" y="3933056"/>
            <a:ext cx="2805505" cy="201622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251520" y="3491716"/>
            <a:ext cx="2871812" cy="369332"/>
          </a:xfrm>
          <a:prstGeom prst="rect">
            <a:avLst/>
          </a:prstGeom>
          <a:solidFill>
            <a:srgbClr val="3366FF"/>
          </a:solidFill>
        </p:spPr>
        <p:txBody>
          <a:bodyPr wrap="none" rtlCol="0">
            <a:spAutoFit/>
          </a:bodyPr>
          <a:lstStyle/>
          <a:p>
            <a:r>
              <a:rPr lang="en-US" dirty="0" smtClean="0"/>
              <a:t>Couplers with &lt;3dB loss</a:t>
            </a:r>
            <a:endParaRPr lang="en-US" dirty="0"/>
          </a:p>
        </p:txBody>
      </p:sp>
      <p:sp>
        <p:nvSpPr>
          <p:cNvPr id="8" name="TextBox 7"/>
          <p:cNvSpPr txBox="1"/>
          <p:nvPr/>
        </p:nvSpPr>
        <p:spPr>
          <a:xfrm>
            <a:off x="3528779" y="3491716"/>
            <a:ext cx="2339365" cy="369332"/>
          </a:xfrm>
          <a:prstGeom prst="rect">
            <a:avLst/>
          </a:prstGeom>
          <a:solidFill>
            <a:srgbClr val="3366FF"/>
          </a:solidFill>
        </p:spPr>
        <p:txBody>
          <a:bodyPr wrap="none" rtlCol="0">
            <a:spAutoFit/>
          </a:bodyPr>
          <a:lstStyle/>
          <a:p>
            <a:r>
              <a:rPr lang="en-US" dirty="0" smtClean="0"/>
              <a:t>Adjustable gratings</a:t>
            </a:r>
            <a:endParaRPr lang="en-US" dirty="0"/>
          </a:p>
        </p:txBody>
      </p:sp>
      <p:sp>
        <p:nvSpPr>
          <p:cNvPr id="9" name="TextBox 8"/>
          <p:cNvSpPr txBox="1"/>
          <p:nvPr/>
        </p:nvSpPr>
        <p:spPr>
          <a:xfrm>
            <a:off x="6444208" y="3491716"/>
            <a:ext cx="2005402" cy="369332"/>
          </a:xfrm>
          <a:prstGeom prst="rect">
            <a:avLst/>
          </a:prstGeom>
          <a:solidFill>
            <a:srgbClr val="3366FF"/>
          </a:solidFill>
        </p:spPr>
        <p:txBody>
          <a:bodyPr wrap="none" rtlCol="0">
            <a:spAutoFit/>
          </a:bodyPr>
          <a:lstStyle/>
          <a:p>
            <a:r>
              <a:rPr lang="en-US" dirty="0" smtClean="0"/>
              <a:t>Definition DDCM</a:t>
            </a:r>
            <a:endParaRPr lang="en-US" dirty="0"/>
          </a:p>
        </p:txBody>
      </p:sp>
    </p:spTree>
    <p:extLst>
      <p:ext uri="{BB962C8B-B14F-4D97-AF65-F5344CB8AC3E}">
        <p14:creationId xmlns:p14="http://schemas.microsoft.com/office/powerpoint/2010/main" val="2046645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Title 1"/>
          <p:cNvSpPr>
            <a:spLocks noGrp="1"/>
          </p:cNvSpPr>
          <p:nvPr>
            <p:ph type="title" idx="4294967295"/>
          </p:nvPr>
        </p:nvSpPr>
        <p:spPr/>
        <p:txBody>
          <a:bodyPr/>
          <a:lstStyle/>
          <a:p>
            <a:r>
              <a:rPr lang="en-US" sz="3200" smtClean="0">
                <a:solidFill>
                  <a:srgbClr val="002060"/>
                </a:solidFill>
              </a:rPr>
              <a:t>WP </a:t>
            </a:r>
            <a:r>
              <a:rPr lang="en-US" sz="3200" smtClean="0">
                <a:solidFill>
                  <a:schemeClr val="tx1"/>
                </a:solidFill>
              </a:rPr>
              <a:t>6</a:t>
            </a:r>
            <a:r>
              <a:rPr lang="en-US" sz="3200" smtClean="0">
                <a:solidFill>
                  <a:srgbClr val="002060"/>
                </a:solidFill>
              </a:rPr>
              <a:t> Summary</a:t>
            </a:r>
            <a:endParaRPr lang="en-US" sz="3200" smtClean="0">
              <a:solidFill>
                <a:srgbClr val="FF0000"/>
              </a:solidFill>
            </a:endParaRPr>
          </a:p>
        </p:txBody>
      </p:sp>
      <p:sp>
        <p:nvSpPr>
          <p:cNvPr id="4" name="Text Box 3"/>
          <p:cNvSpPr txBox="1">
            <a:spLocks noChangeArrowheads="1"/>
          </p:cNvSpPr>
          <p:nvPr/>
        </p:nvSpPr>
        <p:spPr bwMode="auto">
          <a:xfrm>
            <a:off x="611560" y="980728"/>
            <a:ext cx="7345363" cy="219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dirty="0"/>
              <a:t>Objectives:</a:t>
            </a:r>
          </a:p>
          <a:p>
            <a:pPr lvl="1" algn="l" eaLnBrk="1" hangingPunct="1">
              <a:lnSpc>
                <a:spcPct val="100000"/>
              </a:lnSpc>
              <a:spcAft>
                <a:spcPct val="20000"/>
              </a:spcAft>
              <a:buFont typeface="Arial" pitchFamily="34" charset="0"/>
              <a:buChar char="•"/>
            </a:pPr>
            <a:r>
              <a:rPr lang="it-IT" sz="1600" b="0" dirty="0" err="1"/>
              <a:t>Modeling</a:t>
            </a:r>
            <a:r>
              <a:rPr lang="it-IT" sz="1600" b="0" dirty="0"/>
              <a:t> and </a:t>
            </a:r>
            <a:r>
              <a:rPr lang="it-IT" sz="1600" b="0" dirty="0" err="1"/>
              <a:t>fabrication</a:t>
            </a:r>
            <a:r>
              <a:rPr lang="it-IT" sz="1600" b="0" dirty="0"/>
              <a:t> of </a:t>
            </a:r>
            <a:r>
              <a:rPr lang="it-IT" sz="1600" b="0" dirty="0" err="1"/>
              <a:t>coupling</a:t>
            </a:r>
            <a:r>
              <a:rPr lang="it-IT" sz="1600" b="0" dirty="0"/>
              <a:t> Si </a:t>
            </a:r>
            <a:r>
              <a:rPr lang="it-IT" sz="1600" b="0" dirty="0" err="1"/>
              <a:t>waveguide</a:t>
            </a:r>
            <a:r>
              <a:rPr lang="it-IT" sz="1600" b="0" dirty="0"/>
              <a:t> to plasmonic </a:t>
            </a:r>
            <a:r>
              <a:rPr lang="it-IT" sz="1600" b="0" dirty="0" err="1"/>
              <a:t>waveguide</a:t>
            </a:r>
            <a:endParaRPr lang="it-IT" sz="1600" b="0" dirty="0"/>
          </a:p>
          <a:p>
            <a:pPr lvl="1" algn="l" eaLnBrk="1" hangingPunct="1">
              <a:lnSpc>
                <a:spcPct val="100000"/>
              </a:lnSpc>
              <a:spcAft>
                <a:spcPct val="20000"/>
              </a:spcAft>
              <a:buFont typeface="Arial" pitchFamily="34" charset="0"/>
              <a:buChar char="•"/>
            </a:pPr>
            <a:r>
              <a:rPr lang="it-IT" sz="1600" b="0" dirty="0"/>
              <a:t>Design and </a:t>
            </a:r>
            <a:r>
              <a:rPr lang="it-IT" sz="1600" b="0" dirty="0" err="1"/>
              <a:t>fabrication</a:t>
            </a:r>
            <a:r>
              <a:rPr lang="it-IT" sz="1600" b="0" dirty="0"/>
              <a:t> of Si </a:t>
            </a:r>
            <a:r>
              <a:rPr lang="it-IT" sz="1600" b="0" dirty="0" err="1"/>
              <a:t>beam</a:t>
            </a:r>
            <a:r>
              <a:rPr lang="it-IT" sz="1600" b="0" dirty="0"/>
              <a:t> </a:t>
            </a:r>
            <a:r>
              <a:rPr lang="it-IT" sz="1600" b="0" dirty="0" err="1"/>
              <a:t>shaper</a:t>
            </a:r>
            <a:endParaRPr lang="it-IT" sz="1600" b="0" dirty="0"/>
          </a:p>
          <a:p>
            <a:pPr lvl="1" algn="l" eaLnBrk="1" hangingPunct="1">
              <a:lnSpc>
                <a:spcPct val="100000"/>
              </a:lnSpc>
              <a:spcAft>
                <a:spcPct val="20000"/>
              </a:spcAft>
              <a:buFont typeface="Arial" pitchFamily="34" charset="0"/>
              <a:buChar char="•"/>
            </a:pPr>
            <a:r>
              <a:rPr lang="it-IT" sz="1600" b="0" dirty="0"/>
              <a:t>Design and </a:t>
            </a:r>
            <a:r>
              <a:rPr lang="it-IT" sz="1600" b="0" dirty="0" err="1"/>
              <a:t>fabrication</a:t>
            </a:r>
            <a:r>
              <a:rPr lang="it-IT" sz="1600" b="0" dirty="0"/>
              <a:t> of passive ultra-compact </a:t>
            </a:r>
            <a:r>
              <a:rPr lang="it-IT" sz="1600" b="0" dirty="0" err="1"/>
              <a:t>components</a:t>
            </a:r>
            <a:r>
              <a:rPr lang="it-IT" sz="1600" b="0" dirty="0"/>
              <a:t> and </a:t>
            </a:r>
            <a:r>
              <a:rPr lang="it-IT" sz="1600" b="0" dirty="0" err="1"/>
              <a:t>filters</a:t>
            </a:r>
            <a:endParaRPr lang="it-IT" sz="1600" b="0" dirty="0"/>
          </a:p>
          <a:p>
            <a:pPr lvl="1" algn="l" eaLnBrk="1" hangingPunct="1">
              <a:lnSpc>
                <a:spcPct val="100000"/>
              </a:lnSpc>
              <a:spcAft>
                <a:spcPct val="20000"/>
              </a:spcAft>
              <a:buFont typeface="Arial" pitchFamily="34" charset="0"/>
              <a:buChar char="•"/>
            </a:pPr>
            <a:r>
              <a:rPr lang="it-IT" sz="1600" b="0" dirty="0" err="1"/>
              <a:t>Signal</a:t>
            </a:r>
            <a:r>
              <a:rPr lang="it-IT" sz="1600" b="0" dirty="0"/>
              <a:t> generation </a:t>
            </a:r>
            <a:r>
              <a:rPr lang="it-IT" sz="1600" b="0" dirty="0" err="1"/>
              <a:t>module</a:t>
            </a:r>
            <a:r>
              <a:rPr lang="it-IT" sz="1600" b="0" dirty="0"/>
              <a:t> design</a:t>
            </a:r>
          </a:p>
          <a:p>
            <a:pPr lvl="1" algn="l" eaLnBrk="1" hangingPunct="1">
              <a:lnSpc>
                <a:spcPct val="100000"/>
              </a:lnSpc>
              <a:spcAft>
                <a:spcPct val="20000"/>
              </a:spcAft>
            </a:pPr>
            <a:endParaRPr lang="en-US" sz="2000" dirty="0"/>
          </a:p>
        </p:txBody>
      </p:sp>
      <p:sp>
        <p:nvSpPr>
          <p:cNvPr id="5" name="Text Box 4"/>
          <p:cNvSpPr txBox="1">
            <a:spLocks noChangeArrowheads="1"/>
          </p:cNvSpPr>
          <p:nvPr/>
        </p:nvSpPr>
        <p:spPr bwMode="auto">
          <a:xfrm>
            <a:off x="640104" y="3625969"/>
            <a:ext cx="7345363"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742950" indent="-285750" algn="ctr" eaLnBrk="0" hangingPunct="0">
              <a:lnSpc>
                <a:spcPts val="3200"/>
              </a:lnSpc>
              <a:defRPr sz="3200" b="1">
                <a:solidFill>
                  <a:srgbClr val="220060"/>
                </a:solidFill>
                <a:latin typeface="Arial" pitchFamily="34" charset="0"/>
              </a:defRPr>
            </a:lvl2pPr>
            <a:lvl3pPr marL="1143000" indent="-228600" algn="ctr" eaLnBrk="0" hangingPunct="0">
              <a:lnSpc>
                <a:spcPts val="3200"/>
              </a:lnSpc>
              <a:defRPr sz="3200" b="1">
                <a:solidFill>
                  <a:srgbClr val="220060"/>
                </a:solidFill>
                <a:latin typeface="Arial" pitchFamily="34" charset="0"/>
              </a:defRPr>
            </a:lvl3pPr>
            <a:lvl4pPr marL="1600200" indent="-228600" algn="ctr" eaLnBrk="0" hangingPunct="0">
              <a:lnSpc>
                <a:spcPts val="3200"/>
              </a:lnSpc>
              <a:defRPr sz="3200" b="1">
                <a:solidFill>
                  <a:srgbClr val="220060"/>
                </a:solidFill>
                <a:latin typeface="Arial" pitchFamily="34" charset="0"/>
              </a:defRPr>
            </a:lvl4pPr>
            <a:lvl5pPr marL="2057400" indent="-228600" algn="ctr" eaLnBrk="0" hangingPunct="0">
              <a:lnSpc>
                <a:spcPts val="3200"/>
              </a:lnSpc>
              <a:defRPr sz="3200" b="1">
                <a:solidFill>
                  <a:srgbClr val="220060"/>
                </a:solidFill>
                <a:latin typeface="Arial" pitchFamily="34" charset="0"/>
              </a:defRPr>
            </a:lvl5pPr>
            <a:lvl6pPr marL="2514600" indent="-228600" algn="ctr" eaLnBrk="0" fontAlgn="base" hangingPunct="0">
              <a:lnSpc>
                <a:spcPts val="3200"/>
              </a:lnSpc>
              <a:spcBef>
                <a:spcPct val="0"/>
              </a:spcBef>
              <a:spcAft>
                <a:spcPct val="0"/>
              </a:spcAft>
              <a:defRPr sz="3200" b="1">
                <a:solidFill>
                  <a:srgbClr val="220060"/>
                </a:solidFill>
                <a:latin typeface="Arial" pitchFamily="34" charset="0"/>
              </a:defRPr>
            </a:lvl6pPr>
            <a:lvl7pPr marL="2971800" indent="-228600" algn="ctr" eaLnBrk="0" fontAlgn="base" hangingPunct="0">
              <a:lnSpc>
                <a:spcPts val="3200"/>
              </a:lnSpc>
              <a:spcBef>
                <a:spcPct val="0"/>
              </a:spcBef>
              <a:spcAft>
                <a:spcPct val="0"/>
              </a:spcAft>
              <a:defRPr sz="3200" b="1">
                <a:solidFill>
                  <a:srgbClr val="220060"/>
                </a:solidFill>
                <a:latin typeface="Arial" pitchFamily="34" charset="0"/>
              </a:defRPr>
            </a:lvl7pPr>
            <a:lvl8pPr marL="3429000" indent="-228600" algn="ctr" eaLnBrk="0" fontAlgn="base" hangingPunct="0">
              <a:lnSpc>
                <a:spcPts val="3200"/>
              </a:lnSpc>
              <a:spcBef>
                <a:spcPct val="0"/>
              </a:spcBef>
              <a:spcAft>
                <a:spcPct val="0"/>
              </a:spcAft>
              <a:defRPr sz="3200" b="1">
                <a:solidFill>
                  <a:srgbClr val="220060"/>
                </a:solidFill>
                <a:latin typeface="Arial" pitchFamily="34" charset="0"/>
              </a:defRPr>
            </a:lvl8pPr>
            <a:lvl9pPr marL="3886200" indent="-228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dirty="0"/>
              <a:t>Achievements:</a:t>
            </a:r>
          </a:p>
          <a:p>
            <a:pPr lvl="1" algn="l" eaLnBrk="1" hangingPunct="1">
              <a:lnSpc>
                <a:spcPct val="100000"/>
              </a:lnSpc>
              <a:spcAft>
                <a:spcPct val="20000"/>
              </a:spcAft>
              <a:buFont typeface="Arial" pitchFamily="34" charset="0"/>
              <a:buChar char="•"/>
            </a:pPr>
            <a:r>
              <a:rPr lang="en-US" sz="1600" b="0" dirty="0" smtClean="0"/>
              <a:t>Started testing </a:t>
            </a:r>
            <a:r>
              <a:rPr lang="en-US" sz="1600" b="0" dirty="0"/>
              <a:t>and characterization of all the passive and active </a:t>
            </a:r>
            <a:r>
              <a:rPr lang="en-US" sz="1600" b="0" dirty="0" err="1"/>
              <a:t>plasmonic</a:t>
            </a:r>
            <a:r>
              <a:rPr lang="en-US" sz="1600" b="0" dirty="0"/>
              <a:t> devices (</a:t>
            </a:r>
            <a:r>
              <a:rPr lang="en-US" sz="1600" b="0" dirty="0" smtClean="0"/>
              <a:t>AIT)</a:t>
            </a:r>
          </a:p>
          <a:p>
            <a:pPr lvl="1" algn="l" eaLnBrk="1" hangingPunct="1">
              <a:lnSpc>
                <a:spcPct val="100000"/>
              </a:lnSpc>
              <a:spcAft>
                <a:spcPct val="20000"/>
              </a:spcAft>
              <a:buFont typeface="Arial" pitchFamily="34" charset="0"/>
              <a:buChar char="•"/>
            </a:pPr>
            <a:r>
              <a:rPr lang="it-IT" sz="1600" b="0" dirty="0" err="1" smtClean="0"/>
              <a:t>Fabricated</a:t>
            </a:r>
            <a:r>
              <a:rPr lang="it-IT" sz="1600" b="0" dirty="0" smtClean="0"/>
              <a:t> and </a:t>
            </a:r>
            <a:r>
              <a:rPr lang="it-IT" sz="1600" b="0" dirty="0" err="1" smtClean="0"/>
              <a:t>characterized</a:t>
            </a:r>
            <a:r>
              <a:rPr lang="it-IT" sz="1600" b="0" dirty="0" smtClean="0"/>
              <a:t> </a:t>
            </a:r>
            <a:r>
              <a:rPr lang="it-IT" sz="1600" b="0" dirty="0" err="1" smtClean="0"/>
              <a:t>plasmonic</a:t>
            </a:r>
            <a:r>
              <a:rPr lang="it-IT" sz="1600" b="0" dirty="0" smtClean="0"/>
              <a:t> </a:t>
            </a:r>
            <a:r>
              <a:rPr lang="it-IT" sz="1600" b="0" dirty="0" err="1" smtClean="0"/>
              <a:t>phase</a:t>
            </a:r>
            <a:r>
              <a:rPr lang="it-IT" sz="1600" b="0" dirty="0" smtClean="0"/>
              <a:t> modulator (KIT)</a:t>
            </a:r>
          </a:p>
          <a:p>
            <a:pPr lvl="1" algn="l" eaLnBrk="1" hangingPunct="1">
              <a:lnSpc>
                <a:spcPct val="100000"/>
              </a:lnSpc>
              <a:spcAft>
                <a:spcPct val="20000"/>
              </a:spcAft>
              <a:buFont typeface="Arial" pitchFamily="34" charset="0"/>
              <a:buChar char="•"/>
            </a:pPr>
            <a:r>
              <a:rPr lang="it-IT" sz="1600" b="0" dirty="0" err="1" smtClean="0"/>
              <a:t>Developed</a:t>
            </a:r>
            <a:r>
              <a:rPr lang="it-IT" sz="1600" b="0" dirty="0" smtClean="0"/>
              <a:t> </a:t>
            </a:r>
            <a:r>
              <a:rPr lang="it-IT" sz="1600" b="0" dirty="0" err="1" smtClean="0"/>
              <a:t>Transaction</a:t>
            </a:r>
            <a:r>
              <a:rPr lang="it-IT" sz="1600" b="0" dirty="0" smtClean="0"/>
              <a:t> Level Model </a:t>
            </a:r>
            <a:r>
              <a:rPr lang="it-IT" sz="1600" b="0" dirty="0" err="1" smtClean="0"/>
              <a:t>view</a:t>
            </a:r>
            <a:r>
              <a:rPr lang="it-IT" sz="1600" b="0" dirty="0" smtClean="0"/>
              <a:t> of the </a:t>
            </a:r>
            <a:r>
              <a:rPr lang="it-IT" sz="1600" b="0" dirty="0" err="1" smtClean="0"/>
              <a:t>demonstrator</a:t>
            </a:r>
            <a:r>
              <a:rPr lang="it-IT" sz="1600" b="0" dirty="0" smtClean="0"/>
              <a:t> </a:t>
            </a:r>
            <a:r>
              <a:rPr lang="it-IT" sz="1600" b="0" dirty="0" err="1" smtClean="0"/>
              <a:t>validation</a:t>
            </a:r>
            <a:r>
              <a:rPr lang="it-IT" sz="1600" b="0" dirty="0" smtClean="0"/>
              <a:t> </a:t>
            </a:r>
            <a:r>
              <a:rPr lang="it-IT" sz="1600" b="0" dirty="0" err="1" smtClean="0"/>
              <a:t>platform</a:t>
            </a:r>
            <a:r>
              <a:rPr lang="it-IT" sz="1600" b="0" dirty="0" smtClean="0"/>
              <a:t> (ST)</a:t>
            </a:r>
            <a:endParaRPr lang="en-US" sz="1600" b="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p:txBody>
          <a:bodyPr/>
          <a:lstStyle/>
          <a:p>
            <a:r>
              <a:rPr lang="en-US" sz="3200" smtClean="0">
                <a:solidFill>
                  <a:srgbClr val="002060"/>
                </a:solidFill>
              </a:rPr>
              <a:t>WP 7 Summary</a:t>
            </a:r>
            <a:endParaRPr lang="en-US" sz="3200" smtClean="0">
              <a:solidFill>
                <a:srgbClr val="FF0000"/>
              </a:solidFill>
            </a:endParaRPr>
          </a:p>
        </p:txBody>
      </p:sp>
      <p:sp>
        <p:nvSpPr>
          <p:cNvPr id="3" name="Rectángulo 4"/>
          <p:cNvSpPr>
            <a:spLocks noChangeArrowheads="1"/>
          </p:cNvSpPr>
          <p:nvPr/>
        </p:nvSpPr>
        <p:spPr bwMode="auto">
          <a:xfrm>
            <a:off x="684213" y="1052513"/>
            <a:ext cx="6767512" cy="490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u="sng" dirty="0">
                <a:ea typeface="ＭＳ Ｐゴシック" pitchFamily="34" charset="-128"/>
              </a:rPr>
              <a:t>Objectives:</a:t>
            </a:r>
          </a:p>
          <a:p>
            <a:pPr>
              <a:defRPr/>
            </a:pPr>
            <a:endParaRPr lang="en-US" sz="1600" u="sng" dirty="0">
              <a:ea typeface="ＭＳ Ｐゴシック" pitchFamily="34" charset="-128"/>
            </a:endParaRPr>
          </a:p>
          <a:p>
            <a:pPr marL="742950" lvl="1" indent="-285750">
              <a:spcAft>
                <a:spcPct val="20000"/>
              </a:spcAft>
              <a:buFont typeface="Arial" pitchFamily="34" charset="0"/>
              <a:buChar char="•"/>
              <a:defRPr/>
            </a:pPr>
            <a:r>
              <a:rPr lang="en-US" sz="1600" b="0" dirty="0">
                <a:cs typeface="Arial"/>
              </a:rPr>
              <a:t>Dissemination through paper submission to high quality scientific journals and conferences</a:t>
            </a:r>
          </a:p>
          <a:p>
            <a:pPr marL="742950" lvl="1" indent="-285750">
              <a:spcAft>
                <a:spcPct val="20000"/>
              </a:spcAft>
              <a:buFont typeface="Arial" pitchFamily="34" charset="0"/>
              <a:buChar char="•"/>
              <a:defRPr/>
            </a:pPr>
            <a:r>
              <a:rPr lang="en-US" sz="1600" b="0" dirty="0" smtClean="0">
                <a:cs typeface="Arial"/>
              </a:rPr>
              <a:t>Organizing </a:t>
            </a:r>
            <a:r>
              <a:rPr lang="en-US" sz="1600" b="0" dirty="0">
                <a:cs typeface="Arial"/>
              </a:rPr>
              <a:t>workshops &amp; seminars on NAVOLCHI technology</a:t>
            </a:r>
          </a:p>
          <a:p>
            <a:pPr marL="742950" lvl="1" indent="-285750">
              <a:spcAft>
                <a:spcPct val="20000"/>
              </a:spcAft>
              <a:buFont typeface="Arial" pitchFamily="34" charset="0"/>
              <a:buChar char="•"/>
              <a:defRPr/>
            </a:pPr>
            <a:r>
              <a:rPr lang="en-US" sz="1600" b="0" dirty="0" smtClean="0">
                <a:cs typeface="Arial"/>
              </a:rPr>
              <a:t>Dissemination </a:t>
            </a:r>
            <a:r>
              <a:rPr lang="en-US" sz="1600" b="0" dirty="0">
                <a:cs typeface="Arial"/>
              </a:rPr>
              <a:t>through the website</a:t>
            </a:r>
          </a:p>
          <a:p>
            <a:pPr marL="742950" lvl="1" indent="-285750">
              <a:spcAft>
                <a:spcPct val="20000"/>
              </a:spcAft>
              <a:buFont typeface="Arial" pitchFamily="34" charset="0"/>
              <a:buChar char="•"/>
              <a:defRPr/>
            </a:pPr>
            <a:r>
              <a:rPr lang="en-US" sz="1600" b="0" dirty="0" smtClean="0">
                <a:cs typeface="Arial"/>
              </a:rPr>
              <a:t>Issuing </a:t>
            </a:r>
            <a:r>
              <a:rPr lang="en-US" sz="1600" b="0" dirty="0">
                <a:cs typeface="Arial"/>
              </a:rPr>
              <a:t>press releases and brochures</a:t>
            </a:r>
          </a:p>
          <a:p>
            <a:pPr marL="742950" lvl="1" indent="-285750">
              <a:spcAft>
                <a:spcPct val="20000"/>
              </a:spcAft>
              <a:buFont typeface="Arial" pitchFamily="34" charset="0"/>
              <a:buChar char="•"/>
              <a:defRPr/>
            </a:pPr>
            <a:r>
              <a:rPr lang="en-US" sz="1600" b="0" dirty="0" smtClean="0">
                <a:cs typeface="Arial"/>
              </a:rPr>
              <a:t>Patents</a:t>
            </a:r>
            <a:endParaRPr lang="en-US" sz="1600" b="0" dirty="0">
              <a:cs typeface="Arial"/>
            </a:endParaRPr>
          </a:p>
          <a:p>
            <a:pPr marL="742950" lvl="1" indent="-285750">
              <a:spcAft>
                <a:spcPct val="20000"/>
              </a:spcAft>
              <a:buFont typeface="Arial" pitchFamily="34" charset="0"/>
              <a:buChar char="•"/>
              <a:defRPr/>
            </a:pPr>
            <a:r>
              <a:rPr lang="it-IT" sz="1600" b="0" dirty="0" err="1" smtClean="0">
                <a:cs typeface="Arial"/>
              </a:rPr>
              <a:t>Theses</a:t>
            </a:r>
            <a:r>
              <a:rPr lang="it-IT" sz="1600" b="0" dirty="0" smtClean="0">
                <a:cs typeface="Arial"/>
              </a:rPr>
              <a:t> </a:t>
            </a:r>
            <a:r>
              <a:rPr lang="it-IT" sz="1600" b="0" dirty="0" err="1">
                <a:cs typeface="Arial"/>
              </a:rPr>
              <a:t>at</a:t>
            </a:r>
            <a:r>
              <a:rPr lang="it-IT" sz="1600" b="0" dirty="0">
                <a:cs typeface="Arial"/>
              </a:rPr>
              <a:t> </a:t>
            </a:r>
            <a:r>
              <a:rPr lang="it-IT" sz="1600" b="0" dirty="0" err="1">
                <a:cs typeface="Arial"/>
              </a:rPr>
              <a:t>partners</a:t>
            </a:r>
            <a:r>
              <a:rPr lang="it-IT" sz="1600" b="0" dirty="0">
                <a:cs typeface="Arial"/>
              </a:rPr>
              <a:t>’ </a:t>
            </a:r>
            <a:r>
              <a:rPr lang="it-IT" sz="1600" b="0" dirty="0" err="1">
                <a:cs typeface="Arial"/>
              </a:rPr>
              <a:t>institutes</a:t>
            </a:r>
            <a:endParaRPr lang="it-IT" sz="1600" b="0" dirty="0">
              <a:cs typeface="Arial"/>
            </a:endParaRPr>
          </a:p>
          <a:p>
            <a:pPr>
              <a:defRPr/>
            </a:pPr>
            <a:endParaRPr lang="en-US" u="sng" dirty="0">
              <a:ea typeface="ＭＳ Ｐゴシック" pitchFamily="34" charset="-128"/>
            </a:endParaRPr>
          </a:p>
          <a:p>
            <a:pPr>
              <a:defRPr/>
            </a:pPr>
            <a:r>
              <a:rPr lang="en-US" sz="2000" u="sng" dirty="0">
                <a:ea typeface="ＭＳ Ｐゴシック" pitchFamily="34" charset="-128"/>
              </a:rPr>
              <a:t>Achievements:</a:t>
            </a:r>
          </a:p>
          <a:p>
            <a:pPr>
              <a:defRPr/>
            </a:pPr>
            <a:endParaRPr lang="en-US" sz="1600" b="0" dirty="0">
              <a:ea typeface="ＭＳ Ｐゴシック" pitchFamily="34" charset="-128"/>
            </a:endParaRPr>
          </a:p>
          <a:p>
            <a:pPr marL="742950" lvl="1" indent="-285750">
              <a:spcAft>
                <a:spcPct val="20000"/>
              </a:spcAft>
              <a:buFont typeface="Arial" pitchFamily="34" charset="0"/>
              <a:buChar char="•"/>
              <a:defRPr/>
            </a:pPr>
            <a:r>
              <a:rPr lang="en-US" sz="1600" b="0" dirty="0">
                <a:cs typeface="Arial"/>
              </a:rPr>
              <a:t>Dissemination: 14 journals, 37 conferences, 1 scientific magazine, 1 white paper, website, press release, </a:t>
            </a:r>
            <a:r>
              <a:rPr lang="en-US" sz="1600" b="0" dirty="0" smtClean="0">
                <a:cs typeface="Arial"/>
              </a:rPr>
              <a:t>brochure</a:t>
            </a:r>
            <a:endParaRPr lang="en-US" sz="1600" b="0" dirty="0">
              <a:cs typeface="Arial"/>
            </a:endParaRPr>
          </a:p>
          <a:p>
            <a:pPr marL="742950" lvl="1" indent="-285750">
              <a:spcAft>
                <a:spcPct val="20000"/>
              </a:spcAft>
              <a:buFont typeface="Arial" pitchFamily="34" charset="0"/>
              <a:buChar char="•"/>
              <a:defRPr/>
            </a:pPr>
            <a:r>
              <a:rPr lang="en-US" sz="1600" b="0" dirty="0">
                <a:cs typeface="Arial"/>
              </a:rPr>
              <a:t>Exploitation: 1 patent, 7 PhD and MSc </a:t>
            </a:r>
            <a:r>
              <a:rPr lang="en-US" sz="1600" b="0" dirty="0" smtClean="0">
                <a:cs typeface="Arial"/>
              </a:rPr>
              <a:t>theses</a:t>
            </a:r>
            <a:endParaRPr lang="en-US" sz="1600" b="0" dirty="0">
              <a:cs typeface="Arial"/>
            </a:endParaRPr>
          </a:p>
          <a:p>
            <a:pPr marL="742950" lvl="1" indent="-285750">
              <a:spcAft>
                <a:spcPct val="20000"/>
              </a:spcAft>
              <a:buFont typeface="Arial" pitchFamily="34" charset="0"/>
              <a:buChar char="•"/>
              <a:defRPr/>
            </a:pPr>
            <a:r>
              <a:rPr lang="en-US" sz="1600" b="0" dirty="0">
                <a:cs typeface="Arial"/>
              </a:rPr>
              <a:t>Promotion: 2 workshops, 1 open seminar</a:t>
            </a:r>
          </a:p>
          <a:p>
            <a:pPr>
              <a:defRPr/>
            </a:pPr>
            <a:endParaRPr lang="en-US" u="sng" dirty="0">
              <a:ea typeface="ＭＳ Ｐゴシック" pitchFamily="34" charset="-128"/>
            </a:endParaRPr>
          </a:p>
        </p:txBody>
      </p:sp>
    </p:spTree>
    <p:extLst>
      <p:ext uri="{BB962C8B-B14F-4D97-AF65-F5344CB8AC3E}">
        <p14:creationId xmlns:p14="http://schemas.microsoft.com/office/powerpoint/2010/main" val="4132876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itle 1"/>
          <p:cNvSpPr>
            <a:spLocks noGrp="1"/>
          </p:cNvSpPr>
          <p:nvPr>
            <p:ph type="title" idx="4294967295"/>
          </p:nvPr>
        </p:nvSpPr>
        <p:spPr/>
        <p:txBody>
          <a:bodyPr/>
          <a:lstStyle/>
          <a:p>
            <a:r>
              <a:rPr lang="en-US" sz="3200" smtClean="0">
                <a:solidFill>
                  <a:srgbClr val="002060"/>
                </a:solidFill>
              </a:rPr>
              <a:t>Outline Coordinator Talk</a:t>
            </a:r>
          </a:p>
        </p:txBody>
      </p:sp>
      <p:sp>
        <p:nvSpPr>
          <p:cNvPr id="579590" name="Text Box 6"/>
          <p:cNvSpPr txBox="1">
            <a:spLocks noChangeArrowheads="1"/>
          </p:cNvSpPr>
          <p:nvPr/>
        </p:nvSpPr>
        <p:spPr bwMode="auto">
          <a:xfrm>
            <a:off x="971550" y="1484313"/>
            <a:ext cx="604872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buFontTx/>
              <a:buAutoNum type="arabicPeriod"/>
            </a:pPr>
            <a:r>
              <a:rPr lang="en-US" sz="2000" dirty="0"/>
              <a:t>Project Overview.</a:t>
            </a:r>
          </a:p>
          <a:p>
            <a:pPr marL="720000" lvl="1" indent="-342900" algn="l" eaLnBrk="1" hangingPunct="1">
              <a:lnSpc>
                <a:spcPct val="100000"/>
              </a:lnSpc>
              <a:spcAft>
                <a:spcPct val="20000"/>
              </a:spcAft>
              <a:buFont typeface="Arial" pitchFamily="34" charset="0"/>
              <a:buChar char="•"/>
            </a:pPr>
            <a:r>
              <a:rPr lang="en-US" sz="2000" dirty="0" smtClean="0"/>
              <a:t>Vision.</a:t>
            </a:r>
          </a:p>
          <a:p>
            <a:pPr marL="720000" lvl="1" indent="-342900" algn="l" eaLnBrk="1" hangingPunct="1">
              <a:lnSpc>
                <a:spcPct val="100000"/>
              </a:lnSpc>
              <a:spcAft>
                <a:spcPct val="20000"/>
              </a:spcAft>
              <a:buFont typeface="Arial" pitchFamily="34" charset="0"/>
              <a:buChar char="•"/>
            </a:pPr>
            <a:r>
              <a:rPr lang="en-US" sz="2000" dirty="0" smtClean="0"/>
              <a:t>Partners</a:t>
            </a:r>
            <a:r>
              <a:rPr lang="en-US" sz="2000" dirty="0"/>
              <a:t>.</a:t>
            </a:r>
          </a:p>
          <a:p>
            <a:pPr marL="720000" lvl="1" indent="-342900" algn="l" eaLnBrk="1" hangingPunct="1">
              <a:lnSpc>
                <a:spcPct val="100000"/>
              </a:lnSpc>
              <a:spcAft>
                <a:spcPct val="20000"/>
              </a:spcAft>
              <a:buFont typeface="Arial" pitchFamily="34" charset="0"/>
              <a:buChar char="•"/>
            </a:pPr>
            <a:r>
              <a:rPr lang="en-US" sz="2000" dirty="0" smtClean="0"/>
              <a:t>Structure.</a:t>
            </a:r>
            <a:endParaRPr lang="en-US" sz="2000" dirty="0"/>
          </a:p>
          <a:p>
            <a:pPr algn="l" eaLnBrk="1" hangingPunct="1">
              <a:lnSpc>
                <a:spcPct val="100000"/>
              </a:lnSpc>
              <a:spcAft>
                <a:spcPct val="20000"/>
              </a:spcAft>
              <a:buFontTx/>
              <a:buAutoNum type="arabicPeriod"/>
            </a:pPr>
            <a:r>
              <a:rPr lang="en-US" sz="2000" dirty="0" smtClean="0"/>
              <a:t>Reviewers Recommendations from Review 1.</a:t>
            </a:r>
          </a:p>
          <a:p>
            <a:pPr algn="l" eaLnBrk="1" hangingPunct="1">
              <a:lnSpc>
                <a:spcPct val="100000"/>
              </a:lnSpc>
              <a:spcAft>
                <a:spcPct val="20000"/>
              </a:spcAft>
              <a:buFontTx/>
              <a:buAutoNum type="arabicPeriod"/>
            </a:pPr>
            <a:r>
              <a:rPr lang="en-US" sz="2000" dirty="0" smtClean="0"/>
              <a:t>Status </a:t>
            </a:r>
            <a:r>
              <a:rPr lang="en-US" sz="2000" dirty="0"/>
              <a:t>of Work: The Project after </a:t>
            </a:r>
            <a:r>
              <a:rPr lang="en-US" sz="2000" dirty="0" smtClean="0"/>
              <a:t>1</a:t>
            </a:r>
            <a:r>
              <a:rPr lang="en-US" sz="2000" dirty="0" smtClean="0">
                <a:latin typeface="Arial"/>
                <a:cs typeface="Arial"/>
              </a:rPr>
              <a:t>½</a:t>
            </a:r>
            <a:r>
              <a:rPr lang="en-US" sz="2000" dirty="0" smtClean="0"/>
              <a:t> Years, WP </a:t>
            </a:r>
            <a:r>
              <a:rPr lang="en-US" sz="2000" dirty="0"/>
              <a:t>Summaries.</a:t>
            </a:r>
          </a:p>
          <a:p>
            <a:pPr algn="l" eaLnBrk="1" hangingPunct="1">
              <a:lnSpc>
                <a:spcPct val="100000"/>
              </a:lnSpc>
              <a:spcAft>
                <a:spcPct val="20000"/>
              </a:spcAft>
              <a:buFontTx/>
              <a:buAutoNum type="arabicPeriod"/>
            </a:pPr>
            <a:r>
              <a:rPr lang="en-US" sz="2000" dirty="0"/>
              <a:t>Outlook.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Title 1"/>
          <p:cNvSpPr>
            <a:spLocks noGrp="1"/>
          </p:cNvSpPr>
          <p:nvPr>
            <p:ph type="title" idx="4294967295"/>
          </p:nvPr>
        </p:nvSpPr>
        <p:spPr/>
        <p:txBody>
          <a:bodyPr/>
          <a:lstStyle/>
          <a:p>
            <a:r>
              <a:rPr lang="en-US" sz="3200" smtClean="0">
                <a:solidFill>
                  <a:srgbClr val="002060"/>
                </a:solidFill>
              </a:rPr>
              <a:t>Project Overview</a:t>
            </a:r>
          </a:p>
        </p:txBody>
      </p:sp>
      <p:sp>
        <p:nvSpPr>
          <p:cNvPr id="718851" name="Text Box 3"/>
          <p:cNvSpPr txBox="1">
            <a:spLocks noChangeArrowheads="1"/>
          </p:cNvSpPr>
          <p:nvPr/>
        </p:nvSpPr>
        <p:spPr bwMode="auto">
          <a:xfrm>
            <a:off x="900113" y="1125538"/>
            <a:ext cx="7345362"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800" u="sng"/>
              <a:t>Vision:</a:t>
            </a:r>
            <a:endParaRPr lang="en-US" sz="2800"/>
          </a:p>
          <a:p>
            <a:pPr algn="l" eaLnBrk="1" hangingPunct="1">
              <a:lnSpc>
                <a:spcPct val="100000"/>
              </a:lnSpc>
              <a:spcAft>
                <a:spcPct val="20000"/>
              </a:spcAft>
            </a:pPr>
            <a:endParaRPr lang="en-US" sz="2000"/>
          </a:p>
          <a:p>
            <a:pPr algn="l" eaLnBrk="1" hangingPunct="1">
              <a:lnSpc>
                <a:spcPct val="100000"/>
              </a:lnSpc>
              <a:spcAft>
                <a:spcPct val="20000"/>
              </a:spcAft>
            </a:pPr>
            <a:r>
              <a:rPr lang="en-US" sz="2000"/>
              <a:t>Very high speed (~ Tbit/s) chip to chip interconnects with</a:t>
            </a:r>
          </a:p>
          <a:p>
            <a:pPr algn="l" eaLnBrk="1" hangingPunct="1">
              <a:lnSpc>
                <a:spcPct val="100000"/>
              </a:lnSpc>
              <a:spcAft>
                <a:spcPct val="20000"/>
              </a:spcAft>
            </a:pPr>
            <a:r>
              <a:rPr lang="en-US" sz="2000"/>
              <a:t>	- smallest footprint</a:t>
            </a:r>
          </a:p>
          <a:p>
            <a:pPr algn="l" eaLnBrk="1" hangingPunct="1">
              <a:lnSpc>
                <a:spcPct val="100000"/>
              </a:lnSpc>
              <a:spcAft>
                <a:spcPct val="20000"/>
              </a:spcAft>
            </a:pPr>
            <a:r>
              <a:rPr lang="en-US" sz="2000"/>
              <a:t>	- cross talk noise immunity</a:t>
            </a:r>
          </a:p>
          <a:p>
            <a:pPr algn="l" eaLnBrk="1" hangingPunct="1">
              <a:lnSpc>
                <a:spcPct val="100000"/>
              </a:lnSpc>
              <a:spcAft>
                <a:spcPct val="20000"/>
              </a:spcAft>
            </a:pPr>
            <a:r>
              <a:rPr lang="en-US" sz="2000"/>
              <a:t>	- low power consumption</a:t>
            </a:r>
          </a:p>
          <a:p>
            <a:pPr algn="l" eaLnBrk="1" hangingPunct="1">
              <a:lnSpc>
                <a:spcPct val="100000"/>
              </a:lnSpc>
              <a:spcAft>
                <a:spcPct val="20000"/>
              </a:spcAft>
            </a:pPr>
            <a:r>
              <a:rPr lang="en-US" sz="2000"/>
              <a:t>for future generation high speed computing.</a:t>
            </a:r>
          </a:p>
        </p:txBody>
      </p:sp>
      <p:sp>
        <p:nvSpPr>
          <p:cNvPr id="718852" name="Text Box 4"/>
          <p:cNvSpPr txBox="1">
            <a:spLocks noChangeArrowheads="1"/>
          </p:cNvSpPr>
          <p:nvPr/>
        </p:nvSpPr>
        <p:spPr bwMode="auto">
          <a:xfrm>
            <a:off x="3851275" y="1125538"/>
            <a:ext cx="38242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a:t>MHz </a:t>
            </a:r>
            <a:r>
              <a:rPr lang="de-DE" sz="3200">
                <a:sym typeface="Wingdings" pitchFamily="2" charset="2"/>
              </a:rPr>
              <a:t> GHz  THz</a:t>
            </a:r>
            <a:endParaRPr lang="de-DE" sz="3200"/>
          </a:p>
        </p:txBody>
      </p:sp>
      <p:grpSp>
        <p:nvGrpSpPr>
          <p:cNvPr id="718858" name="Group 10"/>
          <p:cNvGrpSpPr>
            <a:grpSpLocks/>
          </p:cNvGrpSpPr>
          <p:nvPr/>
        </p:nvGrpSpPr>
        <p:grpSpPr bwMode="auto">
          <a:xfrm>
            <a:off x="755650" y="5084763"/>
            <a:ext cx="6902450" cy="509587"/>
            <a:chOff x="612" y="3113"/>
            <a:chExt cx="4348" cy="321"/>
          </a:xfrm>
        </p:grpSpPr>
        <p:sp>
          <p:nvSpPr>
            <p:cNvPr id="718853" name="Text Box 5"/>
            <p:cNvSpPr txBox="1">
              <a:spLocks noChangeArrowheads="1"/>
            </p:cNvSpPr>
            <p:nvPr/>
          </p:nvSpPr>
          <p:spPr bwMode="auto">
            <a:xfrm>
              <a:off x="612" y="3203"/>
              <a:ext cx="43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Electronics 		Photonics		Electronics</a:t>
              </a:r>
              <a:endParaRPr lang="de-DE" sz="1400" i="1">
                <a:solidFill>
                  <a:srgbClr val="FF0000"/>
                </a:solidFill>
              </a:endParaRPr>
            </a:p>
          </p:txBody>
        </p:sp>
        <p:sp>
          <p:nvSpPr>
            <p:cNvPr id="718854" name="Line 6"/>
            <p:cNvSpPr>
              <a:spLocks noChangeShapeType="1"/>
            </p:cNvSpPr>
            <p:nvPr/>
          </p:nvSpPr>
          <p:spPr bwMode="auto">
            <a:xfrm>
              <a:off x="1565" y="3329"/>
              <a:ext cx="725"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8855" name="Line 7"/>
            <p:cNvSpPr>
              <a:spLocks noChangeShapeType="1"/>
            </p:cNvSpPr>
            <p:nvPr/>
          </p:nvSpPr>
          <p:spPr bwMode="auto">
            <a:xfrm>
              <a:off x="3278" y="3329"/>
              <a:ext cx="725"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8856" name="Rectangle 8"/>
            <p:cNvSpPr>
              <a:spLocks noChangeArrowheads="1"/>
            </p:cNvSpPr>
            <p:nvPr/>
          </p:nvSpPr>
          <p:spPr bwMode="auto">
            <a:xfrm>
              <a:off x="1519" y="3113"/>
              <a:ext cx="7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i="1">
                  <a:solidFill>
                    <a:srgbClr val="FF0000"/>
                  </a:solidFill>
                </a:rPr>
                <a:t>Plasmonics</a:t>
              </a:r>
            </a:p>
          </p:txBody>
        </p:sp>
        <p:sp>
          <p:nvSpPr>
            <p:cNvPr id="718857" name="Rectangle 9"/>
            <p:cNvSpPr>
              <a:spLocks noChangeArrowheads="1"/>
            </p:cNvSpPr>
            <p:nvPr/>
          </p:nvSpPr>
          <p:spPr bwMode="auto">
            <a:xfrm>
              <a:off x="3243" y="3113"/>
              <a:ext cx="7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i="1">
                  <a:solidFill>
                    <a:srgbClr val="FF0000"/>
                  </a:solidFill>
                </a:rPr>
                <a:t>Plasmonics</a:t>
              </a:r>
            </a:p>
          </p:txBody>
        </p:sp>
      </p:grpSp>
      <p:sp>
        <p:nvSpPr>
          <p:cNvPr id="718859" name="Text Box 11"/>
          <p:cNvSpPr txBox="1">
            <a:spLocks noChangeArrowheads="1"/>
          </p:cNvSpPr>
          <p:nvPr/>
        </p:nvSpPr>
        <p:spPr bwMode="auto">
          <a:xfrm>
            <a:off x="735013" y="4405313"/>
            <a:ext cx="38623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800" u="sng"/>
              <a:t>NAVOLCHI approach: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Title 1"/>
          <p:cNvSpPr>
            <a:spLocks noGrp="1"/>
          </p:cNvSpPr>
          <p:nvPr>
            <p:ph type="title" idx="4294967295"/>
          </p:nvPr>
        </p:nvSpPr>
        <p:spPr/>
        <p:txBody>
          <a:bodyPr/>
          <a:lstStyle/>
          <a:p>
            <a:r>
              <a:rPr lang="en-US" sz="3200" smtClean="0">
                <a:solidFill>
                  <a:srgbClr val="002060"/>
                </a:solidFill>
              </a:rPr>
              <a:t>Project Overview</a:t>
            </a:r>
          </a:p>
        </p:txBody>
      </p:sp>
      <p:sp>
        <p:nvSpPr>
          <p:cNvPr id="740355" name="Text Box 3"/>
          <p:cNvSpPr txBox="1">
            <a:spLocks noChangeArrowheads="1"/>
          </p:cNvSpPr>
          <p:nvPr/>
        </p:nvSpPr>
        <p:spPr bwMode="auto">
          <a:xfrm>
            <a:off x="971550" y="1511300"/>
            <a:ext cx="7345363"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800" u="sng"/>
              <a:t>Focus:</a:t>
            </a:r>
          </a:p>
          <a:p>
            <a:pPr algn="l" eaLnBrk="1" hangingPunct="1">
              <a:lnSpc>
                <a:spcPct val="100000"/>
              </a:lnSpc>
              <a:spcAft>
                <a:spcPct val="20000"/>
              </a:spcAft>
            </a:pPr>
            <a:endParaRPr lang="en-US" sz="2000"/>
          </a:p>
          <a:p>
            <a:pPr algn="l" eaLnBrk="1" hangingPunct="1">
              <a:lnSpc>
                <a:spcPct val="100000"/>
              </a:lnSpc>
              <a:spcAft>
                <a:spcPct val="20000"/>
              </a:spcAft>
            </a:pPr>
            <a:endParaRPr lang="en-US" sz="2000"/>
          </a:p>
          <a:p>
            <a:pPr algn="l" eaLnBrk="1" hangingPunct="1">
              <a:lnSpc>
                <a:spcPct val="100000"/>
              </a:lnSpc>
              <a:spcAft>
                <a:spcPct val="20000"/>
              </a:spcAft>
            </a:pPr>
            <a:endParaRPr lang="en-US" sz="2000" u="sng"/>
          </a:p>
          <a:p>
            <a:pPr algn="l" eaLnBrk="1" hangingPunct="1">
              <a:lnSpc>
                <a:spcPct val="100000"/>
              </a:lnSpc>
              <a:spcAft>
                <a:spcPct val="20000"/>
              </a:spcAft>
            </a:pPr>
            <a:r>
              <a:rPr lang="en-US" sz="2800" u="sng"/>
              <a:t>Impact:</a:t>
            </a:r>
          </a:p>
          <a:p>
            <a:pPr algn="l" eaLnBrk="1" hangingPunct="1">
              <a:lnSpc>
                <a:spcPct val="100000"/>
              </a:lnSpc>
              <a:spcAft>
                <a:spcPct val="20000"/>
              </a:spcAft>
              <a:buFontTx/>
              <a:buChar char="•"/>
            </a:pPr>
            <a:r>
              <a:rPr lang="en-US" sz="2000"/>
              <a:t>Improving Europe’s position in systems communication technologies, in particular SiP.</a:t>
            </a:r>
          </a:p>
          <a:p>
            <a:pPr algn="l" eaLnBrk="1" hangingPunct="1">
              <a:lnSpc>
                <a:spcPct val="100000"/>
              </a:lnSpc>
              <a:spcAft>
                <a:spcPct val="20000"/>
              </a:spcAft>
              <a:buFontTx/>
              <a:buChar char="•"/>
            </a:pPr>
            <a:r>
              <a:rPr lang="en-US" sz="2000"/>
              <a:t>Environment: Decrease CO</a:t>
            </a:r>
            <a:r>
              <a:rPr lang="en-US" sz="2000" baseline="-25000"/>
              <a:t>2</a:t>
            </a:r>
            <a:r>
              <a:rPr lang="en-US" sz="2000"/>
              <a:t>-emission while electronic data processing increases.</a:t>
            </a:r>
          </a:p>
          <a:p>
            <a:pPr algn="l" eaLnBrk="1" hangingPunct="1">
              <a:lnSpc>
                <a:spcPct val="100000"/>
              </a:lnSpc>
              <a:spcAft>
                <a:spcPct val="20000"/>
              </a:spcAft>
              <a:buFontTx/>
              <a:buChar char="•"/>
            </a:pPr>
            <a:r>
              <a:rPr lang="en-US" sz="2000"/>
              <a:t>Employment: Strengthening of SMEs for international competition.</a:t>
            </a:r>
          </a:p>
        </p:txBody>
      </p:sp>
      <p:sp>
        <p:nvSpPr>
          <p:cNvPr id="740356" name="Rectangle 4"/>
          <p:cNvSpPr>
            <a:spLocks noChangeArrowheads="1"/>
          </p:cNvSpPr>
          <p:nvPr/>
        </p:nvSpPr>
        <p:spPr bwMode="auto">
          <a:xfrm>
            <a:off x="2771775" y="1196975"/>
            <a:ext cx="54006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t>ICT-2011.3.5: Core and Disruptive Photonic Technologies</a:t>
            </a:r>
          </a:p>
        </p:txBody>
      </p:sp>
      <p:sp>
        <p:nvSpPr>
          <p:cNvPr id="740357" name="Rectangle 5"/>
          <p:cNvSpPr>
            <a:spLocks noChangeArrowheads="1"/>
          </p:cNvSpPr>
          <p:nvPr/>
        </p:nvSpPr>
        <p:spPr bwMode="auto">
          <a:xfrm>
            <a:off x="2771775" y="1989138"/>
            <a:ext cx="5400675" cy="925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t>ICT-2011.3.1: Very advanced nanoelectronic</a:t>
            </a:r>
          </a:p>
          <a:p>
            <a:r>
              <a:rPr lang="de-DE"/>
              <a:t>components: design, engineering, technology and </a:t>
            </a:r>
            <a:r>
              <a:rPr lang="de-DE">
                <a:solidFill>
                  <a:srgbClr val="CC6600"/>
                </a:solidFill>
              </a:rPr>
              <a:t>manufacturability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Title 1"/>
          <p:cNvSpPr>
            <a:spLocks noGrp="1"/>
          </p:cNvSpPr>
          <p:nvPr>
            <p:ph type="title" idx="4294967295"/>
          </p:nvPr>
        </p:nvSpPr>
        <p:spPr/>
        <p:txBody>
          <a:bodyPr/>
          <a:lstStyle/>
          <a:p>
            <a:r>
              <a:rPr lang="en-US" sz="3200" smtClean="0">
                <a:solidFill>
                  <a:srgbClr val="002060"/>
                </a:solidFill>
              </a:rPr>
              <a:t>Partners Contributions</a:t>
            </a:r>
          </a:p>
        </p:txBody>
      </p:sp>
      <p:pic>
        <p:nvPicPr>
          <p:cNvPr id="71168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565400"/>
            <a:ext cx="53292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685" name="Picture 5" descr="STMicroelectronics (SR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450" y="2781300"/>
            <a:ext cx="647700" cy="388938"/>
          </a:xfrm>
          <a:prstGeom prst="rect">
            <a:avLst/>
          </a:prstGeom>
          <a:noFill/>
          <a:extLst>
            <a:ext uri="{909E8E84-426E-40DD-AFC4-6F175D3DCCD1}">
              <a14:hiddenFill xmlns:a14="http://schemas.microsoft.com/office/drawing/2010/main">
                <a:solidFill>
                  <a:srgbClr val="FFFFFF"/>
                </a:solidFill>
              </a14:hiddenFill>
            </a:ext>
          </a:extLst>
        </p:spPr>
      </p:pic>
      <p:pic>
        <p:nvPicPr>
          <p:cNvPr id="711686" name="Picture 6" descr="K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1196975"/>
            <a:ext cx="14192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711688" name="Picture 8" descr="T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2060575"/>
            <a:ext cx="1296988" cy="436563"/>
          </a:xfrm>
          <a:prstGeom prst="rect">
            <a:avLst/>
          </a:prstGeom>
          <a:noFill/>
          <a:extLst>
            <a:ext uri="{909E8E84-426E-40DD-AFC4-6F175D3DCCD1}">
              <a14:hiddenFill xmlns:a14="http://schemas.microsoft.com/office/drawing/2010/main">
                <a:solidFill>
                  <a:srgbClr val="FFFFFF"/>
                </a:solidFill>
              </a14:hiddenFill>
            </a:ext>
          </a:extLst>
        </p:spPr>
      </p:pic>
      <p:pic>
        <p:nvPicPr>
          <p:cNvPr id="711689" name="Picture 9" descr="A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1125538"/>
            <a:ext cx="29146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711690" name="Picture 10" descr="ICMU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788" y="3284538"/>
            <a:ext cx="1152525" cy="490537"/>
          </a:xfrm>
          <a:prstGeom prst="rect">
            <a:avLst/>
          </a:prstGeom>
          <a:noFill/>
          <a:extLst>
            <a:ext uri="{909E8E84-426E-40DD-AFC4-6F175D3DCCD1}">
              <a14:hiddenFill xmlns:a14="http://schemas.microsoft.com/office/drawing/2010/main">
                <a:solidFill>
                  <a:srgbClr val="FFFFFF"/>
                </a:solidFill>
              </a14:hiddenFill>
            </a:ext>
          </a:extLst>
        </p:spPr>
      </p:pic>
      <p:pic>
        <p:nvPicPr>
          <p:cNvPr id="711691" name="Picture 11" descr="Ghent Univers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4365625"/>
            <a:ext cx="647700" cy="466725"/>
          </a:xfrm>
          <a:prstGeom prst="rect">
            <a:avLst/>
          </a:prstGeom>
          <a:noFill/>
          <a:extLst>
            <a:ext uri="{909E8E84-426E-40DD-AFC4-6F175D3DCCD1}">
              <a14:hiddenFill xmlns:a14="http://schemas.microsoft.com/office/drawing/2010/main">
                <a:solidFill>
                  <a:srgbClr val="FFFFFF"/>
                </a:solidFill>
              </a14:hiddenFill>
            </a:ext>
          </a:extLst>
        </p:spPr>
      </p:pic>
      <p:pic>
        <p:nvPicPr>
          <p:cNvPr id="711692" name="Picture 12" descr="KI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9700" y="2565400"/>
            <a:ext cx="576263" cy="290513"/>
          </a:xfrm>
          <a:prstGeom prst="rect">
            <a:avLst/>
          </a:prstGeom>
          <a:noFill/>
          <a:extLst>
            <a:ext uri="{909E8E84-426E-40DD-AFC4-6F175D3DCCD1}">
              <a14:hiddenFill xmlns:a14="http://schemas.microsoft.com/office/drawing/2010/main">
                <a:solidFill>
                  <a:srgbClr val="FFFFFF"/>
                </a:solidFill>
              </a14:hiddenFill>
            </a:ext>
          </a:extLst>
        </p:spPr>
      </p:pic>
      <p:pic>
        <p:nvPicPr>
          <p:cNvPr id="711693" name="Picture 13" descr="STMicroelectronics (SR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63" y="4868863"/>
            <a:ext cx="647700" cy="388937"/>
          </a:xfrm>
          <a:prstGeom prst="rect">
            <a:avLst/>
          </a:prstGeom>
          <a:noFill/>
          <a:extLst>
            <a:ext uri="{909E8E84-426E-40DD-AFC4-6F175D3DCCD1}">
              <a14:hiddenFill xmlns:a14="http://schemas.microsoft.com/office/drawing/2010/main">
                <a:solidFill>
                  <a:srgbClr val="FFFFFF"/>
                </a:solidFill>
              </a14:hiddenFill>
            </a:ext>
          </a:extLst>
        </p:spPr>
      </p:pic>
      <p:sp>
        <p:nvSpPr>
          <p:cNvPr id="711694" name="Oval 14"/>
          <p:cNvSpPr>
            <a:spLocks noChangeArrowheads="1"/>
          </p:cNvSpPr>
          <p:nvPr/>
        </p:nvSpPr>
        <p:spPr bwMode="auto">
          <a:xfrm rot="-1334020">
            <a:off x="3851275" y="4508500"/>
            <a:ext cx="1439863" cy="2857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695" name="Line 15"/>
          <p:cNvSpPr>
            <a:spLocks noChangeShapeType="1"/>
          </p:cNvSpPr>
          <p:nvPr/>
        </p:nvSpPr>
        <p:spPr bwMode="auto">
          <a:xfrm flipH="1" flipV="1">
            <a:off x="2555875" y="4508500"/>
            <a:ext cx="1511300"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1697" name="Line 17"/>
          <p:cNvSpPr>
            <a:spLocks noChangeShapeType="1"/>
          </p:cNvSpPr>
          <p:nvPr/>
        </p:nvSpPr>
        <p:spPr bwMode="auto">
          <a:xfrm flipV="1">
            <a:off x="5865813" y="3573463"/>
            <a:ext cx="361950" cy="714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1699" name="Text Box 19"/>
          <p:cNvSpPr txBox="1">
            <a:spLocks noChangeArrowheads="1"/>
          </p:cNvSpPr>
          <p:nvPr/>
        </p:nvSpPr>
        <p:spPr bwMode="auto">
          <a:xfrm>
            <a:off x="1619250" y="4797425"/>
            <a:ext cx="12731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t>Optical amplifier</a:t>
            </a:r>
          </a:p>
        </p:txBody>
      </p:sp>
      <p:sp>
        <p:nvSpPr>
          <p:cNvPr id="711705" name="Oval 25"/>
          <p:cNvSpPr>
            <a:spLocks noChangeArrowheads="1"/>
          </p:cNvSpPr>
          <p:nvPr/>
        </p:nvSpPr>
        <p:spPr bwMode="auto">
          <a:xfrm>
            <a:off x="2124075" y="2565400"/>
            <a:ext cx="936625" cy="4333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06" name="Line 26"/>
          <p:cNvSpPr>
            <a:spLocks noChangeShapeType="1"/>
          </p:cNvSpPr>
          <p:nvPr/>
        </p:nvSpPr>
        <p:spPr bwMode="auto">
          <a:xfrm>
            <a:off x="6516688" y="4630738"/>
            <a:ext cx="215900" cy="3111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1707" name="Line 27"/>
          <p:cNvSpPr>
            <a:spLocks noChangeShapeType="1"/>
          </p:cNvSpPr>
          <p:nvPr/>
        </p:nvSpPr>
        <p:spPr bwMode="auto">
          <a:xfrm flipH="1">
            <a:off x="1835150" y="2781300"/>
            <a:ext cx="288925"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1709" name="Oval 29"/>
          <p:cNvSpPr>
            <a:spLocks noChangeArrowheads="1"/>
          </p:cNvSpPr>
          <p:nvPr/>
        </p:nvSpPr>
        <p:spPr bwMode="auto">
          <a:xfrm>
            <a:off x="3148013" y="2524125"/>
            <a:ext cx="936625" cy="4333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10" name="Line 30"/>
          <p:cNvSpPr>
            <a:spLocks noChangeShapeType="1"/>
          </p:cNvSpPr>
          <p:nvPr/>
        </p:nvSpPr>
        <p:spPr bwMode="auto">
          <a:xfrm flipV="1">
            <a:off x="3724275" y="2397125"/>
            <a:ext cx="287338" cy="1444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1711" name="Oval 31"/>
          <p:cNvSpPr>
            <a:spLocks noChangeArrowheads="1"/>
          </p:cNvSpPr>
          <p:nvPr/>
        </p:nvSpPr>
        <p:spPr bwMode="auto">
          <a:xfrm>
            <a:off x="5851525" y="3925888"/>
            <a:ext cx="1368425" cy="6953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12" name="Oval 32"/>
          <p:cNvSpPr>
            <a:spLocks noChangeArrowheads="1"/>
          </p:cNvSpPr>
          <p:nvPr/>
        </p:nvSpPr>
        <p:spPr bwMode="auto">
          <a:xfrm>
            <a:off x="5003800" y="3644900"/>
            <a:ext cx="1223963" cy="4333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13" name="Oval 33"/>
          <p:cNvSpPr>
            <a:spLocks noChangeArrowheads="1"/>
          </p:cNvSpPr>
          <p:nvPr/>
        </p:nvSpPr>
        <p:spPr bwMode="auto">
          <a:xfrm>
            <a:off x="3943350" y="2740025"/>
            <a:ext cx="1060450" cy="4333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14" name="Line 34"/>
          <p:cNvSpPr>
            <a:spLocks noChangeShapeType="1"/>
          </p:cNvSpPr>
          <p:nvPr/>
        </p:nvSpPr>
        <p:spPr bwMode="auto">
          <a:xfrm flipV="1">
            <a:off x="4859338" y="2709863"/>
            <a:ext cx="288925" cy="714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1716" name="Arc 36"/>
          <p:cNvSpPr>
            <a:spLocks/>
          </p:cNvSpPr>
          <p:nvPr/>
        </p:nvSpPr>
        <p:spPr bwMode="auto">
          <a:xfrm rot="-2489101">
            <a:off x="1908175" y="765175"/>
            <a:ext cx="4576763" cy="4351338"/>
          </a:xfrm>
          <a:custGeom>
            <a:avLst/>
            <a:gdLst>
              <a:gd name="G0" fmla="+- 807 0 0"/>
              <a:gd name="G1" fmla="+- 21600 0 0"/>
              <a:gd name="G2" fmla="+- 21600 0 0"/>
              <a:gd name="T0" fmla="*/ 0 w 22407"/>
              <a:gd name="T1" fmla="*/ 15 h 21600"/>
              <a:gd name="T2" fmla="*/ 22407 w 22407"/>
              <a:gd name="T3" fmla="*/ 21600 h 21600"/>
              <a:gd name="T4" fmla="*/ 807 w 22407"/>
              <a:gd name="T5" fmla="*/ 21600 h 21600"/>
            </a:gdLst>
            <a:ahLst/>
            <a:cxnLst>
              <a:cxn ang="0">
                <a:pos x="T0" y="T1"/>
              </a:cxn>
              <a:cxn ang="0">
                <a:pos x="T2" y="T3"/>
              </a:cxn>
              <a:cxn ang="0">
                <a:pos x="T4" y="T5"/>
              </a:cxn>
            </a:cxnLst>
            <a:rect l="0" t="0" r="r" b="b"/>
            <a:pathLst>
              <a:path w="22407" h="21600" fill="none" extrusionOk="0">
                <a:moveTo>
                  <a:pt x="0" y="15"/>
                </a:moveTo>
                <a:cubicBezTo>
                  <a:pt x="268" y="5"/>
                  <a:pt x="537" y="-1"/>
                  <a:pt x="807" y="0"/>
                </a:cubicBezTo>
                <a:cubicBezTo>
                  <a:pt x="12736" y="0"/>
                  <a:pt x="22407" y="9670"/>
                  <a:pt x="22407" y="21600"/>
                </a:cubicBezTo>
              </a:path>
              <a:path w="22407" h="21600" stroke="0" extrusionOk="0">
                <a:moveTo>
                  <a:pt x="0" y="15"/>
                </a:moveTo>
                <a:cubicBezTo>
                  <a:pt x="268" y="5"/>
                  <a:pt x="537" y="-1"/>
                  <a:pt x="807" y="0"/>
                </a:cubicBezTo>
                <a:cubicBezTo>
                  <a:pt x="12736" y="0"/>
                  <a:pt x="22407" y="9670"/>
                  <a:pt x="22407" y="21600"/>
                </a:cubicBezTo>
                <a:lnTo>
                  <a:pt x="807" y="2160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18" name="Text Box 38"/>
          <p:cNvSpPr txBox="1">
            <a:spLocks noChangeArrowheads="1"/>
          </p:cNvSpPr>
          <p:nvPr/>
        </p:nvSpPr>
        <p:spPr bwMode="auto">
          <a:xfrm>
            <a:off x="2195513" y="1412875"/>
            <a:ext cx="10699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t>Management</a:t>
            </a:r>
          </a:p>
        </p:txBody>
      </p:sp>
      <p:sp>
        <p:nvSpPr>
          <p:cNvPr id="711719" name="Text Box 39"/>
          <p:cNvSpPr txBox="1">
            <a:spLocks noChangeArrowheads="1"/>
          </p:cNvSpPr>
          <p:nvPr/>
        </p:nvSpPr>
        <p:spPr bwMode="auto">
          <a:xfrm>
            <a:off x="4787900" y="1228725"/>
            <a:ext cx="1206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t>Specifications, </a:t>
            </a:r>
          </a:p>
          <a:p>
            <a:r>
              <a:rPr lang="de-DE" sz="1200" b="0"/>
              <a:t>dissemination</a:t>
            </a:r>
          </a:p>
        </p:txBody>
      </p:sp>
      <p:sp>
        <p:nvSpPr>
          <p:cNvPr id="711723" name="AutoShape 43"/>
          <p:cNvSpPr>
            <a:spLocks/>
          </p:cNvSpPr>
          <p:nvPr/>
        </p:nvSpPr>
        <p:spPr bwMode="auto">
          <a:xfrm>
            <a:off x="1692275" y="3644900"/>
            <a:ext cx="73025" cy="1008063"/>
          </a:xfrm>
          <a:prstGeom prst="leftBrace">
            <a:avLst>
              <a:gd name="adj1" fmla="val 115036"/>
              <a:gd name="adj2" fmla="val 4613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1724" name="AutoShape 44"/>
          <p:cNvSpPr>
            <a:spLocks/>
          </p:cNvSpPr>
          <p:nvPr/>
        </p:nvSpPr>
        <p:spPr bwMode="auto">
          <a:xfrm>
            <a:off x="3708400" y="4724400"/>
            <a:ext cx="73025" cy="1008063"/>
          </a:xfrm>
          <a:prstGeom prst="leftBrace">
            <a:avLst>
              <a:gd name="adj1" fmla="val 115036"/>
              <a:gd name="adj2" fmla="val 4613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711725" name="Picture 45" descr="IME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2988" y="3860800"/>
            <a:ext cx="576262" cy="514350"/>
          </a:xfrm>
          <a:prstGeom prst="rect">
            <a:avLst/>
          </a:prstGeom>
          <a:noFill/>
          <a:extLst>
            <a:ext uri="{909E8E84-426E-40DD-AFC4-6F175D3DCCD1}">
              <a14:hiddenFill xmlns:a14="http://schemas.microsoft.com/office/drawing/2010/main">
                <a:solidFill>
                  <a:srgbClr val="FFFFFF"/>
                </a:solidFill>
              </a14:hiddenFill>
            </a:ext>
          </a:extLst>
        </p:spPr>
      </p:pic>
      <p:pic>
        <p:nvPicPr>
          <p:cNvPr id="711726" name="Picture 46" descr="IME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113" y="4941888"/>
            <a:ext cx="576262" cy="514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itle 1"/>
          <p:cNvSpPr>
            <a:spLocks noGrp="1"/>
          </p:cNvSpPr>
          <p:nvPr>
            <p:ph type="title" idx="4294967295"/>
          </p:nvPr>
        </p:nvSpPr>
        <p:spPr/>
        <p:txBody>
          <a:bodyPr/>
          <a:lstStyle/>
          <a:p>
            <a:r>
              <a:rPr lang="en-US" sz="3200" smtClean="0">
                <a:solidFill>
                  <a:srgbClr val="002060"/>
                </a:solidFill>
              </a:rPr>
              <a:t>Project Overview</a:t>
            </a:r>
          </a:p>
        </p:txBody>
      </p:sp>
      <p:sp>
        <p:nvSpPr>
          <p:cNvPr id="738307" name="Text Box 3"/>
          <p:cNvSpPr txBox="1">
            <a:spLocks noChangeArrowheads="1"/>
          </p:cNvSpPr>
          <p:nvPr/>
        </p:nvSpPr>
        <p:spPr bwMode="auto">
          <a:xfrm>
            <a:off x="900113" y="1196975"/>
            <a:ext cx="7345362"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4500" indent="-444500" algn="ctr" eaLnBrk="0" hangingPunct="0">
              <a:lnSpc>
                <a:spcPts val="3200"/>
              </a:lnSpc>
              <a:defRPr sz="3200" b="1">
                <a:solidFill>
                  <a:srgbClr val="220060"/>
                </a:solidFill>
                <a:latin typeface="Arial" pitchFamily="34" charset="0"/>
              </a:defRPr>
            </a:lvl1pPr>
            <a:lvl2pPr marL="974725" indent="-350838" algn="ctr" eaLnBrk="0" hangingPunct="0">
              <a:lnSpc>
                <a:spcPts val="3200"/>
              </a:lnSpc>
              <a:defRPr sz="3200" b="1">
                <a:solidFill>
                  <a:srgbClr val="220060"/>
                </a:solidFill>
                <a:latin typeface="Arial" pitchFamily="34" charset="0"/>
              </a:defRPr>
            </a:lvl2pPr>
            <a:lvl3pPr marL="2132013" indent="-609600" algn="ctr" eaLnBrk="0" hangingPunct="0">
              <a:lnSpc>
                <a:spcPts val="3200"/>
              </a:lnSpc>
              <a:defRPr sz="3200" b="1">
                <a:solidFill>
                  <a:srgbClr val="220060"/>
                </a:solidFill>
                <a:latin typeface="Arial" pitchFamily="34" charset="0"/>
              </a:defRPr>
            </a:lvl3pPr>
            <a:lvl4pPr marL="2921000" indent="-609600" algn="ctr" eaLnBrk="0" hangingPunct="0">
              <a:lnSpc>
                <a:spcPts val="3200"/>
              </a:lnSpc>
              <a:defRPr sz="3200" b="1">
                <a:solidFill>
                  <a:srgbClr val="220060"/>
                </a:solidFill>
                <a:latin typeface="Arial" pitchFamily="34" charset="0"/>
              </a:defRPr>
            </a:lvl4pPr>
            <a:lvl5pPr marL="3709988" indent="-609600" algn="ctr" eaLnBrk="0" hangingPunct="0">
              <a:lnSpc>
                <a:spcPts val="3200"/>
              </a:lnSpc>
              <a:defRPr sz="3200" b="1">
                <a:solidFill>
                  <a:srgbClr val="220060"/>
                </a:solidFill>
                <a:latin typeface="Arial" pitchFamily="34" charset="0"/>
              </a:defRPr>
            </a:lvl5pPr>
            <a:lvl6pPr marL="416718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2438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8158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3878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dirty="0"/>
              <a:t>NAVOLCHI Technical Core (Challenges):</a:t>
            </a:r>
          </a:p>
          <a:p>
            <a:pPr algn="l" eaLnBrk="1" hangingPunct="1">
              <a:lnSpc>
                <a:spcPct val="100000"/>
              </a:lnSpc>
              <a:spcAft>
                <a:spcPct val="20000"/>
              </a:spcAft>
            </a:pPr>
            <a:endParaRPr lang="en-US" sz="2000" dirty="0"/>
          </a:p>
          <a:p>
            <a:pPr lvl="1" algn="l" eaLnBrk="1" hangingPunct="1">
              <a:lnSpc>
                <a:spcPct val="100000"/>
              </a:lnSpc>
              <a:spcAft>
                <a:spcPct val="20000"/>
              </a:spcAft>
              <a:buFontTx/>
              <a:buChar char="•"/>
            </a:pPr>
            <a:r>
              <a:rPr lang="en-US" sz="2000" dirty="0"/>
              <a:t>Transmitter </a:t>
            </a:r>
          </a:p>
          <a:p>
            <a:pPr lvl="1" algn="l" eaLnBrk="1" hangingPunct="1">
              <a:lnSpc>
                <a:spcPct val="100000"/>
              </a:lnSpc>
              <a:spcAft>
                <a:spcPct val="20000"/>
              </a:spcAft>
            </a:pPr>
            <a:r>
              <a:rPr lang="en-US" sz="2000" dirty="0"/>
              <a:t>	</a:t>
            </a:r>
            <a:r>
              <a:rPr lang="en-US" sz="2000" dirty="0">
                <a:sym typeface="Wingdings" pitchFamily="2" charset="2"/>
              </a:rPr>
              <a:t> </a:t>
            </a:r>
            <a:r>
              <a:rPr lang="en-US" sz="2000" dirty="0"/>
              <a:t>Laser</a:t>
            </a:r>
          </a:p>
          <a:p>
            <a:pPr lvl="1" algn="l" eaLnBrk="1" hangingPunct="1">
              <a:lnSpc>
                <a:spcPct val="100000"/>
              </a:lnSpc>
              <a:spcAft>
                <a:spcPct val="20000"/>
              </a:spcAft>
            </a:pPr>
            <a:r>
              <a:rPr lang="en-US" sz="2000" dirty="0">
                <a:sym typeface="Wingdings" pitchFamily="2" charset="2"/>
              </a:rPr>
              <a:t>	 </a:t>
            </a:r>
            <a:r>
              <a:rPr lang="en-US" sz="2000" dirty="0"/>
              <a:t>Modulator</a:t>
            </a:r>
          </a:p>
          <a:p>
            <a:pPr lvl="1" algn="l" eaLnBrk="1" hangingPunct="1">
              <a:lnSpc>
                <a:spcPct val="100000"/>
              </a:lnSpc>
              <a:spcAft>
                <a:spcPct val="20000"/>
              </a:spcAft>
            </a:pPr>
            <a:r>
              <a:rPr lang="en-US" sz="2000" dirty="0"/>
              <a:t>		</a:t>
            </a:r>
          </a:p>
          <a:p>
            <a:pPr lvl="1" algn="l" eaLnBrk="1" hangingPunct="1">
              <a:lnSpc>
                <a:spcPct val="100000"/>
              </a:lnSpc>
              <a:spcAft>
                <a:spcPct val="20000"/>
              </a:spcAft>
              <a:buFontTx/>
              <a:buChar char="•"/>
            </a:pPr>
            <a:r>
              <a:rPr lang="en-US" sz="2000" dirty="0"/>
              <a:t>Receiver</a:t>
            </a:r>
          </a:p>
          <a:p>
            <a:pPr lvl="1" algn="l" eaLnBrk="1" hangingPunct="1">
              <a:lnSpc>
                <a:spcPct val="100000"/>
              </a:lnSpc>
              <a:spcAft>
                <a:spcPct val="20000"/>
              </a:spcAft>
            </a:pPr>
            <a:r>
              <a:rPr lang="en-US" sz="2000" dirty="0">
                <a:sym typeface="Wingdings" pitchFamily="2" charset="2"/>
              </a:rPr>
              <a:t>	</a:t>
            </a:r>
            <a:r>
              <a:rPr lang="en-US" sz="2000" dirty="0"/>
              <a:t> </a:t>
            </a:r>
            <a:r>
              <a:rPr lang="en-US" sz="2000" dirty="0" err="1"/>
              <a:t>Plasmonic</a:t>
            </a:r>
            <a:r>
              <a:rPr lang="en-US" sz="2000" dirty="0"/>
              <a:t> Amplifier</a:t>
            </a:r>
          </a:p>
          <a:p>
            <a:pPr lvl="1" algn="l" eaLnBrk="1" hangingPunct="1">
              <a:lnSpc>
                <a:spcPct val="100000"/>
              </a:lnSpc>
              <a:spcAft>
                <a:spcPct val="20000"/>
              </a:spcAft>
            </a:pPr>
            <a:r>
              <a:rPr lang="en-US" sz="2000" dirty="0"/>
              <a:t>	</a:t>
            </a:r>
            <a:r>
              <a:rPr lang="en-US" sz="2000" dirty="0">
                <a:sym typeface="Wingdings" pitchFamily="2" charset="2"/>
              </a:rPr>
              <a:t></a:t>
            </a:r>
            <a:r>
              <a:rPr lang="en-US" sz="2000" dirty="0"/>
              <a:t> </a:t>
            </a:r>
            <a:r>
              <a:rPr lang="en-US" sz="2000" dirty="0" err="1"/>
              <a:t>Photodetector</a:t>
            </a:r>
            <a:endParaRPr lang="en-US" sz="2000" dirty="0"/>
          </a:p>
          <a:p>
            <a:pPr lvl="1" algn="l" eaLnBrk="1" hangingPunct="1">
              <a:lnSpc>
                <a:spcPct val="100000"/>
              </a:lnSpc>
              <a:spcAft>
                <a:spcPct val="20000"/>
              </a:spcAft>
            </a:pPr>
            <a:endParaRPr lang="en-US" sz="2000" dirty="0"/>
          </a:p>
          <a:p>
            <a:pPr lvl="1" algn="l" eaLnBrk="1" hangingPunct="1">
              <a:lnSpc>
                <a:spcPct val="100000"/>
              </a:lnSpc>
              <a:spcAft>
                <a:spcPct val="20000"/>
              </a:spcAft>
              <a:buFontTx/>
              <a:buChar char="•"/>
            </a:pPr>
            <a:r>
              <a:rPr lang="en-US" sz="2000" dirty="0"/>
              <a:t>Passive Components</a:t>
            </a:r>
          </a:p>
          <a:p>
            <a:pPr lvl="1" algn="l" eaLnBrk="1" hangingPunct="1">
              <a:lnSpc>
                <a:spcPct val="100000"/>
              </a:lnSpc>
              <a:spcAft>
                <a:spcPct val="20000"/>
              </a:spcAft>
              <a:buFontTx/>
              <a:buChar char="•"/>
            </a:pPr>
            <a:r>
              <a:rPr lang="en-US" sz="2000" dirty="0" smtClean="0"/>
              <a:t>Integration</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Title 1"/>
          <p:cNvSpPr>
            <a:spLocks noGrp="1"/>
          </p:cNvSpPr>
          <p:nvPr>
            <p:ph type="title" idx="4294967295"/>
          </p:nvPr>
        </p:nvSpPr>
        <p:spPr/>
        <p:txBody>
          <a:bodyPr/>
          <a:lstStyle/>
          <a:p>
            <a:r>
              <a:rPr lang="en-US" sz="3200" smtClean="0">
                <a:solidFill>
                  <a:srgbClr val="002060"/>
                </a:solidFill>
              </a:rPr>
              <a:t>Project Overview: Objectives</a:t>
            </a:r>
          </a:p>
        </p:txBody>
      </p:sp>
      <p:sp>
        <p:nvSpPr>
          <p:cNvPr id="763907" name="Text Box 3"/>
          <p:cNvSpPr txBox="1">
            <a:spLocks noChangeArrowheads="1"/>
          </p:cNvSpPr>
          <p:nvPr/>
        </p:nvSpPr>
        <p:spPr bwMode="auto">
          <a:xfrm>
            <a:off x="971550" y="1196975"/>
            <a:ext cx="7345363" cy="33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algn="ctr" eaLnBrk="0" hangingPunct="0">
              <a:lnSpc>
                <a:spcPts val="3200"/>
              </a:lnSpc>
              <a:defRPr sz="3200" b="1">
                <a:solidFill>
                  <a:srgbClr val="220060"/>
                </a:solidFill>
                <a:latin typeface="Arial" pitchFamily="34" charset="0"/>
              </a:defRPr>
            </a:lvl1pPr>
            <a:lvl2pPr marL="1323975" indent="-609600" algn="ctr" eaLnBrk="0" hangingPunct="0">
              <a:lnSpc>
                <a:spcPts val="3200"/>
              </a:lnSpc>
              <a:defRPr sz="3200" b="1">
                <a:solidFill>
                  <a:srgbClr val="220060"/>
                </a:solidFill>
                <a:latin typeface="Arial" pitchFamily="34" charset="0"/>
              </a:defRPr>
            </a:lvl2pPr>
            <a:lvl3pPr marL="2112963" indent="-609600" algn="ctr" eaLnBrk="0" hangingPunct="0">
              <a:lnSpc>
                <a:spcPts val="3200"/>
              </a:lnSpc>
              <a:defRPr sz="3200" b="1">
                <a:solidFill>
                  <a:srgbClr val="220060"/>
                </a:solidFill>
                <a:latin typeface="Arial" pitchFamily="34" charset="0"/>
              </a:defRPr>
            </a:lvl3pPr>
            <a:lvl4pPr marL="2901950" indent="-609600" algn="ctr" eaLnBrk="0" hangingPunct="0">
              <a:lnSpc>
                <a:spcPts val="3200"/>
              </a:lnSpc>
              <a:defRPr sz="3200" b="1">
                <a:solidFill>
                  <a:srgbClr val="220060"/>
                </a:solidFill>
                <a:latin typeface="Arial" pitchFamily="34" charset="0"/>
              </a:defRPr>
            </a:lvl4pPr>
            <a:lvl5pPr marL="3690938" indent="-609600" algn="ctr" eaLnBrk="0" hangingPunct="0">
              <a:lnSpc>
                <a:spcPts val="3200"/>
              </a:lnSpc>
              <a:defRPr sz="3200" b="1">
                <a:solidFill>
                  <a:srgbClr val="220060"/>
                </a:solidFill>
                <a:latin typeface="Arial" pitchFamily="34" charset="0"/>
              </a:defRPr>
            </a:lvl5pPr>
            <a:lvl6pPr marL="4148138" indent="-609600" algn="ctr" eaLnBrk="0" fontAlgn="base" hangingPunct="0">
              <a:lnSpc>
                <a:spcPts val="3200"/>
              </a:lnSpc>
              <a:spcBef>
                <a:spcPct val="0"/>
              </a:spcBef>
              <a:spcAft>
                <a:spcPct val="0"/>
              </a:spcAft>
              <a:defRPr sz="3200" b="1">
                <a:solidFill>
                  <a:srgbClr val="220060"/>
                </a:solidFill>
                <a:latin typeface="Arial" pitchFamily="34" charset="0"/>
              </a:defRPr>
            </a:lvl6pPr>
            <a:lvl7pPr marL="4605338" indent="-609600" algn="ctr" eaLnBrk="0" fontAlgn="base" hangingPunct="0">
              <a:lnSpc>
                <a:spcPts val="3200"/>
              </a:lnSpc>
              <a:spcBef>
                <a:spcPct val="0"/>
              </a:spcBef>
              <a:spcAft>
                <a:spcPct val="0"/>
              </a:spcAft>
              <a:defRPr sz="3200" b="1">
                <a:solidFill>
                  <a:srgbClr val="220060"/>
                </a:solidFill>
                <a:latin typeface="Arial" pitchFamily="34" charset="0"/>
              </a:defRPr>
            </a:lvl7pPr>
            <a:lvl8pPr marL="5062538" indent="-609600" algn="ctr" eaLnBrk="0" fontAlgn="base" hangingPunct="0">
              <a:lnSpc>
                <a:spcPts val="3200"/>
              </a:lnSpc>
              <a:spcBef>
                <a:spcPct val="0"/>
              </a:spcBef>
              <a:spcAft>
                <a:spcPct val="0"/>
              </a:spcAft>
              <a:defRPr sz="3200" b="1">
                <a:solidFill>
                  <a:srgbClr val="220060"/>
                </a:solidFill>
                <a:latin typeface="Arial" pitchFamily="34" charset="0"/>
              </a:defRPr>
            </a:lvl8pPr>
            <a:lvl9pPr marL="5519738" indent="-609600" algn="ctr" eaLnBrk="0" fontAlgn="base" hangingPunct="0">
              <a:lnSpc>
                <a:spcPts val="3200"/>
              </a:lnSpc>
              <a:spcBef>
                <a:spcPct val="0"/>
              </a:spcBef>
              <a:spcAft>
                <a:spcPct val="0"/>
              </a:spcAft>
              <a:defRPr sz="3200" b="1">
                <a:solidFill>
                  <a:srgbClr val="220060"/>
                </a:solidFill>
                <a:latin typeface="Arial" pitchFamily="34" charset="0"/>
              </a:defRPr>
            </a:lvl9pPr>
          </a:lstStyle>
          <a:p>
            <a:pPr algn="l" eaLnBrk="1" hangingPunct="1">
              <a:lnSpc>
                <a:spcPct val="100000"/>
              </a:lnSpc>
              <a:spcAft>
                <a:spcPct val="20000"/>
              </a:spcAft>
            </a:pPr>
            <a:r>
              <a:rPr lang="en-US" sz="2000" u="sng"/>
              <a:t>Objective 1: Development of Transmitter.</a:t>
            </a:r>
          </a:p>
          <a:p>
            <a:pPr algn="l" eaLnBrk="1" hangingPunct="1">
              <a:lnSpc>
                <a:spcPct val="100000"/>
              </a:lnSpc>
              <a:spcAft>
                <a:spcPct val="20000"/>
              </a:spcAft>
            </a:pPr>
            <a:endParaRPr lang="en-US" sz="2000" u="sng"/>
          </a:p>
          <a:p>
            <a:pPr algn="l" eaLnBrk="1" hangingPunct="1">
              <a:lnSpc>
                <a:spcPct val="100000"/>
              </a:lnSpc>
              <a:spcAft>
                <a:spcPct val="20000"/>
              </a:spcAft>
            </a:pPr>
            <a:r>
              <a:rPr lang="en-US" sz="2000"/>
              <a:t>a) Plasmonic Laser</a:t>
            </a:r>
          </a:p>
          <a:p>
            <a:pPr algn="l" eaLnBrk="1" hangingPunct="1">
              <a:lnSpc>
                <a:spcPct val="100000"/>
              </a:lnSpc>
              <a:spcAft>
                <a:spcPct val="20000"/>
              </a:spcAft>
            </a:pPr>
            <a:r>
              <a:rPr lang="en-US" sz="2000"/>
              <a:t>	- extinction ratio </a:t>
            </a:r>
            <a:r>
              <a:rPr lang="en-US" sz="1800"/>
              <a:t>&lt; 3 dB </a:t>
            </a:r>
            <a:endParaRPr lang="en-US" sz="2000"/>
          </a:p>
          <a:p>
            <a:pPr algn="l" eaLnBrk="1" hangingPunct="1">
              <a:lnSpc>
                <a:spcPct val="100000"/>
              </a:lnSpc>
              <a:spcAft>
                <a:spcPct val="20000"/>
              </a:spcAft>
            </a:pPr>
            <a:r>
              <a:rPr lang="en-US" sz="2000"/>
              <a:t>	- size &lt; 10 µm</a:t>
            </a:r>
          </a:p>
          <a:p>
            <a:pPr algn="l" eaLnBrk="1" hangingPunct="1">
              <a:lnSpc>
                <a:spcPct val="100000"/>
              </a:lnSpc>
              <a:spcAft>
                <a:spcPct val="20000"/>
              </a:spcAft>
            </a:pPr>
            <a:endParaRPr lang="en-US" sz="2000"/>
          </a:p>
          <a:p>
            <a:pPr algn="l" eaLnBrk="1" hangingPunct="1">
              <a:lnSpc>
                <a:spcPct val="100000"/>
              </a:lnSpc>
              <a:spcAft>
                <a:spcPct val="20000"/>
              </a:spcAft>
            </a:pPr>
            <a:endParaRPr lang="en-US" sz="2000"/>
          </a:p>
          <a:p>
            <a:pPr algn="l" eaLnBrk="1" hangingPunct="1">
              <a:lnSpc>
                <a:spcPct val="100000"/>
              </a:lnSpc>
              <a:spcAft>
                <a:spcPct val="20000"/>
              </a:spcAft>
            </a:pPr>
            <a:r>
              <a:rPr lang="en-US" sz="2000"/>
              <a:t>b) Plasmonic Modulator: </a:t>
            </a:r>
          </a:p>
          <a:p>
            <a:pPr algn="l" eaLnBrk="1" hangingPunct="1">
              <a:lnSpc>
                <a:spcPct val="100000"/>
              </a:lnSpc>
              <a:spcAft>
                <a:spcPct val="20000"/>
              </a:spcAft>
            </a:pPr>
            <a:r>
              <a:rPr lang="en-US" sz="2000"/>
              <a:t>	Absorption (a) / Phase (b)</a:t>
            </a:r>
          </a:p>
        </p:txBody>
      </p:sp>
      <p:pic>
        <p:nvPicPr>
          <p:cNvPr id="7639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652963"/>
            <a:ext cx="65913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39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00213"/>
            <a:ext cx="4122738"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owerPoint_Template_IHQ">
  <a:themeElements>
    <a:clrScheme name="PowerPoint_Template_IHQ 2">
      <a:dk1>
        <a:srgbClr val="000000"/>
      </a:dk1>
      <a:lt1>
        <a:srgbClr val="FFFFFF"/>
      </a:lt1>
      <a:dk2>
        <a:srgbClr val="000000"/>
      </a:dk2>
      <a:lt2>
        <a:srgbClr val="707070"/>
      </a:lt2>
      <a:accent1>
        <a:srgbClr val="CC0000"/>
      </a:accent1>
      <a:accent2>
        <a:srgbClr val="CACACA"/>
      </a:accent2>
      <a:accent3>
        <a:srgbClr val="FFFFFF"/>
      </a:accent3>
      <a:accent4>
        <a:srgbClr val="000000"/>
      </a:accent4>
      <a:accent5>
        <a:srgbClr val="E2AAAA"/>
      </a:accent5>
      <a:accent6>
        <a:srgbClr val="B7B7B7"/>
      </a:accent6>
      <a:hlink>
        <a:srgbClr val="0000FF"/>
      </a:hlink>
      <a:folHlink>
        <a:srgbClr val="000000"/>
      </a:folHlink>
    </a:clrScheme>
    <a:fontScheme name="PowerPoint_Template_IHQ">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PowerPoint_Template_IHQ 1">
        <a:dk1>
          <a:srgbClr val="000000"/>
        </a:dk1>
        <a:lt1>
          <a:srgbClr val="FFFFFF"/>
        </a:lt1>
        <a:dk2>
          <a:srgbClr val="000000"/>
        </a:dk2>
        <a:lt2>
          <a:srgbClr val="707070"/>
        </a:lt2>
        <a:accent1>
          <a:srgbClr val="FF0000"/>
        </a:accent1>
        <a:accent2>
          <a:srgbClr val="CACACA"/>
        </a:accent2>
        <a:accent3>
          <a:srgbClr val="FFFFFF"/>
        </a:accent3>
        <a:accent4>
          <a:srgbClr val="000000"/>
        </a:accent4>
        <a:accent5>
          <a:srgbClr val="FFAAAA"/>
        </a:accent5>
        <a:accent6>
          <a:srgbClr val="B7B7B7"/>
        </a:accent6>
        <a:hlink>
          <a:srgbClr val="707070"/>
        </a:hlink>
        <a:folHlink>
          <a:srgbClr val="000000"/>
        </a:folHlink>
      </a:clrScheme>
      <a:clrMap bg1="lt1" tx1="dk1" bg2="lt2" tx2="dk2" accent1="accent1" accent2="accent2" accent3="accent3" accent4="accent4" accent5="accent5" accent6="accent6" hlink="hlink" folHlink="folHlink"/>
    </a:extraClrScheme>
    <a:extraClrScheme>
      <a:clrScheme name="PowerPoint_Template_IHQ 1">
        <a:dk1>
          <a:srgbClr val="000000"/>
        </a:dk1>
        <a:lt1>
          <a:srgbClr val="FFFFFF"/>
        </a:lt1>
        <a:dk2>
          <a:srgbClr val="000000"/>
        </a:dk2>
        <a:lt2>
          <a:srgbClr val="707070"/>
        </a:lt2>
        <a:accent1>
          <a:srgbClr val="FF0000"/>
        </a:accent1>
        <a:accent2>
          <a:srgbClr val="CACACA"/>
        </a:accent2>
        <a:accent3>
          <a:srgbClr val="FFFFFF"/>
        </a:accent3>
        <a:accent4>
          <a:srgbClr val="000000"/>
        </a:accent4>
        <a:accent5>
          <a:srgbClr val="FFAAAA"/>
        </a:accent5>
        <a:accent6>
          <a:srgbClr val="B7B7B7"/>
        </a:accent6>
        <a:hlink>
          <a:srgbClr val="707070"/>
        </a:hlink>
        <a:folHlink>
          <a:srgbClr val="000000"/>
        </a:folHlink>
      </a:clrScheme>
      <a:clrMap bg1="lt1" tx1="dk1" bg2="lt2" tx2="dk2" accent1="accent1" accent2="accent2" accent3="accent3" accent4="accent4" accent5="accent5" accent6="accent6" hlink="hlink" folHlink="folHlink"/>
    </a:extraClrScheme>
    <a:extraClrScheme>
      <a:clrScheme name="PowerPoint_Template_IHQ 2">
        <a:dk1>
          <a:srgbClr val="000000"/>
        </a:dk1>
        <a:lt1>
          <a:srgbClr val="FFFFFF"/>
        </a:lt1>
        <a:dk2>
          <a:srgbClr val="000000"/>
        </a:dk2>
        <a:lt2>
          <a:srgbClr val="707070"/>
        </a:lt2>
        <a:accent1>
          <a:srgbClr val="CC0000"/>
        </a:accent1>
        <a:accent2>
          <a:srgbClr val="CACACA"/>
        </a:accent2>
        <a:accent3>
          <a:srgbClr val="FFFFFF"/>
        </a:accent3>
        <a:accent4>
          <a:srgbClr val="000000"/>
        </a:accent4>
        <a:accent5>
          <a:srgbClr val="E2AAAA"/>
        </a:accent5>
        <a:accent6>
          <a:srgbClr val="B7B7B7"/>
        </a:accent6>
        <a:hlink>
          <a:srgbClr val="0000FF"/>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707070"/>
    </a:lt2>
    <a:accent1>
      <a:srgbClr val="CC0000"/>
    </a:accent1>
    <a:accent2>
      <a:srgbClr val="CACACA"/>
    </a:accent2>
    <a:accent3>
      <a:srgbClr val="FFFFFF"/>
    </a:accent3>
    <a:accent4>
      <a:srgbClr val="000000"/>
    </a:accent4>
    <a:accent5>
      <a:srgbClr val="E2AAAA"/>
    </a:accent5>
    <a:accent6>
      <a:srgbClr val="B7B7B7"/>
    </a:accent6>
    <a:hlink>
      <a:srgbClr val="70707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0</TotalTime>
  <Words>1436</Words>
  <Application>Microsoft Office PowerPoint</Application>
  <PresentationFormat>Bildschirmpräsentation (4:3)</PresentationFormat>
  <Paragraphs>404</Paragraphs>
  <Slides>34</Slides>
  <Notes>32</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2</vt:i4>
      </vt:variant>
      <vt:variant>
        <vt:lpstr>Folientitel</vt:lpstr>
      </vt:variant>
      <vt:variant>
        <vt:i4>34</vt:i4>
      </vt:variant>
    </vt:vector>
  </HeadingPairs>
  <TitlesOfParts>
    <vt:vector size="44" baseType="lpstr">
      <vt:lpstr>ＭＳ Ｐゴシック</vt:lpstr>
      <vt:lpstr>Arial</vt:lpstr>
      <vt:lpstr>Calibri</vt:lpstr>
      <vt:lpstr>Symbol</vt:lpstr>
      <vt:lpstr>Tahoma</vt:lpstr>
      <vt:lpstr>Times New Roman</vt:lpstr>
      <vt:lpstr>Wingdings</vt:lpstr>
      <vt:lpstr>PowerPoint_Template_IHQ</vt:lpstr>
      <vt:lpstr>MSPhotoEd.3</vt:lpstr>
      <vt:lpstr>Visio</vt:lpstr>
      <vt:lpstr>PowerPoint-Präsentation</vt:lpstr>
      <vt:lpstr>Attendees</vt:lpstr>
      <vt:lpstr>Review Meeting Agenda</vt:lpstr>
      <vt:lpstr>Outline Coordinator Talk</vt:lpstr>
      <vt:lpstr>Project Overview</vt:lpstr>
      <vt:lpstr>Project Overview</vt:lpstr>
      <vt:lpstr>Partners Contributions</vt:lpstr>
      <vt:lpstr>Project Overview</vt:lpstr>
      <vt:lpstr>Project Overview: Objectives</vt:lpstr>
      <vt:lpstr>Project Overview: Objectives</vt:lpstr>
      <vt:lpstr>Project Overview: Objectives</vt:lpstr>
      <vt:lpstr>Project Overview: Objectives</vt:lpstr>
      <vt:lpstr>Partners</vt:lpstr>
      <vt:lpstr>Structure: Interrelation of WPs</vt:lpstr>
      <vt:lpstr>Review 1 Recommendations</vt:lpstr>
      <vt:lpstr>Review 1 Recommendations</vt:lpstr>
      <vt:lpstr>Review 1 Recommendations</vt:lpstr>
      <vt:lpstr>Review 1 Recommendations</vt:lpstr>
      <vt:lpstr>Review 1 Recommendations</vt:lpstr>
      <vt:lpstr>Review 1 Recommendations</vt:lpstr>
      <vt:lpstr>Review 1 Recommendations</vt:lpstr>
      <vt:lpstr>Review 1 Recommendations</vt:lpstr>
      <vt:lpstr>Review 1 Recommendations</vt:lpstr>
      <vt:lpstr>Review 1 Recommendations</vt:lpstr>
      <vt:lpstr>Review 1 Recommendations</vt:lpstr>
      <vt:lpstr>WP 2 Summary</vt:lpstr>
      <vt:lpstr>WP 3 Summary</vt:lpstr>
      <vt:lpstr>WP3 Highlights</vt:lpstr>
      <vt:lpstr>PowerPoint-Präsentation</vt:lpstr>
      <vt:lpstr>PowerPoint-Präsentation</vt:lpstr>
      <vt:lpstr>PowerPoint-Präsentation</vt:lpstr>
      <vt:lpstr>WP 5 Summary</vt:lpstr>
      <vt:lpstr>WP 6 Summary</vt:lpstr>
      <vt:lpstr>WP 7 Summary</vt:lpstr>
    </vt:vector>
  </TitlesOfParts>
  <Company>Universitaet Karlsruhe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R.Bonk</dc:creator>
  <cp:lastModifiedBy>Andrea</cp:lastModifiedBy>
  <cp:revision>437</cp:revision>
  <cp:lastPrinted>2000-09-29T14:26:26Z</cp:lastPrinted>
  <dcterms:created xsi:type="dcterms:W3CDTF">2010-01-08T09:05:51Z</dcterms:created>
  <dcterms:modified xsi:type="dcterms:W3CDTF">2013-07-09T20:44:05Z</dcterms:modified>
</cp:coreProperties>
</file>