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trictFirstAndLastChars="0" saveSubsetFonts="1" conformance="strict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403" r:id="rId3"/>
    <p:sldId id="410" r:id="rId4"/>
    <p:sldId id="428" r:id="rId5"/>
    <p:sldId id="409" r:id="rId6"/>
    <p:sldId id="414" r:id="rId7"/>
    <p:sldId id="415" r:id="rId8"/>
    <p:sldId id="418" r:id="rId9"/>
    <p:sldId id="436" r:id="rId10"/>
    <p:sldId id="422" r:id="rId11"/>
    <p:sldId id="427" r:id="rId12"/>
    <p:sldId id="411" r:id="rId13"/>
    <p:sldId id="424" r:id="rId14"/>
    <p:sldId id="416" r:id="rId15"/>
    <p:sldId id="417" r:id="rId16"/>
    <p:sldId id="438" r:id="rId17"/>
    <p:sldId id="421" r:id="rId18"/>
    <p:sldId id="437" r:id="rId19"/>
    <p:sldId id="429" r:id="rId20"/>
    <p:sldId id="430" r:id="rId21"/>
    <p:sldId id="431" r:id="rId22"/>
    <p:sldId id="432" r:id="rId23"/>
    <p:sldId id="433" r:id="rId24"/>
    <p:sldId id="434" r:id="rId25"/>
    <p:sldId id="435" r:id="rId26"/>
  </p:sldIdLst>
  <p:sldSz cx="9144000" cy="6858000" type="screen4x3"/>
  <p:notesSz cx="9867900" cy="6718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%"/>
      </a:spcBef>
      <a:spcAft>
        <a:spcPct val="0%"/>
      </a:spcAft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220060"/>
    <a:srgbClr val="262FDA"/>
    <a:srgbClr val="5A42BE"/>
    <a:srgbClr val="FBEEAD"/>
    <a:srgbClr val="66FFCC"/>
    <a:srgbClr val="009C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%" autoAdjust="0"/>
    <p:restoredTop sz="82.445%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slide" Target="slides/slide25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29" Type="http://purl.oclc.org/ooxml/officeDocument/relationships/presProps" Target="pres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slide" Target="slides/slide23.xml"/><Relationship Id="rId32" Type="http://purl.oclc.org/ooxml/officeDocument/relationships/tableStyles" Target="tableStyle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handoutMaster" Target="handoutMasters/handoutMaster1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theme" Target="theme/theme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notesMaster" Target="notesMasters/notesMaster1.xml"/><Relationship Id="rId30" Type="http://purl.oclc.org/ooxml/officeDocument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purl.oclc.org/ooxml/officeDocument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512300" y="6584950"/>
            <a:ext cx="268288" cy="152400"/>
          </a:xfrm>
          <a:prstGeom prst="rect">
            <a:avLst/>
          </a:prstGeom>
          <a:noFill/>
          <a:ln w="12699">
            <a:noFill/>
            <a:miter lim="800%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7B461B4C-6DB8-4DBB-9270-4055905CA90D}" type="slidenum">
              <a:rPr lang="en-US" sz="1000" b="0">
                <a:solidFill>
                  <a:schemeClr val="tx1"/>
                </a:solidFill>
                <a:latin typeface="Tahoma" panose="020B0604030504040204" pitchFamily="34" charset="0"/>
              </a:rPr>
              <a:pPr algn="r" eaLnBrk="0" hangingPunct="0"/>
              <a:t>‹Nr.›</a:t>
            </a:fld>
            <a:endParaRPr lang="en-US" sz="10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22700" y="6562725"/>
            <a:ext cx="3144838" cy="212725"/>
          </a:xfrm>
          <a:prstGeom prst="rect">
            <a:avLst/>
          </a:prstGeom>
          <a:noFill/>
          <a:ln w="12699">
            <a:noFill/>
            <a:miter lim="800%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latin typeface="Arial" charset="0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5023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08000"/>
            <a:ext cx="3348038" cy="2509838"/>
          </a:xfrm>
          <a:prstGeom prst="rect">
            <a:avLst/>
          </a:prstGeom>
          <a:noFill/>
          <a:ln w="12699">
            <a:solidFill>
              <a:srgbClr val="000000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2863" y="3190875"/>
            <a:ext cx="7242175" cy="3024188"/>
          </a:xfrm>
          <a:prstGeom prst="rect">
            <a:avLst/>
          </a:prstGeom>
          <a:noFill/>
          <a:ln w="12699">
            <a:noFill/>
            <a:miter lim="800%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17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%"/>
      </a:spcBef>
      <a:spcAft>
        <a:spcPct val="0%"/>
      </a:spcAft>
      <a:buSzPct val="100%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%"/>
      </a:spcBef>
      <a:spcAft>
        <a:spcPct val="0%"/>
      </a:spcAft>
      <a:buSzPct val="100%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purl.oclc.org/ooxml/officeDocument/relationships/slide" Target="../slides/slide23.xml"/><Relationship Id="rId1" Type="http://purl.oclc.org/ooxml/officeDocument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purl.oclc.org/ooxml/officeDocument/relationships/slide" Target="../slides/slide24.xml"/><Relationship Id="rId1" Type="http://purl.oclc.org/ooxml/officeDocument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purl.oclc.org/ooxml/officeDocument/relationships/slide" Target="../slides/slide25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09147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0401883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22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9652936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42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7542760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63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7754342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83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6667288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245093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2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596080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44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7143504"/>
      </p:ext>
    </p:extLst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65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0139039"/>
      </p:ext>
    </p:extLst>
  </p:cSld>
  <p:clrMapOvr>
    <a:masterClrMapping/>
  </p:clrMapOvr>
</p:notes>
</file>

<file path=ppt/notesSlides/notesSlide1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8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272735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17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4023544"/>
      </p:ext>
    </p:extLst>
  </p:cSld>
  <p:clrMapOvr>
    <a:masterClrMapping/>
  </p:clrMapOvr>
</p:notes>
</file>

<file path=ppt/notesSlides/notesSlide2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3015712"/>
      </p:ext>
    </p:extLst>
  </p:cSld>
  <p:clrMapOvr>
    <a:masterClrMapping/>
  </p:clrMapOvr>
</p:notes>
</file>

<file path=ppt/notesSlides/notesSlide2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26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9859835"/>
      </p:ext>
    </p:extLst>
  </p:cSld>
  <p:clrMapOvr>
    <a:masterClrMapping/>
  </p:clrMapOvr>
</p:notes>
</file>

<file path=ppt/notesSlides/notesSlide2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47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5386675"/>
      </p:ext>
    </p:extLst>
  </p:cSld>
  <p:clrMapOvr>
    <a:masterClrMapping/>
  </p:clrMapOvr>
</p:notes>
</file>

<file path=ppt/notesSlides/notesSlide2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67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7328915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37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1765289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8019421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78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9617665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51970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13482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40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7007124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60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4127227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81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613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slideMaster" Target="../slideMasters/slideMaster1.xml"/><Relationship Id="rId2" Type="http://schemas.openxmlformats.org/officeDocument/2006/relationships/vmlDrawing" Target="../drawings/vmlDrawing2.vml"/><Relationship Id="rId1" Type="http://purl.oclc.org/ooxml/officeDocument/relationships/themeOverride" Target="../theme/themeOverride1.xml"/><Relationship Id="rId6" Type="http://purl.oclc.org/ooxml/officeDocument/relationships/image" Target="../media/image3.png"/><Relationship Id="rId5" Type="http://purl.oclc.org/ooxml/officeDocument/relationships/image" Target="../media/image1.png"/><Relationship Id="rId4" Type="http://purl.oclc.org/ooxml/officeDocument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%"/>
            <a:headEnd/>
            <a:tailEnd/>
          </a:ln>
          <a:effectLst>
            <a:glow rad="63500">
              <a:schemeClr val="accent4">
                <a:satMod val="175%"/>
                <a:alpha val="40%"/>
              </a:schemeClr>
            </a:glow>
            <a:reflection blurRad="6350" stA="50%" endA="0.275%" endPos="40%" dist="101600" dir="5400000" sy="-100%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888836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36600" y="333375"/>
            <a:ext cx="61737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%"/>
              </a:lnSpc>
              <a:defRPr/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2</a:t>
            </a:r>
            <a:r>
              <a:rPr lang="en-US" baseline="30%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%"/>
              </a:lnSpc>
              <a:defRPr/>
            </a:pPr>
            <a:r>
              <a:rPr lang="en-US" sz="1800" dirty="0" smtClean="0"/>
              <a:t>July 10</a:t>
            </a:r>
            <a:r>
              <a:rPr lang="en-US" sz="1800" baseline="30%" dirty="0" smtClean="0"/>
              <a:t>th</a:t>
            </a:r>
            <a:r>
              <a:rPr lang="en-US" sz="1800" dirty="0" smtClean="0"/>
              <a:t> 2013,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%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398616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7355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159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6426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923300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1290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4741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8954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66846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6057312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96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schemas.openxmlformats.org/officeDocument/2006/relationships/vmlDrawing" Target="../drawings/vmlDrawing1.v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6" Type="http://purl.oclc.org/ooxml/officeDocument/relationships/image" Target="../media/image1.png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oleObject" Target="../embeddings/oleObject1.bin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image" Target="../media/image2.png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06" name="Picture 4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0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%"/>
              </a:lnSpc>
              <a:spcBef>
                <a:spcPct val="50%"/>
              </a:spcBef>
              <a:defRPr/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894BD8A-2CD3-48FA-825C-58C9A1D95646}" type="slidenum">
              <a:rPr lang="en-US" sz="1400"/>
              <a:pPr eaLnBrk="0" hangingPunct="0"/>
              <a:t>‹Nr.›</a:t>
            </a:fld>
            <a:endParaRPr lang="en-US" sz="1400"/>
          </a:p>
        </p:txBody>
      </p:sp>
      <p:graphicFrame>
        <p:nvGraphicFramePr>
          <p:cNvPr id="60504" name="Object 88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spid="_x0000_s60514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%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510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511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%"/>
        </a:spcBef>
        <a:spcAft>
          <a:spcPct val="0%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Font typeface="Wingdings" panose="05000000000000000000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%"/>
        </a:lnSpc>
        <a:spcBef>
          <a:spcPct val="25%"/>
        </a:spcBef>
        <a:spcAft>
          <a:spcPct val="0%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9.xml"/><Relationship Id="rId1" Type="http://purl.oclc.org/ooxml/officeDocument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8.wmf"/><Relationship Id="rId2" Type="http://purl.oclc.org/ooxml/officeDocument/relationships/notesSlide" Target="../notesSlides/notesSlide10.xml"/><Relationship Id="rId1" Type="http://purl.oclc.org/ooxml/officeDocument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9.jpeg"/><Relationship Id="rId2" Type="http://purl.oclc.org/ooxml/officeDocument/relationships/notesSlide" Target="../notesSlides/notesSlide11.xml"/><Relationship Id="rId1" Type="http://purl.oclc.org/ooxml/officeDocument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notesSlide" Target="../notesSlides/notesSlide14.xml"/><Relationship Id="rId1" Type="http://purl.oclc.org/ooxml/officeDocument/relationships/slideLayout" Target="../slideLayouts/slideLayout7.xml"/><Relationship Id="rId4" Type="http://purl.oclc.org/ooxml/officeDocument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19.jpeg"/><Relationship Id="rId2" Type="http://purl.oclc.org/ooxml/officeDocument/relationships/notesSlide" Target="../notesSlides/notesSlide15.xml"/><Relationship Id="rId1" Type="http://purl.oclc.org/ooxml/officeDocument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6.xml"/><Relationship Id="rId1" Type="http://purl.oclc.org/ooxml/officeDocument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24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25.png"/><Relationship Id="rId2" Type="http://purl.oclc.org/ooxml/officeDocument/relationships/notesSlide" Target="../notesSlides/notesSlide19.xml"/><Relationship Id="rId1" Type="http://purl.oclc.org/ooxml/officeDocument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26.png"/><Relationship Id="rId2" Type="http://purl.oclc.org/ooxml/officeDocument/relationships/notesSlide" Target="../notesSlides/notesSlide20.xml"/><Relationship Id="rId1" Type="http://purl.oclc.org/ooxml/officeDocument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27.png"/><Relationship Id="rId2" Type="http://purl.oclc.org/ooxml/officeDocument/relationships/notesSlide" Target="../notesSlides/notesSlide21.xml"/><Relationship Id="rId1" Type="http://purl.oclc.org/ooxml/officeDocument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8.png"/><Relationship Id="rId2" Type="http://purl.oclc.org/ooxml/officeDocument/relationships/notesSlide" Target="../notesSlides/notesSlide22.xml"/><Relationship Id="rId1" Type="http://purl.oclc.org/ooxml/officeDocument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image" Target="../media/image29.png"/><Relationship Id="rId2" Type="http://purl.oclc.org/ooxml/officeDocument/relationships/notesSlide" Target="../notesSlides/notesSlide23.xml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4.wmf"/><Relationship Id="rId2" Type="http://purl.oclc.org/ooxml/officeDocument/relationships/notesSlide" Target="../notesSlides/notesSlide3.xml"/><Relationship Id="rId1" Type="http://purl.oclc.org/ooxml/officeDocument/relationships/slideLayout" Target="../slideLayouts/slideLayout7.xml"/><Relationship Id="rId4" Type="http://purl.oclc.org/ooxml/officeDocument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6.wmf"/><Relationship Id="rId2" Type="http://purl.oclc.org/ooxml/officeDocument/relationships/notesSlide" Target="../notesSlides/notesSlide5.xml"/><Relationship Id="rId1" Type="http://purl.oclc.org/ooxml/officeDocument/relationships/slideLayout" Target="../slideLayouts/slideLayout7.xml"/><Relationship Id="rId4" Type="http://purl.oclc.org/ooxml/officeDocument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purl.oclc.org/ooxml/officeDocument/relationships/image" Target="../media/image14.png"/><Relationship Id="rId3" Type="http://purl.oclc.org/ooxml/officeDocument/relationships/image" Target="../media/image9.jpeg"/><Relationship Id="rId7" Type="http://purl.oclc.org/ooxml/officeDocument/relationships/image" Target="../media/image13.jpeg"/><Relationship Id="rId2" Type="http://purl.oclc.org/ooxml/officeDocument/relationships/image" Target="../media/image8.jpeg"/><Relationship Id="rId1" Type="http://purl.oclc.org/ooxml/officeDocument/relationships/slideLayout" Target="../slideLayouts/slideLayout7.xml"/><Relationship Id="rId6" Type="http://purl.oclc.org/ooxml/officeDocument/relationships/image" Target="../media/image12.jpeg"/><Relationship Id="rId5" Type="http://purl.oclc.org/ooxml/officeDocument/relationships/image" Target="../media/image11.jpeg"/><Relationship Id="rId4" Type="http://purl.oclc.org/ooxml/officeDocument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5.png"/><Relationship Id="rId2" Type="http://purl.oclc.org/ooxml/officeDocument/relationships/notesSlide" Target="../notesSlides/notesSlide6.xml"/><Relationship Id="rId1" Type="http://purl.oclc.org/ooxml/officeDocument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notesSlide" Target="../notesSlides/notesSlide7.xml"/><Relationship Id="rId1" Type="http://purl.oclc.org/ooxml/officeDocument/relationships/slideLayout" Target="../slideLayouts/slideLayout7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</a:rPr>
              <a:t>WP-1 Presentation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</a:rPr>
              <a:t>“NAVOLCHI Management”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</a:rPr>
              <a:t>Manfred Kohl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</a:rPr>
              <a:t>Karlsruhe Institute of Technology (KIT), Germany</a:t>
            </a:r>
            <a:r>
              <a:rPr lang="de-DE" sz="20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Resources: Manpower up to Month 18</a:t>
            </a:r>
          </a:p>
        </p:txBody>
      </p:sp>
      <p:pic>
        <p:nvPicPr>
          <p:cNvPr id="8550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2724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Communication</a:t>
            </a:r>
          </a:p>
        </p:txBody>
      </p:sp>
      <p:sp>
        <p:nvSpPr>
          <p:cNvPr id="857090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3453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817563" indent="-276225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%"/>
              </a:spcAft>
            </a:pPr>
            <a:r>
              <a:rPr lang="en-US" sz="2000" u="sng"/>
              <a:t>Meetings: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Kick-Off in Karlsruhe, Germany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6-Month Meeting in Warwick, UK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12-Month Meeting in Ghent, Belgium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18-Month Meeting in Karlsruhe, Germany</a:t>
            </a:r>
          </a:p>
          <a:p>
            <a:pPr>
              <a:spcAft>
                <a:spcPct val="20%"/>
              </a:spcAft>
            </a:pPr>
            <a:endParaRPr lang="en-US" sz="2000"/>
          </a:p>
          <a:p>
            <a:pPr>
              <a:spcAft>
                <a:spcPct val="20%"/>
              </a:spcAft>
            </a:pPr>
            <a:r>
              <a:rPr lang="en-US" sz="2000" u="sng"/>
              <a:t>Phone Conferences: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18 up to now (July 2013), typically monthly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Topics: Work progress, adjustments, ..</a:t>
            </a:r>
          </a:p>
          <a:p>
            <a:pPr lvl="1">
              <a:spcAft>
                <a:spcPct val="20%"/>
              </a:spcAft>
              <a:buFontTx/>
              <a:buChar char="•"/>
            </a:pPr>
            <a:r>
              <a:rPr lang="en-US" sz="2000"/>
              <a:t>Presentations documented at WEB-Site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Time Scale</a:t>
            </a:r>
          </a:p>
        </p:txBody>
      </p:sp>
      <p:pic>
        <p:nvPicPr>
          <p:cNvPr id="8591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25538"/>
            <a:ext cx="878522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859139" name="Line 5"/>
          <p:cNvSpPr>
            <a:spLocks noChangeShapeType="1"/>
          </p:cNvSpPr>
          <p:nvPr/>
        </p:nvSpPr>
        <p:spPr bwMode="auto">
          <a:xfrm>
            <a:off x="6875463" y="941388"/>
            <a:ext cx="0" cy="511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9140" name="Text Box 6"/>
          <p:cNvSpPr txBox="1">
            <a:spLocks noChangeArrowheads="1"/>
          </p:cNvSpPr>
          <p:nvPr/>
        </p:nvSpPr>
        <p:spPr bwMode="auto">
          <a:xfrm>
            <a:off x="3059113" y="594995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/>
              <a:t>No problems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Management Deliverables</a:t>
            </a:r>
          </a:p>
        </p:txBody>
      </p:sp>
      <p:sp>
        <p:nvSpPr>
          <p:cNvPr id="861186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748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628650" indent="-27305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0"/>
              <a:t>Deliverables covered by work package 1 with delivery dates are:</a:t>
            </a:r>
          </a:p>
        </p:txBody>
      </p:sp>
      <p:pic>
        <p:nvPicPr>
          <p:cNvPr id="751620" name="Picture 4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99075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aphicFrame>
        <p:nvGraphicFramePr>
          <p:cNvPr id="861296" name="Group 112"/>
          <p:cNvGraphicFramePr>
            <a:graphicFrameLocks noGrp="1"/>
          </p:cNvGraphicFramePr>
          <p:nvPr/>
        </p:nvGraphicFramePr>
        <p:xfrm>
          <a:off x="827088" y="1546225"/>
          <a:ext cx="7519987" cy="3467101"/>
        </p:xfrm>
        <a:graphic>
          <a:graphicData uri="http://purl.oclc.org/ooxml/drawingml/table">
            <a:tbl>
              <a:tblPr/>
              <a:tblGrid>
                <a:gridCol w="744537"/>
                <a:gridCol w="4729163"/>
                <a:gridCol w="1008062"/>
                <a:gridCol w="1038225"/>
              </a:tblGrid>
              <a:tr h="4429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Names of the Deliverables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D1.1:</a:t>
                      </a: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Project web site with .eu domain and continuous update</a:t>
                      </a:r>
                      <a:endParaRPr kumimoji="0" lang="de-DE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D1.2:</a:t>
                      </a: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Project reference online manual</a:t>
                      </a:r>
                      <a:endParaRPr kumimoji="0" lang="de-DE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D1.3:</a:t>
                      </a: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Project quality assurance manual</a:t>
                      </a:r>
                      <a:endParaRPr kumimoji="0" lang="de-DE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  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</a:tr>
              <a:tr h="812800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D1.4:</a:t>
                      </a: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Intermediate progress report (1) containing work progress and management activities up to month 9 	</a:t>
                      </a:r>
                      <a:r>
                        <a:rPr kumimoji="0" lang="en-US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07/2012</a:t>
                      </a:r>
                      <a:endParaRPr kumimoji="0" lang="de-DE" sz="1800" b="1" i="0" u="none" strike="noStrike" cap="none" normalizeH="0" baseline="0%" smtClean="0">
                        <a:ln>
                          <a:noFill/>
                        </a:ln>
                        <a:solidFill>
                          <a:srgbClr val="220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C0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D1.5: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Intermediate Progress Report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25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r>
                        <a:rPr kumimoji="0" lang="de-DE" sz="18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220060"/>
                          </a:solidFill>
                          <a:effectLst/>
                          <a:latin typeface="Arial" panose="020B0604020202020204" pitchFamily="34" charset="0"/>
                        </a:rPr>
                        <a:t>   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1213" name="Text Box 3"/>
          <p:cNvSpPr txBox="1">
            <a:spLocks noChangeArrowheads="1"/>
          </p:cNvSpPr>
          <p:nvPr/>
        </p:nvSpPr>
        <p:spPr bwMode="auto">
          <a:xfrm>
            <a:off x="1403350" y="5408613"/>
            <a:ext cx="547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628650" indent="-27305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tabLst>
                <a:tab pos="176213" algn="l"/>
                <a:tab pos="1343025" algn="l"/>
              </a:tabLs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0"/>
              <a:t>		All have been prepared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Status: Deliverables</a:t>
            </a:r>
          </a:p>
        </p:txBody>
      </p:sp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3240087" cy="280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%"/>
              </a:spcBef>
              <a:spcAft>
                <a:spcPct val="0%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marL="0" indent="0" algn="l" eaLnBrk="1" hangingPunct="1">
              <a:lnSpc>
                <a:spcPct val="100%"/>
              </a:lnSpc>
              <a:spcAft>
                <a:spcPct val="20%"/>
              </a:spcAft>
              <a:defRPr/>
            </a:pPr>
            <a:r>
              <a:rPr lang="en-US" sz="2000" dirty="0"/>
              <a:t>All deliverables finished in time</a:t>
            </a:r>
          </a:p>
          <a:p>
            <a:pPr algn="l" eaLnBrk="1" hangingPunct="1">
              <a:lnSpc>
                <a:spcPct val="100%"/>
              </a:lnSpc>
              <a:spcAft>
                <a:spcPct val="20%"/>
              </a:spcAft>
              <a:defRPr/>
            </a:pPr>
            <a:endParaRPr lang="en-US" sz="2000" dirty="0"/>
          </a:p>
          <a:p>
            <a:pPr marL="0" indent="0" algn="l" eaLnBrk="1" hangingPunct="1">
              <a:lnSpc>
                <a:spcPct val="100%"/>
              </a:lnSpc>
              <a:spcAft>
                <a:spcPct val="20%"/>
              </a:spcAft>
              <a:defRPr/>
            </a:pPr>
            <a:r>
              <a:rPr lang="en-US" sz="2000" dirty="0"/>
              <a:t>Next </a:t>
            </a:r>
            <a:r>
              <a:rPr lang="en-US" sz="2000" dirty="0" smtClean="0"/>
              <a:t>deliverable </a:t>
            </a:r>
            <a:r>
              <a:rPr lang="en-US" sz="2000" dirty="0"/>
              <a:t>in </a:t>
            </a:r>
            <a:r>
              <a:rPr lang="en-US" sz="2000" dirty="0" err="1" smtClean="0"/>
              <a:t>M21</a:t>
            </a:r>
            <a:r>
              <a:rPr lang="en-US" sz="2000" dirty="0" smtClean="0"/>
              <a:t> (July 2013)</a:t>
            </a:r>
          </a:p>
          <a:p>
            <a:pPr algn="l" eaLnBrk="1" hangingPunct="1">
              <a:lnSpc>
                <a:spcPct val="100%"/>
              </a:lnSpc>
              <a:spcAft>
                <a:spcPct val="20%"/>
              </a:spcAft>
              <a:defRPr/>
            </a:pPr>
            <a:endParaRPr lang="en-US" sz="2000" dirty="0" smtClean="0"/>
          </a:p>
          <a:p>
            <a:pPr marL="0" indent="0" algn="l" eaLnBrk="1" hangingPunct="1">
              <a:lnSpc>
                <a:spcPct val="100%"/>
              </a:lnSpc>
              <a:spcAft>
                <a:spcPts val="0"/>
              </a:spcAft>
              <a:defRPr/>
            </a:pPr>
            <a:r>
              <a:rPr lang="en-US" sz="2000" dirty="0" smtClean="0"/>
              <a:t>No </a:t>
            </a:r>
            <a:r>
              <a:rPr lang="en-US" sz="2000" dirty="0"/>
              <a:t>critical </a:t>
            </a:r>
            <a:r>
              <a:rPr lang="en-US" sz="2000" dirty="0" smtClean="0"/>
              <a:t>status level expected</a:t>
            </a:r>
            <a:endParaRPr lang="en-US" sz="2000" dirty="0"/>
          </a:p>
        </p:txBody>
      </p:sp>
      <p:pic>
        <p:nvPicPr>
          <p:cNvPr id="8632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849313"/>
            <a:ext cx="503237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Status: Milestones (already reviewed)</a:t>
            </a:r>
          </a:p>
        </p:txBody>
      </p:sp>
      <p:sp>
        <p:nvSpPr>
          <p:cNvPr id="865282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3600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%"/>
              </a:spcAft>
            </a:pPr>
            <a:r>
              <a:rPr lang="en-US" sz="2000"/>
              <a:t>Presented in review 1 (November 2012)</a:t>
            </a:r>
          </a:p>
          <a:p>
            <a:pPr>
              <a:spcAft>
                <a:spcPct val="20%"/>
              </a:spcAft>
            </a:pPr>
            <a:endParaRPr lang="en-US" sz="2000"/>
          </a:p>
          <a:p>
            <a:pPr>
              <a:spcAft>
                <a:spcPct val="20%"/>
              </a:spcAft>
            </a:pPr>
            <a:r>
              <a:rPr lang="en-US" sz="2000"/>
              <a:t>All milestones finished in time</a:t>
            </a:r>
          </a:p>
        </p:txBody>
      </p:sp>
      <p:pic>
        <p:nvPicPr>
          <p:cNvPr id="865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17575"/>
            <a:ext cx="5256212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Status: Milestones</a:t>
            </a:r>
          </a:p>
        </p:txBody>
      </p:sp>
      <p:sp>
        <p:nvSpPr>
          <p:cNvPr id="867330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36004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%"/>
              </a:spcAft>
            </a:pPr>
            <a:r>
              <a:rPr lang="en-US" sz="2000"/>
              <a:t>MS46: </a:t>
            </a:r>
          </a:p>
          <a:p>
            <a:pPr>
              <a:spcAft>
                <a:spcPct val="20%"/>
              </a:spcAft>
            </a:pPr>
            <a:r>
              <a:rPr lang="en-US" sz="2000"/>
              <a:t>Delayed due to management restructuration within ST</a:t>
            </a:r>
          </a:p>
          <a:p>
            <a:pPr>
              <a:spcAft>
                <a:spcPct val="20%"/>
              </a:spcAft>
            </a:pPr>
            <a:endParaRPr lang="en-US" sz="2000"/>
          </a:p>
          <a:p>
            <a:pPr>
              <a:spcAft>
                <a:spcPct val="20%"/>
              </a:spcAft>
            </a:pPr>
            <a:r>
              <a:rPr lang="en-US" sz="2000"/>
              <a:t>MS13:</a:t>
            </a:r>
          </a:p>
          <a:p>
            <a:pPr>
              <a:spcAft>
                <a:spcPct val="20%"/>
              </a:spcAft>
            </a:pPr>
            <a:r>
              <a:rPr lang="en-US" sz="2000"/>
              <a:t>Obsolete due to revised MS plan</a:t>
            </a:r>
          </a:p>
          <a:p>
            <a:pPr>
              <a:spcAft>
                <a:spcPct val="20%"/>
              </a:spcAft>
            </a:pPr>
            <a:endParaRPr lang="en-US" sz="2000"/>
          </a:p>
          <a:p>
            <a:pPr>
              <a:spcAft>
                <a:spcPct val="20%"/>
              </a:spcAft>
            </a:pPr>
            <a:r>
              <a:rPr lang="en-US" sz="2000"/>
              <a:t>Next milestones in M21 (July 2013)</a:t>
            </a:r>
          </a:p>
          <a:p>
            <a:pPr>
              <a:spcAft>
                <a:spcPct val="20%"/>
              </a:spcAft>
            </a:pPr>
            <a:endParaRPr lang="en-US" sz="2000"/>
          </a:p>
          <a:p>
            <a:pPr>
              <a:spcAft>
                <a:spcPct val="20%"/>
              </a:spcAft>
            </a:pPr>
            <a:r>
              <a:rPr lang="en-US" sz="2000"/>
              <a:t>No further critical status level expected</a:t>
            </a:r>
          </a:p>
        </p:txBody>
      </p:sp>
      <p:pic>
        <p:nvPicPr>
          <p:cNvPr id="8673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71" y="823913"/>
            <a:ext cx="49244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673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71" y="1939925"/>
            <a:ext cx="4344987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11" name="Picture 11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546475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42410" name="Picture 10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824163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42409" name="Picture 9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101850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8693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869381" name="Text Box 3"/>
          <p:cNvSpPr txBox="1">
            <a:spLocks noChangeArrowheads="1"/>
          </p:cNvSpPr>
          <p:nvPr/>
        </p:nvSpPr>
        <p:spPr bwMode="auto">
          <a:xfrm>
            <a:off x="1979613" y="1484313"/>
            <a:ext cx="5616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100%"/>
              </a:spcAft>
            </a:pPr>
            <a:r>
              <a:rPr lang="en-US" sz="2400"/>
              <a:t>Project Structure</a:t>
            </a:r>
          </a:p>
          <a:p>
            <a:pPr>
              <a:spcAft>
                <a:spcPct val="100%"/>
              </a:spcAft>
            </a:pPr>
            <a:r>
              <a:rPr lang="en-US" sz="2400"/>
              <a:t>Partner Communication</a:t>
            </a:r>
          </a:p>
          <a:p>
            <a:pPr>
              <a:spcAft>
                <a:spcPct val="100%"/>
              </a:spcAft>
            </a:pPr>
            <a:r>
              <a:rPr lang="en-US" sz="2400"/>
              <a:t>Resources</a:t>
            </a:r>
          </a:p>
          <a:p>
            <a:pPr>
              <a:spcAft>
                <a:spcPct val="100%"/>
              </a:spcAft>
            </a:pPr>
            <a:r>
              <a:rPr lang="en-US" sz="2400"/>
              <a:t>Technical and Scientific Progress</a:t>
            </a:r>
          </a:p>
          <a:p>
            <a:pPr>
              <a:spcAft>
                <a:spcPct val="100%"/>
              </a:spcAft>
            </a:pPr>
            <a:r>
              <a:rPr lang="en-US" sz="2400"/>
              <a:t>Dissemination</a:t>
            </a:r>
          </a:p>
        </p:txBody>
      </p:sp>
      <p:pic>
        <p:nvPicPr>
          <p:cNvPr id="742408" name="Picture 8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381125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42412" name="Picture 12" descr="k089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68788"/>
            <a:ext cx="86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Textfeld 1"/>
          <p:cNvSpPr txBox="1">
            <a:spLocks noChangeArrowheads="1"/>
          </p:cNvSpPr>
          <p:nvPr/>
        </p:nvSpPr>
        <p:spPr bwMode="auto">
          <a:xfrm>
            <a:off x="2843213" y="3044825"/>
            <a:ext cx="3457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44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KIT</a:t>
            </a:r>
          </a:p>
        </p:txBody>
      </p:sp>
      <p:pic>
        <p:nvPicPr>
          <p:cNvPr id="873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19263"/>
            <a:ext cx="5562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840706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8064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Overview and Project Governance</a:t>
            </a:r>
          </a:p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Resources: Budget and Manpower</a:t>
            </a:r>
          </a:p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Communication: Meetings and Phone Conferences</a:t>
            </a:r>
          </a:p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Management Deliverables</a:t>
            </a:r>
          </a:p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Status of Work: The Project after 1</a:t>
            </a:r>
            <a:r>
              <a:rPr lang="en-US" sz="2400">
                <a:cs typeface="Arial" panose="020B0604020202020204" pitchFamily="34" charset="0"/>
              </a:rPr>
              <a:t>½</a:t>
            </a:r>
            <a:r>
              <a:rPr lang="en-US" sz="2400"/>
              <a:t> Years</a:t>
            </a:r>
          </a:p>
          <a:p>
            <a:pPr>
              <a:spcAft>
                <a:spcPct val="20%"/>
              </a:spcAft>
              <a:buFontTx/>
              <a:buAutoNum type="arabicPeriod"/>
            </a:pPr>
            <a:r>
              <a:rPr lang="en-US" sz="24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IMEC</a:t>
            </a:r>
          </a:p>
        </p:txBody>
      </p:sp>
      <p:pic>
        <p:nvPicPr>
          <p:cNvPr id="8755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57338"/>
            <a:ext cx="5734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TUe</a:t>
            </a:r>
          </a:p>
        </p:txBody>
      </p:sp>
      <p:pic>
        <p:nvPicPr>
          <p:cNvPr id="8775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347788"/>
            <a:ext cx="57340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AIT</a:t>
            </a:r>
          </a:p>
        </p:txBody>
      </p:sp>
      <p:pic>
        <p:nvPicPr>
          <p:cNvPr id="8796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32923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UVEG</a:t>
            </a:r>
          </a:p>
        </p:txBody>
      </p:sp>
      <p:pic>
        <p:nvPicPr>
          <p:cNvPr id="8816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03275"/>
            <a:ext cx="5080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ST</a:t>
            </a:r>
          </a:p>
        </p:txBody>
      </p:sp>
      <p:pic>
        <p:nvPicPr>
          <p:cNvPr id="883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804988"/>
            <a:ext cx="56483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Budget UGent</a:t>
            </a:r>
          </a:p>
        </p:txBody>
      </p:sp>
      <p:pic>
        <p:nvPicPr>
          <p:cNvPr id="8857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47788"/>
            <a:ext cx="5762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Overview of WPs</a:t>
            </a:r>
          </a:p>
        </p:txBody>
      </p:sp>
      <p:pic>
        <p:nvPicPr>
          <p:cNvPr id="8427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2009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2755" name="Rounded Rectangl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2325"/>
            <a:ext cx="15128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Management: Main Tasks</a:t>
            </a:r>
          </a:p>
        </p:txBody>
      </p:sp>
      <p:sp>
        <p:nvSpPr>
          <p:cNvPr id="844802" name="Text Box 4"/>
          <p:cNvSpPr txBox="1">
            <a:spLocks noChangeArrowheads="1"/>
          </p:cNvSpPr>
          <p:nvPr/>
        </p:nvSpPr>
        <p:spPr bwMode="auto">
          <a:xfrm>
            <a:off x="1476375" y="1268413"/>
            <a:ext cx="62658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%"/>
              </a:spcBef>
              <a:buFontTx/>
              <a:buChar char="•"/>
            </a:pPr>
            <a:r>
              <a:rPr lang="en-US" sz="2400"/>
              <a:t>Strategic management at project level</a:t>
            </a:r>
          </a:p>
          <a:p>
            <a:pPr>
              <a:spcBef>
                <a:spcPct val="100%"/>
              </a:spcBef>
              <a:buFontTx/>
              <a:buChar char="•"/>
            </a:pPr>
            <a:r>
              <a:rPr lang="en-US" sz="2400"/>
              <a:t>Control of work package activities, including technical quality control</a:t>
            </a:r>
          </a:p>
          <a:p>
            <a:pPr>
              <a:spcBef>
                <a:spcPct val="100%"/>
              </a:spcBef>
              <a:buFontTx/>
              <a:buChar char="•"/>
            </a:pPr>
            <a:r>
              <a:rPr lang="en-US" sz="2400"/>
              <a:t>Organisation of project reporting and meetings</a:t>
            </a:r>
          </a:p>
          <a:p>
            <a:pPr>
              <a:spcBef>
                <a:spcPct val="100%"/>
              </a:spcBef>
              <a:buFontTx/>
              <a:buChar char="•"/>
            </a:pPr>
            <a:r>
              <a:rPr lang="en-US" sz="2400"/>
              <a:t>Control of deliverable preparation</a:t>
            </a:r>
          </a:p>
          <a:p>
            <a:pPr>
              <a:spcBef>
                <a:spcPct val="100%"/>
              </a:spcBef>
              <a:buFontTx/>
              <a:buChar char="•"/>
            </a:pPr>
            <a:r>
              <a:rPr lang="en-US" sz="2400"/>
              <a:t>Conflict management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Governance</a:t>
            </a:r>
          </a:p>
        </p:txBody>
      </p:sp>
      <p:pic>
        <p:nvPicPr>
          <p:cNvPr id="8468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404225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68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81525"/>
            <a:ext cx="48958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197" name="Group 61"/>
          <p:cNvGraphicFramePr>
            <a:graphicFrameLocks noGrp="1"/>
          </p:cNvGraphicFramePr>
          <p:nvPr>
            <p:ph idx="4294967295"/>
          </p:nvPr>
        </p:nvGraphicFramePr>
        <p:xfrm>
          <a:off x="755650" y="1773238"/>
          <a:ext cx="7416800" cy="4175127"/>
        </p:xfrm>
        <a:graphic>
          <a:graphicData uri="http://purl.oclc.org/ooxml/drawingml/table">
            <a:tbl>
              <a:tblPr/>
              <a:tblGrid>
                <a:gridCol w="2592388"/>
                <a:gridCol w="1584325"/>
                <a:gridCol w="3240087"/>
              </a:tblGrid>
              <a:tr h="60642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Manfred Kohl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80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IMEC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Dries Van Thourhout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642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TU/e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Meint Smit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80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AIT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Ioannis Tomkos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80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UVEG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Juan Martinez Pastor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530225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Alberto Scandurra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608013"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Ugent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Zeger Hens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EEFFEE"/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489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General Assembly: Representatives</a:t>
            </a:r>
          </a:p>
        </p:txBody>
      </p:sp>
      <p:sp>
        <p:nvSpPr>
          <p:cNvPr id="848932" name="Text Box 48"/>
          <p:cNvSpPr txBox="1">
            <a:spLocks noChangeArrowheads="1"/>
          </p:cNvSpPr>
          <p:nvPr/>
        </p:nvSpPr>
        <p:spPr bwMode="auto">
          <a:xfrm>
            <a:off x="2339975" y="981075"/>
            <a:ext cx="4092575" cy="376238"/>
          </a:xfrm>
          <a:prstGeom prst="rect">
            <a:avLst/>
          </a:prstGeom>
          <a:gradFill rotWithShape="1">
            <a:gsLst>
              <a:gs pos="0%">
                <a:srgbClr val="FEFFFE"/>
              </a:gs>
              <a:gs pos="100%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miter lim="800%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/>
              <a:t>Coordinator (Chair): Juerg Leuthold</a:t>
            </a:r>
          </a:p>
        </p:txBody>
      </p:sp>
      <p:sp>
        <p:nvSpPr>
          <p:cNvPr id="848933" name="Text Box 49"/>
          <p:cNvSpPr txBox="1">
            <a:spLocks noChangeArrowheads="1"/>
          </p:cNvSpPr>
          <p:nvPr/>
        </p:nvSpPr>
        <p:spPr bwMode="auto">
          <a:xfrm>
            <a:off x="4121150" y="1195388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40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848934" name="Picture 50" descr="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93875"/>
            <a:ext cx="1079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35" name="Picture 51" descr="I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89188"/>
            <a:ext cx="6318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36" name="Picture 52" descr="TU/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8002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37" name="Picture 53" descr="A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06800"/>
            <a:ext cx="23764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38" name="Picture 54" descr="ICMU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213225"/>
            <a:ext cx="12969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39" name="Picture 55" descr="STMicroelectronics (SRL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21238"/>
            <a:ext cx="8556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48940" name="Picture 56" descr="Ghent Univers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349875"/>
            <a:ext cx="7826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162" name="Group 2"/>
          <p:cNvGraphicFramePr>
            <a:graphicFrameLocks noGrp="1"/>
          </p:cNvGraphicFramePr>
          <p:nvPr>
            <p:ph idx="4294967295"/>
          </p:nvPr>
        </p:nvGraphicFramePr>
        <p:xfrm>
          <a:off x="962025" y="2451100"/>
          <a:ext cx="7345363" cy="3432178"/>
        </p:xfrm>
        <a:graphic>
          <a:graphicData uri="http://purl.oclc.org/ooxml/drawingml/table">
            <a:tbl>
              <a:tblPr/>
              <a:tblGrid>
                <a:gridCol w="1843088"/>
                <a:gridCol w="1536700"/>
                <a:gridCol w="3965575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1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Manfred Kohl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2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AIT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Emmanouil-Panagiotis Fitrakis</a:t>
                      </a:r>
                      <a:endParaRPr kumimoji="0" lang="en-GB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3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TU/e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Meint Smit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4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UVEG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Juan Martinez Pastor            .     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5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IMEC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Dries Van Thourhout</a:t>
                      </a: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6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Alberto Scandurra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WP 7</a:t>
                      </a: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Leader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AIT</a:t>
                      </a:r>
                      <a:endParaRPr kumimoji="0" lang="en-US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Dimitrios Klonidis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%">
                          <a:srgbClr val="CCFFCC">
                            <a:gamma/>
                            <a:tint val="48.627%"/>
                            <a:invGamma/>
                          </a:srgbClr>
                        </a:gs>
                        <a:gs pos="100%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499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Project Management Committee:</a:t>
            </a:r>
          </a:p>
        </p:txBody>
      </p:sp>
      <p:sp>
        <p:nvSpPr>
          <p:cNvPr id="849956" name="Text Box 37"/>
          <p:cNvSpPr txBox="1">
            <a:spLocks noChangeArrowheads="1"/>
          </p:cNvSpPr>
          <p:nvPr/>
        </p:nvSpPr>
        <p:spPr bwMode="auto">
          <a:xfrm>
            <a:off x="2646363" y="1677988"/>
            <a:ext cx="3292475" cy="376237"/>
          </a:xfrm>
          <a:prstGeom prst="rect">
            <a:avLst/>
          </a:prstGeom>
          <a:gradFill rotWithShape="1">
            <a:gsLst>
              <a:gs pos="0%">
                <a:srgbClr val="FEFFFE"/>
              </a:gs>
              <a:gs pos="100%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miter lim="800%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/>
              <a:t>Coordinator: Juerg Leuthold</a:t>
            </a:r>
          </a:p>
        </p:txBody>
      </p:sp>
      <p:sp>
        <p:nvSpPr>
          <p:cNvPr id="849957" name="Text Box 38"/>
          <p:cNvSpPr txBox="1">
            <a:spLocks noChangeArrowheads="1"/>
          </p:cNvSpPr>
          <p:nvPr/>
        </p:nvSpPr>
        <p:spPr bwMode="auto">
          <a:xfrm>
            <a:off x="3995738" y="1892300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4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49958" name="Text Box 39"/>
          <p:cNvSpPr txBox="1">
            <a:spLocks noChangeArrowheads="1"/>
          </p:cNvSpPr>
          <p:nvPr/>
        </p:nvSpPr>
        <p:spPr bwMode="auto">
          <a:xfrm>
            <a:off x="1547813" y="908050"/>
            <a:ext cx="5489575" cy="376238"/>
          </a:xfrm>
          <a:prstGeom prst="rect">
            <a:avLst/>
          </a:prstGeom>
          <a:gradFill rotWithShape="1">
            <a:gsLst>
              <a:gs pos="0%">
                <a:srgbClr val="FEFFFE"/>
              </a:gs>
              <a:gs pos="100%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miter lim="800%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/>
              <a:t>Technical Project Manager (Chair): Manfred Kohl</a:t>
            </a:r>
          </a:p>
        </p:txBody>
      </p:sp>
      <p:sp>
        <p:nvSpPr>
          <p:cNvPr id="849959" name="Text Box 40"/>
          <p:cNvSpPr txBox="1">
            <a:spLocks noChangeArrowheads="1"/>
          </p:cNvSpPr>
          <p:nvPr/>
        </p:nvSpPr>
        <p:spPr bwMode="auto">
          <a:xfrm>
            <a:off x="3995738" y="1125538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4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49960" name="Text Box 41"/>
          <p:cNvSpPr txBox="1">
            <a:spLocks noChangeArrowheads="1"/>
          </p:cNvSpPr>
          <p:nvPr/>
        </p:nvSpPr>
        <p:spPr bwMode="auto">
          <a:xfrm>
            <a:off x="7380288" y="5734050"/>
            <a:ext cx="1317625" cy="376238"/>
          </a:xfrm>
          <a:prstGeom prst="rect">
            <a:avLst/>
          </a:prstGeom>
          <a:gradFill rotWithShape="1">
            <a:gsLst>
              <a:gs pos="0%">
                <a:srgbClr val="FEFFFE"/>
              </a:gs>
              <a:gs pos="100%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miter lim="800%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0"/>
              <a:t>(+ Experts)</a:t>
            </a:r>
          </a:p>
        </p:txBody>
      </p:sp>
      <p:sp>
        <p:nvSpPr>
          <p:cNvPr id="849961" name="Text Box 42"/>
          <p:cNvSpPr txBox="1">
            <a:spLocks noChangeArrowheads="1"/>
          </p:cNvSpPr>
          <p:nvPr/>
        </p:nvSpPr>
        <p:spPr bwMode="auto">
          <a:xfrm>
            <a:off x="7092950" y="4078288"/>
            <a:ext cx="1601788" cy="284162"/>
          </a:xfrm>
          <a:prstGeom prst="rect">
            <a:avLst/>
          </a:prstGeom>
          <a:gradFill rotWithShape="1">
            <a:gsLst>
              <a:gs pos="0%">
                <a:srgbClr val="FEFFFE"/>
              </a:gs>
              <a:gs pos="100%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miter lim="800%"/>
            <a:headEnd/>
            <a:tailEnd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200"/>
              <a:t>(+ Dr. Isaac Suárez)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4176713" y="908050"/>
            <a:ext cx="2987675" cy="1152525"/>
            <a:chOff x="4175999" y="908720"/>
            <a:chExt cx="2988289" cy="1152128"/>
          </a:xfrm>
        </p:grpSpPr>
        <p:sp>
          <p:nvSpPr>
            <p:cNvPr id="849963" name="Textfeld 1"/>
            <p:cNvSpPr txBox="1">
              <a:spLocks noChangeArrowheads="1"/>
            </p:cNvSpPr>
            <p:nvPr/>
          </p:nvSpPr>
          <p:spPr bwMode="auto">
            <a:xfrm>
              <a:off x="4175999" y="1691516"/>
              <a:ext cx="1763084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FF0000"/>
              </a:solidFill>
              <a:miter lim="800%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>
                  <a:solidFill>
                    <a:srgbClr val="FF0000"/>
                  </a:solidFill>
                </a:rPr>
                <a:t>Manfred Kohl</a:t>
              </a:r>
            </a:p>
          </p:txBody>
        </p:sp>
        <p:sp>
          <p:nvSpPr>
            <p:cNvPr id="849964" name="Textfeld 11"/>
            <p:cNvSpPr txBox="1">
              <a:spLocks noChangeArrowheads="1"/>
            </p:cNvSpPr>
            <p:nvPr/>
          </p:nvSpPr>
          <p:spPr bwMode="auto">
            <a:xfrm>
              <a:off x="5435774" y="908720"/>
              <a:ext cx="1728514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FF0000"/>
              </a:solidFill>
              <a:miter lim="800%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%"/>
                </a:spcBef>
                <a:spcAft>
                  <a:spcPct val="0%"/>
                </a:spcAft>
                <a:defRPr b="1">
                  <a:solidFill>
                    <a:srgbClr val="22006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>
                  <a:solidFill>
                    <a:srgbClr val="FF0000"/>
                  </a:solidFill>
                </a:rPr>
                <a:t>Jürg Leuthold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5" name="AutoShape 216"/>
          <p:cNvSpPr>
            <a:spLocks noChangeArrowheads="1"/>
          </p:cNvSpPr>
          <p:nvPr/>
        </p:nvSpPr>
        <p:spPr bwMode="auto">
          <a:xfrm>
            <a:off x="4427538" y="3644900"/>
            <a:ext cx="4321175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%">
                <a:srgbClr val="99CC00"/>
              </a:gs>
              <a:gs pos="100%">
                <a:srgbClr val="7CA5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3200"/>
              </a:lnSpc>
            </a:pPr>
            <a:endParaRPr lang="de-DE" sz="3200"/>
          </a:p>
        </p:txBody>
      </p:sp>
      <p:sp>
        <p:nvSpPr>
          <p:cNvPr id="8509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%"/>
              </a:lnSpc>
              <a:spcBef>
                <a:spcPct val="50%"/>
              </a:spcBef>
            </a:pPr>
            <a:endParaRPr lang="de-DE" sz="2000" b="0">
              <a:solidFill>
                <a:schemeClr val="tx1"/>
              </a:solidFill>
            </a:endParaRPr>
          </a:p>
        </p:txBody>
      </p:sp>
      <p:pic>
        <p:nvPicPr>
          <p:cNvPr id="8509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5677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aphicFrame>
        <p:nvGraphicFramePr>
          <p:cNvPr id="737344" name="Group 64"/>
          <p:cNvGraphicFramePr>
            <a:graphicFrameLocks noGrp="1"/>
          </p:cNvGraphicFramePr>
          <p:nvPr/>
        </p:nvGraphicFramePr>
        <p:xfrm>
          <a:off x="4643438" y="3860800"/>
          <a:ext cx="3889375" cy="2203449"/>
        </p:xfrm>
        <a:graphic>
          <a:graphicData uri="http://purl.oclc.org/ooxml/drawingml/table">
            <a:tbl>
              <a:tblPr/>
              <a:tblGrid>
                <a:gridCol w="522287"/>
                <a:gridCol w="990600"/>
                <a:gridCol w="1349375"/>
                <a:gridCol w="1027113"/>
              </a:tblGrid>
              <a:tr h="192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Tranche:</a:t>
                      </a:r>
                      <a:endParaRPr kumimoji="0" lang="en-US" sz="14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14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kumimoji="0" lang="en-US" sz="14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Sum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Tranche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495 615 €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289 109 €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290 000 €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IMEC</a:t>
                      </a:r>
                      <a:endParaRPr kumimoji="0" lang="en-US" sz="2000" b="0" i="0" u="none" strike="noStrike" cap="none" normalizeH="0" baseline="0%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386 013 €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225 174 €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225 000 €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TU/e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362 224 €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211 297 €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210 000 €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AIT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304 988 €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177 910 €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UVEG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311 540 €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181 732 €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180 000 €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411 700 €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240 158 €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240 000 €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Ugent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127 920 €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74 620 €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75 000 €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%"/>
                        </a:lnSpc>
                        <a:spcBef>
                          <a:spcPct val="25%"/>
                        </a:spcBef>
                        <a:spcAft>
                          <a:spcPct val="0%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69875" algn="l"/>
                          <a:tab pos="357188" algn="l"/>
                          <a:tab pos="715963" algn="l"/>
                          <a:tab pos="1073150" algn="l"/>
                          <a:tab pos="1431925" algn="l"/>
                          <a:tab pos="1797050" algn="l"/>
                          <a:tab pos="2154238" algn="l"/>
                          <a:tab pos="2513013" algn="l"/>
                          <a:tab pos="2870200" algn="l"/>
                          <a:tab pos="3228975" algn="l"/>
                          <a:tab pos="3586163" algn="l"/>
                          <a:tab pos="3943350" algn="l"/>
                          <a:tab pos="7537450" algn="l"/>
                          <a:tab pos="7896225" algn="l"/>
                        </a:tabLst>
                      </a:pPr>
                      <a:endParaRPr kumimoji="0" lang="de-DE" sz="18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2 400 000 €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2000" b="0" i="0" u="none" strike="noStrike" cap="none" normalizeH="0" baseline="0%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%"/>
                        </a:lnSpc>
                        <a:spcBef>
                          <a:spcPct val="5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%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1 400 000 € </a:t>
                      </a:r>
                      <a:endParaRPr kumimoji="0" lang="en-US" sz="2000" b="0" i="0" u="none" strike="noStrike" cap="none" normalizeH="0" baseline="0%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996" name="AutoShape 215"/>
          <p:cNvSpPr>
            <a:spLocks noChangeArrowheads="1"/>
          </p:cNvSpPr>
          <p:nvPr/>
        </p:nvSpPr>
        <p:spPr bwMode="auto">
          <a:xfrm>
            <a:off x="684213" y="4149725"/>
            <a:ext cx="33115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%">
                <a:srgbClr val="99CC00"/>
              </a:gs>
              <a:gs pos="100%">
                <a:srgbClr val="6688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2400" b="0">
                <a:solidFill>
                  <a:schemeClr val="tx1"/>
                </a:solidFill>
              </a:rPr>
              <a:t>First payment done</a:t>
            </a:r>
          </a:p>
          <a:p>
            <a:pPr algn="ctr"/>
            <a:r>
              <a:rPr lang="de-DE" sz="2400" b="0">
                <a:solidFill>
                  <a:schemeClr val="tx1"/>
                </a:solidFill>
              </a:rPr>
              <a:t>at project start:</a:t>
            </a:r>
          </a:p>
        </p:txBody>
      </p:sp>
      <p:sp>
        <p:nvSpPr>
          <p:cNvPr id="850997" name="Text Box 55"/>
          <p:cNvSpPr txBox="1">
            <a:spLocks noChangeArrowheads="1"/>
          </p:cNvSpPr>
          <p:nvPr/>
        </p:nvSpPr>
        <p:spPr bwMode="auto">
          <a:xfrm>
            <a:off x="611188" y="3716338"/>
            <a:ext cx="36369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400"/>
              <a:t>A: Actual Costs; T: Transitional Flat Rate</a:t>
            </a:r>
          </a:p>
        </p:txBody>
      </p:sp>
      <p:sp>
        <p:nvSpPr>
          <p:cNvPr id="850998" name="Line 56"/>
          <p:cNvSpPr>
            <a:spLocks noChangeShapeType="1"/>
          </p:cNvSpPr>
          <p:nvPr/>
        </p:nvSpPr>
        <p:spPr bwMode="auto">
          <a:xfrm flipH="1" flipV="1">
            <a:off x="2916238" y="1557338"/>
            <a:ext cx="43180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999" name="Title 1"/>
          <p:cNvSpPr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3200"/>
              </a:lnSpc>
            </a:pPr>
            <a:r>
              <a:rPr lang="en-US" sz="3200">
                <a:solidFill>
                  <a:srgbClr val="002060"/>
                </a:solidFill>
              </a:rPr>
              <a:t>Resources: Budget and Pre-financing</a:t>
            </a:r>
          </a:p>
        </p:txBody>
      </p:sp>
      <p:sp>
        <p:nvSpPr>
          <p:cNvPr id="851000" name="Oval 60"/>
          <p:cNvSpPr>
            <a:spLocks noChangeArrowheads="1"/>
          </p:cNvSpPr>
          <p:nvPr/>
        </p:nvSpPr>
        <p:spPr bwMode="auto">
          <a:xfrm>
            <a:off x="7885113" y="3157538"/>
            <a:ext cx="1008062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851001" name="AutoShape 215"/>
          <p:cNvSpPr>
            <a:spLocks noChangeArrowheads="1"/>
          </p:cNvSpPr>
          <p:nvPr/>
        </p:nvSpPr>
        <p:spPr bwMode="auto">
          <a:xfrm>
            <a:off x="684213" y="5084763"/>
            <a:ext cx="331152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%">
                <a:srgbClr val="FFCC00"/>
              </a:gs>
              <a:gs pos="100%">
                <a:srgbClr val="CEA5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%"/>
              </a:spcBef>
              <a:spcAft>
                <a:spcPct val="0%"/>
              </a:spcAft>
              <a:defRPr b="1">
                <a:solidFill>
                  <a:srgbClr val="22006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2400" b="0">
                <a:solidFill>
                  <a:schemeClr val="tx1"/>
                </a:solidFill>
              </a:rPr>
              <a:t>Next payment after </a:t>
            </a:r>
          </a:p>
          <a:p>
            <a:pPr algn="ctr"/>
            <a:r>
              <a:rPr lang="de-DE" sz="2400" b="0">
                <a:solidFill>
                  <a:schemeClr val="tx1"/>
                </a:solidFill>
              </a:rPr>
              <a:t>first report period (M18)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Resources: Budget after Month 18</a:t>
            </a:r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836613"/>
            <a:ext cx="7869237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%"/>
          </a:lnSpc>
          <a:spcBef>
            <a:spcPct val="50%"/>
          </a:spcBef>
          <a:spcAft>
            <a:spcPct val="0%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%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%"/>
          </a:lnSpc>
          <a:spcBef>
            <a:spcPct val="50%"/>
          </a:spcBef>
          <a:spcAft>
            <a:spcPct val="0%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%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purl.oclc.org/ooxml/drawingml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purl.oclc.org/ooxml/officeDocument/extendedProperties" xmlns:vt="http://purl.oclc.org/ooxml/officeDocument/docPropsVTypes">
  <Template/>
  <TotalTime>0</TotalTime>
  <Words>601</Words>
  <Application>Microsoft Office PowerPoint</Application>
  <PresentationFormat>Bildschirmpräsentation (4:3)</PresentationFormat>
  <Paragraphs>184</Paragraphs>
  <Slides>25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Tahoma</vt:lpstr>
      <vt:lpstr>Times New Roman</vt:lpstr>
      <vt:lpstr>Wingdings</vt:lpstr>
      <vt:lpstr>PowerPoint_Template_IHQ</vt:lpstr>
      <vt:lpstr>MSPhotoEd.3</vt:lpstr>
      <vt:lpstr>PowerPoint-Präsentation</vt:lpstr>
      <vt:lpstr>Outline</vt:lpstr>
      <vt:lpstr>Overview of WPs</vt:lpstr>
      <vt:lpstr>Management: Main Tasks</vt:lpstr>
      <vt:lpstr>Project Governance</vt:lpstr>
      <vt:lpstr>General Assembly: Representatives</vt:lpstr>
      <vt:lpstr>Project Management Committee:</vt:lpstr>
      <vt:lpstr>PowerPoint-Präsentation</vt:lpstr>
      <vt:lpstr>Resources: Budget after Month 18</vt:lpstr>
      <vt:lpstr>Resources: Manpower up to Month 18</vt:lpstr>
      <vt:lpstr>Communication</vt:lpstr>
      <vt:lpstr>Time Scale</vt:lpstr>
      <vt:lpstr>Management Deliverables</vt:lpstr>
      <vt:lpstr>Status: Deliverables</vt:lpstr>
      <vt:lpstr>Status: Milestones (already reviewed)</vt:lpstr>
      <vt:lpstr>Status: Milestones</vt:lpstr>
      <vt:lpstr>Summary</vt:lpstr>
      <vt:lpstr>PowerPoint-Präsentation</vt:lpstr>
      <vt:lpstr>Budget KIT</vt:lpstr>
      <vt:lpstr>Budget IMEC</vt:lpstr>
      <vt:lpstr>Budget TUe</vt:lpstr>
      <vt:lpstr>Budget AIT</vt:lpstr>
      <vt:lpstr>Budget UVEG</vt:lpstr>
      <vt:lpstr>Budget ST</vt:lpstr>
      <vt:lpstr>Budget UGent</vt:lpstr>
    </vt:vector>
  </TitlesOfParts>
  <Company>Universitaet 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Andrea</cp:lastModifiedBy>
  <cp:revision>427</cp:revision>
  <cp:lastPrinted>2013-07-05T08:13:14Z</cp:lastPrinted>
  <dcterms:created xsi:type="dcterms:W3CDTF">2010-01-08T09:05:51Z</dcterms:created>
  <dcterms:modified xsi:type="dcterms:W3CDTF">2013-07-09T15:23:10Z</dcterms:modified>
</cp:coreProperties>
</file>