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trictFirstAndLastChars="0" saveSubsetFonts="1" conformance="strict">
  <p:sldMasterIdLst>
    <p:sldMasterId id="2147483703" r:id="rId1"/>
    <p:sldMasterId id="2147483705" r:id="rId2"/>
  </p:sldMasterIdLst>
  <p:notesMasterIdLst>
    <p:notesMasterId r:id="rId30"/>
  </p:notesMasterIdLst>
  <p:handoutMasterIdLst>
    <p:handoutMasterId r:id="rId31"/>
  </p:handoutMasterIdLst>
  <p:sldIdLst>
    <p:sldId id="461" r:id="rId3"/>
    <p:sldId id="434" r:id="rId4"/>
    <p:sldId id="446" r:id="rId5"/>
    <p:sldId id="435" r:id="rId6"/>
    <p:sldId id="447" r:id="rId7"/>
    <p:sldId id="448" r:id="rId8"/>
    <p:sldId id="449" r:id="rId9"/>
    <p:sldId id="481" r:id="rId10"/>
    <p:sldId id="482" r:id="rId11"/>
    <p:sldId id="469" r:id="rId12"/>
    <p:sldId id="468" r:id="rId13"/>
    <p:sldId id="471" r:id="rId14"/>
    <p:sldId id="472" r:id="rId15"/>
    <p:sldId id="474" r:id="rId16"/>
    <p:sldId id="475" r:id="rId17"/>
    <p:sldId id="476" r:id="rId18"/>
    <p:sldId id="477" r:id="rId19"/>
    <p:sldId id="478" r:id="rId20"/>
    <p:sldId id="479" r:id="rId21"/>
    <p:sldId id="466" r:id="rId22"/>
    <p:sldId id="465" r:id="rId23"/>
    <p:sldId id="455" r:id="rId24"/>
    <p:sldId id="483" r:id="rId25"/>
    <p:sldId id="464" r:id="rId26"/>
    <p:sldId id="462" r:id="rId27"/>
    <p:sldId id="463" r:id="rId28"/>
    <p:sldId id="452" r:id="rId2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0060"/>
    <a:srgbClr val="262FDA"/>
    <a:srgbClr val="5A42BE"/>
    <a:srgbClr val="FBEEAD"/>
    <a:srgbClr val="66FFCC"/>
    <a:srgbClr val="FF0000"/>
    <a:srgbClr val="F3CE13"/>
    <a:srgbClr val="1EA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4.645%" autoAdjust="0"/>
    <p:restoredTop sz="96.678%" autoAdjust="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6.xml"/><Relationship Id="rId13" Type="http://purl.oclc.org/ooxml/officeDocument/relationships/slide" Target="slides/slide11.xml"/><Relationship Id="rId18" Type="http://purl.oclc.org/ooxml/officeDocument/relationships/slide" Target="slides/slide16.xml"/><Relationship Id="rId26" Type="http://purl.oclc.org/ooxml/officeDocument/relationships/slide" Target="slides/slide24.xml"/><Relationship Id="rId3" Type="http://purl.oclc.org/ooxml/officeDocument/relationships/slide" Target="slides/slide1.xml"/><Relationship Id="rId21" Type="http://purl.oclc.org/ooxml/officeDocument/relationships/slide" Target="slides/slide19.xml"/><Relationship Id="rId34" Type="http://purl.oclc.org/ooxml/officeDocument/relationships/theme" Target="theme/theme1.xml"/><Relationship Id="rId7" Type="http://purl.oclc.org/ooxml/officeDocument/relationships/slide" Target="slides/slide5.xml"/><Relationship Id="rId12" Type="http://purl.oclc.org/ooxml/officeDocument/relationships/slide" Target="slides/slide10.xml"/><Relationship Id="rId17" Type="http://purl.oclc.org/ooxml/officeDocument/relationships/slide" Target="slides/slide15.xml"/><Relationship Id="rId25" Type="http://purl.oclc.org/ooxml/officeDocument/relationships/slide" Target="slides/slide23.xml"/><Relationship Id="rId33" Type="http://purl.oclc.org/ooxml/officeDocument/relationships/viewProps" Target="viewProps.xml"/><Relationship Id="rId2" Type="http://purl.oclc.org/ooxml/officeDocument/relationships/slideMaster" Target="slideMasters/slideMaster2.xml"/><Relationship Id="rId16" Type="http://purl.oclc.org/ooxml/officeDocument/relationships/slide" Target="slides/slide14.xml"/><Relationship Id="rId20" Type="http://purl.oclc.org/ooxml/officeDocument/relationships/slide" Target="slides/slide18.xml"/><Relationship Id="rId29" Type="http://purl.oclc.org/ooxml/officeDocument/relationships/slide" Target="slides/slide27.xml"/><Relationship Id="rId1" Type="http://purl.oclc.org/ooxml/officeDocument/relationships/slideMaster" Target="slideMasters/slideMaster1.xml"/><Relationship Id="rId6" Type="http://purl.oclc.org/ooxml/officeDocument/relationships/slide" Target="slides/slide4.xml"/><Relationship Id="rId11" Type="http://purl.oclc.org/ooxml/officeDocument/relationships/slide" Target="slides/slide9.xml"/><Relationship Id="rId24" Type="http://purl.oclc.org/ooxml/officeDocument/relationships/slide" Target="slides/slide22.xml"/><Relationship Id="rId32" Type="http://purl.oclc.org/ooxml/officeDocument/relationships/presProps" Target="presProps.xml"/><Relationship Id="rId5" Type="http://purl.oclc.org/ooxml/officeDocument/relationships/slide" Target="slides/slide3.xml"/><Relationship Id="rId15" Type="http://purl.oclc.org/ooxml/officeDocument/relationships/slide" Target="slides/slide13.xml"/><Relationship Id="rId23" Type="http://purl.oclc.org/ooxml/officeDocument/relationships/slide" Target="slides/slide21.xml"/><Relationship Id="rId28" Type="http://purl.oclc.org/ooxml/officeDocument/relationships/slide" Target="slides/slide26.xml"/><Relationship Id="rId10" Type="http://purl.oclc.org/ooxml/officeDocument/relationships/slide" Target="slides/slide8.xml"/><Relationship Id="rId19" Type="http://purl.oclc.org/ooxml/officeDocument/relationships/slide" Target="slides/slide17.xml"/><Relationship Id="rId31" Type="http://purl.oclc.org/ooxml/officeDocument/relationships/handoutMaster" Target="handoutMasters/handoutMaster1.xml"/><Relationship Id="rId4" Type="http://purl.oclc.org/ooxml/officeDocument/relationships/slide" Target="slides/slide2.xml"/><Relationship Id="rId9" Type="http://purl.oclc.org/ooxml/officeDocument/relationships/slide" Target="slides/slide7.xml"/><Relationship Id="rId14" Type="http://purl.oclc.org/ooxml/officeDocument/relationships/slide" Target="slides/slide12.xml"/><Relationship Id="rId22" Type="http://purl.oclc.org/ooxml/officeDocument/relationships/slide" Target="slides/slide20.xml"/><Relationship Id="rId27" Type="http://purl.oclc.org/ooxml/officeDocument/relationships/slide" Target="slides/slide25.xml"/><Relationship Id="rId30" Type="http://purl.oclc.org/ooxml/officeDocument/relationships/notesMaster" Target="notesMasters/notesMaster1.xml"/><Relationship Id="rId35" Type="http://purl.oclc.org/ooxml/officeDocument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purl.oclc.org/ooxml/officeDocument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purl.oclc.org/ooxml/officeDocument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6D042A-4FE3-40EE-BB1A-D760B8B67597}" type="slidenum">
              <a:rPr lang="en-US" sz="1000" b="0">
                <a:solidFill>
                  <a:schemeClr val="tx1"/>
                </a:solidFill>
                <a:latin typeface="Tahoma" panose="020B0604030504040204" pitchFamily="34" charset="0"/>
              </a:rPr>
              <a:pPr algn="r"/>
              <a:t>‹Nr.›</a:t>
            </a:fld>
            <a:endParaRPr lang="en-US" sz="10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0416" tIns="44414" rIns="90416" bIns="44414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418238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%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865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%"/>
      </a:spcBef>
      <a:spcAft>
        <a:spcPct val="0%"/>
      </a:spcAft>
      <a:buSzPct val="100%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%"/>
      </a:spcBef>
      <a:spcAft>
        <a:spcPct val="0%"/>
      </a:spcAft>
      <a:buSzPct val="100%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25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26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27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52556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7725955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514610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0974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de-DE" smtClean="0">
                <a:latin typeface="Arial" panose="020B0604020202020204" pitchFamily="34" charset="0"/>
                <a:sym typeface="Wingdings" panose="05000000000000000000" pitchFamily="2" charset="2"/>
              </a:rPr>
              <a:t>For Now: both industry needs and NAVOLCHI targets</a:t>
            </a:r>
          </a:p>
          <a:p>
            <a:pPr eaLnBrk="1" hangingPunct="1">
              <a:buFontTx/>
              <a:buNone/>
            </a:pPr>
            <a:r>
              <a:rPr lang="de-DE" smtClean="0">
                <a:latin typeface="Arial" panose="020B0604020202020204" pitchFamily="34" charset="0"/>
                <a:sym typeface="Wingdings" panose="05000000000000000000" pitchFamily="2" charset="2"/>
              </a:rPr>
              <a:t>Future: Industry needs</a:t>
            </a:r>
          </a:p>
        </p:txBody>
      </p:sp>
    </p:spTree>
    <p:extLst>
      <p:ext uri="{BB962C8B-B14F-4D97-AF65-F5344CB8AC3E}">
        <p14:creationId xmlns:p14="http://schemas.microsoft.com/office/powerpoint/2010/main" val="2558715377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5292824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8000323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550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683806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326567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92658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3344028168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277842"/>
      </p:ext>
    </p:extLst>
  </p:cSld>
  <p:clrMapOvr>
    <a:masterClrMapping/>
  </p:clrMapOvr>
  <p:transition/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246783"/>
      </p:ext>
    </p:extLst>
  </p:cSld>
  <p:clrMapOvr>
    <a:masterClrMapping/>
  </p:clrMapOvr>
  <p:transition/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874157"/>
      </p:ext>
    </p:extLst>
  </p:cSld>
  <p:clrMapOvr>
    <a:masterClrMapping/>
  </p:clrMapOvr>
  <p:transition/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49789"/>
      </p:ext>
    </p:extLst>
  </p:cSld>
  <p:clrMapOvr>
    <a:masterClrMapping/>
  </p:clrMapOvr>
  <p:transition/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747035"/>
      </p:ext>
    </p:extLst>
  </p:cSld>
  <p:clrMapOvr>
    <a:masterClrMapping/>
  </p:clrMapOvr>
  <p:transition/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27477"/>
      </p:ext>
    </p:extLst>
  </p:cSld>
  <p:clrMapOvr>
    <a:masterClrMapping/>
  </p:clrMapOvr>
  <p:transition/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015926"/>
      </p:ext>
    </p:extLst>
  </p:cSld>
  <p:clrMapOvr>
    <a:masterClrMapping/>
  </p:clrMapOvr>
  <p:transition/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019061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4768794"/>
      </p:ext>
    </p:extLst>
  </p:cSld>
  <p:clrMapOvr>
    <a:masterClrMapping/>
  </p:clrMapOvr>
  <p:transition/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0370"/>
      </p:ext>
    </p:extLst>
  </p:cSld>
  <p:clrMapOvr>
    <a:masterClrMapping/>
  </p:clrMapOvr>
  <p:transition/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927773"/>
      </p:ext>
    </p:extLst>
  </p:cSld>
  <p:clrMapOvr>
    <a:masterClrMapping/>
  </p:clrMapOvr>
  <p:transition/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2550" y="187325"/>
            <a:ext cx="2082800" cy="59896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100762" cy="5989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058649"/>
      </p:ext>
    </p:extLst>
  </p:cSld>
  <p:clrMapOvr>
    <a:masterClrMapping/>
  </p:clrMapOvr>
  <p:transition/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698305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01209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98548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018802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040468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297041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image" Target="../media/image1.png"/><Relationship Id="rId2" Type="http://purl.oclc.org/ooxml/officeDocument/relationships/slideLayout" Target="../slideLayouts/slideLayout2.xml"/><Relationship Id="rId16" Type="http://purl.oclc.org/ooxml/officeDocument/relationships/oleObject" Target="../embeddings/oleObject1.bin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image" Target="../media/image2.png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20.xml"/><Relationship Id="rId13" Type="http://schemas.openxmlformats.org/officeDocument/2006/relationships/vmlDrawing" Target="../drawings/vmlDrawing2.vml"/><Relationship Id="rId3" Type="http://purl.oclc.org/ooxml/officeDocument/relationships/slideLayout" Target="../slideLayouts/slideLayout15.xml"/><Relationship Id="rId7" Type="http://purl.oclc.org/ooxml/officeDocument/relationships/slideLayout" Target="../slideLayouts/slideLayout19.xml"/><Relationship Id="rId12" Type="http://purl.oclc.org/ooxml/officeDocument/relationships/theme" Target="../theme/theme2.xml"/><Relationship Id="rId2" Type="http://purl.oclc.org/ooxml/officeDocument/relationships/slideLayout" Target="../slideLayouts/slideLayout14.xml"/><Relationship Id="rId16" Type="http://purl.oclc.org/ooxml/officeDocument/relationships/image" Target="../media/image3.png"/><Relationship Id="rId1" Type="http://purl.oclc.org/ooxml/officeDocument/relationships/slideLayout" Target="../slideLayouts/slideLayout13.xml"/><Relationship Id="rId6" Type="http://purl.oclc.org/ooxml/officeDocument/relationships/slideLayout" Target="../slideLayouts/slideLayout18.xml"/><Relationship Id="rId11" Type="http://purl.oclc.org/ooxml/officeDocument/relationships/slideLayout" Target="../slideLayouts/slideLayout23.xml"/><Relationship Id="rId5" Type="http://purl.oclc.org/ooxml/officeDocument/relationships/slideLayout" Target="../slideLayouts/slideLayout17.xml"/><Relationship Id="rId15" Type="http://purl.oclc.org/ooxml/officeDocument/relationships/image" Target="../media/image1.png"/><Relationship Id="rId10" Type="http://purl.oclc.org/ooxml/officeDocument/relationships/slideLayout" Target="../slideLayouts/slideLayout22.xml"/><Relationship Id="rId4" Type="http://purl.oclc.org/ooxml/officeDocument/relationships/slideLayout" Target="../slideLayouts/slideLayout16.xml"/><Relationship Id="rId9" Type="http://purl.oclc.org/ooxml/officeDocument/relationships/slideLayout" Target="../slideLayouts/slideLayout21.xml"/><Relationship Id="rId14" Type="http://purl.oclc.org/ooxml/officeDocument/relationships/oleObject" Target="../embeddings/oleObject2.bin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200" smtClean="0">
                <a:solidFill>
                  <a:schemeClr val="tx1"/>
                </a:solidFill>
              </a:rPr>
              <a:t>N</a:t>
            </a:r>
            <a:r>
              <a:rPr lang="en-US" sz="1200" smtClean="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fld id="{346E87EC-9B89-45AB-82E3-AB3D52CAB771}" type="slidenum">
              <a:rPr lang="en-US" sz="1400"/>
              <a:pPr/>
              <a:t>‹Nr.›</a:t>
            </a:fld>
            <a:endParaRPr lang="en-US" sz="1400"/>
          </a:p>
        </p:txBody>
      </p:sp>
      <p:graphicFrame>
        <p:nvGraphicFramePr>
          <p:cNvPr id="3078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3081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%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9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Font typeface="Wingdings" panose="05000000000000000000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%"/>
            <a:headEnd/>
            <a:tailEnd/>
          </a:ln>
          <a:effectLst>
            <a:glow rad="63500">
              <a:schemeClr val="accent4">
                <a:satMod val="175%"/>
                <a:alpha val="40%"/>
              </a:schemeClr>
            </a:glow>
            <a:reflection blurRad="6350" stA="50%" endA="0.275%" endPos="40%" dist="101600" dir="5400000" sy="-100%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56329" r:id="rId14" imgW="3895238" imgH="2809524" progId="">
                  <p:embed/>
                </p:oleObj>
              </mc:Choice>
              <mc:Fallback>
                <p:oleObj r:id="rId14" imgW="3895238" imgH="28095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%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4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654050" y="333375"/>
            <a:ext cx="6338888" cy="1154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%"/>
              </a:lnSpc>
              <a:defRPr/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2</a:t>
            </a:r>
            <a:r>
              <a:rPr lang="en-US" baseline="30%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%"/>
              </a:lnSpc>
              <a:defRPr/>
            </a:pPr>
            <a:r>
              <a:rPr lang="en-US" sz="1800" dirty="0" smtClean="0"/>
              <a:t>July 10</a:t>
            </a:r>
            <a:r>
              <a:rPr lang="en-US" sz="1800" baseline="30%" dirty="0" smtClean="0"/>
              <a:t>th</a:t>
            </a:r>
            <a:r>
              <a:rPr lang="en-US" sz="1800" dirty="0" smtClean="0"/>
              <a:t> 2013,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%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%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  <p:sp>
        <p:nvSpPr>
          <p:cNvPr id="563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 kern="1200">
          <a:solidFill>
            <a:srgbClr val="220060"/>
          </a:solidFill>
          <a:latin typeface="+mj-lt"/>
          <a:ea typeface="+mj-ea"/>
          <a:cs typeface="+mj-cs"/>
        </a:defRPr>
      </a:lvl1pPr>
      <a:lvl2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80%"/>
        </a:lnSpc>
        <a:spcBef>
          <a:spcPct val="25%"/>
        </a:spcBef>
        <a:spcAft>
          <a:spcPct val="0%"/>
        </a:spcAft>
        <a:buFont typeface="Wingdings" panose="05000000000000000000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12.png"/><Relationship Id="rId1" Type="http://purl.oclc.org/ooxml/officeDocument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13.pn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14.png"/><Relationship Id="rId1" Type="http://purl.oclc.org/ooxml/officeDocument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image" Target="../media/image16.png"/><Relationship Id="rId1" Type="http://purl.oclc.org/ooxml/officeDocument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17.pn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8.jpeg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5.xml"/><Relationship Id="rId1" Type="http://purl.oclc.org/ooxml/officeDocument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image" Target="../media/image19.emf"/><Relationship Id="rId1" Type="http://purl.oclc.org/ooxml/officeDocument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purl.oclc.org/ooxml/officeDocument/relationships/image" Target="../media/image21.png"/><Relationship Id="rId1" Type="http://purl.oclc.org/ooxml/officeDocument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image" Target="../media/image22.png"/><Relationship Id="rId1" Type="http://purl.oclc.org/ooxml/officeDocument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purl.oclc.org/ooxml/officeDocument/relationships/image" Target="../media/image24.emf"/><Relationship Id="rId2" Type="http://purl.oclc.org/ooxml/officeDocument/relationships/notesSlide" Target="../notesSlides/notesSlide6.xml"/><Relationship Id="rId1" Type="http://purl.oclc.org/ooxml/officeDocument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purl.oclc.org/ooxml/officeDocument/relationships/image" Target="../media/image25.png"/><Relationship Id="rId2" Type="http://purl.oclc.org/ooxml/officeDocument/relationships/notesSlide" Target="../notesSlides/notesSlide7.xml"/><Relationship Id="rId1" Type="http://purl.oclc.org/ooxml/officeDocument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8.xml"/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purl.oclc.org/ooxml/officeDocument/relationships/image" Target="../media/image10.jpeg"/><Relationship Id="rId3" Type="http://purl.oclc.org/ooxml/officeDocument/relationships/image" Target="../media/image5.png"/><Relationship Id="rId7" Type="http://purl.oclc.org/ooxml/officeDocument/relationships/image" Target="../media/image9.jpeg"/><Relationship Id="rId2" Type="http://purl.oclc.org/ooxml/officeDocument/relationships/image" Target="../media/image4.png"/><Relationship Id="rId1" Type="http://purl.oclc.org/ooxml/officeDocument/relationships/slideLayout" Target="../slideLayouts/slideLayout2.xml"/><Relationship Id="rId6" Type="http://purl.oclc.org/ooxml/officeDocument/relationships/image" Target="../media/image8.png"/><Relationship Id="rId5" Type="http://purl.oclc.org/ooxml/officeDocument/relationships/image" Target="../media/image7.png"/><Relationship Id="rId4" Type="http://purl.oclc.org/ooxml/officeDocument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8382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Work Package 2: Definition and Specifications of Plasmonic Chip-to-Chip Interconnection Platform</a:t>
            </a:r>
          </a:p>
          <a:p>
            <a:pPr algn="ctr">
              <a:spcAft>
                <a:spcPts val="600"/>
              </a:spcAft>
            </a:pPr>
            <a:endParaRPr lang="en-US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800" u="sng">
                <a:solidFill>
                  <a:schemeClr val="bg1"/>
                </a:solidFill>
                <a:cs typeface="Arial" panose="020B0604020202020204" pitchFamily="34" charset="0"/>
              </a:rPr>
              <a:t>Emmanouil-P. Fitrakis</a:t>
            </a:r>
            <a:r>
              <a:rPr lang="en-US" sz="1800">
                <a:solidFill>
                  <a:schemeClr val="bg1"/>
                </a:solidFill>
                <a:cs typeface="Arial" panose="020B0604020202020204" pitchFamily="34" charset="0"/>
              </a:rPr>
              <a:t>, Ioannis Tomkos  (</a:t>
            </a:r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AIT, Greece)</a:t>
            </a:r>
            <a:endParaRPr lang="de-DE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2.1 Requirements and Needs</a:t>
            </a:r>
            <a:endParaRPr lang="el-GR" sz="3200" smtClean="0"/>
          </a:p>
        </p:txBody>
      </p:sp>
      <p:sp>
        <p:nvSpPr>
          <p:cNvPr id="70659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II. Market &amp; Projects Review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70660" name="Group 4"/>
          <p:cNvGraphicFramePr>
            <a:graphicFrameLocks noGrp="1"/>
          </p:cNvGraphicFramePr>
          <p:nvPr/>
        </p:nvGraphicFramePr>
        <p:xfrm>
          <a:off x="1403350" y="2420938"/>
          <a:ext cx="7078663" cy="1933575"/>
        </p:xfrm>
        <a:graphic>
          <a:graphicData uri="http://purl.oclc.org/ooxml/drawingml/table">
            <a:tbl>
              <a:tblPr/>
              <a:tblGrid>
                <a:gridCol w="1709738"/>
                <a:gridCol w="754062"/>
                <a:gridCol w="1042988"/>
                <a:gridCol w="1035050"/>
                <a:gridCol w="1268412"/>
                <a:gridCol w="1268413"/>
              </a:tblGrid>
              <a:tr h="5619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Throughput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(total)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Pins/Channels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50G Link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Opt.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Gb/s 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el-GR" sz="12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l-GR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el-GR" sz="12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Opt.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Gb/s*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el-GR" sz="12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mW*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 C2C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Electr.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 Gb/s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l-GR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el-GR" sz="12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MIPI LLI 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Electr.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 Gb/s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pJ/bit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MIPI UniPort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Electr.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Gb/s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pJ/bit</a:t>
                      </a:r>
                      <a:endParaRPr kumimoji="0" lang="en-GB" sz="12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1331913" y="4221163"/>
            <a:ext cx="319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de-DE" sz="1400">
                <a:cs typeface="Times New Roman" panose="02020603050405020304" pitchFamily="18" charset="0"/>
              </a:rPr>
              <a:t>*</a:t>
            </a:r>
            <a:r>
              <a:rPr lang="de-DE" sz="1400" b="0">
                <a:solidFill>
                  <a:schemeClr val="tx1"/>
                </a:solidFill>
                <a:cs typeface="Times New Roman" panose="02020603050405020304" pitchFamily="18" charset="0"/>
              </a:rPr>
              <a:t>first-year results of research project</a:t>
            </a:r>
            <a:r>
              <a:rPr lang="de-DE" sz="1400">
                <a:cs typeface="Times New Roman" panose="02020603050405020304" pitchFamily="18" charset="0"/>
              </a:rPr>
              <a:t>.</a:t>
            </a:r>
            <a:r>
              <a:rPr lang="el-GR"/>
              <a:t> </a:t>
            </a:r>
          </a:p>
        </p:txBody>
      </p:sp>
      <p:sp>
        <p:nvSpPr>
          <p:cNvPr id="70712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34536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</a:pPr>
            <a:r>
              <a:rPr lang="it-IT" sz="1800" b="0"/>
              <a:t>	</a:t>
            </a:r>
            <a:r>
              <a:rPr lang="it-IT" sz="1800"/>
              <a:t>In order to set the system targets, market products and research projects were reviewed.</a:t>
            </a:r>
          </a:p>
          <a:p>
            <a:pPr eaLnBrk="1" hangingPunct="1">
              <a:spcAft>
                <a:spcPct val="20%"/>
              </a:spcAft>
            </a:pPr>
            <a:r>
              <a:rPr lang="it-IT" sz="1800"/>
              <a:t>	See D2.2 and Intermediate Report</a:t>
            </a:r>
          </a:p>
        </p:txBody>
      </p:sp>
      <p:pic>
        <p:nvPicPr>
          <p:cNvPr id="70713" name="Picture 57" descr="Intel 5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868863"/>
            <a:ext cx="167322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14" name="Text Box 3"/>
          <p:cNvSpPr txBox="1">
            <a:spLocks noChangeArrowheads="1"/>
          </p:cNvSpPr>
          <p:nvPr/>
        </p:nvSpPr>
        <p:spPr bwMode="auto">
          <a:xfrm>
            <a:off x="2339975" y="57261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</a:pPr>
            <a:r>
              <a:rPr lang="it-IT" sz="1800" b="0"/>
              <a:t>	</a:t>
            </a:r>
            <a:r>
              <a:rPr lang="it-IT" sz="1600"/>
              <a:t>Intel 50G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and Needs</a:t>
            </a:r>
            <a:endParaRPr lang="el-GR" smtClean="0"/>
          </a:p>
        </p:txBody>
      </p:sp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III. Bandwidth In-Principle Considerations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429000"/>
            <a:ext cx="40862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45363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Photonics has superior data rate capability per channel to electronics</a:t>
            </a:r>
            <a:r>
              <a:rPr lang="en-US" sz="1800" b="0"/>
              <a:t>, due to greater operating frequencies (x1000).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Surface plasmon-polaritons</a:t>
            </a:r>
            <a:r>
              <a:rPr lang="en-US" sz="1800" b="0"/>
              <a:t> (electromagnetic waves coupled to metal surface charge oscillations) have optical bandwidths and </a:t>
            </a:r>
            <a:r>
              <a:rPr lang="en-US" sz="1800"/>
              <a:t>retain the data rate capabilities of photonics</a:t>
            </a:r>
            <a:r>
              <a:rPr lang="en-US" sz="1800" b="0"/>
              <a:t>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Plasmonics </a:t>
            </a:r>
            <a:r>
              <a:rPr lang="en-US" sz="1800" b="0"/>
              <a:t>have</a:t>
            </a:r>
            <a:r>
              <a:rPr lang="en-US" sz="1800"/>
              <a:t> better crosstalk </a:t>
            </a:r>
            <a:r>
              <a:rPr lang="en-US" sz="1800" b="0"/>
              <a:t>properties</a:t>
            </a:r>
            <a:r>
              <a:rPr lang="en-US" sz="1800"/>
              <a:t> than electronics.</a:t>
            </a: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and Needs</a:t>
            </a:r>
            <a:endParaRPr lang="el-GR" smtClean="0"/>
          </a:p>
        </p:txBody>
      </p:sp>
      <p:sp>
        <p:nvSpPr>
          <p:cNvPr id="73731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III. Bandwidth in NAVOLCHI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45363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In NAVOLCHI,</a:t>
            </a:r>
            <a:r>
              <a:rPr lang="en-US" sz="1800"/>
              <a:t> </a:t>
            </a:r>
            <a:r>
              <a:rPr lang="en-US" sz="1800" b="0"/>
              <a:t>we are aiming at </a:t>
            </a:r>
            <a:r>
              <a:rPr lang="en-US" sz="1800"/>
              <a:t>7.2 Gbit/s </a:t>
            </a:r>
            <a:r>
              <a:rPr lang="en-US" sz="1800" b="0"/>
              <a:t>per channel, fulfilling industrial partner’s current needs and being competitive with cutting-edge photonics systems. </a:t>
            </a:r>
            <a:endParaRPr lang="en-US" sz="1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Larger data rates will be demonstrated for individual devices.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In the final demonstrator, 4 devices will be in parallel,operated at the speed of FPGAs provided by 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de-CH" smtClean="0"/>
              <a:t>Task 2.1 Requirements and Needs</a:t>
            </a:r>
          </a:p>
        </p:txBody>
      </p:sp>
      <p:pic>
        <p:nvPicPr>
          <p:cNvPr id="7475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.875%" t="14.5%" r="15.625%" b="27%"/>
          <a:stretch>
            <a:fillRect/>
          </a:stretch>
        </p:blipFill>
        <p:spPr bwMode="auto">
          <a:xfrm>
            <a:off x="900113" y="1450975"/>
            <a:ext cx="725170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feld 4"/>
          <p:cNvSpPr txBox="1">
            <a:spLocks noChangeArrowheads="1"/>
          </p:cNvSpPr>
          <p:nvPr/>
        </p:nvSpPr>
        <p:spPr bwMode="auto">
          <a:xfrm>
            <a:off x="6443663" y="5084763"/>
            <a:ext cx="2027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Length: 1.3 mm</a:t>
            </a:r>
          </a:p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Radius: 12.5 µm</a:t>
            </a:r>
          </a:p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Separation: 150 µm</a:t>
            </a:r>
          </a:p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Frequency: sweep</a:t>
            </a:r>
            <a:endParaRPr lang="de-CH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4757" name="Textfeld 2"/>
          <p:cNvSpPr txBox="1">
            <a:spLocks noChangeArrowheads="1"/>
          </p:cNvSpPr>
          <p:nvPr/>
        </p:nvSpPr>
        <p:spPr bwMode="auto">
          <a:xfrm>
            <a:off x="6443663" y="4367213"/>
            <a:ext cx="2097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Substrate: silicon</a:t>
            </a:r>
          </a:p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Wires and pads: PEC</a:t>
            </a:r>
            <a:endParaRPr 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099050" y="1924050"/>
            <a:ext cx="404813" cy="83343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Textfeld 9"/>
          <p:cNvSpPr txBox="1">
            <a:spLocks noChangeArrowheads="1"/>
          </p:cNvSpPr>
          <p:nvPr/>
        </p:nvSpPr>
        <p:spPr bwMode="auto">
          <a:xfrm>
            <a:off x="4867275" y="1474788"/>
            <a:ext cx="130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bg1"/>
                </a:solidFill>
                <a:latin typeface="Calibri" panose="020F0502020204030204" pitchFamily="34" charset="0"/>
              </a:rPr>
              <a:t>Input port 1</a:t>
            </a:r>
            <a:endParaRPr lang="en-US" sz="18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Gerade Verbindung mit Pfeil 11"/>
          <p:cNvCxnSpPr>
            <a:stCxn id="74761" idx="2"/>
          </p:cNvCxnSpPr>
          <p:nvPr/>
        </p:nvCxnSpPr>
        <p:spPr>
          <a:xfrm>
            <a:off x="2289175" y="2468563"/>
            <a:ext cx="534988" cy="8112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1" name="Textfeld 12"/>
          <p:cNvSpPr txBox="1">
            <a:spLocks noChangeArrowheads="1"/>
          </p:cNvSpPr>
          <p:nvPr/>
        </p:nvSpPr>
        <p:spPr bwMode="auto">
          <a:xfrm>
            <a:off x="1608138" y="2100263"/>
            <a:ext cx="136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bg1"/>
                </a:solidFill>
                <a:latin typeface="Calibri" panose="020F0502020204030204" pitchFamily="34" charset="0"/>
              </a:rPr>
              <a:t>Output port </a:t>
            </a:r>
            <a:endParaRPr lang="en-US" sz="18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Gerade Verbindung mit Pfeil 15"/>
          <p:cNvCxnSpPr>
            <a:stCxn id="74763" idx="0"/>
          </p:cNvCxnSpPr>
          <p:nvPr/>
        </p:nvCxnSpPr>
        <p:spPr>
          <a:xfrm flipH="1" flipV="1">
            <a:off x="3255963" y="3573463"/>
            <a:ext cx="903287" cy="42386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3" name="Textfeld 17"/>
          <p:cNvSpPr txBox="1">
            <a:spLocks noChangeArrowheads="1"/>
          </p:cNvSpPr>
          <p:nvPr/>
        </p:nvSpPr>
        <p:spPr bwMode="auto">
          <a:xfrm>
            <a:off x="3419475" y="3997325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bg1"/>
                </a:solidFill>
                <a:latin typeface="Calibri" panose="020F0502020204030204" pitchFamily="34" charset="0"/>
              </a:rPr>
              <a:t>Output port 3</a:t>
            </a:r>
            <a:endParaRPr lang="en-US" sz="18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3732213" y="1844675"/>
            <a:ext cx="0" cy="67151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5" name="Rechteck 24"/>
          <p:cNvSpPr>
            <a:spLocks noChangeArrowheads="1"/>
          </p:cNvSpPr>
          <p:nvPr/>
        </p:nvSpPr>
        <p:spPr bwMode="auto">
          <a:xfrm>
            <a:off x="3363913" y="1509713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accent2"/>
                </a:solidFill>
                <a:latin typeface="Calibri" panose="020F0502020204030204" pitchFamily="34" charset="0"/>
              </a:rPr>
              <a:t>Signal</a:t>
            </a:r>
            <a:endParaRPr lang="en-US" sz="18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3938588" y="2757488"/>
            <a:ext cx="488950" cy="33655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7" name="Rechteck 26"/>
          <p:cNvSpPr>
            <a:spLocks noChangeArrowheads="1"/>
          </p:cNvSpPr>
          <p:nvPr/>
        </p:nvSpPr>
        <p:spPr bwMode="auto">
          <a:xfrm>
            <a:off x="3995738" y="320357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accent2"/>
                </a:solidFill>
                <a:latin typeface="Calibri" panose="020F0502020204030204" pitchFamily="34" charset="0"/>
              </a:rPr>
              <a:t>Quiet line</a:t>
            </a:r>
          </a:p>
        </p:txBody>
      </p:sp>
      <p:cxnSp>
        <p:nvCxnSpPr>
          <p:cNvPr id="32" name="Gerade Verbindung mit Pfeil 31"/>
          <p:cNvCxnSpPr>
            <a:stCxn id="74769" idx="1"/>
          </p:cNvCxnSpPr>
          <p:nvPr/>
        </p:nvCxnSpPr>
        <p:spPr>
          <a:xfrm flipH="1">
            <a:off x="5397500" y="2836863"/>
            <a:ext cx="830263" cy="18415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9" name="Textfeld 32"/>
          <p:cNvSpPr txBox="1">
            <a:spLocks noChangeArrowheads="1"/>
          </p:cNvSpPr>
          <p:nvPr/>
        </p:nvSpPr>
        <p:spPr bwMode="auto">
          <a:xfrm>
            <a:off x="6227763" y="26527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bg1"/>
                </a:solidFill>
                <a:latin typeface="Calibri" panose="020F0502020204030204" pitchFamily="34" charset="0"/>
              </a:rPr>
              <a:t>ground</a:t>
            </a:r>
            <a:endParaRPr lang="en-US" sz="18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770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IV. Crosstalk. Comparison with Electronics.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de-DE" smtClean="0"/>
              <a:t>Task 2.1 Requirements and Needs </a:t>
            </a:r>
            <a:endParaRPr lang="en-US" smtClean="0"/>
          </a:p>
        </p:txBody>
      </p:sp>
      <p:sp>
        <p:nvSpPr>
          <p:cNvPr id="7680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039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76805" name="Textfeld 3"/>
          <p:cNvSpPr txBox="1">
            <a:spLocks noChangeArrowheads="1"/>
          </p:cNvSpPr>
          <p:nvPr/>
        </p:nvSpPr>
        <p:spPr bwMode="auto">
          <a:xfrm>
            <a:off x="684213" y="19161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transmission</a:t>
            </a:r>
            <a:endParaRPr 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6" name="Textfeld 4"/>
          <p:cNvSpPr txBox="1">
            <a:spLocks noChangeArrowheads="1"/>
          </p:cNvSpPr>
          <p:nvPr/>
        </p:nvSpPr>
        <p:spPr bwMode="auto">
          <a:xfrm>
            <a:off x="2589213" y="241141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reflection</a:t>
            </a:r>
            <a:endParaRPr 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7" name="Textfeld 5"/>
          <p:cNvSpPr txBox="1">
            <a:spLocks noChangeArrowheads="1"/>
          </p:cNvSpPr>
          <p:nvPr/>
        </p:nvSpPr>
        <p:spPr bwMode="auto">
          <a:xfrm>
            <a:off x="2055813" y="35369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solidFill>
                  <a:schemeClr val="tx1"/>
                </a:solidFill>
                <a:latin typeface="Calibri" panose="020F0502020204030204" pitchFamily="34" charset="0"/>
              </a:rPr>
              <a:t>crosstalk</a:t>
            </a:r>
            <a:endParaRPr 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8" name="Textfeld 6"/>
          <p:cNvSpPr txBox="1">
            <a:spLocks noChangeArrowheads="1"/>
          </p:cNvSpPr>
          <p:nvPr/>
        </p:nvSpPr>
        <p:spPr bwMode="auto">
          <a:xfrm>
            <a:off x="1352550" y="5624513"/>
            <a:ext cx="729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/>
              <a:t>Crosstalk becomes significant in the GHz range (e.g. -15 dB at 4 GHz)</a:t>
            </a:r>
            <a:endParaRPr lang="en-US" sz="1800" b="0"/>
          </a:p>
        </p:txBody>
      </p:sp>
      <p:sp>
        <p:nvSpPr>
          <p:cNvPr id="76809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IV. Crosstalk. Electronics &amp; Frequency.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188"/>
            <a:ext cx="91440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77827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Task 2.1 Requirements and Needs</a:t>
            </a:r>
          </a:p>
        </p:txBody>
      </p:sp>
      <p:sp>
        <p:nvSpPr>
          <p:cNvPr id="77828" name="Textfeld 4"/>
          <p:cNvSpPr txBox="1">
            <a:spLocks noChangeArrowheads="1"/>
          </p:cNvSpPr>
          <p:nvPr/>
        </p:nvSpPr>
        <p:spPr bwMode="auto">
          <a:xfrm>
            <a:off x="1331913" y="5516563"/>
            <a:ext cx="690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800" b="0">
                <a:latin typeface="Calibri" panose="020F0502020204030204" pitchFamily="34" charset="0"/>
              </a:rPr>
              <a:t>Crosstalk increases with increasing wire length. </a:t>
            </a:r>
          </a:p>
          <a:p>
            <a:pPr eaLnBrk="1" hangingPunct="1"/>
            <a:r>
              <a:rPr lang="de-DE" sz="1800" b="0">
                <a:latin typeface="Calibri" panose="020F0502020204030204" pitchFamily="34" charset="0"/>
              </a:rPr>
              <a:t>4 mm long bond wires, for example, show a crosstalk of -15 dB at 2 GHz.</a:t>
            </a:r>
            <a:endParaRPr lang="en-US" sz="1800" b="0">
              <a:latin typeface="Calibri" panose="020F0502020204030204" pitchFamily="34" charset="0"/>
            </a:endParaRPr>
          </a:p>
        </p:txBody>
      </p:sp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IV. Crosstalk. Electronics &amp; Length.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and Needs</a:t>
            </a:r>
            <a:endParaRPr lang="el-G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>
                <a:solidFill>
                  <a:srgbClr val="220060"/>
                </a:solidFill>
              </a:rPr>
              <a:t>In electronics, there are crosstalk issues already at pitches ~ 150 </a:t>
            </a:r>
            <a:r>
              <a:rPr lang="el-GR" smtClean="0">
                <a:solidFill>
                  <a:srgbClr val="220060"/>
                </a:solidFill>
              </a:rPr>
              <a:t>μ</a:t>
            </a:r>
            <a:r>
              <a:rPr lang="en-US" smtClean="0">
                <a:solidFill>
                  <a:srgbClr val="220060"/>
                </a:solidFill>
              </a:rPr>
              <a:t>m at GHz frequencies between electrical wirebonds.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220060"/>
                </a:solidFill>
              </a:rPr>
              <a:t>In photonics &amp; plasmonics, there are no such issues even at smaller pitches, as light is mostly confined in waveguides and tails only extend to wavelength distances (microns).</a:t>
            </a:r>
          </a:p>
          <a:p>
            <a:pPr lvl="1">
              <a:buFontTx/>
              <a:buChar char="•"/>
            </a:pPr>
            <a:r>
              <a:rPr lang="en-US" smtClean="0">
                <a:solidFill>
                  <a:srgbClr val="220060"/>
                </a:solidFill>
              </a:rPr>
              <a:t>Plasmonics: ~1 micron</a:t>
            </a:r>
          </a:p>
          <a:p>
            <a:pPr lvl="1">
              <a:buFontTx/>
              <a:buChar char="•"/>
            </a:pPr>
            <a:r>
              <a:rPr lang="en-US" smtClean="0">
                <a:solidFill>
                  <a:srgbClr val="220060"/>
                </a:solidFill>
              </a:rPr>
              <a:t>Photonics:   ~2 microns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220060"/>
                </a:solidFill>
              </a:rPr>
              <a:t>In NAVOLCHI, we are planning for channel physical separations of 35 and 250 microns with no crosstalk.</a:t>
            </a:r>
            <a:endParaRPr lang="el-GR" smtClean="0">
              <a:solidFill>
                <a:srgbClr val="220060"/>
              </a:solidFill>
            </a:endParaRP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IV. Crosstalk in Electronics. Comparison.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and Needs</a:t>
            </a:r>
            <a:endParaRPr lang="el-GR" smtClean="0"/>
          </a:p>
        </p:txBody>
      </p:sp>
      <p:pic>
        <p:nvPicPr>
          <p:cNvPr id="79877" name="Picture 5" descr="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756025"/>
            <a:ext cx="40290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600" b="1" smtClean="0">
                <a:solidFill>
                  <a:srgbClr val="220060"/>
                </a:solidFill>
              </a:rPr>
              <a:t>Electronics are approaching their size limit</a:t>
            </a:r>
            <a:r>
              <a:rPr lang="en-US" sz="1600" smtClean="0">
                <a:solidFill>
                  <a:srgbClr val="220060"/>
                </a:solidFill>
              </a:rPr>
              <a:t> (several nanometers for device features). Quantum tunneling for &lt; 15 nm. Silicon lattice constant ~ 0.5 nm.</a:t>
            </a:r>
          </a:p>
          <a:p>
            <a:pPr>
              <a:buFontTx/>
              <a:buChar char="•"/>
            </a:pPr>
            <a:r>
              <a:rPr lang="en-US" sz="1600" b="1" smtClean="0">
                <a:solidFill>
                  <a:srgbClr val="220060"/>
                </a:solidFill>
              </a:rPr>
              <a:t>Photonics is much bulkier than electronics.</a:t>
            </a:r>
            <a:r>
              <a:rPr lang="en-US" sz="1600" smtClean="0">
                <a:solidFill>
                  <a:srgbClr val="220060"/>
                </a:solidFill>
              </a:rPr>
              <a:t> Minimum possible confinement of light in any dimension of conventional photonics</a:t>
            </a:r>
            <a:r>
              <a:rPr lang="el-GR" sz="1600" smtClean="0">
                <a:solidFill>
                  <a:srgbClr val="220060"/>
                </a:solidFill>
              </a:rPr>
              <a:t> </a:t>
            </a:r>
            <a:r>
              <a:rPr lang="en-US" sz="1600" smtClean="0">
                <a:solidFill>
                  <a:srgbClr val="220060"/>
                </a:solidFill>
              </a:rPr>
              <a:t>is called the diffraction limit: </a:t>
            </a:r>
            <a:r>
              <a:rPr lang="el-GR" sz="1600" b="1" smtClean="0">
                <a:solidFill>
                  <a:srgbClr val="220060"/>
                </a:solidFill>
              </a:rPr>
              <a:t>λ/2</a:t>
            </a:r>
            <a:r>
              <a:rPr lang="en-US" sz="1600" smtClean="0">
                <a:solidFill>
                  <a:srgbClr val="220060"/>
                </a:solidFill>
              </a:rPr>
              <a:t> (~500 nm for telecom frequencies in glass). This limit comes up when one tries to solve Maxwell’s Equations for materials with positive permittivities (i.e. non-metals).</a:t>
            </a:r>
          </a:p>
          <a:p>
            <a:pPr>
              <a:buFontTx/>
              <a:buChar char="•"/>
            </a:pPr>
            <a:r>
              <a:rPr lang="en-US" sz="1600" b="1" smtClean="0">
                <a:solidFill>
                  <a:srgbClr val="220060"/>
                </a:solidFill>
              </a:rPr>
              <a:t>Confinement in plasmonics can beat the diffraction limit by about an order of magnitude</a:t>
            </a:r>
            <a:r>
              <a:rPr lang="en-US" sz="1600" smtClean="0">
                <a:solidFill>
                  <a:srgbClr val="220060"/>
                </a:solidFill>
              </a:rPr>
              <a:t> in any dimension (</a:t>
            </a:r>
            <a:r>
              <a:rPr lang="el-GR" sz="1600" b="1" smtClean="0">
                <a:solidFill>
                  <a:srgbClr val="220060"/>
                </a:solidFill>
              </a:rPr>
              <a:t>λ/20</a:t>
            </a:r>
            <a:r>
              <a:rPr lang="el-GR" sz="1600" smtClean="0">
                <a:solidFill>
                  <a:srgbClr val="220060"/>
                </a:solidFill>
              </a:rPr>
              <a:t>)</a:t>
            </a:r>
            <a:r>
              <a:rPr lang="en-US" sz="1600" smtClean="0">
                <a:solidFill>
                  <a:srgbClr val="220060"/>
                </a:solidFill>
              </a:rPr>
              <a:t>.</a:t>
            </a:r>
            <a:r>
              <a:rPr lang="el-GR" sz="1600" smtClean="0">
                <a:solidFill>
                  <a:srgbClr val="220060"/>
                </a:solidFill>
              </a:rPr>
              <a:t> </a:t>
            </a:r>
            <a:r>
              <a:rPr lang="en-US" sz="1600" smtClean="0">
                <a:solidFill>
                  <a:srgbClr val="220060"/>
                </a:solidFill>
              </a:rPr>
              <a:t>In laboratory practice, dimensions of </a:t>
            </a:r>
            <a:r>
              <a:rPr lang="el-GR" sz="1600" smtClean="0">
                <a:solidFill>
                  <a:srgbClr val="220060"/>
                </a:solidFill>
              </a:rPr>
              <a:t>&lt; λ/2</a:t>
            </a:r>
            <a:r>
              <a:rPr lang="en-US" sz="1600" smtClean="0">
                <a:solidFill>
                  <a:srgbClr val="220060"/>
                </a:solidFill>
              </a:rPr>
              <a:t> (subwavelength) are typical. This makes plasmonic devices significantly more compact. There is a trade-off between confinement and loss.</a:t>
            </a:r>
          </a:p>
          <a:p>
            <a:pPr>
              <a:buFontTx/>
              <a:buChar char="•"/>
            </a:pPr>
            <a:r>
              <a:rPr lang="en-US" sz="1600" smtClean="0">
                <a:solidFill>
                  <a:srgbClr val="220060"/>
                </a:solidFill>
              </a:rPr>
              <a:t>In practice, photonic/plasmonic devices are longer than the limits, because many wavelengths are needed for meaningful light-matter interaction.</a:t>
            </a:r>
            <a:endParaRPr lang="el-GR" sz="1600" smtClean="0">
              <a:solidFill>
                <a:srgbClr val="220060"/>
              </a:solidFill>
            </a:endParaRP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V. Size. Theory.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and Needs</a:t>
            </a:r>
            <a:endParaRPr lang="el-GR" smtClean="0"/>
          </a:p>
        </p:txBody>
      </p:sp>
      <p:sp>
        <p:nvSpPr>
          <p:cNvPr id="80899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V. Size. NAVOLCHI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4536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In NAVOLCHI,</a:t>
            </a:r>
            <a:r>
              <a:rPr lang="en-US" sz="1800"/>
              <a:t> </a:t>
            </a:r>
            <a:r>
              <a:rPr lang="en-US" sz="1800" b="0"/>
              <a:t>we are aiming at areas of tens of </a:t>
            </a:r>
            <a:r>
              <a:rPr lang="el-GR" sz="1800" b="0"/>
              <a:t>μ</a:t>
            </a:r>
            <a:r>
              <a:rPr lang="en-US" sz="1800" b="0"/>
              <a:t>m</a:t>
            </a:r>
            <a:r>
              <a:rPr lang="en-US" sz="1800" b="0" baseline="30%"/>
              <a:t>2</a:t>
            </a:r>
            <a:r>
              <a:rPr lang="en-US" sz="1800" b="0"/>
              <a:t> for the devices, beating state-of-the-art integrated photonic devices by 1-2 orders of magnitude.</a:t>
            </a:r>
            <a:endParaRPr lang="en-US" sz="1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Ultimate bottleneck is caused by heat dissipation and loss trade-off. </a:t>
            </a:r>
          </a:p>
        </p:txBody>
      </p:sp>
      <p:sp>
        <p:nvSpPr>
          <p:cNvPr id="80906" name="TextBox 7"/>
          <p:cNvSpPr txBox="1">
            <a:spLocks noChangeArrowheads="1"/>
          </p:cNvSpPr>
          <p:nvPr/>
        </p:nvSpPr>
        <p:spPr bwMode="auto">
          <a:xfrm>
            <a:off x="2555875" y="4437063"/>
            <a:ext cx="70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metal</a:t>
            </a:r>
            <a:endParaRPr lang="el-GR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0907" name="Straight Arrow Connector 4"/>
          <p:cNvCxnSpPr>
            <a:cxnSpLocks noChangeShapeType="1"/>
          </p:cNvCxnSpPr>
          <p:nvPr/>
        </p:nvCxnSpPr>
        <p:spPr bwMode="auto">
          <a:xfrm>
            <a:off x="3276600" y="4581525"/>
            <a:ext cx="436563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0908" name="Picture 12" descr="IIM"/>
          <p:cNvPicPr>
            <a:picLocks noChangeAspect="1" noChangeArrowheads="1"/>
          </p:cNvPicPr>
          <p:nvPr/>
        </p:nvPicPr>
        <p:blipFill>
          <a:blip r:embed="rId2">
            <a:lum contrast="-6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17160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cxnSp>
        <p:nvCxnSpPr>
          <p:cNvPr id="80909" name="Straight Arrow Connector 4"/>
          <p:cNvCxnSpPr>
            <a:cxnSpLocks noChangeShapeType="1"/>
          </p:cNvCxnSpPr>
          <p:nvPr/>
        </p:nvCxnSpPr>
        <p:spPr bwMode="auto">
          <a:xfrm>
            <a:off x="3271838" y="4149725"/>
            <a:ext cx="436562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0" name="TextBox 7"/>
          <p:cNvSpPr txBox="1">
            <a:spLocks noChangeArrowheads="1"/>
          </p:cNvSpPr>
          <p:nvPr/>
        </p:nvSpPr>
        <p:spPr bwMode="auto">
          <a:xfrm>
            <a:off x="2124075" y="39338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insulators</a:t>
            </a:r>
            <a:endParaRPr lang="el-GR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&amp; Needs</a:t>
            </a:r>
            <a:endParaRPr lang="el-GR" smtClean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800" b="1" smtClean="0">
                <a:solidFill>
                  <a:srgbClr val="220060"/>
                </a:solidFill>
              </a:rPr>
              <a:t>In plasmonics, the RC constant is very small leading to low latency.</a:t>
            </a:r>
          </a:p>
          <a:p>
            <a:pPr>
              <a:buFontTx/>
              <a:buChar char="•"/>
            </a:pPr>
            <a:r>
              <a:rPr lang="en-US" sz="1800" b="1" smtClean="0">
                <a:solidFill>
                  <a:srgbClr val="220060"/>
                </a:solidFill>
              </a:rPr>
              <a:t>Plasmonic devices can be shorter </a:t>
            </a:r>
            <a:r>
              <a:rPr lang="en-US" sz="1800" smtClean="0">
                <a:solidFill>
                  <a:srgbClr val="220060"/>
                </a:solidFill>
              </a:rPr>
              <a:t>than conventional photonic devices, also translating to low latency. </a:t>
            </a:r>
          </a:p>
        </p:txBody>
      </p: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VI. Latency. Theory &amp; NAVOLCHI.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71550" y="1341438"/>
            <a:ext cx="7345363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12700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7272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21844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6416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30988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35560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40132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44704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WP2 Position in Project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Objectives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Tasks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Milestones and Deliverables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Status of Work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Summary and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Task 2.2 Modeling of Devices &amp; System</a:t>
            </a:r>
            <a:r>
              <a:rPr lang="en-US" sz="3200" smtClean="0">
                <a:solidFill>
                  <a:srgbClr val="002060"/>
                </a:solidFill>
              </a:rPr>
              <a:t> </a:t>
            </a:r>
            <a:endParaRPr lang="en-US" sz="320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900113" y="1484313"/>
          <a:ext cx="7277100" cy="2124075"/>
        </p:xfrm>
        <a:graphic>
          <a:graphicData uri="http://purl.oclc.org/ooxml/drawingml/table">
            <a:tbl>
              <a:tblPr/>
              <a:tblGrid>
                <a:gridCol w="2078037"/>
                <a:gridCol w="2632075"/>
                <a:gridCol w="2566988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0" lang="el-GR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Now</a:t>
                      </a:r>
                      <a:endParaRPr kumimoji="0" lang="el-GR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</a:t>
                      </a:r>
                      <a:endParaRPr kumimoji="0" lang="el-GR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 Gbit/s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[1,2] </a:t>
                      </a: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/channel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230-780 Tbit/s (2022)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[3,4]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Consum.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pJ/bit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[2,4]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50-100 fJ/bit (2022)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[3,4]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 ns @450 MHz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Footprint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0" lang="el-GR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 </a:t>
                      </a:r>
                      <a:r>
                        <a:rPr kumimoji="0" lang="el-GR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2[5]</a:t>
                      </a:r>
                      <a:endParaRPr kumimoji="0" lang="el-GR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</a:tbl>
          </a:graphicData>
        </a:graphic>
      </p:graphicFrame>
      <p:sp>
        <p:nvSpPr>
          <p:cNvPr id="66590" name="TextBox 4"/>
          <p:cNvSpPr txBox="1">
            <a:spLocks noChangeArrowheads="1"/>
          </p:cNvSpPr>
          <p:nvPr/>
        </p:nvSpPr>
        <p:spPr bwMode="auto">
          <a:xfrm>
            <a:off x="755650" y="3933825"/>
            <a:ext cx="7783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/>
              <a:t>Input by ST. </a:t>
            </a:r>
          </a:p>
          <a:p>
            <a:pPr eaLnBrk="1" hangingPunct="1">
              <a:buFontTx/>
              <a:buAutoNum type="arabicPeriod"/>
            </a:pPr>
            <a:r>
              <a:rPr lang="en-US" sz="1400"/>
              <a:t>See available products in D2.2.</a:t>
            </a:r>
          </a:p>
          <a:p>
            <a:pPr eaLnBrk="1" hangingPunct="1">
              <a:buFontTx/>
              <a:buAutoNum type="arabicPeriod"/>
            </a:pPr>
            <a:r>
              <a:rPr lang="en-US" sz="1400"/>
              <a:t>ITRS 2009.</a:t>
            </a:r>
          </a:p>
          <a:p>
            <a:pPr eaLnBrk="1" hangingPunct="1">
              <a:buFontTx/>
              <a:buAutoNum type="arabicPeriod"/>
            </a:pPr>
            <a:r>
              <a:rPr lang="en-US" sz="1400"/>
              <a:t>D. A. B. Miller, “Device requirements for optical interconnects to silicon chips”, Proc. of the IEEE 97, 1166-1185 (2009).</a:t>
            </a:r>
          </a:p>
          <a:p>
            <a:pPr eaLnBrk="1" hangingPunct="1">
              <a:buFontTx/>
              <a:buAutoNum type="arabicPeriod"/>
            </a:pPr>
            <a:r>
              <a:rPr lang="en-US" sz="1400"/>
              <a:t>Input by partners</a:t>
            </a:r>
            <a:r>
              <a:rPr lang="el-GR" sz="1400"/>
              <a:t>.</a:t>
            </a:r>
          </a:p>
        </p:txBody>
      </p:sp>
      <p:sp>
        <p:nvSpPr>
          <p:cNvPr id="66591" name="Rectangle 7"/>
          <p:cNvSpPr>
            <a:spLocks noChangeArrowheads="1"/>
          </p:cNvSpPr>
          <p:nvPr/>
        </p:nvSpPr>
        <p:spPr bwMode="auto">
          <a:xfrm>
            <a:off x="971550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I. Industry needs &amp; NAVOLCHI targets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2.2 Modeling of Devices &amp; System</a:t>
            </a:r>
            <a:endParaRPr lang="el-GR" smtClean="0"/>
          </a:p>
        </p:txBody>
      </p:sp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11160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II. Device Specifications.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64576" name="Group 64"/>
          <p:cNvGraphicFramePr>
            <a:graphicFrameLocks noGrp="1"/>
          </p:cNvGraphicFramePr>
          <p:nvPr/>
        </p:nvGraphicFramePr>
        <p:xfrm>
          <a:off x="1547813" y="1484313"/>
          <a:ext cx="6018212" cy="2286000"/>
        </p:xfrm>
        <a:graphic>
          <a:graphicData uri="http://purl.oclc.org/ooxml/drawingml/table">
            <a:tbl>
              <a:tblPr/>
              <a:tblGrid>
                <a:gridCol w="1001712"/>
                <a:gridCol w="1003300"/>
                <a:gridCol w="1001713"/>
                <a:gridCol w="1136650"/>
                <a:gridCol w="793750"/>
                <a:gridCol w="1081087"/>
              </a:tblGrid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Device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Rate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Latency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Cons.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Laser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</a:t>
                      </a:r>
                      <a:endParaRPr kumimoji="0" lang="el-GR" sz="10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W)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fj/bit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 5% 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Modulator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Gb/s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ps 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 fJ/bit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20 dB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Amplifier*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transp.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ps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30 pJ/bit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Detector**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l-GR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W/V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 10</a:t>
                      </a:r>
                      <a:r>
                        <a:rPr kumimoji="0" lang="en-US" sz="1200" b="1" i="0" u="none" strike="noStrike" cap="none" normalizeH="0" baseline="3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(10-100 nW)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Gratings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transp.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dB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Filters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transp.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20 ps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0.2 pJ/bit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</a:t>
                      </a:r>
                      <a:r>
                        <a:rPr kumimoji="0" lang="el-GR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dB</a:t>
                      </a:r>
                      <a:endParaRPr kumimoji="0" lang="en-US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34" name="Text Box 122"/>
          <p:cNvSpPr txBox="1">
            <a:spLocks noChangeArrowheads="1"/>
          </p:cNvSpPr>
          <p:nvPr/>
        </p:nvSpPr>
        <p:spPr bwMode="auto">
          <a:xfrm>
            <a:off x="1692275" y="3789363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* optically pumped scenario</a:t>
            </a:r>
          </a:p>
          <a:p>
            <a:r>
              <a:rPr lang="en-US" sz="1200"/>
              <a:t>** nano-gap photoconductor scenario</a:t>
            </a:r>
            <a:endParaRPr lang="el-GR" sz="1200"/>
          </a:p>
        </p:txBody>
      </p:sp>
      <p:grpSp>
        <p:nvGrpSpPr>
          <p:cNvPr id="64635" name="Agrupar 33"/>
          <p:cNvGrpSpPr>
            <a:grpSpLocks/>
          </p:cNvGrpSpPr>
          <p:nvPr/>
        </p:nvGrpSpPr>
        <p:grpSpPr bwMode="auto">
          <a:xfrm>
            <a:off x="6084888" y="3860800"/>
            <a:ext cx="1592262" cy="2376488"/>
            <a:chOff x="1691680" y="3789040"/>
            <a:chExt cx="1593724" cy="2376264"/>
          </a:xfrm>
        </p:grpSpPr>
        <p:grpSp>
          <p:nvGrpSpPr>
            <p:cNvPr id="64636" name="Agrupar 34"/>
            <p:cNvGrpSpPr>
              <a:grpSpLocks/>
            </p:cNvGrpSpPr>
            <p:nvPr/>
          </p:nvGrpSpPr>
          <p:grpSpPr bwMode="auto">
            <a:xfrm>
              <a:off x="1691680" y="3789040"/>
              <a:ext cx="1593724" cy="2376264"/>
              <a:chOff x="3635896" y="2492896"/>
              <a:chExt cx="1593724" cy="2376264"/>
            </a:xfrm>
          </p:grpSpPr>
          <p:grpSp>
            <p:nvGrpSpPr>
              <p:cNvPr id="64637" name="Agrupar 36"/>
              <p:cNvGrpSpPr>
                <a:grpSpLocks/>
              </p:cNvGrpSpPr>
              <p:nvPr/>
            </p:nvGrpSpPr>
            <p:grpSpPr bwMode="auto">
              <a:xfrm>
                <a:off x="3635896" y="2492896"/>
                <a:ext cx="1593724" cy="2376264"/>
                <a:chOff x="1726380" y="2492896"/>
                <a:chExt cx="1593724" cy="2376264"/>
              </a:xfrm>
            </p:grpSpPr>
            <p:sp>
              <p:nvSpPr>
                <p:cNvPr id="50" name="Rectángulo 49"/>
                <p:cNvSpPr/>
                <p:nvPr/>
              </p:nvSpPr>
              <p:spPr>
                <a:xfrm>
                  <a:off x="1726380" y="2492896"/>
                  <a:ext cx="1584190" cy="1296866"/>
                </a:xfrm>
                <a:prstGeom prst="rect">
                  <a:avLst/>
                </a:prstGeom>
                <a:solidFill>
                  <a:schemeClr val="accent2">
                    <a:lumMod val="75%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800" b="0" dirty="0"/>
                </a:p>
              </p:txBody>
            </p:sp>
            <p:grpSp>
              <p:nvGrpSpPr>
                <p:cNvPr id="64639" name="Agrupar 50"/>
                <p:cNvGrpSpPr>
                  <a:grpSpLocks/>
                </p:cNvGrpSpPr>
                <p:nvPr/>
              </p:nvGrpSpPr>
              <p:grpSpPr bwMode="auto">
                <a:xfrm>
                  <a:off x="1735928" y="4077072"/>
                  <a:ext cx="1584176" cy="792088"/>
                  <a:chOff x="1763688" y="4509120"/>
                  <a:chExt cx="1584176" cy="792088"/>
                </a:xfrm>
              </p:grpSpPr>
              <p:sp>
                <p:nvSpPr>
                  <p:cNvPr id="53" name="Rectángulo 52"/>
                  <p:cNvSpPr/>
                  <p:nvPr/>
                </p:nvSpPr>
                <p:spPr>
                  <a:xfrm>
                    <a:off x="1763674" y="4940879"/>
                    <a:ext cx="1584190" cy="360329"/>
                  </a:xfrm>
                  <a:prstGeom prst="rect">
                    <a:avLst/>
                  </a:prstGeom>
                  <a:solidFill>
                    <a:schemeClr val="accent5">
                      <a:lumMod val="60%"/>
                      <a:lumOff val="40%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s-ES" sz="1800" b="0" dirty="0"/>
                      <a:t>GLASS</a:t>
                    </a:r>
                    <a:endParaRPr lang="es-ES" sz="1800" b="0" dirty="0"/>
                  </a:p>
                </p:txBody>
              </p:sp>
              <p:sp>
                <p:nvSpPr>
                  <p:cNvPr id="54" name="Rectángulo 53"/>
                  <p:cNvSpPr/>
                  <p:nvPr/>
                </p:nvSpPr>
                <p:spPr>
                  <a:xfrm>
                    <a:off x="1763674" y="4725000"/>
                    <a:ext cx="1584190" cy="215880"/>
                  </a:xfrm>
                  <a:prstGeom prst="rect">
                    <a:avLst/>
                  </a:prstGeom>
                  <a:solidFill>
                    <a:schemeClr val="accent2">
                      <a:lumMod val="75%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s-ES" sz="1400" b="0" dirty="0"/>
                      <a:t>QD-</a:t>
                    </a:r>
                    <a:r>
                      <a:rPr lang="es-ES" sz="1400" b="0" dirty="0" err="1"/>
                      <a:t>layer</a:t>
                    </a:r>
                    <a:r>
                      <a:rPr lang="es-ES" sz="1400" b="0" dirty="0"/>
                      <a:t> (300 </a:t>
                    </a:r>
                    <a:r>
                      <a:rPr lang="es-ES" sz="1400" b="0" dirty="0" err="1"/>
                      <a:t>nm</a:t>
                    </a:r>
                    <a:r>
                      <a:rPr lang="es-ES" sz="1400" b="0" dirty="0"/>
                      <a:t>)</a:t>
                    </a:r>
                    <a:endParaRPr lang="es-ES" sz="1400" b="0" dirty="0"/>
                  </a:p>
                </p:txBody>
              </p:sp>
              <p:sp>
                <p:nvSpPr>
                  <p:cNvPr id="55" name="Rectángulo 54"/>
                  <p:cNvSpPr/>
                  <p:nvPr/>
                </p:nvSpPr>
                <p:spPr>
                  <a:xfrm>
                    <a:off x="1763674" y="4509120"/>
                    <a:ext cx="1584190" cy="215880"/>
                  </a:xfrm>
                  <a:prstGeom prst="rect">
                    <a:avLst/>
                  </a:prstGeom>
                  <a:solidFill>
                    <a:schemeClr val="bg1">
                      <a:lumMod val="75%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s-ES" sz="1800" b="0" dirty="0"/>
                      <a:t>Ag</a:t>
                    </a:r>
                    <a:endParaRPr lang="es-ES" sz="1800" b="0" dirty="0"/>
                  </a:p>
                </p:txBody>
              </p:sp>
            </p:grpSp>
            <p:sp>
              <p:nvSpPr>
                <p:cNvPr id="64643" name="CuadroTexto 51"/>
                <p:cNvSpPr txBox="1">
                  <a:spLocks noChangeArrowheads="1"/>
                </p:cNvSpPr>
                <p:nvPr/>
              </p:nvSpPr>
              <p:spPr bwMode="auto">
                <a:xfrm>
                  <a:off x="2123619" y="2492896"/>
                  <a:ext cx="719798" cy="366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%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%"/>
                    </a:spcBef>
                    <a:spcAft>
                      <a:spcPct val="0%"/>
                    </a:spcAft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%"/>
                    </a:spcBef>
                    <a:spcAft>
                      <a:spcPct val="0%"/>
                    </a:spcAft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%"/>
                    </a:spcBef>
                    <a:spcAft>
                      <a:spcPct val="0%"/>
                    </a:spcAft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%"/>
                    </a:spcBef>
                    <a:spcAft>
                      <a:spcPct val="0%"/>
                    </a:spcAft>
                    <a:defRPr sz="3200" b="1">
                      <a:solidFill>
                        <a:srgbClr val="22006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sz="1800" b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TOP</a:t>
                  </a:r>
                </a:p>
              </p:txBody>
            </p:sp>
          </p:grpSp>
          <p:sp>
            <p:nvSpPr>
              <p:cNvPr id="38" name="Forma libre 37"/>
              <p:cNvSpPr/>
              <p:nvPr/>
            </p:nvSpPr>
            <p:spPr>
              <a:xfrm>
                <a:off x="4068092" y="2900846"/>
                <a:ext cx="333681" cy="700021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%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800" b="0"/>
              </a:p>
            </p:txBody>
          </p:sp>
          <p:sp>
            <p:nvSpPr>
              <p:cNvPr id="39" name="Forma libre 38"/>
              <p:cNvSpPr/>
              <p:nvPr/>
            </p:nvSpPr>
            <p:spPr>
              <a:xfrm flipH="1">
                <a:off x="4427197" y="2910370"/>
                <a:ext cx="325736" cy="701609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%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800" b="0"/>
              </a:p>
            </p:txBody>
          </p:sp>
          <p:cxnSp>
            <p:nvCxnSpPr>
              <p:cNvPr id="40" name="Conector recto de flecha 39"/>
              <p:cNvCxnSpPr/>
              <p:nvPr/>
            </p:nvCxnSpPr>
            <p:spPr>
              <a:xfrm flipV="1">
                <a:off x="4139595" y="2997673"/>
                <a:ext cx="254233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de flecha 40"/>
              <p:cNvCxnSpPr/>
              <p:nvPr/>
            </p:nvCxnSpPr>
            <p:spPr>
              <a:xfrm flipH="1" flipV="1">
                <a:off x="4435141" y="2997673"/>
                <a:ext cx="255823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648" name="CuadroTexto 41"/>
              <p:cNvSpPr txBox="1">
                <a:spLocks noChangeArrowheads="1"/>
              </p:cNvSpPr>
              <p:nvPr/>
            </p:nvSpPr>
            <p:spPr bwMode="auto">
              <a:xfrm>
                <a:off x="4428524" y="2708776"/>
                <a:ext cx="797394" cy="304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%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sz="3200" b="1">
                    <a:solidFill>
                      <a:srgbClr val="22006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sz="14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1-15 </a:t>
                </a:r>
                <a:r>
                  <a:rPr lang="es-ES" sz="1400">
                    <a:solidFill>
                      <a:schemeClr val="tx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s-ES" sz="14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</a:t>
                </a:r>
              </a:p>
            </p:txBody>
          </p:sp>
          <p:grpSp>
            <p:nvGrpSpPr>
              <p:cNvPr id="64649" name="Agrupar 42"/>
              <p:cNvGrpSpPr>
                <a:grpSpLocks/>
              </p:cNvGrpSpPr>
              <p:nvPr/>
            </p:nvGrpSpPr>
            <p:grpSpPr bwMode="auto">
              <a:xfrm rot="-5400000">
                <a:off x="4160772" y="3408180"/>
                <a:ext cx="534424" cy="576064"/>
                <a:chOff x="2699792" y="4999296"/>
                <a:chExt cx="534424" cy="805968"/>
              </a:xfrm>
            </p:grpSpPr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2830596" y="5005467"/>
                  <a:ext cx="40318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H="1" flipV="1">
                  <a:off x="2830596" y="5799113"/>
                  <a:ext cx="40318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>
                  <a:off x="2844883" y="4998798"/>
                  <a:ext cx="0" cy="2890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844883" y="5516781"/>
                  <a:ext cx="0" cy="2890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Elipse 48"/>
                <p:cNvSpPr/>
                <p:nvPr/>
              </p:nvSpPr>
              <p:spPr>
                <a:xfrm rot="16200000">
                  <a:off x="2701175" y="5273085"/>
                  <a:ext cx="289003" cy="28731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800" b="0" dirty="0">
                      <a:latin typeface="Tahoma"/>
                      <a:cs typeface="Tahoma"/>
                    </a:rPr>
                    <a:t>I</a:t>
                  </a:r>
                  <a:endParaRPr lang="es-ES" sz="1800" b="0" dirty="0">
                    <a:latin typeface="Tahoma"/>
                    <a:cs typeface="Tahoma"/>
                  </a:endParaRPr>
                </a:p>
              </p:txBody>
            </p:sp>
          </p:grpSp>
        </p:grpSp>
        <p:sp>
          <p:nvSpPr>
            <p:cNvPr id="64655" name="CuadroTexto 35"/>
            <p:cNvSpPr txBox="1">
              <a:spLocks noChangeArrowheads="1"/>
            </p:cNvSpPr>
            <p:nvPr/>
          </p:nvSpPr>
          <p:spPr bwMode="auto">
            <a:xfrm>
              <a:off x="2371304" y="4972720"/>
              <a:ext cx="242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 sz="3200" b="1">
                  <a:solidFill>
                    <a:srgbClr val="22006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 b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pic>
        <p:nvPicPr>
          <p:cNvPr id="64656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800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4657" name="Picture 2" descr="C:\Users\vcalzadilla\Desktop\PhD\Reports\Papers\BENELUX 2012\figures\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0.7%" t="12.001%" b="30.804%"/>
          <a:stretch>
            <a:fillRect/>
          </a:stretch>
        </p:blipFill>
        <p:spPr bwMode="auto">
          <a:xfrm>
            <a:off x="3059113" y="4437063"/>
            <a:ext cx="27511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2.2 Modeling of Devices &amp; System</a:t>
            </a:r>
            <a:endParaRPr lang="el-GR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55650" y="1628775"/>
            <a:ext cx="7345363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Challenges have arisen with some device specifications, as they do not cooperate with the system targets: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800" b="0"/>
          </a:p>
          <a:p>
            <a:pPr lvl="1" eaLnBrk="1" hangingPunct="1">
              <a:spcAft>
                <a:spcPct val="20%"/>
              </a:spcAft>
              <a:buFontTx/>
              <a:buChar char="•"/>
            </a:pPr>
            <a:r>
              <a:rPr lang="it-IT" sz="1800" b="0"/>
              <a:t>Amplifier power consumption estimated at &lt;30 pJ/bit (system goal: 1 pJ/bit)</a:t>
            </a:r>
          </a:p>
          <a:p>
            <a:pPr lvl="2" eaLnBrk="1" hangingPunct="1">
              <a:spcAft>
                <a:spcPct val="20%"/>
              </a:spcAft>
              <a:buFontTx/>
              <a:buChar char="•"/>
            </a:pPr>
            <a:r>
              <a:rPr lang="it-IT" sz="1800" b="0"/>
              <a:t>Possible solution: Avoid use of amplifier.</a:t>
            </a:r>
          </a:p>
          <a:p>
            <a:pPr lvl="1" eaLnBrk="1" hangingPunct="1">
              <a:spcAft>
                <a:spcPct val="20%"/>
              </a:spcAft>
              <a:buFontTx/>
              <a:buChar char="•"/>
            </a:pPr>
            <a:r>
              <a:rPr lang="it-IT" sz="1800" b="0"/>
              <a:t>Photodetector too slow for system goal (8.8 ns)</a:t>
            </a:r>
          </a:p>
          <a:p>
            <a:pPr lvl="2" eaLnBrk="1" hangingPunct="1">
              <a:spcAft>
                <a:spcPct val="20%"/>
              </a:spcAft>
              <a:buFontTx/>
              <a:buChar char="•"/>
            </a:pPr>
            <a:r>
              <a:rPr lang="it-IT" sz="1800" b="0"/>
              <a:t>Looking for faster solutions.</a:t>
            </a:r>
          </a:p>
          <a:p>
            <a:pPr lvl="2" eaLnBrk="1" hangingPunct="1">
              <a:spcAft>
                <a:spcPct val="20%"/>
              </a:spcAft>
              <a:buFontTx/>
              <a:buChar char="•"/>
            </a:pPr>
            <a:r>
              <a:rPr lang="it-IT" sz="1800" b="0"/>
              <a:t>Contingency plan on next slide.</a:t>
            </a:r>
          </a:p>
          <a:p>
            <a:pPr lvl="2" eaLnBrk="1" hangingPunct="1">
              <a:spcAft>
                <a:spcPct val="20%"/>
              </a:spcAft>
              <a:buFontTx/>
              <a:buChar char="•"/>
            </a:pPr>
            <a:endParaRPr lang="it-IT" sz="1800" b="0"/>
          </a:p>
        </p:txBody>
      </p:sp>
      <p:sp>
        <p:nvSpPr>
          <p:cNvPr id="40009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III. Challenges Arisen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2.2 Modeling of Devices &amp; System</a:t>
            </a:r>
            <a:endParaRPr lang="el-GR" smtClean="0"/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IV. NAVOLCHI System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7048" name="Picture 2" descr="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088062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2.2 Modeling of Devices &amp; System</a:t>
            </a:r>
            <a:endParaRPr lang="el-G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284538"/>
            <a:ext cx="8229600" cy="136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800" smtClean="0">
                <a:solidFill>
                  <a:srgbClr val="220060"/>
                </a:solidFill>
              </a:rPr>
              <a:t>NAVOLCHI simulation platform scenario in VPI Photonics.</a:t>
            </a:r>
          </a:p>
          <a:p>
            <a:pPr>
              <a:buFontTx/>
              <a:buChar char="•"/>
            </a:pPr>
            <a:endParaRPr lang="en-US" sz="400" smtClean="0">
              <a:solidFill>
                <a:srgbClr val="220060"/>
              </a:solidFill>
            </a:endParaRPr>
          </a:p>
          <a:p>
            <a:pPr>
              <a:buFontTx/>
              <a:buChar char="•"/>
            </a:pPr>
            <a:r>
              <a:rPr lang="en-US" sz="1800" smtClean="0">
                <a:solidFill>
                  <a:srgbClr val="220060"/>
                </a:solidFill>
              </a:rPr>
              <a:t>Generic modules already exist in VPI, but they are also Matlab-programmable for further control.</a:t>
            </a:r>
          </a:p>
          <a:p>
            <a:pPr>
              <a:buFontTx/>
              <a:buChar char="•"/>
            </a:pPr>
            <a:endParaRPr lang="en-US" sz="400" smtClean="0">
              <a:solidFill>
                <a:srgbClr val="220060"/>
              </a:solidFill>
            </a:endParaRPr>
          </a:p>
          <a:p>
            <a:pPr>
              <a:buFontTx/>
              <a:buChar char="•"/>
            </a:pPr>
            <a:r>
              <a:rPr lang="en-US" sz="1800" smtClean="0">
                <a:solidFill>
                  <a:srgbClr val="220060"/>
                </a:solidFill>
              </a:rPr>
              <a:t>1</a:t>
            </a:r>
            <a:r>
              <a:rPr lang="en-US" sz="1800" baseline="30%" smtClean="0">
                <a:solidFill>
                  <a:srgbClr val="220060"/>
                </a:solidFill>
              </a:rPr>
              <a:t>st</a:t>
            </a:r>
            <a:r>
              <a:rPr lang="en-US" sz="1800" smtClean="0">
                <a:solidFill>
                  <a:srgbClr val="220060"/>
                </a:solidFill>
              </a:rPr>
              <a:t> results to be presented in D2.3 (month 24)</a:t>
            </a:r>
            <a:endParaRPr lang="el-GR" sz="1800" smtClean="0">
              <a:solidFill>
                <a:srgbClr val="220060"/>
              </a:solidFill>
            </a:endParaRPr>
          </a:p>
        </p:txBody>
      </p:sp>
      <p:pic>
        <p:nvPicPr>
          <p:cNvPr id="63494" name="Picture 6" descr="VPIsyste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44638"/>
            <a:ext cx="41132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3495" name="Picture 7" descr="VPIsyste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54150"/>
            <a:ext cx="37941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V. System Modeling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Task 2.5 VHDL Modeling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79930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</a:pPr>
            <a:r>
              <a:rPr lang="en-US" sz="2000" b="0"/>
              <a:t>Verilog-A training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2-days training at ST Agrate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Language for modeling analog electronic parts as well as mechanical, thermal and optical parts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Fully compatible with Verilog and VHDL languages</a:t>
            </a:r>
          </a:p>
          <a:p>
            <a:pPr eaLnBrk="1" hangingPunct="1">
              <a:spcAft>
                <a:spcPct val="20%"/>
              </a:spcAft>
            </a:pPr>
            <a:endParaRPr lang="en-US" sz="2000" b="0"/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58070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Task 2.5 VHDL Modeling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73453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</a:pPr>
            <a:r>
              <a:rPr lang="en-US" sz="2000" b="0"/>
              <a:t>VHDL modeling of generic serializer/deserializer</a:t>
            </a:r>
          </a:p>
          <a:p>
            <a:pPr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Parametric building-blocks with configurable input and output size</a:t>
            </a:r>
          </a:p>
          <a:p>
            <a:pPr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Allowing to carry out architectural exploration simply changing the values of the parameters</a:t>
            </a:r>
          </a:p>
          <a:p>
            <a:pPr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Different configurations already verified and characterized in terms of area occupancy and operation frequency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27450"/>
            <a:ext cx="46085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Summary and Outlook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734536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346075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35063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/>
              <a:t>Summary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Requirements and needs reviewed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System target specs set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Devices defined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Initial benchmarking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System design drafts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 b="0"/>
          </a:p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/>
              <a:t>Outlook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Simulations for system and subsystems specifications convergence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Interaction with technical WPs to meet system targets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VHDL modeling of CMOS electronics, physical layer, and their interfacing 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Technoeconomics, green aspects &amp; roadmapping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 b="0"/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WP2 Position in Project</a:t>
            </a:r>
            <a:endParaRPr lang="el-GR" sz="3200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276600" y="1628775"/>
            <a:ext cx="914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96975"/>
            <a:ext cx="589597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636806" y="1061584"/>
            <a:ext cx="5150509" cy="1014904"/>
          </a:xfrm>
          <a:prstGeom prst="roundRect">
            <a:avLst/>
          </a:prstGeom>
          <a:noFill/>
          <a:ln w="0" cap="flat" cmpd="sng" algn="ctr">
            <a:solidFill>
              <a:srgbClr val="00B0F0">
                <a:alpha val="3%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%"/>
              </a:lnSpc>
              <a:spcBef>
                <a:spcPct val="50%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  <a:defRPr/>
            </a:pPr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7235825" y="126841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/>
              <a:t>Contributors: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44675"/>
            <a:ext cx="68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36838"/>
            <a:ext cx="762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05263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16563"/>
            <a:ext cx="1196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581525"/>
            <a:ext cx="1096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16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7563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Objectives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345363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Review requirements and needs for chip-to-chip interconnects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Initial benchmarking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Set target specifications for system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Define subsystem plasmonic devices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System modeling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8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Development of a cycle accurate VHDL model of a serializer/deserializer</a:t>
            </a:r>
            <a:endParaRPr lang="it-I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Tasks</a:t>
            </a:r>
            <a:endParaRPr lang="el-GR" sz="3200" smtClean="0"/>
          </a:p>
        </p:txBody>
      </p:sp>
      <p:graphicFrame>
        <p:nvGraphicFramePr>
          <p:cNvPr id="27700" name="Group 52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9600" cy="4667250"/>
        </p:xfrm>
        <a:graphic>
          <a:graphicData uri="http://purl.oclc.org/ooxml/drawingml/table">
            <a:tbl>
              <a:tblPr/>
              <a:tblGrid>
                <a:gridCol w="1093787"/>
                <a:gridCol w="5632450"/>
                <a:gridCol w="1503363"/>
              </a:tblGrid>
              <a:tr h="5762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Tasks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Period [months]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of chip to chip interconnect requirements and needs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Modeling of devices and system for communications applications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– 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2.3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analysis in terms of cost and green aspects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– 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Techno-economical evaluation and benchmarking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– 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2.5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VHDL modeling of plasmonic interconnect and CMOS interface circuits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Milestones</a:t>
            </a:r>
            <a:endParaRPr lang="el-GR" sz="3200" smtClean="0"/>
          </a:p>
        </p:txBody>
      </p:sp>
      <p:graphicFrame>
        <p:nvGraphicFramePr>
          <p:cNvPr id="29776" name="Group 80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424862" cy="4654550"/>
        </p:xfrm>
        <a:graphic>
          <a:graphicData uri="http://purl.oclc.org/ooxml/drawingml/table">
            <a:tbl>
              <a:tblPr/>
              <a:tblGrid>
                <a:gridCol w="793750"/>
                <a:gridCol w="5634037"/>
                <a:gridCol w="884238"/>
                <a:gridCol w="1112837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Milestones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chip-to-chip interconnection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environment and specification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plasmonic devices and material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 for chip-to-chip interconnection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a system and device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platform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the interconnection level specification employing developed plasmonic devices 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MS5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domain to plasmonic domain interface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and VHDL modelling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 interconnect VHDL modelling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MS7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of the cost and power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 efficiency of the developed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 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Deliverables</a:t>
            </a:r>
            <a:endParaRPr lang="el-GR" sz="3200" smtClean="0"/>
          </a:p>
        </p:txBody>
      </p:sp>
      <p:graphicFrame>
        <p:nvGraphicFramePr>
          <p:cNvPr id="31806" name="Group 62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424862" cy="3408362"/>
        </p:xfrm>
        <a:graphic>
          <a:graphicData uri="http://purl.oclc.org/ooxml/drawingml/table">
            <a:tbl>
              <a:tblPr/>
              <a:tblGrid>
                <a:gridCol w="793750"/>
                <a:gridCol w="5634037"/>
                <a:gridCol w="884238"/>
                <a:gridCol w="1112837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Deliverables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chip-to-chip interconnection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environment and specification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plasmonic 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of chip-to-chip interconnection-level specifications employing new plasmonic 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Interface and plasmonic interconnect models and reports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D2.5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Techno-economical evaluation with respect to the cost efficiency and green aspects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new applications and their opportunities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2.1 Requirements and Needs</a:t>
            </a:r>
            <a:endParaRPr lang="el-GR" smtClean="0"/>
          </a:p>
        </p:txBody>
      </p:sp>
      <p:sp>
        <p:nvSpPr>
          <p:cNvPr id="83971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I. What we are interested in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73453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346075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35063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None/>
            </a:pPr>
            <a:r>
              <a:rPr lang="en-US" sz="2000"/>
              <a:t>     </a:t>
            </a:r>
            <a:r>
              <a:rPr lang="en-US" sz="1800" b="0"/>
              <a:t>In the context of chip-to-chip interconnects, we are looking for:</a:t>
            </a:r>
          </a:p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1800" b="0"/>
              <a:t>Large</a:t>
            </a:r>
            <a:r>
              <a:rPr lang="en-US" sz="1800"/>
              <a:t> bandwidth </a:t>
            </a:r>
            <a:r>
              <a:rPr lang="en-US" sz="1800" b="0"/>
              <a:t>to resolve the data rate bottleneck</a:t>
            </a:r>
          </a:p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1800" b="0"/>
              <a:t>Small</a:t>
            </a:r>
            <a:r>
              <a:rPr lang="en-US" sz="1800"/>
              <a:t> Size </a:t>
            </a:r>
            <a:r>
              <a:rPr lang="en-US" sz="1800" b="0"/>
              <a:t>for increased integrability</a:t>
            </a:r>
          </a:p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1800" b="0"/>
              <a:t>Low</a:t>
            </a:r>
            <a:r>
              <a:rPr lang="en-US" sz="1800"/>
              <a:t> latency </a:t>
            </a:r>
            <a:r>
              <a:rPr lang="en-US" sz="1800" b="0"/>
              <a:t>also for improved performance and scalability</a:t>
            </a:r>
          </a:p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1800" b="0"/>
              <a:t>Low</a:t>
            </a:r>
            <a:r>
              <a:rPr lang="en-US" sz="1800"/>
              <a:t> power consumption </a:t>
            </a:r>
            <a:r>
              <a:rPr lang="en-US" sz="1800" b="0"/>
              <a:t>for energy and cost considerations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1800" b="0"/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 b="0"/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41663"/>
            <a:ext cx="2401887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755650" y="5229225"/>
            <a:ext cx="7345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346075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35063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None/>
            </a:pPr>
            <a:r>
              <a:rPr lang="en-US" sz="1800" b="0"/>
              <a:t>     In multicore systems, the chip-to-chip interconnect is the data rate bottleneck</a:t>
            </a:r>
            <a:endParaRPr lang="en-US" sz="200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164388" y="58054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1800"/>
              <a:t>(see D2.1)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smtClean="0"/>
              <a:t>Task 2.1 Requirements and Needs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382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i="1" smtClean="0">
                <a:solidFill>
                  <a:srgbClr val="220060"/>
                </a:solidFill>
              </a:rPr>
              <a:t>Chip-to-chip optical interconnection requires high speed transceivers that are monolithically integrated with electronic ICs</a:t>
            </a:r>
            <a:r>
              <a:rPr lang="en-US" sz="1600" smtClean="0">
                <a:solidFill>
                  <a:srgbClr val="220060"/>
                </a:solidFill>
              </a:rPr>
              <a:t>, which can convert digital information from electrical domain to optical domain and vice versa. </a:t>
            </a:r>
          </a:p>
          <a:p>
            <a:pPr lvl="1"/>
            <a:r>
              <a:rPr lang="en-US" sz="1600" smtClean="0">
                <a:solidFill>
                  <a:srgbClr val="220060"/>
                </a:solidFill>
              </a:rPr>
              <a:t>Such transceivers should be compact, offer large bandwidth, low latency and consume little power in order to be economically and technologically efficient.</a:t>
            </a:r>
          </a:p>
          <a:p>
            <a:endParaRPr lang="en-US" sz="900" smtClean="0">
              <a:solidFill>
                <a:srgbClr val="220060"/>
              </a:solidFill>
            </a:endParaRPr>
          </a:p>
          <a:p>
            <a:r>
              <a:rPr lang="en-US" sz="1600" b="1" i="1" smtClean="0">
                <a:solidFill>
                  <a:srgbClr val="220060"/>
                </a:solidFill>
              </a:rPr>
              <a:t>The most promising technology for realization of such transceivers is the CMOS compatible silicon photonics platform</a:t>
            </a:r>
            <a:r>
              <a:rPr lang="en-US" sz="1600" smtClean="0">
                <a:solidFill>
                  <a:srgbClr val="220060"/>
                </a:solidFill>
              </a:rPr>
              <a:t> whose low cost and large scale fabrication is ensured by well-developed advanced CMOS fabrication techniques. </a:t>
            </a:r>
          </a:p>
          <a:p>
            <a:endParaRPr lang="en-US" sz="900" smtClean="0">
              <a:solidFill>
                <a:srgbClr val="220060"/>
              </a:solidFill>
            </a:endParaRPr>
          </a:p>
          <a:p>
            <a:r>
              <a:rPr lang="en-US" sz="1600" b="1" i="1" smtClean="0">
                <a:solidFill>
                  <a:srgbClr val="220060"/>
                </a:solidFill>
              </a:rPr>
              <a:t>Unfortunately, there is a size mismatch between silicon electronics and silicon photonics.</a:t>
            </a:r>
            <a:r>
              <a:rPr lang="en-US" sz="1600" smtClean="0">
                <a:solidFill>
                  <a:srgbClr val="220060"/>
                </a:solidFill>
              </a:rPr>
              <a:t> Even state-of-the-art Si photonic transceivers are bulky comparing to electronic transistors. Therefore, the integrated silicon photonic transceivers would occupy large portion of the optoelectronic ICs making them not economically viable…</a:t>
            </a:r>
          </a:p>
        </p:txBody>
      </p:sp>
      <p:sp>
        <p:nvSpPr>
          <p:cNvPr id="84996" name="Rectangle 7"/>
          <p:cNvSpPr>
            <a:spLocks noChangeArrowheads="1"/>
          </p:cNvSpPr>
          <p:nvPr/>
        </p:nvSpPr>
        <p:spPr bwMode="auto">
          <a:xfrm>
            <a:off x="684213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I. What we are interested in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2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1_PowerPoint_Template_IHQ">
  <a:themeElements>
    <a:clrScheme name="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707070"/>
      </a:hlink>
      <a:folHlink>
        <a:srgbClr val="000000"/>
      </a:folHlink>
    </a:clrScheme>
    <a:fontScheme name="1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purl.oclc.org/ooxml/drawingml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/>
  <TotalTime>2762</TotalTime>
  <Words>1717</Words>
  <Application>Microsoft Office PowerPoint</Application>
  <PresentationFormat>Bildschirmpräsentation (4:3)</PresentationFormat>
  <Paragraphs>343</Paragraphs>
  <Slides>27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Wingdings</vt:lpstr>
      <vt:lpstr>Tahoma</vt:lpstr>
      <vt:lpstr>ＭＳ Ｐゴシック</vt:lpstr>
      <vt:lpstr>Times New Roman</vt:lpstr>
      <vt:lpstr>Calibri</vt:lpstr>
      <vt:lpstr>Symbol</vt:lpstr>
      <vt:lpstr>2_PowerPoint_Template_IHQ</vt:lpstr>
      <vt:lpstr>1_PowerPoint_Template_IHQ</vt:lpstr>
      <vt:lpstr>Microsoft Photo Editor 3.0-Photo</vt:lpstr>
      <vt:lpstr>PowerPoint-Präsentation</vt:lpstr>
      <vt:lpstr>Outline</vt:lpstr>
      <vt:lpstr>WP2 Position in Project</vt:lpstr>
      <vt:lpstr>Objectives</vt:lpstr>
      <vt:lpstr>Tasks</vt:lpstr>
      <vt:lpstr>Milestones</vt:lpstr>
      <vt:lpstr>Deliverables</vt:lpstr>
      <vt:lpstr>Task 2.1 Requirements and Needs</vt:lpstr>
      <vt:lpstr>Task 2.1 Requirements and Needs</vt:lpstr>
      <vt:lpstr>Task 2.1 Requirements and Needs</vt:lpstr>
      <vt:lpstr>Task 2.1 Requirements and Needs</vt:lpstr>
      <vt:lpstr>Task 2.1 Requirements and Needs</vt:lpstr>
      <vt:lpstr>Task 2.1 Requirements and Needs</vt:lpstr>
      <vt:lpstr>Task 2.1 Requirements and Needs </vt:lpstr>
      <vt:lpstr>Task 2.1 Requirements and Needs</vt:lpstr>
      <vt:lpstr>Task 2.1 Requirements and Needs</vt:lpstr>
      <vt:lpstr>Task 2.1 Requirements and Needs</vt:lpstr>
      <vt:lpstr>Task 2.1 Requirements and Needs</vt:lpstr>
      <vt:lpstr>Task 2.1 Requirements &amp; Needs</vt:lpstr>
      <vt:lpstr>Task 2.2 Modeling of Devices &amp; System </vt:lpstr>
      <vt:lpstr>Task 2.2 Modeling of Devices &amp; System</vt:lpstr>
      <vt:lpstr>Task 2.2 Modeling of Devices &amp; System</vt:lpstr>
      <vt:lpstr>Task 2.2 Modeling of Devices &amp; System</vt:lpstr>
      <vt:lpstr>Task 2.2 Modeling of Devices &amp; System</vt:lpstr>
      <vt:lpstr>Task 2.5 VHDL Modeling</vt:lpstr>
      <vt:lpstr>Task 2.5 VHDL Modeling</vt:lpstr>
      <vt:lpstr>Summary and Outlook</vt:lpstr>
    </vt:vector>
  </TitlesOfParts>
  <Company>Universitaet 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Andrea</cp:lastModifiedBy>
  <cp:revision>569</cp:revision>
  <cp:lastPrinted>2000-09-29T14:26:26Z</cp:lastPrinted>
  <dcterms:created xsi:type="dcterms:W3CDTF">2010-01-08T09:05:51Z</dcterms:created>
  <dcterms:modified xsi:type="dcterms:W3CDTF">2013-07-09T20:47:14Z</dcterms:modified>
</cp:coreProperties>
</file>