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54" r:id="rId2"/>
  </p:sldMasterIdLst>
  <p:notesMasterIdLst>
    <p:notesMasterId r:id="rId22"/>
  </p:notesMasterIdLst>
  <p:handoutMasterIdLst>
    <p:handoutMasterId r:id="rId23"/>
  </p:handoutMasterIdLst>
  <p:sldIdLst>
    <p:sldId id="793" r:id="rId3"/>
    <p:sldId id="809" r:id="rId4"/>
    <p:sldId id="810" r:id="rId5"/>
    <p:sldId id="811" r:id="rId6"/>
    <p:sldId id="812" r:id="rId7"/>
    <p:sldId id="813" r:id="rId8"/>
    <p:sldId id="814" r:id="rId9"/>
    <p:sldId id="815" r:id="rId10"/>
    <p:sldId id="816" r:id="rId11"/>
    <p:sldId id="825" r:id="rId12"/>
    <p:sldId id="817" r:id="rId13"/>
    <p:sldId id="818" r:id="rId14"/>
    <p:sldId id="819" r:id="rId15"/>
    <p:sldId id="820" r:id="rId16"/>
    <p:sldId id="821" r:id="rId17"/>
    <p:sldId id="822" r:id="rId18"/>
    <p:sldId id="823" r:id="rId19"/>
    <p:sldId id="827" r:id="rId20"/>
    <p:sldId id="824" r:id="rId21"/>
  </p:sldIdLst>
  <p:sldSz cx="9144000" cy="6858000" type="screen4x3"/>
  <p:notesSz cx="7004050" cy="9221788"/>
  <p:custDataLst>
    <p:tags r:id="rId24"/>
  </p:custDataLst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8F200"/>
    <a:srgbClr val="333333"/>
    <a:srgbClr val="FF9900"/>
    <a:srgbClr val="C80000"/>
    <a:srgbClr val="FF8989"/>
    <a:srgbClr val="6E0000"/>
    <a:srgbClr val="FF7979"/>
    <a:srgbClr val="FF6B6B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986" y="-90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384E59D-036F-4583-AF59-E278D49832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1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96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98963"/>
            <a:ext cx="51149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26488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2519A4-DE25-4771-9F84-CCC87C9337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886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625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7091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4382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3505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944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715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60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6531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013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48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758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73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683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956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26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3887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6823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8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81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8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33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048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20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8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97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2436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08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04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19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3131701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3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822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2359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6002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561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84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5830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865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en-US" altLang="en-US" sz="16800">
              <a:solidFill>
                <a:srgbClr val="666666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r:id="rId14" imgW="3895238" imgH="2809524" progId="">
                  <p:embed/>
                </p:oleObj>
              </mc:Choice>
              <mc:Fallback>
                <p:oleObj r:id="rId14" imgW="3895238" imgH="28095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cs typeface="+mn-cs"/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cs typeface="+mn-cs"/>
              </a:rPr>
              <a:t>www.navolchi.eu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654050" y="333375"/>
            <a:ext cx="63388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i="1" dirty="0">
                <a:solidFill>
                  <a:srgbClr val="000000"/>
                </a:solidFill>
                <a:cs typeface="+mn-cs"/>
              </a:rPr>
              <a:t>NAVOLCHI</a:t>
            </a: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2</a:t>
            </a:r>
            <a:r>
              <a:rPr lang="en-US" baseline="30000" dirty="0" smtClean="0">
                <a:cs typeface="+mn-cs"/>
              </a:rPr>
              <a:t>nd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Review Meeting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cs typeface="+mn-cs"/>
              </a:rPr>
              <a:t>July 10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2013, </a:t>
            </a:r>
            <a:r>
              <a:rPr lang="en-US" sz="1800" dirty="0">
                <a:cs typeface="+mn-cs"/>
              </a:rPr>
              <a:t>Brussels</a:t>
            </a:r>
            <a:endParaRPr lang="de-DE" sz="1800" dirty="0"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rgbClr val="000000"/>
                </a:solidFill>
                <a:cs typeface="+mn-cs"/>
              </a:rPr>
              <a:t>FP7-ICT-2011-7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rgbClr val="000000"/>
                </a:solidFill>
                <a:cs typeface="+mn-cs"/>
              </a:rPr>
              <a:t>GA 288869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301C42ED-BDB9-4232-A3B6-6EF883CF1C07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10246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r:id="rId17" imgW="3895238" imgH="2809524" progId="MSPhotoEd.3">
                  <p:embed/>
                </p:oleObj>
              </mc:Choice>
              <mc:Fallback>
                <p:oleObj r:id="rId17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7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3: Plasmonic Transmitter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Victor Dolores-Calzadilla, </a:t>
            </a:r>
            <a:r>
              <a:rPr lang="en-US" sz="2000" dirty="0" err="1" smtClean="0">
                <a:solidFill>
                  <a:schemeClr val="bg1"/>
                </a:solidFill>
              </a:rPr>
              <a:t>Meint</a:t>
            </a:r>
            <a:r>
              <a:rPr lang="en-US" sz="2000" dirty="0" smtClean="0">
                <a:solidFill>
                  <a:schemeClr val="bg1"/>
                </a:solidFill>
              </a:rPr>
              <a:t> Smit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Eindhoven University of Technology (TU/e), The Netherlands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77564" y="1538103"/>
                <a:ext cx="2684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𝐼</m:t>
                      </m:r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type m:val="lin"/>
                          <m:ctrlPr>
                            <a:rPr lang="en-US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a:rPr lang="en-GB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64" y="1538103"/>
                <a:ext cx="2684966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4754" r="-13152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8047" y="1194379"/>
            <a:ext cx="3458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Thermal simulations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360596" y="5404868"/>
            <a:ext cx="4392488" cy="36933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</a:rPr>
              <a:t>Self-heating </a:t>
            </a:r>
            <a:r>
              <a:rPr lang="en-US" sz="1800" b="0" dirty="0" smtClean="0">
                <a:solidFill>
                  <a:srgbClr val="002060"/>
                </a:solidFill>
                <a:sym typeface="Wingdings" pitchFamily="2" charset="2"/>
              </a:rPr>
              <a:t> Footprint </a:t>
            </a:r>
            <a:r>
              <a:rPr lang="en-US" sz="1800" b="0" dirty="0" err="1" smtClean="0">
                <a:solidFill>
                  <a:srgbClr val="002060"/>
                </a:solidFill>
                <a:sym typeface="Wingdings" pitchFamily="2" charset="2"/>
              </a:rPr>
              <a:t>vs</a:t>
            </a:r>
            <a:r>
              <a:rPr lang="en-US" sz="1800" b="0" dirty="0" smtClean="0">
                <a:solidFill>
                  <a:srgbClr val="002060"/>
                </a:solidFill>
                <a:sym typeface="Wingdings" pitchFamily="2" charset="2"/>
              </a:rPr>
              <a:t> Output power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69929" y="1853032"/>
            <a:ext cx="4437343" cy="3254161"/>
            <a:chOff x="4106153" y="1825736"/>
            <a:chExt cx="4437343" cy="3254161"/>
          </a:xfrm>
        </p:grpSpPr>
        <p:grpSp>
          <p:nvGrpSpPr>
            <p:cNvPr id="12" name="Group 11"/>
            <p:cNvGrpSpPr/>
            <p:nvPr/>
          </p:nvGrpSpPr>
          <p:grpSpPr>
            <a:xfrm>
              <a:off x="4106153" y="1825736"/>
              <a:ext cx="4437343" cy="3254161"/>
              <a:chOff x="4357340" y="1844824"/>
              <a:chExt cx="4473879" cy="3280955"/>
            </a:xfrm>
          </p:grpSpPr>
          <p:pic>
            <p:nvPicPr>
              <p:cNvPr id="13" name="Picture 2" descr="C:\Users\vcalzadilla\Desktop\PhD\Reports\Papers\ICTON 2013\figs\figures\5b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6"/>
              <a:stretch/>
            </p:blipFill>
            <p:spPr bwMode="auto">
              <a:xfrm>
                <a:off x="4357340" y="1844824"/>
                <a:ext cx="4473879" cy="3280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823730" y="4409591"/>
                <a:ext cx="132600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0" dirty="0" smtClean="0"/>
                  <a:t>(no self-heating)</a:t>
                </a:r>
                <a:endParaRPr lang="en-US" sz="1200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036024" y="2319830"/>
              <a:ext cx="337672" cy="327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6366" y="2192700"/>
              <a:ext cx="12378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333333"/>
                  </a:solidFill>
                </a:rPr>
                <a:t>7 </a:t>
              </a:r>
              <a:r>
                <a:rPr lang="en-US" b="0" dirty="0" err="1">
                  <a:solidFill>
                    <a:srgbClr val="333333"/>
                  </a:solidFill>
                </a:rPr>
                <a:t>mW</a:t>
              </a:r>
              <a:r>
                <a:rPr lang="en-US" b="0" dirty="0">
                  <a:solidFill>
                    <a:srgbClr val="333333"/>
                  </a:solidFill>
                </a:rPr>
                <a:t>/mm</a:t>
              </a:r>
              <a:r>
                <a:rPr lang="en-US" b="0" baseline="30000" dirty="0">
                  <a:solidFill>
                    <a:srgbClr val="333333"/>
                  </a:solidFill>
                </a:rPr>
                <a:t>2</a:t>
              </a:r>
              <a:r>
                <a:rPr lang="en-US" b="0" dirty="0">
                  <a:solidFill>
                    <a:srgbClr val="333333"/>
                  </a:solidFill>
                </a:rPr>
                <a:t>K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583" y="2263808"/>
            <a:ext cx="2952328" cy="3149144"/>
            <a:chOff x="650686" y="2143320"/>
            <a:chExt cx="2952328" cy="3149144"/>
          </a:xfrm>
        </p:grpSpPr>
        <p:grpSp>
          <p:nvGrpSpPr>
            <p:cNvPr id="4" name="Group 3"/>
            <p:cNvGrpSpPr/>
            <p:nvPr/>
          </p:nvGrpSpPr>
          <p:grpSpPr>
            <a:xfrm>
              <a:off x="650686" y="2143320"/>
              <a:ext cx="2952328" cy="3149144"/>
              <a:chOff x="5148064" y="1412777"/>
              <a:chExt cx="2952328" cy="3149144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148064" y="1916832"/>
                <a:ext cx="2952328" cy="26450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3972" y="2505344"/>
                <a:ext cx="2131930" cy="2056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 bwMode="auto">
              <a:xfrm rot="10800000" flipV="1">
                <a:off x="5148064" y="1412777"/>
                <a:ext cx="2952328" cy="504055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charset="0"/>
                  </a:rPr>
                  <a:t>Heat sink/spreading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charset="0"/>
                  </a:rPr>
                  <a:t> layer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61375" y="2026033"/>
                <a:ext cx="2082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0" dirty="0" smtClean="0">
                    <a:solidFill>
                      <a:srgbClr val="002060"/>
                    </a:solidFill>
                  </a:rPr>
                  <a:t>Planarization layer</a:t>
                </a:r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63"/>
              <a:stretch/>
            </p:blipFill>
            <p:spPr bwMode="auto">
              <a:xfrm>
                <a:off x="5148064" y="4217719"/>
                <a:ext cx="2952328" cy="344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190588" y="2537608"/>
                <a:ext cx="466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0" dirty="0" smtClean="0">
                    <a:solidFill>
                      <a:srgbClr val="002060"/>
                    </a:solidFill>
                  </a:rPr>
                  <a:t>Ag</a:t>
                </a:r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016347" y="4506926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p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14181" y="3623835"/>
              <a:ext cx="2840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4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4061" y="1916832"/>
            <a:ext cx="1908238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</a:rPr>
              <a:t>W</a:t>
            </a:r>
            <a:r>
              <a:rPr lang="en-US" sz="1800" b="0" dirty="0" smtClean="0">
                <a:solidFill>
                  <a:srgbClr val="002060"/>
                </a:solidFill>
              </a:rPr>
              <a:t>ater cooled: 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95 </a:t>
            </a:r>
            <a:r>
              <a:rPr lang="en-US" sz="1800" b="0" dirty="0" err="1" smtClean="0">
                <a:solidFill>
                  <a:srgbClr val="002060"/>
                </a:solidFill>
              </a:rPr>
              <a:t>mW</a:t>
            </a:r>
            <a:r>
              <a:rPr lang="en-US" sz="1800" b="0" dirty="0" smtClean="0">
                <a:solidFill>
                  <a:srgbClr val="002060"/>
                </a:solidFill>
              </a:rPr>
              <a:t>/mm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</a:rPr>
              <a:t>K 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[2]</a:t>
            </a:r>
            <a:endParaRPr lang="en-US" sz="1800" b="0" baseline="300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78678" y="1947627"/>
            <a:ext cx="1914562" cy="6463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</a:rPr>
              <a:t>F</a:t>
            </a:r>
            <a:r>
              <a:rPr lang="en-US" sz="1800" b="0" dirty="0" smtClean="0">
                <a:solidFill>
                  <a:srgbClr val="002060"/>
                </a:solidFill>
              </a:rPr>
              <a:t>an cooled: 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7 </a:t>
            </a:r>
            <a:r>
              <a:rPr lang="en-US" sz="1800" b="0" dirty="0" err="1" smtClean="0">
                <a:solidFill>
                  <a:srgbClr val="002060"/>
                </a:solidFill>
              </a:rPr>
              <a:t>mW</a:t>
            </a:r>
            <a:r>
              <a:rPr lang="en-US" sz="1800" b="0" dirty="0" smtClean="0">
                <a:solidFill>
                  <a:srgbClr val="002060"/>
                </a:solidFill>
              </a:rPr>
              <a:t>/mm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</a:rPr>
              <a:t>K 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[1]</a:t>
            </a:r>
            <a:endParaRPr lang="en-US" sz="1800" b="0" baseline="30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599167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dirty="0">
                <a:solidFill>
                  <a:srgbClr val="002060"/>
                </a:solidFill>
              </a:rPr>
              <a:t>[1] </a:t>
            </a:r>
            <a:r>
              <a:rPr lang="en-US" sz="1200" b="0" dirty="0" err="1">
                <a:solidFill>
                  <a:srgbClr val="002060"/>
                </a:solidFill>
              </a:rPr>
              <a:t>Guenin</a:t>
            </a:r>
            <a:r>
              <a:rPr lang="en-US" sz="1200" b="0" dirty="0">
                <a:solidFill>
                  <a:srgbClr val="002060"/>
                </a:solidFill>
              </a:rPr>
              <a:t> B., Electronics Cooling, Vol. 16, No. 12, (2010)</a:t>
            </a:r>
          </a:p>
          <a:p>
            <a:pPr algn="l"/>
            <a:r>
              <a:rPr lang="en-US" sz="1200" b="0" dirty="0">
                <a:solidFill>
                  <a:srgbClr val="002060"/>
                </a:solidFill>
              </a:rPr>
              <a:t>[2] </a:t>
            </a:r>
            <a:r>
              <a:rPr lang="en-US" sz="1200" b="0" dirty="0" err="1">
                <a:solidFill>
                  <a:srgbClr val="002060"/>
                </a:solidFill>
              </a:rPr>
              <a:t>Colgan</a:t>
            </a:r>
            <a:r>
              <a:rPr lang="en-US" sz="1200" b="0" dirty="0">
                <a:solidFill>
                  <a:srgbClr val="002060"/>
                </a:solidFill>
              </a:rPr>
              <a:t> E.G. et al. ,  IEEE Transactions on </a:t>
            </a:r>
            <a:r>
              <a:rPr lang="en-US" sz="1200" b="0" dirty="0" smtClean="0">
                <a:solidFill>
                  <a:srgbClr val="002060"/>
                </a:solidFill>
              </a:rPr>
              <a:t>components and </a:t>
            </a:r>
            <a:r>
              <a:rPr lang="en-US" sz="1200" b="0" dirty="0">
                <a:solidFill>
                  <a:srgbClr val="002060"/>
                </a:solidFill>
              </a:rPr>
              <a:t>packaging technologies, Vol. 30, No. 2, (2007)</a:t>
            </a:r>
            <a:endParaRPr lang="en-GB" sz="1200" b="0" dirty="0">
              <a:solidFill>
                <a:srgbClr val="002060"/>
              </a:solidFill>
            </a:endParaRPr>
          </a:p>
        </p:txBody>
      </p:sp>
      <p:pic>
        <p:nvPicPr>
          <p:cNvPr id="9" name="Picture 148" descr="C:\Users\vcalzadilla\Desktop\PhD\Presentations\Several\ICTON2013\fanCoo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0" y="2640329"/>
            <a:ext cx="4570616" cy="22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9" descr="C:\Users\vcalzadilla\Desktop\PhD\Presentations\Several\ICTON2013\waterCoo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21" y="2563163"/>
            <a:ext cx="4540478" cy="22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66764" y="5013176"/>
            <a:ext cx="1842543" cy="646331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Periodic report (M1-M18)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8388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Output power and integration density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 bwMode="auto">
          <a:xfrm>
            <a:off x="2411760" y="2078493"/>
            <a:ext cx="0" cy="158117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1908886"/>
            <a:ext cx="216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smtClean="0"/>
              <a:t>EBL + development</a:t>
            </a:r>
          </a:p>
          <a:p>
            <a:pPr algn="r"/>
            <a:endParaRPr lang="en-US" sz="1000" b="0" dirty="0"/>
          </a:p>
          <a:p>
            <a:pPr algn="r"/>
            <a:r>
              <a:rPr lang="en-US" sz="1400" b="0" dirty="0" smtClean="0"/>
              <a:t>Polymer RIE</a:t>
            </a:r>
          </a:p>
          <a:p>
            <a:pPr algn="r"/>
            <a:endParaRPr lang="en-US" sz="1000" b="0" dirty="0" smtClean="0"/>
          </a:p>
          <a:p>
            <a:pPr algn="r"/>
            <a:r>
              <a:rPr lang="en-US" sz="1400" b="0" dirty="0" smtClean="0"/>
              <a:t>Nitride RIE</a:t>
            </a:r>
          </a:p>
          <a:p>
            <a:pPr algn="r"/>
            <a:endParaRPr lang="en-US" sz="1400" b="0" dirty="0" smtClean="0"/>
          </a:p>
          <a:p>
            <a:pPr algn="r"/>
            <a:r>
              <a:rPr lang="en-US" sz="1400" b="0" dirty="0" smtClean="0"/>
              <a:t>ICP-RIE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406907" y="4654508"/>
            <a:ext cx="0" cy="67575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4591600"/>
            <a:ext cx="2167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smtClean="0"/>
              <a:t>EBL + development</a:t>
            </a:r>
          </a:p>
          <a:p>
            <a:pPr algn="r"/>
            <a:endParaRPr lang="en-US" sz="1400" b="0" dirty="0" smtClean="0"/>
          </a:p>
          <a:p>
            <a:pPr algn="r"/>
            <a:r>
              <a:rPr lang="en-US" sz="1400" b="0" dirty="0" smtClean="0"/>
              <a:t>ICP-RIE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6502967" y="2075493"/>
            <a:ext cx="2088231" cy="135421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No sidewall roughness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700" b="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High verticality is possible</a:t>
            </a:r>
          </a:p>
        </p:txBody>
      </p:sp>
      <p:pic>
        <p:nvPicPr>
          <p:cNvPr id="7628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7" t="32222" r="3958" b="12593"/>
          <a:stretch/>
        </p:blipFill>
        <p:spPr bwMode="auto">
          <a:xfrm>
            <a:off x="2545341" y="1844824"/>
            <a:ext cx="3856592" cy="39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2682006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err="1" smtClean="0"/>
              <a:t>Nanopillars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Waveguides</a:t>
            </a:r>
            <a:endParaRPr lang="en-US" sz="2000" dirty="0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kern="0" smtClean="0"/>
              <a:t>Task 3.3 </a:t>
            </a:r>
            <a:r>
              <a:rPr lang="en-US" sz="3200" kern="0" smtClean="0">
                <a:solidFill>
                  <a:srgbClr val="002060"/>
                </a:solidFill>
              </a:rPr>
              <a:t>Fabrication of the Nanolaser</a:t>
            </a:r>
            <a:endParaRPr lang="en-US" sz="3200" kern="0" dirty="0" smtClean="0">
              <a:solidFill>
                <a:srgbClr val="00206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66764" y="4683933"/>
            <a:ext cx="1842543" cy="646331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Periodic report (M1-M18)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3.3 </a:t>
            </a:r>
            <a:r>
              <a:rPr lang="en-US" sz="3200" dirty="0" smtClean="0">
                <a:solidFill>
                  <a:srgbClr val="002060"/>
                </a:solidFill>
              </a:rPr>
              <a:t>Fabrication </a:t>
            </a:r>
            <a:r>
              <a:rPr lang="en-US" sz="3200" dirty="0">
                <a:solidFill>
                  <a:srgbClr val="002060"/>
                </a:solidFill>
              </a:rPr>
              <a:t>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8165752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Tests carried out in InP-wafers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b="0" dirty="0"/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A III-V wafer was grown and bonded to Si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46417" y="1823301"/>
            <a:ext cx="2808312" cy="2448272"/>
            <a:chOff x="5646417" y="1823301"/>
            <a:chExt cx="2808312" cy="2448272"/>
          </a:xfrm>
        </p:grpSpPr>
        <p:pic>
          <p:nvPicPr>
            <p:cNvPr id="17" name="Picture 4" descr="K:\SEM\2013\Victor\Q5\Q5.1_afterAgAnnealing\pillar_line1_column3_sector1_tilt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417" y="1823301"/>
              <a:ext cx="2808312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663789" y="1870582"/>
              <a:ext cx="2697659" cy="44895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Font typeface="Wingdings" pitchFamily="2" charset="2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–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•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–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lnSpc>
                  <a:spcPct val="80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tabLst>
                  <a:tab pos="269875" algn="l"/>
                  <a:tab pos="357188" algn="l"/>
                  <a:tab pos="715963" algn="l"/>
                  <a:tab pos="1073150" algn="l"/>
                  <a:tab pos="1431925" algn="l"/>
                  <a:tab pos="1797050" algn="l"/>
                  <a:tab pos="2154238" algn="l"/>
                  <a:tab pos="2513013" algn="l"/>
                  <a:tab pos="2870200" algn="l"/>
                  <a:tab pos="3228975" algn="l"/>
                  <a:tab pos="3586163" algn="l"/>
                  <a:tab pos="3943350" algn="l"/>
                  <a:tab pos="7537450" algn="l"/>
                  <a:tab pos="7896225" algn="l"/>
                </a:tabLs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just"/>
              <a:r>
                <a:rPr lang="en-US" sz="1800" b="0" dirty="0" smtClean="0">
                  <a:solidFill>
                    <a:schemeClr val="bg1"/>
                  </a:solidFill>
                </a:rPr>
                <a:t>Silver encapsulation</a:t>
              </a:r>
              <a:endParaRPr lang="en-US" sz="1800" dirty="0"/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19727" y="4508345"/>
            <a:ext cx="1842543" cy="646331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Periodic report (M1-M18)</a:t>
            </a:r>
            <a:endParaRPr lang="en-US" sz="1800" dirty="0">
              <a:solidFill>
                <a:srgbClr val="00206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1707" y="1832124"/>
            <a:ext cx="4152808" cy="3322552"/>
            <a:chOff x="791707" y="1844824"/>
            <a:chExt cx="4152808" cy="3322552"/>
          </a:xfrm>
        </p:grpSpPr>
        <p:grpSp>
          <p:nvGrpSpPr>
            <p:cNvPr id="2" name="Group 1"/>
            <p:cNvGrpSpPr/>
            <p:nvPr/>
          </p:nvGrpSpPr>
          <p:grpSpPr>
            <a:xfrm>
              <a:off x="791707" y="1844824"/>
              <a:ext cx="4152808" cy="3322552"/>
              <a:chOff x="1208554" y="5877272"/>
              <a:chExt cx="4152808" cy="3322552"/>
            </a:xfrm>
          </p:grpSpPr>
          <p:pic>
            <p:nvPicPr>
              <p:cNvPr id="14" name="Picture 3" descr="K:\SEM\2013\Victor\Q4.2_06-05-2013\afterInPRIE&amp;maskRemoval\cleaving\p1_wg1_b1.bmp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554" y="5877272"/>
                <a:ext cx="4152808" cy="33225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211561" y="5949280"/>
                <a:ext cx="3313100" cy="39604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Font typeface="Wingdings" pitchFamily="2" charset="2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–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•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–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»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»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»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»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25000"/>
                  </a:spcBef>
                  <a:spcAft>
                    <a:spcPct val="0"/>
                  </a:spcAft>
                  <a:buChar char="»"/>
                  <a:tabLst>
                    <a:tab pos="269875" algn="l"/>
                    <a:tab pos="357188" algn="l"/>
                    <a:tab pos="715963" algn="l"/>
                    <a:tab pos="1073150" algn="l"/>
                    <a:tab pos="1431925" algn="l"/>
                    <a:tab pos="1797050" algn="l"/>
                    <a:tab pos="2154238" algn="l"/>
                    <a:tab pos="2513013" algn="l"/>
                    <a:tab pos="2870200" algn="l"/>
                    <a:tab pos="3228975" algn="l"/>
                    <a:tab pos="3586163" algn="l"/>
                    <a:tab pos="3943350" algn="l"/>
                    <a:tab pos="7537450" algn="l"/>
                    <a:tab pos="7896225" algn="l"/>
                  </a:tabLst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b="0" dirty="0" smtClean="0">
                    <a:solidFill>
                      <a:schemeClr val="bg1"/>
                    </a:solidFill>
                  </a:rPr>
                  <a:t>Nanopillar on waveguide</a:t>
                </a:r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endParaRPr lang="en-US" sz="1800" dirty="0"/>
              </a:p>
            </p:txBody>
          </p:sp>
        </p:grpSp>
        <p:pic>
          <p:nvPicPr>
            <p:cNvPr id="22" name="Picture 3" descr="K:\SEM\2013\Victor\Q5\Q5.1_afterContactsDeposition&amp;Lift-off\pillar_line1_column3_sector2_highQuality.bmp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9" t="28146" r="8915"/>
            <a:stretch/>
          </p:blipFill>
          <p:spPr bwMode="auto">
            <a:xfrm>
              <a:off x="3791940" y="4258772"/>
              <a:ext cx="1138687" cy="908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04937" y="3598513"/>
              <a:ext cx="10393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Ohmic contacts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5178" y="4533171"/>
              <a:ext cx="886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bg1"/>
                  </a:solidFill>
                </a:rPr>
                <a:t>SiOx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324628" y="4195639"/>
              <a:ext cx="0" cy="28356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747713" y="4747477"/>
              <a:ext cx="30984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284522" y="5918132"/>
            <a:ext cx="2177748" cy="369332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Reported in MS10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Plasmonic Modulator Approaches</a:t>
            </a:r>
          </a:p>
        </p:txBody>
      </p:sp>
      <p:pic>
        <p:nvPicPr>
          <p:cNvPr id="71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31773" cy="229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735955" cy="19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787135" cy="15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86650" y="5864498"/>
            <a:ext cx="2776854" cy="369332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Reported in MS9 &amp; D3.2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7157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0" y="1984550"/>
            <a:ext cx="4235083" cy="20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8047" y="1194379"/>
            <a:ext cx="4075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SPP absorption modulator</a:t>
            </a:r>
            <a:endParaRPr 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014433" y="1192500"/>
            <a:ext cx="362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SPP phase modulator</a:t>
            </a:r>
            <a:endParaRPr lang="en-US" sz="2000" dirty="0"/>
          </a:p>
        </p:txBody>
      </p:sp>
      <p:pic>
        <p:nvPicPr>
          <p:cNvPr id="14" name="Picture 5" descr="http://www.cristinacabal.com/imagenes/tic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0"/>
          <a:stretch/>
        </p:blipFill>
        <p:spPr bwMode="auto">
          <a:xfrm>
            <a:off x="8247439" y="1522448"/>
            <a:ext cx="543744" cy="64475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9549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4683523" y="1700808"/>
            <a:ext cx="3992933" cy="2936076"/>
            <a:chOff x="251521" y="3324189"/>
            <a:chExt cx="3992933" cy="2936076"/>
          </a:xfrm>
        </p:grpSpPr>
        <p:pic>
          <p:nvPicPr>
            <p:cNvPr id="719882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9"/>
            <a:stretch/>
          </p:blipFill>
          <p:spPr bwMode="auto">
            <a:xfrm>
              <a:off x="251521" y="3324189"/>
              <a:ext cx="3992933" cy="2936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feld 30"/>
            <p:cNvSpPr txBox="1"/>
            <p:nvPr/>
          </p:nvSpPr>
          <p:spPr>
            <a:xfrm>
              <a:off x="2458073" y="5229200"/>
              <a:ext cx="12497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0" dirty="0" err="1">
                  <a:solidFill>
                    <a:schemeClr val="tx1"/>
                  </a:solidFill>
                </a:rPr>
                <a:t>U</a:t>
              </a:r>
              <a:r>
                <a:rPr lang="en-GB" sz="2000" b="0" baseline="-25000" dirty="0" err="1">
                  <a:solidFill>
                    <a:schemeClr val="tx1"/>
                  </a:solidFill>
                </a:rPr>
                <a:t>pp</a:t>
              </a:r>
              <a:r>
                <a:rPr lang="en-GB" sz="2000" b="0" dirty="0">
                  <a:solidFill>
                    <a:schemeClr val="tx1"/>
                  </a:solidFill>
                </a:rPr>
                <a:t>=4.5V</a:t>
              </a:r>
              <a:endParaRPr lang="en-GB" sz="2000" b="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198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8" y="2276872"/>
            <a:ext cx="38943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53717" y="4441304"/>
            <a:ext cx="2986484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Large figure of merit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Easy coupling structure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Easier fabrication 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9171" y="1192500"/>
            <a:ext cx="3620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SPP phase modulator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3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2" y="1835497"/>
            <a:ext cx="876617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kern="0" dirty="0" smtClean="0"/>
              <a:t>Task 3.4 </a:t>
            </a:r>
            <a:r>
              <a:rPr lang="en-US" sz="3200" kern="0" dirty="0" smtClean="0">
                <a:solidFill>
                  <a:srgbClr val="002060"/>
                </a:solidFill>
              </a:rPr>
              <a:t>Fabrication of the Modulator</a:t>
            </a:r>
          </a:p>
        </p:txBody>
      </p:sp>
      <p:sp>
        <p:nvSpPr>
          <p:cNvPr id="10" name="Rechteck 33"/>
          <p:cNvSpPr/>
          <p:nvPr/>
        </p:nvSpPr>
        <p:spPr>
          <a:xfrm>
            <a:off x="1619672" y="6165304"/>
            <a:ext cx="7984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200" b="0" dirty="0">
                <a:solidFill>
                  <a:srgbClr val="002060"/>
                </a:solidFill>
              </a:rPr>
              <a:t>A. Melikyan, </a:t>
            </a:r>
            <a:r>
              <a:rPr lang="en-GB" sz="1200" b="0" i="1" dirty="0" smtClean="0">
                <a:solidFill>
                  <a:srgbClr val="002060"/>
                </a:solidFill>
              </a:rPr>
              <a:t>et al.</a:t>
            </a:r>
            <a:r>
              <a:rPr lang="en-GB" sz="1200" b="0" dirty="0" smtClean="0">
                <a:solidFill>
                  <a:srgbClr val="002060"/>
                </a:solidFill>
              </a:rPr>
              <a:t> "</a:t>
            </a:r>
            <a:r>
              <a:rPr lang="en-GB" sz="1200" b="0" dirty="0">
                <a:solidFill>
                  <a:srgbClr val="002060"/>
                </a:solidFill>
              </a:rPr>
              <a:t>Surface Plasmon Polariton High-Speed Modulator," in </a:t>
            </a:r>
            <a:r>
              <a:rPr lang="en-GB" sz="1200" b="0" i="1" dirty="0">
                <a:solidFill>
                  <a:srgbClr val="002060"/>
                </a:solidFill>
              </a:rPr>
              <a:t>CLEO: 2013</a:t>
            </a:r>
            <a:r>
              <a:rPr lang="en-GB" sz="1200" b="0" dirty="0">
                <a:solidFill>
                  <a:srgbClr val="002060"/>
                </a:solidFill>
              </a:rPr>
              <a:t>, PDP paper CTh5D.2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142" y="1152004"/>
            <a:ext cx="6279958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</a:rPr>
              <a:t>Passive </a:t>
            </a:r>
            <a:r>
              <a:rPr lang="de-DE" sz="1800" dirty="0" err="1" smtClean="0">
                <a:solidFill>
                  <a:srgbClr val="002060"/>
                </a:solidFill>
              </a:rPr>
              <a:t>silicon</a:t>
            </a:r>
            <a:r>
              <a:rPr lang="de-DE" sz="1800" dirty="0" smtClean="0">
                <a:solidFill>
                  <a:srgbClr val="002060"/>
                </a:solidFill>
              </a:rPr>
              <a:t>-on-</a:t>
            </a:r>
            <a:r>
              <a:rPr lang="de-DE" sz="1800" dirty="0" err="1" smtClean="0">
                <a:solidFill>
                  <a:srgbClr val="002060"/>
                </a:solidFill>
              </a:rPr>
              <a:t>insulator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>
                <a:solidFill>
                  <a:srgbClr val="002060"/>
                </a:solidFill>
              </a:rPr>
              <a:t>(SOI) </a:t>
            </a:r>
            <a:r>
              <a:rPr lang="de-DE" sz="1800" dirty="0" err="1">
                <a:solidFill>
                  <a:srgbClr val="002060"/>
                </a:solidFill>
              </a:rPr>
              <a:t>wafer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processing</a:t>
            </a:r>
            <a:endParaRPr lang="de-DE" sz="1800" dirty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DE" sz="1800" dirty="0">
                <a:solidFill>
                  <a:srgbClr val="002060"/>
                </a:solidFill>
              </a:rPr>
              <a:t>E-beam </a:t>
            </a:r>
            <a:r>
              <a:rPr lang="de-DE" sz="1800" dirty="0" err="1">
                <a:solidFill>
                  <a:srgbClr val="002060"/>
                </a:solidFill>
              </a:rPr>
              <a:t>lithography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for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defining</a:t>
            </a:r>
            <a:r>
              <a:rPr lang="de-DE" sz="1800" dirty="0">
                <a:solidFill>
                  <a:srgbClr val="002060"/>
                </a:solidFill>
              </a:rPr>
              <a:t> 140 </a:t>
            </a:r>
            <a:r>
              <a:rPr lang="de-DE" sz="1800" dirty="0" err="1">
                <a:solidFill>
                  <a:srgbClr val="002060"/>
                </a:solidFill>
              </a:rPr>
              <a:t>nm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wide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slot</a:t>
            </a:r>
            <a:r>
              <a:rPr lang="de-DE" sz="1800" dirty="0">
                <a:solidFill>
                  <a:srgbClr val="002060"/>
                </a:solidFill>
              </a:rPr>
              <a:t> in </a:t>
            </a:r>
            <a:r>
              <a:rPr lang="de-DE" sz="1800" dirty="0" err="1" smtClean="0">
                <a:solidFill>
                  <a:srgbClr val="002060"/>
                </a:solidFill>
              </a:rPr>
              <a:t>gold</a:t>
            </a:r>
            <a:endParaRPr lang="de-DE" sz="1800" dirty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DE" sz="1800" dirty="0" err="1">
                <a:solidFill>
                  <a:srgbClr val="002060"/>
                </a:solidFill>
              </a:rPr>
              <a:t>Coating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with</a:t>
            </a:r>
            <a:r>
              <a:rPr lang="de-DE" sz="1800" dirty="0">
                <a:solidFill>
                  <a:srgbClr val="002060"/>
                </a:solidFill>
              </a:rPr>
              <a:t> an </a:t>
            </a:r>
            <a:r>
              <a:rPr lang="de-DE" sz="1800" dirty="0" err="1" smtClean="0">
                <a:solidFill>
                  <a:srgbClr val="002060"/>
                </a:solidFill>
              </a:rPr>
              <a:t>electro-optic</a:t>
            </a:r>
            <a:r>
              <a:rPr lang="de-DE" sz="1800" dirty="0" smtClean="0">
                <a:solidFill>
                  <a:srgbClr val="002060"/>
                </a:solidFill>
              </a:rPr>
              <a:t> polymer </a:t>
            </a:r>
            <a:endParaRPr lang="de-DE" sz="1800" dirty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de-DE" sz="1800" dirty="0" err="1">
                <a:solidFill>
                  <a:srgbClr val="002060"/>
                </a:solidFill>
              </a:rPr>
              <a:t>Poling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electro-optic</a:t>
            </a:r>
            <a:r>
              <a:rPr lang="de-DE" sz="1800" dirty="0" smtClean="0">
                <a:solidFill>
                  <a:srgbClr val="002060"/>
                </a:solidFill>
              </a:rPr>
              <a:t> polymer </a:t>
            </a:r>
            <a:r>
              <a:rPr lang="de-DE" sz="1800" dirty="0" err="1">
                <a:solidFill>
                  <a:srgbClr val="002060"/>
                </a:solidFill>
              </a:rPr>
              <a:t>with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static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electric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field</a:t>
            </a:r>
            <a:endParaRPr lang="de-DE" sz="1800" dirty="0">
              <a:solidFill>
                <a:srgbClr val="00206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38855" y="5679832"/>
            <a:ext cx="2107989" cy="369332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Reported in MS11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4716016" y="1465686"/>
            <a:ext cx="4213469" cy="3349631"/>
            <a:chOff x="4607003" y="1700808"/>
            <a:chExt cx="4213469" cy="3349631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56"/>
            <a:stretch/>
          </p:blipFill>
          <p:spPr bwMode="auto">
            <a:xfrm>
              <a:off x="4607003" y="1700808"/>
              <a:ext cx="4213469" cy="3349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hteck 28"/>
            <p:cNvSpPr/>
            <p:nvPr/>
          </p:nvSpPr>
          <p:spPr>
            <a:xfrm>
              <a:off x="7223934" y="3915566"/>
              <a:ext cx="1226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de-DE" sz="1800" b="0" i="1" dirty="0" err="1" smtClean="0"/>
                <a:t>V</a:t>
              </a:r>
              <a:r>
                <a:rPr lang="de-DE" sz="1800" b="0" baseline="-25000" dirty="0" err="1" smtClean="0"/>
                <a:t>m</a:t>
              </a:r>
              <a:r>
                <a:rPr lang="de-DE" sz="1800" b="0" baseline="-25000" dirty="0" smtClean="0"/>
                <a:t> </a:t>
              </a:r>
              <a:r>
                <a:rPr lang="de-DE" sz="1800" b="0" dirty="0"/>
                <a:t>= </a:t>
              </a:r>
              <a:r>
                <a:rPr lang="de-DE" sz="1800" b="0" dirty="0" smtClean="0"/>
                <a:t>0.8</a:t>
              </a:r>
              <a:r>
                <a:rPr lang="de-DE" sz="100" b="0" dirty="0" smtClean="0"/>
                <a:t>  </a:t>
              </a:r>
              <a:r>
                <a:rPr lang="de-DE" sz="1800" b="0" dirty="0" smtClean="0"/>
                <a:t>V</a:t>
              </a:r>
              <a:endParaRPr lang="en-GB" sz="1800" b="0" dirty="0" err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512" y="1628800"/>
            <a:ext cx="4066109" cy="3124355"/>
            <a:chOff x="100575" y="1898667"/>
            <a:chExt cx="4066109" cy="3124355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t="4831" r="2792" b="8850"/>
            <a:stretch/>
          </p:blipFill>
          <p:spPr bwMode="auto">
            <a:xfrm>
              <a:off x="100575" y="1898667"/>
              <a:ext cx="4066109" cy="3124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2019544" y="207656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b="0" i="1" dirty="0" smtClean="0">
                  <a:solidFill>
                    <a:srgbClr val="333333"/>
                  </a:solidFill>
                </a:rPr>
                <a:t>r</a:t>
              </a:r>
              <a:r>
                <a:rPr lang="de-DE" sz="1800" b="0" baseline="-25000" dirty="0" smtClean="0">
                  <a:solidFill>
                    <a:srgbClr val="333333"/>
                  </a:solidFill>
                </a:rPr>
                <a:t>33 </a:t>
              </a:r>
              <a:r>
                <a:rPr lang="de-DE" sz="1800" b="0" dirty="0" smtClean="0">
                  <a:solidFill>
                    <a:srgbClr val="333333"/>
                  </a:solidFill>
                  <a:latin typeface="Arial"/>
                  <a:cs typeface="Arial"/>
                </a:rPr>
                <a:t>≈</a:t>
              </a:r>
              <a:r>
                <a:rPr lang="de-DE" sz="1800" b="0" dirty="0" smtClean="0">
                  <a:solidFill>
                    <a:srgbClr val="333333"/>
                  </a:solidFill>
                </a:rPr>
                <a:t> 21</a:t>
              </a:r>
              <a:r>
                <a:rPr lang="de-DE" sz="400" b="0" dirty="0" smtClean="0">
                  <a:solidFill>
                    <a:srgbClr val="333333"/>
                  </a:solidFill>
                </a:rPr>
                <a:t> </a:t>
              </a:r>
              <a:r>
                <a:rPr lang="de-DE" sz="1800" b="0" dirty="0" err="1" smtClean="0">
                  <a:solidFill>
                    <a:srgbClr val="333333"/>
                  </a:solidFill>
                </a:rPr>
                <a:t>pm</a:t>
              </a:r>
              <a:r>
                <a:rPr lang="de-DE" sz="500" b="0" dirty="0" smtClean="0">
                  <a:solidFill>
                    <a:srgbClr val="333333"/>
                  </a:solidFill>
                </a:rPr>
                <a:t> </a:t>
              </a:r>
              <a:r>
                <a:rPr lang="de-DE" sz="1800" b="0" dirty="0" smtClean="0">
                  <a:solidFill>
                    <a:srgbClr val="333333"/>
                  </a:solidFill>
                </a:rPr>
                <a:t>/</a:t>
              </a:r>
              <a:r>
                <a:rPr lang="de-DE" sz="300" b="0" dirty="0" smtClean="0">
                  <a:solidFill>
                    <a:srgbClr val="333333"/>
                  </a:solidFill>
                </a:rPr>
                <a:t> </a:t>
              </a:r>
              <a:r>
                <a:rPr lang="de-DE" sz="1800" b="0" dirty="0" smtClean="0">
                  <a:solidFill>
                    <a:srgbClr val="333333"/>
                  </a:solidFill>
                </a:rPr>
                <a:t>V</a:t>
              </a:r>
              <a:endParaRPr lang="en-GB" sz="1800" b="0" dirty="0">
                <a:solidFill>
                  <a:srgbClr val="333333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010776" y="2411596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800" b="0" i="1" dirty="0" err="1" smtClean="0">
                  <a:solidFill>
                    <a:srgbClr val="333333"/>
                  </a:solidFill>
                </a:rPr>
                <a:t>V</a:t>
              </a:r>
              <a:r>
                <a:rPr lang="de-DE" sz="1800" b="0" baseline="-25000" dirty="0" err="1" smtClean="0">
                  <a:solidFill>
                    <a:srgbClr val="333333"/>
                  </a:solidFill>
                  <a:latin typeface="Symbol" pitchFamily="18" charset="2"/>
                </a:rPr>
                <a:t>p</a:t>
              </a:r>
              <a:r>
                <a:rPr lang="de-DE" sz="1800" b="0" dirty="0" err="1" smtClean="0">
                  <a:solidFill>
                    <a:srgbClr val="333333"/>
                  </a:solidFill>
                  <a:latin typeface="Symbol" pitchFamily="18" charset="2"/>
                  <a:sym typeface="Symbol"/>
                </a:rPr>
                <a:t></a:t>
              </a:r>
              <a:r>
                <a:rPr lang="de-DE" sz="1800" b="0" i="1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lang="de-DE" sz="1800" b="0" i="1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1800" b="0" dirty="0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1.3</a:t>
              </a:r>
              <a:r>
                <a:rPr lang="en-US" sz="1800" b="0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1800" b="0" dirty="0" err="1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800" b="0" dirty="0" err="1" smtClean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mm</a:t>
              </a:r>
              <a:endParaRPr lang="en-GB" sz="180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2699792" y="3923764"/>
              <a:ext cx="1319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800" b="0" i="1" dirty="0" err="1"/>
                <a:t>V</a:t>
              </a:r>
              <a:r>
                <a:rPr lang="de-DE" sz="1800" b="0" baseline="-25000" dirty="0" err="1"/>
                <a:t>m</a:t>
              </a:r>
              <a:r>
                <a:rPr lang="de-DE" sz="1800" b="0" baseline="-25000" dirty="0"/>
                <a:t> </a:t>
              </a:r>
              <a:r>
                <a:rPr lang="de-DE" sz="1800" b="0" dirty="0"/>
                <a:t>= 0.1 V </a:t>
              </a:r>
              <a:endParaRPr lang="en-GB" sz="1800" b="0" dirty="0"/>
            </a:p>
          </p:txBody>
        </p:sp>
      </p:grpSp>
      <p:sp>
        <p:nvSpPr>
          <p:cNvPr id="34" name="Rechteck 33"/>
          <p:cNvSpPr/>
          <p:nvPr/>
        </p:nvSpPr>
        <p:spPr>
          <a:xfrm>
            <a:off x="1565080" y="6165304"/>
            <a:ext cx="76237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GB" sz="1200" b="0" dirty="0">
                <a:solidFill>
                  <a:srgbClr val="002060"/>
                </a:solidFill>
              </a:rPr>
              <a:t>A. Melikyan, </a:t>
            </a:r>
            <a:r>
              <a:rPr lang="en-GB" sz="1200" b="0" i="1" dirty="0" smtClean="0">
                <a:solidFill>
                  <a:srgbClr val="002060"/>
                </a:solidFill>
              </a:rPr>
              <a:t>et al.</a:t>
            </a:r>
            <a:r>
              <a:rPr lang="en-GB" sz="1200" b="0" dirty="0" smtClean="0">
                <a:solidFill>
                  <a:srgbClr val="002060"/>
                </a:solidFill>
              </a:rPr>
              <a:t> "</a:t>
            </a:r>
            <a:r>
              <a:rPr lang="en-GB" sz="1200" b="0" dirty="0">
                <a:solidFill>
                  <a:srgbClr val="002060"/>
                </a:solidFill>
              </a:rPr>
              <a:t>Surface Plasmon Polariton High-Speed Modulator," in </a:t>
            </a:r>
            <a:r>
              <a:rPr lang="en-GB" sz="1200" b="0" i="1" dirty="0">
                <a:solidFill>
                  <a:srgbClr val="002060"/>
                </a:solidFill>
              </a:rPr>
              <a:t>CLEO: 2013</a:t>
            </a:r>
            <a:r>
              <a:rPr lang="en-GB" sz="1200" b="0" dirty="0">
                <a:solidFill>
                  <a:srgbClr val="002060"/>
                </a:solidFill>
              </a:rPr>
              <a:t>, PDP paper CTh5D.2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kern="0" dirty="0" smtClean="0"/>
              <a:t>Task 3.4 </a:t>
            </a:r>
            <a:r>
              <a:rPr lang="en-US" sz="3200" kern="0" dirty="0" smtClean="0">
                <a:solidFill>
                  <a:srgbClr val="002060"/>
                </a:solidFill>
              </a:rPr>
              <a:t>Fabrication of the Modulator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6720" y="5122360"/>
            <a:ext cx="4889800" cy="701731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>
                <a:solidFill>
                  <a:srgbClr val="002060"/>
                </a:solidFill>
              </a:rPr>
              <a:t>65 GHz RF </a:t>
            </a:r>
            <a:r>
              <a:rPr lang="de-DE" sz="1800" b="0" dirty="0" err="1" smtClean="0">
                <a:solidFill>
                  <a:srgbClr val="002060"/>
                </a:solidFill>
              </a:rPr>
              <a:t>bandwidth</a:t>
            </a:r>
            <a:r>
              <a:rPr lang="de-DE" sz="1800" b="0" dirty="0" smtClean="0">
                <a:solidFill>
                  <a:srgbClr val="002060"/>
                </a:solidFill>
              </a:rPr>
              <a:t> (</a:t>
            </a:r>
            <a:r>
              <a:rPr lang="de-DE" sz="1800" b="0" i="1" dirty="0" err="1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de-DE" sz="1800" b="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de-DE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1.55</a:t>
            </a:r>
            <a:r>
              <a:rPr lang="de-DE" sz="1800" b="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de-DE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DE" sz="1800" b="0" dirty="0" smtClean="0">
                <a:solidFill>
                  <a:srgbClr val="002060"/>
                </a:solidFill>
              </a:rPr>
              <a:t>)</a:t>
            </a:r>
            <a:endParaRPr lang="en-GB" sz="1800" b="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 smtClean="0">
                <a:solidFill>
                  <a:srgbClr val="002060"/>
                </a:solidFill>
              </a:rPr>
              <a:t>Broadband </a:t>
            </a:r>
            <a:r>
              <a:rPr lang="de-DE" sz="1800" b="0" dirty="0" err="1">
                <a:solidFill>
                  <a:srgbClr val="002060"/>
                </a:solidFill>
              </a:rPr>
              <a:t>optical</a:t>
            </a:r>
            <a:r>
              <a:rPr lang="de-DE" sz="1800" b="0" dirty="0">
                <a:solidFill>
                  <a:srgbClr val="002060"/>
                </a:solidFill>
              </a:rPr>
              <a:t> </a:t>
            </a:r>
            <a:r>
              <a:rPr lang="de-DE" sz="1800" b="0" dirty="0" err="1" smtClean="0">
                <a:solidFill>
                  <a:srgbClr val="002060"/>
                </a:solidFill>
              </a:rPr>
              <a:t>operation</a:t>
            </a:r>
            <a:r>
              <a:rPr lang="de-DE" sz="1800" b="0" dirty="0" smtClean="0">
                <a:solidFill>
                  <a:srgbClr val="002060"/>
                </a:solidFill>
              </a:rPr>
              <a:t> (</a:t>
            </a:r>
            <a:r>
              <a:rPr lang="de-DE" sz="1800" b="0" i="1" dirty="0" err="1" smtClean="0">
                <a:solidFill>
                  <a:srgbClr val="002060"/>
                </a:solidFill>
              </a:rPr>
              <a:t>f</a:t>
            </a:r>
            <a:r>
              <a:rPr lang="de-DE" sz="1800" b="0" baseline="-25000" dirty="0" err="1" smtClean="0">
                <a:solidFill>
                  <a:srgbClr val="002060"/>
                </a:solidFill>
              </a:rPr>
              <a:t>m</a:t>
            </a:r>
            <a:r>
              <a:rPr lang="de-DE" sz="1800" b="0" dirty="0" smtClean="0">
                <a:solidFill>
                  <a:srgbClr val="002060"/>
                </a:solidFill>
              </a:rPr>
              <a:t> </a:t>
            </a:r>
            <a:r>
              <a:rPr lang="de-DE" sz="1800" b="0" dirty="0">
                <a:solidFill>
                  <a:srgbClr val="002060"/>
                </a:solidFill>
              </a:rPr>
              <a:t>= 45GHz</a:t>
            </a:r>
            <a:r>
              <a:rPr lang="de-DE" sz="1800" b="0" dirty="0" smtClean="0">
                <a:solidFill>
                  <a:srgbClr val="002060"/>
                </a:solidFill>
              </a:rPr>
              <a:t>)</a:t>
            </a:r>
            <a:endParaRPr lang="en-GB" sz="1800" b="0" dirty="0">
              <a:solidFill>
                <a:srgbClr val="00206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48047" y="1194379"/>
            <a:ext cx="4075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Characterization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4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36"/>
          <p:cNvSpPr/>
          <p:nvPr/>
        </p:nvSpPr>
        <p:spPr bwMode="gray">
          <a:xfrm>
            <a:off x="4224301" y="3483666"/>
            <a:ext cx="695399" cy="432805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311785" y="2443261"/>
            <a:ext cx="3669704" cy="2532124"/>
            <a:chOff x="311785" y="3612731"/>
            <a:chExt cx="3669704" cy="2532124"/>
          </a:xfrm>
        </p:grpSpPr>
        <p:pic>
          <p:nvPicPr>
            <p:cNvPr id="41037" name="Picture 7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2" t="9086" r="1817" b="16678"/>
            <a:stretch/>
          </p:blipFill>
          <p:spPr bwMode="auto">
            <a:xfrm>
              <a:off x="311785" y="3612731"/>
              <a:ext cx="3669704" cy="253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Gerade Verbindung mit Pfeil 6"/>
            <p:cNvCxnSpPr/>
            <p:nvPr/>
          </p:nvCxnSpPr>
          <p:spPr bwMode="auto">
            <a:xfrm>
              <a:off x="2266607" y="4124702"/>
              <a:ext cx="0" cy="142390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8" name="Textfeld 7"/>
            <p:cNvSpPr txBox="1"/>
            <p:nvPr/>
          </p:nvSpPr>
          <p:spPr>
            <a:xfrm>
              <a:off x="1771284" y="4692820"/>
              <a:ext cx="84164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1400" dirty="0" err="1" smtClean="0"/>
                <a:t>U</a:t>
              </a:r>
              <a:r>
                <a:rPr lang="de-DE" sz="1400" baseline="-25000" dirty="0" err="1" smtClean="0"/>
                <a:t>pp</a:t>
              </a:r>
              <a:r>
                <a:rPr lang="de-DE" sz="1400" baseline="-25000" dirty="0" smtClean="0"/>
                <a:t> </a:t>
              </a:r>
              <a:r>
                <a:rPr lang="de-DE" sz="1400" dirty="0" smtClean="0"/>
                <a:t>= 4.9V</a:t>
              </a:r>
              <a:endParaRPr lang="en-GB" sz="1400" dirty="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199654" y="2429558"/>
            <a:ext cx="3659869" cy="2525336"/>
            <a:chOff x="5199654" y="3599028"/>
            <a:chExt cx="3659869" cy="2525336"/>
          </a:xfrm>
        </p:grpSpPr>
        <p:pic>
          <p:nvPicPr>
            <p:cNvPr id="41038" name="Picture 78" descr="C:\Users\Melikyan\Documents\W63D\Work\Plasmonic Phase Modulator\Vertical Slot Based\Charachterization\SOFI2.5-Design\2013_05_18_SOFI2.5_WG21_12Vpoled\40Gbits_16dBmOpt_6.5e5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9" t="9068" r="1850" b="16695"/>
            <a:stretch/>
          </p:blipFill>
          <p:spPr bwMode="auto">
            <a:xfrm>
              <a:off x="5199654" y="3599028"/>
              <a:ext cx="3659869" cy="252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hteck 20"/>
            <p:cNvSpPr/>
            <p:nvPr/>
          </p:nvSpPr>
          <p:spPr bwMode="gray">
            <a:xfrm>
              <a:off x="6499492" y="5717812"/>
              <a:ext cx="2049863" cy="281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BER = 6 × 10</a:t>
              </a:r>
              <a:r>
                <a:rPr kumimoji="0" lang="de-DE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-5</a:t>
              </a:r>
              <a:endParaRPr kumimoji="0" lang="en-GB" sz="20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kern="0" dirty="0" smtClean="0"/>
              <a:t>Task 3.4 </a:t>
            </a:r>
            <a:r>
              <a:rPr lang="en-US" sz="3200" kern="0" dirty="0" smtClean="0">
                <a:solidFill>
                  <a:srgbClr val="002060"/>
                </a:solidFill>
              </a:rPr>
              <a:t>Fabrication of the Modulator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48047" y="1194379"/>
            <a:ext cx="567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/>
              <a:t>Demonstration </a:t>
            </a:r>
            <a:r>
              <a:rPr lang="en-US" sz="2000" i="1" dirty="0"/>
              <a:t>‒</a:t>
            </a:r>
            <a:r>
              <a:rPr lang="de-DE" sz="2000" dirty="0"/>
              <a:t> DPSK Data Modulation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339492" y="2073929"/>
            <a:ext cx="3641997" cy="36933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de-DE" sz="1800" dirty="0" err="1" smtClean="0">
                <a:solidFill>
                  <a:srgbClr val="002060"/>
                </a:solidFill>
              </a:rPr>
              <a:t>Electrical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 smtClean="0">
                <a:solidFill>
                  <a:srgbClr val="002060"/>
                </a:solidFill>
              </a:rPr>
              <a:t>signal</a:t>
            </a:r>
            <a:r>
              <a:rPr lang="de-DE" sz="1800" dirty="0" smtClean="0">
                <a:solidFill>
                  <a:srgbClr val="002060"/>
                </a:solidFill>
              </a:rPr>
              <a:t> (40Gbit/s)</a:t>
            </a:r>
            <a:endParaRPr lang="en-GB" sz="1800" b="0" dirty="0" smtClean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9654" y="2060226"/>
            <a:ext cx="3659869" cy="36933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de-DE" sz="1800" dirty="0" smtClean="0">
                <a:solidFill>
                  <a:srgbClr val="002060"/>
                </a:solidFill>
              </a:rPr>
              <a:t>Optical </a:t>
            </a:r>
            <a:r>
              <a:rPr lang="de-DE" sz="1800" dirty="0" err="1" smtClean="0">
                <a:solidFill>
                  <a:srgbClr val="002060"/>
                </a:solidFill>
              </a:rPr>
              <a:t>signal</a:t>
            </a:r>
            <a:r>
              <a:rPr lang="de-DE" sz="1800" dirty="0" smtClean="0">
                <a:solidFill>
                  <a:srgbClr val="002060"/>
                </a:solidFill>
              </a:rPr>
              <a:t> (40Gbit/s)</a:t>
            </a:r>
            <a:endParaRPr lang="en-GB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Summary and Outlook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378396" y="1196504"/>
                <a:ext cx="8486204" cy="4764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61950" indent="-361950" algn="ctr" eaLnBrk="0" hangingPunct="0">
                  <a:lnSpc>
                    <a:spcPts val="3200"/>
                  </a:lnSpc>
                  <a:defRPr sz="3200" b="1">
                    <a:solidFill>
                      <a:srgbClr val="220060"/>
                    </a:solidFill>
                    <a:latin typeface="Arial" charset="0"/>
                  </a:defRPr>
                </a:lvl1pPr>
                <a:lvl2pPr marL="1323975" indent="-609600" algn="ctr" eaLnBrk="0" hangingPunct="0">
                  <a:lnSpc>
                    <a:spcPts val="3200"/>
                  </a:lnSpc>
                  <a:defRPr sz="3200" b="1">
                    <a:solidFill>
                      <a:srgbClr val="220060"/>
                    </a:solidFill>
                    <a:latin typeface="Arial" charset="0"/>
                  </a:defRPr>
                </a:lvl2pPr>
                <a:lvl3pPr marL="2112963" indent="-609600" algn="ctr" eaLnBrk="0" hangingPunct="0">
                  <a:lnSpc>
                    <a:spcPts val="3200"/>
                  </a:lnSpc>
                  <a:defRPr sz="3200" b="1">
                    <a:solidFill>
                      <a:srgbClr val="220060"/>
                    </a:solidFill>
                    <a:latin typeface="Arial" charset="0"/>
                  </a:defRPr>
                </a:lvl3pPr>
                <a:lvl4pPr marL="2901950" indent="-609600" algn="ctr" eaLnBrk="0" hangingPunct="0">
                  <a:lnSpc>
                    <a:spcPts val="3200"/>
                  </a:lnSpc>
                  <a:defRPr sz="3200" b="1">
                    <a:solidFill>
                      <a:srgbClr val="220060"/>
                    </a:solidFill>
                    <a:latin typeface="Arial" charset="0"/>
                  </a:defRPr>
                </a:lvl4pPr>
                <a:lvl5pPr marL="3690938" indent="-609600" algn="ctr" eaLnBrk="0" hangingPunct="0">
                  <a:lnSpc>
                    <a:spcPts val="3200"/>
                  </a:lnSpc>
                  <a:defRPr sz="3200" b="1">
                    <a:solidFill>
                      <a:srgbClr val="220060"/>
                    </a:solidFill>
                    <a:latin typeface="Arial" charset="0"/>
                  </a:defRPr>
                </a:lvl5pPr>
                <a:lvl6pPr marL="4148138" indent="-609600" algn="ctr" eaLnBrk="0" fontAlgn="base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220060"/>
                    </a:solidFill>
                    <a:latin typeface="Arial" charset="0"/>
                  </a:defRPr>
                </a:lvl6pPr>
                <a:lvl7pPr marL="4605338" indent="-609600" algn="ctr" eaLnBrk="0" fontAlgn="base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220060"/>
                    </a:solidFill>
                    <a:latin typeface="Arial" charset="0"/>
                  </a:defRPr>
                </a:lvl7pPr>
                <a:lvl8pPr marL="5062538" indent="-609600" algn="ctr" eaLnBrk="0" fontAlgn="base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220060"/>
                    </a:solidFill>
                    <a:latin typeface="Arial" charset="0"/>
                  </a:defRPr>
                </a:lvl8pPr>
                <a:lvl9pPr marL="5519738" indent="-609600" algn="ctr" eaLnBrk="0" fontAlgn="base" hangingPunct="0">
                  <a:lnSpc>
                    <a:spcPts val="3200"/>
                  </a:lnSpc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220060"/>
                    </a:solidFill>
                    <a:latin typeface="Arial" charset="0"/>
                  </a:defRPr>
                </a:lvl9pPr>
              </a:lstStyle>
              <a:p>
                <a:pPr marL="346075" lvl="1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2000" dirty="0" smtClean="0"/>
                  <a:t>Summary</a:t>
                </a:r>
                <a:endParaRPr lang="en-US" sz="1800" b="0" dirty="0" smtClean="0"/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Metal-cavity lasers and plasmonic modulators were simulated</a:t>
                </a:r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Lithographic and etching processes to fabricate the nanolaser were developed. </a:t>
                </a:r>
                <a:r>
                  <a:rPr lang="en-US" sz="1800" b="0" dirty="0"/>
                  <a:t>F</a:t>
                </a:r>
                <a:r>
                  <a:rPr lang="en-US" sz="1800" b="0" dirty="0" smtClean="0"/>
                  <a:t>abrication tests were done</a:t>
                </a:r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Growth of III-V wafer and bonding to Si for the fabrication of nanolaser</a:t>
                </a:r>
                <a:endParaRPr lang="en-US" sz="1800" b="0" dirty="0"/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Plasmonic phase modulator has been successfully demonstrated</a:t>
                </a:r>
              </a:p>
              <a:p>
                <a:pPr marL="1619250" indent="-285750" algn="l">
                  <a:lnSpc>
                    <a:spcPct val="10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de-DE" sz="1800" b="0" dirty="0" err="1"/>
                  <a:t>Bandwidth</a:t>
                </a:r>
                <a:r>
                  <a:rPr lang="de-DE" sz="1800" b="0" dirty="0"/>
                  <a:t> &gt; 65 </a:t>
                </a:r>
                <a:r>
                  <a:rPr lang="de-DE" sz="1800" b="0" dirty="0" smtClean="0"/>
                  <a:t>GHz</a:t>
                </a:r>
              </a:p>
              <a:p>
                <a:pPr marL="1619250" indent="-285750" algn="l">
                  <a:lnSpc>
                    <a:spcPct val="10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de-DE" sz="1800" b="0" dirty="0" smtClean="0"/>
                  <a:t>Broadband </a:t>
                </a:r>
                <a:r>
                  <a:rPr lang="de-DE" sz="1800" b="0" dirty="0" err="1"/>
                  <a:t>optical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operation</a:t>
                </a:r>
                <a:r>
                  <a:rPr lang="de-DE" sz="1800" b="0" dirty="0"/>
                  <a:t>: </a:t>
                </a:r>
                <a:r>
                  <a:rPr lang="de-DE" sz="1800" b="0" dirty="0">
                    <a:latin typeface="Symbol" pitchFamily="18" charset="2"/>
                  </a:rPr>
                  <a:t>D</a:t>
                </a:r>
                <a:r>
                  <a:rPr lang="de-DE" sz="1800" b="0" i="1" dirty="0">
                    <a:latin typeface="Symbol" pitchFamily="18" charset="2"/>
                  </a:rPr>
                  <a:t>l</a:t>
                </a:r>
                <a:r>
                  <a:rPr lang="de-DE" sz="1800" b="0" dirty="0"/>
                  <a:t> &gt; 120 </a:t>
                </a:r>
                <a:r>
                  <a:rPr lang="de-DE" sz="1800" b="0" dirty="0" err="1" smtClean="0"/>
                  <a:t>nm</a:t>
                </a:r>
                <a:endParaRPr lang="de-DE" sz="1800" b="0" dirty="0" smtClean="0"/>
              </a:p>
              <a:p>
                <a:pPr marL="1619250" indent="-285750" algn="l">
                  <a:lnSpc>
                    <a:spcPct val="10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de-DE" sz="1800" b="0" i="1" dirty="0" err="1" smtClean="0"/>
                  <a:t>V</a:t>
                </a:r>
                <a:r>
                  <a:rPr lang="de-DE" sz="1800" b="0" baseline="-25000" dirty="0" err="1" smtClean="0">
                    <a:latin typeface="Symbol" pitchFamily="18" charset="2"/>
                  </a:rPr>
                  <a:t>p</a:t>
                </a:r>
                <a:r>
                  <a:rPr lang="de-DE" sz="1800" b="0" dirty="0" err="1">
                    <a:latin typeface="Symbol" pitchFamily="18" charset="2"/>
                    <a:sym typeface="Symbol"/>
                  </a:rPr>
                  <a:t></a:t>
                </a:r>
                <a:r>
                  <a:rPr lang="de-DE" sz="1800" b="0" i="1" dirty="0" err="1"/>
                  <a:t>L</a:t>
                </a:r>
                <a:r>
                  <a:rPr lang="de-DE" sz="1800" b="0" i="1" dirty="0"/>
                  <a:t> = </a:t>
                </a:r>
                <a:r>
                  <a:rPr lang="en-US" sz="1800" b="0" dirty="0"/>
                  <a:t>1.3 </a:t>
                </a:r>
                <a:r>
                  <a:rPr lang="en-US" sz="1800" b="0" dirty="0" err="1"/>
                  <a:t>Vmm</a:t>
                </a:r>
                <a:r>
                  <a:rPr lang="en-US" sz="1800" b="0" dirty="0"/>
                  <a:t> for </a:t>
                </a:r>
                <a:r>
                  <a:rPr lang="de-DE" sz="1800" b="0" dirty="0"/>
                  <a:t>r</a:t>
                </a:r>
                <a:r>
                  <a:rPr lang="de-DE" sz="1800" b="0" baseline="-25000" dirty="0"/>
                  <a:t>33</a:t>
                </a:r>
                <a:r>
                  <a:rPr lang="de-DE" sz="1800" b="0" dirty="0"/>
                  <a:t> </a:t>
                </a:r>
                <a:r>
                  <a:rPr lang="de-DE" sz="1800" b="0" dirty="0">
                    <a:latin typeface="Arial"/>
                    <a:cs typeface="Arial"/>
                  </a:rPr>
                  <a:t>≈ </a:t>
                </a:r>
                <a:r>
                  <a:rPr lang="de-DE" sz="1800" b="0" dirty="0"/>
                  <a:t>21 </a:t>
                </a:r>
                <a:r>
                  <a:rPr lang="de-DE" sz="1800" b="0" dirty="0" err="1"/>
                  <a:t>pm</a:t>
                </a:r>
                <a:r>
                  <a:rPr lang="de-DE" sz="1800" b="0" dirty="0"/>
                  <a:t> / V </a:t>
                </a:r>
                <a:endParaRPr lang="de-DE" sz="1800" b="0" dirty="0" smtClean="0"/>
              </a:p>
              <a:p>
                <a:pPr marL="1619250" indent="-285750" algn="l">
                  <a:lnSpc>
                    <a:spcPct val="10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de-DE" sz="1800" b="0" dirty="0" err="1" smtClean="0"/>
                  <a:t>Length</a:t>
                </a:r>
                <a:r>
                  <a:rPr lang="de-DE" sz="1800" b="0" dirty="0"/>
                  <a:t>: 29 </a:t>
                </a:r>
                <a:r>
                  <a:rPr lang="de-DE" sz="1800" b="0" dirty="0">
                    <a:latin typeface="Symbol" pitchFamily="18" charset="2"/>
                  </a:rPr>
                  <a:t>m</a:t>
                </a:r>
                <a:r>
                  <a:rPr lang="de-DE" sz="1800" b="0" dirty="0"/>
                  <a:t>m</a:t>
                </a:r>
              </a:p>
              <a:p>
                <a:pPr marL="1619250" indent="-285750" algn="l">
                  <a:lnSpc>
                    <a:spcPct val="10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de-DE" sz="1800" b="0" dirty="0"/>
                  <a:t>Insertion </a:t>
                </a:r>
                <a:r>
                  <a:rPr lang="de-DE" sz="1800" b="0" dirty="0" err="1"/>
                  <a:t>loss</a:t>
                </a:r>
                <a:r>
                  <a:rPr lang="de-DE" sz="1800" b="0" dirty="0"/>
                  <a:t> (incl. </a:t>
                </a:r>
                <a:r>
                  <a:rPr lang="de-DE" sz="1800" b="0" dirty="0" err="1"/>
                  <a:t>transitions</a:t>
                </a:r>
                <a:r>
                  <a:rPr lang="de-DE" sz="1800" b="0" dirty="0"/>
                  <a:t>): </a:t>
                </a:r>
                <a14:m>
                  <m:oMath xmlns:m="http://schemas.openxmlformats.org/officeDocument/2006/math">
                    <m:r>
                      <a:rPr lang="de-DE" sz="1800" b="0" i="1" dirty="0">
                        <a:latin typeface="Cambria Math"/>
                      </a:rPr>
                      <m:t>~</m:t>
                    </m:r>
                  </m:oMath>
                </a14:m>
                <a:r>
                  <a:rPr lang="de-DE" sz="1800" b="0" dirty="0" smtClean="0"/>
                  <a:t> 14 dB</a:t>
                </a:r>
                <a:endParaRPr lang="en-US" sz="1800" b="0" dirty="0" smtClean="0"/>
              </a:p>
              <a:p>
                <a:pPr marL="346075" lvl="1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2000" dirty="0" smtClean="0"/>
                  <a:t>Outlook</a:t>
                </a:r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Fabrication of nanolaser in wafer with real layer stack</a:t>
                </a:r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Improvement of plasmonic phase modulator fabrication</a:t>
                </a:r>
              </a:p>
              <a:p>
                <a:pPr marL="1135063" lvl="2" indent="-342900" algn="l" eaLnBrk="1" hangingPunct="1">
                  <a:lnSpc>
                    <a:spcPct val="100000"/>
                  </a:lnSpc>
                  <a:spcAft>
                    <a:spcPct val="20000"/>
                  </a:spcAft>
                  <a:buFont typeface="Arial" pitchFamily="34" charset="0"/>
                  <a:buChar char="•"/>
                </a:pPr>
                <a:r>
                  <a:rPr lang="en-US" sz="1800" b="0" dirty="0" smtClean="0"/>
                  <a:t>Fabrication and testing of SPP absorption modulator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96" y="1196504"/>
                <a:ext cx="8486204" cy="4764381"/>
              </a:xfrm>
              <a:prstGeom prst="rect">
                <a:avLst/>
              </a:prstGeom>
              <a:blipFill rotWithShape="1">
                <a:blip r:embed="rId3"/>
                <a:stretch>
                  <a:fillRect l="-503" t="-512" b="-10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4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WP3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Plasmonic/Metallic Laser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 Modulator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1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WP3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3316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42" y="407236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foodandyou.nl/wp-content/uploads/2011/02/Logo-TU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5"/>
          <a:stretch/>
        </p:blipFill>
        <p:spPr bwMode="auto">
          <a:xfrm>
            <a:off x="7557174" y="2560192"/>
            <a:ext cx="1018616" cy="4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76623" y="190881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Contributors: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O</a:t>
            </a:r>
            <a:r>
              <a:rPr lang="en-US" sz="3200" dirty="0" smtClean="0">
                <a:solidFill>
                  <a:srgbClr val="002060"/>
                </a:solidFill>
              </a:rPr>
              <a:t>bjectives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77768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Plasmonic/metallic 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</a:t>
            </a:r>
            <a:r>
              <a:rPr lang="en-US" sz="2000" b="0" dirty="0"/>
              <a:t>pumped plasmonic/metallic </a:t>
            </a:r>
            <a:r>
              <a:rPr lang="en-US" sz="2000" b="0" dirty="0" smtClean="0"/>
              <a:t>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Laser: active </a:t>
            </a:r>
            <a:r>
              <a:rPr lang="en-US" sz="2000" b="0" dirty="0"/>
              <a:t>region </a:t>
            </a:r>
            <a:r>
              <a:rPr lang="en-US" sz="2000" b="0" dirty="0" smtClean="0"/>
              <a:t>&lt;</a:t>
            </a:r>
            <a:r>
              <a:rPr lang="en-US" sz="800" b="0" dirty="0" smtClean="0"/>
              <a:t> </a:t>
            </a:r>
            <a:r>
              <a:rPr lang="en-US" sz="2000" b="0" dirty="0" smtClean="0"/>
              <a:t>1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, output power &gt; 100</a:t>
            </a:r>
            <a:r>
              <a:rPr lang="en-US" sz="500" b="0" dirty="0" smtClean="0"/>
              <a:t> </a:t>
            </a:r>
            <a:r>
              <a:rPr lang="en-US" sz="2000" b="0" dirty="0" err="1" smtClean="0">
                <a:latin typeface="Symbol" pitchFamily="18" charset="2"/>
              </a:rPr>
              <a:t>m</a:t>
            </a:r>
            <a:r>
              <a:rPr lang="en-US" sz="2000" b="0" dirty="0" err="1" smtClean="0"/>
              <a:t>W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Modulator: extinction ratio &gt;</a:t>
            </a:r>
            <a:r>
              <a:rPr lang="en-US" sz="800" b="0" dirty="0" smtClean="0"/>
              <a:t> </a:t>
            </a:r>
            <a:r>
              <a:rPr lang="en-US" sz="2000" b="0" dirty="0"/>
              <a:t>3</a:t>
            </a:r>
            <a:r>
              <a:rPr lang="en-US" sz="2000" b="0" dirty="0" smtClean="0"/>
              <a:t>dB for length &lt; 10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m,  and a total modulation speed &gt;</a:t>
            </a:r>
            <a:r>
              <a:rPr lang="en-US" sz="800" b="0" dirty="0" smtClean="0"/>
              <a:t> </a:t>
            </a:r>
            <a:r>
              <a:rPr lang="en-US" sz="2000" b="0" dirty="0" smtClean="0"/>
              <a:t>40</a:t>
            </a:r>
            <a:r>
              <a:rPr lang="en-US" sz="500" b="0" dirty="0" smtClean="0"/>
              <a:t> </a:t>
            </a:r>
            <a:r>
              <a:rPr lang="en-US" sz="2000" b="0" dirty="0" err="1" smtClean="0"/>
              <a:t>Gbit</a:t>
            </a:r>
            <a:r>
              <a:rPr lang="en-US" sz="2000" b="0" dirty="0" smtClean="0"/>
              <a:t>/s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293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144965"/>
              </p:ext>
            </p:extLst>
          </p:nvPr>
        </p:nvGraphicFramePr>
        <p:xfrm>
          <a:off x="347057" y="1268760"/>
          <a:ext cx="8424934" cy="3448392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plasmonic laser and optimization of bonding technology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6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plasmonic modulator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plasmonic/metallic nanolaser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Si-plasmonic modulators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27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3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94389"/>
              </p:ext>
            </p:extLst>
          </p:nvPr>
        </p:nvGraphicFramePr>
        <p:xfrm>
          <a:off x="179512" y="1340768"/>
          <a:ext cx="8820981" cy="4683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MS8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metallic/plasmonic nanolaser</a:t>
                      </a:r>
                      <a:r>
                        <a:rPr lang="en-GB" baseline="0" dirty="0" smtClean="0"/>
                        <a:t> and its coupling to a Si-waveguide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MS9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MS10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Grown wafer structure</a:t>
                      </a:r>
                      <a:r>
                        <a:rPr lang="en-GB" baseline="0" dirty="0" smtClean="0"/>
                        <a:t> for plasmonic lasers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MS11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modulator on a SOI platform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 with a maximum loss of 20dB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MS13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Characterization of initial fabrication results of plasmonic/metallic lasers</a:t>
                      </a:r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and characterization of plasmonic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of bonded plasmonic lasers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60972"/>
              </p:ext>
            </p:extLst>
          </p:nvPr>
        </p:nvGraphicFramePr>
        <p:xfrm>
          <a:off x="161509" y="1484784"/>
          <a:ext cx="8820981" cy="2397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D3.1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studies of optimized structure for metallic/plasmonic nanolaser and its coupling to Si</a:t>
                      </a:r>
                      <a:r>
                        <a:rPr lang="en-GB" baseline="0" dirty="0" smtClean="0"/>
                        <a:t>-</a:t>
                      </a:r>
                      <a:r>
                        <a:rPr lang="en-GB" dirty="0" smtClean="0"/>
                        <a:t>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modelling of the modulator structure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laser device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fabrication of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4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Metallic/Plasmonic Laser Approaches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4139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Fabry-Perot plasmonic laser</a:t>
            </a:r>
            <a:endParaRPr lang="en-US" sz="20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8"/>
          <a:stretch/>
        </p:blipFill>
        <p:spPr bwMode="auto">
          <a:xfrm>
            <a:off x="179512" y="1844824"/>
            <a:ext cx="32547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vcalzadilla\Desktop\PhD\Reports\Papers\BENELUX 2012\figures\Varias\3d_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26066" b="29099"/>
          <a:stretch/>
        </p:blipFill>
        <p:spPr bwMode="auto">
          <a:xfrm>
            <a:off x="5076056" y="1594489"/>
            <a:ext cx="3979829" cy="24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68527" y="1202779"/>
            <a:ext cx="41593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b="0" dirty="0"/>
          </a:p>
        </p:txBody>
      </p:sp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/>
          <a:stretch/>
        </p:blipFill>
        <p:spPr bwMode="auto">
          <a:xfrm>
            <a:off x="395536" y="4077072"/>
            <a:ext cx="1386859" cy="207737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992813" y="4532927"/>
            <a:ext cx="2594337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6350" lvl="1" indent="-180975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propagation loss     ( ~ 0.16 dB </a:t>
            </a:r>
            <a:r>
              <a:rPr lang="en-US" sz="1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µm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6350" lvl="1" indent="-180975" algn="l"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confinement in active region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3951" y="1772816"/>
            <a:ext cx="1856421" cy="2482583"/>
            <a:chOff x="3393951" y="1594489"/>
            <a:chExt cx="1856421" cy="2482583"/>
          </a:xfrm>
        </p:grpSpPr>
        <p:grpSp>
          <p:nvGrpSpPr>
            <p:cNvPr id="2" name="Group 1"/>
            <p:cNvGrpSpPr/>
            <p:nvPr/>
          </p:nvGrpSpPr>
          <p:grpSpPr>
            <a:xfrm>
              <a:off x="3393951" y="1594489"/>
              <a:ext cx="1856421" cy="2482583"/>
              <a:chOff x="3393951" y="1594489"/>
              <a:chExt cx="1856421" cy="2482583"/>
            </a:xfrm>
          </p:grpSpPr>
          <p:pic>
            <p:nvPicPr>
              <p:cNvPr id="22" name="Picture 2" descr="C:\Users\vcalzadilla\Desktop\PhD\Reports\Papers\BENELUX 2012\figures\Varias\3d_pn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9" t="9406" r="900" b="29099"/>
              <a:stretch/>
            </p:blipFill>
            <p:spPr bwMode="auto">
              <a:xfrm>
                <a:off x="3923928" y="1594489"/>
                <a:ext cx="1326444" cy="248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72" t="42620" r="6795" b="49402"/>
              <a:stretch/>
            </p:blipFill>
            <p:spPr bwMode="auto">
              <a:xfrm>
                <a:off x="3393951" y="2261578"/>
                <a:ext cx="601985" cy="231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" name="Straight Arrow Connector 4"/>
            <p:cNvCxnSpPr/>
            <p:nvPr/>
          </p:nvCxnSpPr>
          <p:spPr bwMode="auto">
            <a:xfrm flipH="1">
              <a:off x="3458288" y="2492896"/>
              <a:ext cx="46564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301551" y="4970132"/>
            <a:ext cx="1608345" cy="646331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Reported in MS8 &amp; D3.1</a:t>
            </a:r>
            <a:endParaRPr lang="en-US" sz="18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2080" y="4220280"/>
            <a:ext cx="1651360" cy="1570560"/>
            <a:chOff x="5292080" y="4220280"/>
            <a:chExt cx="1651360" cy="157056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2" t="33602" r="13482" b="1613"/>
            <a:stretch/>
          </p:blipFill>
          <p:spPr bwMode="auto">
            <a:xfrm>
              <a:off x="5292080" y="4221088"/>
              <a:ext cx="1651360" cy="1569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444208" y="4220280"/>
              <a:ext cx="418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xy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835696" y="5861621"/>
            <a:ext cx="341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7325"/>
            <a:r>
              <a:rPr lang="en-US" sz="1200" b="0" dirty="0" smtClean="0">
                <a:solidFill>
                  <a:srgbClr val="002060"/>
                </a:solidFill>
              </a:rPr>
              <a:t>V. Calzadilla </a:t>
            </a:r>
            <a:r>
              <a:rPr lang="en-US" sz="1200" b="0" dirty="0">
                <a:solidFill>
                  <a:srgbClr val="002060"/>
                </a:solidFill>
              </a:rPr>
              <a:t>et al</a:t>
            </a:r>
            <a:r>
              <a:rPr lang="en-US" sz="1200" b="0" dirty="0" smtClean="0">
                <a:solidFill>
                  <a:srgbClr val="002060"/>
                </a:solidFill>
              </a:rPr>
              <a:t>., </a:t>
            </a:r>
            <a:r>
              <a:rPr lang="en-US" sz="1200" b="0" i="1" dirty="0" smtClean="0">
                <a:solidFill>
                  <a:srgbClr val="002060"/>
                </a:solidFill>
              </a:rPr>
              <a:t>Towards plasmonic lasers for optical interconnects, </a:t>
            </a:r>
            <a:r>
              <a:rPr lang="en-US" sz="1200" b="0" dirty="0" smtClean="0">
                <a:solidFill>
                  <a:srgbClr val="002060"/>
                </a:solidFill>
              </a:rPr>
              <a:t>ICTON, 2012</a:t>
            </a:r>
            <a:endParaRPr lang="en-US" sz="1200" b="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0072" y="5861621"/>
            <a:ext cx="3627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7325"/>
            <a:r>
              <a:rPr lang="en-US" sz="1200" b="0" dirty="0" smtClean="0">
                <a:solidFill>
                  <a:srgbClr val="002060"/>
                </a:solidFill>
              </a:rPr>
              <a:t>V. Calzadilla </a:t>
            </a:r>
            <a:r>
              <a:rPr lang="en-US" sz="1200" b="0" dirty="0">
                <a:solidFill>
                  <a:srgbClr val="002060"/>
                </a:solidFill>
              </a:rPr>
              <a:t>et al</a:t>
            </a:r>
            <a:r>
              <a:rPr lang="en-US" sz="1200" b="0" dirty="0" smtClean="0">
                <a:solidFill>
                  <a:srgbClr val="002060"/>
                </a:solidFill>
              </a:rPr>
              <a:t>., </a:t>
            </a:r>
            <a:r>
              <a:rPr lang="en-US" sz="1200" b="0" i="1" dirty="0" smtClean="0">
                <a:solidFill>
                  <a:srgbClr val="002060"/>
                </a:solidFill>
              </a:rPr>
              <a:t>Waveguide-coupler </a:t>
            </a:r>
            <a:r>
              <a:rPr lang="en-US" sz="1200" b="0" i="1" dirty="0" err="1" smtClean="0">
                <a:solidFill>
                  <a:srgbClr val="002060"/>
                </a:solidFill>
              </a:rPr>
              <a:t>nanolasers</a:t>
            </a:r>
            <a:r>
              <a:rPr lang="en-US" sz="1200" b="0" i="1" dirty="0" smtClean="0">
                <a:solidFill>
                  <a:srgbClr val="002060"/>
                </a:solidFill>
              </a:rPr>
              <a:t> in III-V membranes on silicon</a:t>
            </a:r>
            <a:r>
              <a:rPr lang="en-US" sz="1200" b="0" dirty="0" smtClean="0">
                <a:solidFill>
                  <a:srgbClr val="002060"/>
                </a:solidFill>
              </a:rPr>
              <a:t> , ICTON, 2013</a:t>
            </a:r>
            <a:endParaRPr lang="en-US" sz="1200" b="0" dirty="0">
              <a:solidFill>
                <a:srgbClr val="002060"/>
              </a:solidFill>
            </a:endParaRPr>
          </a:p>
        </p:txBody>
      </p:sp>
      <p:pic>
        <p:nvPicPr>
          <p:cNvPr id="27" name="Picture 5" descr="http://www.cristinacabal.com/imagenes/tic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10"/>
          <a:stretch/>
        </p:blipFill>
        <p:spPr bwMode="auto">
          <a:xfrm>
            <a:off x="8100392" y="1771788"/>
            <a:ext cx="543744" cy="644751"/>
          </a:xfrm>
          <a:prstGeom prst="rect">
            <a:avLst/>
          </a:prstGeom>
          <a:noFill/>
          <a:extLst/>
        </p:spPr>
      </p:pic>
      <p:sp>
        <p:nvSpPr>
          <p:cNvPr id="8" name="Rectangle 7"/>
          <p:cNvSpPr/>
          <p:nvPr/>
        </p:nvSpPr>
        <p:spPr>
          <a:xfrm>
            <a:off x="1225320" y="5733256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|E|</a:t>
            </a:r>
            <a:r>
              <a:rPr lang="en-US" sz="1800" b="0" baseline="30000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8832" y="5408636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|E|</a:t>
            </a:r>
            <a:r>
              <a:rPr lang="en-US" sz="1800" b="0" baseline="30000" dirty="0">
                <a:solidFill>
                  <a:schemeClr val="bg1"/>
                </a:solidFill>
              </a:rPr>
              <a:t>2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50" y="1194379"/>
            <a:ext cx="73904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Optical and electrical optimization of metallo-dielectric nanolaser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798176" y="2258272"/>
            <a:ext cx="4497158" cy="1698927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Q ~ 530 @ </a:t>
            </a:r>
            <a:r>
              <a:rPr lang="en-US" sz="1800" dirty="0">
                <a:solidFill>
                  <a:srgbClr val="002060"/>
                </a:solidFill>
              </a:rPr>
              <a:t>1.55 </a:t>
            </a:r>
            <a:r>
              <a:rPr lang="en-US" sz="1800" dirty="0" smtClean="0">
                <a:solidFill>
                  <a:srgbClr val="002060"/>
                </a:solidFill>
              </a:rPr>
              <a:t>µm</a:t>
            </a:r>
            <a:endParaRPr lang="en-US" sz="1800" b="0" dirty="0" smtClean="0">
              <a:solidFill>
                <a:srgbClr val="002060"/>
              </a:solidFill>
            </a:endParaRPr>
          </a:p>
          <a:p>
            <a:pPr marL="231775" indent="-231775" algn="l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 Threshold gain ~ 800 cm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-1</a:t>
            </a:r>
          </a:p>
          <a:p>
            <a:pPr marL="231775" indent="-231775" algn="l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</a:rPr>
              <a:t>Threshold current ~ 120 µA</a:t>
            </a:r>
          </a:p>
          <a:p>
            <a:pPr marL="231775" indent="-231775" algn="l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</a:rPr>
              <a:t>Differential efficiency ~ 0.16</a:t>
            </a:r>
          </a:p>
          <a:p>
            <a:pPr marL="231775" indent="-231775" algn="l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 </a:t>
            </a:r>
            <a:r>
              <a:rPr lang="en-US" sz="1800" b="0" dirty="0" smtClean="0">
                <a:solidFill>
                  <a:srgbClr val="002060"/>
                </a:solidFill>
              </a:rPr>
              <a:t>Output power ~ 40 </a:t>
            </a:r>
            <a:r>
              <a:rPr lang="en-US" sz="1800" b="0" dirty="0">
                <a:solidFill>
                  <a:srgbClr val="002060"/>
                </a:solidFill>
              </a:rPr>
              <a:t>µ</a:t>
            </a:r>
            <a:r>
              <a:rPr lang="en-US" sz="1800" b="0" dirty="0" smtClean="0">
                <a:solidFill>
                  <a:srgbClr val="002060"/>
                </a:solidFill>
              </a:rPr>
              <a:t>W @ 420 </a:t>
            </a:r>
            <a:r>
              <a:rPr lang="en-US" sz="1800" b="0" dirty="0">
                <a:solidFill>
                  <a:srgbClr val="002060"/>
                </a:solidFill>
              </a:rPr>
              <a:t>µ</a:t>
            </a:r>
            <a:r>
              <a:rPr lang="en-US" sz="1800" b="0" dirty="0" smtClean="0">
                <a:solidFill>
                  <a:srgbClr val="002060"/>
                </a:solidFill>
              </a:rPr>
              <a:t>A (2V)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29" y="2258272"/>
            <a:ext cx="2736660" cy="211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4063" y="4346972"/>
            <a:ext cx="329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2060"/>
                </a:solidFill>
              </a:rPr>
              <a:t>Evanescent coupling, log(|E|</a:t>
            </a:r>
            <a:r>
              <a:rPr lang="en-US" sz="1800" b="0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0" dirty="0" smtClean="0">
                <a:solidFill>
                  <a:srgbClr val="002060"/>
                </a:solidFill>
              </a:rPr>
              <a:t>)</a:t>
            </a:r>
            <a:endParaRPr lang="en-US" sz="1800" b="0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8176" y="4667459"/>
            <a:ext cx="4497158" cy="92333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0" kern="0" dirty="0" smtClean="0">
                <a:solidFill>
                  <a:srgbClr val="002060"/>
                </a:solidFill>
              </a:rPr>
              <a:t>Dimensions:</a:t>
            </a:r>
          </a:p>
          <a:p>
            <a:pPr lvl="1" indent="-285750" algn="l">
              <a:buFont typeface="Arial" pitchFamily="34" charset="0"/>
              <a:buChar char="•"/>
            </a:pPr>
            <a:r>
              <a:rPr lang="en-US" sz="1800" b="0" kern="0" dirty="0" smtClean="0">
                <a:solidFill>
                  <a:srgbClr val="002060"/>
                </a:solidFill>
              </a:rPr>
              <a:t>Pillar: </a:t>
            </a:r>
            <a:r>
              <a:rPr lang="en-US" sz="1800" b="0" kern="0" dirty="0">
                <a:solidFill>
                  <a:srgbClr val="002060"/>
                </a:solidFill>
              </a:rPr>
              <a:t>300nm x 400nm x </a:t>
            </a:r>
            <a:r>
              <a:rPr lang="en-US" sz="1800" b="0" kern="0" dirty="0" smtClean="0">
                <a:solidFill>
                  <a:srgbClr val="002060"/>
                </a:solidFill>
              </a:rPr>
              <a:t>1</a:t>
            </a:r>
            <a:r>
              <a:rPr lang="en-US" sz="1800" b="0" dirty="0" smtClean="0">
                <a:solidFill>
                  <a:srgbClr val="002060"/>
                </a:solidFill>
              </a:rPr>
              <a:t>µ</a:t>
            </a:r>
            <a:r>
              <a:rPr lang="en-US" sz="1800" b="0" kern="0" dirty="0" smtClean="0">
                <a:solidFill>
                  <a:srgbClr val="002060"/>
                </a:solidFill>
              </a:rPr>
              <a:t>m (height)</a:t>
            </a:r>
          </a:p>
          <a:p>
            <a:pPr lvl="1" indent="-285750" algn="l">
              <a:buFont typeface="Arial" pitchFamily="34" charset="0"/>
              <a:buChar char="•"/>
            </a:pPr>
            <a:r>
              <a:rPr lang="en-US" sz="1800" b="0" kern="0" dirty="0" smtClean="0">
                <a:solidFill>
                  <a:srgbClr val="002060"/>
                </a:solidFill>
              </a:rPr>
              <a:t>Waveguide: 400nm x 250 nm</a:t>
            </a:r>
            <a:endParaRPr lang="en-US" sz="18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ᥫᦄᥙᦂ᥷ᦉᦉ᥿᥼᥿᥻᥺"/>
  <p:tag name="DATETIME" val="᥍᥅᥉᥅᥈᥆᥇᥉ᤶᤶ᥇᥈ᥐ᥆᥍ᥗᥣᤶ᤾ᥝᥣᥪ᥁᥈ᥐ᥆᤿"/>
  <p:tag name="DONEBY" val="ᥩᥪᥲᥗᦂ᥸᥻ᦈᦊᦅᤶᥩᥙᥗᥤᥚᥫᥨᥨᥗ"/>
  <p:tag name="IPADDRESS" val="ᥙᥪᥤ᥆᥆᥊᥊᥏᥉"/>
  <p:tag name="APPVER" val="᥉᥄᥆"/>
  <p:tag name="RANDOM" val="22"/>
  <p:tag name="CHECKSUM" val="᥊᥎᥉᥊"/>
</p:tagLst>
</file>

<file path=ppt/theme/theme1.xml><?xml version="1.0" encoding="utf-8"?>
<a:theme xmlns:a="http://schemas.openxmlformats.org/drawingml/2006/main" name="1_PowerPoint_Template_IHQ">
  <a:themeElements>
    <a:clrScheme name="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707070"/>
      </a:hlink>
      <a:folHlink>
        <a:srgbClr val="000000"/>
      </a:folHlink>
    </a:clrScheme>
    <a:fontScheme name="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Bildschirmpräsentation (4:3)</PresentationFormat>
  <Paragraphs>230</Paragraphs>
  <Slides>19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Symbol</vt:lpstr>
      <vt:lpstr>Times New Roman</vt:lpstr>
      <vt:lpstr>Wingdings</vt:lpstr>
      <vt:lpstr>1_PowerPoint_Template_IHQ</vt:lpstr>
      <vt:lpstr>15_PowerPoint_Template_IHQ</vt:lpstr>
      <vt:lpstr>MSPhotoEd.3</vt:lpstr>
      <vt:lpstr>PowerPoint-Präsentation</vt:lpstr>
      <vt:lpstr>Outline</vt:lpstr>
      <vt:lpstr>WP3 Position in Project</vt:lpstr>
      <vt:lpstr>Objectives</vt:lpstr>
      <vt:lpstr>Tasks</vt:lpstr>
      <vt:lpstr>Milestones</vt:lpstr>
      <vt:lpstr>Deliverables</vt:lpstr>
      <vt:lpstr>Metallic/Plasmonic Laser Approaches</vt:lpstr>
      <vt:lpstr>PowerPoint-Präsentation</vt:lpstr>
      <vt:lpstr>PowerPoint-Präsentation</vt:lpstr>
      <vt:lpstr>PowerPoint-Präsentation</vt:lpstr>
      <vt:lpstr>PowerPoint-Präsentation</vt:lpstr>
      <vt:lpstr>Task 3.3 Fabrication of the Nanolaser</vt:lpstr>
      <vt:lpstr>Plasmonic Modulator Approaches</vt:lpstr>
      <vt:lpstr>Task 3.2 Modelling of the Modulator</vt:lpstr>
      <vt:lpstr>PowerPoint-Präsentation</vt:lpstr>
      <vt:lpstr>PowerPoint-Präsentation</vt:lpstr>
      <vt:lpstr>PowerPoint-Präsentation</vt:lpstr>
      <vt:lpstr>Summary and Outlook</vt:lpstr>
    </vt:vector>
  </TitlesOfParts>
  <Company>Intracom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lzac</dc:creator>
  <cp:lastModifiedBy>Andrea</cp:lastModifiedBy>
  <cp:revision>2389</cp:revision>
  <dcterms:created xsi:type="dcterms:W3CDTF">2001-06-14T07:23:40Z</dcterms:created>
  <dcterms:modified xsi:type="dcterms:W3CDTF">2013-07-09T21:08:45Z</dcterms:modified>
</cp:coreProperties>
</file>