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Override1.xml" ContentType="application/vnd.openxmlformats-officedocument.themeOverride+xml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9" r:id="rId9"/>
    <p:sldId id="315" r:id="rId10"/>
    <p:sldId id="316" r:id="rId11"/>
    <p:sldId id="293" r:id="rId12"/>
    <p:sldId id="314" r:id="rId13"/>
    <p:sldId id="296" r:id="rId14"/>
    <p:sldId id="301" r:id="rId15"/>
    <p:sldId id="304" r:id="rId16"/>
    <p:sldId id="317" r:id="rId17"/>
    <p:sldId id="318" r:id="rId18"/>
    <p:sldId id="307" r:id="rId19"/>
    <p:sldId id="309" r:id="rId20"/>
    <p:sldId id="311" r:id="rId21"/>
    <p:sldId id="312" r:id="rId22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1FAFF"/>
    <a:srgbClr val="EBC80C"/>
    <a:srgbClr val="262FDA"/>
    <a:srgbClr val="220060"/>
    <a:srgbClr val="5A42BE"/>
    <a:srgbClr val="FBEEAD"/>
    <a:srgbClr val="66FFCC"/>
    <a:srgbClr val="FF0000"/>
    <a:srgbClr val="DBE5F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5" autoAdjust="0"/>
    <p:restoredTop sz="97324" autoAdjust="0"/>
  </p:normalViewPr>
  <p:slideViewPr>
    <p:cSldViewPr>
      <p:cViewPr>
        <p:scale>
          <a:sx n="161" d="100"/>
          <a:sy n="161" d="100"/>
        </p:scale>
        <p:origin x="-144" y="2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C4F282E6-1F7D-4282-8321-2F1B8DA05B14}" type="slidenum">
              <a:rPr lang="en-US" sz="1000" b="0">
                <a:solidFill>
                  <a:schemeClr val="tx1"/>
                </a:solidFill>
                <a:latin typeface="Tahoma" pitchFamily="34" charset="0"/>
              </a:rPr>
              <a:pPr algn="r" eaLnBrk="0" hangingPunct="0">
                <a:defRPr/>
              </a:pPr>
              <a:t>‹Nr.›</a:t>
            </a:fld>
            <a:endParaRPr lang="en-US" sz="10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>
              <a:defRPr/>
            </a:pPr>
            <a:r>
              <a:rPr lang="en-US" sz="800" b="0">
                <a:solidFill>
                  <a:schemeClr val="tx1"/>
                </a:solidFill>
                <a:latin typeface="Arial" charset="0"/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3369636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329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" Type="http://schemas.openxmlformats.org/officeDocument/2006/relationships/themeOverride" Target="../theme/themeOverride1.xml"/><Relationship Id="rId2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409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653556" y="333375"/>
            <a:ext cx="6339877" cy="1154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</a:rPr>
              <a:t>NAVOLCHI</a:t>
            </a:r>
            <a:r>
              <a:rPr lang="en-US" dirty="0"/>
              <a:t> 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Review Meeting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July 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  <a:r>
              <a:rPr lang="en-US" sz="1800" dirty="0"/>
              <a:t>2012, Brussels</a:t>
            </a:r>
            <a:endParaRPr lang="de-DE" sz="1800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</p:spTree>
    <p:extLst>
      <p:ext uri="{BB962C8B-B14F-4D97-AF65-F5344CB8AC3E}">
        <p14:creationId xmlns:p14="http://schemas.microsoft.com/office/powerpoint/2010/main" val="1887433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9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333375"/>
            <a:ext cx="2125662" cy="579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975" y="333375"/>
            <a:ext cx="62277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1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9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954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7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65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2110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0000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76" name="Picture 4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N</a:t>
            </a:r>
            <a:r>
              <a:rPr lang="en-US" sz="120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100000"/>
              </a:lnSpc>
            </a:pPr>
            <a:fld id="{ADEA1EE9-8264-40A4-99DD-083928994CDB}" type="slidenum">
              <a:rPr lang="en-US" sz="1400"/>
              <a:pPr algn="l">
                <a:lnSpc>
                  <a:spcPct val="100000"/>
                </a:lnSpc>
              </a:pPr>
              <a:t>‹Nr.›</a:t>
            </a:fld>
            <a:endParaRPr lang="en-US" sz="1400"/>
          </a:p>
        </p:txBody>
      </p:sp>
      <p:graphicFrame>
        <p:nvGraphicFramePr>
          <p:cNvPr id="60470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0" r:id="rId15" imgW="3895238" imgH="2809524" progId="MSPhotoEd.3">
                  <p:embed/>
                </p:oleObj>
              </mc:Choice>
              <mc:Fallback>
                <p:oleObj r:id="rId15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75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77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2.png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microsoft.com/office/2007/relationships/hdphoto" Target="../media/hdphoto1.wdp"/><Relationship Id="rId7" Type="http://schemas.openxmlformats.org/officeDocument/2006/relationships/image" Target="../media/image30.jpeg"/><Relationship Id="rId8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0.jpeg"/><Relationship Id="rId5" Type="http://schemas.microsoft.com/office/2007/relationships/hdphoto" Target="../media/hdphoto2.wdp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Work Package </a:t>
            </a:r>
            <a:r>
              <a:rPr lang="en-US" sz="2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Presentation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Juan P. </a:t>
            </a:r>
            <a:r>
              <a:rPr lang="en-US" sz="2000" dirty="0" err="1" smtClean="0">
                <a:solidFill>
                  <a:srgbClr val="FF0000"/>
                </a:solidFill>
              </a:rPr>
              <a:t>Martínez</a:t>
            </a:r>
            <a:r>
              <a:rPr lang="en-US" sz="2000" dirty="0" smtClean="0">
                <a:solidFill>
                  <a:srgbClr val="FF0000"/>
                </a:solidFill>
              </a:rPr>
              <a:t> Pastor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University of Valencia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(UVEG)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Spain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2" y="2178154"/>
            <a:ext cx="4514852" cy="3251095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4.1 Design &amp; </a:t>
            </a:r>
            <a:r>
              <a:rPr lang="en-US" sz="3200" dirty="0" err="1" smtClean="0">
                <a:solidFill>
                  <a:srgbClr val="002060"/>
                </a:solidFill>
              </a:rPr>
              <a:t>Modelling</a:t>
            </a:r>
            <a:r>
              <a:rPr lang="en-US" sz="3200" dirty="0" smtClean="0">
                <a:solidFill>
                  <a:srgbClr val="002060"/>
                </a:solidFill>
              </a:rPr>
              <a:t> of P.A.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" name="Picture 3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49" y="914463"/>
            <a:ext cx="2244071" cy="159911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5364088" y="3789040"/>
            <a:ext cx="914400" cy="914400"/>
          </a:xfrm>
          <a:prstGeom prst="lin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Picture 3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48" y="2513663"/>
            <a:ext cx="3754802" cy="28626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95921" y="5164670"/>
            <a:ext cx="25392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Thickness QDOT layer [nm]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905501" y="5164670"/>
            <a:ext cx="25392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Thickness QDOT layer [nm]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4018469" y="3667557"/>
            <a:ext cx="23834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Transparancy</a:t>
            </a:r>
            <a:r>
              <a:rPr lang="en-US" sz="1400" dirty="0" smtClean="0"/>
              <a:t> Gain [1/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/>
              <a:t>m]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3530752" y="3460757"/>
            <a:ext cx="18902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Confinement Factor</a:t>
            </a:r>
            <a:endParaRPr lang="en-US" sz="1400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5902706" y="5214400"/>
            <a:ext cx="5894" cy="590864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407583" y="2783417"/>
            <a:ext cx="984250" cy="0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1291167" y="3831306"/>
            <a:ext cx="681654" cy="10444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491880" y="5805264"/>
            <a:ext cx="4894639" cy="369332"/>
          </a:xfrm>
          <a:prstGeom prst="rect">
            <a:avLst/>
          </a:prstGeom>
          <a:solidFill>
            <a:srgbClr val="66FFCC"/>
          </a:solidFill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Thinner QDOT-layer </a:t>
            </a:r>
            <a:r>
              <a:rPr lang="en-US" dirty="0" smtClean="0">
                <a:sym typeface="Wingdings"/>
              </a:rPr>
              <a:t> lower gain needed !</a:t>
            </a:r>
            <a:endParaRPr lang="en-US" dirty="0"/>
          </a:p>
        </p:txBody>
      </p:sp>
      <p:sp>
        <p:nvSpPr>
          <p:cNvPr id="17" name="TextBox 41"/>
          <p:cNvSpPr txBox="1"/>
          <p:nvPr/>
        </p:nvSpPr>
        <p:spPr>
          <a:xfrm rot="16200000">
            <a:off x="-687483" y="3474492"/>
            <a:ext cx="23689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Propagation Length (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/>
              <a:t>m)</a:t>
            </a:r>
            <a:endParaRPr lang="en-US" sz="1400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67544" y="908720"/>
            <a:ext cx="5436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/>
              <a:t>Structure </a:t>
            </a:r>
            <a:r>
              <a:rPr lang="en-US" sz="2000" dirty="0" smtClean="0"/>
              <a:t>2: </a:t>
            </a:r>
            <a:r>
              <a:rPr lang="en-US" sz="2000" dirty="0" smtClean="0"/>
              <a:t>silicon-</a:t>
            </a:r>
            <a:r>
              <a:rPr lang="en-US" sz="2000" dirty="0" err="1" smtClean="0"/>
              <a:t>plasmonic</a:t>
            </a:r>
            <a:r>
              <a:rPr lang="en-US" sz="2000" dirty="0" smtClean="0"/>
              <a:t> amplifier 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90592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</a:t>
            </a:r>
            <a:r>
              <a:rPr lang="en-GB" sz="3200" dirty="0" smtClean="0"/>
              <a:t>4.2 Design &amp; </a:t>
            </a:r>
            <a:r>
              <a:rPr lang="en-US" sz="3200" dirty="0" err="1" smtClean="0">
                <a:solidFill>
                  <a:srgbClr val="002060"/>
                </a:solidFill>
              </a:rPr>
              <a:t>Modelling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of P.D.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4427984" y="1181606"/>
            <a:ext cx="3348372" cy="1455306"/>
            <a:chOff x="971600" y="1628800"/>
            <a:chExt cx="3348372" cy="1455306"/>
          </a:xfrm>
        </p:grpSpPr>
        <p:grpSp>
          <p:nvGrpSpPr>
            <p:cNvPr id="4" name="Agrupar 3"/>
            <p:cNvGrpSpPr/>
            <p:nvPr/>
          </p:nvGrpSpPr>
          <p:grpSpPr>
            <a:xfrm>
              <a:off x="971600" y="1628800"/>
              <a:ext cx="3348372" cy="1368152"/>
              <a:chOff x="971600" y="1628800"/>
              <a:chExt cx="3348372" cy="1368152"/>
            </a:xfrm>
          </p:grpSpPr>
          <p:sp>
            <p:nvSpPr>
              <p:cNvPr id="3" name="Recortar rectángulo de esquina del mismo lado 2"/>
              <p:cNvSpPr/>
              <p:nvPr/>
            </p:nvSpPr>
            <p:spPr bwMode="auto">
              <a:xfrm rot="5400000">
                <a:off x="1097614" y="1502786"/>
                <a:ext cx="1368152" cy="1620180"/>
              </a:xfrm>
              <a:prstGeom prst="snip2SameRect">
                <a:avLst>
                  <a:gd name="adj1" fmla="val 35286"/>
                  <a:gd name="adj2" fmla="val 0"/>
                </a:avLst>
              </a:prstGeom>
              <a:solidFill>
                <a:srgbClr val="EBC80C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  <a:tab pos="358775" algn="l"/>
                    <a:tab pos="719138" algn="l"/>
                    <a:tab pos="1077913" algn="l"/>
                    <a:tab pos="1436688" algn="l"/>
                    <a:tab pos="1795463" algn="l"/>
                    <a:tab pos="2155825" algn="l"/>
                    <a:tab pos="2514600" algn="l"/>
                    <a:tab pos="2873375" algn="l"/>
                    <a:tab pos="3233738" algn="l"/>
                    <a:tab pos="3584575" algn="l"/>
                    <a:tab pos="6457950" algn="l"/>
                  </a:tabLst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ortar rectángulo de esquina del mismo lado 6"/>
              <p:cNvSpPr/>
              <p:nvPr/>
            </p:nvSpPr>
            <p:spPr bwMode="auto">
              <a:xfrm rot="16200000">
                <a:off x="2825806" y="1502786"/>
                <a:ext cx="1368152" cy="1620180"/>
              </a:xfrm>
              <a:prstGeom prst="snip2SameRect">
                <a:avLst>
                  <a:gd name="adj1" fmla="val 35286"/>
                  <a:gd name="adj2" fmla="val 0"/>
                </a:avLst>
              </a:prstGeom>
              <a:solidFill>
                <a:srgbClr val="EBC80C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69875" algn="l"/>
                    <a:tab pos="358775" algn="l"/>
                    <a:tab pos="719138" algn="l"/>
                    <a:tab pos="1077913" algn="l"/>
                    <a:tab pos="1436688" algn="l"/>
                    <a:tab pos="1795463" algn="l"/>
                    <a:tab pos="2155825" algn="l"/>
                    <a:tab pos="2514600" algn="l"/>
                    <a:tab pos="2873375" algn="l"/>
                    <a:tab pos="3233738" algn="l"/>
                    <a:tab pos="3584575" algn="l"/>
                    <a:tab pos="6457950" algn="l"/>
                  </a:tabLst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1" name="Conector recto 10"/>
            <p:cNvCxnSpPr/>
            <p:nvPr/>
          </p:nvCxnSpPr>
          <p:spPr bwMode="auto">
            <a:xfrm flipH="1">
              <a:off x="2646740" y="1647754"/>
              <a:ext cx="0" cy="134919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10" name="CuadroTexto 9"/>
            <p:cNvSpPr txBox="1"/>
            <p:nvPr/>
          </p:nvSpPr>
          <p:spPr>
            <a:xfrm>
              <a:off x="2610992" y="271477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Y</a:t>
              </a:r>
              <a:endParaRPr lang="es-ES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968381" y="2148002"/>
              <a:ext cx="5873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0" dirty="0" smtClean="0"/>
                <a:t>1 </a:t>
              </a:r>
              <a:r>
                <a:rPr lang="es-ES" sz="1400" b="0" dirty="0" smtClean="0">
                  <a:latin typeface="Symbol" charset="2"/>
                  <a:cs typeface="Symbol" charset="2"/>
                </a:rPr>
                <a:t>m</a:t>
              </a:r>
              <a:r>
                <a:rPr lang="es-ES" sz="1400" b="0" dirty="0" smtClean="0"/>
                <a:t>m</a:t>
              </a:r>
              <a:endParaRPr lang="es-ES" sz="1400" b="0" dirty="0"/>
            </a:p>
          </p:txBody>
        </p:sp>
      </p:grpSp>
      <p:sp>
        <p:nvSpPr>
          <p:cNvPr id="19" name="Rectangle 20"/>
          <p:cNvSpPr/>
          <p:nvPr/>
        </p:nvSpPr>
        <p:spPr>
          <a:xfrm>
            <a:off x="2016224" y="5662989"/>
            <a:ext cx="6372200" cy="646331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-enhancement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produced for sub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-wavelength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nanogap</a:t>
            </a: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Fabrication under progress</a:t>
            </a:r>
          </a:p>
        </p:txBody>
      </p:sp>
      <p:pic>
        <p:nvPicPr>
          <p:cNvPr id="5" name="Imagen 4" descr="xyEplot_width_1um_AuPML_gap_50nm_close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3456384" cy="2594027"/>
          </a:xfrm>
          <a:prstGeom prst="rect">
            <a:avLst/>
          </a:prstGeom>
        </p:spPr>
      </p:pic>
      <p:pic>
        <p:nvPicPr>
          <p:cNvPr id="12" name="Imagen 11" descr="Eplot_yline_width_1um_AuPM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936"/>
            <a:ext cx="3678160" cy="2585215"/>
          </a:xfrm>
          <a:prstGeom prst="rect">
            <a:avLst/>
          </a:prstGeom>
        </p:spPr>
      </p:pic>
      <p:cxnSp>
        <p:nvCxnSpPr>
          <p:cNvPr id="21" name="Conector recto 20"/>
          <p:cNvCxnSpPr/>
          <p:nvPr/>
        </p:nvCxnSpPr>
        <p:spPr bwMode="auto">
          <a:xfrm>
            <a:off x="6012160" y="1685032"/>
            <a:ext cx="0" cy="37576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32024" y="1064930"/>
            <a:ext cx="4067968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Focus on </a:t>
            </a:r>
            <a:r>
              <a:rPr lang="en-US" sz="2000" dirty="0" err="1" smtClean="0"/>
              <a:t>nanogap</a:t>
            </a:r>
            <a:r>
              <a:rPr lang="en-US" sz="2000" dirty="0" smtClean="0"/>
              <a:t> </a:t>
            </a:r>
            <a:r>
              <a:rPr lang="en-US" sz="2000" dirty="0" smtClean="0"/>
              <a:t>design for which electric field enhancement is possible by </a:t>
            </a:r>
            <a:r>
              <a:rPr lang="en-US" sz="2000" dirty="0" err="1" smtClean="0"/>
              <a:t>plasmonics</a:t>
            </a:r>
            <a:r>
              <a:rPr lang="en-US" sz="2000" dirty="0" smtClean="0"/>
              <a:t> associated to metal contacts:</a:t>
            </a:r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b="0" dirty="0"/>
              <a:t>	</a:t>
            </a:r>
            <a:r>
              <a:rPr lang="en-US" sz="2000" b="0" dirty="0" smtClean="0"/>
              <a:t>		</a:t>
            </a:r>
            <a:r>
              <a:rPr lang="en-US" sz="2000" b="0" dirty="0" smtClean="0">
                <a:solidFill>
                  <a:srgbClr val="FF0000"/>
                </a:solidFill>
              </a:rPr>
              <a:t>COMSOL</a:t>
            </a:r>
            <a:endParaRPr lang="en-US" sz="20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5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836712"/>
            <a:ext cx="6480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QD materials (results included in MS17 and D4.2)</a:t>
            </a:r>
          </a:p>
          <a:p>
            <a:pPr marL="446088" indent="-265113">
              <a:buFont typeface="Arial" pitchFamily="34" charset="0"/>
              <a:buChar char="•"/>
            </a:pPr>
            <a:r>
              <a:rPr lang="en-GB" b="0" dirty="0" smtClean="0"/>
              <a:t>Issue – </a:t>
            </a:r>
            <a:r>
              <a:rPr lang="en-GB" b="0" dirty="0" err="1" smtClean="0"/>
              <a:t>PbX</a:t>
            </a:r>
            <a:r>
              <a:rPr lang="en-GB" b="0" dirty="0" smtClean="0"/>
              <a:t> </a:t>
            </a:r>
            <a:r>
              <a:rPr lang="en-GB" b="0" dirty="0" err="1" smtClean="0"/>
              <a:t>chalcogenides</a:t>
            </a:r>
            <a:r>
              <a:rPr lang="en-GB" b="0" dirty="0" smtClean="0"/>
              <a:t> show gain but limited to very high </a:t>
            </a:r>
            <a:r>
              <a:rPr lang="en-GB" b="0" dirty="0" err="1" smtClean="0"/>
              <a:t>fluence</a:t>
            </a:r>
            <a:r>
              <a:rPr lang="en-GB" b="0" dirty="0" smtClean="0"/>
              <a:t> and short gain lifetimes. Similar conclusion obtained in dielectric waveguides containing these materials.</a:t>
            </a:r>
          </a:p>
          <a:p>
            <a:pPr marL="446088" indent="-265113">
              <a:buFont typeface="Arial" pitchFamily="34" charset="0"/>
              <a:buChar char="•"/>
            </a:pPr>
            <a:r>
              <a:rPr lang="en-GB" b="0" dirty="0" smtClean="0"/>
              <a:t>Initial approach to solve this by </a:t>
            </a:r>
            <a:r>
              <a:rPr lang="en-GB" b="0" dirty="0" err="1" smtClean="0"/>
              <a:t>heterostructure</a:t>
            </a:r>
            <a:r>
              <a:rPr lang="en-GB" b="0" dirty="0" smtClean="0"/>
              <a:t> formation/engineering (</a:t>
            </a:r>
            <a:r>
              <a:rPr lang="en-GB" b="0" dirty="0" err="1" smtClean="0"/>
              <a:t>PbX</a:t>
            </a:r>
            <a:r>
              <a:rPr lang="en-GB" b="0" dirty="0" smtClean="0"/>
              <a:t>/</a:t>
            </a:r>
            <a:r>
              <a:rPr lang="en-GB" b="0" dirty="0" err="1" smtClean="0"/>
              <a:t>CdX</a:t>
            </a:r>
            <a:r>
              <a:rPr lang="en-GB" b="0" dirty="0" smtClean="0"/>
              <a:t>) not successful. </a:t>
            </a:r>
            <a:endParaRPr lang="en-GB" b="0" dirty="0" smtClean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0" name="Rectangle 20"/>
          <p:cNvSpPr/>
          <p:nvPr/>
        </p:nvSpPr>
        <p:spPr>
          <a:xfrm>
            <a:off x="1691680" y="5877272"/>
            <a:ext cx="7200800" cy="369332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2"/>
            <a:r>
              <a:rPr lang="en-US" dirty="0" smtClean="0">
                <a:solidFill>
                  <a:schemeClr val="tx1"/>
                </a:solidFill>
              </a:rPr>
              <a:t>Amplified spontaneous emission currently studied on </a:t>
            </a:r>
            <a:r>
              <a:rPr lang="en-US" dirty="0" err="1" smtClean="0">
                <a:solidFill>
                  <a:schemeClr val="tx1"/>
                </a:solidFill>
              </a:rPr>
              <a:t>HgTe</a:t>
            </a:r>
            <a:r>
              <a:rPr lang="en-US" dirty="0" smtClean="0">
                <a:solidFill>
                  <a:schemeClr val="tx1"/>
                </a:solidFill>
              </a:rPr>
              <a:t> QDs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216" y="3175808"/>
            <a:ext cx="420639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ALTERNATIVE: </a:t>
            </a:r>
            <a:r>
              <a:rPr lang="en-US" dirty="0" err="1" smtClean="0"/>
              <a:t>HgTe</a:t>
            </a:r>
            <a:r>
              <a:rPr lang="en-US" dirty="0" smtClean="0"/>
              <a:t> QDs</a:t>
            </a:r>
          </a:p>
          <a:p>
            <a:pPr algn="ctr"/>
            <a:endParaRPr lang="en-US" b="0" dirty="0" smtClean="0"/>
          </a:p>
          <a:p>
            <a:r>
              <a:rPr lang="en-US" b="0" dirty="0" smtClean="0"/>
              <a:t>- Equivalent </a:t>
            </a:r>
            <a:r>
              <a:rPr lang="en-US" b="0" dirty="0" smtClean="0"/>
              <a:t>to successful </a:t>
            </a:r>
            <a:r>
              <a:rPr lang="en-US" b="0" dirty="0" err="1" smtClean="0"/>
              <a:t>CdX</a:t>
            </a:r>
            <a:r>
              <a:rPr lang="en-US" b="0" dirty="0" smtClean="0"/>
              <a:t> QDs</a:t>
            </a:r>
          </a:p>
          <a:p>
            <a:r>
              <a:rPr lang="en-US" b="0" dirty="0" smtClean="0"/>
              <a:t>Synthesis </a:t>
            </a:r>
            <a:r>
              <a:rPr lang="en-US" b="0" dirty="0" smtClean="0"/>
              <a:t>accomplished</a:t>
            </a:r>
          </a:p>
          <a:p>
            <a:endParaRPr lang="en-US" b="0" dirty="0" smtClean="0"/>
          </a:p>
          <a:p>
            <a:r>
              <a:rPr lang="en-US" b="0" dirty="0" smtClean="0"/>
              <a:t>- IR </a:t>
            </a:r>
            <a:r>
              <a:rPr lang="en-US" b="0" dirty="0" smtClean="0"/>
              <a:t>region reached</a:t>
            </a:r>
            <a:endParaRPr lang="nl-BE" b="0" dirty="0"/>
          </a:p>
        </p:txBody>
      </p:sp>
      <p:pic>
        <p:nvPicPr>
          <p:cNvPr id="783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r="10597"/>
          <a:stretch/>
        </p:blipFill>
        <p:spPr bwMode="auto">
          <a:xfrm>
            <a:off x="4408265" y="3068960"/>
            <a:ext cx="462823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89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ectangle 20"/>
          <p:cNvSpPr/>
          <p:nvPr/>
        </p:nvSpPr>
        <p:spPr>
          <a:xfrm>
            <a:off x="467544" y="5157192"/>
            <a:ext cx="8064896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2575" lvl="2"/>
            <a:endParaRPr lang="en-US" b="0" dirty="0" smtClean="0">
              <a:solidFill>
                <a:schemeClr val="tx1"/>
              </a:solidFill>
            </a:endParaRPr>
          </a:p>
          <a:p>
            <a:pPr marL="463550" lvl="2" indent="-180975">
              <a:buFont typeface="Arial" pitchFamily="34" charset="0"/>
              <a:buChar char="•"/>
            </a:pPr>
            <a:r>
              <a:rPr lang="en-GB" b="0" dirty="0"/>
              <a:t>Absorption enhancement </a:t>
            </a:r>
            <a:r>
              <a:rPr lang="en-GB" b="0" i="1" dirty="0"/>
              <a:t>E</a:t>
            </a:r>
            <a:r>
              <a:rPr lang="en-GB" b="0" dirty="0"/>
              <a:t> by dipole-dipole interaction due to self-assembling: dependence on ligand length and QD (</a:t>
            </a:r>
            <a:r>
              <a:rPr lang="en-GB" b="0" dirty="0" err="1"/>
              <a:t>PbS</a:t>
            </a:r>
            <a:r>
              <a:rPr lang="en-GB" b="0" dirty="0"/>
              <a:t>) diameter.</a:t>
            </a:r>
            <a:r>
              <a:rPr lang="es-ES_tradnl" b="0" dirty="0"/>
              <a:t>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504" y="90872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QD-layers: </a:t>
            </a:r>
          </a:p>
          <a:p>
            <a:r>
              <a:rPr lang="en-GB" sz="2000" b="0" dirty="0"/>
              <a:t>	</a:t>
            </a:r>
            <a:r>
              <a:rPr lang="en-GB" sz="2000" b="0" dirty="0" smtClean="0"/>
              <a:t>a</a:t>
            </a:r>
            <a:r>
              <a:rPr lang="en-GB" sz="2000" b="0" dirty="0" smtClean="0"/>
              <a:t>bsorption </a:t>
            </a:r>
            <a:r>
              <a:rPr lang="en-GB" sz="2000" b="0" dirty="0"/>
              <a:t>enhancement in quantum </a:t>
            </a:r>
            <a:r>
              <a:rPr lang="en-GB" sz="2000" b="0" dirty="0" smtClean="0"/>
              <a:t>dot self-assembled monolayers</a:t>
            </a:r>
            <a:endParaRPr lang="es-ES" sz="2000" b="0" dirty="0"/>
          </a:p>
        </p:txBody>
      </p:sp>
      <p:pic>
        <p:nvPicPr>
          <p:cNvPr id="10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4563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75459"/>
            <a:ext cx="59340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2348880"/>
            <a:ext cx="1587500" cy="914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2010544"/>
            <a:ext cx="1854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9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4.3 </a:t>
            </a:r>
            <a:r>
              <a:rPr lang="es-ES_tradnl" sz="3200" dirty="0" err="1" smtClean="0"/>
              <a:t>Colloidal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gain</a:t>
            </a:r>
            <a:r>
              <a:rPr lang="es-ES_tradnl" sz="3200" dirty="0" smtClean="0"/>
              <a:t> 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51520" y="90872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QD-</a:t>
            </a:r>
            <a:r>
              <a:rPr lang="es-ES" sz="2000" dirty="0" err="1" smtClean="0"/>
              <a:t>layers</a:t>
            </a:r>
            <a:r>
              <a:rPr lang="es-ES" sz="2000" dirty="0" smtClean="0"/>
              <a:t>: 		</a:t>
            </a:r>
            <a:r>
              <a:rPr lang="es-ES" sz="2000" b="0" dirty="0" err="1" smtClean="0"/>
              <a:t>electrically</a:t>
            </a:r>
            <a:r>
              <a:rPr lang="es-ES" sz="2000" b="0" dirty="0" smtClean="0"/>
              <a:t> </a:t>
            </a:r>
            <a:r>
              <a:rPr lang="es-ES" sz="2000" b="0" dirty="0" err="1" smtClean="0"/>
              <a:t>driven</a:t>
            </a:r>
            <a:r>
              <a:rPr lang="es-ES" sz="2000" b="0" dirty="0" smtClean="0"/>
              <a:t> </a:t>
            </a:r>
            <a:r>
              <a:rPr lang="es-ES" sz="2000" b="0" dirty="0" err="1" smtClean="0"/>
              <a:t>Plasmonic</a:t>
            </a:r>
            <a:r>
              <a:rPr lang="es-ES" sz="2000" b="0" dirty="0" smtClean="0"/>
              <a:t> </a:t>
            </a:r>
            <a:r>
              <a:rPr lang="es-ES" sz="2000" b="0" dirty="0" err="1" smtClean="0"/>
              <a:t>Amplifier</a:t>
            </a:r>
            <a:endParaRPr lang="es-ES" sz="2000" b="0" dirty="0"/>
          </a:p>
        </p:txBody>
      </p:sp>
      <p:sp>
        <p:nvSpPr>
          <p:cNvPr id="16" name="Rectangle 20"/>
          <p:cNvSpPr/>
          <p:nvPr/>
        </p:nvSpPr>
        <p:spPr>
          <a:xfrm>
            <a:off x="2555776" y="4869160"/>
            <a:ext cx="4032448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" b="0" dirty="0" smtClean="0"/>
              <a:t>AC </a:t>
            </a:r>
            <a:r>
              <a:rPr lang="es-ES" b="0" dirty="0" err="1" smtClean="0"/>
              <a:t>electroluminescence</a:t>
            </a:r>
            <a:endParaRPr lang="es-ES" b="0" dirty="0" smtClean="0"/>
          </a:p>
          <a:p>
            <a:pPr marL="282575" lvl="2"/>
            <a:endParaRPr lang="es-ES" b="0" dirty="0" smtClean="0"/>
          </a:p>
          <a:p>
            <a:pPr marL="282575" lvl="2"/>
            <a:r>
              <a:rPr lang="es-ES" b="0" dirty="0" smtClean="0"/>
              <a:t>MS21</a:t>
            </a:r>
            <a:endParaRPr lang="es-ES" b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75602"/>
            <a:ext cx="8424936" cy="292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2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4.4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QD-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PA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31" y="1412776"/>
            <a:ext cx="2092370" cy="21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34 Rectángulo"/>
          <p:cNvSpPr/>
          <p:nvPr/>
        </p:nvSpPr>
        <p:spPr>
          <a:xfrm>
            <a:off x="7598917" y="1916832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GB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= 0.7 </a:t>
            </a:r>
            <a:r>
              <a:rPr lang="en-GB" sz="1400" b="1" dirty="0">
                <a:latin typeface="Arial" pitchFamily="34" charset="0"/>
                <a:cs typeface="Arial" pitchFamily="34" charset="0"/>
              </a:rPr>
              <a:t>µm </a:t>
            </a:r>
            <a:endParaRPr lang="en-GB" sz="1400" dirty="0"/>
          </a:p>
        </p:txBody>
      </p:sp>
      <p:sp>
        <p:nvSpPr>
          <p:cNvPr id="34" name="35 Rectángulo"/>
          <p:cNvSpPr/>
          <p:nvPr/>
        </p:nvSpPr>
        <p:spPr>
          <a:xfrm>
            <a:off x="7604801" y="2486931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GB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= 2 </a:t>
            </a:r>
            <a:r>
              <a:rPr lang="en-GB" sz="1400" b="1" dirty="0">
                <a:latin typeface="Arial" pitchFamily="34" charset="0"/>
                <a:cs typeface="Arial" pitchFamily="34" charset="0"/>
              </a:rPr>
              <a:t>µm </a:t>
            </a:r>
            <a:endParaRPr lang="en-GB" sz="1400" dirty="0"/>
          </a:p>
        </p:txBody>
      </p:sp>
      <p:sp>
        <p:nvSpPr>
          <p:cNvPr id="35" name="36 Rectángulo"/>
          <p:cNvSpPr/>
          <p:nvPr/>
        </p:nvSpPr>
        <p:spPr>
          <a:xfrm>
            <a:off x="7636220" y="2204864"/>
            <a:ext cx="1017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T =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25 nm </a:t>
            </a:r>
            <a:endParaRPr lang="en-GB" sz="1400" dirty="0"/>
          </a:p>
        </p:txBody>
      </p:sp>
      <p:sp>
        <p:nvSpPr>
          <p:cNvPr id="36" name="37 Rectángulo"/>
          <p:cNvSpPr/>
          <p:nvPr/>
        </p:nvSpPr>
        <p:spPr>
          <a:xfrm>
            <a:off x="7604801" y="1628800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GB" sz="1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= 5 </a:t>
            </a:r>
            <a:r>
              <a:rPr lang="en-GB" sz="1400" b="1" dirty="0">
                <a:latin typeface="Arial" pitchFamily="34" charset="0"/>
                <a:cs typeface="Arial" pitchFamily="34" charset="0"/>
              </a:rPr>
              <a:t>µm </a:t>
            </a:r>
            <a:endParaRPr lang="en-GB" sz="1400" dirty="0"/>
          </a:p>
        </p:txBody>
      </p:sp>
      <p:pic>
        <p:nvPicPr>
          <p:cNvPr id="37" name="3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0" y="2996952"/>
            <a:ext cx="3564560" cy="97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5184576" cy="208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519680" cy="20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48048" y="868650"/>
            <a:ext cx="6516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Structure 1: Polymer-QD/Au amplifier (planar) </a:t>
            </a:r>
            <a:endParaRPr lang="en-US" sz="2000" b="0" dirty="0"/>
          </a:p>
        </p:txBody>
      </p:sp>
      <p:sp>
        <p:nvSpPr>
          <p:cNvPr id="24" name="Rectangle 20"/>
          <p:cNvSpPr/>
          <p:nvPr/>
        </p:nvSpPr>
        <p:spPr>
          <a:xfrm>
            <a:off x="251520" y="4205406"/>
            <a:ext cx="3384376" cy="1815882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" sz="1400" b="0" dirty="0" err="1" smtClean="0"/>
              <a:t>Pumping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is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not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attenuated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because</a:t>
            </a:r>
            <a:r>
              <a:rPr lang="es-ES" sz="1400" b="0" dirty="0" smtClean="0"/>
              <a:t> travelling </a:t>
            </a:r>
            <a:r>
              <a:rPr lang="es-ES" sz="1400" b="0" dirty="0" err="1" smtClean="0"/>
              <a:t>through</a:t>
            </a:r>
            <a:r>
              <a:rPr lang="es-ES" sz="1400" b="0" dirty="0" smtClean="0"/>
              <a:t> PMMA.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sz="1400" b="0" dirty="0" err="1" smtClean="0"/>
              <a:t>Emitted</a:t>
            </a:r>
            <a:r>
              <a:rPr lang="es-ES" sz="1400" b="0" dirty="0" smtClean="0"/>
              <a:t> light </a:t>
            </a:r>
            <a:r>
              <a:rPr lang="es-ES" sz="1400" b="0" dirty="0" err="1" smtClean="0"/>
              <a:t>couples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to</a:t>
            </a:r>
            <a:r>
              <a:rPr lang="es-ES" sz="1400" b="0" dirty="0" smtClean="0"/>
              <a:t> TM (LR-SPP) and TE </a:t>
            </a:r>
            <a:r>
              <a:rPr lang="es-ES" sz="1400" b="0" dirty="0" err="1" smtClean="0"/>
              <a:t>modes</a:t>
            </a:r>
            <a:r>
              <a:rPr lang="es-ES" sz="1400" b="0" dirty="0" smtClean="0"/>
              <a:t>, </a:t>
            </a:r>
            <a:r>
              <a:rPr lang="es-ES" sz="1400" b="0" dirty="0" err="1" smtClean="0"/>
              <a:t>but</a:t>
            </a:r>
            <a:r>
              <a:rPr lang="es-ES" sz="1400" b="0" dirty="0" smtClean="0"/>
              <a:t> are </a:t>
            </a:r>
            <a:r>
              <a:rPr lang="es-ES" sz="1400" b="0" dirty="0" err="1" smtClean="0"/>
              <a:t>spatially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separated</a:t>
            </a:r>
            <a:r>
              <a:rPr lang="es-ES" sz="1400" b="0" dirty="0" smtClean="0"/>
              <a:t>.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sz="1400" b="0" dirty="0" smtClean="0"/>
              <a:t>Use of </a:t>
            </a:r>
            <a:r>
              <a:rPr lang="es-ES" sz="1400" b="0" dirty="0" err="1" smtClean="0"/>
              <a:t>HgTe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QDs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for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gain</a:t>
            </a:r>
            <a:r>
              <a:rPr lang="es-ES" sz="1400" b="0" dirty="0" smtClean="0"/>
              <a:t>.</a:t>
            </a:r>
            <a:endParaRPr lang="es-ES" sz="1400" b="0" dirty="0" smtClean="0"/>
          </a:p>
          <a:p>
            <a:pPr marL="282575" lvl="2"/>
            <a:endParaRPr lang="es-ES" sz="1400" b="0" dirty="0" smtClean="0"/>
          </a:p>
          <a:p>
            <a:pPr marL="282575" lvl="2"/>
            <a:r>
              <a:rPr lang="es-ES" sz="1400" b="0" dirty="0" smtClean="0"/>
              <a:t>D4.2</a:t>
            </a:r>
          </a:p>
        </p:txBody>
      </p:sp>
    </p:spTree>
    <p:extLst>
      <p:ext uri="{BB962C8B-B14F-4D97-AF65-F5344CB8AC3E}">
        <p14:creationId xmlns:p14="http://schemas.microsoft.com/office/powerpoint/2010/main" val="418135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4.4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QD-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PA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1127" y="908720"/>
            <a:ext cx="5436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Hybrid silicon-</a:t>
            </a:r>
            <a:r>
              <a:rPr lang="en-US" sz="2000" dirty="0" err="1" smtClean="0"/>
              <a:t>plasmonic</a:t>
            </a:r>
            <a:r>
              <a:rPr lang="en-US" sz="2000" dirty="0" smtClean="0"/>
              <a:t> amplifier </a:t>
            </a:r>
            <a:endParaRPr lang="en-US" sz="2000" b="0" dirty="0"/>
          </a:p>
        </p:txBody>
      </p:sp>
      <p:pic>
        <p:nvPicPr>
          <p:cNvPr id="9" name="Picture 3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9" y="965787"/>
            <a:ext cx="2244071" cy="1599117"/>
          </a:xfrm>
          <a:prstGeom prst="rect">
            <a:avLst/>
          </a:prstGeom>
        </p:spPr>
      </p:pic>
      <p:pic>
        <p:nvPicPr>
          <p:cNvPr id="14" name="Picture 13" descr="STO203_100x027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38" y="2788838"/>
            <a:ext cx="3644255" cy="2915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STO203_100x023.jpe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6887" b="24921"/>
          <a:stretch/>
        </p:blipFill>
        <p:spPr>
          <a:xfrm>
            <a:off x="300072" y="2108552"/>
            <a:ext cx="3644255" cy="1563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STO203_100x028.jpe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69" t="42511" r="33796" b="34029"/>
          <a:stretch/>
        </p:blipFill>
        <p:spPr>
          <a:xfrm>
            <a:off x="283241" y="4235801"/>
            <a:ext cx="3644255" cy="1466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34999" y="1883833"/>
            <a:ext cx="3044423" cy="307777"/>
          </a:xfrm>
          <a:prstGeom prst="rect">
            <a:avLst/>
          </a:prstGeom>
          <a:solidFill>
            <a:srgbClr val="66FFCC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Silicon waveguides + QDOT layer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499" y="4053417"/>
            <a:ext cx="2039816" cy="307777"/>
          </a:xfrm>
          <a:prstGeom prst="rect">
            <a:avLst/>
          </a:prstGeom>
          <a:solidFill>
            <a:srgbClr val="66FFCC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After Gold Deposition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98582" y="2624667"/>
            <a:ext cx="2146742" cy="307777"/>
          </a:xfrm>
          <a:prstGeom prst="rect">
            <a:avLst/>
          </a:prstGeom>
          <a:solidFill>
            <a:srgbClr val="66FFCC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 resonator structure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571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4.4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QD-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PA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1127" y="908720"/>
            <a:ext cx="5436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Hybrid silicon-</a:t>
            </a:r>
            <a:r>
              <a:rPr lang="en-US" sz="2000" dirty="0" err="1" smtClean="0"/>
              <a:t>plasmonic</a:t>
            </a:r>
            <a:r>
              <a:rPr lang="en-US" sz="2000" dirty="0" smtClean="0"/>
              <a:t> amplifier </a:t>
            </a:r>
            <a:endParaRPr lang="en-US" sz="2000" b="0" dirty="0"/>
          </a:p>
        </p:txBody>
      </p:sp>
      <p:pic>
        <p:nvPicPr>
          <p:cNvPr id="9" name="Picture 3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53819"/>
            <a:ext cx="2244071" cy="1599117"/>
          </a:xfrm>
          <a:prstGeom prst="rect">
            <a:avLst/>
          </a:prstGeom>
        </p:spPr>
      </p:pic>
      <p:pic>
        <p:nvPicPr>
          <p:cNvPr id="17" name="Picture 16" descr="STO203_100x028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69" t="42511" r="33796" b="34029"/>
          <a:stretch/>
        </p:blipFill>
        <p:spPr>
          <a:xfrm>
            <a:off x="1055824" y="1600551"/>
            <a:ext cx="2479009" cy="997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344082" y="1418167"/>
            <a:ext cx="1787619" cy="276999"/>
          </a:xfrm>
          <a:prstGeom prst="rect">
            <a:avLst/>
          </a:prstGeom>
          <a:solidFill>
            <a:srgbClr val="66FFCC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After Gold Deposition</a:t>
            </a:r>
            <a:endParaRPr lang="en-US" sz="12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18584" y="2233084"/>
            <a:ext cx="751417" cy="10583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439583" y="2296584"/>
            <a:ext cx="751417" cy="10583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757084" y="1852084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Transmission measurement</a:t>
            </a:r>
            <a:endParaRPr lang="en-US" sz="1400" dirty="0"/>
          </a:p>
        </p:txBody>
      </p:sp>
      <p:pic>
        <p:nvPicPr>
          <p:cNvPr id="15" name="Picture 14" descr="graph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6" y="2771628"/>
            <a:ext cx="4143928" cy="3620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ctangle 20"/>
          <p:cNvSpPr/>
          <p:nvPr/>
        </p:nvSpPr>
        <p:spPr>
          <a:xfrm>
            <a:off x="5292080" y="3573016"/>
            <a:ext cx="3384376" cy="1938993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0" dirty="0"/>
              <a:t>Simulation: 0.8 dB/</a:t>
            </a:r>
            <a:r>
              <a:rPr lang="en-US" sz="1600" b="0" dirty="0" smtClean="0">
                <a:latin typeface="Symbol" charset="2"/>
                <a:cs typeface="Symbol" charset="2"/>
              </a:rPr>
              <a:t>m</a:t>
            </a:r>
            <a:r>
              <a:rPr lang="en-US" sz="1600" b="0" dirty="0" smtClean="0"/>
              <a:t>m and measurement: 1.4 dB/</a:t>
            </a:r>
            <a:r>
              <a:rPr lang="en-US" sz="1600" b="0" dirty="0" smtClean="0">
                <a:latin typeface="Symbol" charset="2"/>
                <a:cs typeface="Symbol" charset="2"/>
              </a:rPr>
              <a:t>m</a:t>
            </a:r>
            <a:r>
              <a:rPr lang="en-US" sz="1600" b="0" dirty="0" smtClean="0"/>
              <a:t>m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/>
              <a:t>Reasonable </a:t>
            </a:r>
            <a:r>
              <a:rPr lang="en-US" sz="1600" b="0" dirty="0"/>
              <a:t>agreement (roughness gold layer</a:t>
            </a:r>
            <a:r>
              <a:rPr lang="en-US" sz="1600" b="0" dirty="0" smtClean="0"/>
              <a:t>)</a:t>
            </a:r>
          </a:p>
          <a:p>
            <a:r>
              <a:rPr lang="en-US" sz="1400" dirty="0"/>
              <a:t>Next steps:</a:t>
            </a:r>
          </a:p>
          <a:p>
            <a:pPr marL="285750" indent="-285750">
              <a:buFont typeface="Arial"/>
              <a:buChar char="•"/>
            </a:pPr>
            <a:r>
              <a:rPr lang="en-US" sz="1400" b="0" dirty="0"/>
              <a:t>Measure Electroluminescence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dirty="0"/>
              <a:t>Measure transmission under optical + electrical pumping</a:t>
            </a:r>
            <a:endParaRPr lang="es-ES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15011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4.5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</a:t>
            </a:r>
            <a:r>
              <a:rPr lang="es-ES_tradnl" sz="3200" dirty="0" err="1" smtClean="0"/>
              <a:t>Photodetector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90872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QD-</a:t>
            </a:r>
            <a:r>
              <a:rPr lang="es-ES" sz="2000" dirty="0" err="1" smtClean="0"/>
              <a:t>Schottky</a:t>
            </a:r>
            <a:r>
              <a:rPr lang="es-ES" sz="2000" dirty="0" smtClean="0"/>
              <a:t> </a:t>
            </a:r>
            <a:r>
              <a:rPr lang="es-ES" sz="2000" dirty="0" err="1" smtClean="0"/>
              <a:t>photodetectors</a:t>
            </a:r>
            <a:endParaRPr lang="es-ES" sz="2000" dirty="0"/>
          </a:p>
        </p:txBody>
      </p:sp>
      <p:sp>
        <p:nvSpPr>
          <p:cNvPr id="7" name="Rectangle 20"/>
          <p:cNvSpPr/>
          <p:nvPr/>
        </p:nvSpPr>
        <p:spPr>
          <a:xfrm>
            <a:off x="179512" y="4293096"/>
            <a:ext cx="8856984" cy="1754327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GB" b="0" dirty="0" smtClean="0"/>
              <a:t>QD solids (layer-by-layer method) using MPA ligands stable in </a:t>
            </a:r>
            <a:r>
              <a:rPr lang="en-GB" b="0" dirty="0" smtClean="0"/>
              <a:t>air during months.</a:t>
            </a:r>
            <a:endParaRPr lang="en-GB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n-GB" b="0" dirty="0" smtClean="0"/>
              <a:t>Limitation by series resistance but photocurrent is not seriously affected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GB" b="0" dirty="0" smtClean="0"/>
              <a:t>Improvement of stoichiometry and purification </a:t>
            </a:r>
            <a:r>
              <a:rPr lang="en-GB" b="0" dirty="0" smtClean="0"/>
              <a:t>leaded </a:t>
            </a:r>
            <a:r>
              <a:rPr lang="en-GB" b="0" dirty="0" smtClean="0"/>
              <a:t>to better </a:t>
            </a:r>
            <a:r>
              <a:rPr lang="en-GB" b="0" dirty="0" err="1" smtClean="0"/>
              <a:t>Responsivities</a:t>
            </a:r>
            <a:endParaRPr lang="en-GB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n-GB" b="0" dirty="0"/>
              <a:t>Improvement are possible by increasing thickness, roughness reduction and electrode optimization. </a:t>
            </a:r>
          </a:p>
          <a:p>
            <a:pPr marL="463550" lvl="2" indent="-180975">
              <a:buFont typeface="Arial" pitchFamily="34" charset="0"/>
              <a:buChar char="•"/>
            </a:pPr>
            <a:endParaRPr lang="en-GB" b="0" dirty="0" smtClean="0"/>
          </a:p>
        </p:txBody>
      </p:sp>
      <p:pic>
        <p:nvPicPr>
          <p:cNvPr id="32" name="Imagen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8315"/>
            <a:ext cx="1749425" cy="1990725"/>
          </a:xfrm>
          <a:prstGeom prst="rect">
            <a:avLst/>
          </a:prstGeom>
        </p:spPr>
      </p:pic>
      <p:grpSp>
        <p:nvGrpSpPr>
          <p:cNvPr id="33" name="Agrupar 32"/>
          <p:cNvGrpSpPr/>
          <p:nvPr/>
        </p:nvGrpSpPr>
        <p:grpSpPr>
          <a:xfrm>
            <a:off x="2267745" y="1700808"/>
            <a:ext cx="3096344" cy="2448272"/>
            <a:chOff x="0" y="0"/>
            <a:chExt cx="4266565" cy="3284220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66565" cy="3284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Cuadro de texto 3"/>
            <p:cNvSpPr txBox="1"/>
            <p:nvPr/>
          </p:nvSpPr>
          <p:spPr>
            <a:xfrm>
              <a:off x="1992938" y="772758"/>
              <a:ext cx="983734" cy="619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GB" sz="800" dirty="0">
                  <a:effectLst/>
                  <a:latin typeface="Arial"/>
                  <a:ea typeface="Times New Roman"/>
                  <a:cs typeface="Times New Roman"/>
                </a:rPr>
                <a:t>560 nm</a:t>
              </a:r>
              <a:endParaRPr lang="es-ES_tradnl" sz="1200" dirty="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GB" sz="800" dirty="0">
                  <a:effectLst/>
                  <a:latin typeface="Arial"/>
                  <a:ea typeface="Times New Roman"/>
                  <a:cs typeface="Times New Roman"/>
                </a:rPr>
                <a:t>P</a:t>
              </a:r>
              <a:r>
                <a:rPr lang="en-GB" sz="800" baseline="-25000" dirty="0">
                  <a:effectLst/>
                  <a:latin typeface="Arial"/>
                  <a:ea typeface="Times New Roman"/>
                  <a:cs typeface="Times New Roman"/>
                </a:rPr>
                <a:t>i</a:t>
              </a:r>
              <a:r>
                <a:rPr lang="en-GB" sz="800" dirty="0">
                  <a:effectLst/>
                  <a:latin typeface="Arial"/>
                  <a:ea typeface="Times New Roman"/>
                  <a:cs typeface="Times New Roman"/>
                </a:rPr>
                <a:t>= 4.4 </a:t>
              </a:r>
              <a:r>
                <a:rPr lang="en-GB" sz="800" dirty="0" err="1">
                  <a:effectLst/>
                  <a:latin typeface="Symbol"/>
                  <a:ea typeface="Times New Roman"/>
                </a:rPr>
                <a:t>m</a:t>
              </a:r>
              <a:r>
                <a:rPr lang="en-GB" sz="800" dirty="0" err="1">
                  <a:effectLst/>
                  <a:latin typeface="Arial"/>
                  <a:ea typeface="Times New Roman"/>
                  <a:cs typeface="Times New Roman"/>
                </a:rPr>
                <a:t>W</a:t>
              </a:r>
              <a:endParaRPr lang="es-ES_tradnl" sz="1200" dirty="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GB" sz="800" dirty="0">
                  <a:effectLst/>
                  <a:latin typeface="Arial"/>
                  <a:ea typeface="Times New Roman"/>
                  <a:cs typeface="Times New Roman"/>
                </a:rPr>
                <a:t>R= 0.7 A/</a:t>
              </a:r>
              <a:r>
                <a:rPr lang="en-GB" sz="800" dirty="0" smtClean="0">
                  <a:effectLst/>
                  <a:latin typeface="Arial"/>
                  <a:ea typeface="Times New Roman"/>
                  <a:cs typeface="Times New Roman"/>
                </a:rPr>
                <a:t>W</a:t>
              </a:r>
              <a:endParaRPr lang="es-ES_tradn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Cuadro de texto 7"/>
            <p:cNvSpPr txBox="1"/>
            <p:nvPr/>
          </p:nvSpPr>
          <p:spPr>
            <a:xfrm>
              <a:off x="2406650" y="1795499"/>
              <a:ext cx="1264579" cy="579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GB" sz="800" dirty="0">
                  <a:effectLst/>
                  <a:latin typeface="Arial"/>
                  <a:ea typeface="Times New Roman"/>
                  <a:cs typeface="Times New Roman"/>
                </a:rPr>
                <a:t>810 nm</a:t>
              </a:r>
              <a:endParaRPr lang="es-ES_tradnl" sz="1200" dirty="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GB" sz="800" dirty="0">
                  <a:effectLst/>
                  <a:latin typeface="Arial"/>
                  <a:ea typeface="Times New Roman"/>
                  <a:cs typeface="Times New Roman"/>
                </a:rPr>
                <a:t>P</a:t>
              </a:r>
              <a:r>
                <a:rPr lang="en-GB" sz="800" baseline="-25000" dirty="0">
                  <a:effectLst/>
                  <a:latin typeface="Arial"/>
                  <a:ea typeface="Times New Roman"/>
                  <a:cs typeface="Times New Roman"/>
                </a:rPr>
                <a:t>i</a:t>
              </a:r>
              <a:r>
                <a:rPr lang="en-GB" sz="800" dirty="0">
                  <a:effectLst/>
                  <a:latin typeface="Arial"/>
                  <a:ea typeface="Times New Roman"/>
                  <a:cs typeface="Times New Roman"/>
                </a:rPr>
                <a:t>= 1.3 </a:t>
              </a:r>
              <a:r>
                <a:rPr lang="en-GB" sz="800" dirty="0" err="1">
                  <a:effectLst/>
                  <a:latin typeface="Arial"/>
                  <a:ea typeface="Times New Roman"/>
                  <a:cs typeface="Times New Roman"/>
                </a:rPr>
                <a:t>mW</a:t>
              </a:r>
              <a:endParaRPr lang="es-ES_tradnl" sz="1200" dirty="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GB" sz="800" dirty="0">
                  <a:effectLst/>
                  <a:latin typeface="Arial"/>
                  <a:ea typeface="Times New Roman"/>
                  <a:cs typeface="Times New Roman"/>
                </a:rPr>
                <a:t>R= 2.9 mA/W</a:t>
              </a:r>
              <a:endParaRPr lang="es-ES_tradn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Cuadro de texto 13"/>
            <p:cNvSpPr txBox="1"/>
            <p:nvPr/>
          </p:nvSpPr>
          <p:spPr>
            <a:xfrm>
              <a:off x="1492885" y="2894965"/>
              <a:ext cx="1849359" cy="318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b="1">
                  <a:effectLst/>
                  <a:latin typeface="Arial"/>
                  <a:ea typeface="Times New Roman"/>
                  <a:cs typeface="Times New Roman"/>
                </a:rPr>
                <a:t>Bias</a:t>
              </a:r>
              <a:r>
                <a:rPr lang="en-GB" sz="1400">
                  <a:effectLst/>
                  <a:latin typeface="Arial"/>
                  <a:ea typeface="Times New Roman"/>
                  <a:cs typeface="Times New Roman"/>
                </a:rPr>
                <a:t>   (V)</a:t>
              </a:r>
              <a:endParaRPr lang="es-ES_tradnl" sz="120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12" name="Imagen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24036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33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4.5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</a:t>
            </a:r>
            <a:r>
              <a:rPr lang="es-ES_tradnl" sz="3200" dirty="0" err="1" smtClean="0"/>
              <a:t>Photodetector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90872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QD-</a:t>
            </a:r>
            <a:r>
              <a:rPr lang="es-ES" sz="2000" dirty="0" err="1" smtClean="0"/>
              <a:t>microgap</a:t>
            </a:r>
            <a:r>
              <a:rPr lang="es-ES" sz="2000" dirty="0" smtClean="0"/>
              <a:t> </a:t>
            </a:r>
            <a:r>
              <a:rPr lang="es-ES" sz="2000" dirty="0" err="1" smtClean="0"/>
              <a:t>photoconductors</a:t>
            </a:r>
            <a:endParaRPr lang="es-ES" sz="2000" dirty="0"/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491105" cy="198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1319530" cy="193992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31" y="1484784"/>
            <a:ext cx="3315597" cy="270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0"/>
          <p:cNvSpPr/>
          <p:nvPr/>
        </p:nvSpPr>
        <p:spPr>
          <a:xfrm>
            <a:off x="395536" y="4437112"/>
            <a:ext cx="8424936" cy="1477328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GB" b="0" dirty="0" err="1" smtClean="0"/>
              <a:t>Responsivity</a:t>
            </a:r>
            <a:r>
              <a:rPr lang="en-GB" b="0" dirty="0" smtClean="0"/>
              <a:t> in PC exhibit similar spectral dependence, but 2-3 orders of magnitude smaller than measured in </a:t>
            </a:r>
            <a:r>
              <a:rPr lang="en-GB" b="0" dirty="0" err="1" smtClean="0"/>
              <a:t>Schottky</a:t>
            </a:r>
            <a:r>
              <a:rPr lang="en-GB" b="0" dirty="0" smtClean="0"/>
              <a:t> photodiodes.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GB" b="0" dirty="0" smtClean="0"/>
              <a:t>Improvement is possible by increasing thickness, roughness reduction and electrode separation (&lt; diffusion length). </a:t>
            </a:r>
            <a:endParaRPr lang="en-GB" b="0" dirty="0" smtClean="0"/>
          </a:p>
          <a:p>
            <a:pPr marL="463550" lvl="2" indent="-180975">
              <a:buFont typeface="Arial" pitchFamily="34" charset="0"/>
              <a:buChar char="•"/>
            </a:pPr>
            <a:r>
              <a:rPr lang="en-GB" b="0" dirty="0" err="1" smtClean="0"/>
              <a:t>Nanogap</a:t>
            </a:r>
            <a:r>
              <a:rPr lang="en-GB" b="0" dirty="0" smtClean="0"/>
              <a:t> design would lead to </a:t>
            </a:r>
            <a:r>
              <a:rPr lang="en-GB" b="0" dirty="0" err="1" smtClean="0"/>
              <a:t>plasmonic</a:t>
            </a:r>
            <a:r>
              <a:rPr lang="en-GB" b="0" dirty="0" smtClean="0"/>
              <a:t> enhancement of </a:t>
            </a:r>
            <a:r>
              <a:rPr lang="en-GB" b="0" dirty="0" err="1" smtClean="0"/>
              <a:t>photodetection</a:t>
            </a:r>
            <a:r>
              <a:rPr lang="en-GB" b="0" dirty="0"/>
              <a:t>.</a:t>
            </a: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231590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71550" y="1484313"/>
            <a:ext cx="7776914" cy="372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WP4 </a:t>
            </a:r>
            <a:r>
              <a:rPr lang="en-US" sz="2000" dirty="0"/>
              <a:t>Position in </a:t>
            </a:r>
            <a:r>
              <a:rPr lang="en-US" sz="2000" dirty="0" smtClean="0"/>
              <a:t>Project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Objectives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Tasks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Milestones and </a:t>
            </a:r>
            <a:r>
              <a:rPr lang="en-US" sz="2000" dirty="0" smtClean="0"/>
              <a:t>Deliverables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Status of </a:t>
            </a:r>
            <a:r>
              <a:rPr lang="en-US" sz="2000" dirty="0" smtClean="0"/>
              <a:t>Work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Task 4.1. Design and </a:t>
            </a:r>
            <a:r>
              <a:rPr lang="en-US" sz="2000" dirty="0" err="1" smtClean="0"/>
              <a:t>modelling</a:t>
            </a:r>
            <a:r>
              <a:rPr lang="en-US" sz="2000" dirty="0" smtClean="0"/>
              <a:t> of </a:t>
            </a:r>
            <a:r>
              <a:rPr lang="en-US" sz="2000" dirty="0" err="1" smtClean="0"/>
              <a:t>Plasmonic</a:t>
            </a:r>
            <a:r>
              <a:rPr lang="en-US" sz="2000" dirty="0" smtClean="0"/>
              <a:t> Amplifier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Task 4.3. Colloidal QDs for gain 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Task 4.4. QD-based </a:t>
            </a:r>
            <a:r>
              <a:rPr lang="en-US" sz="2000" dirty="0" err="1" smtClean="0"/>
              <a:t>Plasmonic</a:t>
            </a:r>
            <a:r>
              <a:rPr lang="en-US" sz="2000" dirty="0" smtClean="0"/>
              <a:t> Amplifier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Task 4.5. QD-based </a:t>
            </a:r>
            <a:r>
              <a:rPr lang="en-US" sz="2000" dirty="0" err="1" smtClean="0"/>
              <a:t>Photodetectors</a:t>
            </a:r>
            <a:endParaRPr lang="en-US" sz="200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Summary and Outlook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5809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/>
          <p:cNvGrpSpPr/>
          <p:nvPr/>
        </p:nvGrpSpPr>
        <p:grpSpPr>
          <a:xfrm>
            <a:off x="323528" y="2276872"/>
            <a:ext cx="2016223" cy="1530917"/>
            <a:chOff x="5494424" y="1004032"/>
            <a:chExt cx="3347008" cy="2346853"/>
          </a:xfrm>
        </p:grpSpPr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5494424" y="3007158"/>
              <a:ext cx="1740275" cy="343727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>
              <a:off x="6034215" y="2520953"/>
              <a:ext cx="1403985" cy="180000"/>
            </a:xfrm>
            <a:prstGeom prst="rect">
              <a:avLst/>
            </a:prstGeom>
            <a:solidFill>
              <a:srgbClr val="007AD6"/>
            </a:solidFill>
            <a:ln w="9525">
              <a:noFill/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381000" prstMaterial="legacyMatte">
              <a:bevelT w="13500" h="13500" prst="angle"/>
              <a:bevelB w="13500" h="13500" prst="angle"/>
              <a:extrusionClr>
                <a:srgbClr val="007AD6"/>
              </a:extrusionClr>
              <a:contourClr>
                <a:srgbClr val="007AD6"/>
              </a:contourClr>
            </a:sp3d>
          </p:spPr>
          <p:txBody>
            <a:bodyPr lIns="91426" tIns="45713" rIns="91426" bIns="45713">
              <a:flatTx/>
            </a:bodyPr>
            <a:lstStyle/>
            <a:p>
              <a:endParaRPr lang="es-ES" dirty="0"/>
            </a:p>
          </p:txBody>
        </p:sp>
        <p:grpSp>
          <p:nvGrpSpPr>
            <p:cNvPr id="58" name="Agrupar 57"/>
            <p:cNvGrpSpPr/>
            <p:nvPr/>
          </p:nvGrpSpPr>
          <p:grpSpPr>
            <a:xfrm>
              <a:off x="8103856" y="1123277"/>
              <a:ext cx="586776" cy="685800"/>
              <a:chOff x="8261488" y="343700"/>
              <a:chExt cx="586776" cy="685800"/>
            </a:xfrm>
          </p:grpSpPr>
          <p:sp>
            <p:nvSpPr>
              <p:cNvPr id="84" name="Forma libre 83"/>
              <p:cNvSpPr>
                <a:spLocks noChangeAspect="1"/>
              </p:cNvSpPr>
              <p:nvPr/>
            </p:nvSpPr>
            <p:spPr>
              <a:xfrm rot="17353114">
                <a:off x="8262803" y="673639"/>
                <a:ext cx="565062" cy="60852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4A7EB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85" name="Agrupar 84"/>
              <p:cNvGrpSpPr/>
              <p:nvPr/>
            </p:nvGrpSpPr>
            <p:grpSpPr>
              <a:xfrm>
                <a:off x="8271324" y="343700"/>
                <a:ext cx="576940" cy="685800"/>
                <a:chOff x="7004844" y="381000"/>
                <a:chExt cx="576940" cy="685800"/>
              </a:xfrm>
            </p:grpSpPr>
            <p:grpSp>
              <p:nvGrpSpPr>
                <p:cNvPr id="88" name="Agrupar 87"/>
                <p:cNvGrpSpPr/>
                <p:nvPr/>
              </p:nvGrpSpPr>
              <p:grpSpPr>
                <a:xfrm>
                  <a:off x="7004844" y="381000"/>
                  <a:ext cx="576940" cy="685800"/>
                  <a:chOff x="7004844" y="381000"/>
                  <a:chExt cx="576940" cy="685800"/>
                </a:xfrm>
              </p:grpSpPr>
              <p:sp>
                <p:nvSpPr>
                  <p:cNvPr id="93" name="Forma libre 92"/>
                  <p:cNvSpPr>
                    <a:spLocks noChangeAspect="1"/>
                  </p:cNvSpPr>
                  <p:nvPr/>
                </p:nvSpPr>
                <p:spPr>
                  <a:xfrm>
                    <a:off x="7004844" y="533106"/>
                    <a:ext cx="576940" cy="110267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4" name="Forma libre 93"/>
                  <p:cNvSpPr>
                    <a:spLocks noChangeAspect="1"/>
                  </p:cNvSpPr>
                  <p:nvPr/>
                </p:nvSpPr>
                <p:spPr>
                  <a:xfrm>
                    <a:off x="7004844" y="804444"/>
                    <a:ext cx="576940" cy="110267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5" name="Forma libre 94"/>
                  <p:cNvSpPr>
                    <a:spLocks noChangeAspect="1"/>
                  </p:cNvSpPr>
                  <p:nvPr/>
                </p:nvSpPr>
                <p:spPr>
                  <a:xfrm rot="16200000">
                    <a:off x="6792145" y="677518"/>
                    <a:ext cx="685800" cy="92764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6" name="Forma libre 95"/>
                  <p:cNvSpPr>
                    <a:spLocks noChangeAspect="1"/>
                  </p:cNvSpPr>
                  <p:nvPr/>
                </p:nvSpPr>
                <p:spPr>
                  <a:xfrm rot="16200000">
                    <a:off x="7078988" y="677518"/>
                    <a:ext cx="685800" cy="92764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89" name="Elipse 88"/>
                <p:cNvSpPr/>
                <p:nvPr/>
              </p:nvSpPr>
              <p:spPr>
                <a:xfrm>
                  <a:off x="7155577" y="518483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DF535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7449344" y="584200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DF535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7360287" y="882650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DF535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7087394" y="787400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DF535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86" name="Forma libre 85"/>
              <p:cNvSpPr>
                <a:spLocks noChangeAspect="1"/>
              </p:cNvSpPr>
              <p:nvPr/>
            </p:nvSpPr>
            <p:spPr>
              <a:xfrm rot="868311">
                <a:off x="8261488" y="656337"/>
                <a:ext cx="556299" cy="59908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4A7EB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7" name="Elipse 86"/>
              <p:cNvSpPr/>
              <p:nvPr/>
            </p:nvSpPr>
            <p:spPr>
              <a:xfrm>
                <a:off x="8534517" y="671162"/>
                <a:ext cx="44607" cy="47625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59" name="Elipse 58"/>
            <p:cNvSpPr/>
            <p:nvPr/>
          </p:nvSpPr>
          <p:spPr>
            <a:xfrm>
              <a:off x="7928632" y="1004032"/>
              <a:ext cx="912800" cy="912800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0" name="Agrupar 59"/>
            <p:cNvGrpSpPr/>
            <p:nvPr/>
          </p:nvGrpSpPr>
          <p:grpSpPr>
            <a:xfrm>
              <a:off x="7401172" y="1460432"/>
              <a:ext cx="1306585" cy="1000667"/>
              <a:chOff x="8744834" y="557028"/>
              <a:chExt cx="1593911" cy="1343429"/>
            </a:xfrm>
          </p:grpSpPr>
          <p:cxnSp>
            <p:nvCxnSpPr>
              <p:cNvPr id="81" name="Conector recto 80"/>
              <p:cNvCxnSpPr>
                <a:stCxn id="59" idx="2"/>
                <a:endCxn id="83" idx="2"/>
              </p:cNvCxnSpPr>
              <p:nvPr/>
            </p:nvCxnSpPr>
            <p:spPr>
              <a:xfrm flipH="1">
                <a:off x="8744834" y="557028"/>
                <a:ext cx="643453" cy="1287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ector recto 81"/>
              <p:cNvCxnSpPr>
                <a:stCxn id="59" idx="5"/>
                <a:endCxn id="83" idx="6"/>
              </p:cNvCxnSpPr>
              <p:nvPr/>
            </p:nvCxnSpPr>
            <p:spPr>
              <a:xfrm flipH="1">
                <a:off x="8846257" y="990296"/>
                <a:ext cx="1492488" cy="85437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Elipse 82"/>
              <p:cNvSpPr/>
              <p:nvPr/>
            </p:nvSpPr>
            <p:spPr>
              <a:xfrm>
                <a:off x="8744834" y="1788893"/>
                <a:ext cx="101423" cy="111564"/>
              </a:xfrm>
              <a:prstGeom prst="ellipse">
                <a:avLst/>
              </a:prstGeom>
              <a:noFill/>
              <a:ln w="28575" cmpd="sng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3" name="471 Elipse"/>
            <p:cNvSpPr>
              <a:spLocks noChangeAspect="1"/>
            </p:cNvSpPr>
            <p:nvPr/>
          </p:nvSpPr>
          <p:spPr>
            <a:xfrm>
              <a:off x="6476581" y="2550170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64" name="484 Elipse"/>
            <p:cNvSpPr>
              <a:spLocks noChangeAspect="1"/>
            </p:cNvSpPr>
            <p:nvPr/>
          </p:nvSpPr>
          <p:spPr>
            <a:xfrm>
              <a:off x="6104024" y="2550170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6302964" y="2779253"/>
              <a:ext cx="415636" cy="180000"/>
            </a:xfrm>
            <a:prstGeom prst="rect">
              <a:avLst/>
            </a:prstGeom>
            <a:solidFill>
              <a:srgbClr val="007AD6"/>
            </a:solidFill>
            <a:ln w="9525">
              <a:noFill/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381000" prstMaterial="legacyMatte">
              <a:bevelT w="13500" h="13500" prst="angle"/>
              <a:bevelB w="13500" h="13500" prst="angle"/>
              <a:extrusionClr>
                <a:srgbClr val="007AD6"/>
              </a:extrusionClr>
              <a:contourClr>
                <a:srgbClr val="007AD6"/>
              </a:contourClr>
            </a:sp3d>
          </p:spPr>
          <p:txBody>
            <a:bodyPr lIns="91426" tIns="45713" rIns="91426" bIns="45713">
              <a:flatTx/>
            </a:bodyPr>
            <a:lstStyle/>
            <a:p>
              <a:endParaRPr lang="es-ES" dirty="0"/>
            </a:p>
          </p:txBody>
        </p:sp>
        <p:sp>
          <p:nvSpPr>
            <p:cNvPr id="66" name="471 Elipse"/>
            <p:cNvSpPr>
              <a:spLocks noChangeAspect="1"/>
            </p:cNvSpPr>
            <p:nvPr/>
          </p:nvSpPr>
          <p:spPr>
            <a:xfrm>
              <a:off x="7221694" y="2550170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67" name="484 Elipse"/>
            <p:cNvSpPr>
              <a:spLocks noChangeAspect="1"/>
            </p:cNvSpPr>
            <p:nvPr/>
          </p:nvSpPr>
          <p:spPr>
            <a:xfrm>
              <a:off x="6849138" y="2550170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68" name="471 Elipse"/>
            <p:cNvSpPr>
              <a:spLocks noChangeAspect="1"/>
            </p:cNvSpPr>
            <p:nvPr/>
          </p:nvSpPr>
          <p:spPr>
            <a:xfrm>
              <a:off x="6332624" y="2819642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69" name="484 Elipse"/>
            <p:cNvSpPr>
              <a:spLocks noChangeAspect="1"/>
            </p:cNvSpPr>
            <p:nvPr/>
          </p:nvSpPr>
          <p:spPr>
            <a:xfrm>
              <a:off x="6561224" y="2819642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70" name="449 Circular"/>
            <p:cNvSpPr>
              <a:spLocks/>
            </p:cNvSpPr>
            <p:nvPr/>
          </p:nvSpPr>
          <p:spPr>
            <a:xfrm>
              <a:off x="6129511" y="2393953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1" name="452 Circular"/>
            <p:cNvSpPr>
              <a:spLocks/>
            </p:cNvSpPr>
            <p:nvPr/>
          </p:nvSpPr>
          <p:spPr>
            <a:xfrm>
              <a:off x="7247024" y="2335514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2" name="453 Circular"/>
            <p:cNvSpPr>
              <a:spLocks/>
            </p:cNvSpPr>
            <p:nvPr/>
          </p:nvSpPr>
          <p:spPr>
            <a:xfrm>
              <a:off x="6739111" y="2383440"/>
              <a:ext cx="126913" cy="162913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73" name="486 Circular"/>
            <p:cNvSpPr>
              <a:spLocks/>
            </p:cNvSpPr>
            <p:nvPr/>
          </p:nvSpPr>
          <p:spPr>
            <a:xfrm>
              <a:off x="6434311" y="2335514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4" name="487 Circular"/>
            <p:cNvSpPr>
              <a:spLocks/>
            </p:cNvSpPr>
            <p:nvPr/>
          </p:nvSpPr>
          <p:spPr>
            <a:xfrm>
              <a:off x="7043911" y="2317753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75" name="470 Circular"/>
            <p:cNvSpPr>
              <a:spLocks/>
            </p:cNvSpPr>
            <p:nvPr/>
          </p:nvSpPr>
          <p:spPr>
            <a:xfrm rot="5400000">
              <a:off x="7508882" y="2474568"/>
              <a:ext cx="134639" cy="126913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76" name="472 Circular"/>
            <p:cNvSpPr>
              <a:spLocks/>
            </p:cNvSpPr>
            <p:nvPr/>
          </p:nvSpPr>
          <p:spPr>
            <a:xfrm rot="5400000">
              <a:off x="6785961" y="2720377"/>
              <a:ext cx="134639" cy="126913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77" name="486 Circular"/>
            <p:cNvSpPr>
              <a:spLocks/>
            </p:cNvSpPr>
            <p:nvPr/>
          </p:nvSpPr>
          <p:spPr>
            <a:xfrm>
              <a:off x="6586711" y="2564114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8" name="486 Circular"/>
            <p:cNvSpPr>
              <a:spLocks/>
            </p:cNvSpPr>
            <p:nvPr/>
          </p:nvSpPr>
          <p:spPr>
            <a:xfrm>
              <a:off x="6408824" y="2622553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116" name="Rectángulo 115"/>
          <p:cNvSpPr/>
          <p:nvPr/>
        </p:nvSpPr>
        <p:spPr>
          <a:xfrm>
            <a:off x="251520" y="90872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/>
              <a:t>Photodetection</a:t>
            </a:r>
            <a:r>
              <a:rPr lang="es-ES" sz="2000" dirty="0" smtClean="0"/>
              <a:t> </a:t>
            </a:r>
            <a:r>
              <a:rPr lang="es-ES" sz="2000" dirty="0" err="1" smtClean="0"/>
              <a:t>based</a:t>
            </a:r>
            <a:r>
              <a:rPr lang="es-ES" sz="2000" dirty="0" smtClean="0"/>
              <a:t> </a:t>
            </a:r>
            <a:r>
              <a:rPr lang="es-ES" sz="2000" dirty="0" err="1" smtClean="0"/>
              <a:t>on</a:t>
            </a:r>
            <a:r>
              <a:rPr lang="es-ES" sz="2000" dirty="0" smtClean="0"/>
              <a:t> </a:t>
            </a:r>
            <a:r>
              <a:rPr lang="es-ES" sz="2000" dirty="0" err="1" smtClean="0"/>
              <a:t>conductive</a:t>
            </a:r>
            <a:r>
              <a:rPr lang="es-ES" sz="2000" dirty="0" smtClean="0"/>
              <a:t> </a:t>
            </a:r>
            <a:r>
              <a:rPr lang="es-ES" sz="2000" dirty="0" err="1" smtClean="0"/>
              <a:t>polymers</a:t>
            </a:r>
            <a:endParaRPr lang="es-ES" sz="2000" dirty="0"/>
          </a:p>
        </p:txBody>
      </p:sp>
      <p:sp>
        <p:nvSpPr>
          <p:cNvPr id="117" name="Rectangle 20"/>
          <p:cNvSpPr/>
          <p:nvPr/>
        </p:nvSpPr>
        <p:spPr>
          <a:xfrm>
            <a:off x="683568" y="4797152"/>
            <a:ext cx="7344816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_tradnl" b="0" dirty="0" err="1" smtClean="0"/>
              <a:t>These</a:t>
            </a:r>
            <a:r>
              <a:rPr lang="es-ES_tradnl" b="0" dirty="0" smtClean="0"/>
              <a:t> </a:t>
            </a:r>
            <a:r>
              <a:rPr lang="es-ES_tradnl" b="0" dirty="0" err="1" smtClean="0"/>
              <a:t>polymers</a:t>
            </a:r>
            <a:r>
              <a:rPr lang="es-ES_tradnl" b="0" dirty="0" smtClean="0"/>
              <a:t> + Au </a:t>
            </a:r>
            <a:r>
              <a:rPr lang="es-ES_tradnl" b="0" dirty="0" err="1" smtClean="0"/>
              <a:t>NPs</a:t>
            </a:r>
            <a:r>
              <a:rPr lang="es-ES_tradnl" b="0" dirty="0" smtClean="0"/>
              <a:t> </a:t>
            </a:r>
            <a:r>
              <a:rPr lang="es-ES_tradnl" b="0" dirty="0" err="1" smtClean="0"/>
              <a:t>exhibit</a:t>
            </a:r>
            <a:r>
              <a:rPr lang="es-ES_tradnl" b="0" dirty="0" smtClean="0"/>
              <a:t> </a:t>
            </a:r>
            <a:r>
              <a:rPr lang="es-ES_tradnl" b="0" dirty="0" err="1" smtClean="0"/>
              <a:t>enhanced</a:t>
            </a:r>
            <a:r>
              <a:rPr lang="es-ES_tradnl" b="0" dirty="0" smtClean="0"/>
              <a:t> </a:t>
            </a:r>
            <a:r>
              <a:rPr lang="es-ES_tradnl" b="0" dirty="0" err="1" smtClean="0"/>
              <a:t>photoconductivity</a:t>
            </a:r>
            <a:r>
              <a:rPr lang="es-ES_tradnl" b="0" dirty="0" smtClean="0"/>
              <a:t> at </a:t>
            </a:r>
            <a:r>
              <a:rPr lang="es-ES_tradnl" b="0" dirty="0" err="1" smtClean="0"/>
              <a:t>the</a:t>
            </a:r>
            <a:r>
              <a:rPr lang="es-ES_tradnl" b="0" dirty="0" smtClean="0"/>
              <a:t> </a:t>
            </a:r>
            <a:r>
              <a:rPr lang="es-ES_tradnl" b="0" dirty="0" err="1" smtClean="0"/>
              <a:t>Localized</a:t>
            </a:r>
            <a:r>
              <a:rPr lang="es-ES_tradnl" b="0" dirty="0" smtClean="0"/>
              <a:t> </a:t>
            </a:r>
            <a:r>
              <a:rPr lang="es-ES_tradnl" b="0" dirty="0" err="1" smtClean="0"/>
              <a:t>Surface</a:t>
            </a:r>
            <a:r>
              <a:rPr lang="es-ES_tradnl" b="0" dirty="0" smtClean="0"/>
              <a:t> </a:t>
            </a:r>
            <a:r>
              <a:rPr lang="es-ES_tradnl" b="0" dirty="0" err="1" smtClean="0"/>
              <a:t>Plasmon</a:t>
            </a:r>
            <a:r>
              <a:rPr lang="es-ES_tradnl" b="0" dirty="0" smtClean="0"/>
              <a:t> </a:t>
            </a:r>
            <a:r>
              <a:rPr lang="es-ES_tradnl" b="0" dirty="0" err="1" smtClean="0"/>
              <a:t>Resonance</a:t>
            </a:r>
            <a:r>
              <a:rPr lang="es-ES_tradnl" b="0" dirty="0" smtClean="0"/>
              <a:t>, </a:t>
            </a:r>
            <a:r>
              <a:rPr lang="es-ES_tradnl" b="0" dirty="0" err="1" smtClean="0"/>
              <a:t>possibly</a:t>
            </a:r>
            <a:r>
              <a:rPr lang="es-ES_tradnl" b="0" dirty="0" smtClean="0"/>
              <a:t> </a:t>
            </a:r>
            <a:r>
              <a:rPr lang="es-ES_tradnl" b="0" dirty="0" err="1" smtClean="0"/>
              <a:t>by</a:t>
            </a:r>
            <a:r>
              <a:rPr lang="es-ES_tradnl" b="0" dirty="0" smtClean="0"/>
              <a:t> </a:t>
            </a:r>
            <a:r>
              <a:rPr lang="es-ES_tradnl" b="0" dirty="0" err="1" smtClean="0"/>
              <a:t>electron</a:t>
            </a:r>
            <a:r>
              <a:rPr lang="es-ES_tradnl" b="0" dirty="0" smtClean="0"/>
              <a:t> </a:t>
            </a:r>
            <a:r>
              <a:rPr lang="es-ES_tradnl" b="0" dirty="0" err="1" smtClean="0"/>
              <a:t>photoemission</a:t>
            </a:r>
            <a:r>
              <a:rPr lang="es-ES_tradnl" b="0" dirty="0" smtClean="0"/>
              <a:t>.</a:t>
            </a:r>
          </a:p>
        </p:txBody>
      </p:sp>
      <p:sp>
        <p:nvSpPr>
          <p:cNvPr id="1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4.5 </a:t>
            </a:r>
            <a:r>
              <a:rPr lang="es-ES_tradnl" sz="3200" dirty="0" err="1" smtClean="0"/>
              <a:t>Fabrication</a:t>
            </a:r>
            <a:r>
              <a:rPr lang="es-ES_tradnl" sz="3200" dirty="0" smtClean="0"/>
              <a:t> of </a:t>
            </a:r>
            <a:r>
              <a:rPr lang="es-ES_tradnl" sz="3200" dirty="0" err="1" smtClean="0"/>
              <a:t>Photodetector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20" name="Imagen 1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16835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Imagen 1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0848"/>
            <a:ext cx="1319530" cy="193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Summary and Outlook</a:t>
            </a:r>
          </a:p>
        </p:txBody>
      </p:sp>
      <p:sp>
        <p:nvSpPr>
          <p:cNvPr id="9" name="Rectángulo 9"/>
          <p:cNvSpPr>
            <a:spLocks noChangeArrowheads="1"/>
          </p:cNvSpPr>
          <p:nvPr/>
        </p:nvSpPr>
        <p:spPr bwMode="auto">
          <a:xfrm>
            <a:off x="179512" y="1268760"/>
            <a:ext cx="8856538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 err="1">
                <a:ea typeface="ＭＳ Ｐゴシック" pitchFamily="34" charset="-128"/>
              </a:rPr>
              <a:t>Plasmonic</a:t>
            </a:r>
            <a:r>
              <a:rPr lang="en-GB" dirty="0">
                <a:ea typeface="ＭＳ Ｐゴシック" pitchFamily="34" charset="-128"/>
              </a:rPr>
              <a:t> Amplifier:</a:t>
            </a:r>
          </a:p>
          <a:p>
            <a:r>
              <a:rPr lang="en-GB" sz="1400" b="0" dirty="0" smtClean="0">
                <a:ea typeface="ＭＳ Ｐゴシック" pitchFamily="34" charset="-128"/>
              </a:rPr>
              <a:t>- </a:t>
            </a:r>
            <a:r>
              <a:rPr lang="en-GB" sz="1400" b="0" dirty="0" err="1" smtClean="0">
                <a:ea typeface="ＭＳ Ｐゴシック" pitchFamily="34" charset="-128"/>
              </a:rPr>
              <a:t>PbX</a:t>
            </a:r>
            <a:r>
              <a:rPr lang="en-GB" sz="1400" b="0" dirty="0">
                <a:ea typeface="ＭＳ Ｐゴシック" pitchFamily="34" charset="-128"/>
              </a:rPr>
              <a:t>/</a:t>
            </a:r>
            <a:r>
              <a:rPr lang="en-GB" sz="1400" b="0" dirty="0" err="1">
                <a:ea typeface="ＭＳ Ｐゴシック" pitchFamily="34" charset="-128"/>
              </a:rPr>
              <a:t>CdX</a:t>
            </a:r>
            <a:r>
              <a:rPr lang="en-GB" sz="1400" b="0" dirty="0">
                <a:ea typeface="ＭＳ Ｐゴシック" pitchFamily="34" charset="-128"/>
              </a:rPr>
              <a:t> hetero-nanostructures emitting at IR with high </a:t>
            </a:r>
            <a:r>
              <a:rPr lang="en-GB" sz="1400" b="0" dirty="0" smtClean="0">
                <a:ea typeface="ＭＳ Ｐゴシック" pitchFamily="34" charset="-128"/>
              </a:rPr>
              <a:t>QY and exhibiting ASE</a:t>
            </a:r>
            <a:endParaRPr lang="en-GB" sz="1400" b="0" dirty="0">
              <a:ea typeface="ＭＳ Ｐゴシック" pitchFamily="34" charset="-128"/>
            </a:endParaRPr>
          </a:p>
          <a:p>
            <a:r>
              <a:rPr lang="en-GB" sz="1400" b="0" dirty="0" smtClean="0">
                <a:ea typeface="ＭＳ Ｐゴシック" pitchFamily="34" charset="-128"/>
              </a:rPr>
              <a:t>- Design </a:t>
            </a:r>
            <a:r>
              <a:rPr lang="en-GB" sz="1400" b="0" dirty="0">
                <a:ea typeface="ＭＳ Ｐゴシック" pitchFamily="34" charset="-128"/>
              </a:rPr>
              <a:t>of optimized structures for SPP amplification using QD doped </a:t>
            </a:r>
            <a:r>
              <a:rPr lang="en-GB" sz="1400" b="0" dirty="0" smtClean="0">
                <a:ea typeface="ＭＳ Ｐゴシック" pitchFamily="34" charset="-128"/>
              </a:rPr>
              <a:t>polymers</a:t>
            </a:r>
          </a:p>
          <a:p>
            <a:r>
              <a:rPr lang="en-GB" sz="1400" b="0" dirty="0" smtClean="0">
                <a:ea typeface="ＭＳ Ｐゴシック" pitchFamily="34" charset="-128"/>
              </a:rPr>
              <a:t>- Selection </a:t>
            </a:r>
            <a:r>
              <a:rPr lang="en-GB" sz="1400" b="0" dirty="0">
                <a:ea typeface="ＭＳ Ｐゴシック" pitchFamily="34" charset="-128"/>
              </a:rPr>
              <a:t>of best </a:t>
            </a:r>
            <a:r>
              <a:rPr lang="en-GB" sz="1400" b="0" dirty="0" smtClean="0">
                <a:ea typeface="ＭＳ Ｐゴシック" pitchFamily="34" charset="-128"/>
              </a:rPr>
              <a:t>nanostructures for polymer based waveguides with (saturating) gain: new materials needed </a:t>
            </a:r>
          </a:p>
          <a:p>
            <a:r>
              <a:rPr lang="en-GB" sz="1400" b="0" dirty="0" smtClean="0">
                <a:ea typeface="ＭＳ Ｐゴシック" pitchFamily="34" charset="-128"/>
              </a:rPr>
              <a:t>- Different </a:t>
            </a:r>
            <a:r>
              <a:rPr lang="en-GB" sz="1400" b="0" dirty="0" err="1">
                <a:ea typeface="ＭＳ Ｐゴシック" pitchFamily="34" charset="-128"/>
              </a:rPr>
              <a:t>plasmonic</a:t>
            </a:r>
            <a:r>
              <a:rPr lang="en-GB" sz="1400" b="0" dirty="0">
                <a:ea typeface="ＭＳ Ｐゴシック" pitchFamily="34" charset="-128"/>
              </a:rPr>
              <a:t> </a:t>
            </a:r>
            <a:r>
              <a:rPr lang="en-GB" sz="1400" b="0" dirty="0" smtClean="0">
                <a:ea typeface="ＭＳ Ｐゴシック" pitchFamily="34" charset="-128"/>
              </a:rPr>
              <a:t>IMI waveguide structures were tested</a:t>
            </a:r>
            <a:endParaRPr lang="en-GB" sz="1400" b="0" dirty="0">
              <a:ea typeface="ＭＳ Ｐゴシック" pitchFamily="34" charset="-128"/>
            </a:endParaRPr>
          </a:p>
          <a:p>
            <a:pPr marL="85725" indent="-85725"/>
            <a:r>
              <a:rPr lang="en-GB" sz="1400" b="0" dirty="0" smtClean="0">
                <a:ea typeface="ＭＳ Ｐゴシック" pitchFamily="34" charset="-128"/>
              </a:rPr>
              <a:t>- Si</a:t>
            </a:r>
            <a:r>
              <a:rPr lang="en-GB" sz="1400" b="0" dirty="0">
                <a:ea typeface="ＭＳ Ｐゴシック" pitchFamily="34" charset="-128"/>
              </a:rPr>
              <a:t>-based waveguides with </a:t>
            </a:r>
            <a:r>
              <a:rPr lang="en-GB" sz="1400" b="0" dirty="0" smtClean="0">
                <a:ea typeface="ＭＳ Ｐゴシック" pitchFamily="34" charset="-128"/>
              </a:rPr>
              <a:t>top QD-layer were tested: dipole-dipole absorption enhancement by QD self-assembling </a:t>
            </a:r>
            <a:endParaRPr lang="en-GB" sz="1400" b="0" dirty="0">
              <a:ea typeface="ＭＳ Ｐゴシック" pitchFamily="34" charset="-128"/>
            </a:endParaRPr>
          </a:p>
          <a:p>
            <a:r>
              <a:rPr lang="en-GB" sz="1400" b="0" dirty="0" smtClean="0">
                <a:ea typeface="ＭＳ Ｐゴシック" pitchFamily="34" charset="-128"/>
              </a:rPr>
              <a:t>- Demonstrated AC </a:t>
            </a:r>
            <a:r>
              <a:rPr lang="en-GB" sz="1400" b="0" dirty="0">
                <a:ea typeface="ＭＳ Ｐゴシック" pitchFamily="34" charset="-128"/>
              </a:rPr>
              <a:t>electroluminescence using QD layers</a:t>
            </a:r>
          </a:p>
          <a:p>
            <a:r>
              <a:rPr lang="en-GB" sz="1400" b="0" dirty="0" smtClean="0">
                <a:ea typeface="ＭＳ Ｐゴシック" pitchFamily="34" charset="-128"/>
              </a:rPr>
              <a:t>- Nano</a:t>
            </a:r>
            <a:r>
              <a:rPr lang="en-GB" sz="1400" b="0" dirty="0">
                <a:ea typeface="ＭＳ Ｐゴシック" pitchFamily="34" charset="-128"/>
              </a:rPr>
              <a:t>/micro-</a:t>
            </a:r>
            <a:r>
              <a:rPr lang="en-GB" sz="1400" b="0" dirty="0" smtClean="0">
                <a:ea typeface="ＭＳ Ｐゴシック" pitchFamily="34" charset="-128"/>
              </a:rPr>
              <a:t>patterns directly developed </a:t>
            </a:r>
            <a:r>
              <a:rPr lang="en-GB" sz="1400" b="0" dirty="0">
                <a:ea typeface="ＭＳ Ｐゴシック" pitchFamily="34" charset="-128"/>
              </a:rPr>
              <a:t>using </a:t>
            </a:r>
            <a:r>
              <a:rPr lang="en-GB" sz="1400" b="0" dirty="0" smtClean="0">
                <a:ea typeface="ＭＳ Ｐゴシック" pitchFamily="34" charset="-128"/>
              </a:rPr>
              <a:t>e-beam/UV-photolithography resists </a:t>
            </a:r>
            <a:r>
              <a:rPr lang="en-GB" sz="1400" b="0" dirty="0">
                <a:ea typeface="ＭＳ Ｐゴシック" pitchFamily="34" charset="-128"/>
              </a:rPr>
              <a:t>containing Ag-</a:t>
            </a:r>
            <a:r>
              <a:rPr lang="en-GB" sz="1400" b="0" dirty="0" smtClean="0">
                <a:ea typeface="ＭＳ Ｐゴシック" pitchFamily="34" charset="-128"/>
              </a:rPr>
              <a:t>NPs</a:t>
            </a:r>
          </a:p>
          <a:p>
            <a:endParaRPr lang="en-GB" sz="1400" b="0" dirty="0">
              <a:ea typeface="ＭＳ Ｐゴシック" pitchFamily="34" charset="-128"/>
            </a:endParaRPr>
          </a:p>
          <a:p>
            <a:r>
              <a:rPr lang="en-GB" dirty="0" err="1">
                <a:ea typeface="ＭＳ Ｐゴシック" pitchFamily="34" charset="-128"/>
              </a:rPr>
              <a:t>Photodetector</a:t>
            </a:r>
            <a:r>
              <a:rPr lang="en-GB" dirty="0">
                <a:ea typeface="ＭＳ Ｐゴシック" pitchFamily="34" charset="-128"/>
              </a:rPr>
              <a:t>:</a:t>
            </a:r>
          </a:p>
          <a:p>
            <a:r>
              <a:rPr lang="en-GB" sz="1400" b="0" dirty="0" err="1" smtClean="0">
                <a:ea typeface="ＭＳ Ｐゴシック" pitchFamily="34" charset="-128"/>
              </a:rPr>
              <a:t>PbS</a:t>
            </a:r>
            <a:r>
              <a:rPr lang="en-GB" sz="1400" b="0" dirty="0" smtClean="0">
                <a:ea typeface="ＭＳ Ｐゴシック" pitchFamily="34" charset="-128"/>
              </a:rPr>
              <a:t> QD</a:t>
            </a:r>
            <a:r>
              <a:rPr lang="en-GB" sz="1400" b="0" dirty="0">
                <a:ea typeface="ＭＳ Ｐゴシック" pitchFamily="34" charset="-128"/>
              </a:rPr>
              <a:t>-solids </a:t>
            </a:r>
            <a:r>
              <a:rPr lang="en-GB" sz="1400" b="0" dirty="0" smtClean="0">
                <a:ea typeface="ＭＳ Ｐゴシック" pitchFamily="34" charset="-128"/>
              </a:rPr>
              <a:t>were developed by </a:t>
            </a:r>
            <a:r>
              <a:rPr lang="en-GB" sz="1400" b="0" dirty="0">
                <a:ea typeface="ＭＳ Ｐゴシック" pitchFamily="34" charset="-128"/>
              </a:rPr>
              <a:t>using layer-by-layer method in air </a:t>
            </a:r>
            <a:endParaRPr lang="en-GB" sz="1400" b="0" dirty="0" smtClean="0">
              <a:ea typeface="ＭＳ Ｐゴシック" pitchFamily="34" charset="-128"/>
            </a:endParaRPr>
          </a:p>
          <a:p>
            <a:r>
              <a:rPr lang="en-GB" sz="1400" b="0" dirty="0" err="1" smtClean="0">
                <a:ea typeface="ＭＳ Ｐゴシック" pitchFamily="34" charset="-128"/>
              </a:rPr>
              <a:t>Schottky</a:t>
            </a:r>
            <a:r>
              <a:rPr lang="en-GB" sz="1400" b="0" dirty="0" smtClean="0">
                <a:ea typeface="ＭＳ Ｐゴシック" pitchFamily="34" charset="-128"/>
              </a:rPr>
              <a:t> </a:t>
            </a:r>
            <a:r>
              <a:rPr lang="en-GB" sz="1400" b="0" dirty="0" err="1" smtClean="0">
                <a:ea typeface="ＭＳ Ｐゴシック" pitchFamily="34" charset="-128"/>
              </a:rPr>
              <a:t>photodetectors</a:t>
            </a:r>
            <a:r>
              <a:rPr lang="en-GB" sz="1400" b="0" dirty="0" smtClean="0">
                <a:ea typeface="ＭＳ Ｐゴシック" pitchFamily="34" charset="-128"/>
              </a:rPr>
              <a:t>: 0.7 A/W and EQE ≈ 100 % for </a:t>
            </a:r>
            <a:r>
              <a:rPr lang="en-GB" sz="1400" b="0" dirty="0" smtClean="0">
                <a:latin typeface="Symbol" charset="2"/>
                <a:ea typeface="ＭＳ Ｐゴシック" pitchFamily="34" charset="-128"/>
                <a:cs typeface="Symbol" charset="2"/>
              </a:rPr>
              <a:t>l</a:t>
            </a:r>
            <a:r>
              <a:rPr lang="en-GB" sz="1400" b="0" dirty="0" smtClean="0">
                <a:ea typeface="ＭＳ Ｐゴシック" pitchFamily="34" charset="-128"/>
              </a:rPr>
              <a:t> &lt; 600 nm (thicker layers needed at IR)</a:t>
            </a:r>
          </a:p>
          <a:p>
            <a:r>
              <a:rPr lang="en-GB" sz="1400" b="0" dirty="0" err="1" smtClean="0">
                <a:ea typeface="ＭＳ Ｐゴシック" pitchFamily="34" charset="-128"/>
              </a:rPr>
              <a:t>Plasmonic</a:t>
            </a:r>
            <a:r>
              <a:rPr lang="en-GB" sz="1400" b="0" dirty="0" smtClean="0">
                <a:ea typeface="ＭＳ Ｐゴシック" pitchFamily="34" charset="-128"/>
              </a:rPr>
              <a:t> </a:t>
            </a:r>
            <a:r>
              <a:rPr lang="en-GB" sz="1400" b="0" dirty="0" err="1" smtClean="0">
                <a:ea typeface="ＭＳ Ｐゴシック" pitchFamily="34" charset="-128"/>
              </a:rPr>
              <a:t>nanogap</a:t>
            </a:r>
            <a:r>
              <a:rPr lang="en-GB" sz="1400" b="0" dirty="0" smtClean="0">
                <a:ea typeface="ＭＳ Ｐゴシック" pitchFamily="34" charset="-128"/>
              </a:rPr>
              <a:t> structures modelled using </a:t>
            </a:r>
            <a:r>
              <a:rPr lang="en-GB" sz="1400" b="0" dirty="0" err="1" smtClean="0">
                <a:ea typeface="ＭＳ Ｐゴシック" pitchFamily="34" charset="-128"/>
              </a:rPr>
              <a:t>Comsol</a:t>
            </a:r>
            <a:r>
              <a:rPr lang="en-GB" sz="1400" b="0" dirty="0" smtClean="0">
                <a:ea typeface="ＭＳ Ｐゴシック" pitchFamily="34" charset="-128"/>
              </a:rPr>
              <a:t> </a:t>
            </a:r>
            <a:endParaRPr lang="en-GB" sz="1400" b="0" dirty="0">
              <a:ea typeface="ＭＳ Ｐゴシック" pitchFamily="34" charset="-128"/>
            </a:endParaRPr>
          </a:p>
          <a:p>
            <a:r>
              <a:rPr lang="en-GB" sz="1400" b="0" dirty="0" smtClean="0">
                <a:ea typeface="ＭＳ Ｐゴシック" pitchFamily="34" charset="-128"/>
              </a:rPr>
              <a:t>Conducting </a:t>
            </a:r>
            <a:r>
              <a:rPr lang="en-GB" sz="1400" b="0" dirty="0">
                <a:ea typeface="ＭＳ Ｐゴシック" pitchFamily="34" charset="-128"/>
              </a:rPr>
              <a:t>polymers </a:t>
            </a:r>
            <a:r>
              <a:rPr lang="en-GB" sz="1400" b="0" dirty="0" smtClean="0">
                <a:ea typeface="ＭＳ Ｐゴシック" pitchFamily="34" charset="-128"/>
              </a:rPr>
              <a:t>+ metal NPs exhibit photoconductivity at their Localized Surface Plasmon Resonance</a:t>
            </a:r>
            <a:endParaRPr lang="en-GB" sz="1400" b="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72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17693"/>
          <a:stretch/>
        </p:blipFill>
        <p:spPr>
          <a:xfrm>
            <a:off x="6768752" y="1751404"/>
            <a:ext cx="2339752" cy="69576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WP4 Position in Project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6417945" cy="47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7"/>
          <p:cNvSpPr/>
          <p:nvPr/>
        </p:nvSpPr>
        <p:spPr bwMode="auto">
          <a:xfrm>
            <a:off x="3149602" y="2240388"/>
            <a:ext cx="2088232" cy="1369827"/>
          </a:xfrm>
          <a:prstGeom prst="round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2" descr="http://www2.imec.be/content/user/Image/imec_logo_blauw_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73016"/>
            <a:ext cx="1051256" cy="7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8"/>
          <p:cNvSpPr/>
          <p:nvPr/>
        </p:nvSpPr>
        <p:spPr>
          <a:xfrm>
            <a:off x="7233051" y="1196752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Contributors: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4581128"/>
            <a:ext cx="2016224" cy="8096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2720028"/>
            <a:ext cx="990476" cy="7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2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Tasks</a:t>
            </a:r>
          </a:p>
        </p:txBody>
      </p:sp>
      <p:graphicFrame>
        <p:nvGraphicFramePr>
          <p:cNvPr id="4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687215"/>
              </p:ext>
            </p:extLst>
          </p:nvPr>
        </p:nvGraphicFramePr>
        <p:xfrm>
          <a:off x="395538" y="1484784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4.1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Design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modeling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pre-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amplifier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18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4.2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Design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modeling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photodetector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</a:t>
                      </a:r>
                      <a:r>
                        <a:rPr lang="en-GB" b="0" baseline="0" dirty="0" smtClean="0"/>
                        <a:t> 24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4.3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Colloidal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quantum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dots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with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optimized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gain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electrical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injection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scheme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18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4.4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Fabrication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characterization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QD-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based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amplifiers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6 – 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4.5</a:t>
                      </a:r>
                      <a:endParaRPr lang="en-GB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Fabrication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QD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based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photodetectors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1 – 36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40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Objectives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55576" y="1126480"/>
            <a:ext cx="7776864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Simulation </a:t>
            </a:r>
            <a:r>
              <a:rPr lang="en-US" sz="2000" dirty="0"/>
              <a:t>studies </a:t>
            </a:r>
            <a:r>
              <a:rPr lang="en-US" sz="2000" b="0" dirty="0" smtClean="0"/>
              <a:t>to optimize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err="1" smtClean="0"/>
              <a:t>Plasmonic</a:t>
            </a:r>
            <a:r>
              <a:rPr lang="en-US" sz="2000" b="0" dirty="0" smtClean="0"/>
              <a:t> amplifier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Plasmon/Photon detector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Fabrication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Optically </a:t>
            </a:r>
            <a:r>
              <a:rPr lang="en-US" sz="2000" b="0" dirty="0"/>
              <a:t>pumped </a:t>
            </a:r>
            <a:r>
              <a:rPr lang="en-US" sz="2000" b="0" dirty="0" err="1" smtClean="0"/>
              <a:t>plasmonic</a:t>
            </a:r>
            <a:r>
              <a:rPr lang="en-US" sz="2000" b="0" dirty="0" smtClean="0"/>
              <a:t> amplifier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Electrically driven </a:t>
            </a:r>
            <a:r>
              <a:rPr lang="en-US" sz="2000" b="0" dirty="0" err="1" smtClean="0"/>
              <a:t>plasmonic</a:t>
            </a:r>
            <a:r>
              <a:rPr lang="en-US" sz="2000" b="0" dirty="0" smtClean="0"/>
              <a:t> amplifier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Plasmon/Photon detector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Performance targets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err="1" smtClean="0"/>
              <a:t>Plasmonic</a:t>
            </a:r>
            <a:r>
              <a:rPr lang="en-US" sz="2000" b="0" dirty="0" smtClean="0"/>
              <a:t> </a:t>
            </a:r>
            <a:r>
              <a:rPr lang="en-US" sz="2000" b="0" dirty="0"/>
              <a:t>amplifier: </a:t>
            </a:r>
            <a:r>
              <a:rPr lang="en-US" sz="2000" b="0" dirty="0" smtClean="0"/>
              <a:t>10 dB on-chip gain (5 </a:t>
            </a:r>
            <a:r>
              <a:rPr lang="en-US" sz="2000" b="0" dirty="0" smtClean="0">
                <a:latin typeface="Symbol" charset="2"/>
                <a:cs typeface="Symbol" charset="2"/>
              </a:rPr>
              <a:t>m</a:t>
            </a:r>
            <a:r>
              <a:rPr lang="en-US" sz="2000" b="0" dirty="0" smtClean="0"/>
              <a:t>m wide)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Detector: </a:t>
            </a:r>
            <a:r>
              <a:rPr lang="en-US" sz="2000" b="0" dirty="0" err="1" smtClean="0"/>
              <a:t>Responsivity</a:t>
            </a:r>
            <a:r>
              <a:rPr lang="en-US" sz="2000" b="0" dirty="0" smtClean="0"/>
              <a:t> &gt; 1 A/W (EQE ≈ 80 %)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97966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Milestones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269528"/>
              </p:ext>
            </p:extLst>
          </p:nvPr>
        </p:nvGraphicFramePr>
        <p:xfrm>
          <a:off x="179512" y="1052736"/>
          <a:ext cx="8820981" cy="495300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MS16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Decision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optimized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structures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for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plasmonic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amplifiers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Synthesis of nanoparticles with gain at 1550nm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UGENT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MS18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conductive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QD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layers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photoconductive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properties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metal-(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lithographic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)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polymer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and QD metal-(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lithographic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)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polymer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nanocompo-sites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and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decision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photodetector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operation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: nano-gap (MIM) vs.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Schottky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/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heterostructure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Electroluminescence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from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QD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stack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embedded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within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conductive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oxides (&gt;1µW)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18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IMCV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09F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plasmonic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amplifiers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optical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pumping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exhibiting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10dB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gain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21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IMCV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Operation of QD based photodetector with responsivity &gt; 0.1 A/W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MS24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SPP amplifiers with electrical injection exhibiting 10dB/cm gain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30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4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Deliverables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75806"/>
              </p:ext>
            </p:extLst>
          </p:nvPr>
        </p:nvGraphicFramePr>
        <p:xfrm>
          <a:off x="161509" y="1484784"/>
          <a:ext cx="8820981" cy="283972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Names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of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the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Deliverables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D4.1</a:t>
                      </a:r>
                      <a:endParaRPr lang="en-GB" dirty="0"/>
                    </a:p>
                  </a:txBody>
                  <a:tcPr anchor="ctr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Designs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amplifiers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09F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D4.2</a:t>
                      </a:r>
                      <a:endParaRPr lang="en-GB" dirty="0"/>
                    </a:p>
                  </a:txBody>
                  <a:tcPr anchor="ctr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optical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properties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QDs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layers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and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polymer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nanocomposites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solidFill>
                      <a:srgbClr val="409F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09F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Designs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photodetectors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D4.4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SPP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amplifiers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by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using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QDs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Verdana"/>
                          <a:ea typeface="ＭＳ 明朝"/>
                          <a:cs typeface="Verdana"/>
                        </a:rPr>
                        <a:t>IMEC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photodetectors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33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33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4.1 Design&amp;</a:t>
            </a:r>
            <a:r>
              <a:rPr lang="en-US" sz="3200" dirty="0" err="1" smtClean="0">
                <a:solidFill>
                  <a:srgbClr val="002060"/>
                </a:solidFill>
              </a:rPr>
              <a:t>Modelling</a:t>
            </a:r>
            <a:r>
              <a:rPr lang="en-US" sz="3200" dirty="0" smtClean="0">
                <a:solidFill>
                  <a:srgbClr val="002060"/>
                </a:solidFill>
              </a:rPr>
              <a:t> of P.A.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48048" y="836712"/>
            <a:ext cx="6516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Structure 1: Polymer-QD/Au amplifier (planar) </a:t>
            </a:r>
            <a:endParaRPr lang="en-US" sz="2000" b="0" dirty="0"/>
          </a:p>
        </p:txBody>
      </p:sp>
      <p:sp>
        <p:nvSpPr>
          <p:cNvPr id="19" name="Rectangle 20"/>
          <p:cNvSpPr/>
          <p:nvPr/>
        </p:nvSpPr>
        <p:spPr>
          <a:xfrm>
            <a:off x="1835696" y="5013176"/>
            <a:ext cx="6984776" cy="120032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Optimum structures for d</a:t>
            </a:r>
            <a:r>
              <a:rPr lang="en-US" b="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≈ 2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(bottom cladding) and d</a:t>
            </a:r>
            <a:r>
              <a:rPr lang="en-US" b="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+d</a:t>
            </a:r>
            <a:r>
              <a:rPr lang="en-US" b="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≈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 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(t = 30 nm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): single mode operation and balance between mode confinement and propagation length.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Results included in MS16 and D4.1.</a:t>
            </a:r>
            <a:endParaRPr lang="en-US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31236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42" y="1186061"/>
            <a:ext cx="1619250" cy="166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31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Task 4.1 Design &amp; </a:t>
            </a:r>
            <a:r>
              <a:rPr lang="en-US" sz="3200" dirty="0" err="1" smtClean="0">
                <a:solidFill>
                  <a:srgbClr val="002060"/>
                </a:solidFill>
              </a:rPr>
              <a:t>Modelling</a:t>
            </a:r>
            <a:r>
              <a:rPr lang="en-US" sz="3200" dirty="0" smtClean="0">
                <a:solidFill>
                  <a:srgbClr val="002060"/>
                </a:solidFill>
              </a:rPr>
              <a:t> of P.A.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67544" y="908720"/>
            <a:ext cx="5436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/>
              <a:t>Structure </a:t>
            </a:r>
            <a:r>
              <a:rPr lang="en-US" sz="2000" dirty="0" smtClean="0"/>
              <a:t>2: </a:t>
            </a:r>
            <a:r>
              <a:rPr lang="en-US" sz="2000" dirty="0" smtClean="0"/>
              <a:t>silicon-</a:t>
            </a:r>
            <a:r>
              <a:rPr lang="en-US" sz="2000" dirty="0" err="1" smtClean="0"/>
              <a:t>plasmonic</a:t>
            </a:r>
            <a:r>
              <a:rPr lang="en-US" sz="2000" dirty="0" smtClean="0"/>
              <a:t> amplifier </a:t>
            </a:r>
            <a:endParaRPr lang="en-US" sz="2000" b="0" dirty="0"/>
          </a:p>
        </p:txBody>
      </p:sp>
      <p:sp>
        <p:nvSpPr>
          <p:cNvPr id="19" name="Rectangle 20"/>
          <p:cNvSpPr/>
          <p:nvPr/>
        </p:nvSpPr>
        <p:spPr>
          <a:xfrm>
            <a:off x="251520" y="4653136"/>
            <a:ext cx="8380768" cy="120032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Advantages:</a:t>
            </a:r>
          </a:p>
          <a:p>
            <a:pPr marL="739775" lvl="3"/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Compatible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electrical injection</a:t>
            </a:r>
          </a:p>
          <a:p>
            <a:pPr marL="739775" lvl="3"/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Light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strongly concentrates in active layer due to 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plasmonic+slot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effect</a:t>
            </a:r>
          </a:p>
          <a:p>
            <a:pPr marL="739775" lvl="3"/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Easy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coupling to silicon waveguides</a:t>
            </a:r>
          </a:p>
        </p:txBody>
      </p:sp>
      <p:pic>
        <p:nvPicPr>
          <p:cNvPr id="10" name="Picture 3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032448" cy="2808312"/>
          </a:xfrm>
          <a:prstGeom prst="rect">
            <a:avLst/>
          </a:prstGeom>
        </p:spPr>
      </p:pic>
      <p:pic>
        <p:nvPicPr>
          <p:cNvPr id="11" name="Picture 10" descr="Schermafbeelding 2013-04-25 om 11.32.3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41218" r="25330"/>
          <a:stretch/>
        </p:blipFill>
        <p:spPr>
          <a:xfrm>
            <a:off x="5364088" y="1916832"/>
            <a:ext cx="3193428" cy="2261682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5349769" y="2026774"/>
            <a:ext cx="3207296" cy="1141664"/>
          </a:xfrm>
          <a:custGeom>
            <a:avLst/>
            <a:gdLst>
              <a:gd name="connsiteX0" fmla="*/ 0 w 3207296"/>
              <a:gd name="connsiteY0" fmla="*/ 295037 h 295037"/>
              <a:gd name="connsiteX1" fmla="*/ 872385 w 3207296"/>
              <a:gd name="connsiteY1" fmla="*/ 282209 h 295037"/>
              <a:gd name="connsiteX2" fmla="*/ 859555 w 3207296"/>
              <a:gd name="connsiteY2" fmla="*/ 0 h 295037"/>
              <a:gd name="connsiteX3" fmla="*/ 2617153 w 3207296"/>
              <a:gd name="connsiteY3" fmla="*/ 0 h 295037"/>
              <a:gd name="connsiteX4" fmla="*/ 2617153 w 3207296"/>
              <a:gd name="connsiteY4" fmla="*/ 282209 h 295037"/>
              <a:gd name="connsiteX5" fmla="*/ 3207296 w 3207296"/>
              <a:gd name="connsiteY5" fmla="*/ 295037 h 295037"/>
              <a:gd name="connsiteX0" fmla="*/ 0 w 3207296"/>
              <a:gd name="connsiteY0" fmla="*/ 1141664 h 1141664"/>
              <a:gd name="connsiteX1" fmla="*/ 872385 w 3207296"/>
              <a:gd name="connsiteY1" fmla="*/ 1128836 h 1141664"/>
              <a:gd name="connsiteX2" fmla="*/ 859555 w 3207296"/>
              <a:gd name="connsiteY2" fmla="*/ 0 h 1141664"/>
              <a:gd name="connsiteX3" fmla="*/ 2617153 w 3207296"/>
              <a:gd name="connsiteY3" fmla="*/ 846627 h 1141664"/>
              <a:gd name="connsiteX4" fmla="*/ 2617153 w 3207296"/>
              <a:gd name="connsiteY4" fmla="*/ 1128836 h 1141664"/>
              <a:gd name="connsiteX5" fmla="*/ 3207296 w 3207296"/>
              <a:gd name="connsiteY5" fmla="*/ 1141664 h 1141664"/>
              <a:gd name="connsiteX0" fmla="*/ 0 w 3207296"/>
              <a:gd name="connsiteY0" fmla="*/ 1141664 h 1141664"/>
              <a:gd name="connsiteX1" fmla="*/ 872385 w 3207296"/>
              <a:gd name="connsiteY1" fmla="*/ 1128836 h 1141664"/>
              <a:gd name="connsiteX2" fmla="*/ 859555 w 3207296"/>
              <a:gd name="connsiteY2" fmla="*/ 0 h 1141664"/>
              <a:gd name="connsiteX3" fmla="*/ 2604324 w 3207296"/>
              <a:gd name="connsiteY3" fmla="*/ 12827 h 1141664"/>
              <a:gd name="connsiteX4" fmla="*/ 2617153 w 3207296"/>
              <a:gd name="connsiteY4" fmla="*/ 1128836 h 1141664"/>
              <a:gd name="connsiteX5" fmla="*/ 3207296 w 3207296"/>
              <a:gd name="connsiteY5" fmla="*/ 1141664 h 114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296" h="1141664">
                <a:moveTo>
                  <a:pt x="0" y="1141664"/>
                </a:moveTo>
                <a:lnTo>
                  <a:pt x="872385" y="1128836"/>
                </a:lnTo>
                <a:lnTo>
                  <a:pt x="859555" y="0"/>
                </a:lnTo>
                <a:lnTo>
                  <a:pt x="2604324" y="12827"/>
                </a:lnTo>
                <a:lnTo>
                  <a:pt x="2617153" y="1128836"/>
                </a:lnTo>
                <a:lnTo>
                  <a:pt x="3207296" y="1141664"/>
                </a:lnTo>
              </a:path>
            </a:pathLst>
          </a:custGeom>
          <a:ln w="57150" cmpd="sng">
            <a:solidFill>
              <a:srgbClr val="3366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364088" y="3789040"/>
            <a:ext cx="914400" cy="914400"/>
          </a:xfrm>
          <a:prstGeom prst="lin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364088" y="3789040"/>
            <a:ext cx="3168352" cy="0"/>
          </a:xfrm>
          <a:prstGeom prst="line">
            <a:avLst/>
          </a:prstGeom>
          <a:ln w="57150" cmpd="sng">
            <a:solidFill>
              <a:srgbClr val="3366FF"/>
            </a:solidFill>
          </a:ln>
        </p:spPr>
      </p:cxnSp>
      <p:cxnSp>
        <p:nvCxnSpPr>
          <p:cNvPr id="17" name="Straight Connector 16"/>
          <p:cNvCxnSpPr/>
          <p:nvPr/>
        </p:nvCxnSpPr>
        <p:spPr bwMode="auto">
          <a:xfrm>
            <a:off x="6228184" y="2852936"/>
            <a:ext cx="1728192" cy="0"/>
          </a:xfrm>
          <a:prstGeom prst="line">
            <a:avLst/>
          </a:prstGeom>
          <a:ln w="57150" cmpd="sng">
            <a:solidFill>
              <a:srgbClr val="3366FF"/>
            </a:solidFill>
          </a:ln>
        </p:spPr>
      </p:cxnSp>
      <p:cxnSp>
        <p:nvCxnSpPr>
          <p:cNvPr id="20" name="Straight Connector 19"/>
          <p:cNvCxnSpPr/>
          <p:nvPr/>
        </p:nvCxnSpPr>
        <p:spPr bwMode="auto">
          <a:xfrm>
            <a:off x="6215484" y="2344853"/>
            <a:ext cx="1728192" cy="0"/>
          </a:xfrm>
          <a:prstGeom prst="line">
            <a:avLst/>
          </a:prstGeom>
          <a:ln w="57150" cmpd="sng">
            <a:solidFill>
              <a:srgbClr val="3366FF"/>
            </a:solidFill>
          </a:ln>
        </p:spPr>
      </p:cxnSp>
      <p:cxnSp>
        <p:nvCxnSpPr>
          <p:cNvPr id="21" name="Straight Connector 20"/>
          <p:cNvCxnSpPr/>
          <p:nvPr/>
        </p:nvCxnSpPr>
        <p:spPr bwMode="auto">
          <a:xfrm>
            <a:off x="6228184" y="2547970"/>
            <a:ext cx="1728192" cy="0"/>
          </a:xfrm>
          <a:prstGeom prst="line">
            <a:avLst/>
          </a:prstGeom>
          <a:ln w="57150" cmpd="sng">
            <a:solidFill>
              <a:srgbClr val="3366FF"/>
            </a:solidFill>
          </a:ln>
        </p:spPr>
      </p:cxnSp>
      <p:cxnSp>
        <p:nvCxnSpPr>
          <p:cNvPr id="22" name="Straight Connector 21"/>
          <p:cNvCxnSpPr/>
          <p:nvPr/>
        </p:nvCxnSpPr>
        <p:spPr bwMode="auto">
          <a:xfrm>
            <a:off x="6228184" y="2679244"/>
            <a:ext cx="1728192" cy="0"/>
          </a:xfrm>
          <a:prstGeom prst="line">
            <a:avLst/>
          </a:prstGeom>
          <a:ln w="57150" cmpd="sng">
            <a:solidFill>
              <a:srgbClr val="3366FF"/>
            </a:solidFill>
          </a:ln>
        </p:spPr>
      </p:cxnSp>
      <p:sp>
        <p:nvSpPr>
          <p:cNvPr id="8" name="TextBox 7"/>
          <p:cNvSpPr txBox="1"/>
          <p:nvPr/>
        </p:nvSpPr>
        <p:spPr>
          <a:xfrm>
            <a:off x="3962084" y="1465501"/>
            <a:ext cx="1122235" cy="307777"/>
          </a:xfrm>
          <a:prstGeom prst="rect">
            <a:avLst/>
          </a:prstGeom>
          <a:solidFill>
            <a:srgbClr val="66C0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Au-contact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96954" y="3408646"/>
            <a:ext cx="1338828" cy="307777"/>
          </a:xfrm>
          <a:prstGeom prst="rect">
            <a:avLst/>
          </a:prstGeom>
          <a:solidFill>
            <a:srgbClr val="66C0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Si-waveguide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853534" y="2355656"/>
            <a:ext cx="1184940" cy="307777"/>
          </a:xfrm>
          <a:prstGeom prst="rect">
            <a:avLst/>
          </a:prstGeom>
          <a:solidFill>
            <a:srgbClr val="66C0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QDOT-layer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048924" y="1954000"/>
            <a:ext cx="607859" cy="307777"/>
          </a:xfrm>
          <a:prstGeom prst="rect">
            <a:avLst/>
          </a:prstGeom>
          <a:solidFill>
            <a:srgbClr val="66C0FF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AlOx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864389" y="2822444"/>
            <a:ext cx="607859" cy="307777"/>
          </a:xfrm>
          <a:prstGeom prst="rect">
            <a:avLst/>
          </a:prstGeom>
          <a:solidFill>
            <a:srgbClr val="66C0FF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AlOx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 bwMode="auto">
          <a:xfrm>
            <a:off x="5084319" y="1619390"/>
            <a:ext cx="1493825" cy="562578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095174" y="2509546"/>
            <a:ext cx="1493825" cy="106644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019189" y="1912490"/>
            <a:ext cx="1493825" cy="562578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4487292" y="2768168"/>
            <a:ext cx="1862896" cy="197311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5257999" y="3408646"/>
            <a:ext cx="1417840" cy="153889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2941711" y="3538913"/>
            <a:ext cx="894280" cy="1912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2974276" y="3017846"/>
            <a:ext cx="894280" cy="1912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2985131" y="2518490"/>
            <a:ext cx="894280" cy="1912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3137101" y="2138546"/>
            <a:ext cx="894280" cy="1912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3050261" y="1619391"/>
            <a:ext cx="926845" cy="226054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856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1226</Words>
  <Application>Microsoft Macintosh PowerPoint</Application>
  <PresentationFormat>Presentación en pantalla (4:3)</PresentationFormat>
  <Paragraphs>227</Paragraphs>
  <Slides>21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PowerPoint_Template_IHQ</vt:lpstr>
      <vt:lpstr>MSPhotoEd.3</vt:lpstr>
      <vt:lpstr>Presentación de PowerPoint</vt:lpstr>
      <vt:lpstr>Presentación de PowerPoint</vt:lpstr>
      <vt:lpstr>Presentación de PowerPoint</vt:lpstr>
      <vt:lpstr>Tasks</vt:lpstr>
      <vt:lpstr>Presentación de PowerPoint</vt:lpstr>
      <vt:lpstr>Milestones</vt:lpstr>
      <vt:lpstr>Deliverables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Universitaet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Juan Martínez Pastor</cp:lastModifiedBy>
  <cp:revision>471</cp:revision>
  <cp:lastPrinted>2000-09-29T14:26:26Z</cp:lastPrinted>
  <dcterms:created xsi:type="dcterms:W3CDTF">2010-01-08T09:05:51Z</dcterms:created>
  <dcterms:modified xsi:type="dcterms:W3CDTF">2013-07-09T18:17:17Z</dcterms:modified>
</cp:coreProperties>
</file>