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0" r:id="rId2"/>
    <p:sldId id="447" r:id="rId3"/>
    <p:sldId id="426" r:id="rId4"/>
    <p:sldId id="448" r:id="rId5"/>
    <p:sldId id="449" r:id="rId6"/>
    <p:sldId id="469" r:id="rId7"/>
    <p:sldId id="450" r:id="rId8"/>
    <p:sldId id="451" r:id="rId9"/>
    <p:sldId id="470" r:id="rId10"/>
    <p:sldId id="471" r:id="rId11"/>
    <p:sldId id="472" r:id="rId12"/>
    <p:sldId id="452" r:id="rId13"/>
    <p:sldId id="459" r:id="rId14"/>
    <p:sldId id="475" r:id="rId15"/>
    <p:sldId id="477" r:id="rId16"/>
    <p:sldId id="476" r:id="rId17"/>
    <p:sldId id="453" r:id="rId18"/>
    <p:sldId id="458" r:id="rId19"/>
    <p:sldId id="454" r:id="rId20"/>
    <p:sldId id="479" r:id="rId21"/>
    <p:sldId id="480" r:id="rId22"/>
    <p:sldId id="482" r:id="rId23"/>
    <p:sldId id="481" r:id="rId24"/>
    <p:sldId id="466" r:id="rId25"/>
    <p:sldId id="467" r:id="rId26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scaleToFitPaper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C01"/>
    <a:srgbClr val="66C0FF"/>
    <a:srgbClr val="220060"/>
    <a:srgbClr val="262FDA"/>
    <a:srgbClr val="5A42BE"/>
    <a:srgbClr val="FBEEAD"/>
    <a:srgbClr val="66FFCC"/>
    <a:srgbClr val="FF0000"/>
    <a:srgbClr val="DBE5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8" autoAdjust="0"/>
    <p:restoredTop sz="88907" autoAdjust="0"/>
  </p:normalViewPr>
  <p:slideViewPr>
    <p:cSldViewPr>
      <p:cViewPr varScale="1">
        <p:scale>
          <a:sx n="41" d="100"/>
          <a:sy n="41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872083" y="6721079"/>
            <a:ext cx="191484" cy="1538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31B906CD-AEB3-DF46-8B8D-A5AB7ACA09ED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‹Nr.›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23711" y="6699648"/>
            <a:ext cx="3132123" cy="21280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3020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7888" cy="25622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085" y="3257550"/>
            <a:ext cx="6709833" cy="30861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00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16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036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851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1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8513" y="333375"/>
            <a:ext cx="6049962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>
                <a:solidFill>
                  <a:schemeClr val="tx1"/>
                </a:solidFill>
              </a:rPr>
              <a:t>NAVOLCHI</a:t>
            </a:r>
            <a:r>
              <a:rPr lang="en-US"/>
              <a:t>  1</a:t>
            </a:r>
            <a:r>
              <a:rPr lang="en-US" baseline="30000"/>
              <a:t>st</a:t>
            </a:r>
            <a:r>
              <a:rPr lang="en-US"/>
              <a:t> Review Meeting</a:t>
            </a:r>
            <a:r>
              <a:rPr lang="en-US" sz="24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November 27</a:t>
            </a:r>
            <a:r>
              <a:rPr lang="en-US" sz="1800" baseline="30000"/>
              <a:t>th</a:t>
            </a:r>
            <a:r>
              <a:rPr lang="en-US" sz="1800"/>
              <a:t> 2012, Brussels</a:t>
            </a:r>
            <a:endParaRPr lang="de-DE" sz="180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83830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5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2400" kern="1200" dirty="0" smtClean="0">
                <a:ea typeface="+mn-ea"/>
              </a:defRPr>
            </a:lvl1pPr>
            <a:lvl2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2pPr>
            <a:lvl3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3pPr>
            <a:lvl4pPr>
              <a:defRPr lang="de-D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4pPr>
            <a:lvl5pPr>
              <a:def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5pPr>
          </a:lstStyle>
          <a:p>
            <a:pPr marL="0" lvl="0" indent="0" defTabSz="457200" eaLnBrk="1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ct val="100000"/>
              <a:buFont typeface="Calibri" pitchFamily="34" charset="0"/>
              <a:buChar char=" "/>
            </a:pPr>
            <a:r>
              <a:rPr lang="de-DE" dirty="0" smtClean="0"/>
              <a:t>Textmasterformate durch Klicken bearbeiten</a:t>
            </a:r>
          </a:p>
          <a:p>
            <a:pPr marL="457200" lvl="1" indent="0" defTabSz="4572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1C4476"/>
              </a:buClr>
              <a:buFont typeface="Wingdings" pitchFamily="2" charset="2"/>
              <a:buChar char="§"/>
            </a:pPr>
            <a:r>
              <a:rPr lang="de-DE" dirty="0" smtClean="0"/>
              <a:t>Zweite Ebene</a:t>
            </a:r>
          </a:p>
          <a:p>
            <a:pPr lvl="2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e-DE" dirty="0" smtClean="0"/>
              <a:t>Dritte Ebene</a:t>
            </a:r>
          </a:p>
          <a:p>
            <a:pPr lvl="3" defTabSz="45720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Courier New"/>
              <a:buChar char="o"/>
            </a:pPr>
            <a:r>
              <a:rPr lang="de-DE" dirty="0" smtClean="0"/>
              <a:t>Vierte Ebene</a:t>
            </a:r>
          </a:p>
          <a:p>
            <a:pPr marL="1828800" lvl="4" indent="0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472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4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535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86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97A821B2-8660-9C44-B412-3B7E6B5F0481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5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5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Dries Van Thourhout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IMEC, Belgium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Task 5.1 Modeling and Fabrication of SPP Couplers</a:t>
            </a:r>
            <a:endParaRPr lang="en-GB" sz="2200" dirty="0"/>
          </a:p>
        </p:txBody>
      </p:sp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7" y="2208743"/>
            <a:ext cx="5358886" cy="39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119062" y="956629"/>
            <a:ext cx="8892480" cy="1124511"/>
            <a:chOff x="0" y="943929"/>
            <a:chExt cx="8892480" cy="1124511"/>
          </a:xfrm>
        </p:grpSpPr>
        <p:sp>
          <p:nvSpPr>
            <p:cNvPr id="5" name="Textfeld 4"/>
            <p:cNvSpPr txBox="1"/>
            <p:nvPr/>
          </p:nvSpPr>
          <p:spPr>
            <a:xfrm>
              <a:off x="8776" y="943929"/>
              <a:ext cx="8883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smtClean="0"/>
                <a:t>Silicon-on-</a:t>
              </a:r>
              <a:r>
                <a:rPr lang="de-DE" sz="1800" b="0" dirty="0" err="1" smtClean="0"/>
                <a:t>insulator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wafer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processing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at</a:t>
              </a:r>
              <a:r>
                <a:rPr lang="de-DE" sz="1800" b="0" dirty="0" smtClean="0"/>
                <a:t> IMEC</a:t>
              </a:r>
              <a:endParaRPr lang="en-GB" sz="1800" b="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0" y="1318422"/>
              <a:ext cx="8883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smtClean="0"/>
                <a:t>Post </a:t>
              </a:r>
              <a:r>
                <a:rPr lang="de-DE" sz="1800" b="0" dirty="0" err="1" smtClean="0"/>
                <a:t>processing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at</a:t>
              </a:r>
              <a:r>
                <a:rPr lang="de-DE" sz="1800" b="0" dirty="0" smtClean="0"/>
                <a:t> KIT </a:t>
              </a:r>
              <a:r>
                <a:rPr lang="de-DE" sz="1800" b="0" dirty="0" err="1" smtClean="0"/>
                <a:t>for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defining</a:t>
              </a:r>
              <a:r>
                <a:rPr lang="de-DE" sz="1800" b="0" dirty="0" smtClean="0"/>
                <a:t> metallic </a:t>
              </a:r>
              <a:r>
                <a:rPr lang="de-DE" sz="1800" b="0" dirty="0" err="1" smtClean="0"/>
                <a:t>slots</a:t>
              </a:r>
              <a:endParaRPr lang="en-GB" sz="1800" b="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0" y="1699108"/>
              <a:ext cx="8883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err="1" smtClean="0"/>
                <a:t>Coating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with</a:t>
              </a:r>
              <a:r>
                <a:rPr lang="de-DE" sz="1800" b="0" dirty="0" smtClean="0"/>
                <a:t> polymer </a:t>
              </a:r>
              <a:r>
                <a:rPr lang="de-DE" sz="1800" b="0" dirty="0" err="1" smtClean="0"/>
                <a:t>cladding</a:t>
              </a:r>
              <a:endParaRPr lang="en-GB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547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Task 5.1 Modeling and Fabrication of SPP Couplers</a:t>
            </a:r>
            <a:endParaRPr lang="en-GB" sz="2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26" y="1082913"/>
            <a:ext cx="6590348" cy="469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835696" y="580526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/>
              <a:t>Coupling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loss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is</a:t>
            </a:r>
            <a:r>
              <a:rPr lang="de-DE" sz="2200" b="1" dirty="0" smtClean="0"/>
              <a:t> ~3dB per </a:t>
            </a:r>
            <a:r>
              <a:rPr lang="de-DE" sz="2200" b="1" dirty="0" err="1" smtClean="0"/>
              <a:t>metal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taper</a:t>
            </a:r>
            <a:r>
              <a:rPr lang="de-DE" sz="2200" b="1" dirty="0" smtClean="0"/>
              <a:t>!</a:t>
            </a:r>
            <a:endParaRPr lang="en-GB" sz="2200" b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584579" y="4278694"/>
            <a:ext cx="2059429" cy="950506"/>
            <a:chOff x="395536" y="1340768"/>
            <a:chExt cx="1872208" cy="864096"/>
          </a:xfrm>
        </p:grpSpPr>
        <p:sp>
          <p:nvSpPr>
            <p:cNvPr id="4" name="Rechteck 3"/>
            <p:cNvSpPr/>
            <p:nvPr/>
          </p:nvSpPr>
          <p:spPr bwMode="auto">
            <a:xfrm>
              <a:off x="395536" y="1340768"/>
              <a:ext cx="1872208" cy="86409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137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1724025" cy="71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915816" y="6309320"/>
            <a:ext cx="5488064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Reported in MS26 (month 12) + MS30 (month 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63909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23528" y="908720"/>
            <a:ext cx="8286807" cy="30963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Global idea</a:t>
            </a:r>
            <a:r>
              <a:rPr lang="en-US" dirty="0" smtClean="0"/>
              <a:t>: Couple light between two chips by vertical grating couplers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 smtClean="0"/>
          </a:p>
          <a:p>
            <a:pPr marL="0" indent="0">
              <a:lnSpc>
                <a:spcPct val="140000"/>
              </a:lnSpc>
              <a:buNone/>
            </a:pPr>
            <a:endParaRPr 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/>
              <a:t>Objective for first project half</a:t>
            </a:r>
            <a:r>
              <a:rPr lang="en-US" dirty="0" smtClean="0"/>
              <a:t>: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Develop movable gratings to facilitate easy alignment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Target: </a:t>
            </a:r>
            <a:r>
              <a:rPr lang="en-US" sz="1800" dirty="0" smtClean="0"/>
              <a:t>1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m movement in plane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Status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Several generations of devices designed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Developed </a:t>
            </a:r>
            <a:r>
              <a:rPr lang="en-US" dirty="0" err="1" smtClean="0"/>
              <a:t>underetching</a:t>
            </a:r>
            <a:r>
              <a:rPr lang="en-US" dirty="0" smtClean="0"/>
              <a:t> process compatible with SOI-platform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Characterised</a:t>
            </a:r>
            <a:r>
              <a:rPr lang="en-US" dirty="0" smtClean="0"/>
              <a:t> devices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55638" lvl="4" indent="-285750">
              <a:lnSpc>
                <a:spcPct val="140000"/>
              </a:lnSpc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5.2 – Optical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 err="1"/>
              <a:t>S</a:t>
            </a:r>
            <a:r>
              <a:rPr lang="en-US" dirty="0" err="1" smtClean="0"/>
              <a:t>teerers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2047772"/>
            <a:ext cx="1863047" cy="1570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4104" y="1916832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90004" y="1916832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8604" y="1916832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1763687" y="1412776"/>
            <a:ext cx="2520280" cy="2160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2252638" y="1611578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2036738" y="1611578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1808138" y="1611578"/>
            <a:ext cx="139545" cy="13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61410" y="1494968"/>
            <a:ext cx="2976348" cy="635031"/>
          </a:xfrm>
          <a:custGeom>
            <a:avLst/>
            <a:gdLst>
              <a:gd name="connsiteX0" fmla="*/ 0 w 2976348"/>
              <a:gd name="connsiteY0" fmla="*/ 635031 h 635031"/>
              <a:gd name="connsiteX1" fmla="*/ 1336050 w 2976348"/>
              <a:gd name="connsiteY1" fmla="*/ 635031 h 635031"/>
              <a:gd name="connsiteX2" fmla="*/ 1574157 w 2976348"/>
              <a:gd name="connsiteY2" fmla="*/ 52919 h 635031"/>
              <a:gd name="connsiteX3" fmla="*/ 2976348 w 2976348"/>
              <a:gd name="connsiteY3" fmla="*/ 0 h 63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6348" h="635031">
                <a:moveTo>
                  <a:pt x="0" y="635031"/>
                </a:moveTo>
                <a:lnTo>
                  <a:pt x="1336050" y="635031"/>
                </a:lnTo>
                <a:lnTo>
                  <a:pt x="1574157" y="52919"/>
                </a:lnTo>
                <a:lnTo>
                  <a:pt x="2976348" y="0"/>
                </a:lnTo>
              </a:path>
            </a:pathLst>
          </a:custGeom>
          <a:ln w="38100" cmpd="sng">
            <a:solidFill>
              <a:srgbClr val="FF66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Movable grating coupler platform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3962400" cy="30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40768"/>
            <a:ext cx="3744416" cy="5365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556792"/>
            <a:ext cx="1903286" cy="369332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Grating coupler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483768" y="1916832"/>
            <a:ext cx="1224136" cy="576064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88024" y="1916832"/>
            <a:ext cx="576064" cy="720080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39752" y="5301208"/>
            <a:ext cx="1843210" cy="369332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Comb Actuator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1475656" y="3356992"/>
            <a:ext cx="1152128" cy="1944216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995936" y="4437112"/>
            <a:ext cx="1152128" cy="864096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992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Relatively large structures: need dedicated release process</a:t>
            </a:r>
          </a:p>
          <a:p>
            <a:endParaRPr lang="en-US" dirty="0"/>
          </a:p>
          <a:p>
            <a:r>
              <a:rPr lang="en-US" dirty="0" smtClean="0"/>
              <a:t>Developed using Vapor HF (VHF) under etch: avoids </a:t>
            </a:r>
            <a:r>
              <a:rPr lang="en-US" dirty="0" err="1" smtClean="0"/>
              <a:t>stiction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6872"/>
            <a:ext cx="3137124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23528" y="908720"/>
            <a:ext cx="8286807" cy="309634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Status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Demonstrated ±1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lateral movement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Forward movement not yet successful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Next steps: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Replace standard grating coupler by focusing grating coupler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Single device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collectively aligned array of grating couplers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Move towards more compact actuators (e.g. V-beam)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19050" lvl="2" indent="0">
              <a:lnSpc>
                <a:spcPct val="120000"/>
              </a:lnSpc>
              <a:buNone/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55638" lvl="4" indent="-285750">
              <a:lnSpc>
                <a:spcPct val="14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378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44529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5.3 </a:t>
            </a:r>
            <a:r>
              <a:rPr lang="en-US" dirty="0"/>
              <a:t>– Optical </a:t>
            </a:r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340767"/>
            <a:ext cx="5832649" cy="4588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3645024"/>
            <a:ext cx="146698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Double 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13773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Single 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0641" y="1628800"/>
            <a:ext cx="277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3dB Bandwidth = 0.34nm</a:t>
            </a:r>
          </a:p>
          <a:p>
            <a:r>
              <a:rPr lang="en-US" b="0" dirty="0" smtClean="0"/>
              <a:t>Crosstalk &lt;-20dB</a:t>
            </a:r>
          </a:p>
          <a:p>
            <a:r>
              <a:rPr lang="en-US" b="0" dirty="0" smtClean="0"/>
              <a:t>Size: </a:t>
            </a:r>
            <a:r>
              <a:rPr lang="cs-CZ" b="0" dirty="0" smtClean="0"/>
              <a:t>25x25 </a:t>
            </a:r>
            <a:r>
              <a:rPr lang="cs-CZ" b="0" dirty="0"/>
              <a:t>um</a:t>
            </a:r>
            <a:r>
              <a:rPr lang="cs-CZ" b="0" baseline="30000" dirty="0"/>
              <a:t>2</a:t>
            </a:r>
            <a:r>
              <a:rPr lang="cs-CZ" b="0" dirty="0"/>
              <a:t> 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3933056"/>
            <a:ext cx="277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3dB Bandwidth = 1.12nm</a:t>
            </a:r>
          </a:p>
          <a:p>
            <a:r>
              <a:rPr lang="en-US" b="0" dirty="0" smtClean="0"/>
              <a:t>Crosstalk &lt;-20dB</a:t>
            </a:r>
          </a:p>
          <a:p>
            <a:r>
              <a:rPr lang="en-US" b="0" dirty="0" smtClean="0"/>
              <a:t>Size: </a:t>
            </a:r>
            <a:r>
              <a:rPr lang="cs-CZ" b="0" dirty="0" smtClean="0"/>
              <a:t>50x25 </a:t>
            </a:r>
            <a:r>
              <a:rPr lang="cs-CZ" b="0" dirty="0"/>
              <a:t>um</a:t>
            </a:r>
            <a:r>
              <a:rPr lang="cs-CZ" b="0" baseline="30000" dirty="0"/>
              <a:t>2</a:t>
            </a:r>
            <a:r>
              <a:rPr lang="cs-CZ" b="0" dirty="0"/>
              <a:t> 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655936" y="5733256"/>
            <a:ext cx="5488064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Reported in MS27 (month 12) + MS32 (month 18)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9552" y="2060848"/>
            <a:ext cx="8352928" cy="3240360"/>
            <a:chOff x="539552" y="2060848"/>
            <a:chExt cx="8352928" cy="3240360"/>
          </a:xfrm>
        </p:grpSpPr>
        <p:sp>
          <p:nvSpPr>
            <p:cNvPr id="7" name="Rectangle 6"/>
            <p:cNvSpPr/>
            <p:nvPr/>
          </p:nvSpPr>
          <p:spPr bwMode="auto">
            <a:xfrm>
              <a:off x="539552" y="2060848"/>
              <a:ext cx="8352928" cy="3240360"/>
            </a:xfrm>
            <a:prstGeom prst="rect">
              <a:avLst/>
            </a:prstGeom>
            <a:solidFill>
              <a:srgbClr val="66C0FF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1600" y="2420888"/>
              <a:ext cx="7096815" cy="187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40000"/>
                </a:lnSpc>
                <a:buFont typeface="Wingdings" charset="2"/>
                <a:buChar char="§"/>
              </a:pPr>
              <a:r>
                <a:rPr lang="en-US" sz="2800" dirty="0" smtClean="0"/>
                <a:t>Evaluated different types of filters</a:t>
              </a:r>
            </a:p>
            <a:p>
              <a:pPr marL="457200" indent="-457200">
                <a:lnSpc>
                  <a:spcPct val="140000"/>
                </a:lnSpc>
                <a:buFont typeface="Wingdings" charset="2"/>
                <a:buChar char="§"/>
              </a:pPr>
              <a:r>
                <a:rPr lang="en-US" sz="2800" dirty="0" smtClean="0"/>
                <a:t>Specifications of proposal fulfilled</a:t>
              </a:r>
            </a:p>
            <a:p>
              <a:pPr marL="457200" indent="-457200">
                <a:lnSpc>
                  <a:spcPct val="140000"/>
                </a:lnSpc>
                <a:buFont typeface="Wingdings" charset="2"/>
                <a:buChar char="§"/>
              </a:pPr>
              <a:r>
                <a:rPr lang="en-US" sz="2800" dirty="0"/>
                <a:t>R</a:t>
              </a:r>
              <a:r>
                <a:rPr lang="en-US" sz="2800" dirty="0" smtClean="0"/>
                <a:t>eady for integration in demonstrator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6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75080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WP3 Position in Project</a:t>
            </a: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4932040" y="2204864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087" y="3353685"/>
            <a:ext cx="1014725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3051" y="19088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4221088"/>
            <a:ext cx="1440160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Task 5.4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Main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achievements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1600" y="1219200"/>
            <a:ext cx="8915400" cy="5105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MS29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Data codecs for power consumption reduction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document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completed, delivered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and blocks implemented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MS32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Data codecs for error detection and correction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document completed and delivered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Generic N to 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serializer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deserializer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implemented and functionally verified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To be characterized in terms of area occupancy and speed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Generic bi-synchronous FIFO implemented, verified and characterized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Area and timing are size-dependent, maximum speed is 800 MHz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6950" y="6623050"/>
            <a:ext cx="4572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C1FBE1-5F24-8446-B9DE-6756EC5CC9CF}" type="slidenum">
              <a:rPr lang="en-US" sz="1000"/>
              <a:pPr/>
              <a:t>20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334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charset="0"/>
                <a:cs typeface="ＭＳ Ｐゴシック" charset="0"/>
              </a:rPr>
              <a:t>Task 5.4 </a:t>
            </a:r>
            <a:r>
              <a:rPr lang="it-IT" dirty="0" err="1">
                <a:latin typeface="Arial" charset="0"/>
                <a:cs typeface="ＭＳ Ｐゴシック" charset="0"/>
              </a:rPr>
              <a:t>Main</a:t>
            </a:r>
            <a:r>
              <a:rPr lang="it-IT" dirty="0">
                <a:latin typeface="Arial" charset="0"/>
                <a:cs typeface="ＭＳ Ｐゴシック" charset="0"/>
              </a:rPr>
              <a:t> </a:t>
            </a:r>
            <a:r>
              <a:rPr lang="it-IT" dirty="0" err="1">
                <a:latin typeface="Arial" charset="0"/>
                <a:cs typeface="ＭＳ Ｐゴシック" charset="0"/>
              </a:rPr>
              <a:t>achievements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6950" y="6623050"/>
            <a:ext cx="4572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43BFFC-CB76-C54B-8179-C2D70074D9FF}" type="slidenum">
              <a:rPr lang="en-US" sz="1000"/>
              <a:pPr/>
              <a:t>21</a:t>
            </a:fld>
            <a:endParaRPr lang="en-US" sz="140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080864"/>
            <a:ext cx="7776196" cy="55884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653408" y="3140968"/>
            <a:ext cx="1134616" cy="864096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411760" y="3094856"/>
            <a:ext cx="1080120" cy="910208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19786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7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charset="0"/>
                <a:cs typeface="ＭＳ Ｐゴシック" charset="0"/>
              </a:rPr>
              <a:t>Task </a:t>
            </a:r>
            <a:r>
              <a:rPr lang="it-IT" dirty="0" smtClean="0">
                <a:latin typeface="Arial" charset="0"/>
                <a:cs typeface="ＭＳ Ｐゴシック" charset="0"/>
              </a:rPr>
              <a:t>5.5 </a:t>
            </a:r>
            <a:r>
              <a:rPr lang="it-IT" dirty="0" err="1">
                <a:latin typeface="Arial" charset="0"/>
                <a:cs typeface="ＭＳ Ｐゴシック" charset="0"/>
              </a:rPr>
              <a:t>Main</a:t>
            </a:r>
            <a:r>
              <a:rPr lang="it-IT" dirty="0">
                <a:latin typeface="Arial" charset="0"/>
                <a:cs typeface="ＭＳ Ｐゴシック" charset="0"/>
              </a:rPr>
              <a:t> </a:t>
            </a:r>
            <a:r>
              <a:rPr lang="it-IT" dirty="0" err="1">
                <a:latin typeface="Arial" charset="0"/>
                <a:cs typeface="ＭＳ Ｐゴシック" charset="0"/>
              </a:rPr>
              <a:t>achievements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1600" y="1219200"/>
            <a:ext cx="8915400" cy="4953000"/>
          </a:xfrm>
        </p:spPr>
        <p:txBody>
          <a:bodyPr/>
          <a:lstStyle/>
          <a:p>
            <a:pPr>
              <a:buFont typeface="Wingdings" pitchFamily="2" charset="2"/>
              <a:buChar char=""/>
              <a:defRPr/>
            </a:pPr>
            <a:r>
              <a:rPr lang="en-US" dirty="0" smtClean="0"/>
              <a:t>FPGA </a:t>
            </a:r>
            <a:r>
              <a:rPr lang="en-US" dirty="0"/>
              <a:t>mapping activity</a:t>
            </a:r>
          </a:p>
          <a:p>
            <a:pPr lvl="1">
              <a:buFont typeface="Wingdings" pitchFamily="2" charset="2"/>
              <a:buChar char=""/>
              <a:defRPr/>
            </a:pPr>
            <a:r>
              <a:rPr lang="en-US" dirty="0"/>
              <a:t>Completed TLM (Transaction Level Model) view of the whole platform</a:t>
            </a:r>
          </a:p>
          <a:p>
            <a:pPr lvl="1">
              <a:buFont typeface="Wingdings" pitchFamily="2" charset="2"/>
              <a:buChar char=""/>
              <a:defRPr/>
            </a:pPr>
            <a:r>
              <a:rPr lang="en-US" dirty="0"/>
              <a:t>First release done</a:t>
            </a:r>
          </a:p>
          <a:p>
            <a:pPr lvl="1">
              <a:buFont typeface="Wingdings" pitchFamily="2" charset="2"/>
              <a:buChar char=""/>
              <a:defRPr/>
            </a:pPr>
            <a:r>
              <a:rPr lang="en-US" dirty="0"/>
              <a:t>First platform characterization in progress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Char char=""/>
              <a:defRPr/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6950" y="6623050"/>
            <a:ext cx="4572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26CA9F-D26F-8048-9B4D-AD2E6472C4DD}" type="slidenum">
              <a:rPr lang="en-US" sz="1000"/>
              <a:pPr/>
              <a:t>23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055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Progress fully according to plan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Optical interfaces designed, fabricated and tested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Coupler dielectric &lt;&gt; </a:t>
            </a:r>
            <a:r>
              <a:rPr lang="en-US" dirty="0" err="1" smtClean="0"/>
              <a:t>plasmonic</a:t>
            </a:r>
            <a:r>
              <a:rPr lang="en-US" dirty="0" smtClean="0"/>
              <a:t> waveguide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Optical filters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Optical beam shapers</a:t>
            </a:r>
          </a:p>
          <a:p>
            <a:pPr marL="0" indent="0">
              <a:lnSpc>
                <a:spcPct val="120000"/>
              </a:lnSpc>
            </a:pPr>
            <a:r>
              <a:rPr lang="en-US" dirty="0" smtClean="0"/>
              <a:t>Electrical interfaces designed and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5.1 – Couplers</a:t>
            </a:r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5.2 – Beam </a:t>
            </a:r>
            <a:r>
              <a:rPr lang="de-DE" dirty="0" err="1" smtClean="0"/>
              <a:t>shapers</a:t>
            </a:r>
            <a:endParaRPr lang="de-DE" dirty="0" smtClean="0"/>
          </a:p>
          <a:p>
            <a:pPr lvl="1">
              <a:spcAft>
                <a:spcPct val="20000"/>
              </a:spcAft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Design </a:t>
            </a:r>
            <a:r>
              <a:rPr lang="de-DE" dirty="0" err="1" smtClean="0">
                <a:solidFill>
                  <a:schemeClr val="tx1"/>
                </a:solidFill>
              </a:rPr>
              <a:t>focussing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gratings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implement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dirty="0" err="1" smtClean="0">
                <a:solidFill>
                  <a:schemeClr val="tx1"/>
                </a:solidFill>
              </a:rPr>
              <a:t>moving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platform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5.3 – Filters</a:t>
            </a:r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5.4 – </a:t>
            </a:r>
            <a:r>
              <a:rPr lang="en-US" dirty="0"/>
              <a:t>Signal generation module </a:t>
            </a:r>
            <a:r>
              <a:rPr lang="en-US" dirty="0" smtClean="0"/>
              <a:t>design</a:t>
            </a:r>
            <a:endParaRPr lang="de-DE" dirty="0" smtClean="0"/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Completed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spcAft>
                <a:spcPct val="20000"/>
              </a:spcAft>
            </a:pPr>
            <a:r>
              <a:rPr lang="de-DE" dirty="0" smtClean="0"/>
              <a:t>Task 5.5 – DDCM FPGA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Ongoing</a:t>
            </a:r>
            <a:r>
              <a:rPr lang="en-GB" smtClean="0">
                <a:solidFill>
                  <a:schemeClr val="tx1"/>
                </a:solidFill>
              </a:rPr>
              <a:t>, test equipment </a:t>
            </a:r>
            <a:r>
              <a:rPr lang="en-GB" dirty="0" smtClean="0">
                <a:solidFill>
                  <a:schemeClr val="tx1"/>
                </a:solidFill>
              </a:rPr>
              <a:t>arrived in Catania</a:t>
            </a:r>
            <a:endParaRPr lang="en-GB" dirty="0">
              <a:solidFill>
                <a:schemeClr val="tx1"/>
              </a:solidFill>
            </a:endParaRPr>
          </a:p>
          <a:p>
            <a:pPr lvl="1" indent="-342900">
              <a:spcAft>
                <a:spcPct val="20000"/>
              </a:spcAft>
              <a:buFont typeface="Arial"/>
              <a:buChar char="•"/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98317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Overall Objective :</a:t>
            </a:r>
          </a:p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endParaRPr lang="en-US" sz="2400" kern="1200" dirty="0" smtClean="0">
              <a:ea typeface="+mn-ea"/>
            </a:endParaRPr>
          </a:p>
          <a:p>
            <a:pPr marL="0" indent="0" defTabSz="457200" eaLnBrk="1" hangingPunct="1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Specific Objectives:</a:t>
            </a:r>
            <a:endParaRPr lang="en-US" sz="2400" kern="1200" dirty="0">
              <a:ea typeface="+mn-ea"/>
            </a:endParaRP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Coupling light </a:t>
            </a:r>
            <a:r>
              <a:rPr lang="en-US" sz="2000" kern="1200" dirty="0">
                <a:ea typeface="+mn-ea"/>
              </a:rPr>
              <a:t>between silicon </a:t>
            </a:r>
            <a:r>
              <a:rPr lang="en-US" sz="2000" kern="1200" dirty="0" smtClean="0">
                <a:ea typeface="+mn-ea"/>
              </a:rPr>
              <a:t>backbone </a:t>
            </a:r>
            <a:r>
              <a:rPr lang="en-US" sz="2000" kern="1200" dirty="0">
                <a:ea typeface="+mn-ea"/>
              </a:rPr>
              <a:t>and </a:t>
            </a:r>
            <a:r>
              <a:rPr lang="en-US" sz="2000" kern="1200" dirty="0" err="1">
                <a:ea typeface="+mn-ea"/>
              </a:rPr>
              <a:t>plasmonic</a:t>
            </a:r>
            <a:r>
              <a:rPr lang="en-US" sz="2000" kern="1200" dirty="0">
                <a:ea typeface="+mn-ea"/>
              </a:rPr>
              <a:t> devices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Beam Shaping grating </a:t>
            </a:r>
            <a:r>
              <a:rPr lang="en-US" sz="2000" kern="1200" dirty="0">
                <a:ea typeface="+mn-ea"/>
              </a:rPr>
              <a:t>couplers to direct light between chips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Compact filters </a:t>
            </a:r>
            <a:r>
              <a:rPr lang="en-US" sz="2000" kern="1200" dirty="0">
                <a:ea typeface="+mn-ea"/>
              </a:rPr>
              <a:t>for noise suppression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kern="1200" dirty="0">
                <a:ea typeface="+mn-ea"/>
              </a:rPr>
              <a:t>Specify and implement </a:t>
            </a:r>
            <a:r>
              <a:rPr lang="en-US" sz="2000" b="1" kern="1200" dirty="0">
                <a:ea typeface="+mn-ea"/>
              </a:rPr>
              <a:t>Dual Die Communication Module </a:t>
            </a:r>
            <a:r>
              <a:rPr lang="en-US" sz="2000" kern="1200" dirty="0">
                <a:ea typeface="+mn-ea"/>
              </a:rPr>
              <a:t>(DDCM)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628800"/>
            <a:ext cx="6696744" cy="830997"/>
          </a:xfrm>
          <a:prstGeom prst="rect">
            <a:avLst/>
          </a:prstGeom>
          <a:solidFill>
            <a:srgbClr val="66C0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Design and implement optical and electrical interfaces for </a:t>
            </a:r>
            <a:r>
              <a:rPr lang="en-US" sz="2400" dirty="0" err="1"/>
              <a:t>plasmonic</a:t>
            </a:r>
            <a:r>
              <a:rPr lang="en-US" sz="2400" dirty="0"/>
              <a:t> </a:t>
            </a:r>
            <a:r>
              <a:rPr lang="en-US" sz="2400" dirty="0" smtClean="0"/>
              <a:t>interconnect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7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87304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03491"/>
              </p:ext>
            </p:extLst>
          </p:nvPr>
        </p:nvGraphicFramePr>
        <p:xfrm>
          <a:off x="179512" y="1340768"/>
          <a:ext cx="8820981" cy="4414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MS25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optimized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	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MS26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MS27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first generation beam shapers and compact optical filters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MS28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MS29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power consumption reduction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MS30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MS32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compact optical filters and first generation beam shapers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MS33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error detection and correction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21848"/>
              </p:ext>
            </p:extLst>
          </p:nvPr>
        </p:nvGraphicFramePr>
        <p:xfrm>
          <a:off x="179512" y="1340768"/>
          <a:ext cx="8820981" cy="18542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second generation beam shapers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second generation beam shapers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MS36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evolution for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solutions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8516"/>
              </p:ext>
            </p:extLst>
          </p:nvPr>
        </p:nvGraphicFramePr>
        <p:xfrm>
          <a:off x="179512" y="1340768"/>
          <a:ext cx="8820981" cy="4683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D5.1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specification document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 data base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Compact optical filters (2nm bandwidth, &gt;30nm FSR) and first generation beam shapers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specification document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design and verification data base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 generation beam shapers (distance 1mm, with bandwidth &gt; 10nm and efficiency &gt; 3dB)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1084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solidFill>
                      <a:srgbClr val="66C0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2060"/>
                </a:solidFill>
              </a:rPr>
              <a:t>Task 5.1 Modeling and Fabrication of SPP Couplers</a:t>
            </a:r>
          </a:p>
        </p:txBody>
      </p:sp>
      <p:pic>
        <p:nvPicPr>
          <p:cNvPr id="721922" name="Grafi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47150"/>
          <a:stretch/>
        </p:blipFill>
        <p:spPr bwMode="auto">
          <a:xfrm>
            <a:off x="1337651" y="1916832"/>
            <a:ext cx="6468698" cy="14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3040" y="3284984"/>
            <a:ext cx="8203416" cy="2952328"/>
            <a:chOff x="473040" y="3068960"/>
            <a:chExt cx="8203416" cy="2952328"/>
          </a:xfrm>
        </p:grpSpPr>
        <p:pic>
          <p:nvPicPr>
            <p:cNvPr id="721928" name="Grafik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40" y="3068960"/>
              <a:ext cx="8203416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 rot="5400000">
              <a:off x="4368247" y="4361630"/>
              <a:ext cx="12022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endParaRPr lang="de-DE" sz="1400" dirty="0" smtClean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15108" y="962144"/>
            <a:ext cx="8340176" cy="738664"/>
            <a:chOff x="250825" y="2636912"/>
            <a:chExt cx="8340176" cy="738664"/>
          </a:xfrm>
        </p:grpSpPr>
        <p:sp>
          <p:nvSpPr>
            <p:cNvPr id="4" name="Textfeld 3"/>
            <p:cNvSpPr txBox="1"/>
            <p:nvPr/>
          </p:nvSpPr>
          <p:spPr>
            <a:xfrm>
              <a:off x="250825" y="2636912"/>
              <a:ext cx="6265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smtClean="0"/>
                <a:t>Finite </a:t>
              </a:r>
              <a:r>
                <a:rPr lang="de-DE" sz="1800" b="0" dirty="0" err="1" smtClean="0"/>
                <a:t>Difference</a:t>
              </a:r>
              <a:r>
                <a:rPr lang="de-DE" sz="1800" b="0" dirty="0" smtClean="0"/>
                <a:t> Time Domain (FDTD) </a:t>
              </a:r>
              <a:r>
                <a:rPr lang="de-DE" sz="1800" b="0" dirty="0" err="1" smtClean="0"/>
                <a:t>method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is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used</a:t>
              </a:r>
              <a:endParaRPr lang="en-GB" sz="1800" b="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51766" y="3006244"/>
              <a:ext cx="8339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800" b="0" dirty="0" err="1" smtClean="0"/>
                <a:t>Couplers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are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optimized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for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their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highest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transmission</a:t>
              </a:r>
              <a:r>
                <a:rPr lang="de-DE" sz="1800" b="0" dirty="0" smtClean="0"/>
                <a:t>  </a:t>
              </a:r>
              <a:endParaRPr lang="en-GB" sz="1800" b="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32040" y="6309320"/>
            <a:ext cx="3249733" cy="369332"/>
          </a:xfrm>
          <a:prstGeom prst="rect">
            <a:avLst/>
          </a:prstGeom>
          <a:solidFill>
            <a:srgbClr val="009C0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Reported in MS25 (month </a:t>
            </a:r>
            <a:r>
              <a:rPr lang="en-US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Bildschirmpräsentation (4:3)</PresentationFormat>
  <Paragraphs>299</Paragraphs>
  <Slides>25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PowerPoint_Template_IHQ</vt:lpstr>
      <vt:lpstr>MSPhotoEd.3</vt:lpstr>
      <vt:lpstr>PowerPoint-Präsentation</vt:lpstr>
      <vt:lpstr>WP3 Position in Project</vt:lpstr>
      <vt:lpstr>Objectives</vt:lpstr>
      <vt:lpstr>Tasks</vt:lpstr>
      <vt:lpstr>Milestones</vt:lpstr>
      <vt:lpstr>Milestones</vt:lpstr>
      <vt:lpstr>Deliverables</vt:lpstr>
      <vt:lpstr>Tasks</vt:lpstr>
      <vt:lpstr>Task 5.1 Modeling and Fabrication of SPP Couplers</vt:lpstr>
      <vt:lpstr>Task 5.1 Modeling and Fabrication of SPP Couplers</vt:lpstr>
      <vt:lpstr>Task 5.1 Modeling and Fabrication of SPP Couplers</vt:lpstr>
      <vt:lpstr>Tasks</vt:lpstr>
      <vt:lpstr>Task 5.2 – Optical Beam Steerers</vt:lpstr>
      <vt:lpstr>Task 5.2 – Optical Beam Steerers</vt:lpstr>
      <vt:lpstr>Task 5.2 – Optical Beam Steerers</vt:lpstr>
      <vt:lpstr>Task 5.2 – Optical Beam Steerers</vt:lpstr>
      <vt:lpstr>Tasks</vt:lpstr>
      <vt:lpstr>Task 5.3 – Optical Filter</vt:lpstr>
      <vt:lpstr>Tasks</vt:lpstr>
      <vt:lpstr>Task 5.4 Main achievements</vt:lpstr>
      <vt:lpstr>Task 5.4 Main achievements</vt:lpstr>
      <vt:lpstr>Tasks</vt:lpstr>
      <vt:lpstr>Task 5.5 Main achievements</vt:lpstr>
      <vt:lpstr>Summary</vt:lpstr>
      <vt:lpstr>Outlook</vt:lpstr>
    </vt:vector>
  </TitlesOfParts>
  <Company>Universitaet 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Andrea</cp:lastModifiedBy>
  <cp:revision>436</cp:revision>
  <cp:lastPrinted>2000-09-29T14:26:26Z</cp:lastPrinted>
  <dcterms:created xsi:type="dcterms:W3CDTF">2010-01-08T09:05:51Z</dcterms:created>
  <dcterms:modified xsi:type="dcterms:W3CDTF">2013-07-09T20:57:51Z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40488629</vt:i4>
  </property>
  <property fmtid="{D5CDD505-2E9C-101B-9397-08002B2CF9AE}" pid="3" name="_EmailSubject">
    <vt:lpwstr/>
  </property>
  <property fmtid="{D5CDD505-2E9C-101B-9397-08002B2CF9AE}" pid="4" name="_AuthorEmail">
    <vt:lpwstr>martin.sommer@kit.edu</vt:lpwstr>
  </property>
  <property fmtid="{D5CDD505-2E9C-101B-9397-08002B2CF9AE}" pid="5" name="_AuthorEmailDisplayName">
    <vt:lpwstr>Sommer, Martin (IMT)</vt:lpwstr>
  </property>
</Properties>
</file>