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8" r:id="rId3"/>
    <p:sldMasterId id="2147483711" r:id="rId4"/>
    <p:sldMasterId id="2147483724" r:id="rId5"/>
    <p:sldMasterId id="2147483737" r:id="rId6"/>
    <p:sldMasterId id="2147483750" r:id="rId7"/>
    <p:sldMasterId id="2147483763" r:id="rId8"/>
    <p:sldMasterId id="2147483841" r:id="rId9"/>
    <p:sldMasterId id="2147483854" r:id="rId10"/>
  </p:sldMasterIdLst>
  <p:notesMasterIdLst>
    <p:notesMasterId r:id="rId21"/>
  </p:notesMasterIdLst>
  <p:handoutMasterIdLst>
    <p:handoutMasterId r:id="rId22"/>
  </p:handoutMasterIdLst>
  <p:sldIdLst>
    <p:sldId id="793" r:id="rId11"/>
    <p:sldId id="794" r:id="rId12"/>
    <p:sldId id="795" r:id="rId13"/>
    <p:sldId id="796" r:id="rId14"/>
    <p:sldId id="797" r:id="rId15"/>
    <p:sldId id="798" r:id="rId16"/>
    <p:sldId id="799" r:id="rId17"/>
    <p:sldId id="800" r:id="rId18"/>
    <p:sldId id="808" r:id="rId19"/>
    <p:sldId id="807" r:id="rId20"/>
  </p:sldIdLst>
  <p:sldSz cx="9144000" cy="6858000" type="screen4x3"/>
  <p:notesSz cx="7004050" cy="9221788"/>
  <p:custDataLst>
    <p:tags r:id="rId23"/>
  </p:custDataLst>
  <p:defaultTextStyle>
    <a:defPPr>
      <a:defRPr lang="en-GB"/>
    </a:defPPr>
    <a:lvl1pPr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3333"/>
    <a:srgbClr val="C80000"/>
    <a:srgbClr val="FF8989"/>
    <a:srgbClr val="6E0000"/>
    <a:srgbClr val="FF7979"/>
    <a:srgbClr val="FF6B6B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1" autoAdjust="0"/>
    <p:restoredTop sz="94614" autoAdjust="0"/>
  </p:normalViewPr>
  <p:slideViewPr>
    <p:cSldViewPr snapToGrid="0">
      <p:cViewPr>
        <p:scale>
          <a:sx n="94" d="100"/>
          <a:sy n="94" d="100"/>
        </p:scale>
        <p:origin x="-1164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-1986" y="-90"/>
      </p:cViewPr>
      <p:guideLst>
        <p:guide orient="horz" pos="2905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8" tIns="45721" rIns="91448" bIns="4572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750" y="0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8" tIns="45721" rIns="91448" bIns="4572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8" tIns="45721" rIns="91448" bIns="4572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750" y="8759825"/>
            <a:ext cx="3035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8" tIns="45721" rIns="91448" bIns="4572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384E59D-036F-4583-AF59-E278D498328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10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1" tIns="45730" rIns="91461" bIns="4573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67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1" tIns="45730" rIns="91461" bIns="4573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4275" y="709613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9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398963"/>
            <a:ext cx="51149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1" tIns="45730" rIns="91461" bIns="457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69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6488"/>
            <a:ext cx="3067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1" tIns="45730" rIns="91461" bIns="4573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9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26488"/>
            <a:ext cx="3067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1" tIns="45730" rIns="91461" bIns="4573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2519A4-DE25-4771-9F84-CCC87C93377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355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52614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0388743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8459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22017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5415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9828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1202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46909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187325"/>
            <a:ext cx="2125662" cy="5938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7325"/>
            <a:ext cx="6229350" cy="5938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75706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7325"/>
            <a:ext cx="741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41556380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580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178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187325"/>
            <a:ext cx="2125662" cy="5938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7325"/>
            <a:ext cx="6229350" cy="5938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68237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3851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53329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0487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2096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38309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59739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2081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30440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187325"/>
            <a:ext cx="2125662" cy="5938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7325"/>
            <a:ext cx="6229350" cy="5938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319408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7325"/>
            <a:ext cx="741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3131701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1118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6104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409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097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6633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725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480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06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24366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880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071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187325"/>
            <a:ext cx="2125662" cy="5938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7325"/>
            <a:ext cx="6229350" cy="5938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8781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7325"/>
            <a:ext cx="741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3941206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3509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2174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922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9799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9554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491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38220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877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9710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241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1142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187325"/>
            <a:ext cx="2125662" cy="5938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7325"/>
            <a:ext cx="6229350" cy="5938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5114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7325"/>
            <a:ext cx="741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185789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5961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00439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2034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247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23596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7676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7624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086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03747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7262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18151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187325"/>
            <a:ext cx="2125662" cy="5938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7325"/>
            <a:ext cx="6229350" cy="5938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13998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7325"/>
            <a:ext cx="741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4306790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83391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454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600258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120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43896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296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16324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8689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0127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4742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4602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187325"/>
            <a:ext cx="2125662" cy="5938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7325"/>
            <a:ext cx="6229350" cy="5938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5793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7325"/>
            <a:ext cx="741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287919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75611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29592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3908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8320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48209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616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5209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80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07036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99584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72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668470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187325"/>
            <a:ext cx="2125662" cy="5938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7325"/>
            <a:ext cx="6229350" cy="5938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59241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7325"/>
            <a:ext cx="741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27697859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91938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1004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5725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59038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4353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2761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336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90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58302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07021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90352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187325"/>
            <a:ext cx="2125662" cy="5938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7325"/>
            <a:ext cx="6229350" cy="5938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247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7325"/>
            <a:ext cx="741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10420379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42928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25144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8363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22453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89359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226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8865600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1988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9366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48511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00343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187325"/>
            <a:ext cx="2125662" cy="5938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7325"/>
            <a:ext cx="6229350" cy="5938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83664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7325"/>
            <a:ext cx="7416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 smtClean="0"/>
          </a:p>
        </p:txBody>
      </p:sp>
    </p:spTree>
    <p:extLst>
      <p:ext uri="{BB962C8B-B14F-4D97-AF65-F5344CB8AC3E}">
        <p14:creationId xmlns:p14="http://schemas.microsoft.com/office/powerpoint/2010/main" val="12853837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08471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17932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02109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6589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09.xml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vmlDrawing" Target="../drawings/vmlDrawing10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6" Type="http://schemas.openxmlformats.org/officeDocument/2006/relationships/oleObject" Target="../embeddings/oleObject4.bin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vmlDrawing" Target="../drawings/vmlDrawing4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9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vmlDrawing" Target="../drawings/vmlDrawing5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vmlDrawing" Target="../drawings/vmlDrawing6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3.xml"/><Relationship Id="rId16" Type="http://schemas.openxmlformats.org/officeDocument/2006/relationships/oleObject" Target="../embeddings/oleObject7.bin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vmlDrawing" Target="../drawings/vmlDrawing7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5.xml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vmlDrawing" Target="../drawings/vmlDrawing8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97.xml"/><Relationship Id="rId16" Type="http://schemas.openxmlformats.org/officeDocument/2006/relationships/oleObject" Target="../embeddings/oleObject9.bin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vmlDrawing" Target="../drawings/vmlDrawing9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 wrap="none" lIns="0" tIns="0" rIns="0" bIns="0" anchor="ctr"/>
          <a:lstStyle/>
          <a:p>
            <a:pPr algn="ctr">
              <a:defRPr/>
            </a:pPr>
            <a:endParaRPr lang="en-US" altLang="en-US" sz="16800">
              <a:solidFill>
                <a:srgbClr val="666666"/>
              </a:solidFill>
              <a:latin typeface="Times New Roman" pitchFamily="18" charset="0"/>
              <a:cs typeface="+mn-cs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380288" y="260350"/>
          <a:ext cx="14859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14" imgW="3895238" imgH="2809524" progId="">
                  <p:embed/>
                </p:oleObj>
              </mc:Choice>
              <mc:Fallback>
                <p:oleObj r:id="rId14" imgW="3895238" imgH="2809524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85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1375"/>
            <a:ext cx="3240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276600" y="4724400"/>
            <a:ext cx="5616575" cy="881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cs typeface="+mn-cs"/>
              </a:rPr>
              <a:t>Nano Scale Disruptive Silicon-Plasmonic Platform for Chip-to-Chip Interconnection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cs typeface="+mn-cs"/>
              </a:rPr>
              <a:t>www.navolchi.eu</a:t>
            </a: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654050" y="333375"/>
            <a:ext cx="6338888" cy="1154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i="1" dirty="0">
                <a:solidFill>
                  <a:srgbClr val="000000"/>
                </a:solidFill>
                <a:cs typeface="+mn-cs"/>
              </a:rPr>
              <a:t>NAVOLCHI</a:t>
            </a:r>
            <a:r>
              <a:rPr lang="en-US" dirty="0">
                <a:cs typeface="+mn-cs"/>
              </a:rPr>
              <a:t>  </a:t>
            </a:r>
            <a:r>
              <a:rPr lang="en-US" dirty="0" smtClean="0">
                <a:cs typeface="+mn-cs"/>
              </a:rPr>
              <a:t>2</a:t>
            </a:r>
            <a:r>
              <a:rPr lang="en-US" baseline="30000" dirty="0" smtClean="0">
                <a:cs typeface="+mn-cs"/>
              </a:rPr>
              <a:t>nd</a:t>
            </a:r>
            <a:r>
              <a:rPr lang="en-US" dirty="0" smtClean="0">
                <a:cs typeface="+mn-cs"/>
              </a:rPr>
              <a:t> </a:t>
            </a:r>
            <a:r>
              <a:rPr lang="en-US" dirty="0">
                <a:cs typeface="+mn-cs"/>
              </a:rPr>
              <a:t>Review Meeting</a:t>
            </a:r>
            <a:r>
              <a:rPr lang="en-US" sz="2400" dirty="0">
                <a:cs typeface="+mn-cs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1800" dirty="0" smtClean="0">
                <a:cs typeface="+mn-cs"/>
              </a:rPr>
              <a:t>July 10</a:t>
            </a:r>
            <a:r>
              <a:rPr lang="en-US" sz="1800" baseline="30000" dirty="0" smtClean="0">
                <a:cs typeface="+mn-cs"/>
              </a:rPr>
              <a:t>th</a:t>
            </a:r>
            <a:r>
              <a:rPr lang="en-US" sz="1800" dirty="0" smtClean="0">
                <a:cs typeface="+mn-cs"/>
              </a:rPr>
              <a:t> </a:t>
            </a:r>
            <a:r>
              <a:rPr lang="en-US" sz="1800" dirty="0" smtClean="0">
                <a:cs typeface="+mn-cs"/>
              </a:rPr>
              <a:t>2013, </a:t>
            </a:r>
            <a:r>
              <a:rPr lang="en-US" sz="1800" dirty="0">
                <a:cs typeface="+mn-cs"/>
              </a:rPr>
              <a:t>Brussels</a:t>
            </a:r>
            <a:endParaRPr lang="de-DE" sz="1800" dirty="0">
              <a:cs typeface="+mn-cs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 userDrawn="1"/>
        </p:nvSpPr>
        <p:spPr bwMode="auto">
          <a:xfrm>
            <a:off x="7451725" y="1452563"/>
            <a:ext cx="1439863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200">
                <a:solidFill>
                  <a:srgbClr val="000000"/>
                </a:solidFill>
                <a:cs typeface="+mn-cs"/>
              </a:rPr>
              <a:t>FP7-ICT-2011-7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1200">
                <a:solidFill>
                  <a:srgbClr val="000000"/>
                </a:solidFill>
                <a:cs typeface="+mn-cs"/>
              </a:rPr>
              <a:t>GA 288869</a:t>
            </a:r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5pPr>
      <a:lvl6pPr marL="4572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6pPr>
      <a:lvl7pPr marL="9144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7pPr>
      <a:lvl8pPr marL="13716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8pPr>
      <a:lvl9pPr marL="18288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000000"/>
                </a:solidFill>
                <a:cs typeface="+mn-cs"/>
              </a:rPr>
              <a:t>N</a:t>
            </a:r>
            <a:r>
              <a:rPr lang="en-US" sz="1200" smtClean="0">
                <a:cs typeface="+mn-cs"/>
              </a:rPr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215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  <a:defRPr/>
            </a:pPr>
            <a:fld id="{301C42ED-BDB9-4232-A3B6-6EF883CF1C07}" type="slidenum">
              <a:rPr lang="en-US" sz="1400" smtClean="0">
                <a:cs typeface="+mn-cs"/>
              </a:rPr>
              <a:pPr algn="l">
                <a:lnSpc>
                  <a:spcPct val="100000"/>
                </a:lnSpc>
                <a:defRPr/>
              </a:pPr>
              <a:t>‹Nr.›</a:t>
            </a:fld>
            <a:endParaRPr lang="en-US" sz="1400" smtClean="0">
              <a:cs typeface="+mn-cs"/>
            </a:endParaRPr>
          </a:p>
        </p:txBody>
      </p:sp>
      <p:graphicFrame>
        <p:nvGraphicFramePr>
          <p:cNvPr id="10246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r:id="rId16" imgW="3895238" imgH="2809524" progId="MSPhotoEd.3">
                  <p:embed/>
                </p:oleObj>
              </mc:Choice>
              <mc:Fallback>
                <p:oleObj r:id="rId16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247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8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5pPr>
      <a:lvl6pPr marL="4572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6pPr>
      <a:lvl7pPr marL="9144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7pPr>
      <a:lvl8pPr marL="13716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8pPr>
      <a:lvl9pPr marL="18288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000000"/>
                </a:solidFill>
                <a:cs typeface="+mn-cs"/>
              </a:rPr>
              <a:t>N</a:t>
            </a:r>
            <a:r>
              <a:rPr lang="en-US" sz="1200" smtClean="0">
                <a:cs typeface="+mn-cs"/>
              </a:rPr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215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  <a:defRPr/>
            </a:pPr>
            <a:fld id="{B6C3640F-2718-48B3-9D8F-9C5FBF01F7DA}" type="slidenum">
              <a:rPr lang="en-US" sz="1400" smtClean="0">
                <a:cs typeface="+mn-cs"/>
              </a:rPr>
              <a:pPr algn="l">
                <a:lnSpc>
                  <a:spcPct val="100000"/>
                </a:lnSpc>
                <a:defRPr/>
              </a:pPr>
              <a:t>‹Nr.›</a:t>
            </a:fld>
            <a:endParaRPr lang="en-US" sz="1400" smtClean="0">
              <a:cs typeface="+mn-cs"/>
            </a:endParaRPr>
          </a:p>
        </p:txBody>
      </p:sp>
      <p:graphicFrame>
        <p:nvGraphicFramePr>
          <p:cNvPr id="2054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16" imgW="3895238" imgH="2809524" progId="MSPhotoEd.3">
                  <p:embed/>
                </p:oleObj>
              </mc:Choice>
              <mc:Fallback>
                <p:oleObj r:id="rId16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55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5pPr>
      <a:lvl6pPr marL="4572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6pPr>
      <a:lvl7pPr marL="9144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7pPr>
      <a:lvl8pPr marL="13716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8pPr>
      <a:lvl9pPr marL="18288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000000"/>
                </a:solidFill>
                <a:cs typeface="+mn-cs"/>
              </a:rPr>
              <a:t>N</a:t>
            </a:r>
            <a:r>
              <a:rPr lang="en-US" sz="1200" smtClean="0">
                <a:cs typeface="+mn-cs"/>
              </a:rPr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215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  <a:defRPr/>
            </a:pPr>
            <a:fld id="{BC3EB4B7-164B-4BDA-AF18-9FC22F8CB4EE}" type="slidenum">
              <a:rPr lang="en-US" sz="1400" smtClean="0">
                <a:cs typeface="+mn-cs"/>
              </a:rPr>
              <a:pPr algn="l">
                <a:lnSpc>
                  <a:spcPct val="100000"/>
                </a:lnSpc>
                <a:defRPr/>
              </a:pPr>
              <a:t>‹Nr.›</a:t>
            </a:fld>
            <a:endParaRPr lang="en-US" sz="1400" smtClean="0">
              <a:cs typeface="+mn-cs"/>
            </a:endParaRPr>
          </a:p>
        </p:txBody>
      </p:sp>
      <p:graphicFrame>
        <p:nvGraphicFramePr>
          <p:cNvPr id="3078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16" imgW="3895238" imgH="2809524" progId="MSPhotoEd.3">
                  <p:embed/>
                </p:oleObj>
              </mc:Choice>
              <mc:Fallback>
                <p:oleObj r:id="rId16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79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5pPr>
      <a:lvl6pPr marL="4572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6pPr>
      <a:lvl7pPr marL="9144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7pPr>
      <a:lvl8pPr marL="13716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8pPr>
      <a:lvl9pPr marL="18288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000000"/>
                </a:solidFill>
                <a:cs typeface="+mn-cs"/>
              </a:rPr>
              <a:t>N</a:t>
            </a:r>
            <a:r>
              <a:rPr lang="en-US" sz="1200" smtClean="0">
                <a:cs typeface="+mn-cs"/>
              </a:rPr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215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  <a:defRPr/>
            </a:pPr>
            <a:fld id="{80B4E60E-4B37-450B-9042-0B6C8F6A448E}" type="slidenum">
              <a:rPr lang="en-US" sz="1400" smtClean="0">
                <a:cs typeface="+mn-cs"/>
              </a:rPr>
              <a:pPr algn="l">
                <a:lnSpc>
                  <a:spcPct val="100000"/>
                </a:lnSpc>
                <a:defRPr/>
              </a:pPr>
              <a:t>‹Nr.›</a:t>
            </a:fld>
            <a:endParaRPr lang="en-US" sz="1400" smtClean="0">
              <a:cs typeface="+mn-cs"/>
            </a:endParaRPr>
          </a:p>
        </p:txBody>
      </p:sp>
      <p:graphicFrame>
        <p:nvGraphicFramePr>
          <p:cNvPr id="4102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16" imgW="3895238" imgH="2809524" progId="MSPhotoEd.3">
                  <p:embed/>
                </p:oleObj>
              </mc:Choice>
              <mc:Fallback>
                <p:oleObj r:id="rId16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03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4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5pPr>
      <a:lvl6pPr marL="4572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6pPr>
      <a:lvl7pPr marL="9144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7pPr>
      <a:lvl8pPr marL="13716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8pPr>
      <a:lvl9pPr marL="18288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000000"/>
                </a:solidFill>
                <a:cs typeface="+mn-cs"/>
              </a:rPr>
              <a:t>N</a:t>
            </a:r>
            <a:r>
              <a:rPr lang="en-US" sz="1200" smtClean="0">
                <a:cs typeface="+mn-cs"/>
              </a:rPr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215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  <a:defRPr/>
            </a:pPr>
            <a:fld id="{ECF0A3F9-4722-41CE-ADE3-8AC0AA7C50F5}" type="slidenum">
              <a:rPr lang="en-US" sz="1400" smtClean="0">
                <a:cs typeface="+mn-cs"/>
              </a:rPr>
              <a:pPr algn="l">
                <a:lnSpc>
                  <a:spcPct val="100000"/>
                </a:lnSpc>
                <a:defRPr/>
              </a:pPr>
              <a:t>‹Nr.›</a:t>
            </a:fld>
            <a:endParaRPr lang="en-US" sz="1400" smtClean="0">
              <a:cs typeface="+mn-cs"/>
            </a:endParaRPr>
          </a:p>
        </p:txBody>
      </p:sp>
      <p:graphicFrame>
        <p:nvGraphicFramePr>
          <p:cNvPr id="5126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16" imgW="3895238" imgH="2809524" progId="MSPhotoEd.3">
                  <p:embed/>
                </p:oleObj>
              </mc:Choice>
              <mc:Fallback>
                <p:oleObj r:id="rId16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27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8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5pPr>
      <a:lvl6pPr marL="4572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6pPr>
      <a:lvl7pPr marL="9144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7pPr>
      <a:lvl8pPr marL="13716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8pPr>
      <a:lvl9pPr marL="18288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000000"/>
                </a:solidFill>
                <a:cs typeface="+mn-cs"/>
              </a:rPr>
              <a:t>N</a:t>
            </a:r>
            <a:r>
              <a:rPr lang="en-US" sz="1200" smtClean="0">
                <a:cs typeface="+mn-cs"/>
              </a:rPr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215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  <a:defRPr/>
            </a:pPr>
            <a:fld id="{533F020C-0A9B-444D-94C9-E1A393BD9807}" type="slidenum">
              <a:rPr lang="en-US" sz="1400" smtClean="0">
                <a:cs typeface="+mn-cs"/>
              </a:rPr>
              <a:pPr algn="l">
                <a:lnSpc>
                  <a:spcPct val="100000"/>
                </a:lnSpc>
                <a:defRPr/>
              </a:pPr>
              <a:t>‹Nr.›</a:t>
            </a:fld>
            <a:endParaRPr lang="en-US" sz="1400" smtClean="0">
              <a:cs typeface="+mn-cs"/>
            </a:endParaRPr>
          </a:p>
        </p:txBody>
      </p:sp>
      <p:graphicFrame>
        <p:nvGraphicFramePr>
          <p:cNvPr id="6150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16" imgW="3895238" imgH="2809524" progId="MSPhotoEd.3">
                  <p:embed/>
                </p:oleObj>
              </mc:Choice>
              <mc:Fallback>
                <p:oleObj r:id="rId16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51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2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5pPr>
      <a:lvl6pPr marL="4572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6pPr>
      <a:lvl7pPr marL="9144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7pPr>
      <a:lvl8pPr marL="13716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8pPr>
      <a:lvl9pPr marL="18288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000000"/>
                </a:solidFill>
                <a:cs typeface="+mn-cs"/>
              </a:rPr>
              <a:t>N</a:t>
            </a:r>
            <a:r>
              <a:rPr lang="en-US" sz="1200" smtClean="0">
                <a:cs typeface="+mn-cs"/>
              </a:rPr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215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  <a:defRPr/>
            </a:pPr>
            <a:fld id="{7767DFF8-228E-4B58-9960-2CC9A7F42259}" type="slidenum">
              <a:rPr lang="en-US" sz="1400" smtClean="0">
                <a:cs typeface="+mn-cs"/>
              </a:rPr>
              <a:pPr algn="l">
                <a:lnSpc>
                  <a:spcPct val="100000"/>
                </a:lnSpc>
                <a:defRPr/>
              </a:pPr>
              <a:t>‹Nr.›</a:t>
            </a:fld>
            <a:endParaRPr lang="en-US" sz="1400" smtClean="0">
              <a:cs typeface="+mn-cs"/>
            </a:endParaRPr>
          </a:p>
        </p:txBody>
      </p:sp>
      <p:graphicFrame>
        <p:nvGraphicFramePr>
          <p:cNvPr id="7174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16" imgW="3895238" imgH="2809524" progId="MSPhotoEd.3">
                  <p:embed/>
                </p:oleObj>
              </mc:Choice>
              <mc:Fallback>
                <p:oleObj r:id="rId16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75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5pPr>
      <a:lvl6pPr marL="4572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6pPr>
      <a:lvl7pPr marL="9144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7pPr>
      <a:lvl8pPr marL="13716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8pPr>
      <a:lvl9pPr marL="18288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000000"/>
                </a:solidFill>
                <a:cs typeface="+mn-cs"/>
              </a:rPr>
              <a:t>N</a:t>
            </a:r>
            <a:r>
              <a:rPr lang="en-US" sz="1200" smtClean="0">
                <a:cs typeface="+mn-cs"/>
              </a:rPr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215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  <a:defRPr/>
            </a:pPr>
            <a:fld id="{B6FB4D5E-05A8-4AEA-BEC4-89A1AF7384A6}" type="slidenum">
              <a:rPr lang="en-US" sz="1400" smtClean="0">
                <a:cs typeface="+mn-cs"/>
              </a:rPr>
              <a:pPr algn="l">
                <a:lnSpc>
                  <a:spcPct val="100000"/>
                </a:lnSpc>
                <a:defRPr/>
              </a:pPr>
              <a:t>‹Nr.›</a:t>
            </a:fld>
            <a:endParaRPr lang="en-US" sz="1400" smtClean="0">
              <a:cs typeface="+mn-cs"/>
            </a:endParaRPr>
          </a:p>
        </p:txBody>
      </p:sp>
      <p:graphicFrame>
        <p:nvGraphicFramePr>
          <p:cNvPr id="8198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16" imgW="3895238" imgH="2809524" progId="MSPhotoEd.3">
                  <p:embed/>
                </p:oleObj>
              </mc:Choice>
              <mc:Fallback>
                <p:oleObj r:id="rId16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99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0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5pPr>
      <a:lvl6pPr marL="4572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6pPr>
      <a:lvl7pPr marL="9144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7pPr>
      <a:lvl8pPr marL="13716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8pPr>
      <a:lvl9pPr marL="18288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smtClean="0">
                <a:solidFill>
                  <a:srgbClr val="000000"/>
                </a:solidFill>
                <a:cs typeface="+mn-cs"/>
              </a:rPr>
              <a:t>N</a:t>
            </a:r>
            <a:r>
              <a:rPr lang="en-US" sz="1200" smtClean="0">
                <a:cs typeface="+mn-cs"/>
              </a:rPr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2159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  <a:defRPr/>
            </a:pPr>
            <a:fld id="{447DA7DE-A4A6-4067-A71C-148085681CDD}" type="slidenum">
              <a:rPr lang="en-US" sz="1400" smtClean="0">
                <a:cs typeface="+mn-cs"/>
              </a:rPr>
              <a:pPr algn="l">
                <a:lnSpc>
                  <a:spcPct val="100000"/>
                </a:lnSpc>
                <a:defRPr/>
              </a:pPr>
              <a:t>‹Nr.›</a:t>
            </a:fld>
            <a:endParaRPr lang="en-US" sz="1400" smtClean="0">
              <a:cs typeface="+mn-cs"/>
            </a:endParaRPr>
          </a:p>
        </p:txBody>
      </p:sp>
      <p:graphicFrame>
        <p:nvGraphicFramePr>
          <p:cNvPr id="9222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r:id="rId16" imgW="3895238" imgH="2809524" progId="MSPhotoEd.3">
                  <p:embed/>
                </p:oleObj>
              </mc:Choice>
              <mc:Fallback>
                <p:oleObj r:id="rId16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23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5pPr>
      <a:lvl6pPr marL="4572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6pPr>
      <a:lvl7pPr marL="9144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7pPr>
      <a:lvl8pPr marL="13716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8pPr>
      <a:lvl9pPr marL="1828800" algn="ctr" rtl="0" fontAlgn="base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/>
          <p:cNvSpPr txBox="1">
            <a:spLocks noChangeArrowheads="1"/>
          </p:cNvSpPr>
          <p:nvPr/>
        </p:nvSpPr>
        <p:spPr bwMode="auto">
          <a:xfrm>
            <a:off x="323850" y="2349500"/>
            <a:ext cx="8382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FFFFFF"/>
                </a:solidFill>
              </a:rPr>
              <a:t>Work Package 6: Integration, Characterization &amp; Testing</a:t>
            </a:r>
          </a:p>
          <a:p>
            <a:pPr algn="ctr">
              <a:spcAft>
                <a:spcPts val="600"/>
              </a:spcAft>
            </a:pPr>
            <a:endParaRPr lang="en-US" sz="2000" b="1">
              <a:solidFill>
                <a:srgbClr val="FFFFFF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1800" b="1" u="sng">
                <a:solidFill>
                  <a:srgbClr val="FFFFFF"/>
                </a:solidFill>
              </a:rPr>
              <a:t>Alberto Scandurra</a:t>
            </a:r>
            <a:r>
              <a:rPr lang="en-US" sz="1800" b="1">
                <a:solidFill>
                  <a:srgbClr val="FFFFFF"/>
                </a:solidFill>
              </a:rPr>
              <a:t>, (</a:t>
            </a:r>
            <a:r>
              <a:rPr lang="en-US" sz="2000" b="1">
                <a:solidFill>
                  <a:srgbClr val="FFFFFF"/>
                </a:solidFill>
              </a:rPr>
              <a:t>ST, Italy)</a:t>
            </a:r>
            <a:endParaRPr lang="de-DE" sz="20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2060"/>
                </a:solidFill>
              </a:rPr>
              <a:t>Summary and Outlook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755650" y="1052513"/>
            <a:ext cx="7345363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46075" indent="-3429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5063" indent="-3429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l" eaLnBrk="1" hangingPunct="1">
              <a:spcAft>
                <a:spcPct val="20000"/>
              </a:spcAft>
              <a:buFont typeface="Arial" charset="0"/>
              <a:buChar char="•"/>
            </a:pPr>
            <a:r>
              <a:rPr lang="en-US" sz="2000" b="1">
                <a:solidFill>
                  <a:srgbClr val="220060"/>
                </a:solidFill>
              </a:rPr>
              <a:t>Summary</a:t>
            </a:r>
          </a:p>
          <a:p>
            <a:pPr lvl="2" algn="l" eaLnBrk="1" hangingPunct="1">
              <a:spcAft>
                <a:spcPct val="20000"/>
              </a:spcAft>
              <a:buFontTx/>
              <a:buChar char="•"/>
            </a:pPr>
            <a:r>
              <a:rPr lang="en-US" sz="2000">
                <a:solidFill>
                  <a:srgbClr val="220060"/>
                </a:solidFill>
              </a:rPr>
              <a:t>Started characterization and testing of all active and passive plasmonic devices</a:t>
            </a:r>
          </a:p>
          <a:p>
            <a:pPr lvl="2" algn="l" eaLnBrk="1" hangingPunct="1">
              <a:spcAft>
                <a:spcPct val="20000"/>
              </a:spcAft>
              <a:buFontTx/>
              <a:buChar char="•"/>
            </a:pPr>
            <a:r>
              <a:rPr lang="en-US" sz="2000">
                <a:solidFill>
                  <a:srgbClr val="220060"/>
                </a:solidFill>
              </a:rPr>
              <a:t>Fabricated and characterized some plasmonic phase modulators</a:t>
            </a:r>
          </a:p>
          <a:p>
            <a:pPr lvl="2" algn="l" eaLnBrk="1" hangingPunct="1">
              <a:spcAft>
                <a:spcPct val="20000"/>
              </a:spcAft>
              <a:buFontTx/>
              <a:buChar char="•"/>
            </a:pPr>
            <a:r>
              <a:rPr lang="en-US" sz="2000">
                <a:solidFill>
                  <a:srgbClr val="220060"/>
                </a:solidFill>
              </a:rPr>
              <a:t>Developed a Transaction Level Model (TLM) view of the validation platform</a:t>
            </a:r>
          </a:p>
          <a:p>
            <a:pPr lvl="1" algn="l" eaLnBrk="1" hangingPunct="1">
              <a:spcAft>
                <a:spcPct val="20000"/>
              </a:spcAft>
              <a:buFont typeface="Arial" charset="0"/>
              <a:buChar char="•"/>
            </a:pPr>
            <a:r>
              <a:rPr lang="en-US" sz="2000" b="1">
                <a:solidFill>
                  <a:srgbClr val="220060"/>
                </a:solidFill>
              </a:rPr>
              <a:t>Outlook</a:t>
            </a:r>
          </a:p>
          <a:p>
            <a:pPr lvl="2" algn="l" eaLnBrk="1" hangingPunct="1">
              <a:spcAft>
                <a:spcPct val="20000"/>
              </a:spcAft>
              <a:buFontTx/>
              <a:buChar char="•"/>
            </a:pPr>
            <a:r>
              <a:rPr lang="en-US" sz="2000">
                <a:solidFill>
                  <a:srgbClr val="220060"/>
                </a:solidFill>
              </a:rPr>
              <a:t>Complete characterization and testing of all active and passive plasmonic devices</a:t>
            </a:r>
            <a:endParaRPr lang="en-US" sz="1000" b="1">
              <a:solidFill>
                <a:srgbClr val="220060"/>
              </a:solidFill>
            </a:endParaRPr>
          </a:p>
          <a:p>
            <a:pPr lvl="2" algn="l" eaLnBrk="1" hangingPunct="1">
              <a:spcAft>
                <a:spcPct val="20000"/>
              </a:spcAft>
              <a:buFontTx/>
              <a:buChar char="•"/>
            </a:pPr>
            <a:r>
              <a:rPr lang="en-US" sz="2000">
                <a:solidFill>
                  <a:srgbClr val="220060"/>
                </a:solidFill>
              </a:rPr>
              <a:t>Integration</a:t>
            </a:r>
            <a:r>
              <a:rPr lang="en-US" sz="2000" b="1">
                <a:solidFill>
                  <a:srgbClr val="220060"/>
                </a:solidFill>
              </a:rPr>
              <a:t> </a:t>
            </a:r>
            <a:r>
              <a:rPr lang="en-US" sz="2000">
                <a:solidFill>
                  <a:srgbClr val="220060"/>
                </a:solidFill>
              </a:rPr>
              <a:t>of plasmonic devices with the electrical parts the chip-to-chip interconnect</a:t>
            </a:r>
            <a:endParaRPr lang="en-US" sz="1000" b="1">
              <a:solidFill>
                <a:srgbClr val="220060"/>
              </a:solidFill>
            </a:endParaRPr>
          </a:p>
          <a:p>
            <a:pPr lvl="2" algn="l" eaLnBrk="1" hangingPunct="1">
              <a:spcAft>
                <a:spcPct val="20000"/>
              </a:spcAft>
              <a:buFontTx/>
              <a:buChar char="•"/>
            </a:pPr>
            <a:r>
              <a:rPr lang="en-US" sz="2000">
                <a:solidFill>
                  <a:srgbClr val="220060"/>
                </a:solidFill>
              </a:rPr>
              <a:t>Characterization and testing of a complete System in Package</a:t>
            </a:r>
          </a:p>
          <a:p>
            <a:pPr lvl="2" algn="l" eaLnBrk="1" hangingPunct="1">
              <a:spcAft>
                <a:spcPct val="20000"/>
              </a:spcAft>
              <a:buFont typeface="Arial" charset="0"/>
              <a:buChar char="•"/>
            </a:pPr>
            <a:endParaRPr lang="en-US" sz="2000" b="1">
              <a:solidFill>
                <a:srgbClr val="220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971550" y="1196975"/>
            <a:ext cx="7345363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12800" indent="-8128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sz="2000" b="1">
                <a:solidFill>
                  <a:srgbClr val="220060"/>
                </a:solidFill>
              </a:rPr>
              <a:t>WP6 Position in Project</a:t>
            </a: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sz="2000" b="1">
                <a:solidFill>
                  <a:srgbClr val="220060"/>
                </a:solidFill>
              </a:rPr>
              <a:t>Objectives</a:t>
            </a: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sz="2000" b="1">
                <a:solidFill>
                  <a:srgbClr val="220060"/>
                </a:solidFill>
              </a:rPr>
              <a:t>Tasks</a:t>
            </a: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sz="2000" b="1">
                <a:solidFill>
                  <a:srgbClr val="220060"/>
                </a:solidFill>
              </a:rPr>
              <a:t>Milestones and Deliverables</a:t>
            </a: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sz="2000" b="1">
                <a:solidFill>
                  <a:srgbClr val="220060"/>
                </a:solidFill>
              </a:rPr>
              <a:t>Status of Work</a:t>
            </a: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sz="2000" b="1">
                <a:solidFill>
                  <a:srgbClr val="220060"/>
                </a:solidFill>
              </a:rPr>
              <a:t>Summary and Outlook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WP7 Position in Project</a:t>
            </a:r>
            <a:endParaRPr lang="el-GR" sz="3200" smtClean="0"/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3276600" y="1628775"/>
            <a:ext cx="914400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eaLnBrk="1" hangingPunct="1"/>
            <a:endParaRPr lang="el-GR" sz="3200" b="1">
              <a:solidFill>
                <a:srgbClr val="220060"/>
              </a:solidFill>
            </a:endParaRP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6383337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1512925" y="3811214"/>
            <a:ext cx="5611597" cy="957974"/>
          </a:xfrm>
          <a:prstGeom prst="roundRect">
            <a:avLst/>
          </a:prstGeom>
          <a:noFill/>
          <a:ln w="0" cap="flat" cmpd="sng" algn="ctr">
            <a:solidFill>
              <a:srgbClr val="00B0F0">
                <a:alpha val="3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rgbClr val="00B0F0"/>
            </a:glo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22006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  <a:defRPr/>
            </a:pPr>
            <a:endParaRPr lang="en-US" sz="2000" b="0" smtClean="0">
              <a:solidFill>
                <a:srgbClr val="000000"/>
              </a:solidFill>
            </a:endParaRP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7308850" y="1484313"/>
            <a:ext cx="164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b="1">
                <a:solidFill>
                  <a:srgbClr val="220060"/>
                </a:solidFill>
              </a:rPr>
              <a:t>Contributors:</a:t>
            </a:r>
          </a:p>
        </p:txBody>
      </p:sp>
      <p:pic>
        <p:nvPicPr>
          <p:cNvPr id="133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2640013"/>
            <a:ext cx="685800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1973263"/>
            <a:ext cx="762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573463"/>
            <a:ext cx="9604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661025"/>
            <a:ext cx="11969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5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149725"/>
            <a:ext cx="1096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5157788"/>
            <a:ext cx="1874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002060"/>
                </a:solidFill>
              </a:rPr>
              <a:t>Objectives</a:t>
            </a:r>
            <a:endParaRPr lang="en-US" sz="3200" smtClean="0">
              <a:solidFill>
                <a:srgbClr val="FF0000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755650" y="908050"/>
            <a:ext cx="7345363" cy="276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sz="1800" b="1">
                <a:solidFill>
                  <a:srgbClr val="220060"/>
                </a:solidFill>
              </a:rPr>
              <a:t>     </a:t>
            </a:r>
            <a:endParaRPr lang="en-US" sz="1800">
              <a:solidFill>
                <a:srgbClr val="220060"/>
              </a:solidFill>
            </a:endParaRP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sz="2000" b="1">
                <a:solidFill>
                  <a:srgbClr val="220060"/>
                </a:solidFill>
              </a:rPr>
              <a:t>Characterization and testing </a:t>
            </a:r>
            <a:r>
              <a:rPr lang="en-US" sz="2000">
                <a:solidFill>
                  <a:srgbClr val="220060"/>
                </a:solidFill>
              </a:rPr>
              <a:t>of active and passive plasmonic devices</a:t>
            </a: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endParaRPr lang="en-US" sz="1000" b="1">
              <a:solidFill>
                <a:srgbClr val="220060"/>
              </a:solidFill>
            </a:endParaRP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sz="2000" b="1">
                <a:solidFill>
                  <a:srgbClr val="220060"/>
                </a:solidFill>
              </a:rPr>
              <a:t>Integration </a:t>
            </a:r>
            <a:r>
              <a:rPr lang="en-US" sz="2000">
                <a:solidFill>
                  <a:srgbClr val="220060"/>
                </a:solidFill>
              </a:rPr>
              <a:t>of plasmonic devices with the electrical parts the chip-to-chip communication structure is composed of</a:t>
            </a: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endParaRPr lang="en-US" sz="1000" b="1">
              <a:solidFill>
                <a:srgbClr val="220060"/>
              </a:solidFill>
            </a:endParaRP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sz="2000" b="1">
                <a:solidFill>
                  <a:srgbClr val="220060"/>
                </a:solidFill>
              </a:rPr>
              <a:t>Characterization and testing </a:t>
            </a:r>
            <a:r>
              <a:rPr lang="en-US" sz="2000">
                <a:solidFill>
                  <a:srgbClr val="220060"/>
                </a:solidFill>
              </a:rPr>
              <a:t>of a complete System in Package</a:t>
            </a:r>
            <a:endParaRPr lang="it-IT" sz="2000">
              <a:solidFill>
                <a:srgbClr val="220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Tasks</a:t>
            </a:r>
            <a:endParaRPr lang="el-GR" sz="3200" smtClean="0"/>
          </a:p>
        </p:txBody>
      </p:sp>
      <p:graphicFrame>
        <p:nvGraphicFramePr>
          <p:cNvPr id="27701" name="Group 5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3816352"/>
        </p:xfrm>
        <a:graphic>
          <a:graphicData uri="http://schemas.openxmlformats.org/drawingml/2006/table">
            <a:tbl>
              <a:tblPr/>
              <a:tblGrid>
                <a:gridCol w="1093787"/>
                <a:gridCol w="5632450"/>
                <a:gridCol w="1503363"/>
              </a:tblGrid>
              <a:tr h="64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Names of the Tasks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Time Period [months]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0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6.1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Characterization of active and passive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plasmonic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devices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 – 33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6.2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Assembly and packaging of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plasmonic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devices into System in Package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 – 36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6.3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Plasmonic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chip to chip interconnect prototype testing and evaluation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 – 36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0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Task 6.4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System-in-Package integration and characterization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22 - 36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Milestones</a:t>
            </a:r>
            <a:endParaRPr lang="el-GR" sz="3200" smtClean="0"/>
          </a:p>
        </p:txBody>
      </p:sp>
      <p:graphicFrame>
        <p:nvGraphicFramePr>
          <p:cNvPr id="29791" name="Group 95"/>
          <p:cNvGraphicFramePr>
            <a:graphicFrameLocks noGrp="1"/>
          </p:cNvGraphicFramePr>
          <p:nvPr>
            <p:ph idx="1"/>
          </p:nvPr>
        </p:nvGraphicFramePr>
        <p:xfrm>
          <a:off x="395288" y="1341438"/>
          <a:ext cx="8424862" cy="4494254"/>
        </p:xfrm>
        <a:graphic>
          <a:graphicData uri="http://schemas.openxmlformats.org/drawingml/2006/table">
            <a:tbl>
              <a:tblPr/>
              <a:tblGrid>
                <a:gridCol w="793750"/>
                <a:gridCol w="5634037"/>
                <a:gridCol w="884238"/>
                <a:gridCol w="1112837"/>
              </a:tblGrid>
              <a:tr h="371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Names of the Milestones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Partner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MS37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Plasmonic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active device characterization results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KIT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MS38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Plasmonic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passive components characterization results with a 1dB coupling loss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KIT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MS39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Concept for system integration developed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AIT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MS40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Individual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plasmonic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devices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characteriaztion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 testing and evaluation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TU/e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MS41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Chip to chip interconnect characterization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MS42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Plasmonic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components integration to demonstrate chip-to-chip interconnect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AIT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MS43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Plasmonic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chip to chip interconnect prototype testing and evaluation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Deliverables</a:t>
            </a:r>
            <a:endParaRPr lang="el-GR" sz="3200" smtClean="0"/>
          </a:p>
        </p:txBody>
      </p:sp>
      <p:graphicFrame>
        <p:nvGraphicFramePr>
          <p:cNvPr id="31833" name="Group 89"/>
          <p:cNvGraphicFramePr>
            <a:graphicFrameLocks noGrp="1"/>
          </p:cNvGraphicFramePr>
          <p:nvPr>
            <p:ph idx="1"/>
          </p:nvPr>
        </p:nvGraphicFramePr>
        <p:xfrm>
          <a:off x="323850" y="1412875"/>
          <a:ext cx="8424863" cy="2778237"/>
        </p:xfrm>
        <a:graphic>
          <a:graphicData uri="http://schemas.openxmlformats.org/drawingml/2006/table">
            <a:tbl>
              <a:tblPr/>
              <a:tblGrid>
                <a:gridCol w="793750"/>
                <a:gridCol w="5634038"/>
                <a:gridCol w="884237"/>
                <a:gridCol w="1112838"/>
              </a:tblGrid>
              <a:tr h="3714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Names of the Deliverables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Partner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4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D6.1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Report on characterization results of all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plasmonic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devices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TU/e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D6.2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Report on characterization results of all optical interface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plasmonic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passive components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KIT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D6.3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Report on chip to chip interconnect characterization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D6.4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Report on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plasmonic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chip-to-chip interconnect prototype testing and evaluation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AIT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6200"/>
            <a:ext cx="7416800" cy="6096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mtClean="0"/>
              <a:t>Task 6.1 Characterization of active and passive plasmonic devices</a:t>
            </a:r>
            <a:endParaRPr lang="en-GB" b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55650" y="1196975"/>
            <a:ext cx="7345363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sz="1800" b="1">
                <a:solidFill>
                  <a:srgbClr val="220060"/>
                </a:solidFill>
              </a:rPr>
              <a:t>     </a:t>
            </a:r>
            <a:endParaRPr lang="en-US" sz="1800">
              <a:solidFill>
                <a:srgbClr val="220060"/>
              </a:solidFill>
            </a:endParaRP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sz="2000">
                <a:solidFill>
                  <a:srgbClr val="220060"/>
                </a:solidFill>
              </a:rPr>
              <a:t>Started</a:t>
            </a:r>
            <a:r>
              <a:rPr lang="en-US" sz="2000" b="1">
                <a:solidFill>
                  <a:srgbClr val="220060"/>
                </a:solidFill>
              </a:rPr>
              <a:t> testing and characterization </a:t>
            </a:r>
            <a:r>
              <a:rPr lang="en-US" sz="2000">
                <a:solidFill>
                  <a:srgbClr val="220060"/>
                </a:solidFill>
              </a:rPr>
              <a:t>of all passive and active plasmonic devices (AIT)</a:t>
            </a: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endParaRPr lang="en-US" sz="1000">
              <a:solidFill>
                <a:srgbClr val="220060"/>
              </a:solidFill>
            </a:endParaRP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sz="2000" b="1">
                <a:solidFill>
                  <a:srgbClr val="220060"/>
                </a:solidFill>
              </a:rPr>
              <a:t>Fabricated various plasmonic phase modulators </a:t>
            </a:r>
            <a:r>
              <a:rPr lang="en-US" sz="2000">
                <a:solidFill>
                  <a:srgbClr val="220060"/>
                </a:solidFill>
              </a:rPr>
              <a:t>with various lengths in order to estimate the coupling losses of metal taper mode converters (KIT)</a:t>
            </a:r>
            <a:endParaRPr lang="en-US" sz="1000" b="1">
              <a:solidFill>
                <a:srgbClr val="220060"/>
              </a:solidFill>
            </a:endParaRP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sz="2000" b="1">
                <a:solidFill>
                  <a:srgbClr val="220060"/>
                </a:solidFill>
              </a:rPr>
              <a:t>Electro optical characterization of a 34 </a:t>
            </a:r>
            <a:r>
              <a:rPr lang="en-US" sz="2000" b="1">
                <a:solidFill>
                  <a:srgbClr val="220060"/>
                </a:solidFill>
                <a:latin typeface="Symbol" pitchFamily="18" charset="2"/>
              </a:rPr>
              <a:t>m</a:t>
            </a:r>
            <a:r>
              <a:rPr lang="en-US" sz="2000" b="1">
                <a:solidFill>
                  <a:srgbClr val="220060"/>
                </a:solidFill>
              </a:rPr>
              <a:t>m long plasmonic phase modulator</a:t>
            </a:r>
            <a:r>
              <a:rPr lang="en-US" sz="2000">
                <a:solidFill>
                  <a:srgbClr val="220060"/>
                </a:solidFill>
              </a:rPr>
              <a:t> with 200 nm wide metallic slot</a:t>
            </a:r>
          </a:p>
          <a:p>
            <a:pPr lvl="1" algn="l" eaLnBrk="1" hangingPunct="1">
              <a:spcAft>
                <a:spcPct val="20000"/>
              </a:spcAft>
              <a:buFontTx/>
              <a:buChar char="•"/>
            </a:pPr>
            <a:r>
              <a:rPr lang="en-US" sz="2000">
                <a:solidFill>
                  <a:srgbClr val="220060"/>
                </a:solidFill>
              </a:rPr>
              <a:t>Flat optical transmission with a 13 dB insertion loss</a:t>
            </a:r>
          </a:p>
          <a:p>
            <a:pPr lvl="1" algn="l" eaLnBrk="1" hangingPunct="1">
              <a:spcAft>
                <a:spcPct val="20000"/>
              </a:spcAft>
              <a:buFontTx/>
              <a:buChar char="•"/>
            </a:pPr>
            <a:r>
              <a:rPr lang="en-US" sz="2000">
                <a:solidFill>
                  <a:srgbClr val="220060"/>
                </a:solidFill>
              </a:rPr>
              <a:t>Flat frequency response up to at least 45 GHz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5725"/>
            <a:ext cx="7416800" cy="609600"/>
          </a:xfrm>
        </p:spPr>
        <p:txBody>
          <a:bodyPr/>
          <a:lstStyle/>
          <a:p>
            <a:r>
              <a:rPr lang="en-US" smtClean="0"/>
              <a:t>Task 6.4 System-in-Package integration and characterization</a:t>
            </a:r>
            <a:endParaRPr lang="el-GR" smtClean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55650" y="1196975"/>
            <a:ext cx="7345363" cy="336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1950" indent="-3619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Aft>
                <a:spcPct val="20000"/>
              </a:spcAft>
              <a:buFont typeface="Wingdings" pitchFamily="2" charset="2"/>
              <a:buNone/>
            </a:pPr>
            <a:r>
              <a:rPr lang="en-US" sz="1800" b="1">
                <a:solidFill>
                  <a:srgbClr val="220060"/>
                </a:solidFill>
              </a:rPr>
              <a:t>     </a:t>
            </a:r>
            <a:endParaRPr lang="en-US" sz="1800">
              <a:solidFill>
                <a:srgbClr val="220060"/>
              </a:solidFill>
            </a:endParaRPr>
          </a:p>
          <a:p>
            <a:pPr algn="l" eaLnBrk="1" hangingPunct="1">
              <a:spcAft>
                <a:spcPct val="20000"/>
              </a:spcAft>
            </a:pPr>
            <a:r>
              <a:rPr lang="en-US" sz="2000" b="1">
                <a:solidFill>
                  <a:srgbClr val="220060"/>
                </a:solidFill>
              </a:rPr>
              <a:t>Demonstrator</a:t>
            </a:r>
            <a:r>
              <a:rPr lang="en-US" sz="2000">
                <a:solidFill>
                  <a:srgbClr val="220060"/>
                </a:solidFill>
              </a:rPr>
              <a:t> </a:t>
            </a: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sz="2000">
                <a:solidFill>
                  <a:srgbClr val="220060"/>
                </a:solidFill>
              </a:rPr>
              <a:t>Transaction Level Model (TLM) view of the validation platform</a:t>
            </a:r>
          </a:p>
          <a:p>
            <a:pPr lvl="1" algn="l" eaLnBrk="1" hangingPunct="1">
              <a:spcAft>
                <a:spcPct val="20000"/>
              </a:spcAft>
              <a:buFontTx/>
              <a:buChar char="•"/>
            </a:pPr>
            <a:r>
              <a:rPr lang="en-US" sz="1800">
                <a:solidFill>
                  <a:srgbClr val="220060"/>
                </a:solidFill>
              </a:rPr>
              <a:t>Stimuli generators models</a:t>
            </a:r>
          </a:p>
          <a:p>
            <a:pPr lvl="1" algn="l" eaLnBrk="1" hangingPunct="1">
              <a:spcAft>
                <a:spcPct val="20000"/>
              </a:spcAft>
              <a:buFontTx/>
              <a:buChar char="•"/>
            </a:pPr>
            <a:r>
              <a:rPr lang="en-US" sz="1800">
                <a:solidFill>
                  <a:srgbClr val="220060"/>
                </a:solidFill>
              </a:rPr>
              <a:t>Traffic destinations models</a:t>
            </a:r>
          </a:p>
          <a:p>
            <a:pPr lvl="1" algn="l" eaLnBrk="1" hangingPunct="1">
              <a:spcAft>
                <a:spcPct val="20000"/>
              </a:spcAft>
              <a:buFontTx/>
              <a:buChar char="•"/>
            </a:pPr>
            <a:r>
              <a:rPr lang="en-US" sz="1800">
                <a:solidFill>
                  <a:srgbClr val="220060"/>
                </a:solidFill>
              </a:rPr>
              <a:t>Chip to Chip communication module VHDL view integrated by means of a TLM wrapper</a:t>
            </a:r>
          </a:p>
          <a:p>
            <a:pPr algn="l" eaLnBrk="1" hangingPunct="1">
              <a:spcAft>
                <a:spcPct val="20000"/>
              </a:spcAft>
              <a:buFontTx/>
              <a:buChar char="•"/>
            </a:pPr>
            <a:r>
              <a:rPr lang="en-US" sz="2000">
                <a:solidFill>
                  <a:srgbClr val="220060"/>
                </a:solidFill>
              </a:rPr>
              <a:t>FPGA equipment identified (Zebu), acquired and started to be studied (ST)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INAME" val="ᥫᦄᥙᦂ᥷ᦉᦉ᥿᥼᥿᥻᥺"/>
  <p:tag name="DATETIME" val="᥍᥅᥉᥅᥈᥆᥇᥉ᤶᤶ᥇᥈ᥐ᥆᥍ᥗᥣᤶ᤾ᥝᥣᥪ᥁᥈ᥐ᥆᤿"/>
  <p:tag name="DONEBY" val="ᥩᥪᥲᥗᦂ᥸᥻ᦈᦊᦅᤶᥩᥙᥗᥤᥚᥫᥨᥨᥗ"/>
  <p:tag name="IPADDRESS" val="ᥙᥪᥤ᥆᥆᥊᥊᥏᥉"/>
  <p:tag name="APPVER" val="᥉᥄᥆"/>
  <p:tag name="RANDOM" val="22"/>
  <p:tag name="CHECKSUM" val="᥊᥎᥉᥊"/>
</p:tagLst>
</file>

<file path=ppt/theme/theme1.xml><?xml version="1.0" encoding="utf-8"?>
<a:theme xmlns:a="http://schemas.openxmlformats.org/drawingml/2006/main" name="1_PowerPoint_Template_IHQ">
  <a:themeElements>
    <a:clrScheme name="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707070"/>
      </a:hlink>
      <a:folHlink>
        <a:srgbClr val="000000"/>
      </a:folHlink>
    </a:clrScheme>
    <a:fontScheme name="PowerPoint_Template_IHQ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3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5_PowerPoint_Template_IHQ">
  <a:themeElements>
    <a:clrScheme name="2_PowerPoint_Template_IHQ 3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2_PowerPoint_Template_IHQ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3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owerPoint_Template_IHQ">
  <a:themeElements>
    <a:clrScheme name="2_PowerPoint_Template_IHQ 3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2_PowerPoint_Template_IHQ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3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owerPoint_Template_IHQ">
  <a:themeElements>
    <a:clrScheme name="2_PowerPoint_Template_IHQ 3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2_PowerPoint_Template_IHQ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3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PowerPoint_Template_IHQ">
  <a:themeElements>
    <a:clrScheme name="2_PowerPoint_Template_IHQ 3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2_PowerPoint_Template_IHQ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3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PowerPoint_Template_IHQ">
  <a:themeElements>
    <a:clrScheme name="2_PowerPoint_Template_IHQ 3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2_PowerPoint_Template_IHQ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3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PowerPoint_Template_IHQ">
  <a:themeElements>
    <a:clrScheme name="2_PowerPoint_Template_IHQ 3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2_PowerPoint_Template_IHQ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3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PowerPoint_Template_IHQ">
  <a:themeElements>
    <a:clrScheme name="2_PowerPoint_Template_IHQ 3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2_PowerPoint_Template_IHQ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3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PowerPoint_Template_IHQ">
  <a:themeElements>
    <a:clrScheme name="2_PowerPoint_Template_IHQ 3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2_PowerPoint_Template_IHQ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3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PowerPoint_Template_IHQ">
  <a:themeElements>
    <a:clrScheme name="2_PowerPoint_Template_IHQ 3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2_PowerPoint_Template_IHQ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owerPoint_Template_IHQ 3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32956</TotalTime>
  <Words>467</Words>
  <Application>Microsoft Office PowerPoint</Application>
  <PresentationFormat>Bildschirmpräsentation (4:3)</PresentationFormat>
  <Paragraphs>110</Paragraphs>
  <Slides>10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10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26" baseType="lpstr">
      <vt:lpstr>Arial</vt:lpstr>
      <vt:lpstr>Wingdings</vt:lpstr>
      <vt:lpstr>Times New Roman</vt:lpstr>
      <vt:lpstr>Arial Black</vt:lpstr>
      <vt:lpstr>Symbol</vt:lpstr>
      <vt:lpstr>1_PowerPoint_Template_IHQ</vt:lpstr>
      <vt:lpstr>2_PowerPoint_Template_IHQ</vt:lpstr>
      <vt:lpstr>3_PowerPoint_Template_IHQ</vt:lpstr>
      <vt:lpstr>4_PowerPoint_Template_IHQ</vt:lpstr>
      <vt:lpstr>5_PowerPoint_Template_IHQ</vt:lpstr>
      <vt:lpstr>6_PowerPoint_Template_IHQ</vt:lpstr>
      <vt:lpstr>7_PowerPoint_Template_IHQ</vt:lpstr>
      <vt:lpstr>8_PowerPoint_Template_IHQ</vt:lpstr>
      <vt:lpstr>14_PowerPoint_Template_IHQ</vt:lpstr>
      <vt:lpstr>15_PowerPoint_Template_IHQ</vt:lpstr>
      <vt:lpstr>Microsoft Photo Editor 3.0-Photo</vt:lpstr>
      <vt:lpstr>PowerPoint-Präsentation</vt:lpstr>
      <vt:lpstr>Outline</vt:lpstr>
      <vt:lpstr>WP7 Position in Project</vt:lpstr>
      <vt:lpstr>Objectives</vt:lpstr>
      <vt:lpstr>Tasks</vt:lpstr>
      <vt:lpstr>Milestones</vt:lpstr>
      <vt:lpstr>Deliverables</vt:lpstr>
      <vt:lpstr>Task 6.1 Characterization of active and passive plasmonic devices</vt:lpstr>
      <vt:lpstr>Task 6.4 System-in-Package integration and characterization</vt:lpstr>
      <vt:lpstr>Summary and Outlook</vt:lpstr>
    </vt:vector>
  </TitlesOfParts>
  <Company>Intracom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lzac</dc:creator>
  <cp:lastModifiedBy>Sommer, Martin (IMT)</cp:lastModifiedBy>
  <cp:revision>2312</cp:revision>
  <dcterms:created xsi:type="dcterms:W3CDTF">2001-06-14T07:23:40Z</dcterms:created>
  <dcterms:modified xsi:type="dcterms:W3CDTF">2013-07-05T09:16:42Z</dcterms:modified>
</cp:coreProperties>
</file>