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howSpecialPlsOnTitleSld="0" strictFirstAndLastChars="0" saveSubsetFonts="1" conformance="strict">
  <p:sldMasterIdLst>
    <p:sldMasterId id="2147483703" r:id="rId1"/>
    <p:sldMasterId id="2147483705" r:id="rId2"/>
  </p:sldMasterIdLst>
  <p:notesMasterIdLst>
    <p:notesMasterId r:id="rId20"/>
  </p:notesMasterIdLst>
  <p:handoutMasterIdLst>
    <p:handoutMasterId r:id="rId21"/>
  </p:handoutMasterIdLst>
  <p:sldIdLst>
    <p:sldId id="465" r:id="rId3"/>
    <p:sldId id="434" r:id="rId4"/>
    <p:sldId id="446" r:id="rId5"/>
    <p:sldId id="435" r:id="rId6"/>
    <p:sldId id="447" r:id="rId7"/>
    <p:sldId id="448" r:id="rId8"/>
    <p:sldId id="449" r:id="rId9"/>
    <p:sldId id="450" r:id="rId10"/>
    <p:sldId id="462" r:id="rId11"/>
    <p:sldId id="463" r:id="rId12"/>
    <p:sldId id="464" r:id="rId13"/>
    <p:sldId id="460" r:id="rId14"/>
    <p:sldId id="456" r:id="rId15"/>
    <p:sldId id="459" r:id="rId16"/>
    <p:sldId id="458" r:id="rId17"/>
    <p:sldId id="466" r:id="rId18"/>
    <p:sldId id="455" r:id="rId19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%"/>
      </a:spcBef>
      <a:spcAft>
        <a:spcPct val="0%"/>
      </a:spcAft>
      <a:defRPr sz="3200"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%"/>
      </a:spcBef>
      <a:spcAft>
        <a:spcPct val="0%"/>
      </a:spcAft>
      <a:defRPr sz="3200"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%"/>
      </a:spcBef>
      <a:spcAft>
        <a:spcPct val="0%"/>
      </a:spcAft>
      <a:defRPr sz="3200"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%"/>
      </a:spcBef>
      <a:spcAft>
        <a:spcPct val="0%"/>
      </a:spcAft>
      <a:defRPr sz="3200"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%"/>
      </a:spcBef>
      <a:spcAft>
        <a:spcPct val="0%"/>
      </a:spcAft>
      <a:defRPr sz="3200"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0060"/>
    <a:srgbClr val="262FDA"/>
    <a:srgbClr val="5A42BE"/>
    <a:srgbClr val="FBEEAD"/>
    <a:srgbClr val="66FFCC"/>
    <a:srgbClr val="FF0000"/>
    <a:srgbClr val="1EA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>
    <p:restoredLeft sz="17.528%" autoAdjust="0"/>
    <p:restoredTop sz="96.471%" autoAdjust="0"/>
  </p:normalViewPr>
  <p:slideViewPr>
    <p:cSldViewPr>
      <p:cViewPr varScale="1">
        <p:scale>
          <a:sx n="70" d="100"/>
          <a:sy n="70" d="100"/>
        </p:scale>
        <p:origin x="13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6.xml"/><Relationship Id="rId13" Type="http://purl.oclc.org/ooxml/officeDocument/relationships/slide" Target="slides/slide11.xml"/><Relationship Id="rId18" Type="http://purl.oclc.org/ooxml/officeDocument/relationships/slide" Target="slides/slide16.xml"/><Relationship Id="rId3" Type="http://purl.oclc.org/ooxml/officeDocument/relationships/slide" Target="slides/slide1.xml"/><Relationship Id="rId21" Type="http://purl.oclc.org/ooxml/officeDocument/relationships/handoutMaster" Target="handoutMasters/handoutMaster1.xml"/><Relationship Id="rId7" Type="http://purl.oclc.org/ooxml/officeDocument/relationships/slide" Target="slides/slide5.xml"/><Relationship Id="rId12" Type="http://purl.oclc.org/ooxml/officeDocument/relationships/slide" Target="slides/slide10.xml"/><Relationship Id="rId17" Type="http://purl.oclc.org/ooxml/officeDocument/relationships/slide" Target="slides/slide15.xml"/><Relationship Id="rId25" Type="http://purl.oclc.org/ooxml/officeDocument/relationships/tableStyles" Target="tableStyles.xml"/><Relationship Id="rId2" Type="http://purl.oclc.org/ooxml/officeDocument/relationships/slideMaster" Target="slideMasters/slideMaster2.xml"/><Relationship Id="rId16" Type="http://purl.oclc.org/ooxml/officeDocument/relationships/slide" Target="slides/slide14.xml"/><Relationship Id="rId20" Type="http://purl.oclc.org/ooxml/officeDocument/relationships/notesMaster" Target="notesMasters/notesMaster1.xml"/><Relationship Id="rId1" Type="http://purl.oclc.org/ooxml/officeDocument/relationships/slideMaster" Target="slideMasters/slideMaster1.xml"/><Relationship Id="rId6" Type="http://purl.oclc.org/ooxml/officeDocument/relationships/slide" Target="slides/slide4.xml"/><Relationship Id="rId11" Type="http://purl.oclc.org/ooxml/officeDocument/relationships/slide" Target="slides/slide9.xml"/><Relationship Id="rId24" Type="http://purl.oclc.org/ooxml/officeDocument/relationships/theme" Target="theme/theme1.xml"/><Relationship Id="rId5" Type="http://purl.oclc.org/ooxml/officeDocument/relationships/slide" Target="slides/slide3.xml"/><Relationship Id="rId15" Type="http://purl.oclc.org/ooxml/officeDocument/relationships/slide" Target="slides/slide13.xml"/><Relationship Id="rId23" Type="http://purl.oclc.org/ooxml/officeDocument/relationships/viewProps" Target="viewProps.xml"/><Relationship Id="rId10" Type="http://purl.oclc.org/ooxml/officeDocument/relationships/slide" Target="slides/slide8.xml"/><Relationship Id="rId19" Type="http://purl.oclc.org/ooxml/officeDocument/relationships/slide" Target="slides/slide17.xml"/><Relationship Id="rId4" Type="http://purl.oclc.org/ooxml/officeDocument/relationships/slide" Target="slides/slide2.xml"/><Relationship Id="rId9" Type="http://purl.oclc.org/ooxml/officeDocument/relationships/slide" Target="slides/slide7.xml"/><Relationship Id="rId14" Type="http://purl.oclc.org/ooxml/officeDocument/relationships/slide" Target="slides/slide12.xml"/><Relationship Id="rId22" Type="http://purl.oclc.org/ooxml/officeDocument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purl.oclc.org/ooxml/officeDocument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purl.oclc.org/ooxml/officeDocument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purl.oclc.org/ooxml/officeDocument/relationships/theme" Target="../theme/theme4.xml"/></Relationships>
</file>

<file path=ppt/handoutMasters/handoutMaster1.xml><?xml version="1.0" encoding="utf-8"?>
<p:handout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605588" y="8961438"/>
            <a:ext cx="1920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A761EDF-50C9-4ED8-B027-6ABF73508ACD}" type="slidenum">
              <a:rPr lang="en-US" sz="1000" b="0">
                <a:solidFill>
                  <a:schemeClr val="tx1"/>
                </a:solidFill>
                <a:latin typeface="Tahoma" panose="020B0604030504040204" pitchFamily="34" charset="0"/>
              </a:rPr>
              <a:pPr algn="r"/>
              <a:t>‹Nr.›</a:t>
            </a:fld>
            <a:endParaRPr lang="en-US" sz="10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727200" y="8932863"/>
            <a:ext cx="31146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lIns="90416" tIns="44414" rIns="90416" bIns="44414"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sz="800" b="0">
                <a:solidFill>
                  <a:schemeClr val="tx1"/>
                </a:solidFill>
              </a:rPr>
              <a:t>University of Karlsruhe Proprietary – Use pursuant to instructions</a:t>
            </a:r>
          </a:p>
        </p:txBody>
      </p:sp>
    </p:spTree>
    <p:extLst>
      <p:ext uri="{BB962C8B-B14F-4D97-AF65-F5344CB8AC3E}">
        <p14:creationId xmlns:p14="http://schemas.microsoft.com/office/powerpoint/2010/main" val="2723656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3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noFill/>
          <a:ln w="12699">
            <a:solidFill>
              <a:srgbClr val="000000"/>
            </a:solidFill>
            <a:miter lim="800%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noFill/>
          <a:ln w="12699">
            <a:noFill/>
            <a:miter lim="800%"/>
            <a:headEnd/>
            <a:tailEnd/>
          </a:ln>
          <a:effectLst/>
        </p:spPr>
        <p:txBody>
          <a:bodyPr vert="horz" wrap="square" lIns="90416" tIns="44414" rIns="90416" bIns="4441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292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%"/>
      </a:spcBef>
      <a:spcAft>
        <a:spcPct val="0%"/>
      </a:spcAft>
      <a:buSzPct val="100%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00050" indent="-171450" algn="l" rtl="0" eaLnBrk="0" fontAlgn="base" hangingPunct="0">
      <a:spcBef>
        <a:spcPct val="30%"/>
      </a:spcBef>
      <a:spcAft>
        <a:spcPct val="0%"/>
      </a:spcAft>
      <a:buSzPct val="100%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85800" indent="-114300" algn="l" rtl="0" eaLnBrk="0" fontAlgn="base" hangingPunct="0">
      <a:spcBef>
        <a:spcPct val="30%"/>
      </a:spcBef>
      <a:spcAft>
        <a:spcPct val="0%"/>
      </a:spcAft>
      <a:buSzPct val="100%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28700" indent="-171450" algn="l" rtl="0" eaLnBrk="0" fontAlgn="base" hangingPunct="0">
      <a:spcBef>
        <a:spcPct val="30%"/>
      </a:spcBef>
      <a:spcAft>
        <a:spcPct val="0%"/>
      </a:spcAft>
      <a:buSzPct val="100%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%"/>
      </a:spcBef>
      <a:spcAft>
        <a:spcPct val="0%"/>
      </a:spcAft>
      <a:buSzPct val="100%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2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4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purl.oclc.org/ooxml/officeDocument/relationships/slide" Target="../slides/slide17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81613"/>
      </p:ext>
    </p:extLst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64391983"/>
      </p:ext>
    </p:extLst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25638545"/>
      </p:ext>
    </p:extLst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7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6132537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2051835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187325"/>
            <a:ext cx="2125662" cy="5938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7325"/>
            <a:ext cx="6229350" cy="5938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859892"/>
      </p:ext>
    </p:extLst>
  </p:cSld>
  <p:clrMapOvr>
    <a:masterClrMapping/>
  </p:clrMapOvr>
</p:sldLayout>
</file>

<file path=ppt/slideLayouts/slideLayout12.xml><?xml version="1.0" encoding="utf-8"?>
<p:sldLayout xmlns:a="http://purl.oclc.org/ooxml/drawingml/main" xmlns:r="http://purl.oclc.org/ooxml/officeDocument/relationships" xmlns:p="http://purl.oclc.org/ooxml/presentationml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7325"/>
            <a:ext cx="741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 smtClean="0"/>
          </a:p>
        </p:txBody>
      </p:sp>
    </p:spTree>
    <p:extLst>
      <p:ext uri="{BB962C8B-B14F-4D97-AF65-F5344CB8AC3E}">
        <p14:creationId xmlns:p14="http://schemas.microsoft.com/office/powerpoint/2010/main" val="1004402725"/>
      </p:ext>
    </p:extLst>
  </p:cSld>
  <p:clrMapOvr>
    <a:masterClrMapping/>
  </p:clrMapOvr>
</p:sldLayout>
</file>

<file path=ppt/slideLayouts/slideLayout13.xml><?xml version="1.0" encoding="utf-8"?>
<p:sldLayout xmlns:a="http://purl.oclc.org/ooxml/drawingml/main" xmlns:r="http://purl.oclc.org/ooxml/officeDocument/relationships" xmlns:p="http://purl.oclc.org/ooxml/presentationml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35362"/>
      </p:ext>
    </p:extLst>
  </p:cSld>
  <p:clrMapOvr>
    <a:masterClrMapping/>
  </p:clrMapOvr>
  <p:transition/>
</p:sldLayout>
</file>

<file path=ppt/slideLayouts/slideLayout14.xml><?xml version="1.0" encoding="utf-8"?>
<p:sldLayout xmlns:a="http://purl.oclc.org/ooxml/drawingml/main" xmlns:r="http://purl.oclc.org/ooxml/officeDocument/relationships" xmlns:p="http://purl.oclc.org/ooxml/presentationml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636958"/>
      </p:ext>
    </p:extLst>
  </p:cSld>
  <p:clrMapOvr>
    <a:masterClrMapping/>
  </p:clrMapOvr>
  <p:transition/>
</p:sldLayout>
</file>

<file path=ppt/slideLayouts/slideLayout15.xml><?xml version="1.0" encoding="utf-8"?>
<p:sldLayout xmlns:a="http://purl.oclc.org/ooxml/drawingml/main" xmlns:r="http://purl.oclc.org/ooxml/officeDocument/relationships" xmlns:p="http://purl.oclc.org/ooxml/presentationml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8361570"/>
      </p:ext>
    </p:extLst>
  </p:cSld>
  <p:clrMapOvr>
    <a:masterClrMapping/>
  </p:clrMapOvr>
  <p:transition/>
</p:sldLayout>
</file>

<file path=ppt/slideLayouts/slideLayout16.xml><?xml version="1.0" encoding="utf-8"?>
<p:sldLayout xmlns:a="http://purl.oclc.org/ooxml/drawingml/main" xmlns:r="http://purl.oclc.org/ooxml/officeDocument/relationships" xmlns:p="http://purl.oclc.org/ooxml/presentationml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466157"/>
      </p:ext>
    </p:extLst>
  </p:cSld>
  <p:clrMapOvr>
    <a:masterClrMapping/>
  </p:clrMapOvr>
  <p:transition/>
</p:sldLayout>
</file>

<file path=ppt/slideLayouts/slideLayout17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144361"/>
      </p:ext>
    </p:extLst>
  </p:cSld>
  <p:clrMapOvr>
    <a:masterClrMapping/>
  </p:clrMapOvr>
  <p:transition/>
</p:sldLayout>
</file>

<file path=ppt/slideLayouts/slideLayout18.xml><?xml version="1.0" encoding="utf-8"?>
<p:sldLayout xmlns:a="http://purl.oclc.org/ooxml/drawingml/main" xmlns:r="http://purl.oclc.org/ooxml/officeDocument/relationships" xmlns:p="http://purl.oclc.org/ooxml/presentationml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388711"/>
      </p:ext>
    </p:extLst>
  </p:cSld>
  <p:clrMapOvr>
    <a:masterClrMapping/>
  </p:clrMapOvr>
  <p:transition/>
</p:sldLayout>
</file>

<file path=ppt/slideLayouts/slideLayout19.xml><?xml version="1.0" encoding="utf-8"?>
<p:sldLayout xmlns:a="http://purl.oclc.org/ooxml/drawingml/main" xmlns:r="http://purl.oclc.org/ooxml/officeDocument/relationships" xmlns:p="http://purl.oclc.org/ooxml/presentationml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838529"/>
      </p:ext>
    </p:extLst>
  </p:cSld>
  <p:clrMapOvr>
    <a:masterClrMapping/>
  </p:clrMapOvr>
  <p:transition/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430808"/>
      </p:ext>
    </p:extLst>
  </p:cSld>
  <p:clrMapOvr>
    <a:masterClrMapping/>
  </p:clrMapOvr>
</p:sldLayout>
</file>

<file path=ppt/slideLayouts/slideLayout20.xml><?xml version="1.0" encoding="utf-8"?>
<p:sldLayout xmlns:a="http://purl.oclc.org/ooxml/drawingml/main" xmlns:r="http://purl.oclc.org/ooxml/officeDocument/relationships" xmlns:p="http://purl.oclc.org/ooxml/presentationml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37594749"/>
      </p:ext>
    </p:extLst>
  </p:cSld>
  <p:clrMapOvr>
    <a:masterClrMapping/>
  </p:clrMapOvr>
  <p:transition/>
</p:sldLayout>
</file>

<file path=ppt/slideLayouts/slideLayout21.xml><?xml version="1.0" encoding="utf-8"?>
<p:sldLayout xmlns:a="http://purl.oclc.org/ooxml/drawingml/main" xmlns:r="http://purl.oclc.org/ooxml/officeDocument/relationships" xmlns:p="http://purl.oclc.org/ooxml/presentationml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8286532"/>
      </p:ext>
    </p:extLst>
  </p:cSld>
  <p:clrMapOvr>
    <a:masterClrMapping/>
  </p:clrMapOvr>
  <p:transition/>
</p:sldLayout>
</file>

<file path=ppt/slideLayouts/slideLayout22.xml><?xml version="1.0" encoding="utf-8"?>
<p:sldLayout xmlns:a="http://purl.oclc.org/ooxml/drawingml/main" xmlns:r="http://purl.oclc.org/ooxml/officeDocument/relationships" xmlns:p="http://purl.oclc.org/ooxml/presentationml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203281"/>
      </p:ext>
    </p:extLst>
  </p:cSld>
  <p:clrMapOvr>
    <a:masterClrMapping/>
  </p:clrMapOvr>
  <p:transition/>
</p:sldLayout>
</file>

<file path=ppt/slideLayouts/slideLayout23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32550" y="187325"/>
            <a:ext cx="2082800" cy="59896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187325"/>
            <a:ext cx="6100762" cy="59896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502821"/>
      </p:ext>
    </p:extLst>
  </p:cSld>
  <p:clrMapOvr>
    <a:masterClrMapping/>
  </p:clrMapOvr>
  <p:transition/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1001866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8515515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925032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4862182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94531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330100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375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theme" Target="../theme/theme1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slideLayout" Target="../slideLayouts/slideLayout12.xml"/><Relationship Id="rId17" Type="http://purl.oclc.org/ooxml/officeDocument/relationships/image" Target="../media/image1.png"/><Relationship Id="rId2" Type="http://purl.oclc.org/ooxml/officeDocument/relationships/slideLayout" Target="../slideLayouts/slideLayout2.xml"/><Relationship Id="rId16" Type="http://purl.oclc.org/ooxml/officeDocument/relationships/oleObject" Target="../embeddings/oleObject1.bin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5" Type="http://purl.oclc.org/ooxml/officeDocument/relationships/image" Target="../media/image2.png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20.xml"/><Relationship Id="rId13" Type="http://schemas.openxmlformats.org/officeDocument/2006/relationships/vmlDrawing" Target="../drawings/vmlDrawing2.vml"/><Relationship Id="rId3" Type="http://purl.oclc.org/ooxml/officeDocument/relationships/slideLayout" Target="../slideLayouts/slideLayout15.xml"/><Relationship Id="rId7" Type="http://purl.oclc.org/ooxml/officeDocument/relationships/slideLayout" Target="../slideLayouts/slideLayout19.xml"/><Relationship Id="rId12" Type="http://purl.oclc.org/ooxml/officeDocument/relationships/theme" Target="../theme/theme2.xml"/><Relationship Id="rId2" Type="http://purl.oclc.org/ooxml/officeDocument/relationships/slideLayout" Target="../slideLayouts/slideLayout14.xml"/><Relationship Id="rId16" Type="http://purl.oclc.org/ooxml/officeDocument/relationships/image" Target="../media/image3.png"/><Relationship Id="rId1" Type="http://purl.oclc.org/ooxml/officeDocument/relationships/slideLayout" Target="../slideLayouts/slideLayout13.xml"/><Relationship Id="rId6" Type="http://purl.oclc.org/ooxml/officeDocument/relationships/slideLayout" Target="../slideLayouts/slideLayout18.xml"/><Relationship Id="rId11" Type="http://purl.oclc.org/ooxml/officeDocument/relationships/slideLayout" Target="../slideLayouts/slideLayout23.xml"/><Relationship Id="rId5" Type="http://purl.oclc.org/ooxml/officeDocument/relationships/slideLayout" Target="../slideLayouts/slideLayout17.xml"/><Relationship Id="rId15" Type="http://purl.oclc.org/ooxml/officeDocument/relationships/image" Target="../media/image1.png"/><Relationship Id="rId10" Type="http://purl.oclc.org/ooxml/officeDocument/relationships/slideLayout" Target="../slideLayouts/slideLayout22.xml"/><Relationship Id="rId4" Type="http://purl.oclc.org/ooxml/officeDocument/relationships/slideLayout" Target="../slideLayouts/slideLayout16.xml"/><Relationship Id="rId9" Type="http://purl.oclc.org/ooxml/officeDocument/relationships/slideLayout" Target="../slideLayouts/slideLayout21.xml"/><Relationship Id="rId14" Type="http://purl.oclc.org/ooxml/officeDocument/relationships/oleObject" Target="../embeddings/oleObject2.bin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%"/>
              </a:lnSpc>
              <a:spcBef>
                <a:spcPct val="50%"/>
              </a:spcBef>
              <a:defRPr/>
            </a:pPr>
            <a:r>
              <a:rPr lang="en-US" sz="1200" smtClean="0">
                <a:solidFill>
                  <a:schemeClr val="tx1"/>
                </a:solidFill>
              </a:rPr>
              <a:t>N</a:t>
            </a:r>
            <a:r>
              <a:rPr lang="en-US" sz="1200" smtClean="0"/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215900" cy="212725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fld id="{2664475A-0246-4180-A9DC-BD9EB20FA6E8}" type="slidenum">
              <a:rPr lang="en-US" sz="1400"/>
              <a:pPr/>
              <a:t>‹Nr.›</a:t>
            </a:fld>
            <a:endParaRPr lang="en-US" sz="1400"/>
          </a:p>
        </p:txBody>
      </p:sp>
      <p:graphicFrame>
        <p:nvGraphicFramePr>
          <p:cNvPr id="3078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purl.oclc.org/ooxml/officeDocument/oleObject">
            <mc:AlternateContent xmlns:mc="http://schemas.openxmlformats.org/markup-compatibility/2006">
              <mc:Choice xmlns:v="urn:schemas-microsoft-com:vml" Requires="v">
                <p:oleObj spid="_x0000_s3081" r:id="rId16" imgW="3895238" imgH="2809524" progId="MSPhotoEd.3">
                  <p:embed/>
                </p:oleObj>
              </mc:Choice>
              <mc:Fallback>
                <p:oleObj r:id="rId16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%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79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 algn="ctr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  <p:sldLayoutId id="214748370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charset="0"/>
          <a:cs typeface="Arial" charset="0"/>
        </a:defRPr>
      </a:lvl5pPr>
      <a:lvl6pPr marL="457200"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charset="0"/>
          <a:cs typeface="Arial" charset="0"/>
        </a:defRPr>
      </a:lvl6pPr>
      <a:lvl7pPr marL="914400"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charset="0"/>
          <a:cs typeface="Arial" charset="0"/>
        </a:defRPr>
      </a:lvl7pPr>
      <a:lvl8pPr marL="1371600"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charset="0"/>
          <a:cs typeface="Arial" charset="0"/>
        </a:defRPr>
      </a:lvl8pPr>
      <a:lvl9pPr marL="1828800"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0%"/>
        </a:lnSpc>
        <a:spcBef>
          <a:spcPct val="25%"/>
        </a:spcBef>
        <a:spcAft>
          <a:spcPct val="0%"/>
        </a:spcAft>
        <a:buFont typeface="Wingdings" panose="05000000000000000000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%"/>
        </a:lnSpc>
        <a:spcBef>
          <a:spcPct val="25%"/>
        </a:spcBef>
        <a:spcAft>
          <a:spcPct val="0%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80%"/>
        </a:lnSpc>
        <a:spcBef>
          <a:spcPct val="25%"/>
        </a:spcBef>
        <a:spcAft>
          <a:spcPct val="0%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80%"/>
        </a:lnSpc>
        <a:spcBef>
          <a:spcPct val="25%"/>
        </a:spcBef>
        <a:spcAft>
          <a:spcPct val="0%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80%"/>
        </a:lnSpc>
        <a:spcBef>
          <a:spcPct val="25%"/>
        </a:spcBef>
        <a:spcAft>
          <a:spcPct val="0%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80%"/>
        </a:lnSpc>
        <a:spcBef>
          <a:spcPct val="25%"/>
        </a:spcBef>
        <a:spcAft>
          <a:spcPct val="0%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80%"/>
        </a:lnSpc>
        <a:spcBef>
          <a:spcPct val="25%"/>
        </a:spcBef>
        <a:spcAft>
          <a:spcPct val="0%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80%"/>
        </a:lnSpc>
        <a:spcBef>
          <a:spcPct val="25%"/>
        </a:spcBef>
        <a:spcAft>
          <a:spcPct val="0%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80%"/>
        </a:lnSpc>
        <a:spcBef>
          <a:spcPct val="25%"/>
        </a:spcBef>
        <a:spcAft>
          <a:spcPct val="0%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1422" y="1931987"/>
            <a:ext cx="9037945" cy="1800225"/>
          </a:xfrm>
          <a:prstGeom prst="rect">
            <a:avLst/>
          </a:prstGeom>
          <a:solidFill>
            <a:srgbClr val="220060"/>
          </a:solidFill>
          <a:ln w="9525">
            <a:solidFill>
              <a:srgbClr val="0000FF"/>
            </a:solidFill>
            <a:miter lim="800%"/>
            <a:headEnd/>
            <a:tailEnd/>
          </a:ln>
          <a:effectLst>
            <a:glow rad="63500">
              <a:schemeClr val="accent4">
                <a:satMod val="175%"/>
                <a:alpha val="40%"/>
              </a:schemeClr>
            </a:glow>
            <a:reflection blurRad="6350" stA="50%" endA="0.275%" endPos="40%" dist="101600" dir="5400000" sy="-100%" algn="bl" rotWithShape="0"/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 altLang="en-US" sz="16800" b="0">
              <a:solidFill>
                <a:srgbClr val="666666"/>
              </a:solidFill>
              <a:latin typeface="Times New Roman" pitchFamily="18" charset="0"/>
            </a:endParaRPr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7380288" y="260350"/>
          <a:ext cx="1485900" cy="1071563"/>
        </p:xfrm>
        <a:graphic>
          <a:graphicData uri="http://purl.oclc.org/ooxml/officeDocument/oleObject">
            <mc:AlternateContent xmlns:mc="http://schemas.openxmlformats.org/markup-compatibility/2006">
              <mc:Choice xmlns:v="urn:schemas-microsoft-com:vml" Requires="v">
                <p:oleObj spid="_x0000_s59401" r:id="rId14" imgW="3895238" imgH="2809524" progId="">
                  <p:embed/>
                </p:oleObj>
              </mc:Choice>
              <mc:Fallback>
                <p:oleObj r:id="rId14" imgW="3895238" imgH="280952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60350"/>
                        <a:ext cx="14859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%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396" name="Picture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1375"/>
            <a:ext cx="3240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276600" y="4724400"/>
            <a:ext cx="5616575" cy="881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%"/>
              </a:lnSpc>
              <a:spcBef>
                <a:spcPct val="50%"/>
              </a:spcBef>
              <a:defRPr/>
            </a:pPr>
            <a:r>
              <a:rPr lang="en-US" sz="1800">
                <a:solidFill>
                  <a:schemeClr val="tx1"/>
                </a:solidFill>
              </a:rPr>
              <a:t>Nano Scale Disruptive Silicon-Plasmonic Platform for Chip-to-Chip Interconnection</a:t>
            </a:r>
          </a:p>
          <a:p>
            <a:pPr eaLnBrk="1" hangingPunct="1">
              <a:lnSpc>
                <a:spcPct val="90%"/>
              </a:lnSpc>
              <a:spcBef>
                <a:spcPct val="50%"/>
              </a:spcBef>
              <a:defRPr/>
            </a:pPr>
            <a:r>
              <a:rPr lang="en-US" sz="1800">
                <a:solidFill>
                  <a:schemeClr val="tx1"/>
                </a:solidFill>
              </a:rPr>
              <a:t>www.navolchi.eu</a:t>
            </a: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654050" y="333375"/>
            <a:ext cx="6338888" cy="1154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>
              <a:lnSpc>
                <a:spcPct val="150%"/>
              </a:lnSpc>
              <a:defRPr/>
            </a:pPr>
            <a:r>
              <a:rPr lang="en-US" i="1" dirty="0">
                <a:solidFill>
                  <a:schemeClr val="tx1"/>
                </a:solidFill>
              </a:rPr>
              <a:t>NAVOLCHI</a:t>
            </a:r>
            <a:r>
              <a:rPr lang="en-US" dirty="0"/>
              <a:t>  </a:t>
            </a:r>
            <a:r>
              <a:rPr lang="en-US" dirty="0" smtClean="0"/>
              <a:t>2</a:t>
            </a:r>
            <a:r>
              <a:rPr lang="en-US" baseline="30%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Review Meeting</a:t>
            </a:r>
            <a:r>
              <a:rPr lang="en-US" sz="2400" dirty="0"/>
              <a:t> </a:t>
            </a:r>
          </a:p>
          <a:p>
            <a:pPr>
              <a:lnSpc>
                <a:spcPct val="150%"/>
              </a:lnSpc>
              <a:defRPr/>
            </a:pPr>
            <a:r>
              <a:rPr lang="en-US" sz="1800" dirty="0" smtClean="0"/>
              <a:t>July 10</a:t>
            </a:r>
            <a:r>
              <a:rPr lang="en-US" sz="1800" baseline="30%" dirty="0" smtClean="0"/>
              <a:t>th</a:t>
            </a:r>
            <a:r>
              <a:rPr lang="en-US" sz="1800" dirty="0" smtClean="0"/>
              <a:t> 2013, </a:t>
            </a:r>
            <a:r>
              <a:rPr lang="en-US" sz="1800" dirty="0"/>
              <a:t>Brussels</a:t>
            </a:r>
            <a:endParaRPr lang="de-DE" sz="1800" dirty="0"/>
          </a:p>
        </p:txBody>
      </p:sp>
      <p:sp>
        <p:nvSpPr>
          <p:cNvPr id="14" name="Text Box 10"/>
          <p:cNvSpPr txBox="1">
            <a:spLocks noChangeArrowheads="1"/>
          </p:cNvSpPr>
          <p:nvPr userDrawn="1"/>
        </p:nvSpPr>
        <p:spPr bwMode="auto">
          <a:xfrm>
            <a:off x="7451725" y="1452563"/>
            <a:ext cx="1439863" cy="330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%"/>
              </a:lnSpc>
              <a:defRPr/>
            </a:pPr>
            <a:r>
              <a:rPr lang="en-US" sz="1200">
                <a:solidFill>
                  <a:schemeClr val="tx1"/>
                </a:solidFill>
              </a:rPr>
              <a:t>FP7-ICT-2011-7</a:t>
            </a:r>
          </a:p>
          <a:p>
            <a:pPr eaLnBrk="1" hangingPunct="1">
              <a:lnSpc>
                <a:spcPct val="90%"/>
              </a:lnSpc>
              <a:defRPr/>
            </a:pPr>
            <a:r>
              <a:rPr lang="en-US" sz="1200">
                <a:solidFill>
                  <a:schemeClr val="tx1"/>
                </a:solidFill>
              </a:rPr>
              <a:t>GA 288869</a:t>
            </a:r>
          </a:p>
        </p:txBody>
      </p:sp>
      <p:sp>
        <p:nvSpPr>
          <p:cNvPr id="594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xStyles>
    <p:titleStyle>
      <a:lvl1pPr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 kern="1200">
          <a:solidFill>
            <a:srgbClr val="220060"/>
          </a:solidFill>
          <a:latin typeface="+mj-lt"/>
          <a:ea typeface="+mj-ea"/>
          <a:cs typeface="+mj-cs"/>
        </a:defRPr>
      </a:lvl1pPr>
      <a:lvl2pPr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80%"/>
        </a:lnSpc>
        <a:spcBef>
          <a:spcPct val="25%"/>
        </a:spcBef>
        <a:spcAft>
          <a:spcPct val="0%"/>
        </a:spcAft>
        <a:buFont typeface="Wingdings" panose="05000000000000000000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0%"/>
        </a:lnSpc>
        <a:spcBef>
          <a:spcPct val="25%"/>
        </a:spcBef>
        <a:spcAft>
          <a:spcPct val="0%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80%"/>
        </a:lnSpc>
        <a:spcBef>
          <a:spcPct val="25%"/>
        </a:spcBef>
        <a:spcAft>
          <a:spcPct val="0%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80%"/>
        </a:lnSpc>
        <a:spcBef>
          <a:spcPct val="25%"/>
        </a:spcBef>
        <a:spcAft>
          <a:spcPct val="0%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80%"/>
        </a:lnSpc>
        <a:spcBef>
          <a:spcPct val="25%"/>
        </a:spcBef>
        <a:spcAft>
          <a:spcPct val="0%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.xml"/><Relationship Id="rId1" Type="http://purl.oclc.org/ooxml/officeDocument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purl.oclc.org/ooxml/officeDocument/relationships/hyperlink" Target="http://www.imt.kit.edu/projects/navolchi/publications/index-publications.html" TargetMode="External"/><Relationship Id="rId1" Type="http://purl.oclc.org/ooxml/officeDocument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purl.oclc.org/ooxml/officeDocument/relationships/image" Target="../media/image11.png"/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purl.oclc.org/ooxml/officeDocument/relationships/image" Target="../media/image13.png"/><Relationship Id="rId2" Type="http://purl.oclc.org/ooxml/officeDocument/relationships/image" Target="../media/image12.png"/><Relationship Id="rId1" Type="http://purl.oclc.org/ooxml/officeDocument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purl.oclc.org/ooxml/officeDocument/relationships/hyperlink" Target="http://www.ict-platon.eu/" TargetMode="External"/><Relationship Id="rId1" Type="http://purl.oclc.org/ooxml/officeDocument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purl.oclc.org/ooxml/officeDocument/relationships/image" Target="../media/image14.png"/><Relationship Id="rId1" Type="http://purl.oclc.org/ooxml/officeDocument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4.xml"/><Relationship Id="rId1" Type="http://purl.oclc.org/ooxml/officeDocument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2.xml"/><Relationship Id="rId1" Type="http://purl.oclc.org/ooxml/officeDocument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purl.oclc.org/ooxml/officeDocument/relationships/image" Target="../media/image10.jpeg"/><Relationship Id="rId3" Type="http://purl.oclc.org/ooxml/officeDocument/relationships/image" Target="../media/image5.png"/><Relationship Id="rId7" Type="http://purl.oclc.org/ooxml/officeDocument/relationships/image" Target="../media/image9.jpeg"/><Relationship Id="rId2" Type="http://purl.oclc.org/ooxml/officeDocument/relationships/image" Target="../media/image4.png"/><Relationship Id="rId1" Type="http://purl.oclc.org/ooxml/officeDocument/relationships/slideLayout" Target="../slideLayouts/slideLayout2.xml"/><Relationship Id="rId6" Type="http://purl.oclc.org/ooxml/officeDocument/relationships/image" Target="../media/image8.png"/><Relationship Id="rId5" Type="http://purl.oclc.org/ooxml/officeDocument/relationships/image" Target="../media/image7.png"/><Relationship Id="rId4" Type="http://purl.oclc.org/ooxml/officeDocument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3.xml"/><Relationship Id="rId1" Type="http://purl.oclc.org/ooxml/officeDocument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10"/>
          <p:cNvSpPr txBox="1">
            <a:spLocks noChangeArrowheads="1"/>
          </p:cNvSpPr>
          <p:nvPr/>
        </p:nvSpPr>
        <p:spPr bwMode="auto">
          <a:xfrm>
            <a:off x="323850" y="2205038"/>
            <a:ext cx="8382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2000">
                <a:solidFill>
                  <a:schemeClr val="bg1"/>
                </a:solidFill>
                <a:cs typeface="Arial" panose="020B0604020202020204" pitchFamily="34" charset="0"/>
              </a:rPr>
              <a:t>Work Package 7: Dissemination &amp; Exploitation</a:t>
            </a:r>
          </a:p>
          <a:p>
            <a:pPr algn="ctr">
              <a:spcAft>
                <a:spcPts val="600"/>
              </a:spcAft>
            </a:pPr>
            <a:endParaRPr lang="en-US" sz="20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800" u="sng">
                <a:solidFill>
                  <a:schemeClr val="bg1"/>
                </a:solidFill>
                <a:cs typeface="Arial" panose="020B0604020202020204" pitchFamily="34" charset="0"/>
              </a:rPr>
              <a:t>Emmanouil-P. Fitrakis</a:t>
            </a:r>
            <a:r>
              <a:rPr lang="en-US" sz="1800">
                <a:solidFill>
                  <a:schemeClr val="bg1"/>
                </a:solidFill>
                <a:cs typeface="Arial" panose="020B0604020202020204" pitchFamily="34" charset="0"/>
              </a:rPr>
              <a:t>, Dimitrios Klonidis, Ioannis Tomkos  (</a:t>
            </a:r>
            <a:r>
              <a:rPr lang="en-US" sz="2000">
                <a:solidFill>
                  <a:schemeClr val="bg1"/>
                </a:solidFill>
                <a:cs typeface="Arial" panose="020B0604020202020204" pitchFamily="34" charset="0"/>
              </a:rPr>
              <a:t>AIT, Greece)</a:t>
            </a:r>
            <a:endParaRPr lang="de-DE" sz="2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7.1 Dissemination</a:t>
            </a:r>
            <a:endParaRPr lang="el-GR" smtClean="0"/>
          </a:p>
        </p:txBody>
      </p:sp>
      <p:sp>
        <p:nvSpPr>
          <p:cNvPr id="53251" name="Rectangle 7"/>
          <p:cNvSpPr>
            <a:spLocks noChangeArrowheads="1"/>
          </p:cNvSpPr>
          <p:nvPr/>
        </p:nvSpPr>
        <p:spPr bwMode="auto">
          <a:xfrm>
            <a:off x="827088" y="765175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II. Journal Publication Details Part 2/2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755650" y="1052513"/>
            <a:ext cx="7345363" cy="508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  <a:buFont typeface="Wingdings" panose="05000000000000000000" pitchFamily="2" charset="2"/>
              <a:buNone/>
            </a:pPr>
            <a:r>
              <a:rPr lang="en-US" sz="1800"/>
              <a:t>     </a:t>
            </a:r>
            <a:endParaRPr lang="en-US" sz="1800" b="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400"/>
              <a:t>(UVEG) </a:t>
            </a:r>
            <a:r>
              <a:rPr lang="en-US" sz="1400" b="0"/>
              <a:t>P. J. Rodriguez-Canto </a:t>
            </a:r>
            <a:r>
              <a:rPr lang="en-US" sz="1400" b="0" i="1"/>
              <a:t>et al</a:t>
            </a:r>
            <a:r>
              <a:rPr lang="en-US" sz="1400" b="0"/>
              <a:t>, “Novel patternable and conducting metal-polymer nanocomposite: a step toward advanced mutlifunctional materials”, submitted to the SPIE Journal.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400"/>
              <a:t>(UVEG)</a:t>
            </a:r>
            <a:r>
              <a:rPr lang="en-US" sz="1400" b="0"/>
              <a:t> R. Abarguez </a:t>
            </a:r>
            <a:r>
              <a:rPr lang="en-US" sz="1400" b="0" i="1"/>
              <a:t>et al</a:t>
            </a:r>
            <a:r>
              <a:rPr lang="en-US" sz="1400" b="0"/>
              <a:t>, “Metal-polymer nanocomposite resists: a step toward in situ nanopatterns metallization”, submitted to the SPIE Journal.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400"/>
              <a:t>(UGENT+IMEC) </a:t>
            </a:r>
            <a:r>
              <a:rPr lang="en-US" sz="1400" b="0"/>
              <a:t>B. De Geyter </a:t>
            </a:r>
            <a:r>
              <a:rPr lang="en-US" sz="1400" b="0" i="1"/>
              <a:t>et al</a:t>
            </a:r>
            <a:r>
              <a:rPr lang="en-US" sz="1400" b="0"/>
              <a:t>, “Broadband and picosecond intraband absorption in lead-based colloidal quantum dots” ACS Nano 6, 6067-6074 (2012).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400"/>
              <a:t>(UGENT+IMEC)</a:t>
            </a:r>
            <a:r>
              <a:rPr lang="en-US" sz="1400" b="0"/>
              <a:t> P. Geiregat </a:t>
            </a:r>
            <a:r>
              <a:rPr lang="en-US" sz="1400" b="0" i="1"/>
              <a:t>et al</a:t>
            </a:r>
            <a:r>
              <a:rPr lang="en-US" sz="1400" b="0"/>
              <a:t>, Giant and Broad-band absorption enhancement in colloidal quantum dot monolayers through dipolar coupling”, ACS Nano, 7(2),987-993.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400"/>
              <a:t>(UGENT+IMEC)</a:t>
            </a:r>
            <a:r>
              <a:rPr lang="en-US" sz="1400" b="0"/>
              <a:t> B. De Geyter </a:t>
            </a:r>
            <a:r>
              <a:rPr lang="en-US" sz="1400" b="0" i="1"/>
              <a:t>et al</a:t>
            </a:r>
            <a:r>
              <a:rPr lang="en-US" sz="1400" b="0"/>
              <a:t>, “From fabrication to mode mapping in silicon nitride microdisk with embedded colloidal quantum dots”, Applied Physics Letters, 101(16), p.161101-4 (2012).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400"/>
              <a:t>(UGENT+IMEC)</a:t>
            </a:r>
            <a:r>
              <a:rPr lang="en-US" sz="1400" b="0"/>
              <a:t> A. Omari </a:t>
            </a:r>
            <a:r>
              <a:rPr lang="en-US" sz="1400" b="0" i="1"/>
              <a:t>et al</a:t>
            </a:r>
            <a:r>
              <a:rPr lang="en-US" sz="1400" b="0"/>
              <a:t>, “Light Absorption in Hybrid Silicon-On-Insulator/Quantum Dot Waveguides” , submitted to Phys Rev.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400"/>
              <a:t>(UGENT) </a:t>
            </a:r>
            <a:r>
              <a:rPr lang="en-US" sz="1400" b="0"/>
              <a:t>Y. Justo </a:t>
            </a:r>
            <a:r>
              <a:rPr lang="en-US" sz="1400" b="0" i="1"/>
              <a:t>et al</a:t>
            </a:r>
            <a:r>
              <a:rPr lang="en-US" sz="1400" b="0"/>
              <a:t>, "Multiple dot-in-rod PbS/CdS heterostructures with high photoluminescence quantum yield in the near-infrared", J. of the American Chemical Society 134, 5484-5487 (2012).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endParaRPr lang="en-US" sz="1400" b="0"/>
          </a:p>
          <a:p>
            <a:pPr eaLnBrk="1" hangingPunct="1">
              <a:spcAft>
                <a:spcPct val="20%"/>
              </a:spcAft>
              <a:buFontTx/>
              <a:buChar char="•"/>
            </a:pPr>
            <a:endParaRPr lang="en-US" sz="1000"/>
          </a:p>
          <a:p>
            <a:pPr eaLnBrk="1" hangingPunct="1">
              <a:spcAft>
                <a:spcPct val="20%"/>
              </a:spcAft>
              <a:buFontTx/>
              <a:buChar char="•"/>
            </a:pPr>
            <a:endParaRPr lang="it-IT" sz="2000" b="0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55650" y="5373688"/>
            <a:ext cx="73453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%"/>
              </a:spcBef>
            </a:pPr>
            <a:r>
              <a:rPr lang="en-US" sz="1600">
                <a:solidFill>
                  <a:schemeClr val="hlink"/>
                </a:solidFill>
              </a:rPr>
              <a:t>for the full list of publications, see NAVOLCHI website</a:t>
            </a:r>
            <a:r>
              <a:rPr lang="en-US" sz="1600"/>
              <a:t> </a:t>
            </a:r>
            <a:r>
              <a:rPr lang="en-US" sz="1600">
                <a:solidFill>
                  <a:schemeClr val="hlink"/>
                </a:solidFill>
              </a:rPr>
              <a:t>(</a:t>
            </a:r>
            <a:r>
              <a:rPr lang="en-US" sz="1600">
                <a:solidFill>
                  <a:schemeClr val="hlink"/>
                </a:solidFill>
                <a:hlinkClick r:id="rId2"/>
              </a:rPr>
              <a:t>www</a:t>
            </a:r>
            <a:r>
              <a:rPr lang="el-GR" sz="1600">
                <a:solidFill>
                  <a:schemeClr val="hlink"/>
                </a:solidFill>
                <a:hlinkClick r:id="rId2"/>
              </a:rPr>
              <a:t>.imt.kit.edu/projects/navolchi/publications/index-publications.html</a:t>
            </a:r>
            <a:r>
              <a:rPr lang="en-US" sz="1600">
                <a:solidFill>
                  <a:schemeClr val="hlink"/>
                </a:solidFill>
              </a:rPr>
              <a:t>)</a:t>
            </a:r>
            <a:endParaRPr lang="el-GR" sz="160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Task 7.1 Dissemination</a:t>
            </a:r>
            <a:endParaRPr lang="el-GR" sz="3200" smtClean="0"/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684213" y="1341438"/>
            <a:ext cx="7345362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  <a:buFont typeface="Wingdings" panose="05000000000000000000" pitchFamily="2" charset="2"/>
              <a:buNone/>
            </a:pPr>
            <a:r>
              <a:rPr lang="en-US" sz="1800"/>
              <a:t> Plasmonic Communications: Light on a Wire; May 2013 cover article for Optics &amp; Photonics News</a:t>
            </a:r>
          </a:p>
          <a:p>
            <a:pPr eaLnBrk="1" hangingPunct="1">
              <a:spcAft>
                <a:spcPct val="20%"/>
              </a:spcAft>
              <a:buFont typeface="Wingdings" panose="05000000000000000000" pitchFamily="2" charset="2"/>
              <a:buNone/>
            </a:pPr>
            <a:r>
              <a:rPr lang="en-US" sz="1800"/>
              <a:t> J. Leuthold </a:t>
            </a:r>
            <a:r>
              <a:rPr lang="en-US" sz="1800" i="1"/>
              <a:t>et al</a:t>
            </a:r>
            <a:r>
              <a:rPr lang="en-US" sz="1800"/>
              <a:t>    (Prof. Leuthold invited, all)</a:t>
            </a:r>
            <a:endParaRPr lang="it-IT" sz="1800"/>
          </a:p>
        </p:txBody>
      </p:sp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684213" y="836613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III. Scientific Magazine Cover Article  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4280" name="Text Box 3"/>
          <p:cNvSpPr txBox="1">
            <a:spLocks noChangeArrowheads="1"/>
          </p:cNvSpPr>
          <p:nvPr/>
        </p:nvSpPr>
        <p:spPr bwMode="auto">
          <a:xfrm>
            <a:off x="4211638" y="2781300"/>
            <a:ext cx="4321175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</a:pPr>
            <a:r>
              <a:rPr lang="en-US" sz="1800" u="sng"/>
              <a:t>Contents</a:t>
            </a:r>
            <a:r>
              <a:rPr lang="en-US" sz="1800"/>
              <a:t>:</a:t>
            </a:r>
          </a:p>
          <a:p>
            <a:pPr eaLnBrk="1" hangingPunct="1">
              <a:spcAft>
                <a:spcPct val="20%"/>
              </a:spcAft>
            </a:pPr>
            <a:endParaRPr lang="en-US" sz="100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800"/>
              <a:t>Plasmonic Waveguides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800"/>
              <a:t>Plasmonic lasers &amp; metal-cavity nanolasers 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800"/>
              <a:t>Plasmonic Modulators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it-IT" sz="1800"/>
              <a:t>Plasmonic Photodetectors &amp; Amplifiers </a:t>
            </a:r>
          </a:p>
          <a:p>
            <a:pPr eaLnBrk="1" hangingPunct="1">
              <a:spcAft>
                <a:spcPct val="20%"/>
              </a:spcAft>
              <a:buFont typeface="Wingdings" panose="05000000000000000000" pitchFamily="2" charset="2"/>
              <a:buNone/>
            </a:pPr>
            <a:endParaRPr lang="it-IT" sz="1800"/>
          </a:p>
        </p:txBody>
      </p:sp>
      <p:pic>
        <p:nvPicPr>
          <p:cNvPr id="54281" name="Picture 9" descr="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81300"/>
            <a:ext cx="19558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08275"/>
            <a:ext cx="5795962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Task 7.1 Dissemination</a:t>
            </a:r>
            <a:endParaRPr lang="el-GR" sz="3200" smtClean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84213" y="1700213"/>
            <a:ext cx="7345362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  <a:buFont typeface="Wingdings" panose="05000000000000000000" pitchFamily="2" charset="2"/>
              <a:buNone/>
            </a:pPr>
            <a:r>
              <a:rPr lang="en-US" sz="1800"/>
              <a:t> Plasmonic technology innovation: The chip-to-chip interconnect;</a:t>
            </a:r>
          </a:p>
          <a:p>
            <a:pPr eaLnBrk="1" hangingPunct="1">
              <a:spcAft>
                <a:spcPct val="20%"/>
              </a:spcAft>
              <a:buFont typeface="Wingdings" panose="05000000000000000000" pitchFamily="2" charset="2"/>
              <a:buNone/>
            </a:pPr>
            <a:r>
              <a:rPr lang="en-US" sz="1800"/>
              <a:t> E. P. Fitrakis </a:t>
            </a:r>
            <a:r>
              <a:rPr lang="en-US" sz="1800" i="1"/>
              <a:t>et al</a:t>
            </a:r>
            <a:r>
              <a:rPr lang="en-US" sz="1800"/>
              <a:t>    (AIT, all)</a:t>
            </a:r>
            <a:endParaRPr lang="it-IT" sz="1800"/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684213" y="836613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IV. White Paper 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41663"/>
            <a:ext cx="1571625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9" name="Text Box 3"/>
          <p:cNvSpPr txBox="1">
            <a:spLocks noChangeArrowheads="1"/>
          </p:cNvSpPr>
          <p:nvPr/>
        </p:nvSpPr>
        <p:spPr bwMode="auto">
          <a:xfrm>
            <a:off x="827088" y="4868863"/>
            <a:ext cx="7345362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800"/>
              <a:t>Chip-to-chip optical interconnects: revenue not expected until 2018, due to technological and cost challenges. 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800"/>
              <a:t>But are already considered as an enabling technology, due to increasing board-level communication speeds.</a:t>
            </a:r>
            <a:endParaRPr lang="it-IT" sz="1800"/>
          </a:p>
          <a:p>
            <a:pPr eaLnBrk="1" hangingPunct="1">
              <a:spcAft>
                <a:spcPct val="20%"/>
              </a:spcAft>
              <a:buFont typeface="Wingdings" panose="05000000000000000000" pitchFamily="2" charset="2"/>
              <a:buNone/>
            </a:pPr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Task 7.2 Exploitation</a:t>
            </a:r>
            <a:endParaRPr lang="el-GR" sz="3200" smtClean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55650" y="1557338"/>
            <a:ext cx="7345363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  <a:buFont typeface="Wingdings" panose="05000000000000000000" pitchFamily="2" charset="2"/>
              <a:buNone/>
            </a:pPr>
            <a:r>
              <a:rPr lang="en-US" sz="1800"/>
              <a:t>     </a:t>
            </a:r>
            <a:endParaRPr lang="en-US" sz="1800" b="0"/>
          </a:p>
          <a:p>
            <a:pPr eaLnBrk="1" hangingPunct="1">
              <a:spcAft>
                <a:spcPct val="20%"/>
              </a:spcAft>
            </a:pPr>
            <a:r>
              <a:rPr lang="en-US" sz="2000"/>
              <a:t>Patent:</a:t>
            </a:r>
          </a:p>
          <a:p>
            <a:pPr eaLnBrk="1" hangingPunct="1">
              <a:spcAft>
                <a:spcPct val="20%"/>
              </a:spcAft>
            </a:pPr>
            <a:endParaRPr lang="en-US" sz="2000"/>
          </a:p>
          <a:p>
            <a:pPr eaLnBrk="1" hangingPunct="1">
              <a:spcAft>
                <a:spcPct val="20%"/>
              </a:spcAft>
            </a:pPr>
            <a:r>
              <a:rPr lang="en-US" sz="2000"/>
              <a:t>     </a:t>
            </a:r>
            <a:r>
              <a:rPr lang="en-US" sz="1800" b="0"/>
              <a:t>Method to obtain metallic structures of nano- and micro-metric size from lithographic resists based on nanocomposites; (P201201282)</a:t>
            </a:r>
          </a:p>
          <a:p>
            <a:pPr eaLnBrk="1" hangingPunct="1">
              <a:spcAft>
                <a:spcPct val="20%"/>
              </a:spcAft>
            </a:pPr>
            <a:endParaRPr lang="en-US" sz="1000" b="0"/>
          </a:p>
          <a:p>
            <a:pPr eaLnBrk="1" hangingPunct="1">
              <a:spcAft>
                <a:spcPct val="20%"/>
              </a:spcAft>
            </a:pPr>
            <a:r>
              <a:rPr lang="en-US" sz="2000" b="0"/>
              <a:t>     </a:t>
            </a:r>
            <a:r>
              <a:rPr lang="en-US" sz="1800" b="0"/>
              <a:t>Rafael Abargues, Pedro Cantó Rodríguez, Mari Luz Martínez Marco, Juan Martínez Pastor, José Luis Valdés;</a:t>
            </a:r>
            <a:r>
              <a:rPr lang="en-US" sz="2000" b="0"/>
              <a:t> </a:t>
            </a:r>
          </a:p>
          <a:p>
            <a:pPr eaLnBrk="1" hangingPunct="1">
              <a:spcAft>
                <a:spcPct val="20%"/>
              </a:spcAft>
            </a:pPr>
            <a:endParaRPr lang="en-US" sz="1000" b="0"/>
          </a:p>
          <a:p>
            <a:pPr eaLnBrk="1" hangingPunct="1">
              <a:spcAft>
                <a:spcPct val="20%"/>
              </a:spcAft>
            </a:pPr>
            <a:r>
              <a:rPr lang="en-US" sz="2000"/>
              <a:t>     </a:t>
            </a:r>
            <a:r>
              <a:rPr lang="en-US" sz="1800"/>
              <a:t>Owner: University Of Valencia and Intenanomat SL.</a:t>
            </a:r>
            <a:r>
              <a:rPr lang="en-US" sz="2000"/>
              <a:t> 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endParaRPr lang="it-IT" sz="2000"/>
          </a:p>
        </p:txBody>
      </p:sp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971550" y="836613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I. Intellectual Property 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Task 7.2 Exploitation</a:t>
            </a:r>
            <a:endParaRPr lang="el-GR" sz="3200" smtClean="0"/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684213" y="836613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II. Theses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755650" y="1125538"/>
            <a:ext cx="7345363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  <a:buFont typeface="Wingdings" panose="05000000000000000000" pitchFamily="2" charset="2"/>
              <a:buNone/>
            </a:pPr>
            <a:r>
              <a:rPr lang="en-US" sz="1800"/>
              <a:t>     </a:t>
            </a:r>
            <a:endParaRPr lang="en-US" sz="1800" b="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600"/>
              <a:t>(KIT, MSc) </a:t>
            </a:r>
            <a:r>
              <a:rPr lang="en-US" sz="1600" b="0"/>
              <a:t>Calus Gaertner,“Plasmonic Modulators”.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600"/>
              <a:t>(UVEG, PhD) </a:t>
            </a:r>
            <a:r>
              <a:rPr lang="en-US" sz="1600" b="0"/>
              <a:t>Henry Gordillo Millán, on Fabrication and characterization of polymer doped with quantum dots for photonic applications.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600"/>
              <a:t>(UVEG, PhD)</a:t>
            </a:r>
            <a:r>
              <a:rPr lang="en-US" sz="1600" b="0"/>
              <a:t> Mari Luz Martínez Marco, on conducting polymers containing metal nanoparticles and metal nano- and micro-structures using polymer-based patterns.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s-ES" sz="1600"/>
              <a:t>(UVEG, MSc)</a:t>
            </a:r>
            <a:r>
              <a:rPr lang="es-ES" sz="1600" b="0"/>
              <a:t> Víctor Latorre Garrido, “Optical and electrical properties of PMMA-3T-Au”.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s-ES" sz="1600"/>
              <a:t>(UGent+IMEC, MSc)</a:t>
            </a:r>
            <a:r>
              <a:rPr lang="es-ES" sz="1600" b="0"/>
              <a:t> Floris Taillieu, “Broadband colloidal quantum dot LED for active plasmonics”.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s-ES" sz="1600"/>
              <a:t>(UGent+IMEC, MSc)</a:t>
            </a:r>
            <a:r>
              <a:rPr lang="es-ES" sz="1600" b="0"/>
              <a:t> Qi Lu, “Colloidal Nanocrystal Light Sources on Silicon”.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600"/>
              <a:t>(UGent, PhD)</a:t>
            </a:r>
            <a:r>
              <a:rPr lang="en-US" sz="1600" b="0"/>
              <a:t> Sukumar Rudra, “Diffractive Micro-Electromechanical Structures in Si and SiGe”.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Task 7.3 Promotion</a:t>
            </a:r>
            <a:endParaRPr lang="el-GR" sz="3200" smtClean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55650" y="1196975"/>
            <a:ext cx="7345363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  <a:buFont typeface="Wingdings" panose="05000000000000000000" pitchFamily="2" charset="2"/>
              <a:buNone/>
            </a:pPr>
            <a:r>
              <a:rPr lang="en-US" sz="1800"/>
              <a:t>     </a:t>
            </a:r>
            <a:endParaRPr lang="en-US" sz="1800" b="0"/>
          </a:p>
          <a:p>
            <a:pPr eaLnBrk="1" hangingPunct="1">
              <a:spcAft>
                <a:spcPct val="20%"/>
              </a:spcAft>
            </a:pPr>
            <a:r>
              <a:rPr lang="en-US" sz="2000"/>
              <a:t>NAVOLCHI workshops </a:t>
            </a:r>
            <a:r>
              <a:rPr lang="en-US" sz="2000" b="0"/>
              <a:t>on: 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 b="0"/>
              <a:t>Plasmonics-based components at ICTON 2012 (Warwick, UK), (AIT, KIT)</a:t>
            </a:r>
          </a:p>
          <a:p>
            <a:pPr lvl="1" eaLnBrk="1" hangingPunct="1">
              <a:spcAft>
                <a:spcPct val="20%"/>
              </a:spcAft>
              <a:buFontTx/>
              <a:buChar char="•"/>
            </a:pPr>
            <a:r>
              <a:rPr lang="en-US" sz="1800" b="0"/>
              <a:t>Communication was established with plasmonics-related EU-funded project PLATON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 b="0"/>
              <a:t>CMOS-based plasmonics at ICTON 2013 (Cartagena, Spain) (AIT, KIT)</a:t>
            </a:r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827088" y="765175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Workshops &amp; Seminars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067175" y="2852738"/>
            <a:ext cx="2087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%"/>
              </a:spcBef>
            </a:pPr>
            <a:r>
              <a:rPr lang="en-US" sz="1600">
                <a:solidFill>
                  <a:schemeClr val="hlink"/>
                </a:solidFill>
              </a:rPr>
              <a:t>(</a:t>
            </a:r>
            <a:r>
              <a:rPr lang="en-US" sz="1600">
                <a:solidFill>
                  <a:schemeClr val="hlink"/>
                </a:solidFill>
                <a:hlinkClick r:id="rId2"/>
              </a:rPr>
              <a:t>www.ict-platon.eu</a:t>
            </a:r>
            <a:r>
              <a:rPr lang="en-US" sz="1600">
                <a:solidFill>
                  <a:schemeClr val="hlink"/>
                </a:solidFill>
              </a:rPr>
              <a:t>)</a:t>
            </a:r>
            <a:endParaRPr lang="el-GR" sz="1600">
              <a:solidFill>
                <a:schemeClr val="hlink"/>
              </a:solidFill>
            </a:endParaRPr>
          </a:p>
        </p:txBody>
      </p:sp>
      <p:sp>
        <p:nvSpPr>
          <p:cNvPr id="43014" name="Text Box 3"/>
          <p:cNvSpPr txBox="1">
            <a:spLocks noChangeArrowheads="1"/>
          </p:cNvSpPr>
          <p:nvPr/>
        </p:nvSpPr>
        <p:spPr bwMode="auto">
          <a:xfrm>
            <a:off x="684213" y="4005263"/>
            <a:ext cx="7345362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  <a:buFont typeface="Wingdings" panose="05000000000000000000" pitchFamily="2" charset="2"/>
              <a:buNone/>
            </a:pPr>
            <a:r>
              <a:rPr lang="en-US" sz="1800"/>
              <a:t>     </a:t>
            </a:r>
            <a:endParaRPr lang="en-US" sz="1800" b="0"/>
          </a:p>
          <a:p>
            <a:pPr eaLnBrk="1" hangingPunct="1">
              <a:spcAft>
                <a:spcPct val="20%"/>
              </a:spcAft>
            </a:pPr>
            <a:r>
              <a:rPr lang="en-US" sz="2000"/>
              <a:t>NAVOLCHI open seminar </a:t>
            </a:r>
            <a:r>
              <a:rPr lang="en-US" sz="2000" b="0"/>
              <a:t>on: 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 b="0"/>
              <a:t>Plasmonic communications and innovation (Attiki, Greece), (AIT). Students and Professionals.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en-US" sz="3200" smtClean="0"/>
              <a:t>Task 7.3 Promotion</a:t>
            </a:r>
            <a:endParaRPr lang="el-GR" sz="3200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203825" y="1600200"/>
            <a:ext cx="3482975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%"/>
              </a:spcBef>
              <a:tabLst/>
            </a:pPr>
            <a:r>
              <a:rPr lang="en-US" sz="1800" smtClean="0">
                <a:solidFill>
                  <a:srgbClr val="220060"/>
                </a:solidFill>
                <a:cs typeface="Times New Roman" panose="02020603050405020304" pitchFamily="18" charset="0"/>
              </a:rPr>
              <a:t>Ioannis Tomkos (AIT) interview in one of the most popular newspapers in Greece (“Vima Kyriakis”, typically sells ~ 100’000 copies/issue) on 16/6/2013, with focus on NAVOLCHI. </a:t>
            </a:r>
          </a:p>
          <a:p>
            <a:pPr marL="0" indent="0">
              <a:spcBef>
                <a:spcPct val="0%"/>
              </a:spcBef>
              <a:tabLst/>
            </a:pPr>
            <a:r>
              <a:rPr lang="en-US" sz="1800" smtClean="0">
                <a:solidFill>
                  <a:srgbClr val="220060"/>
                </a:solidFill>
                <a:cs typeface="Times New Roman" panose="02020603050405020304" pitchFamily="18" charset="0"/>
              </a:rPr>
              <a:t>(article title translates to “The plasmon charmers”)</a:t>
            </a:r>
          </a:p>
        </p:txBody>
      </p:sp>
      <p:pic>
        <p:nvPicPr>
          <p:cNvPr id="624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216025"/>
            <a:ext cx="3910013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62469" name="Oval 2"/>
          <p:cNvSpPr>
            <a:spLocks noChangeArrowheads="1"/>
          </p:cNvSpPr>
          <p:nvPr/>
        </p:nvSpPr>
        <p:spPr bwMode="auto">
          <a:xfrm>
            <a:off x="566738" y="3787775"/>
            <a:ext cx="4462462" cy="2601913"/>
          </a:xfrm>
          <a:prstGeom prst="ellipse">
            <a:avLst/>
          </a:prstGeom>
          <a:noFill/>
          <a:ln w="31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l-GR" sz="1400" b="0">
              <a:solidFill>
                <a:schemeClr val="tx1"/>
              </a:solidFill>
            </a:endParaRPr>
          </a:p>
        </p:txBody>
      </p:sp>
      <p:sp>
        <p:nvSpPr>
          <p:cNvPr id="62470" name="Rectangle 7"/>
          <p:cNvSpPr>
            <a:spLocks noChangeArrowheads="1"/>
          </p:cNvSpPr>
          <p:nvPr/>
        </p:nvSpPr>
        <p:spPr bwMode="auto">
          <a:xfrm>
            <a:off x="827088" y="765175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NAVOLCHI in the Greek News 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Summary and Outlook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755650" y="1052513"/>
            <a:ext cx="7345363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346075" indent="-3429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35063" indent="-3429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2000"/>
              <a:t>Summary</a:t>
            </a:r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2000" b="0"/>
              <a:t>Dissemination: 14 (9+5 subm.) journals, 37 conferences, 1 scientif. magazine, 1 white paper, website, press release, brochure</a:t>
            </a:r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2000" b="0"/>
              <a:t>Exploitation: 1 patent, 7 PhD and MSc theses</a:t>
            </a:r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2000" b="0"/>
              <a:t>Promotion: 2 workshops, 1 seminar, newspaper article</a:t>
            </a:r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endParaRPr lang="en-US" sz="2000" b="0"/>
          </a:p>
          <a:p>
            <a:pPr lvl="1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2000"/>
              <a:t>Outlook</a:t>
            </a:r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2000" b="0"/>
              <a:t>More journals/conferences </a:t>
            </a:r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2000" b="0"/>
              <a:t>Workshops/seminars</a:t>
            </a:r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r>
              <a:rPr lang="en-US" sz="2000" b="0"/>
              <a:t>Patents</a:t>
            </a:r>
          </a:p>
          <a:p>
            <a:pPr lvl="2" eaLnBrk="1" hangingPunct="1">
              <a:spcAft>
                <a:spcPct val="20%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002060"/>
                </a:solidFill>
              </a:rPr>
              <a:t>Outline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971550" y="1196975"/>
            <a:ext cx="7345363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12800" indent="-8128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1270000" indent="-8128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727200" indent="-8128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2184400" indent="-8128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641600" indent="-8128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3098800" indent="-8128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3556000" indent="-8128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4013200" indent="-8128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4470400" indent="-8128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WP7 Position in Project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Objectives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Tasks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Milestones and Deliverables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Status of Work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Summary and Outlook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WP7 Position in Project</a:t>
            </a:r>
            <a:endParaRPr lang="el-GR" sz="3200" smtClean="0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276600" y="1628775"/>
            <a:ext cx="9144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/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6383337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1441805" y="5081214"/>
            <a:ext cx="5611597" cy="957974"/>
          </a:xfrm>
          <a:prstGeom prst="roundRect">
            <a:avLst/>
          </a:prstGeom>
          <a:noFill/>
          <a:ln w="0" cap="flat" cmpd="sng" algn="ctr">
            <a:solidFill>
              <a:srgbClr val="00B0F0">
                <a:alpha val="3%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rgbClr val="00B0F0"/>
            </a:glow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%"/>
              </a:spcBef>
              <a:spcAft>
                <a:spcPct val="0%"/>
              </a:spcAft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%"/>
              </a:spcBef>
              <a:spcAft>
                <a:spcPct val="0%"/>
              </a:spcAft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%"/>
              </a:spcBef>
              <a:spcAft>
                <a:spcPct val="0%"/>
              </a:spcAft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%"/>
              </a:spcBef>
              <a:spcAft>
                <a:spcPct val="0%"/>
              </a:spcAft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%"/>
              </a:spcBef>
              <a:spcAft>
                <a:spcPct val="0%"/>
              </a:spcAft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90%"/>
              </a:lnSpc>
              <a:spcBef>
                <a:spcPct val="50%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  <a:defRPr/>
            </a:pPr>
            <a:endParaRPr lang="en-US" sz="2000" b="0" smtClean="0">
              <a:solidFill>
                <a:srgbClr val="000000"/>
              </a:solidFill>
            </a:endParaRP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7308850" y="1484313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/>
              <a:t>Contributors:</a:t>
            </a:r>
          </a:p>
        </p:txBody>
      </p:sp>
      <p:pic>
        <p:nvPicPr>
          <p:cNvPr id="61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989138"/>
            <a:ext cx="6858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81300"/>
            <a:ext cx="762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573463"/>
            <a:ext cx="9604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61025"/>
            <a:ext cx="11969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149725"/>
            <a:ext cx="1096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6161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5157788"/>
            <a:ext cx="1874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002060"/>
                </a:solidFill>
              </a:rPr>
              <a:t>Objectives</a:t>
            </a:r>
            <a:endParaRPr lang="en-US" sz="3200" smtClean="0">
              <a:solidFill>
                <a:srgbClr val="FF0000"/>
              </a:solidFill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55650" y="908050"/>
            <a:ext cx="7345363" cy="407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  <a:buFont typeface="Wingdings" panose="05000000000000000000" pitchFamily="2" charset="2"/>
              <a:buNone/>
            </a:pPr>
            <a:r>
              <a:rPr lang="en-US" sz="1800"/>
              <a:t>     </a:t>
            </a:r>
            <a:endParaRPr lang="en-US" sz="1800" b="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Dissemination through paper submission </a:t>
            </a:r>
            <a:r>
              <a:rPr lang="en-US" sz="2000" b="0"/>
              <a:t>to high quality scientific journals and conferences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endParaRPr lang="en-US" sz="100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Organizing workshops </a:t>
            </a:r>
            <a:r>
              <a:rPr lang="en-US" sz="2000" b="0"/>
              <a:t>&amp;</a:t>
            </a:r>
            <a:r>
              <a:rPr lang="en-US" sz="2000"/>
              <a:t> seminars </a:t>
            </a:r>
            <a:r>
              <a:rPr lang="en-US" sz="2000" b="0"/>
              <a:t>on NAVOLCHI technology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endParaRPr lang="en-US" sz="100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 b="0"/>
              <a:t>Dissemination through the</a:t>
            </a:r>
            <a:r>
              <a:rPr lang="en-US" sz="2000"/>
              <a:t> website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endParaRPr lang="en-US" sz="100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 b="0"/>
              <a:t>Issuing</a:t>
            </a:r>
            <a:r>
              <a:rPr lang="en-US" sz="2000"/>
              <a:t> press releases </a:t>
            </a:r>
            <a:r>
              <a:rPr lang="en-US" sz="2000" b="0"/>
              <a:t>and</a:t>
            </a:r>
            <a:r>
              <a:rPr lang="en-US" sz="2000"/>
              <a:t> brochures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endParaRPr lang="en-US" sz="100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Patents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endParaRPr lang="en-US" sz="100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it-IT" sz="2000"/>
              <a:t>Theses </a:t>
            </a:r>
            <a:r>
              <a:rPr lang="it-IT" sz="2000" b="0"/>
              <a:t>at partners’ institutes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Tasks</a:t>
            </a:r>
            <a:endParaRPr lang="el-GR" sz="3200" smtClean="0"/>
          </a:p>
        </p:txBody>
      </p:sp>
      <p:graphicFrame>
        <p:nvGraphicFramePr>
          <p:cNvPr id="27701" name="Group 53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3024506"/>
        </p:xfrm>
        <a:graphic>
          <a:graphicData uri="http://purl.oclc.org/ooxml/drawingml/table">
            <a:tbl>
              <a:tblPr/>
              <a:tblGrid>
                <a:gridCol w="1093787"/>
                <a:gridCol w="5632450"/>
                <a:gridCol w="1503363"/>
              </a:tblGrid>
              <a:tr h="576263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Names of the Tasks</a:t>
                      </a:r>
                      <a:endParaRPr kumimoji="0" lang="en-GB" sz="18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Period [months]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7.1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Dissemination of results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– 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7.2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Exploitation of results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– 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7.3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Promotion of Results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– 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Milestones</a:t>
            </a:r>
            <a:endParaRPr lang="el-GR" sz="3200" smtClean="0"/>
          </a:p>
        </p:txBody>
      </p:sp>
      <p:graphicFrame>
        <p:nvGraphicFramePr>
          <p:cNvPr id="29791" name="Group 95"/>
          <p:cNvGraphicFramePr>
            <a:graphicFrameLocks noGrp="1"/>
          </p:cNvGraphicFramePr>
          <p:nvPr>
            <p:ph idx="1"/>
          </p:nvPr>
        </p:nvGraphicFramePr>
        <p:xfrm>
          <a:off x="395288" y="1341438"/>
          <a:ext cx="8424862" cy="3896487"/>
        </p:xfrm>
        <a:graphic>
          <a:graphicData uri="http://purl.oclc.org/ooxml/drawingml/table">
            <a:tbl>
              <a:tblPr/>
              <a:tblGrid>
                <a:gridCol w="793750"/>
                <a:gridCol w="5634037"/>
                <a:gridCol w="884238"/>
                <a:gridCol w="1112837"/>
              </a:tblGrid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Names of the Milestones</a:t>
                      </a:r>
                      <a:endParaRPr kumimoji="0" lang="en-GB" sz="18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</a:t>
                      </a:r>
                      <a:endParaRPr kumimoji="0" lang="en-GB" sz="18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</a:t>
                      </a:r>
                      <a:endParaRPr kumimoji="0" lang="en-GB" sz="18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Dissemination of activities in the project’s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 site and continuous update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 release on start of project distributed to the public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1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Identification of possible contributions to the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 partners for commercialization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 of workshop on silicon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photonics interface for chip-to-chip communication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TU/e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MS48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web site for NAVOLCHI prepared to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stay open for at least another year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MS49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 release distributed comprising key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 with a public target audience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Deliverables</a:t>
            </a:r>
            <a:endParaRPr lang="el-GR" sz="3200" smtClean="0"/>
          </a:p>
        </p:txBody>
      </p:sp>
      <p:graphicFrame>
        <p:nvGraphicFramePr>
          <p:cNvPr id="31833" name="Group 89"/>
          <p:cNvGraphicFramePr>
            <a:graphicFrameLocks noGrp="1"/>
          </p:cNvGraphicFramePr>
          <p:nvPr>
            <p:ph idx="1"/>
          </p:nvPr>
        </p:nvGraphicFramePr>
        <p:xfrm>
          <a:off x="323850" y="1412875"/>
          <a:ext cx="8424863" cy="4226244"/>
        </p:xfrm>
        <a:graphic>
          <a:graphicData uri="http://purl.oclc.org/ooxml/drawingml/table">
            <a:tbl>
              <a:tblPr/>
              <a:tblGrid>
                <a:gridCol w="793750"/>
                <a:gridCol w="5634038"/>
                <a:gridCol w="884237"/>
                <a:gridCol w="1112838"/>
              </a:tblGrid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Names of the Deliverables</a:t>
                      </a:r>
                      <a:endParaRPr kumimoji="0" lang="en-GB" sz="18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</a:t>
                      </a:r>
                      <a:endParaRPr kumimoji="0" lang="en-GB" sz="18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</a:t>
                      </a:r>
                      <a:endParaRPr kumimoji="0" lang="en-GB" sz="1800" b="1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D7.1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report on NAVOLCHI dissemination and promotion activities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D7.2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report on NAVOLCHI exploitation activities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</a:tr>
              <a:tr h="6000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D7.3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Mirror Deliverable of D7.1, which will be available to the public on the website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TU/e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</a:tr>
              <a:tr h="481013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D7.4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 report on recent achievements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A000"/>
                    </a:solidFill>
                  </a:tcPr>
                </a:tc>
              </a:tr>
              <a:tr h="623888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D7.5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Reports on the impact and outcome of the organized promotion events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D7.6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report on NAVOLCHI dissemination and promotion activities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D7.7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Dissemination kit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Task 7.1 Dissemination</a:t>
            </a:r>
            <a:endParaRPr lang="el-GR" sz="3200" smtClean="0"/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55650" y="1196975"/>
            <a:ext cx="7345363" cy="46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  <a:buFont typeface="Wingdings" panose="05000000000000000000" pitchFamily="2" charset="2"/>
              <a:buNone/>
            </a:pPr>
            <a:r>
              <a:rPr lang="en-US" sz="1800"/>
              <a:t>     </a:t>
            </a:r>
            <a:endParaRPr lang="en-US" sz="1800" b="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Journal </a:t>
            </a:r>
            <a:r>
              <a:rPr lang="en-US" sz="2000" b="0"/>
              <a:t>articles: </a:t>
            </a:r>
            <a:r>
              <a:rPr lang="en-US" sz="2000"/>
              <a:t>8</a:t>
            </a:r>
            <a:r>
              <a:rPr lang="en-US" sz="2000" b="0"/>
              <a:t> accepted + </a:t>
            </a:r>
            <a:r>
              <a:rPr lang="en-US" sz="2000"/>
              <a:t>5</a:t>
            </a:r>
            <a:r>
              <a:rPr lang="en-US" sz="2000" b="0"/>
              <a:t> under review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endParaRPr lang="en-US" sz="1000" b="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1 scientific magazine</a:t>
            </a:r>
            <a:r>
              <a:rPr lang="en-US" sz="2000" b="0"/>
              <a:t> cover article (Optics &amp; Photonics News, May 2013)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endParaRPr lang="en-US" sz="100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37 conference </a:t>
            </a:r>
            <a:r>
              <a:rPr lang="en-US" sz="2000" b="0"/>
              <a:t>papers and talks</a:t>
            </a:r>
            <a:r>
              <a:rPr lang="en-US" sz="2000"/>
              <a:t> </a:t>
            </a:r>
            <a:r>
              <a:rPr lang="en-US" sz="2000" b="0"/>
              <a:t>(all)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endParaRPr lang="en-US" sz="1000" b="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1 white paper </a:t>
            </a:r>
            <a:r>
              <a:rPr lang="en-US" sz="2000" b="0"/>
              <a:t>on innovation potential</a:t>
            </a:r>
            <a:r>
              <a:rPr lang="en-US" sz="2000"/>
              <a:t> </a:t>
            </a:r>
            <a:r>
              <a:rPr lang="en-US" sz="2000" b="0"/>
              <a:t>(AIT, all)</a:t>
            </a:r>
            <a:r>
              <a:rPr lang="en-US" sz="2000"/>
              <a:t> 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endParaRPr lang="en-US" sz="100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Project website </a:t>
            </a:r>
            <a:r>
              <a:rPr lang="en-US" sz="2000" b="0"/>
              <a:t>(KIT):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endParaRPr lang="en-US" sz="1000" b="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Brochure </a:t>
            </a:r>
            <a:r>
              <a:rPr lang="en-US" sz="2000" b="0"/>
              <a:t>with NAVOLCHI activities and goals (AIT, all)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endParaRPr lang="en-US" sz="100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2000"/>
              <a:t>Press release </a:t>
            </a:r>
            <a:r>
              <a:rPr lang="en-US" sz="2000" b="0"/>
              <a:t>on start of project (AIT, all)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endParaRPr lang="it-IT" sz="2000" b="0"/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684213" y="836613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I. Activities 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924300" y="4076700"/>
            <a:ext cx="2087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%"/>
              </a:spcBef>
            </a:pPr>
            <a:r>
              <a:rPr lang="en-US" sz="1600">
                <a:solidFill>
                  <a:schemeClr val="hlink"/>
                </a:solidFill>
              </a:rPr>
              <a:t>www.navolchi.eu</a:t>
            </a:r>
            <a:endParaRPr lang="el-GR" sz="16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7.1 Dissemination</a:t>
            </a:r>
            <a:endParaRPr lang="el-GR" smtClean="0"/>
          </a:p>
        </p:txBody>
      </p:sp>
      <p:sp>
        <p:nvSpPr>
          <p:cNvPr id="52227" name="Rectangle 7"/>
          <p:cNvSpPr>
            <a:spLocks noChangeArrowheads="1"/>
          </p:cNvSpPr>
          <p:nvPr/>
        </p:nvSpPr>
        <p:spPr bwMode="auto">
          <a:xfrm>
            <a:off x="827088" y="765175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6213" indent="-176213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%"/>
              </a:lnSpc>
            </a:pPr>
            <a:r>
              <a:rPr lang="es-ES" sz="2000">
                <a:solidFill>
                  <a:srgbClr val="0000DD"/>
                </a:solidFill>
                <a:ea typeface="ＭＳ Ｐゴシック" panose="020B0600070205080204" pitchFamily="34" charset="-128"/>
              </a:rPr>
              <a:t>II. Journal Publication Details Part 1/2</a:t>
            </a:r>
            <a:endParaRPr lang="de-DE" sz="2000">
              <a:solidFill>
                <a:srgbClr val="0000DD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755650" y="1125538"/>
            <a:ext cx="7345363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%"/>
              </a:spcAft>
              <a:buFont typeface="Wingdings" panose="05000000000000000000" pitchFamily="2" charset="2"/>
              <a:buNone/>
            </a:pPr>
            <a:r>
              <a:rPr lang="en-US" sz="1800"/>
              <a:t>     </a:t>
            </a:r>
            <a:endParaRPr lang="en-US" sz="1400" b="0"/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400"/>
              <a:t>(UVEG) </a:t>
            </a:r>
            <a:r>
              <a:rPr lang="en-US" sz="1400" b="0"/>
              <a:t>R. Abargues </a:t>
            </a:r>
            <a:r>
              <a:rPr lang="en-US" sz="1400" b="0" i="1"/>
              <a:t>et al</a:t>
            </a:r>
            <a:r>
              <a:rPr lang="en-US" sz="1400" b="0"/>
              <a:t>, "Patterning of conducting polymers using UV lithography: The in-situ polymerization approach", J. of Physical Chemistry C, 22866698, ACS Publications (2012).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400"/>
              <a:t>(UVEG) </a:t>
            </a:r>
            <a:r>
              <a:rPr lang="en-US" sz="1400" b="0"/>
              <a:t>H. Gordillo </a:t>
            </a:r>
            <a:r>
              <a:rPr lang="en-US" sz="1400" b="0" i="1"/>
              <a:t>et al</a:t>
            </a:r>
            <a:r>
              <a:rPr lang="en-US" sz="1400" b="0"/>
              <a:t>, "Polymer/QDs nanocomposites for wave-guiding applications”, J. of Nanomaterials, 960201 (2012).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400"/>
              <a:t>(UVEG) </a:t>
            </a:r>
            <a:r>
              <a:rPr lang="en-US" sz="1400" b="0"/>
              <a:t>A. Bueno </a:t>
            </a:r>
            <a:r>
              <a:rPr lang="en-US" sz="1400" b="0" i="1"/>
              <a:t>et al</a:t>
            </a:r>
            <a:r>
              <a:rPr lang="en-US" sz="1400" b="0"/>
              <a:t>, "Temperature sensor based on colloidal quantum dots - PMMA nanocomposite waveguides", IEEE Sensors Journal 12, 3069-3074 (2012).</a:t>
            </a:r>
            <a:r>
              <a:rPr lang="en-US" sz="1400"/>
              <a:t> 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400"/>
              <a:t>(UVEG) </a:t>
            </a:r>
            <a:r>
              <a:rPr lang="en-US" sz="1400" b="0"/>
              <a:t>I. Suarez </a:t>
            </a:r>
            <a:r>
              <a:rPr lang="en-US" sz="1400" b="0" i="1"/>
              <a:t>et al</a:t>
            </a:r>
            <a:r>
              <a:rPr lang="en-US" sz="1400" b="0"/>
              <a:t>, “Color tuning and white light by dispersing CdSe, CdTe and CdS in PMMA nanocomposite waveguides”, IEEE Photon. J. 5, 2201412 (2013). 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400"/>
              <a:t>(UVEG)</a:t>
            </a:r>
            <a:r>
              <a:rPr lang="en-US" sz="1400" b="0"/>
              <a:t> H. Gordillo </a:t>
            </a:r>
            <a:r>
              <a:rPr lang="en-US" sz="1400" b="0" i="1"/>
              <a:t>et al</a:t>
            </a:r>
            <a:r>
              <a:rPr lang="en-US" sz="1400" b="0"/>
              <a:t>, “Color tuning and white light by dispersing CdSe, CdTe and CdS in PMMA nanocomposite waveguides”, submitted (under revision) to IEEE Photonics J.</a:t>
            </a:r>
          </a:p>
          <a:p>
            <a:pPr eaLnBrk="1" hangingPunct="1">
              <a:spcAft>
                <a:spcPct val="20%"/>
              </a:spcAft>
              <a:buFontTx/>
              <a:buChar char="•"/>
            </a:pPr>
            <a:r>
              <a:rPr lang="en-US" sz="1400"/>
              <a:t>(UVEG)</a:t>
            </a:r>
            <a:r>
              <a:rPr lang="en-US" sz="1400" b="0"/>
              <a:t> P. J. Rodriguez-Canto </a:t>
            </a:r>
            <a:r>
              <a:rPr lang="en-US" sz="1400" b="0" i="1"/>
              <a:t>et al</a:t>
            </a:r>
            <a:r>
              <a:rPr lang="en-US" sz="1400" b="0"/>
              <a:t>, “UV-Patterning of In-Situ Synthesized Conducting Polymers for Polymeric Display Devices”, submitted to the Synthetic Metals J.</a:t>
            </a:r>
            <a:endParaRPr lang="it-IT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purl.oclc.org/ooxml/drawingml/main" name="2_PowerPoint_Template_IHQ">
  <a:themeElements>
    <a:clrScheme name="2_PowerPoint_Template_IHQ 3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2_PowerPoint_Template_IHQ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>
    <a:extraClrScheme>
      <a:clrScheme name="2_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3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purl.oclc.org/ooxml/drawingml/main" name="1_PowerPoint_Template_IHQ">
  <a:themeElements>
    <a:clrScheme name="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707070"/>
      </a:hlink>
      <a:folHlink>
        <a:srgbClr val="000000"/>
      </a:folHlink>
    </a:clrScheme>
    <a:fontScheme name="1_PowerPoint_Template_IHQ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_IHQ 3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purl.oclc.org/ooxml/drawingml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purl.oclc.org/ooxml/drawingml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docProps/app.xml><?xml version="1.0" encoding="utf-8"?>
<Properties xmlns="http://purl.oclc.org/ooxml/officeDocument/extendedProperties" xmlns:vt="http://purl.oclc.org/ooxml/officeDocument/docPropsVTypes">
  <Template/>
  <TotalTime>1646</TotalTime>
  <Words>1308</Words>
  <Application>Microsoft Office PowerPoint</Application>
  <PresentationFormat>Bildschirmpräsentation (4:3)</PresentationFormat>
  <Paragraphs>201</Paragraphs>
  <Slides>17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Wingdings</vt:lpstr>
      <vt:lpstr>Tahoma</vt:lpstr>
      <vt:lpstr>ＭＳ Ｐゴシック</vt:lpstr>
      <vt:lpstr>Times New Roman</vt:lpstr>
      <vt:lpstr>2_PowerPoint_Template_IHQ</vt:lpstr>
      <vt:lpstr>1_PowerPoint_Template_IHQ</vt:lpstr>
      <vt:lpstr>Microsoft Photo Editor 3.0-Photo</vt:lpstr>
      <vt:lpstr>PowerPoint-Präsentation</vt:lpstr>
      <vt:lpstr>Outline</vt:lpstr>
      <vt:lpstr>WP7 Position in Project</vt:lpstr>
      <vt:lpstr>Objectives</vt:lpstr>
      <vt:lpstr>Tasks</vt:lpstr>
      <vt:lpstr>Milestones</vt:lpstr>
      <vt:lpstr>Deliverables</vt:lpstr>
      <vt:lpstr>Task 7.1 Dissemination</vt:lpstr>
      <vt:lpstr>Task 7.1 Dissemination</vt:lpstr>
      <vt:lpstr>Task 7.1 Dissemination</vt:lpstr>
      <vt:lpstr>Task 7.1 Dissemination</vt:lpstr>
      <vt:lpstr>Task 7.1 Dissemination</vt:lpstr>
      <vt:lpstr>Task 7.2 Exploitation</vt:lpstr>
      <vt:lpstr>Task 7.2 Exploitation</vt:lpstr>
      <vt:lpstr>Task 7.3 Promotion</vt:lpstr>
      <vt:lpstr>Task 7.3 Promotion</vt:lpstr>
      <vt:lpstr>Summary and Outlook</vt:lpstr>
    </vt:vector>
  </TitlesOfParts>
  <Company>Universitaet Karlsruhe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R.Bonk</dc:creator>
  <cp:lastModifiedBy>Andrea</cp:lastModifiedBy>
  <cp:revision>557</cp:revision>
  <cp:lastPrinted>2000-09-29T14:26:26Z</cp:lastPrinted>
  <dcterms:created xsi:type="dcterms:W3CDTF">2010-01-08T09:05:51Z</dcterms:created>
  <dcterms:modified xsi:type="dcterms:W3CDTF">2013-07-09T20:49:13Z</dcterms:modified>
</cp:coreProperties>
</file>