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3" r:id="rId1"/>
    <p:sldMasterId id="2147483705" r:id="rId2"/>
  </p:sldMasterIdLst>
  <p:notesMasterIdLst>
    <p:notesMasterId r:id="rId35"/>
  </p:notesMasterIdLst>
  <p:handoutMasterIdLst>
    <p:handoutMasterId r:id="rId36"/>
  </p:handoutMasterIdLst>
  <p:sldIdLst>
    <p:sldId id="461" r:id="rId3"/>
    <p:sldId id="434" r:id="rId4"/>
    <p:sldId id="446" r:id="rId5"/>
    <p:sldId id="435" r:id="rId6"/>
    <p:sldId id="447" r:id="rId7"/>
    <p:sldId id="448" r:id="rId8"/>
    <p:sldId id="449" r:id="rId9"/>
    <p:sldId id="466" r:id="rId10"/>
    <p:sldId id="465" r:id="rId11"/>
    <p:sldId id="483" r:id="rId12"/>
    <p:sldId id="484" r:id="rId13"/>
    <p:sldId id="486" r:id="rId14"/>
    <p:sldId id="487" r:id="rId15"/>
    <p:sldId id="488" r:id="rId16"/>
    <p:sldId id="489" r:id="rId17"/>
    <p:sldId id="490" r:id="rId18"/>
    <p:sldId id="491" r:id="rId19"/>
    <p:sldId id="492" r:id="rId20"/>
    <p:sldId id="494" r:id="rId21"/>
    <p:sldId id="493" r:id="rId22"/>
    <p:sldId id="495" r:id="rId23"/>
    <p:sldId id="496" r:id="rId24"/>
    <p:sldId id="497" r:id="rId25"/>
    <p:sldId id="498" r:id="rId26"/>
    <p:sldId id="499" r:id="rId27"/>
    <p:sldId id="500" r:id="rId28"/>
    <p:sldId id="501" r:id="rId29"/>
    <p:sldId id="502" r:id="rId30"/>
    <p:sldId id="503" r:id="rId31"/>
    <p:sldId id="504" r:id="rId32"/>
    <p:sldId id="505" r:id="rId33"/>
    <p:sldId id="506" r:id="rId34"/>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200" b="1" kern="1200">
        <a:solidFill>
          <a:srgbClr val="220060"/>
        </a:solidFill>
        <a:latin typeface="Arial" panose="020B0604020202020204" pitchFamily="34" charset="0"/>
        <a:ea typeface="+mn-ea"/>
        <a:cs typeface="+mn-cs"/>
      </a:defRPr>
    </a:lvl1pPr>
    <a:lvl2pPr marL="457200" algn="l" rtl="0" fontAlgn="base">
      <a:spcBef>
        <a:spcPct val="0"/>
      </a:spcBef>
      <a:spcAft>
        <a:spcPct val="0"/>
      </a:spcAft>
      <a:defRPr sz="3200" b="1" kern="1200">
        <a:solidFill>
          <a:srgbClr val="220060"/>
        </a:solidFill>
        <a:latin typeface="Arial" panose="020B0604020202020204" pitchFamily="34" charset="0"/>
        <a:ea typeface="+mn-ea"/>
        <a:cs typeface="+mn-cs"/>
      </a:defRPr>
    </a:lvl2pPr>
    <a:lvl3pPr marL="914400" algn="l" rtl="0" fontAlgn="base">
      <a:spcBef>
        <a:spcPct val="0"/>
      </a:spcBef>
      <a:spcAft>
        <a:spcPct val="0"/>
      </a:spcAft>
      <a:defRPr sz="3200" b="1" kern="1200">
        <a:solidFill>
          <a:srgbClr val="220060"/>
        </a:solidFill>
        <a:latin typeface="Arial" panose="020B0604020202020204" pitchFamily="34" charset="0"/>
        <a:ea typeface="+mn-ea"/>
        <a:cs typeface="+mn-cs"/>
      </a:defRPr>
    </a:lvl3pPr>
    <a:lvl4pPr marL="1371600" algn="l" rtl="0" fontAlgn="base">
      <a:spcBef>
        <a:spcPct val="0"/>
      </a:spcBef>
      <a:spcAft>
        <a:spcPct val="0"/>
      </a:spcAft>
      <a:defRPr sz="3200" b="1" kern="1200">
        <a:solidFill>
          <a:srgbClr val="220060"/>
        </a:solidFill>
        <a:latin typeface="Arial" panose="020B0604020202020204" pitchFamily="34" charset="0"/>
        <a:ea typeface="+mn-ea"/>
        <a:cs typeface="+mn-cs"/>
      </a:defRPr>
    </a:lvl4pPr>
    <a:lvl5pPr marL="1828800" algn="l" rtl="0" fontAlgn="base">
      <a:spcBef>
        <a:spcPct val="0"/>
      </a:spcBef>
      <a:spcAft>
        <a:spcPct val="0"/>
      </a:spcAft>
      <a:defRPr sz="3200" b="1" kern="1200">
        <a:solidFill>
          <a:srgbClr val="220060"/>
        </a:solidFill>
        <a:latin typeface="Arial" panose="020B0604020202020204" pitchFamily="34" charset="0"/>
        <a:ea typeface="+mn-ea"/>
        <a:cs typeface="+mn-cs"/>
      </a:defRPr>
    </a:lvl5pPr>
    <a:lvl6pPr marL="2286000" algn="l" defTabSz="914400" rtl="0" eaLnBrk="1" latinLnBrk="0" hangingPunct="1">
      <a:defRPr sz="3200" b="1" kern="1200">
        <a:solidFill>
          <a:srgbClr val="220060"/>
        </a:solidFill>
        <a:latin typeface="Arial" panose="020B0604020202020204" pitchFamily="34" charset="0"/>
        <a:ea typeface="+mn-ea"/>
        <a:cs typeface="+mn-cs"/>
      </a:defRPr>
    </a:lvl6pPr>
    <a:lvl7pPr marL="2743200" algn="l" defTabSz="914400" rtl="0" eaLnBrk="1" latinLnBrk="0" hangingPunct="1">
      <a:defRPr sz="3200" b="1" kern="1200">
        <a:solidFill>
          <a:srgbClr val="220060"/>
        </a:solidFill>
        <a:latin typeface="Arial" panose="020B0604020202020204" pitchFamily="34" charset="0"/>
        <a:ea typeface="+mn-ea"/>
        <a:cs typeface="+mn-cs"/>
      </a:defRPr>
    </a:lvl7pPr>
    <a:lvl8pPr marL="3200400" algn="l" defTabSz="914400" rtl="0" eaLnBrk="1" latinLnBrk="0" hangingPunct="1">
      <a:defRPr sz="3200" b="1" kern="1200">
        <a:solidFill>
          <a:srgbClr val="220060"/>
        </a:solidFill>
        <a:latin typeface="Arial" panose="020B0604020202020204" pitchFamily="34" charset="0"/>
        <a:ea typeface="+mn-ea"/>
        <a:cs typeface="+mn-cs"/>
      </a:defRPr>
    </a:lvl8pPr>
    <a:lvl9pPr marL="3657600" algn="l" defTabSz="914400" rtl="0" eaLnBrk="1" latinLnBrk="0" hangingPunct="1">
      <a:defRPr sz="3200" b="1" kern="1200">
        <a:solidFill>
          <a:srgbClr val="220060"/>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A019"/>
    <a:srgbClr val="220060"/>
    <a:srgbClr val="262FDA"/>
    <a:srgbClr val="5A42BE"/>
    <a:srgbClr val="FBEEAD"/>
    <a:srgbClr val="66FFCC"/>
    <a:srgbClr val="FF0000"/>
    <a:srgbClr val="F3C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5" autoAdjust="0"/>
    <p:restoredTop sz="96677" autoAdjust="0"/>
  </p:normalViewPr>
  <p:slideViewPr>
    <p:cSldViewPr>
      <p:cViewPr>
        <p:scale>
          <a:sx n="100" d="100"/>
          <a:sy n="100" d="100"/>
        </p:scale>
        <p:origin x="-33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605588" y="8961438"/>
            <a:ext cx="192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0" tIns="0" rIns="0" bIns="0">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r"/>
            <a:fld id="{A96D042A-4FE3-40EE-BB1A-D760B8B67597}" type="slidenum">
              <a:rPr lang="en-US" sz="1000" b="0">
                <a:solidFill>
                  <a:schemeClr val="tx1"/>
                </a:solidFill>
                <a:latin typeface="Tahoma" panose="020B0604030504040204" pitchFamily="34" charset="0"/>
              </a:rPr>
              <a:pPr algn="r"/>
              <a:t>‹#›</a:t>
            </a:fld>
            <a:endParaRPr lang="en-US" sz="1000" b="0">
              <a:solidFill>
                <a:schemeClr val="tx1"/>
              </a:solidFill>
              <a:latin typeface="Tahoma" panose="020B0604030504040204" pitchFamily="34" charset="0"/>
            </a:endParaRPr>
          </a:p>
        </p:txBody>
      </p:sp>
      <p:sp>
        <p:nvSpPr>
          <p:cNvPr id="26627" name="Rectangle 3"/>
          <p:cNvSpPr>
            <a:spLocks noChangeArrowheads="1"/>
          </p:cNvSpPr>
          <p:nvPr/>
        </p:nvSpPr>
        <p:spPr bwMode="auto">
          <a:xfrm>
            <a:off x="1727200" y="8932863"/>
            <a:ext cx="31146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16" tIns="44414" rIns="90416" bIns="44414">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r"/>
            <a:r>
              <a:rPr lang="en-US" sz="800" b="0">
                <a:solidFill>
                  <a:schemeClr val="tx1"/>
                </a:solidFill>
              </a:rPr>
              <a:t>University of Karlsruhe Proprietary – Use pursuant to instructions</a:t>
            </a:r>
          </a:p>
        </p:txBody>
      </p:sp>
    </p:spTree>
    <p:extLst>
      <p:ext uri="{BB962C8B-B14F-4D97-AF65-F5344CB8AC3E}">
        <p14:creationId xmlns:p14="http://schemas.microsoft.com/office/powerpoint/2010/main" val="4182388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idx="2"/>
          </p:nvPr>
        </p:nvSpPr>
        <p:spPr bwMode="auto">
          <a:xfrm>
            <a:off x="1152525" y="692150"/>
            <a:ext cx="4554538" cy="34163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2813" y="4343400"/>
            <a:ext cx="5032375" cy="4114800"/>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2248650579"/>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anose="020B0604020202020204" pitchFamily="34" charset="0"/>
            </a:endParaRPr>
          </a:p>
        </p:txBody>
      </p:sp>
    </p:spTree>
    <p:extLst>
      <p:ext uri="{BB962C8B-B14F-4D97-AF65-F5344CB8AC3E}">
        <p14:creationId xmlns:p14="http://schemas.microsoft.com/office/powerpoint/2010/main" val="171095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147725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835508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83550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8651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smtClean="0">
                <a:latin typeface="Arial" panose="020B0604020202020204" pitchFamily="34" charset="0"/>
                <a:sym typeface="Wingdings" panose="05000000000000000000" pitchFamily="2" charset="2"/>
              </a:rPr>
              <a:t>For Now: both industry needs and NAVOLCHI targets</a:t>
            </a:r>
          </a:p>
          <a:p>
            <a:pPr eaLnBrk="1" hangingPunct="1">
              <a:buFontTx/>
              <a:buNone/>
            </a:pPr>
            <a:r>
              <a:rPr lang="de-DE" smtClean="0">
                <a:latin typeface="Arial" panose="020B0604020202020204" pitchFamily="34" charset="0"/>
                <a:sym typeface="Wingdings" panose="05000000000000000000" pitchFamily="2" charset="2"/>
              </a:rPr>
              <a:t>Future: Industry needs</a:t>
            </a:r>
          </a:p>
        </p:txBody>
      </p:sp>
    </p:spTree>
    <p:extLst>
      <p:ext uri="{BB962C8B-B14F-4D97-AF65-F5344CB8AC3E}">
        <p14:creationId xmlns:p14="http://schemas.microsoft.com/office/powerpoint/2010/main" val="255871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83529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72800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extLst>
      <p:ext uri="{BB962C8B-B14F-4D97-AF65-F5344CB8AC3E}">
        <p14:creationId xmlns:p14="http://schemas.microsoft.com/office/powerpoint/2010/main" val="229268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51832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187325"/>
            <a:ext cx="2125662" cy="5938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79388" y="187325"/>
            <a:ext cx="6229350" cy="5938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49792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5"/>
            <a:ext cx="7416800" cy="6096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l-GR" noProof="0" smtClean="0"/>
          </a:p>
        </p:txBody>
      </p:sp>
    </p:spTree>
    <p:extLst>
      <p:ext uri="{BB962C8B-B14F-4D97-AF65-F5344CB8AC3E}">
        <p14:creationId xmlns:p14="http://schemas.microsoft.com/office/powerpoint/2010/main" val="3344028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9762778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572467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Tree>
    <p:extLst>
      <p:ext uri="{BB962C8B-B14F-4D97-AF65-F5344CB8AC3E}">
        <p14:creationId xmlns:p14="http://schemas.microsoft.com/office/powerpoint/2010/main" val="4338741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324497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027470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89242747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01592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423601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2294768794"/>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21960370"/>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85927773"/>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32550" y="187325"/>
            <a:ext cx="2082800" cy="59896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9388" y="187325"/>
            <a:ext cx="6100762" cy="59896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3505864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66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41401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40098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36200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04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429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452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2.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4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050" y="6130925"/>
            <a:ext cx="1744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60426" name="Text Box 10"/>
          <p:cNvSpPr txBox="1">
            <a:spLocks noChangeArrowheads="1"/>
          </p:cNvSpPr>
          <p:nvPr/>
        </p:nvSpPr>
        <p:spPr bwMode="auto">
          <a:xfrm>
            <a:off x="1643063" y="6500813"/>
            <a:ext cx="6526212" cy="1651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defRPr>
            </a:lvl1pPr>
            <a:lvl2pPr marL="742950" indent="-285750" algn="ctr" eaLnBrk="0" hangingPunct="0">
              <a:lnSpc>
                <a:spcPts val="3200"/>
              </a:lnSpc>
              <a:defRPr sz="3200" b="1">
                <a:solidFill>
                  <a:srgbClr val="220060"/>
                </a:solidFill>
                <a:latin typeface="Arial" charset="0"/>
              </a:defRPr>
            </a:lvl2pPr>
            <a:lvl3pPr marL="1143000" indent="-228600" algn="ctr" eaLnBrk="0" hangingPunct="0">
              <a:lnSpc>
                <a:spcPts val="3200"/>
              </a:lnSpc>
              <a:defRPr sz="3200" b="1">
                <a:solidFill>
                  <a:srgbClr val="220060"/>
                </a:solidFill>
                <a:latin typeface="Arial" charset="0"/>
              </a:defRPr>
            </a:lvl3pPr>
            <a:lvl4pPr marL="1600200" indent="-228600" algn="ctr" eaLnBrk="0" hangingPunct="0">
              <a:lnSpc>
                <a:spcPts val="3200"/>
              </a:lnSpc>
              <a:defRPr sz="3200" b="1">
                <a:solidFill>
                  <a:srgbClr val="220060"/>
                </a:solidFill>
                <a:latin typeface="Arial" charset="0"/>
              </a:defRPr>
            </a:lvl4pPr>
            <a:lvl5pPr marL="2057400" indent="-228600" algn="ctr" eaLnBrk="0" hangingPunct="0">
              <a:lnSpc>
                <a:spcPts val="3200"/>
              </a:lnSpc>
              <a:defRPr sz="3200" b="1">
                <a:solidFill>
                  <a:srgbClr val="220060"/>
                </a:solidFill>
                <a:latin typeface="Arial"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defRPr>
            </a:lvl9pPr>
          </a:lstStyle>
          <a:p>
            <a:pPr algn="l" eaLnBrk="1" hangingPunct="1">
              <a:lnSpc>
                <a:spcPct val="90000"/>
              </a:lnSpc>
              <a:spcBef>
                <a:spcPct val="50000"/>
              </a:spcBef>
              <a:defRPr/>
            </a:pPr>
            <a:r>
              <a:rPr lang="en-US" sz="1200" smtClean="0">
                <a:solidFill>
                  <a:schemeClr val="tx1"/>
                </a:solidFill>
              </a:rPr>
              <a:t>N</a:t>
            </a:r>
            <a:r>
              <a:rPr lang="en-US" sz="1200" smtClean="0"/>
              <a:t>ano Scale Disruptive Silicon-Plasmonic Platform for Chip-to-Chip Interconnection</a:t>
            </a:r>
          </a:p>
        </p:txBody>
      </p:sp>
      <p:sp>
        <p:nvSpPr>
          <p:cNvPr id="60427" name="Text Box 11"/>
          <p:cNvSpPr txBox="1">
            <a:spLocks noChangeArrowheads="1"/>
          </p:cNvSpPr>
          <p:nvPr/>
        </p:nvSpPr>
        <p:spPr bwMode="auto">
          <a:xfrm>
            <a:off x="8429625" y="6500813"/>
            <a:ext cx="215900" cy="212725"/>
          </a:xfrm>
          <a:prstGeom prst="rect">
            <a:avLst/>
          </a:prstGeom>
          <a:noFill/>
          <a:ln w="9525">
            <a:noFill/>
            <a:miter lim="800000"/>
            <a:headEnd/>
            <a:tailEnd/>
          </a:ln>
          <a:effectLst/>
        </p:spPr>
        <p:txBody>
          <a:bodyPr wrap="none" lIns="0" tIns="0" rIns="0" bIns="0">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fld id="{346E87EC-9B89-45AB-82E3-AB3D52CAB771}" type="slidenum">
              <a:rPr lang="en-US" sz="1400"/>
              <a:pPr/>
              <a:t>‹#›</a:t>
            </a:fld>
            <a:endParaRPr lang="en-US" sz="1400"/>
          </a:p>
        </p:txBody>
      </p:sp>
      <p:graphicFrame>
        <p:nvGraphicFramePr>
          <p:cNvPr id="3078" name="Object 54"/>
          <p:cNvGraphicFramePr>
            <a:graphicFrameLocks noChangeAspect="1"/>
          </p:cNvGraphicFramePr>
          <p:nvPr/>
        </p:nvGraphicFramePr>
        <p:xfrm>
          <a:off x="7740650" y="115888"/>
          <a:ext cx="1143000" cy="823912"/>
        </p:xfrm>
        <a:graphic>
          <a:graphicData uri="http://schemas.openxmlformats.org/presentationml/2006/ole">
            <mc:AlternateContent xmlns:mc="http://schemas.openxmlformats.org/markup-compatibility/2006">
              <mc:Choice xmlns:v="urn:schemas-microsoft-com:vml" Requires="v">
                <p:oleObj spid="_x0000_s3130" r:id="rId16" imgW="3895238" imgH="2809524" progId="MSPhotoEd.3">
                  <p:embed/>
                </p:oleObj>
              </mc:Choice>
              <mc:Fallback>
                <p:oleObj r:id="rId16" imgW="3895238" imgH="2809524" progId="MSPhotoEd.3">
                  <p:embed/>
                  <p:pic>
                    <p:nvPicPr>
                      <p:cNvPr id="0" name="Object 5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0650" y="115888"/>
                        <a:ext cx="114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079" name="Gerade Verbindung 10"/>
          <p:cNvCxnSpPr>
            <a:cxnSpLocks noChangeShapeType="1"/>
          </p:cNvCxnSpPr>
          <p:nvPr/>
        </p:nvCxnSpPr>
        <p:spPr bwMode="auto">
          <a:xfrm>
            <a:off x="1619250" y="6430963"/>
            <a:ext cx="7310438" cy="22225"/>
          </a:xfrm>
          <a:prstGeom prst="line">
            <a:avLst/>
          </a:prstGeom>
          <a:noFill/>
          <a:ln w="19050" algn="ctr">
            <a:solidFill>
              <a:srgbClr val="262FDA"/>
            </a:solidFill>
            <a:round/>
            <a:headEnd/>
            <a:tailEnd/>
          </a:ln>
          <a:extLst>
            <a:ext uri="{909E8E84-426E-40DD-AFC4-6F175D3DCCD1}">
              <a14:hiddenFill xmlns:a14="http://schemas.microsoft.com/office/drawing/2010/main">
                <a:noFill/>
              </a14:hiddenFill>
            </a:ext>
          </a:extLst>
        </p:spPr>
      </p:cxnSp>
      <p:cxnSp>
        <p:nvCxnSpPr>
          <p:cNvPr id="3080" name="Gerade Verbindung 10"/>
          <p:cNvCxnSpPr>
            <a:cxnSpLocks noChangeShapeType="1"/>
          </p:cNvCxnSpPr>
          <p:nvPr/>
        </p:nvCxnSpPr>
        <p:spPr bwMode="auto">
          <a:xfrm>
            <a:off x="177800" y="765175"/>
            <a:ext cx="7418388"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cs typeface="Arial" charset="0"/>
        </a:defRPr>
      </a:lvl2pPr>
      <a:lvl3pPr algn="ctr" rtl="0" eaLnBrk="0" fontAlgn="base" hangingPunct="0">
        <a:lnSpc>
          <a:spcPts val="3200"/>
        </a:lnSpc>
        <a:spcBef>
          <a:spcPct val="0"/>
        </a:spcBef>
        <a:spcAft>
          <a:spcPct val="0"/>
        </a:spcAft>
        <a:defRPr sz="2800" b="1">
          <a:solidFill>
            <a:srgbClr val="220060"/>
          </a:solidFill>
          <a:latin typeface="Arial" charset="0"/>
          <a:cs typeface="Arial" charset="0"/>
        </a:defRPr>
      </a:lvl3pPr>
      <a:lvl4pPr algn="ctr" rtl="0" eaLnBrk="0" fontAlgn="base" hangingPunct="0">
        <a:lnSpc>
          <a:spcPts val="3200"/>
        </a:lnSpc>
        <a:spcBef>
          <a:spcPct val="0"/>
        </a:spcBef>
        <a:spcAft>
          <a:spcPct val="0"/>
        </a:spcAft>
        <a:defRPr sz="2800" b="1">
          <a:solidFill>
            <a:srgbClr val="220060"/>
          </a:solidFill>
          <a:latin typeface="Arial" charset="0"/>
          <a:cs typeface="Arial" charset="0"/>
        </a:defRPr>
      </a:lvl4pPr>
      <a:lvl5pPr algn="ctr" rtl="0" eaLnBrk="0" fontAlgn="base" hangingPunct="0">
        <a:lnSpc>
          <a:spcPts val="3200"/>
        </a:lnSpc>
        <a:spcBef>
          <a:spcPct val="0"/>
        </a:spcBef>
        <a:spcAft>
          <a:spcPct val="0"/>
        </a:spcAft>
        <a:defRPr sz="2800" b="1">
          <a:solidFill>
            <a:srgbClr val="220060"/>
          </a:solidFill>
          <a:latin typeface="Arial" charset="0"/>
          <a:cs typeface="Arial" charset="0"/>
        </a:defRPr>
      </a:lvl5pPr>
      <a:lvl6pPr marL="457200" algn="ctr" rtl="0" fontAlgn="base">
        <a:lnSpc>
          <a:spcPts val="3200"/>
        </a:lnSpc>
        <a:spcBef>
          <a:spcPct val="0"/>
        </a:spcBef>
        <a:spcAft>
          <a:spcPct val="0"/>
        </a:spcAft>
        <a:defRPr sz="2800" b="1">
          <a:solidFill>
            <a:srgbClr val="220060"/>
          </a:solidFill>
          <a:latin typeface="Arial" charset="0"/>
          <a:cs typeface="Arial" charset="0"/>
        </a:defRPr>
      </a:lvl6pPr>
      <a:lvl7pPr marL="914400" algn="ctr" rtl="0" fontAlgn="base">
        <a:lnSpc>
          <a:spcPts val="3200"/>
        </a:lnSpc>
        <a:spcBef>
          <a:spcPct val="0"/>
        </a:spcBef>
        <a:spcAft>
          <a:spcPct val="0"/>
        </a:spcAft>
        <a:defRPr sz="2800" b="1">
          <a:solidFill>
            <a:srgbClr val="220060"/>
          </a:solidFill>
          <a:latin typeface="Arial" charset="0"/>
          <a:cs typeface="Arial" charset="0"/>
        </a:defRPr>
      </a:lvl7pPr>
      <a:lvl8pPr marL="1371600" algn="ctr" rtl="0" fontAlgn="base">
        <a:lnSpc>
          <a:spcPts val="3200"/>
        </a:lnSpc>
        <a:spcBef>
          <a:spcPct val="0"/>
        </a:spcBef>
        <a:spcAft>
          <a:spcPct val="0"/>
        </a:spcAft>
        <a:defRPr sz="2800" b="1">
          <a:solidFill>
            <a:srgbClr val="220060"/>
          </a:solidFill>
          <a:latin typeface="Arial" charset="0"/>
          <a:cs typeface="Arial" charset="0"/>
        </a:defRPr>
      </a:lvl8pPr>
      <a:lvl9pPr marL="1828800" algn="ctr" rtl="0" fontAlgn="base">
        <a:lnSpc>
          <a:spcPts val="3200"/>
        </a:lnSpc>
        <a:spcBef>
          <a:spcPct val="0"/>
        </a:spcBef>
        <a:spcAft>
          <a:spcPct val="0"/>
        </a:spcAft>
        <a:defRPr sz="2800" b="1">
          <a:solidFill>
            <a:srgbClr val="220060"/>
          </a:solidFill>
          <a:latin typeface="Arial" charset="0"/>
          <a:cs typeface="Arial" charset="0"/>
        </a:defRPr>
      </a:lvl9pPr>
    </p:titleStyle>
    <p:bodyStyle>
      <a:lvl1pPr marL="342900" indent="-342900" algn="l" rtl="0" eaLnBrk="0" fontAlgn="base" hangingPunct="0">
        <a:lnSpc>
          <a:spcPct val="80000"/>
        </a:lnSpc>
        <a:spcBef>
          <a:spcPct val="25000"/>
        </a:spcBef>
        <a:spcAft>
          <a:spcPct val="0"/>
        </a:spcAft>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mn-ea"/>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5pPr>
      <a:lvl6pPr marL="25146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6pPr>
      <a:lvl7pPr marL="29718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7pPr>
      <a:lvl8pPr marL="34290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8pPr>
      <a:lvl9pPr marL="38862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endParaRPr>
          </a:p>
        </p:txBody>
      </p:sp>
      <p:graphicFrame>
        <p:nvGraphicFramePr>
          <p:cNvPr id="56323" name="Object 3"/>
          <p:cNvGraphicFramePr>
            <a:graphicFrameLocks noChangeAspect="1"/>
          </p:cNvGraphicFramePr>
          <p:nvPr/>
        </p:nvGraphicFramePr>
        <p:xfrm>
          <a:off x="7380288" y="260350"/>
          <a:ext cx="1485900" cy="1071563"/>
        </p:xfrm>
        <a:graphic>
          <a:graphicData uri="http://schemas.openxmlformats.org/presentationml/2006/ole">
            <mc:AlternateContent xmlns:mc="http://schemas.openxmlformats.org/markup-compatibility/2006">
              <mc:Choice xmlns:v="urn:schemas-microsoft-com:vml" Requires="v">
                <p:oleObj spid="_x0000_s56378" r:id="rId14" imgW="3895238" imgH="2809524" progId="">
                  <p:embed/>
                </p:oleObj>
              </mc:Choice>
              <mc:Fallback>
                <p:oleObj r:id="rId14" imgW="3895238" imgH="2809524" progId="">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80288" y="260350"/>
                        <a:ext cx="1485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6324"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4651375"/>
            <a:ext cx="32400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eaLnBrk="1" hangingPunct="1">
              <a:lnSpc>
                <a:spcPct val="90000"/>
              </a:lnSpc>
              <a:spcBef>
                <a:spcPct val="50000"/>
              </a:spcBef>
              <a:defRPr/>
            </a:pPr>
            <a:r>
              <a:rPr lang="en-US" sz="1800">
                <a:solidFill>
                  <a:schemeClr val="tx1"/>
                </a:solidFill>
              </a:rPr>
              <a:t>Nano Scale Disruptive Silicon-Plasmonic Platform for Chip-to-Chip Interconnection</a:t>
            </a:r>
          </a:p>
          <a:p>
            <a:pPr eaLnBrk="1" hangingPunct="1">
              <a:lnSpc>
                <a:spcPct val="90000"/>
              </a:lnSpc>
              <a:spcBef>
                <a:spcPct val="50000"/>
              </a:spcBef>
              <a:defRPr/>
            </a:pPr>
            <a:r>
              <a:rPr lang="en-US" sz="1800">
                <a:solidFill>
                  <a:schemeClr val="tx1"/>
                </a:solidFill>
              </a:rPr>
              <a:t>www.navolchi.eu</a:t>
            </a:r>
          </a:p>
        </p:txBody>
      </p:sp>
      <p:sp>
        <p:nvSpPr>
          <p:cNvPr id="13" name="Text Box 11"/>
          <p:cNvSpPr txBox="1">
            <a:spLocks noChangeArrowheads="1"/>
          </p:cNvSpPr>
          <p:nvPr userDrawn="1"/>
        </p:nvSpPr>
        <p:spPr bwMode="auto">
          <a:xfrm>
            <a:off x="654050" y="333375"/>
            <a:ext cx="6338888" cy="1154113"/>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a:lnSpc>
                <a:spcPct val="150000"/>
              </a:lnSpc>
              <a:defRPr/>
            </a:pPr>
            <a:r>
              <a:rPr lang="en-US" i="1" dirty="0">
                <a:solidFill>
                  <a:schemeClr val="tx1"/>
                </a:solidFill>
              </a:rPr>
              <a:t>NAVOLCHI</a:t>
            </a:r>
            <a:r>
              <a:rPr lang="en-US" dirty="0"/>
              <a:t>  </a:t>
            </a:r>
            <a:r>
              <a:rPr lang="en-US" dirty="0" smtClean="0"/>
              <a:t>2</a:t>
            </a:r>
            <a:r>
              <a:rPr lang="en-US" baseline="30000" dirty="0" smtClean="0"/>
              <a:t>nd</a:t>
            </a:r>
            <a:r>
              <a:rPr lang="en-US" dirty="0" smtClean="0"/>
              <a:t> </a:t>
            </a:r>
            <a:r>
              <a:rPr lang="en-US" dirty="0"/>
              <a:t>Review Meeting</a:t>
            </a:r>
            <a:r>
              <a:rPr lang="en-US" sz="2400" dirty="0"/>
              <a:t> </a:t>
            </a:r>
          </a:p>
          <a:p>
            <a:pPr>
              <a:lnSpc>
                <a:spcPct val="150000"/>
              </a:lnSpc>
              <a:defRPr/>
            </a:pPr>
            <a:r>
              <a:rPr lang="en-US" sz="1800" dirty="0" smtClean="0"/>
              <a:t>July 10</a:t>
            </a:r>
            <a:r>
              <a:rPr lang="en-US" sz="1800" baseline="30000" dirty="0" smtClean="0"/>
              <a:t>th</a:t>
            </a:r>
            <a:r>
              <a:rPr lang="en-US" sz="1800" dirty="0" smtClean="0"/>
              <a:t> 2013, </a:t>
            </a:r>
            <a:r>
              <a:rPr lang="en-US" sz="1800" dirty="0"/>
              <a:t>Brussels</a:t>
            </a:r>
            <a:endParaRPr lang="de-DE" sz="1800" dirty="0"/>
          </a:p>
        </p:txBody>
      </p:sp>
      <p:sp>
        <p:nvSpPr>
          <p:cNvPr id="14"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eaLnBrk="1" hangingPunct="1">
              <a:lnSpc>
                <a:spcPct val="90000"/>
              </a:lnSpc>
              <a:defRPr/>
            </a:pPr>
            <a:r>
              <a:rPr lang="en-US" sz="1200">
                <a:solidFill>
                  <a:schemeClr val="tx1"/>
                </a:solidFill>
              </a:rPr>
              <a:t>FP7-ICT-2011-7</a:t>
            </a:r>
          </a:p>
          <a:p>
            <a:pPr eaLnBrk="1" hangingPunct="1">
              <a:lnSpc>
                <a:spcPct val="90000"/>
              </a:lnSpc>
              <a:defRPr/>
            </a:pPr>
            <a:r>
              <a:rPr lang="en-US" sz="1200">
                <a:solidFill>
                  <a:schemeClr val="tx1"/>
                </a:solidFill>
              </a:rPr>
              <a:t>GA 288869</a:t>
            </a:r>
          </a:p>
        </p:txBody>
      </p:sp>
      <p:sp>
        <p:nvSpPr>
          <p:cNvPr id="56328"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fontAlgn="base">
        <a:lnSpc>
          <a:spcPts val="3200"/>
        </a:lnSpc>
        <a:spcBef>
          <a:spcPct val="0"/>
        </a:spcBef>
        <a:spcAft>
          <a:spcPct val="0"/>
        </a:spcAft>
        <a:defRPr sz="2800" b="1" kern="1200">
          <a:solidFill>
            <a:srgbClr val="220060"/>
          </a:solidFill>
          <a:latin typeface="+mj-lt"/>
          <a:ea typeface="+mj-ea"/>
          <a:cs typeface="+mj-cs"/>
        </a:defRPr>
      </a:lvl1pPr>
      <a:lvl2pPr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2pPr>
      <a:lvl3pPr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3pPr>
      <a:lvl4pPr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4pPr>
      <a:lvl5pPr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5pPr>
      <a:lvl6pPr marL="457200"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6pPr>
      <a:lvl7pPr marL="914400"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7pPr>
      <a:lvl8pPr marL="1371600"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8pPr>
      <a:lvl9pPr marL="1828800"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9pPr>
    </p:titleStyle>
    <p:bodyStyle>
      <a:lvl1pPr marL="342900" indent="-342900" algn="l" rtl="0" fontAlgn="base">
        <a:lnSpc>
          <a:spcPct val="80000"/>
        </a:lnSpc>
        <a:spcBef>
          <a:spcPct val="25000"/>
        </a:spcBef>
        <a:spcAft>
          <a:spcPct val="0"/>
        </a:spcAft>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1pPr>
      <a:lvl2pPr marL="742950" indent="-28575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2pPr>
      <a:lvl3pPr marL="11430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3pPr>
      <a:lvl4pPr marL="16002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4pPr>
      <a:lvl5pPr marL="20574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Text Box 10"/>
          <p:cNvSpPr txBox="1">
            <a:spLocks noChangeArrowheads="1"/>
          </p:cNvSpPr>
          <p:nvPr/>
        </p:nvSpPr>
        <p:spPr bwMode="auto">
          <a:xfrm>
            <a:off x="323850" y="2060575"/>
            <a:ext cx="8382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spcAft>
                <a:spcPts val="600"/>
              </a:spcAft>
            </a:pPr>
            <a:r>
              <a:rPr lang="en-US" sz="2000" dirty="0">
                <a:solidFill>
                  <a:schemeClr val="bg1"/>
                </a:solidFill>
                <a:cs typeface="Arial" panose="020B0604020202020204" pitchFamily="34" charset="0"/>
              </a:rPr>
              <a:t>Work Package 2: Definition and Specifications of </a:t>
            </a:r>
            <a:r>
              <a:rPr lang="en-US" sz="2000" dirty="0" err="1">
                <a:solidFill>
                  <a:schemeClr val="bg1"/>
                </a:solidFill>
                <a:cs typeface="Arial" panose="020B0604020202020204" pitchFamily="34" charset="0"/>
              </a:rPr>
              <a:t>Plasmonic</a:t>
            </a:r>
            <a:r>
              <a:rPr lang="en-US" sz="2000" dirty="0">
                <a:solidFill>
                  <a:schemeClr val="bg1"/>
                </a:solidFill>
                <a:cs typeface="Arial" panose="020B0604020202020204" pitchFamily="34" charset="0"/>
              </a:rPr>
              <a:t> Chip-to-Chip Interconnection Platform</a:t>
            </a:r>
          </a:p>
          <a:p>
            <a:pPr algn="ctr">
              <a:spcAft>
                <a:spcPts val="600"/>
              </a:spcAft>
            </a:pPr>
            <a:endParaRPr lang="en-US" sz="2000" dirty="0">
              <a:solidFill>
                <a:schemeClr val="bg1"/>
              </a:solidFill>
              <a:cs typeface="Arial" panose="020B0604020202020204" pitchFamily="34" charset="0"/>
            </a:endParaRPr>
          </a:p>
          <a:p>
            <a:pPr algn="ctr">
              <a:spcAft>
                <a:spcPts val="600"/>
              </a:spcAft>
            </a:pPr>
            <a:r>
              <a:rPr lang="en-US" sz="1800" u="sng" dirty="0" smtClean="0">
                <a:solidFill>
                  <a:schemeClr val="bg1"/>
                </a:solidFill>
                <a:cs typeface="Arial" panose="020B0604020202020204" pitchFamily="34" charset="0"/>
              </a:rPr>
              <a:t>Christoforos Kachris</a:t>
            </a:r>
            <a:r>
              <a:rPr lang="en-US" sz="1800" dirty="0" smtClean="0">
                <a:solidFill>
                  <a:schemeClr val="bg1"/>
                </a:solidFill>
                <a:cs typeface="Arial" panose="020B0604020202020204" pitchFamily="34" charset="0"/>
              </a:rPr>
              <a:t>, </a:t>
            </a:r>
            <a:r>
              <a:rPr lang="en-US" sz="1800" dirty="0" err="1" smtClean="0">
                <a:solidFill>
                  <a:schemeClr val="bg1"/>
                </a:solidFill>
                <a:cs typeface="Arial" panose="020B0604020202020204" pitchFamily="34" charset="0"/>
              </a:rPr>
              <a:t>Emmanouil</a:t>
            </a:r>
            <a:r>
              <a:rPr lang="en-US" sz="1800" dirty="0" smtClean="0">
                <a:solidFill>
                  <a:schemeClr val="bg1"/>
                </a:solidFill>
                <a:cs typeface="Arial" panose="020B0604020202020204" pitchFamily="34" charset="0"/>
              </a:rPr>
              <a:t>-P</a:t>
            </a:r>
            <a:r>
              <a:rPr lang="en-US" sz="1800" dirty="0">
                <a:solidFill>
                  <a:schemeClr val="bg1"/>
                </a:solidFill>
                <a:cs typeface="Arial" panose="020B0604020202020204" pitchFamily="34" charset="0"/>
              </a:rPr>
              <a:t>. Fitrakis, Ioannis Tomkos  </a:t>
            </a:r>
            <a:r>
              <a:rPr lang="en-US" sz="1800" dirty="0" smtClean="0">
                <a:solidFill>
                  <a:schemeClr val="bg1"/>
                </a:solidFill>
                <a:cs typeface="Arial" panose="020B0604020202020204" pitchFamily="34" charset="0"/>
              </a:rPr>
              <a:t/>
            </a:r>
            <a:br>
              <a:rPr lang="en-US" sz="1800" dirty="0" smtClean="0">
                <a:solidFill>
                  <a:schemeClr val="bg1"/>
                </a:solidFill>
                <a:cs typeface="Arial" panose="020B0604020202020204" pitchFamily="34" charset="0"/>
              </a:rPr>
            </a:br>
            <a:r>
              <a:rPr lang="en-US" sz="1800" dirty="0" smtClean="0">
                <a:solidFill>
                  <a:schemeClr val="bg1"/>
                </a:solidFill>
                <a:cs typeface="Arial" panose="020B0604020202020204" pitchFamily="34" charset="0"/>
              </a:rPr>
              <a:t>(</a:t>
            </a:r>
            <a:r>
              <a:rPr lang="en-US" sz="2000" dirty="0">
                <a:solidFill>
                  <a:schemeClr val="bg1"/>
                </a:solidFill>
                <a:cs typeface="Arial" panose="020B0604020202020204" pitchFamily="34" charset="0"/>
              </a:rPr>
              <a:t>AIT, Greece)</a:t>
            </a:r>
            <a:endParaRPr lang="de-DE" sz="2000" dirty="0">
              <a:solidFill>
                <a:schemeClr val="bg1"/>
              </a:solidFill>
              <a:cs typeface="Arial" panose="020B0604020202020204" pitchFamily="34" charset="0"/>
            </a:endParaRPr>
          </a:p>
        </p:txBody>
      </p:sp>
      <p:sp>
        <p:nvSpPr>
          <p:cNvPr id="2" name="Rectangle 1"/>
          <p:cNvSpPr/>
          <p:nvPr/>
        </p:nvSpPr>
        <p:spPr>
          <a:xfrm>
            <a:off x="467544" y="332656"/>
            <a:ext cx="669674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NAVOLCHI, Eindhoven Meeting</a:t>
            </a:r>
          </a:p>
          <a:p>
            <a:pPr algn="ctr"/>
            <a:r>
              <a:rPr lang="en-US" dirty="0" smtClean="0">
                <a:solidFill>
                  <a:schemeClr val="tx1"/>
                </a:solidFill>
              </a:rPr>
              <a:t>28 January 2014</a:t>
            </a:r>
            <a:endParaRPr lang="el-GR"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Task 2.2 Modeling of Devices &amp; System</a:t>
            </a:r>
            <a:endParaRPr lang="el-GR" smtClean="0"/>
          </a:p>
        </p:txBody>
      </p:sp>
      <p:sp>
        <p:nvSpPr>
          <p:cNvPr id="87046" name="Rectangle 7"/>
          <p:cNvSpPr>
            <a:spLocks noChangeArrowheads="1"/>
          </p:cNvSpPr>
          <p:nvPr/>
        </p:nvSpPr>
        <p:spPr bwMode="auto">
          <a:xfrm>
            <a:off x="684213" y="765175"/>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6213" indent="-176213"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lnSpc>
                <a:spcPct val="150000"/>
              </a:lnSpc>
            </a:pPr>
            <a:r>
              <a:rPr lang="es-ES" sz="2000">
                <a:solidFill>
                  <a:srgbClr val="0000DD"/>
                </a:solidFill>
                <a:ea typeface="ＭＳ Ｐゴシック" panose="020B0600070205080204" pitchFamily="34" charset="-128"/>
              </a:rPr>
              <a:t>IV. NAVOLCHI System</a:t>
            </a:r>
            <a:endParaRPr lang="de-DE" sz="2000">
              <a:solidFill>
                <a:srgbClr val="0000DD"/>
              </a:solidFill>
              <a:ea typeface="ＭＳ Ｐゴシック" panose="020B0600070205080204" pitchFamily="34" charset="-128"/>
            </a:endParaRPr>
          </a:p>
        </p:txBody>
      </p:sp>
      <p:pic>
        <p:nvPicPr>
          <p:cNvPr id="87048" name="Picture 2" descr="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557338"/>
            <a:ext cx="6088062"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r>
              <a:rPr lang="en-US" dirty="0"/>
              <a:t>Task 2.2 Modeling of Devices &amp; System</a:t>
            </a:r>
            <a:endParaRPr lang="en-US" dirty="0" smtClean="0">
              <a:solidFill>
                <a:srgbClr val="FF0000"/>
              </a:solidFill>
            </a:endParaRPr>
          </a:p>
        </p:txBody>
      </p:sp>
      <p:sp>
        <p:nvSpPr>
          <p:cNvPr id="59395" name="Text Box 3"/>
          <p:cNvSpPr txBox="1">
            <a:spLocks noChangeArrowheads="1"/>
          </p:cNvSpPr>
          <p:nvPr/>
        </p:nvSpPr>
        <p:spPr bwMode="auto">
          <a:xfrm>
            <a:off x="539750" y="836712"/>
            <a:ext cx="799306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r>
              <a:rPr lang="en-GB" sz="2000" dirty="0" smtClean="0"/>
              <a:t>D2.3 Investigation </a:t>
            </a:r>
            <a:r>
              <a:rPr lang="en-GB" sz="2000" dirty="0"/>
              <a:t>of chip-to-chip interconnection level specifications employing new </a:t>
            </a:r>
            <a:r>
              <a:rPr lang="en-GB" sz="2000" dirty="0" err="1"/>
              <a:t>plasmonic</a:t>
            </a:r>
            <a:r>
              <a:rPr lang="en-GB" sz="2000" dirty="0"/>
              <a:t> </a:t>
            </a:r>
            <a:r>
              <a:rPr lang="en-GB" sz="2000" dirty="0" smtClean="0"/>
              <a:t>devices</a:t>
            </a:r>
          </a:p>
          <a:p>
            <a:endParaRPr lang="en-GB" sz="2000" dirty="0" smtClean="0"/>
          </a:p>
          <a:p>
            <a:r>
              <a:rPr lang="en-US" sz="1800" b="0" dirty="0" smtClean="0"/>
              <a:t>The </a:t>
            </a:r>
            <a:r>
              <a:rPr lang="en-US" sz="1800" b="0" dirty="0"/>
              <a:t>simulation platform has been realized with the commercial VPI Photonics software. Eight system configurations have been studied in total. The study is focused on the question of device characteristics, so that the system target specifications are achieved. </a:t>
            </a:r>
            <a:endParaRPr lang="en-US" sz="1800" b="0" dirty="0" smtClean="0"/>
          </a:p>
          <a:p>
            <a:endParaRPr lang="en-US" sz="1800" b="0" dirty="0" smtClean="0"/>
          </a:p>
          <a:p>
            <a:r>
              <a:rPr lang="de-DE" sz="1800" dirty="0"/>
              <a:t>The simulation platform presented here is used for the evaluation of the device specs in relation to the system specs. The aim of this process is to provide feedback and guide the device leaders so that the system specs are ultimately achieved.</a:t>
            </a:r>
            <a:endParaRPr lang="el-GR" sz="1800" dirty="0"/>
          </a:p>
          <a:p>
            <a:endParaRPr lang="en-US" sz="1800" b="0" dirty="0"/>
          </a:p>
          <a:p>
            <a:r>
              <a:rPr lang="de-DE" sz="1800" dirty="0"/>
              <a:t>The plasmonic transmitter consists of a metallo-dielectric laser and a plasmonic modulator. </a:t>
            </a:r>
            <a:endParaRPr lang="de-DE" sz="1800" dirty="0" smtClean="0"/>
          </a:p>
          <a:p>
            <a:endParaRPr lang="de-DE" sz="1800" dirty="0"/>
          </a:p>
          <a:p>
            <a:r>
              <a:rPr lang="de-DE" sz="1800" dirty="0" smtClean="0"/>
              <a:t>The </a:t>
            </a:r>
            <a:r>
              <a:rPr lang="de-DE" sz="1800" dirty="0"/>
              <a:t>plasmonic receiver consists of a plasmonic pre-amplifier and a plasmonic photodetector. Gratings are used to couple light out of and into the chips.</a:t>
            </a:r>
            <a:endParaRPr lang="el-GR" sz="1800" b="0" dirty="0"/>
          </a:p>
          <a:p>
            <a:pPr eaLnBrk="1" hangingPunct="1">
              <a:spcAft>
                <a:spcPct val="20000"/>
              </a:spcAft>
            </a:pPr>
            <a:endParaRPr lang="en-US" sz="2000" b="0" dirty="0"/>
          </a:p>
        </p:txBody>
      </p:sp>
    </p:spTree>
    <p:extLst>
      <p:ext uri="{BB962C8B-B14F-4D97-AF65-F5344CB8AC3E}">
        <p14:creationId xmlns:p14="http://schemas.microsoft.com/office/powerpoint/2010/main" val="3463668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en-GB" dirty="0"/>
              <a:t>Indirect modulation scenario with </a:t>
            </a:r>
            <a:r>
              <a:rPr lang="en-GB" dirty="0" err="1"/>
              <a:t>plasmonic</a:t>
            </a:r>
            <a:r>
              <a:rPr lang="en-GB" dirty="0"/>
              <a:t> amplifier</a:t>
            </a:r>
            <a:endParaRPr lang="en-US" dirty="0" smtClean="0">
              <a:solidFill>
                <a:srgbClr val="FF0000"/>
              </a:solidFill>
            </a:endParaRPr>
          </a:p>
        </p:txBody>
      </p:sp>
      <p:sp>
        <p:nvSpPr>
          <p:cNvPr id="61443" name="Text Box 4"/>
          <p:cNvSpPr txBox="1">
            <a:spLocks noChangeArrowheads="1"/>
          </p:cNvSpPr>
          <p:nvPr/>
        </p:nvSpPr>
        <p:spPr bwMode="auto">
          <a:xfrm>
            <a:off x="539750" y="836712"/>
            <a:ext cx="7345363"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pPr>
            <a:r>
              <a:rPr lang="de-DE" sz="1800" b="0" dirty="0"/>
              <a:t>The metallic nanolaser feeds the plasmonic modulator. </a:t>
            </a:r>
            <a:endParaRPr lang="de-DE" sz="1800" b="0" dirty="0" smtClean="0"/>
          </a:p>
          <a:p>
            <a:pPr eaLnBrk="1" hangingPunct="1">
              <a:spcAft>
                <a:spcPct val="20000"/>
              </a:spcAft>
            </a:pPr>
            <a:r>
              <a:rPr lang="de-DE" sz="1800" b="0" dirty="0" smtClean="0"/>
              <a:t>The </a:t>
            </a:r>
            <a:r>
              <a:rPr lang="de-DE" sz="1800" b="0" dirty="0"/>
              <a:t>modulator sends the modulated signal to the receiver chip, where it goes through the plasmonic amplifier before ending up in the photodetector. </a:t>
            </a:r>
            <a:endParaRPr lang="de-DE" sz="1800" b="0" dirty="0" smtClean="0"/>
          </a:p>
          <a:p>
            <a:pPr eaLnBrk="1" hangingPunct="1">
              <a:spcAft>
                <a:spcPct val="20000"/>
              </a:spcAft>
            </a:pPr>
            <a:r>
              <a:rPr lang="de-DE" sz="1800" b="0" dirty="0" smtClean="0"/>
              <a:t>The </a:t>
            </a:r>
            <a:r>
              <a:rPr lang="de-DE" sz="1800" b="0" dirty="0"/>
              <a:t>laser, the modulator and the receiver are on 3 different chips</a:t>
            </a:r>
            <a:r>
              <a:rPr lang="de-DE" sz="1800" b="0" dirty="0" smtClean="0"/>
              <a:t>.</a:t>
            </a:r>
          </a:p>
          <a:p>
            <a:pPr eaLnBrk="1" hangingPunct="1">
              <a:spcAft>
                <a:spcPct val="20000"/>
              </a:spcAft>
            </a:pPr>
            <a:r>
              <a:rPr lang="de-DE" sz="1800" b="0" dirty="0"/>
              <a:t>The communication between the chips is established by gratings to send and receive the signal.</a:t>
            </a:r>
            <a:endParaRPr lang="el-GR" sz="1800" b="0" dirty="0"/>
          </a:p>
          <a:p>
            <a:pPr eaLnBrk="1" hangingPunct="1">
              <a:spcAft>
                <a:spcPct val="20000"/>
              </a:spcAft>
            </a:pPr>
            <a:endParaRPr lang="en-US" sz="1800" b="0" dirty="0"/>
          </a:p>
        </p:txBody>
      </p:sp>
      <p:pic>
        <p:nvPicPr>
          <p:cNvPr id="57346" name="Picture 2" descr="Indirect - I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49" y="3043178"/>
            <a:ext cx="8207291" cy="300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698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en-GB" dirty="0"/>
              <a:t>Indirect modulation scenario without a </a:t>
            </a:r>
            <a:r>
              <a:rPr lang="en-GB" dirty="0" err="1"/>
              <a:t>plasmonic</a:t>
            </a:r>
            <a:r>
              <a:rPr lang="en-GB" dirty="0"/>
              <a:t> amplifier at the receiver</a:t>
            </a:r>
            <a:endParaRPr lang="en-US" dirty="0" smtClean="0">
              <a:solidFill>
                <a:srgbClr val="FF0000"/>
              </a:solidFill>
            </a:endParaRPr>
          </a:p>
        </p:txBody>
      </p:sp>
      <p:sp>
        <p:nvSpPr>
          <p:cNvPr id="61443" name="Text Box 4"/>
          <p:cNvSpPr txBox="1">
            <a:spLocks noChangeArrowheads="1"/>
          </p:cNvSpPr>
          <p:nvPr/>
        </p:nvSpPr>
        <p:spPr bwMode="auto">
          <a:xfrm>
            <a:off x="539750" y="981075"/>
            <a:ext cx="73453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pPr>
            <a:r>
              <a:rPr lang="en-US" sz="2000" b="0" dirty="0"/>
              <a:t>The indirect modulation scenario </a:t>
            </a:r>
            <a:r>
              <a:rPr lang="en-US" sz="2000" b="0" dirty="0" smtClean="0"/>
              <a:t>is studied </a:t>
            </a:r>
            <a:r>
              <a:rPr lang="en-US" sz="2000" b="0" dirty="0"/>
              <a:t>with two different </a:t>
            </a:r>
            <a:r>
              <a:rPr lang="en-US" sz="2000" b="0" dirty="0" err="1"/>
              <a:t>photodetectors</a:t>
            </a:r>
            <a:r>
              <a:rPr lang="en-US" sz="2000" b="0" dirty="0"/>
              <a:t>. A </a:t>
            </a:r>
            <a:r>
              <a:rPr lang="en-US" sz="2000" b="0" dirty="0" err="1"/>
              <a:t>plasmonic</a:t>
            </a:r>
            <a:r>
              <a:rPr lang="en-US" sz="2000" b="0" dirty="0"/>
              <a:t> one from UVEG and a standard PIN one from IMEC. In addition, each case </a:t>
            </a:r>
            <a:r>
              <a:rPr lang="en-US" sz="2000" b="0" dirty="0" smtClean="0"/>
              <a:t>is </a:t>
            </a:r>
            <a:r>
              <a:rPr lang="en-US" sz="2000" b="0" dirty="0"/>
              <a:t>studied with and without the amplifier.</a:t>
            </a:r>
          </a:p>
        </p:txBody>
      </p:sp>
      <p:pic>
        <p:nvPicPr>
          <p:cNvPr id="58370" name="Picture 2" descr="Indirect - IMEC - NO 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61059"/>
            <a:ext cx="8500836"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69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en-GB" dirty="0"/>
              <a:t>Direct modulation scenario </a:t>
            </a:r>
            <a:r>
              <a:rPr lang="en-GB" dirty="0" smtClean="0"/>
              <a:t>with </a:t>
            </a:r>
            <a:r>
              <a:rPr lang="en-GB" dirty="0" err="1"/>
              <a:t>plasmonic</a:t>
            </a:r>
            <a:r>
              <a:rPr lang="en-GB" dirty="0"/>
              <a:t> amplifier</a:t>
            </a:r>
            <a:endParaRPr lang="en-US" dirty="0" smtClean="0">
              <a:solidFill>
                <a:srgbClr val="FF0000"/>
              </a:solidFill>
            </a:endParaRPr>
          </a:p>
        </p:txBody>
      </p:sp>
      <p:sp>
        <p:nvSpPr>
          <p:cNvPr id="61443" name="Text Box 4"/>
          <p:cNvSpPr txBox="1">
            <a:spLocks noChangeArrowheads="1"/>
          </p:cNvSpPr>
          <p:nvPr/>
        </p:nvSpPr>
        <p:spPr bwMode="auto">
          <a:xfrm>
            <a:off x="539750" y="981075"/>
            <a:ext cx="73453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pPr>
            <a:r>
              <a:rPr lang="en-US" sz="2000" b="0" dirty="0"/>
              <a:t>The idea here is that the power of the </a:t>
            </a:r>
            <a:r>
              <a:rPr lang="en-US" sz="2000" b="0" dirty="0" err="1"/>
              <a:t>metallo</a:t>
            </a:r>
            <a:r>
              <a:rPr lang="en-US" sz="2000" b="0" dirty="0"/>
              <a:t>-dielectric laser is low (~ 50 </a:t>
            </a:r>
            <a:r>
              <a:rPr lang="el-GR" sz="2000" b="0" dirty="0"/>
              <a:t>μ</a:t>
            </a:r>
            <a:r>
              <a:rPr lang="en-US" sz="2000" b="0" dirty="0"/>
              <a:t>W) and maybe that will not be enough to cooperate with the </a:t>
            </a:r>
            <a:r>
              <a:rPr lang="en-US" sz="2000" b="0" dirty="0" err="1"/>
              <a:t>plasmonic</a:t>
            </a:r>
            <a:r>
              <a:rPr lang="en-US" sz="2000" b="0" dirty="0"/>
              <a:t> modulator</a:t>
            </a:r>
          </a:p>
        </p:txBody>
      </p:sp>
      <p:pic>
        <p:nvPicPr>
          <p:cNvPr id="59394" name="Picture 2" descr="Direct - I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52936"/>
            <a:ext cx="7727462" cy="289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931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en-GB" dirty="0"/>
              <a:t>Direct modulation scenario </a:t>
            </a:r>
            <a:r>
              <a:rPr lang="en-GB" dirty="0" smtClean="0"/>
              <a:t>without </a:t>
            </a:r>
            <a:r>
              <a:rPr lang="en-GB" dirty="0" err="1"/>
              <a:t>plasmonic</a:t>
            </a:r>
            <a:r>
              <a:rPr lang="en-GB" dirty="0"/>
              <a:t> amplifier</a:t>
            </a:r>
            <a:endParaRPr lang="en-US" dirty="0" smtClean="0">
              <a:solidFill>
                <a:srgbClr val="FF0000"/>
              </a:solidFill>
            </a:endParaRPr>
          </a:p>
        </p:txBody>
      </p:sp>
      <p:sp>
        <p:nvSpPr>
          <p:cNvPr id="61443" name="Text Box 4"/>
          <p:cNvSpPr txBox="1">
            <a:spLocks noChangeArrowheads="1"/>
          </p:cNvSpPr>
          <p:nvPr/>
        </p:nvSpPr>
        <p:spPr bwMode="auto">
          <a:xfrm>
            <a:off x="539750" y="981075"/>
            <a:ext cx="73453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pPr>
            <a:r>
              <a:rPr lang="en-US" sz="2000" b="0" dirty="0"/>
              <a:t>The idea here is that the power of the </a:t>
            </a:r>
            <a:r>
              <a:rPr lang="en-US" sz="2000" b="0" dirty="0" err="1"/>
              <a:t>metallo</a:t>
            </a:r>
            <a:r>
              <a:rPr lang="en-US" sz="2000" b="0" dirty="0"/>
              <a:t>-dielectric laser is low (~ 50 </a:t>
            </a:r>
            <a:r>
              <a:rPr lang="el-GR" sz="2000" b="0" dirty="0"/>
              <a:t>μ</a:t>
            </a:r>
            <a:r>
              <a:rPr lang="en-US" sz="2000" b="0" dirty="0"/>
              <a:t>W) and maybe that will not be enough to cooperate with the </a:t>
            </a:r>
            <a:r>
              <a:rPr lang="en-US" sz="2000" b="0" dirty="0" err="1"/>
              <a:t>plasmonic</a:t>
            </a:r>
            <a:r>
              <a:rPr lang="en-US" sz="2000" b="0" dirty="0"/>
              <a:t> modulator</a:t>
            </a:r>
          </a:p>
        </p:txBody>
      </p:sp>
      <p:pic>
        <p:nvPicPr>
          <p:cNvPr id="60418" name="Picture 2" descr="Direct - IMEC - NO 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10" y="2132856"/>
            <a:ext cx="7810762" cy="31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16380" y="5456883"/>
            <a:ext cx="6840760" cy="584775"/>
          </a:xfrm>
          <a:prstGeom prst="rect">
            <a:avLst/>
          </a:prstGeom>
          <a:noFill/>
        </p:spPr>
        <p:txBody>
          <a:bodyPr wrap="square" rtlCol="0">
            <a:spAutoFit/>
          </a:bodyPr>
          <a:lstStyle/>
          <a:p>
            <a:r>
              <a:rPr lang="en-US" sz="1600" b="0" dirty="0"/>
              <a:t>All scenarios have been simulated with the receiver comprising (a) PIN detector from IMEC, or  (b) </a:t>
            </a:r>
            <a:r>
              <a:rPr lang="en-US" sz="1600" b="0" dirty="0" err="1"/>
              <a:t>plasmonic</a:t>
            </a:r>
            <a:r>
              <a:rPr lang="en-US" sz="1600" b="0" dirty="0"/>
              <a:t> detector developed at UVEG.</a:t>
            </a:r>
            <a:endParaRPr lang="el-GR" sz="1600" b="0" dirty="0"/>
          </a:p>
        </p:txBody>
      </p:sp>
    </p:spTree>
    <p:extLst>
      <p:ext uri="{BB962C8B-B14F-4D97-AF65-F5344CB8AC3E}">
        <p14:creationId xmlns:p14="http://schemas.microsoft.com/office/powerpoint/2010/main" val="51937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en-GB" dirty="0" smtClean="0"/>
              <a:t>Parameters</a:t>
            </a:r>
            <a:endParaRPr lang="en-US" dirty="0" smtClean="0">
              <a:solidFill>
                <a:srgbClr val="FF0000"/>
              </a:solidFill>
            </a:endParaRPr>
          </a:p>
        </p:txBody>
      </p:sp>
      <p:sp>
        <p:nvSpPr>
          <p:cNvPr id="61443" name="Text Box 4"/>
          <p:cNvSpPr txBox="1">
            <a:spLocks noChangeArrowheads="1"/>
          </p:cNvSpPr>
          <p:nvPr/>
        </p:nvSpPr>
        <p:spPr bwMode="auto">
          <a:xfrm>
            <a:off x="539750" y="942975"/>
            <a:ext cx="734536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r>
              <a:rPr lang="de-DE" sz="2000" b="0" dirty="0"/>
              <a:t>The main device parameters used for the indirect modulation simulations are the following: </a:t>
            </a:r>
            <a:endParaRPr lang="el-GR" sz="2000" b="0" dirty="0"/>
          </a:p>
          <a:p>
            <a:r>
              <a:rPr lang="de-DE" sz="2000" b="0" dirty="0"/>
              <a:t> </a:t>
            </a:r>
            <a:endParaRPr lang="el-GR" sz="2000" b="0" dirty="0"/>
          </a:p>
          <a:p>
            <a:pPr>
              <a:buFont typeface="Arial" panose="020B0604020202020204" pitchFamily="34" charset="0"/>
              <a:buChar char="•"/>
            </a:pPr>
            <a:r>
              <a:rPr lang="en-US" sz="2000" dirty="0" err="1"/>
              <a:t>Metallo</a:t>
            </a:r>
            <a:r>
              <a:rPr lang="en-US" sz="2000" dirty="0"/>
              <a:t>-dielectric </a:t>
            </a:r>
            <a:r>
              <a:rPr lang="de-DE" sz="2000" dirty="0"/>
              <a:t>Laser</a:t>
            </a:r>
            <a:r>
              <a:rPr lang="de-DE" sz="2000" b="0" dirty="0"/>
              <a:t>: DC emission at 1550 nm, power at 50 </a:t>
            </a:r>
            <a:r>
              <a:rPr lang="el-GR" sz="2000" b="0" dirty="0"/>
              <a:t>μ</a:t>
            </a:r>
            <a:r>
              <a:rPr lang="en-US" sz="2000" b="0" dirty="0"/>
              <a:t>W (but other powers have been simulated too).</a:t>
            </a:r>
            <a:endParaRPr lang="el-GR" sz="2000" b="0" dirty="0"/>
          </a:p>
          <a:p>
            <a:pPr>
              <a:buFont typeface="Arial" panose="020B0604020202020204" pitchFamily="34" charset="0"/>
              <a:buChar char="•"/>
            </a:pPr>
            <a:r>
              <a:rPr lang="en-US" sz="2000" dirty="0" err="1"/>
              <a:t>Plasmonic</a:t>
            </a:r>
            <a:r>
              <a:rPr lang="en-US" sz="2000" dirty="0"/>
              <a:t> Modulator</a:t>
            </a:r>
            <a:r>
              <a:rPr lang="en-US" sz="2000" b="0" dirty="0"/>
              <a:t>: phase modulator in </a:t>
            </a:r>
            <a:r>
              <a:rPr lang="en-US" sz="2000" b="0" dirty="0" err="1"/>
              <a:t>mach-zehnder</a:t>
            </a:r>
            <a:r>
              <a:rPr lang="en-US" sz="2000" b="0" dirty="0"/>
              <a:t> configuration, biased at optimal conditions, insertion loss at 10 </a:t>
            </a:r>
            <a:r>
              <a:rPr lang="en-US" sz="2000" b="0" dirty="0" err="1"/>
              <a:t>dB.</a:t>
            </a:r>
            <a:r>
              <a:rPr lang="en-US" sz="2000" b="0" dirty="0"/>
              <a:t> Extinction ratio simulated below. Bit rate 7.2 Gb/s.</a:t>
            </a:r>
            <a:endParaRPr lang="el-GR" sz="2000" b="0" dirty="0"/>
          </a:p>
          <a:p>
            <a:pPr>
              <a:buFont typeface="Arial" panose="020B0604020202020204" pitchFamily="34" charset="0"/>
              <a:buChar char="•"/>
            </a:pPr>
            <a:r>
              <a:rPr lang="de-DE" sz="2000" dirty="0"/>
              <a:t>Gratings</a:t>
            </a:r>
            <a:r>
              <a:rPr lang="de-DE" sz="2000" b="0" dirty="0"/>
              <a:t>: advanced gratings from IMEC with 2dB loss.</a:t>
            </a:r>
            <a:endParaRPr lang="el-GR" sz="2000" b="0" dirty="0"/>
          </a:p>
          <a:p>
            <a:pPr>
              <a:buFont typeface="Arial" panose="020B0604020202020204" pitchFamily="34" charset="0"/>
              <a:buChar char="•"/>
            </a:pPr>
            <a:r>
              <a:rPr lang="de-DE" sz="2000" dirty="0"/>
              <a:t>Plasmonic amplifier</a:t>
            </a:r>
            <a:r>
              <a:rPr lang="de-DE" sz="2000" b="0" dirty="0"/>
              <a:t>: Maximum output power at 0.2 W, Noise Figure 4 dB, Noise Bandwidth 25 THz. The gain goal within NAVOLCHI is 10 dB, but various gains have been simulated.</a:t>
            </a:r>
            <a:endParaRPr lang="el-GR" sz="2000" b="0" dirty="0"/>
          </a:p>
          <a:p>
            <a:pPr>
              <a:buFont typeface="Arial" panose="020B0604020202020204" pitchFamily="34" charset="0"/>
              <a:buChar char="•"/>
            </a:pPr>
            <a:r>
              <a:rPr lang="de-DE" sz="2000" dirty="0"/>
              <a:t>PIN Detector</a:t>
            </a:r>
            <a:r>
              <a:rPr lang="de-DE" sz="2000" b="0" dirty="0"/>
              <a:t>: Responsivity 0.5 A/W, dark current 100 nA, thermal noise 10 pA/Hz^(1/2).</a:t>
            </a:r>
            <a:endParaRPr lang="el-GR" sz="2000" b="0" dirty="0"/>
          </a:p>
          <a:p>
            <a:pPr>
              <a:buFont typeface="Arial" panose="020B0604020202020204" pitchFamily="34" charset="0"/>
              <a:buChar char="•"/>
            </a:pPr>
            <a:r>
              <a:rPr lang="de-DE" sz="2000" dirty="0"/>
              <a:t>Plasmonic Detector</a:t>
            </a:r>
            <a:r>
              <a:rPr lang="de-DE" sz="2000" b="0" dirty="0"/>
              <a:t>: Responsivity 0.1 A/W, dark current 1 </a:t>
            </a:r>
            <a:r>
              <a:rPr lang="el-GR" sz="2000" b="0" dirty="0" err="1"/>
              <a:t>μΑ</a:t>
            </a:r>
            <a:r>
              <a:rPr lang="en-US" sz="2000" b="0" dirty="0"/>
              <a:t>, thermal noise 25 </a:t>
            </a:r>
            <a:r>
              <a:rPr lang="en-US" sz="2000" b="0" dirty="0" err="1"/>
              <a:t>fA</a:t>
            </a:r>
            <a:r>
              <a:rPr lang="en-US" sz="2000" b="0" dirty="0"/>
              <a:t>/Hz^(1/2).</a:t>
            </a:r>
            <a:endParaRPr lang="el-GR" sz="2000" b="0" dirty="0"/>
          </a:p>
        </p:txBody>
      </p:sp>
    </p:spTree>
    <p:extLst>
      <p:ext uri="{BB962C8B-B14F-4D97-AF65-F5344CB8AC3E}">
        <p14:creationId xmlns:p14="http://schemas.microsoft.com/office/powerpoint/2010/main" val="390206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en-GB" dirty="0" smtClean="0"/>
              <a:t>Results without </a:t>
            </a:r>
            <a:r>
              <a:rPr lang="en-GB" dirty="0" err="1" smtClean="0"/>
              <a:t>plasmonic</a:t>
            </a:r>
            <a:r>
              <a:rPr lang="en-GB" dirty="0" smtClean="0"/>
              <a:t> amplifier</a:t>
            </a:r>
            <a:endParaRPr lang="en-US" dirty="0" smtClean="0">
              <a:solidFill>
                <a:srgbClr val="FF0000"/>
              </a:solidFill>
            </a:endParaRPr>
          </a:p>
        </p:txBody>
      </p:sp>
      <p:pic>
        <p:nvPicPr>
          <p:cNvPr id="2" name="Picture 2" descr="in-UVEG-noAmp_BERvsP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370" y="2110376"/>
            <a:ext cx="385111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5939" y="980728"/>
            <a:ext cx="3370312" cy="1169551"/>
          </a:xfrm>
          <a:prstGeom prst="rect">
            <a:avLst/>
          </a:prstGeom>
          <a:noFill/>
        </p:spPr>
        <p:txBody>
          <a:bodyPr wrap="square" rtlCol="0">
            <a:spAutoFit/>
          </a:bodyPr>
          <a:lstStyle/>
          <a:p>
            <a:r>
              <a:rPr lang="en-GB" sz="1400" dirty="0"/>
              <a:t>Scenario with indirect modulation and </a:t>
            </a:r>
            <a:r>
              <a:rPr lang="en-GB" sz="1400" dirty="0" err="1"/>
              <a:t>plasmonic</a:t>
            </a:r>
            <a:r>
              <a:rPr lang="en-GB" sz="1400" dirty="0"/>
              <a:t> </a:t>
            </a:r>
            <a:r>
              <a:rPr lang="en-GB" sz="1400" dirty="0" err="1"/>
              <a:t>photodetector</a:t>
            </a:r>
            <a:r>
              <a:rPr lang="en-GB" sz="1400" dirty="0"/>
              <a:t>, without </a:t>
            </a:r>
            <a:r>
              <a:rPr lang="en-GB" sz="1400" dirty="0" err="1"/>
              <a:t>plasmonic</a:t>
            </a:r>
            <a:r>
              <a:rPr lang="en-GB" sz="1400" dirty="0"/>
              <a:t> amplifier. BER vs laser output power. Extinction ratio is set at 12 dB</a:t>
            </a:r>
            <a:endParaRPr lang="el-GR" sz="1400" dirty="0"/>
          </a:p>
        </p:txBody>
      </p:sp>
      <p:pic>
        <p:nvPicPr>
          <p:cNvPr id="4" name="Picture 3" descr="in-UVEG-noAmp_BERvsEx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150279"/>
            <a:ext cx="3744416" cy="280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10101" y="1052736"/>
            <a:ext cx="3312368" cy="1169551"/>
          </a:xfrm>
          <a:prstGeom prst="rect">
            <a:avLst/>
          </a:prstGeom>
          <a:noFill/>
        </p:spPr>
        <p:txBody>
          <a:bodyPr wrap="square" rtlCol="0">
            <a:spAutoFit/>
          </a:bodyPr>
          <a:lstStyle/>
          <a:p>
            <a:r>
              <a:rPr lang="en-GB" sz="1400" dirty="0"/>
              <a:t>Indirect modulation scenario with </a:t>
            </a:r>
            <a:r>
              <a:rPr lang="en-GB" sz="1400" dirty="0" err="1"/>
              <a:t>plasmonic</a:t>
            </a:r>
            <a:r>
              <a:rPr lang="en-GB" sz="1400" dirty="0"/>
              <a:t> detector, without </a:t>
            </a:r>
            <a:r>
              <a:rPr lang="en-GB" sz="1400" dirty="0" err="1"/>
              <a:t>plasmonic</a:t>
            </a:r>
            <a:r>
              <a:rPr lang="en-GB" sz="1400" dirty="0"/>
              <a:t> amplifier. BER vs Extinction Ratio of modulator. Laser power is set at 3 </a:t>
            </a:r>
            <a:r>
              <a:rPr lang="en-GB" sz="1400" dirty="0" err="1"/>
              <a:t>mW</a:t>
            </a:r>
            <a:r>
              <a:rPr lang="en-GB" sz="1400" dirty="0"/>
              <a:t>. </a:t>
            </a:r>
            <a:endParaRPr lang="el-GR" sz="1400" dirty="0"/>
          </a:p>
        </p:txBody>
      </p:sp>
      <p:sp>
        <p:nvSpPr>
          <p:cNvPr id="6" name="TextBox 5"/>
          <p:cNvSpPr txBox="1"/>
          <p:nvPr/>
        </p:nvSpPr>
        <p:spPr>
          <a:xfrm>
            <a:off x="4499991" y="5013176"/>
            <a:ext cx="4248471" cy="646331"/>
          </a:xfrm>
          <a:prstGeom prst="rect">
            <a:avLst/>
          </a:prstGeom>
          <a:noFill/>
        </p:spPr>
        <p:txBody>
          <a:bodyPr wrap="square" rtlCol="0">
            <a:spAutoFit/>
          </a:bodyPr>
          <a:lstStyle/>
          <a:p>
            <a:r>
              <a:rPr lang="en-GB" sz="1200" b="0" dirty="0"/>
              <a:t>We note that BER is 4.5e-6 dB at an extinction ratio of 9 dB, 1.8 dB at an extinction ratio of 12 dB, and 1.3e-11 dB at an extinction ratio of 15 </a:t>
            </a:r>
            <a:r>
              <a:rPr lang="en-GB" sz="1200" b="0" dirty="0" err="1"/>
              <a:t>dB.</a:t>
            </a:r>
            <a:r>
              <a:rPr lang="en-GB" sz="1200" b="0" dirty="0"/>
              <a:t> </a:t>
            </a:r>
            <a:endParaRPr lang="el-GR" sz="1200" b="0" dirty="0"/>
          </a:p>
        </p:txBody>
      </p:sp>
      <p:sp>
        <p:nvSpPr>
          <p:cNvPr id="8" name="TextBox 7"/>
          <p:cNvSpPr txBox="1"/>
          <p:nvPr/>
        </p:nvSpPr>
        <p:spPr>
          <a:xfrm>
            <a:off x="107505" y="5013176"/>
            <a:ext cx="4248471" cy="830997"/>
          </a:xfrm>
          <a:prstGeom prst="rect">
            <a:avLst/>
          </a:prstGeom>
          <a:noFill/>
        </p:spPr>
        <p:txBody>
          <a:bodyPr wrap="square" rtlCol="0">
            <a:spAutoFit/>
          </a:bodyPr>
          <a:lstStyle/>
          <a:p>
            <a:r>
              <a:rPr lang="de-DE" sz="1200" b="0" dirty="0" smtClean="0"/>
              <a:t>BER </a:t>
            </a:r>
            <a:r>
              <a:rPr lang="de-DE" sz="1200" b="0" dirty="0"/>
              <a:t>is 2.5e-3 dB at 1 mW, 3.8e-6 dB at 2 mW, and only falls &lt; 1e-9 dB at powers greater than 3 mW. </a:t>
            </a:r>
            <a:endParaRPr lang="de-DE" sz="1200" b="0" dirty="0" smtClean="0"/>
          </a:p>
          <a:p>
            <a:r>
              <a:rPr lang="de-DE" sz="1200" b="0" dirty="0" smtClean="0"/>
              <a:t>The </a:t>
            </a:r>
            <a:r>
              <a:rPr lang="de-DE" sz="1200" b="0" dirty="0"/>
              <a:t>expected output power of the metallo-dielectric laser is 50 </a:t>
            </a:r>
            <a:r>
              <a:rPr lang="el-GR" sz="1200" b="0" dirty="0"/>
              <a:t>μ</a:t>
            </a:r>
            <a:r>
              <a:rPr lang="de-DE" sz="1200" b="0" dirty="0"/>
              <a:t>W, and therefore too low for this system.</a:t>
            </a:r>
            <a:endParaRPr lang="el-GR" sz="1200" b="0" dirty="0"/>
          </a:p>
        </p:txBody>
      </p:sp>
    </p:spTree>
    <p:extLst>
      <p:ext uri="{BB962C8B-B14F-4D97-AF65-F5344CB8AC3E}">
        <p14:creationId xmlns:p14="http://schemas.microsoft.com/office/powerpoint/2010/main" val="1749473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en-GB" dirty="0"/>
              <a:t>Indirect modulation scenario</a:t>
            </a:r>
            <a:endParaRPr lang="en-US" dirty="0" smtClean="0">
              <a:solidFill>
                <a:srgbClr val="FF0000"/>
              </a:solidFill>
            </a:endParaRPr>
          </a:p>
        </p:txBody>
      </p:sp>
      <p:sp>
        <p:nvSpPr>
          <p:cNvPr id="3" name="TextBox 2"/>
          <p:cNvSpPr txBox="1"/>
          <p:nvPr/>
        </p:nvSpPr>
        <p:spPr>
          <a:xfrm>
            <a:off x="635938" y="980729"/>
            <a:ext cx="7248429" cy="738664"/>
          </a:xfrm>
          <a:prstGeom prst="rect">
            <a:avLst/>
          </a:prstGeom>
          <a:noFill/>
        </p:spPr>
        <p:txBody>
          <a:bodyPr wrap="square" rtlCol="0">
            <a:spAutoFit/>
          </a:bodyPr>
          <a:lstStyle/>
          <a:p>
            <a:r>
              <a:rPr lang="en-GB" sz="1400" b="0" dirty="0"/>
              <a:t>Indirect modulation scenario, with </a:t>
            </a:r>
            <a:r>
              <a:rPr lang="en-GB" sz="1400" b="0" dirty="0" err="1"/>
              <a:t>plasmonic</a:t>
            </a:r>
            <a:r>
              <a:rPr lang="en-GB" sz="1400" b="0" dirty="0"/>
              <a:t> detector and without </a:t>
            </a:r>
            <a:r>
              <a:rPr lang="en-GB" sz="1400" b="0" dirty="0" err="1"/>
              <a:t>plasmonic</a:t>
            </a:r>
            <a:r>
              <a:rPr lang="en-GB" sz="1400" b="0" dirty="0"/>
              <a:t> amplifier for the same received power. Eye diagrams at a laser power of 3 </a:t>
            </a:r>
            <a:r>
              <a:rPr lang="en-GB" sz="1400" b="0" dirty="0" err="1"/>
              <a:t>mW</a:t>
            </a:r>
            <a:r>
              <a:rPr lang="en-GB" sz="1400" b="0" dirty="0"/>
              <a:t>, for an extinction ratio of 9 </a:t>
            </a:r>
            <a:r>
              <a:rPr lang="en-GB" sz="1400" b="0" dirty="0" smtClean="0"/>
              <a:t>(left) </a:t>
            </a:r>
            <a:r>
              <a:rPr lang="en-GB" sz="1400" b="0" dirty="0"/>
              <a:t>and 12 </a:t>
            </a:r>
            <a:r>
              <a:rPr lang="en-GB" sz="1400" b="0" dirty="0" smtClean="0"/>
              <a:t>(right) </a:t>
            </a:r>
            <a:r>
              <a:rPr lang="en-GB" sz="1400" b="0" dirty="0" err="1"/>
              <a:t>dB.</a:t>
            </a:r>
            <a:endParaRPr lang="el-GR" sz="1400" dirty="0"/>
          </a:p>
        </p:txBody>
      </p:sp>
      <p:pic>
        <p:nvPicPr>
          <p:cNvPr id="624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47" y="2276872"/>
            <a:ext cx="3962373"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335223"/>
            <a:ext cx="3816424" cy="305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572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720080"/>
          </a:xfrm>
        </p:spPr>
        <p:txBody>
          <a:bodyPr/>
          <a:lstStyle/>
          <a:p>
            <a:r>
              <a:rPr lang="en-US" dirty="0" smtClean="0"/>
              <a:t>Addition </a:t>
            </a:r>
            <a:r>
              <a:rPr lang="en-US" dirty="0"/>
              <a:t>of a </a:t>
            </a:r>
            <a:r>
              <a:rPr lang="en-US" dirty="0" err="1"/>
              <a:t>plasmonic</a:t>
            </a:r>
            <a:r>
              <a:rPr lang="en-US" dirty="0"/>
              <a:t> </a:t>
            </a:r>
            <a:r>
              <a:rPr lang="en-US" dirty="0" smtClean="0"/>
              <a:t>amplifier at the receiver </a:t>
            </a:r>
            <a:endParaRPr lang="en-US" dirty="0" smtClean="0">
              <a:solidFill>
                <a:srgbClr val="FF0000"/>
              </a:solidFill>
            </a:endParaRPr>
          </a:p>
        </p:txBody>
      </p:sp>
      <p:sp>
        <p:nvSpPr>
          <p:cNvPr id="3" name="TextBox 2"/>
          <p:cNvSpPr txBox="1"/>
          <p:nvPr/>
        </p:nvSpPr>
        <p:spPr>
          <a:xfrm>
            <a:off x="635939" y="980728"/>
            <a:ext cx="3370312" cy="954107"/>
          </a:xfrm>
          <a:prstGeom prst="rect">
            <a:avLst/>
          </a:prstGeom>
          <a:noFill/>
        </p:spPr>
        <p:txBody>
          <a:bodyPr wrap="square" rtlCol="0">
            <a:spAutoFit/>
          </a:bodyPr>
          <a:lstStyle/>
          <a:p>
            <a:r>
              <a:rPr lang="en-GB" sz="1400" dirty="0"/>
              <a:t>Indirect modulation with </a:t>
            </a:r>
            <a:r>
              <a:rPr lang="en-GB" sz="1400" dirty="0" err="1"/>
              <a:t>plasmonic</a:t>
            </a:r>
            <a:r>
              <a:rPr lang="en-GB" sz="1400" dirty="0"/>
              <a:t> detector and amplifier. BER vs Power. The modulator extinction ratio is 12 dB and the amplifier gain is 10 </a:t>
            </a:r>
            <a:r>
              <a:rPr lang="en-GB" sz="1400" dirty="0" err="1"/>
              <a:t>dB.</a:t>
            </a:r>
            <a:endParaRPr lang="el-GR" sz="1400" dirty="0"/>
          </a:p>
        </p:txBody>
      </p:sp>
      <p:sp>
        <p:nvSpPr>
          <p:cNvPr id="5" name="TextBox 4"/>
          <p:cNvSpPr txBox="1"/>
          <p:nvPr/>
        </p:nvSpPr>
        <p:spPr>
          <a:xfrm>
            <a:off x="4810101" y="1052736"/>
            <a:ext cx="3312368" cy="1169551"/>
          </a:xfrm>
          <a:prstGeom prst="rect">
            <a:avLst/>
          </a:prstGeom>
          <a:noFill/>
        </p:spPr>
        <p:txBody>
          <a:bodyPr wrap="square" rtlCol="0">
            <a:spAutoFit/>
          </a:bodyPr>
          <a:lstStyle/>
          <a:p>
            <a:r>
              <a:rPr lang="en-GB" sz="1400" dirty="0"/>
              <a:t>Indirect modulation with </a:t>
            </a:r>
            <a:r>
              <a:rPr lang="en-GB" sz="1400" dirty="0" err="1"/>
              <a:t>plasmonic</a:t>
            </a:r>
            <a:r>
              <a:rPr lang="en-GB" sz="1400" dirty="0"/>
              <a:t> detector and amplifier. BER vs Amplifier Gain. Laser power is 0.8 </a:t>
            </a:r>
            <a:r>
              <a:rPr lang="en-GB" sz="1400" dirty="0" err="1"/>
              <a:t>mW</a:t>
            </a:r>
            <a:r>
              <a:rPr lang="en-GB" sz="1400" dirty="0"/>
              <a:t> and modulator extinction ratio is 12 </a:t>
            </a:r>
            <a:r>
              <a:rPr lang="en-GB" sz="1400" dirty="0" err="1"/>
              <a:t>dB.</a:t>
            </a:r>
            <a:endParaRPr lang="el-GR" sz="1400" dirty="0"/>
          </a:p>
        </p:txBody>
      </p:sp>
      <p:sp>
        <p:nvSpPr>
          <p:cNvPr id="6" name="TextBox 5"/>
          <p:cNvSpPr txBox="1"/>
          <p:nvPr/>
        </p:nvSpPr>
        <p:spPr>
          <a:xfrm>
            <a:off x="4499991" y="5013176"/>
            <a:ext cx="4248471" cy="461665"/>
          </a:xfrm>
          <a:prstGeom prst="rect">
            <a:avLst/>
          </a:prstGeom>
          <a:noFill/>
        </p:spPr>
        <p:txBody>
          <a:bodyPr wrap="square" rtlCol="0">
            <a:spAutoFit/>
          </a:bodyPr>
          <a:lstStyle/>
          <a:p>
            <a:r>
              <a:rPr lang="de-DE" sz="1200" b="0" dirty="0"/>
              <a:t>We see that BER &lt; 1e-8 for amplifier gains greater than 9 dB (for ext. ratio 12 dB and laser output power of 0.8 mW).</a:t>
            </a:r>
            <a:endParaRPr lang="el-GR" sz="1200" b="0" dirty="0"/>
          </a:p>
        </p:txBody>
      </p:sp>
      <p:pic>
        <p:nvPicPr>
          <p:cNvPr id="63490" name="Picture 2" descr="in-UVEG-Amp_BERvsP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17884"/>
            <a:ext cx="3960440" cy="295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in-UVEG-Amp_BERvsG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222287"/>
            <a:ext cx="3672408" cy="274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496" y="5076352"/>
            <a:ext cx="4248471" cy="646331"/>
          </a:xfrm>
          <a:prstGeom prst="rect">
            <a:avLst/>
          </a:prstGeom>
          <a:noFill/>
        </p:spPr>
        <p:txBody>
          <a:bodyPr wrap="square" rtlCol="0">
            <a:spAutoFit/>
          </a:bodyPr>
          <a:lstStyle/>
          <a:p>
            <a:r>
              <a:rPr lang="en-US" sz="1200" b="0" dirty="0" smtClean="0"/>
              <a:t>The </a:t>
            </a:r>
            <a:r>
              <a:rPr lang="en-US" sz="1200" b="0" dirty="0"/>
              <a:t>amplifier increases the signal power, but also adds noise. At a laser power of 50 </a:t>
            </a:r>
            <a:r>
              <a:rPr lang="el-GR" sz="1200" b="0" dirty="0"/>
              <a:t>μ</a:t>
            </a:r>
            <a:r>
              <a:rPr lang="en-US" sz="1200" b="0" dirty="0"/>
              <a:t>W and an amplifier gain of 10 dB, the BER turns out to be an unacceptable 0.11 </a:t>
            </a:r>
            <a:r>
              <a:rPr lang="en-US" sz="1200" b="0" dirty="0" err="1"/>
              <a:t>dB.</a:t>
            </a:r>
            <a:r>
              <a:rPr lang="en-US" sz="1200" b="0" dirty="0"/>
              <a:t> </a:t>
            </a:r>
            <a:endParaRPr lang="el-GR" sz="1200" b="0" dirty="0"/>
          </a:p>
        </p:txBody>
      </p:sp>
    </p:spTree>
    <p:extLst>
      <p:ext uri="{BB962C8B-B14F-4D97-AF65-F5344CB8AC3E}">
        <p14:creationId xmlns:p14="http://schemas.microsoft.com/office/powerpoint/2010/main" val="116464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sz="3200" smtClean="0">
                <a:solidFill>
                  <a:srgbClr val="002060"/>
                </a:solidFill>
              </a:rPr>
              <a:t>Outline</a:t>
            </a:r>
          </a:p>
        </p:txBody>
      </p:sp>
      <p:sp>
        <p:nvSpPr>
          <p:cNvPr id="5123" name="Text Box 6"/>
          <p:cNvSpPr txBox="1">
            <a:spLocks noChangeArrowheads="1"/>
          </p:cNvSpPr>
          <p:nvPr/>
        </p:nvSpPr>
        <p:spPr bwMode="auto">
          <a:xfrm>
            <a:off x="971550" y="1341438"/>
            <a:ext cx="7345363"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12800" indent="-812800" eaLnBrk="0" hangingPunct="0">
              <a:defRPr sz="3200" b="1">
                <a:solidFill>
                  <a:srgbClr val="220060"/>
                </a:solidFill>
                <a:latin typeface="Arial" panose="020B0604020202020204" pitchFamily="34" charset="0"/>
              </a:defRPr>
            </a:lvl1pPr>
            <a:lvl2pPr marL="1270000" indent="-812800" eaLnBrk="0" hangingPunct="0">
              <a:defRPr sz="3200" b="1">
                <a:solidFill>
                  <a:srgbClr val="220060"/>
                </a:solidFill>
                <a:latin typeface="Arial" panose="020B0604020202020204" pitchFamily="34" charset="0"/>
              </a:defRPr>
            </a:lvl2pPr>
            <a:lvl3pPr marL="1727200" indent="-812800" eaLnBrk="0" hangingPunct="0">
              <a:defRPr sz="3200" b="1">
                <a:solidFill>
                  <a:srgbClr val="220060"/>
                </a:solidFill>
                <a:latin typeface="Arial" panose="020B0604020202020204" pitchFamily="34" charset="0"/>
              </a:defRPr>
            </a:lvl3pPr>
            <a:lvl4pPr marL="2184400" indent="-812800" eaLnBrk="0" hangingPunct="0">
              <a:defRPr sz="3200" b="1">
                <a:solidFill>
                  <a:srgbClr val="220060"/>
                </a:solidFill>
                <a:latin typeface="Arial" panose="020B0604020202020204" pitchFamily="34" charset="0"/>
              </a:defRPr>
            </a:lvl4pPr>
            <a:lvl5pPr marL="2641600" indent="-812800" eaLnBrk="0" hangingPunct="0">
              <a:defRPr sz="3200" b="1">
                <a:solidFill>
                  <a:srgbClr val="220060"/>
                </a:solidFill>
                <a:latin typeface="Arial" panose="020B0604020202020204" pitchFamily="34" charset="0"/>
              </a:defRPr>
            </a:lvl5pPr>
            <a:lvl6pPr marL="3098800" indent="-812800" eaLnBrk="0" fontAlgn="base" hangingPunct="0">
              <a:spcBef>
                <a:spcPct val="0"/>
              </a:spcBef>
              <a:spcAft>
                <a:spcPct val="0"/>
              </a:spcAft>
              <a:defRPr sz="3200" b="1">
                <a:solidFill>
                  <a:srgbClr val="220060"/>
                </a:solidFill>
                <a:latin typeface="Arial" panose="020B0604020202020204" pitchFamily="34" charset="0"/>
              </a:defRPr>
            </a:lvl6pPr>
            <a:lvl7pPr marL="3556000" indent="-812800" eaLnBrk="0" fontAlgn="base" hangingPunct="0">
              <a:spcBef>
                <a:spcPct val="0"/>
              </a:spcBef>
              <a:spcAft>
                <a:spcPct val="0"/>
              </a:spcAft>
              <a:defRPr sz="3200" b="1">
                <a:solidFill>
                  <a:srgbClr val="220060"/>
                </a:solidFill>
                <a:latin typeface="Arial" panose="020B0604020202020204" pitchFamily="34" charset="0"/>
              </a:defRPr>
            </a:lvl7pPr>
            <a:lvl8pPr marL="4013200" indent="-812800" eaLnBrk="0" fontAlgn="base" hangingPunct="0">
              <a:spcBef>
                <a:spcPct val="0"/>
              </a:spcBef>
              <a:spcAft>
                <a:spcPct val="0"/>
              </a:spcAft>
              <a:defRPr sz="3200" b="1">
                <a:solidFill>
                  <a:srgbClr val="220060"/>
                </a:solidFill>
                <a:latin typeface="Arial" panose="020B0604020202020204" pitchFamily="34" charset="0"/>
              </a:defRPr>
            </a:lvl8pPr>
            <a:lvl9pPr marL="4470400" indent="-8128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buFontTx/>
              <a:buChar char="•"/>
            </a:pPr>
            <a:r>
              <a:rPr lang="en-US" sz="2000"/>
              <a:t>WP2 Position in Project</a:t>
            </a:r>
          </a:p>
          <a:p>
            <a:pPr eaLnBrk="1" hangingPunct="1">
              <a:spcAft>
                <a:spcPct val="20000"/>
              </a:spcAft>
              <a:buFontTx/>
              <a:buChar char="•"/>
            </a:pPr>
            <a:r>
              <a:rPr lang="en-US" sz="2000"/>
              <a:t>Objectives</a:t>
            </a:r>
          </a:p>
          <a:p>
            <a:pPr eaLnBrk="1" hangingPunct="1">
              <a:spcAft>
                <a:spcPct val="20000"/>
              </a:spcAft>
              <a:buFontTx/>
              <a:buChar char="•"/>
            </a:pPr>
            <a:r>
              <a:rPr lang="en-US" sz="2000"/>
              <a:t>Tasks</a:t>
            </a:r>
          </a:p>
          <a:p>
            <a:pPr eaLnBrk="1" hangingPunct="1">
              <a:spcAft>
                <a:spcPct val="20000"/>
              </a:spcAft>
              <a:buFontTx/>
              <a:buChar char="•"/>
            </a:pPr>
            <a:r>
              <a:rPr lang="en-US" sz="2000"/>
              <a:t>Milestones and Deliverables</a:t>
            </a:r>
          </a:p>
          <a:p>
            <a:pPr eaLnBrk="1" hangingPunct="1">
              <a:spcAft>
                <a:spcPct val="20000"/>
              </a:spcAft>
              <a:buFontTx/>
              <a:buChar char="•"/>
            </a:pPr>
            <a:r>
              <a:rPr lang="en-US" sz="2000"/>
              <a:t>Status of Work</a:t>
            </a:r>
          </a:p>
          <a:p>
            <a:pPr eaLnBrk="1" hangingPunct="1">
              <a:spcAft>
                <a:spcPct val="20000"/>
              </a:spcAft>
              <a:buFontTx/>
              <a:buChar char="•"/>
            </a:pPr>
            <a:r>
              <a:rPr lang="en-US" sz="2000"/>
              <a:t>Summary and Outlook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de-DE" dirty="0"/>
              <a:t>I</a:t>
            </a:r>
            <a:r>
              <a:rPr lang="de-DE" dirty="0" smtClean="0"/>
              <a:t>nfluence </a:t>
            </a:r>
            <a:r>
              <a:rPr lang="de-DE" dirty="0"/>
              <a:t>of the modulator extinction ratio on BER</a:t>
            </a:r>
            <a:endParaRPr lang="en-US" dirty="0" smtClean="0">
              <a:solidFill>
                <a:srgbClr val="FF0000"/>
              </a:solidFill>
            </a:endParaRPr>
          </a:p>
        </p:txBody>
      </p:sp>
      <p:sp>
        <p:nvSpPr>
          <p:cNvPr id="3" name="TextBox 2"/>
          <p:cNvSpPr txBox="1"/>
          <p:nvPr/>
        </p:nvSpPr>
        <p:spPr>
          <a:xfrm>
            <a:off x="2310253" y="1124744"/>
            <a:ext cx="4824536" cy="738664"/>
          </a:xfrm>
          <a:prstGeom prst="rect">
            <a:avLst/>
          </a:prstGeom>
          <a:noFill/>
        </p:spPr>
        <p:txBody>
          <a:bodyPr wrap="square" rtlCol="0">
            <a:spAutoFit/>
          </a:bodyPr>
          <a:lstStyle/>
          <a:p>
            <a:r>
              <a:rPr lang="en-GB" sz="1400" dirty="0"/>
              <a:t>Indirect modulation with </a:t>
            </a:r>
            <a:r>
              <a:rPr lang="en-GB" sz="1400" dirty="0" err="1"/>
              <a:t>plasmonic</a:t>
            </a:r>
            <a:r>
              <a:rPr lang="en-GB" sz="1400" dirty="0"/>
              <a:t> detector and amplifier. BER vs Extinction Ratio of modulator. Laser power is 0.8 </a:t>
            </a:r>
            <a:r>
              <a:rPr lang="en-GB" sz="1400" dirty="0" err="1"/>
              <a:t>mW</a:t>
            </a:r>
            <a:r>
              <a:rPr lang="en-GB" sz="1400" dirty="0"/>
              <a:t> and amplifier gain is 10 </a:t>
            </a:r>
            <a:r>
              <a:rPr lang="en-GB" sz="1400" dirty="0" err="1"/>
              <a:t>dB.</a:t>
            </a:r>
            <a:endParaRPr lang="el-GR" sz="1400" dirty="0"/>
          </a:p>
        </p:txBody>
      </p:sp>
      <p:pic>
        <p:nvPicPr>
          <p:cNvPr id="63492" name="Picture 4" descr="in-UVEG-Amp_BERvsEx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3216" y="1863408"/>
            <a:ext cx="4483153" cy="334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47664" y="5363343"/>
            <a:ext cx="5777479" cy="307777"/>
          </a:xfrm>
          <a:prstGeom prst="rect">
            <a:avLst/>
          </a:prstGeom>
          <a:noFill/>
        </p:spPr>
        <p:txBody>
          <a:bodyPr wrap="none" rtlCol="0">
            <a:spAutoFit/>
          </a:bodyPr>
          <a:lstStyle/>
          <a:p>
            <a:r>
              <a:rPr lang="de-DE" sz="1400" b="0" dirty="0"/>
              <a:t>We note that BER &lt; 4.5e-9 dB for extinction ratios greater than 12 dB. </a:t>
            </a:r>
            <a:endParaRPr lang="el-GR" sz="1400" b="0" dirty="0"/>
          </a:p>
        </p:txBody>
      </p:sp>
    </p:spTree>
    <p:extLst>
      <p:ext uri="{BB962C8B-B14F-4D97-AF65-F5344CB8AC3E}">
        <p14:creationId xmlns:p14="http://schemas.microsoft.com/office/powerpoint/2010/main" val="2735133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27384"/>
            <a:ext cx="8028384" cy="792088"/>
          </a:xfrm>
        </p:spPr>
        <p:txBody>
          <a:bodyPr/>
          <a:lstStyle/>
          <a:p>
            <a:r>
              <a:rPr lang="en-GB" dirty="0"/>
              <a:t>Indirect modulation scenario, with </a:t>
            </a:r>
            <a:r>
              <a:rPr lang="en-GB" dirty="0" err="1"/>
              <a:t>plasmonic</a:t>
            </a:r>
            <a:r>
              <a:rPr lang="en-GB" dirty="0"/>
              <a:t> detector and with </a:t>
            </a:r>
            <a:r>
              <a:rPr lang="en-GB" dirty="0" err="1"/>
              <a:t>plasmonic</a:t>
            </a:r>
            <a:r>
              <a:rPr lang="en-GB" dirty="0"/>
              <a:t> amplifier </a:t>
            </a:r>
            <a:endParaRPr lang="en-US" dirty="0" smtClean="0">
              <a:solidFill>
                <a:srgbClr val="FF0000"/>
              </a:solidFill>
            </a:endParaRPr>
          </a:p>
        </p:txBody>
      </p:sp>
      <p:sp>
        <p:nvSpPr>
          <p:cNvPr id="3" name="TextBox 2"/>
          <p:cNvSpPr txBox="1"/>
          <p:nvPr/>
        </p:nvSpPr>
        <p:spPr>
          <a:xfrm>
            <a:off x="635938" y="980729"/>
            <a:ext cx="7248429" cy="738664"/>
          </a:xfrm>
          <a:prstGeom prst="rect">
            <a:avLst/>
          </a:prstGeom>
          <a:noFill/>
        </p:spPr>
        <p:txBody>
          <a:bodyPr wrap="square" rtlCol="0">
            <a:spAutoFit/>
          </a:bodyPr>
          <a:lstStyle/>
          <a:p>
            <a:r>
              <a:rPr lang="en-GB" sz="1400" b="0" dirty="0"/>
              <a:t>Indirect modulation scenario, with </a:t>
            </a:r>
            <a:r>
              <a:rPr lang="en-GB" sz="1400" b="0" dirty="0" err="1"/>
              <a:t>plasmonic</a:t>
            </a:r>
            <a:r>
              <a:rPr lang="en-GB" sz="1400" b="0" dirty="0"/>
              <a:t> detector and with </a:t>
            </a:r>
            <a:r>
              <a:rPr lang="en-GB" sz="1400" b="0" dirty="0" err="1"/>
              <a:t>plasmonic</a:t>
            </a:r>
            <a:r>
              <a:rPr lang="en-GB" sz="1400" b="0" dirty="0"/>
              <a:t> amplifier for the same received power. Eye diagrams at a laser power of 0.8 </a:t>
            </a:r>
            <a:r>
              <a:rPr lang="en-GB" sz="1400" b="0" dirty="0" err="1"/>
              <a:t>mW</a:t>
            </a:r>
            <a:r>
              <a:rPr lang="en-GB" sz="1400" b="0" dirty="0"/>
              <a:t>, for an extinction ratio of 9 </a:t>
            </a:r>
            <a:r>
              <a:rPr lang="en-GB" sz="1400" b="0" dirty="0" smtClean="0"/>
              <a:t>(left) </a:t>
            </a:r>
            <a:r>
              <a:rPr lang="en-GB" sz="1400" b="0" dirty="0"/>
              <a:t>and 12 </a:t>
            </a:r>
            <a:r>
              <a:rPr lang="en-GB" sz="1400" b="0" dirty="0" smtClean="0"/>
              <a:t>(right) </a:t>
            </a:r>
            <a:r>
              <a:rPr lang="en-GB" sz="1400" b="0" dirty="0" err="1"/>
              <a:t>dB.</a:t>
            </a:r>
            <a:endParaRPr lang="el-GR" sz="1400" dirty="0"/>
          </a:p>
        </p:txBody>
      </p:sp>
      <p:pic>
        <p:nvPicPr>
          <p:cNvPr id="645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2856"/>
            <a:ext cx="4209293" cy="336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389419"/>
            <a:ext cx="3888432" cy="310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413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de-DE" dirty="0"/>
              <a:t>I</a:t>
            </a:r>
            <a:r>
              <a:rPr lang="de-DE" dirty="0" smtClean="0"/>
              <a:t>nfluence </a:t>
            </a:r>
            <a:r>
              <a:rPr lang="de-DE" dirty="0"/>
              <a:t>of the modulator extinction ratio on BER</a:t>
            </a:r>
            <a:endParaRPr lang="en-US" dirty="0" smtClean="0">
              <a:solidFill>
                <a:srgbClr val="FF0000"/>
              </a:solidFill>
            </a:endParaRPr>
          </a:p>
        </p:txBody>
      </p:sp>
      <p:sp>
        <p:nvSpPr>
          <p:cNvPr id="3" name="TextBox 2"/>
          <p:cNvSpPr txBox="1"/>
          <p:nvPr/>
        </p:nvSpPr>
        <p:spPr>
          <a:xfrm>
            <a:off x="611560" y="847745"/>
            <a:ext cx="7272808" cy="2031325"/>
          </a:xfrm>
          <a:prstGeom prst="rect">
            <a:avLst/>
          </a:prstGeom>
          <a:noFill/>
        </p:spPr>
        <p:txBody>
          <a:bodyPr wrap="square" rtlCol="0">
            <a:spAutoFit/>
          </a:bodyPr>
          <a:lstStyle/>
          <a:p>
            <a:r>
              <a:rPr lang="en-US" sz="1400" dirty="0"/>
              <a:t>We did the same calculations for the case when the PIN detector is used instead of the </a:t>
            </a:r>
            <a:r>
              <a:rPr lang="en-US" sz="1400" dirty="0" err="1"/>
              <a:t>plasmonic</a:t>
            </a:r>
            <a:r>
              <a:rPr lang="en-US" sz="1400" dirty="0"/>
              <a:t> one. The PIN detector has greater </a:t>
            </a:r>
            <a:r>
              <a:rPr lang="en-US" sz="1400" dirty="0" err="1"/>
              <a:t>responsivity</a:t>
            </a:r>
            <a:r>
              <a:rPr lang="en-US" sz="1400" dirty="0"/>
              <a:t> (0.5 vs 0.1 A/W), smaller dark current (0.1 vs 1 </a:t>
            </a:r>
            <a:r>
              <a:rPr lang="el-GR" sz="1400" dirty="0"/>
              <a:t>μ</a:t>
            </a:r>
            <a:r>
              <a:rPr lang="en-US" sz="1400" dirty="0"/>
              <a:t>W), but worse thermal noise (10 vs 0.025 </a:t>
            </a:r>
            <a:r>
              <a:rPr lang="en-US" sz="1400" dirty="0" err="1"/>
              <a:t>pA</a:t>
            </a:r>
            <a:r>
              <a:rPr lang="en-US" sz="1400" dirty="0"/>
              <a:t>/Hz^(1/2)) than the </a:t>
            </a:r>
            <a:r>
              <a:rPr lang="en-US" sz="1400" dirty="0" err="1"/>
              <a:t>plasmonic</a:t>
            </a:r>
            <a:r>
              <a:rPr lang="en-US" sz="1400" dirty="0"/>
              <a:t> detector. However, please note that the </a:t>
            </a:r>
            <a:r>
              <a:rPr lang="en-US" sz="1400" dirty="0" err="1"/>
              <a:t>plasmonic</a:t>
            </a:r>
            <a:r>
              <a:rPr lang="en-US" sz="1400" dirty="0"/>
              <a:t> </a:t>
            </a:r>
            <a:r>
              <a:rPr lang="en-US" sz="1400" dirty="0" err="1"/>
              <a:t>photodetector</a:t>
            </a:r>
            <a:r>
              <a:rPr lang="en-US" sz="1400" dirty="0"/>
              <a:t> properties are merely estimated at this point</a:t>
            </a:r>
            <a:r>
              <a:rPr lang="en-US" sz="1400" dirty="0" smtClean="0"/>
              <a:t>.</a:t>
            </a:r>
          </a:p>
          <a:p>
            <a:endParaRPr lang="en-US" sz="1400" dirty="0"/>
          </a:p>
          <a:p>
            <a:r>
              <a:rPr lang="en-US" sz="1400" dirty="0"/>
              <a:t>At a laser output power of 50 </a:t>
            </a:r>
            <a:r>
              <a:rPr lang="el-GR" sz="1400" dirty="0"/>
              <a:t>μ</a:t>
            </a:r>
            <a:r>
              <a:rPr lang="en-US" sz="1400" dirty="0"/>
              <a:t>W and an extinction ratio of 12 dB, the BER is calculated to be an unacceptable 0.29 </a:t>
            </a:r>
            <a:r>
              <a:rPr lang="en-US" sz="1400" dirty="0" err="1"/>
              <a:t>dB.</a:t>
            </a:r>
            <a:r>
              <a:rPr lang="en-US" sz="1400" dirty="0"/>
              <a:t> </a:t>
            </a:r>
            <a:endParaRPr lang="el-GR" sz="1400" dirty="0"/>
          </a:p>
          <a:p>
            <a:endParaRPr lang="el-GR" sz="1400" dirty="0"/>
          </a:p>
        </p:txBody>
      </p:sp>
      <p:pic>
        <p:nvPicPr>
          <p:cNvPr id="65538" name="Picture 2" descr="in-IMEC-NoAmp_BERvsEx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64903"/>
            <a:ext cx="3816424" cy="286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47964" y="5589239"/>
            <a:ext cx="3708412" cy="600164"/>
          </a:xfrm>
          <a:prstGeom prst="rect">
            <a:avLst/>
          </a:prstGeom>
          <a:noFill/>
        </p:spPr>
        <p:txBody>
          <a:bodyPr wrap="square" rtlCol="0">
            <a:spAutoFit/>
          </a:bodyPr>
          <a:lstStyle/>
          <a:p>
            <a:r>
              <a:rPr lang="en-GB" sz="1100" b="0" dirty="0"/>
              <a:t>Indirect modulation scenario with PIN detector, without </a:t>
            </a:r>
            <a:r>
              <a:rPr lang="en-GB" sz="1100" b="0" dirty="0" err="1"/>
              <a:t>plasmonic</a:t>
            </a:r>
            <a:r>
              <a:rPr lang="en-GB" sz="1100" b="0" dirty="0"/>
              <a:t> amplifier. BER vs Extinction Ratio of modulator. Laser power is set at 0.9 </a:t>
            </a:r>
            <a:r>
              <a:rPr lang="en-GB" sz="1100" b="0" dirty="0" err="1"/>
              <a:t>mW</a:t>
            </a:r>
            <a:r>
              <a:rPr lang="en-GB" sz="1100" b="0" dirty="0"/>
              <a:t>. </a:t>
            </a:r>
            <a:endParaRPr lang="el-GR" sz="1100" b="0" dirty="0"/>
          </a:p>
        </p:txBody>
      </p:sp>
      <p:graphicFrame>
        <p:nvGraphicFramePr>
          <p:cNvPr id="4" name="Table 3"/>
          <p:cNvGraphicFramePr>
            <a:graphicFrameLocks noGrp="1"/>
          </p:cNvGraphicFramePr>
          <p:nvPr>
            <p:extLst>
              <p:ext uri="{D42A27DB-BD31-4B8C-83A1-F6EECF244321}">
                <p14:modId xmlns:p14="http://schemas.microsoft.com/office/powerpoint/2010/main" val="1296992864"/>
              </p:ext>
            </p:extLst>
          </p:nvPr>
        </p:nvGraphicFramePr>
        <p:xfrm>
          <a:off x="899592" y="2780928"/>
          <a:ext cx="2503550" cy="2438400"/>
        </p:xfrm>
        <a:graphic>
          <a:graphicData uri="http://schemas.openxmlformats.org/drawingml/2006/table">
            <a:tbl>
              <a:tblPr firstRow="1" firstCol="1" bandRow="1">
                <a:tableStyleId>{5C22544A-7EE6-4342-B048-85BDC9FD1C3A}</a:tableStyleId>
              </a:tblPr>
              <a:tblGrid>
                <a:gridCol w="879626"/>
                <a:gridCol w="1623924"/>
              </a:tblGrid>
              <a:tr h="173573">
                <a:tc>
                  <a:txBody>
                    <a:bodyPr/>
                    <a:lstStyle/>
                    <a:p>
                      <a:pPr algn="just">
                        <a:spcAft>
                          <a:spcPts val="0"/>
                        </a:spcAft>
                      </a:pPr>
                      <a:r>
                        <a:rPr lang="en-US" sz="1600" dirty="0">
                          <a:effectLst/>
                        </a:rPr>
                        <a:t>Laser power (</a:t>
                      </a:r>
                      <a:r>
                        <a:rPr lang="en-US" sz="1600" dirty="0" err="1">
                          <a:effectLst/>
                        </a:rPr>
                        <a:t>mW</a:t>
                      </a:r>
                      <a:r>
                        <a:rPr lang="en-US" sz="1600" dirty="0">
                          <a:effectLst/>
                        </a:rPr>
                        <a:t>)</a:t>
                      </a:r>
                      <a:endParaRPr lang="el-GR" sz="1600" dirty="0">
                        <a:effectLst/>
                        <a:latin typeface="Times New Roman"/>
                        <a:ea typeface="Times New Roman"/>
                      </a:endParaRPr>
                    </a:p>
                  </a:txBody>
                  <a:tcPr marL="68580" marR="68580" marT="0" marB="0"/>
                </a:tc>
                <a:tc>
                  <a:txBody>
                    <a:bodyPr/>
                    <a:lstStyle/>
                    <a:p>
                      <a:pPr algn="just">
                        <a:spcAft>
                          <a:spcPts val="0"/>
                        </a:spcAft>
                      </a:pPr>
                      <a:r>
                        <a:rPr lang="en-US" sz="1600">
                          <a:effectLst/>
                        </a:rPr>
                        <a:t>BER (dB)</a:t>
                      </a:r>
                      <a:endParaRPr lang="el-GR" sz="1600">
                        <a:effectLst/>
                        <a:latin typeface="Times New Roman"/>
                        <a:ea typeface="Times New Roman"/>
                      </a:endParaRPr>
                    </a:p>
                  </a:txBody>
                  <a:tcPr marL="68580" marR="68580" marT="0" marB="0"/>
                </a:tc>
              </a:tr>
              <a:tr h="0">
                <a:tc>
                  <a:txBody>
                    <a:bodyPr/>
                    <a:lstStyle/>
                    <a:p>
                      <a:pPr algn="just">
                        <a:spcAft>
                          <a:spcPts val="0"/>
                        </a:spcAft>
                      </a:pPr>
                      <a:r>
                        <a:rPr lang="en-US" sz="1600" dirty="0">
                          <a:effectLst/>
                        </a:rPr>
                        <a:t>0.05</a:t>
                      </a:r>
                      <a:endParaRPr lang="el-GR" sz="1600" dirty="0">
                        <a:effectLst/>
                        <a:latin typeface="Times New Roman"/>
                        <a:ea typeface="Times New Roman"/>
                      </a:endParaRPr>
                    </a:p>
                  </a:txBody>
                  <a:tcPr marL="68580" marR="68580" marT="0" marB="0"/>
                </a:tc>
                <a:tc>
                  <a:txBody>
                    <a:bodyPr/>
                    <a:lstStyle/>
                    <a:p>
                      <a:pPr algn="just">
                        <a:spcAft>
                          <a:spcPts val="0"/>
                        </a:spcAft>
                      </a:pPr>
                      <a:r>
                        <a:rPr lang="en-US" sz="1600">
                          <a:effectLst/>
                        </a:rPr>
                        <a:t>0.29</a:t>
                      </a:r>
                      <a:endParaRPr lang="el-GR" sz="1600">
                        <a:effectLst/>
                        <a:latin typeface="Times New Roman"/>
                        <a:ea typeface="Times New Roman"/>
                      </a:endParaRPr>
                    </a:p>
                  </a:txBody>
                  <a:tcPr marL="68580" marR="68580" marT="0" marB="0"/>
                </a:tc>
              </a:tr>
              <a:tr h="0">
                <a:tc>
                  <a:txBody>
                    <a:bodyPr/>
                    <a:lstStyle/>
                    <a:p>
                      <a:pPr algn="just">
                        <a:spcAft>
                          <a:spcPts val="0"/>
                        </a:spcAft>
                      </a:pPr>
                      <a:r>
                        <a:rPr lang="en-US" sz="1600" dirty="0">
                          <a:effectLst/>
                        </a:rPr>
                        <a:t>0.5</a:t>
                      </a:r>
                      <a:endParaRPr lang="el-GR" sz="1600" dirty="0">
                        <a:effectLst/>
                        <a:latin typeface="Times New Roman"/>
                        <a:ea typeface="Times New Roman"/>
                      </a:endParaRPr>
                    </a:p>
                  </a:txBody>
                  <a:tcPr marL="68580" marR="68580" marT="0" marB="0"/>
                </a:tc>
                <a:tc>
                  <a:txBody>
                    <a:bodyPr/>
                    <a:lstStyle/>
                    <a:p>
                      <a:pPr algn="just">
                        <a:spcAft>
                          <a:spcPts val="0"/>
                        </a:spcAft>
                      </a:pPr>
                      <a:r>
                        <a:rPr lang="en-US" sz="1600">
                          <a:effectLst/>
                        </a:rPr>
                        <a:t>4x10</a:t>
                      </a:r>
                      <a:r>
                        <a:rPr lang="en-US" sz="1600" baseline="30000">
                          <a:effectLst/>
                        </a:rPr>
                        <a:t>-4</a:t>
                      </a:r>
                      <a:endParaRPr lang="el-GR" sz="1600">
                        <a:effectLst/>
                        <a:latin typeface="Times New Roman"/>
                        <a:ea typeface="Times New Roman"/>
                      </a:endParaRPr>
                    </a:p>
                  </a:txBody>
                  <a:tcPr marL="68580" marR="68580" marT="0" marB="0"/>
                </a:tc>
              </a:tr>
              <a:tr h="0">
                <a:tc>
                  <a:txBody>
                    <a:bodyPr/>
                    <a:lstStyle/>
                    <a:p>
                      <a:pPr algn="just">
                        <a:spcAft>
                          <a:spcPts val="0"/>
                        </a:spcAft>
                      </a:pPr>
                      <a:r>
                        <a:rPr lang="en-US" sz="1600" dirty="0">
                          <a:effectLst/>
                        </a:rPr>
                        <a:t>0.6</a:t>
                      </a:r>
                      <a:endParaRPr lang="el-GR" sz="1600" dirty="0">
                        <a:effectLst/>
                        <a:latin typeface="Times New Roman"/>
                        <a:ea typeface="Times New Roman"/>
                      </a:endParaRPr>
                    </a:p>
                  </a:txBody>
                  <a:tcPr marL="68580" marR="68580" marT="0" marB="0"/>
                </a:tc>
                <a:tc>
                  <a:txBody>
                    <a:bodyPr/>
                    <a:lstStyle/>
                    <a:p>
                      <a:pPr algn="just">
                        <a:spcAft>
                          <a:spcPts val="0"/>
                        </a:spcAft>
                      </a:pPr>
                      <a:r>
                        <a:rPr lang="en-US" sz="1600">
                          <a:effectLst/>
                        </a:rPr>
                        <a:t>3.5x10</a:t>
                      </a:r>
                      <a:r>
                        <a:rPr lang="en-US" sz="1600" baseline="30000">
                          <a:effectLst/>
                        </a:rPr>
                        <a:t>-5</a:t>
                      </a:r>
                      <a:endParaRPr lang="el-GR" sz="1600">
                        <a:effectLst/>
                        <a:latin typeface="Times New Roman"/>
                        <a:ea typeface="Times New Roman"/>
                      </a:endParaRPr>
                    </a:p>
                  </a:txBody>
                  <a:tcPr marL="68580" marR="68580" marT="0" marB="0"/>
                </a:tc>
              </a:tr>
              <a:tr h="0">
                <a:tc>
                  <a:txBody>
                    <a:bodyPr/>
                    <a:lstStyle/>
                    <a:p>
                      <a:pPr algn="just">
                        <a:spcAft>
                          <a:spcPts val="0"/>
                        </a:spcAft>
                      </a:pPr>
                      <a:r>
                        <a:rPr lang="en-US" sz="1600" dirty="0">
                          <a:effectLst/>
                        </a:rPr>
                        <a:t>0.7</a:t>
                      </a:r>
                      <a:endParaRPr lang="el-GR" sz="1600" dirty="0">
                        <a:effectLst/>
                        <a:latin typeface="Times New Roman"/>
                        <a:ea typeface="Times New Roman"/>
                      </a:endParaRPr>
                    </a:p>
                  </a:txBody>
                  <a:tcPr marL="68580" marR="68580" marT="0" marB="0"/>
                </a:tc>
                <a:tc>
                  <a:txBody>
                    <a:bodyPr/>
                    <a:lstStyle/>
                    <a:p>
                      <a:pPr algn="just">
                        <a:spcAft>
                          <a:spcPts val="0"/>
                        </a:spcAft>
                      </a:pPr>
                      <a:r>
                        <a:rPr lang="en-US" sz="1600">
                          <a:effectLst/>
                        </a:rPr>
                        <a:t>2.1x10</a:t>
                      </a:r>
                      <a:r>
                        <a:rPr lang="en-US" sz="1600" baseline="30000">
                          <a:effectLst/>
                        </a:rPr>
                        <a:t>-6</a:t>
                      </a:r>
                      <a:endParaRPr lang="el-GR" sz="1600">
                        <a:effectLst/>
                        <a:latin typeface="Times New Roman"/>
                        <a:ea typeface="Times New Roman"/>
                      </a:endParaRPr>
                    </a:p>
                  </a:txBody>
                  <a:tcPr marL="68580" marR="68580" marT="0" marB="0"/>
                </a:tc>
              </a:tr>
              <a:tr h="0">
                <a:tc>
                  <a:txBody>
                    <a:bodyPr/>
                    <a:lstStyle/>
                    <a:p>
                      <a:pPr algn="just">
                        <a:spcAft>
                          <a:spcPts val="0"/>
                        </a:spcAft>
                      </a:pPr>
                      <a:r>
                        <a:rPr lang="en-US" sz="1600" dirty="0">
                          <a:effectLst/>
                        </a:rPr>
                        <a:t>0.8</a:t>
                      </a:r>
                      <a:endParaRPr lang="el-GR" sz="1600" dirty="0">
                        <a:effectLst/>
                        <a:latin typeface="Times New Roman"/>
                        <a:ea typeface="Times New Roman"/>
                      </a:endParaRPr>
                    </a:p>
                  </a:txBody>
                  <a:tcPr marL="68580" marR="68580" marT="0" marB="0"/>
                </a:tc>
                <a:tc>
                  <a:txBody>
                    <a:bodyPr/>
                    <a:lstStyle/>
                    <a:p>
                      <a:pPr algn="just">
                        <a:spcAft>
                          <a:spcPts val="0"/>
                        </a:spcAft>
                      </a:pPr>
                      <a:r>
                        <a:rPr lang="en-US" sz="1600">
                          <a:effectLst/>
                        </a:rPr>
                        <a:t>9.4x10</a:t>
                      </a:r>
                      <a:r>
                        <a:rPr lang="en-US" sz="1600" baseline="30000">
                          <a:effectLst/>
                        </a:rPr>
                        <a:t>-8</a:t>
                      </a:r>
                      <a:endParaRPr lang="el-GR" sz="1600">
                        <a:effectLst/>
                        <a:latin typeface="Times New Roman"/>
                        <a:ea typeface="Times New Roman"/>
                      </a:endParaRPr>
                    </a:p>
                  </a:txBody>
                  <a:tcPr marL="68580" marR="68580" marT="0" marB="0"/>
                </a:tc>
              </a:tr>
              <a:tr h="0">
                <a:tc>
                  <a:txBody>
                    <a:bodyPr/>
                    <a:lstStyle/>
                    <a:p>
                      <a:pPr algn="just">
                        <a:spcAft>
                          <a:spcPts val="0"/>
                        </a:spcAft>
                      </a:pPr>
                      <a:r>
                        <a:rPr lang="en-US" sz="1600" dirty="0">
                          <a:effectLst/>
                        </a:rPr>
                        <a:t>0.9</a:t>
                      </a:r>
                      <a:endParaRPr lang="el-GR" sz="1600" dirty="0">
                        <a:effectLst/>
                        <a:latin typeface="Times New Roman"/>
                        <a:ea typeface="Times New Roman"/>
                      </a:endParaRPr>
                    </a:p>
                  </a:txBody>
                  <a:tcPr marL="68580" marR="68580" marT="0" marB="0"/>
                </a:tc>
                <a:tc>
                  <a:txBody>
                    <a:bodyPr/>
                    <a:lstStyle/>
                    <a:p>
                      <a:pPr algn="just">
                        <a:spcAft>
                          <a:spcPts val="0"/>
                        </a:spcAft>
                      </a:pPr>
                      <a:r>
                        <a:rPr lang="en-US" sz="1600">
                          <a:effectLst/>
                        </a:rPr>
                        <a:t>3x10</a:t>
                      </a:r>
                      <a:r>
                        <a:rPr lang="en-US" sz="1600" baseline="30000">
                          <a:effectLst/>
                        </a:rPr>
                        <a:t>-9</a:t>
                      </a:r>
                      <a:endParaRPr lang="el-GR" sz="1600">
                        <a:effectLst/>
                        <a:latin typeface="Times New Roman"/>
                        <a:ea typeface="Times New Roman"/>
                      </a:endParaRPr>
                    </a:p>
                  </a:txBody>
                  <a:tcPr marL="68580" marR="68580" marT="0" marB="0"/>
                </a:tc>
              </a:tr>
              <a:tr h="0">
                <a:tc>
                  <a:txBody>
                    <a:bodyPr/>
                    <a:lstStyle/>
                    <a:p>
                      <a:pPr algn="just">
                        <a:spcAft>
                          <a:spcPts val="0"/>
                        </a:spcAft>
                      </a:pPr>
                      <a:r>
                        <a:rPr lang="en-US" sz="1600" dirty="0">
                          <a:effectLst/>
                        </a:rPr>
                        <a:t>1</a:t>
                      </a:r>
                      <a:endParaRPr lang="el-GR" sz="1600" dirty="0">
                        <a:effectLst/>
                        <a:latin typeface="Times New Roman"/>
                        <a:ea typeface="Times New Roman"/>
                      </a:endParaRPr>
                    </a:p>
                  </a:txBody>
                  <a:tcPr marL="68580" marR="68580" marT="0" marB="0"/>
                </a:tc>
                <a:tc>
                  <a:txBody>
                    <a:bodyPr/>
                    <a:lstStyle/>
                    <a:p>
                      <a:pPr algn="just">
                        <a:spcAft>
                          <a:spcPts val="0"/>
                        </a:spcAft>
                      </a:pPr>
                      <a:r>
                        <a:rPr lang="en-US" sz="1600" dirty="0">
                          <a:effectLst/>
                        </a:rPr>
                        <a:t>7.5x10</a:t>
                      </a:r>
                      <a:r>
                        <a:rPr lang="en-US" sz="1600" baseline="30000" dirty="0">
                          <a:effectLst/>
                        </a:rPr>
                        <a:t>-11</a:t>
                      </a:r>
                      <a:endParaRPr lang="el-GR"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75233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79388" y="44624"/>
            <a:ext cx="7416800" cy="609600"/>
          </a:xfrm>
        </p:spPr>
        <p:txBody>
          <a:bodyPr/>
          <a:lstStyle/>
          <a:p>
            <a:r>
              <a:rPr lang="en-GB" dirty="0" smtClean="0"/>
              <a:t>Eye Diagrams</a:t>
            </a:r>
            <a:endParaRPr lang="en-US" dirty="0" smtClean="0">
              <a:solidFill>
                <a:srgbClr val="FF0000"/>
              </a:solidFill>
            </a:endParaRPr>
          </a:p>
        </p:txBody>
      </p:sp>
      <p:sp>
        <p:nvSpPr>
          <p:cNvPr id="3" name="TextBox 2"/>
          <p:cNvSpPr txBox="1"/>
          <p:nvPr/>
        </p:nvSpPr>
        <p:spPr>
          <a:xfrm>
            <a:off x="635938" y="980729"/>
            <a:ext cx="7248429" cy="738664"/>
          </a:xfrm>
          <a:prstGeom prst="rect">
            <a:avLst/>
          </a:prstGeom>
          <a:noFill/>
        </p:spPr>
        <p:txBody>
          <a:bodyPr wrap="square" rtlCol="0">
            <a:spAutoFit/>
          </a:bodyPr>
          <a:lstStyle/>
          <a:p>
            <a:r>
              <a:rPr lang="en-GB" sz="1400" dirty="0"/>
              <a:t>Indirect modulation scenario, with PIN detector and without </a:t>
            </a:r>
            <a:r>
              <a:rPr lang="en-GB" sz="1400" dirty="0" err="1"/>
              <a:t>plasmonic</a:t>
            </a:r>
            <a:r>
              <a:rPr lang="en-GB" sz="1400" dirty="0"/>
              <a:t> amplifier. Eye diagrams at a laser power of 0.9 </a:t>
            </a:r>
            <a:r>
              <a:rPr lang="en-GB" sz="1400" dirty="0" err="1"/>
              <a:t>mW</a:t>
            </a:r>
            <a:r>
              <a:rPr lang="en-GB" sz="1400" dirty="0"/>
              <a:t>, for an extinction ratio of 9 </a:t>
            </a:r>
            <a:r>
              <a:rPr lang="en-GB" sz="1400" dirty="0" smtClean="0"/>
              <a:t>(left) </a:t>
            </a:r>
            <a:r>
              <a:rPr lang="en-GB" sz="1400" dirty="0"/>
              <a:t>and 12 </a:t>
            </a:r>
            <a:r>
              <a:rPr lang="en-GB" sz="1400" dirty="0" smtClean="0"/>
              <a:t>(right) </a:t>
            </a:r>
            <a:r>
              <a:rPr lang="en-GB" sz="1400" dirty="0" err="1"/>
              <a:t>dB.</a:t>
            </a:r>
            <a:endParaRPr lang="el-GR" sz="1400" dirty="0"/>
          </a:p>
        </p:txBody>
      </p:sp>
      <p:pic>
        <p:nvPicPr>
          <p:cNvPr id="665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2276872"/>
            <a:ext cx="3962373"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420888"/>
            <a:ext cx="3872320"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139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008" y="837292"/>
            <a:ext cx="3370312" cy="1600438"/>
          </a:xfrm>
          <a:prstGeom prst="rect">
            <a:avLst/>
          </a:prstGeom>
          <a:noFill/>
        </p:spPr>
        <p:txBody>
          <a:bodyPr wrap="square" rtlCol="0">
            <a:spAutoFit/>
          </a:bodyPr>
          <a:lstStyle/>
          <a:p>
            <a:r>
              <a:rPr lang="en-GB" sz="1400" dirty="0"/>
              <a:t>Indirect modulation with PIN detector and amplifier. BER vs Power. The modulator extinction ratio is 12 dB and the amplifier gain is 10 </a:t>
            </a:r>
            <a:r>
              <a:rPr lang="en-GB" sz="1400" dirty="0" err="1"/>
              <a:t>dB</a:t>
            </a:r>
            <a:r>
              <a:rPr lang="en-GB" sz="1400" dirty="0" err="1" smtClean="0"/>
              <a:t>.</a:t>
            </a:r>
            <a:endParaRPr lang="en-GB" sz="1400" dirty="0" smtClean="0"/>
          </a:p>
          <a:p>
            <a:r>
              <a:rPr lang="en-US" sz="1400" dirty="0"/>
              <a:t>At a laser power of 50 </a:t>
            </a:r>
            <a:r>
              <a:rPr lang="el-GR" sz="1400" dirty="0"/>
              <a:t>μ</a:t>
            </a:r>
            <a:r>
              <a:rPr lang="en-US" sz="1400" dirty="0"/>
              <a:t>W and an amplifier gain of 10 dB, the BER turns out to be an unacceptable 0.22 </a:t>
            </a:r>
            <a:r>
              <a:rPr lang="en-US" sz="1400" dirty="0" err="1"/>
              <a:t>dB.</a:t>
            </a:r>
            <a:r>
              <a:rPr lang="en-US" sz="1400" dirty="0"/>
              <a:t> </a:t>
            </a:r>
            <a:endParaRPr lang="el-GR" sz="1400" dirty="0"/>
          </a:p>
        </p:txBody>
      </p:sp>
      <p:sp>
        <p:nvSpPr>
          <p:cNvPr id="5" name="TextBox 4"/>
          <p:cNvSpPr txBox="1"/>
          <p:nvPr/>
        </p:nvSpPr>
        <p:spPr>
          <a:xfrm>
            <a:off x="4810101" y="1052736"/>
            <a:ext cx="3312368" cy="1169551"/>
          </a:xfrm>
          <a:prstGeom prst="rect">
            <a:avLst/>
          </a:prstGeom>
          <a:noFill/>
        </p:spPr>
        <p:txBody>
          <a:bodyPr wrap="square" rtlCol="0">
            <a:spAutoFit/>
          </a:bodyPr>
          <a:lstStyle/>
          <a:p>
            <a:r>
              <a:rPr lang="en-GB" sz="1400" dirty="0"/>
              <a:t>Indirect modulation with PIN detector and amplifier. BER vs Amplifier Gain. Laser power is 1 </a:t>
            </a:r>
            <a:r>
              <a:rPr lang="en-GB" sz="1400" dirty="0" err="1"/>
              <a:t>mW</a:t>
            </a:r>
            <a:r>
              <a:rPr lang="en-GB" sz="1400" dirty="0"/>
              <a:t> and modulator extinction ratio is 12 </a:t>
            </a:r>
            <a:r>
              <a:rPr lang="en-GB" sz="1400" dirty="0" err="1"/>
              <a:t>dB.</a:t>
            </a:r>
            <a:endParaRPr lang="el-GR" sz="1400" dirty="0"/>
          </a:p>
        </p:txBody>
      </p:sp>
      <p:sp>
        <p:nvSpPr>
          <p:cNvPr id="6" name="TextBox 5"/>
          <p:cNvSpPr txBox="1"/>
          <p:nvPr/>
        </p:nvSpPr>
        <p:spPr>
          <a:xfrm>
            <a:off x="4499991" y="5085184"/>
            <a:ext cx="4248471" cy="830997"/>
          </a:xfrm>
          <a:prstGeom prst="rect">
            <a:avLst/>
          </a:prstGeom>
          <a:noFill/>
        </p:spPr>
        <p:txBody>
          <a:bodyPr wrap="square" rtlCol="0">
            <a:spAutoFit/>
          </a:bodyPr>
          <a:lstStyle/>
          <a:p>
            <a:r>
              <a:rPr lang="de-DE" sz="1200" dirty="0"/>
              <a:t>We see that BER &lt; 1e-8 for amplifier gains greater than 10 dB (for ext. ratio 12 dB and laser output power of 1 mW). The curvature is due to the increased thermal noise of the PIN detector.</a:t>
            </a:r>
            <a:endParaRPr lang="el-GR" sz="1200" dirty="0"/>
          </a:p>
        </p:txBody>
      </p:sp>
      <p:pic>
        <p:nvPicPr>
          <p:cNvPr id="67586" name="Picture 2" descr="in-IMEC-Amp_BERvsP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195" y="2522959"/>
            <a:ext cx="34131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in-IMEC-Amp_BERvsG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222287"/>
            <a:ext cx="34131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5244008"/>
            <a:ext cx="3960440" cy="900246"/>
          </a:xfrm>
          <a:prstGeom prst="rect">
            <a:avLst/>
          </a:prstGeom>
          <a:noFill/>
        </p:spPr>
        <p:txBody>
          <a:bodyPr wrap="square" rtlCol="0">
            <a:spAutoFit/>
          </a:bodyPr>
          <a:lstStyle/>
          <a:p>
            <a:r>
              <a:rPr lang="en-US" sz="1050" dirty="0"/>
              <a:t>BER is 1.5e-4 dB at 0.5 </a:t>
            </a:r>
            <a:r>
              <a:rPr lang="en-US" sz="1050" dirty="0" err="1"/>
              <a:t>mW</a:t>
            </a:r>
            <a:r>
              <a:rPr lang="en-US" sz="1050" dirty="0"/>
              <a:t>, 4.8e-7 dB at 0.8 </a:t>
            </a:r>
            <a:r>
              <a:rPr lang="en-US" sz="1050" dirty="0" err="1"/>
              <a:t>mW</a:t>
            </a:r>
            <a:r>
              <a:rPr lang="en-US" sz="1050" dirty="0"/>
              <a:t>, and 9.3e-9 dB at 1 </a:t>
            </a:r>
            <a:r>
              <a:rPr lang="en-US" sz="1050" dirty="0" err="1"/>
              <a:t>mW</a:t>
            </a:r>
            <a:r>
              <a:rPr lang="en-US" sz="1050" dirty="0"/>
              <a:t>. Comparing to the scenario with the </a:t>
            </a:r>
            <a:r>
              <a:rPr lang="en-US" sz="1050" dirty="0" err="1"/>
              <a:t>plasmonic</a:t>
            </a:r>
            <a:r>
              <a:rPr lang="en-US" sz="1050" dirty="0"/>
              <a:t> amplifier, we see that the larger thermal noise of the PIN detector leads to worse BERs.</a:t>
            </a:r>
            <a:endParaRPr lang="el-GR" sz="1050" dirty="0"/>
          </a:p>
          <a:p>
            <a:endParaRPr lang="el-GR" sz="1050" dirty="0"/>
          </a:p>
        </p:txBody>
      </p:sp>
      <p:sp>
        <p:nvSpPr>
          <p:cNvPr id="4" name="TextBox 3"/>
          <p:cNvSpPr txBox="1"/>
          <p:nvPr/>
        </p:nvSpPr>
        <p:spPr>
          <a:xfrm>
            <a:off x="26636" y="186780"/>
            <a:ext cx="7959230" cy="461665"/>
          </a:xfrm>
          <a:prstGeom prst="rect">
            <a:avLst/>
          </a:prstGeom>
          <a:noFill/>
        </p:spPr>
        <p:txBody>
          <a:bodyPr wrap="none" rtlCol="0">
            <a:spAutoFit/>
          </a:bodyPr>
          <a:lstStyle/>
          <a:p>
            <a:r>
              <a:rPr lang="en-US" sz="2400" dirty="0" smtClean="0"/>
              <a:t>Addition </a:t>
            </a:r>
            <a:r>
              <a:rPr lang="en-US" sz="2400" dirty="0"/>
              <a:t>of a </a:t>
            </a:r>
            <a:r>
              <a:rPr lang="en-US" sz="2400" dirty="0" err="1"/>
              <a:t>plasmonic</a:t>
            </a:r>
            <a:r>
              <a:rPr lang="en-US" sz="2400" dirty="0"/>
              <a:t> amplifier at the receiver chip.</a:t>
            </a:r>
            <a:endParaRPr lang="el-GR" sz="2400" dirty="0"/>
          </a:p>
        </p:txBody>
      </p:sp>
    </p:spTree>
    <p:extLst>
      <p:ext uri="{BB962C8B-B14F-4D97-AF65-F5344CB8AC3E}">
        <p14:creationId xmlns:p14="http://schemas.microsoft.com/office/powerpoint/2010/main" val="1731159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n-IMEC-Amp_BERvsEx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32" y="2348880"/>
            <a:ext cx="34131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5939" y="980728"/>
            <a:ext cx="3370312" cy="954107"/>
          </a:xfrm>
          <a:prstGeom prst="rect">
            <a:avLst/>
          </a:prstGeom>
          <a:noFill/>
        </p:spPr>
        <p:txBody>
          <a:bodyPr wrap="square" rtlCol="0">
            <a:spAutoFit/>
          </a:bodyPr>
          <a:lstStyle/>
          <a:p>
            <a:r>
              <a:rPr lang="en-GB" sz="1400" dirty="0"/>
              <a:t>Indirect modulation with PIN detector and amplifier. BER vs Extinction Ratio of modulator. Laser power is 1 </a:t>
            </a:r>
            <a:r>
              <a:rPr lang="en-GB" sz="1400" dirty="0" err="1"/>
              <a:t>mW</a:t>
            </a:r>
            <a:r>
              <a:rPr lang="en-GB" sz="1400" dirty="0"/>
              <a:t> and amplifier gain is 10 </a:t>
            </a:r>
            <a:r>
              <a:rPr lang="en-GB" sz="1400" dirty="0" err="1"/>
              <a:t>dB.</a:t>
            </a:r>
            <a:endParaRPr lang="el-GR" sz="1400" dirty="0"/>
          </a:p>
        </p:txBody>
      </p:sp>
      <p:sp>
        <p:nvSpPr>
          <p:cNvPr id="4" name="TextBox 3"/>
          <p:cNvSpPr txBox="1"/>
          <p:nvPr/>
        </p:nvSpPr>
        <p:spPr>
          <a:xfrm>
            <a:off x="26636" y="186780"/>
            <a:ext cx="7529625" cy="461665"/>
          </a:xfrm>
          <a:prstGeom prst="rect">
            <a:avLst/>
          </a:prstGeom>
          <a:noFill/>
        </p:spPr>
        <p:txBody>
          <a:bodyPr wrap="none" rtlCol="0">
            <a:spAutoFit/>
          </a:bodyPr>
          <a:lstStyle/>
          <a:p>
            <a:r>
              <a:rPr lang="de-DE" sz="2400" dirty="0"/>
              <a:t>I</a:t>
            </a:r>
            <a:r>
              <a:rPr lang="de-DE" sz="2400" dirty="0" smtClean="0"/>
              <a:t>nfluence </a:t>
            </a:r>
            <a:r>
              <a:rPr lang="de-DE" sz="2400" dirty="0"/>
              <a:t>of the modulator extinction ratio on BER</a:t>
            </a:r>
            <a:endParaRPr lang="el-GR" sz="2400" dirty="0"/>
          </a:p>
        </p:txBody>
      </p:sp>
    </p:spTree>
    <p:extLst>
      <p:ext uri="{BB962C8B-B14F-4D97-AF65-F5344CB8AC3E}">
        <p14:creationId xmlns:p14="http://schemas.microsoft.com/office/powerpoint/2010/main" val="264068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323528" y="0"/>
            <a:ext cx="7416800" cy="720080"/>
          </a:xfrm>
        </p:spPr>
        <p:txBody>
          <a:bodyPr/>
          <a:lstStyle/>
          <a:p>
            <a:r>
              <a:rPr lang="en-GB" dirty="0"/>
              <a:t>Indirect modulation scenario, with PIN detector and </a:t>
            </a:r>
            <a:r>
              <a:rPr lang="en-GB" dirty="0" err="1"/>
              <a:t>plasmonic</a:t>
            </a:r>
            <a:r>
              <a:rPr lang="en-GB" dirty="0"/>
              <a:t> amplifier </a:t>
            </a:r>
            <a:endParaRPr lang="en-US" dirty="0" smtClean="0">
              <a:solidFill>
                <a:srgbClr val="FF0000"/>
              </a:solidFill>
            </a:endParaRPr>
          </a:p>
        </p:txBody>
      </p:sp>
      <p:sp>
        <p:nvSpPr>
          <p:cNvPr id="3" name="TextBox 2"/>
          <p:cNvSpPr txBox="1"/>
          <p:nvPr/>
        </p:nvSpPr>
        <p:spPr>
          <a:xfrm>
            <a:off x="635938" y="1196752"/>
            <a:ext cx="7248429" cy="738664"/>
          </a:xfrm>
          <a:prstGeom prst="rect">
            <a:avLst/>
          </a:prstGeom>
          <a:noFill/>
        </p:spPr>
        <p:txBody>
          <a:bodyPr wrap="square" rtlCol="0">
            <a:spAutoFit/>
          </a:bodyPr>
          <a:lstStyle/>
          <a:p>
            <a:r>
              <a:rPr lang="en-GB" sz="1400" dirty="0"/>
              <a:t>Indirect modulation scenario, with PIN detector and </a:t>
            </a:r>
            <a:r>
              <a:rPr lang="en-GB" sz="1400" dirty="0" err="1"/>
              <a:t>plasmonic</a:t>
            </a:r>
            <a:r>
              <a:rPr lang="en-GB" sz="1400" dirty="0"/>
              <a:t> amplifier for the same received power. Eye diagrams at a laser power of 1 </a:t>
            </a:r>
            <a:r>
              <a:rPr lang="en-GB" sz="1400" dirty="0" err="1"/>
              <a:t>mW</a:t>
            </a:r>
            <a:r>
              <a:rPr lang="en-GB" sz="1400" dirty="0"/>
              <a:t>, for an extinction ratio of 9 </a:t>
            </a:r>
            <a:r>
              <a:rPr lang="en-GB" sz="1400" dirty="0" smtClean="0"/>
              <a:t>(left) </a:t>
            </a:r>
            <a:r>
              <a:rPr lang="en-GB" sz="1400" dirty="0"/>
              <a:t>and 12 </a:t>
            </a:r>
            <a:r>
              <a:rPr lang="en-GB" sz="1400" dirty="0" smtClean="0"/>
              <a:t>(right) </a:t>
            </a:r>
            <a:r>
              <a:rPr lang="en-GB" sz="1400" dirty="0" err="1"/>
              <a:t>dB.</a:t>
            </a:r>
            <a:endParaRPr lang="el-GR" sz="1400" dirty="0"/>
          </a:p>
        </p:txBody>
      </p:sp>
      <p:pic>
        <p:nvPicPr>
          <p:cNvPr id="696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26" y="2204864"/>
            <a:ext cx="4032448" cy="32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76872"/>
            <a:ext cx="4176464" cy="333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86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938" y="908721"/>
            <a:ext cx="6744374" cy="1600438"/>
          </a:xfrm>
          <a:prstGeom prst="rect">
            <a:avLst/>
          </a:prstGeom>
          <a:noFill/>
        </p:spPr>
        <p:txBody>
          <a:bodyPr wrap="square" rtlCol="0">
            <a:spAutoFit/>
          </a:bodyPr>
          <a:lstStyle/>
          <a:p>
            <a:r>
              <a:rPr lang="en-US" sz="1400" dirty="0"/>
              <a:t>We note that at the time of submission of this deliverable, there were no phase data (or estimations) available for the phase characteristics of the devices. We have therefore omitted such calculations. When such data is available, additional direct modulation simulations will be performed, should it be requested</a:t>
            </a:r>
            <a:r>
              <a:rPr lang="en-US" sz="1400" dirty="0" smtClean="0"/>
              <a:t>.</a:t>
            </a:r>
          </a:p>
          <a:p>
            <a:endParaRPr lang="en-US" sz="1400" dirty="0" smtClean="0"/>
          </a:p>
          <a:p>
            <a:r>
              <a:rPr lang="en-US" sz="1400" dirty="0" smtClean="0"/>
              <a:t>At </a:t>
            </a:r>
            <a:r>
              <a:rPr lang="en-US" sz="1400" dirty="0"/>
              <a:t>a laser output power of 50 </a:t>
            </a:r>
            <a:r>
              <a:rPr lang="el-GR" sz="1400" dirty="0"/>
              <a:t>μ</a:t>
            </a:r>
            <a:r>
              <a:rPr lang="en-US" sz="1400" dirty="0"/>
              <a:t>W, the BER is calculated to be 3e-9 dB</a:t>
            </a:r>
            <a:endParaRPr lang="el-GR" sz="1400" dirty="0"/>
          </a:p>
        </p:txBody>
      </p:sp>
      <p:sp>
        <p:nvSpPr>
          <p:cNvPr id="4" name="TextBox 3"/>
          <p:cNvSpPr txBox="1"/>
          <p:nvPr/>
        </p:nvSpPr>
        <p:spPr>
          <a:xfrm>
            <a:off x="2411760" y="192585"/>
            <a:ext cx="2799164" cy="461665"/>
          </a:xfrm>
          <a:prstGeom prst="rect">
            <a:avLst/>
          </a:prstGeom>
          <a:noFill/>
        </p:spPr>
        <p:txBody>
          <a:bodyPr wrap="none" rtlCol="0">
            <a:spAutoFit/>
          </a:bodyPr>
          <a:lstStyle/>
          <a:p>
            <a:r>
              <a:rPr lang="de-DE" sz="2400" dirty="0" smtClean="0"/>
              <a:t>Direct modulation</a:t>
            </a:r>
            <a:endParaRPr lang="el-GR" sz="2400" dirty="0"/>
          </a:p>
        </p:txBody>
      </p:sp>
      <p:pic>
        <p:nvPicPr>
          <p:cNvPr id="58370" name="Picture 2" descr="dir-IMEC-NoAmp_BERvsP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196" y="2935332"/>
            <a:ext cx="34131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55976" y="3035344"/>
            <a:ext cx="3384376" cy="2677656"/>
          </a:xfrm>
          <a:prstGeom prst="rect">
            <a:avLst/>
          </a:prstGeom>
          <a:noFill/>
        </p:spPr>
        <p:txBody>
          <a:bodyPr wrap="square" rtlCol="0">
            <a:spAutoFit/>
          </a:bodyPr>
          <a:lstStyle/>
          <a:p>
            <a:r>
              <a:rPr lang="en-GB" sz="1400" dirty="0"/>
              <a:t>Scenario with direct modulation and PIN </a:t>
            </a:r>
            <a:r>
              <a:rPr lang="en-GB" sz="1400" dirty="0" err="1"/>
              <a:t>photodetector</a:t>
            </a:r>
            <a:r>
              <a:rPr lang="en-GB" sz="1400" dirty="0"/>
              <a:t>, without </a:t>
            </a:r>
            <a:r>
              <a:rPr lang="en-GB" sz="1400" dirty="0" err="1"/>
              <a:t>plasmonic</a:t>
            </a:r>
            <a:r>
              <a:rPr lang="en-GB" sz="1400" dirty="0"/>
              <a:t> amplifier. BER vs laser output power</a:t>
            </a:r>
            <a:r>
              <a:rPr lang="en-GB" sz="1400" dirty="0" smtClean="0"/>
              <a:t>.</a:t>
            </a:r>
          </a:p>
          <a:p>
            <a:endParaRPr lang="en-GB" sz="1400" dirty="0"/>
          </a:p>
          <a:p>
            <a:r>
              <a:rPr lang="de-DE" sz="1400" dirty="0"/>
              <a:t>We see that BER &lt; 1e-9 dB for powers &gt; 50 </a:t>
            </a:r>
            <a:r>
              <a:rPr lang="el-GR" sz="1400" dirty="0"/>
              <a:t>μ</a:t>
            </a:r>
            <a:r>
              <a:rPr lang="de-DE" sz="1400" dirty="0"/>
              <a:t>W, and vanishes for powers greater than 70 </a:t>
            </a:r>
            <a:r>
              <a:rPr lang="el-GR" sz="1400" dirty="0"/>
              <a:t>μ</a:t>
            </a:r>
            <a:r>
              <a:rPr lang="de-DE" sz="1400" dirty="0"/>
              <a:t>W. </a:t>
            </a:r>
            <a:endParaRPr lang="de-DE" sz="1400" dirty="0" smtClean="0"/>
          </a:p>
          <a:p>
            <a:endParaRPr lang="de-DE" sz="1400" dirty="0"/>
          </a:p>
          <a:p>
            <a:r>
              <a:rPr lang="de-DE" sz="1400" dirty="0" smtClean="0"/>
              <a:t>The </a:t>
            </a:r>
            <a:r>
              <a:rPr lang="de-DE" sz="1400" dirty="0"/>
              <a:t>expected output power of the metallo-dielectric laser is 50 </a:t>
            </a:r>
            <a:r>
              <a:rPr lang="el-GR" sz="1400" dirty="0"/>
              <a:t>μ</a:t>
            </a:r>
            <a:r>
              <a:rPr lang="de-DE" sz="1400" dirty="0"/>
              <a:t>W, and therefore appropriate for this system.</a:t>
            </a:r>
            <a:endParaRPr lang="el-GR" sz="1400" dirty="0"/>
          </a:p>
          <a:p>
            <a:endParaRPr lang="el-GR" sz="1400" dirty="0"/>
          </a:p>
        </p:txBody>
      </p:sp>
    </p:spTree>
    <p:extLst>
      <p:ext uri="{BB962C8B-B14F-4D97-AF65-F5344CB8AC3E}">
        <p14:creationId xmlns:p14="http://schemas.microsoft.com/office/powerpoint/2010/main" val="120459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938" y="908721"/>
            <a:ext cx="6744374" cy="523220"/>
          </a:xfrm>
          <a:prstGeom prst="rect">
            <a:avLst/>
          </a:prstGeom>
          <a:noFill/>
        </p:spPr>
        <p:txBody>
          <a:bodyPr wrap="square" rtlCol="0">
            <a:spAutoFit/>
          </a:bodyPr>
          <a:lstStyle/>
          <a:p>
            <a:r>
              <a:rPr lang="en-US" sz="1400" dirty="0"/>
              <a:t>If we now add the </a:t>
            </a:r>
            <a:r>
              <a:rPr lang="en-US" sz="1400" dirty="0" err="1"/>
              <a:t>plasmonic</a:t>
            </a:r>
            <a:r>
              <a:rPr lang="en-US" sz="1400" dirty="0"/>
              <a:t> amplifier to the system, BER vanishes already for a gain of 3 </a:t>
            </a:r>
            <a:r>
              <a:rPr lang="en-US" sz="1400" dirty="0" err="1"/>
              <a:t>dB.</a:t>
            </a:r>
            <a:r>
              <a:rPr lang="en-US" sz="1400" dirty="0"/>
              <a:t> </a:t>
            </a:r>
            <a:endParaRPr lang="el-GR" sz="1400" dirty="0"/>
          </a:p>
        </p:txBody>
      </p:sp>
      <p:sp>
        <p:nvSpPr>
          <p:cNvPr id="4" name="TextBox 3"/>
          <p:cNvSpPr txBox="1"/>
          <p:nvPr/>
        </p:nvSpPr>
        <p:spPr>
          <a:xfrm>
            <a:off x="2411760" y="192585"/>
            <a:ext cx="2799164" cy="461665"/>
          </a:xfrm>
          <a:prstGeom prst="rect">
            <a:avLst/>
          </a:prstGeom>
          <a:noFill/>
        </p:spPr>
        <p:txBody>
          <a:bodyPr wrap="none" rtlCol="0">
            <a:spAutoFit/>
          </a:bodyPr>
          <a:lstStyle/>
          <a:p>
            <a:r>
              <a:rPr lang="de-DE" sz="2400" dirty="0" smtClean="0"/>
              <a:t>Direct modulation</a:t>
            </a:r>
            <a:endParaRPr lang="el-GR" sz="2400" dirty="0"/>
          </a:p>
        </p:txBody>
      </p:sp>
      <p:sp>
        <p:nvSpPr>
          <p:cNvPr id="2" name="TextBox 1"/>
          <p:cNvSpPr txBox="1"/>
          <p:nvPr/>
        </p:nvSpPr>
        <p:spPr>
          <a:xfrm>
            <a:off x="610006" y="3509266"/>
            <a:ext cx="7346369" cy="954107"/>
          </a:xfrm>
          <a:prstGeom prst="rect">
            <a:avLst/>
          </a:prstGeom>
          <a:noFill/>
        </p:spPr>
        <p:txBody>
          <a:bodyPr wrap="square" rtlCol="0">
            <a:spAutoFit/>
          </a:bodyPr>
          <a:lstStyle/>
          <a:p>
            <a:r>
              <a:rPr lang="de-DE" sz="1400" dirty="0"/>
              <a:t>We next turn to the case with the plasmonic detector, without an amplifier. </a:t>
            </a:r>
            <a:endParaRPr lang="de-DE" sz="1400" dirty="0" smtClean="0"/>
          </a:p>
          <a:p>
            <a:r>
              <a:rPr lang="en-US" sz="1400" dirty="0"/>
              <a:t>The </a:t>
            </a:r>
            <a:r>
              <a:rPr lang="en-US" sz="1400" dirty="0" err="1"/>
              <a:t>metallo-doelectric</a:t>
            </a:r>
            <a:r>
              <a:rPr lang="en-US" sz="1400" dirty="0"/>
              <a:t> laser output power (50 </a:t>
            </a:r>
            <a:r>
              <a:rPr lang="el-GR" sz="1400" dirty="0"/>
              <a:t>μ</a:t>
            </a:r>
            <a:r>
              <a:rPr lang="en-US" sz="1400" dirty="0"/>
              <a:t>W) is therefore more than enough for an error-free system.</a:t>
            </a:r>
            <a:endParaRPr lang="el-GR" sz="1400" dirty="0"/>
          </a:p>
          <a:p>
            <a:endParaRPr lang="el-GR" sz="1400" dirty="0"/>
          </a:p>
        </p:txBody>
      </p:sp>
      <p:graphicFrame>
        <p:nvGraphicFramePr>
          <p:cNvPr id="5" name="Table 4"/>
          <p:cNvGraphicFramePr>
            <a:graphicFrameLocks noGrp="1"/>
          </p:cNvGraphicFramePr>
          <p:nvPr>
            <p:extLst>
              <p:ext uri="{D42A27DB-BD31-4B8C-83A1-F6EECF244321}">
                <p14:modId xmlns:p14="http://schemas.microsoft.com/office/powerpoint/2010/main" val="4175130431"/>
              </p:ext>
            </p:extLst>
          </p:nvPr>
        </p:nvGraphicFramePr>
        <p:xfrm>
          <a:off x="683568" y="1844824"/>
          <a:ext cx="6077585" cy="1219200"/>
        </p:xfrm>
        <a:graphic>
          <a:graphicData uri="http://schemas.openxmlformats.org/drawingml/2006/table">
            <a:tbl>
              <a:tblPr firstRow="1" firstCol="1" bandRow="1">
                <a:tableStyleId>{5C22544A-7EE6-4342-B048-85BDC9FD1C3A}</a:tableStyleId>
              </a:tblPr>
              <a:tblGrid>
                <a:gridCol w="3038475"/>
                <a:gridCol w="3039110"/>
              </a:tblGrid>
              <a:tr h="0">
                <a:tc>
                  <a:txBody>
                    <a:bodyPr/>
                    <a:lstStyle/>
                    <a:p>
                      <a:pPr algn="just">
                        <a:spcAft>
                          <a:spcPts val="0"/>
                        </a:spcAft>
                      </a:pPr>
                      <a:r>
                        <a:rPr lang="de-DE" sz="1600">
                          <a:effectLst/>
                        </a:rPr>
                        <a:t>Amplifier Gain (dB)</a:t>
                      </a:r>
                      <a:endParaRPr lang="el-GR" sz="1600">
                        <a:effectLst/>
                        <a:latin typeface="Times New Roman"/>
                        <a:ea typeface="Times New Roman"/>
                      </a:endParaRPr>
                    </a:p>
                  </a:txBody>
                  <a:tcPr marL="68580" marR="68580" marT="0" marB="0"/>
                </a:tc>
                <a:tc>
                  <a:txBody>
                    <a:bodyPr/>
                    <a:lstStyle/>
                    <a:p>
                      <a:pPr algn="just">
                        <a:spcAft>
                          <a:spcPts val="0"/>
                        </a:spcAft>
                      </a:pPr>
                      <a:r>
                        <a:rPr lang="de-DE" sz="1600">
                          <a:effectLst/>
                        </a:rPr>
                        <a:t>BER (dB)</a:t>
                      </a:r>
                      <a:endParaRPr lang="el-GR" sz="1600">
                        <a:effectLst/>
                        <a:latin typeface="Times New Roman"/>
                        <a:ea typeface="Times New Roman"/>
                      </a:endParaRPr>
                    </a:p>
                  </a:txBody>
                  <a:tcPr marL="68580" marR="68580" marT="0" marB="0"/>
                </a:tc>
              </a:tr>
              <a:tr h="0">
                <a:tc>
                  <a:txBody>
                    <a:bodyPr/>
                    <a:lstStyle/>
                    <a:p>
                      <a:pPr algn="just">
                        <a:spcAft>
                          <a:spcPts val="0"/>
                        </a:spcAft>
                      </a:pPr>
                      <a:r>
                        <a:rPr lang="de-DE" sz="1600">
                          <a:effectLst/>
                        </a:rPr>
                        <a:t>0</a:t>
                      </a:r>
                      <a:endParaRPr lang="el-GR" sz="1600">
                        <a:effectLst/>
                        <a:latin typeface="Times New Roman"/>
                        <a:ea typeface="Times New Roman"/>
                      </a:endParaRPr>
                    </a:p>
                  </a:txBody>
                  <a:tcPr marL="68580" marR="68580" marT="0" marB="0"/>
                </a:tc>
                <a:tc>
                  <a:txBody>
                    <a:bodyPr/>
                    <a:lstStyle/>
                    <a:p>
                      <a:pPr algn="just">
                        <a:spcAft>
                          <a:spcPts val="0"/>
                        </a:spcAft>
                      </a:pPr>
                      <a:r>
                        <a:rPr lang="de-DE" sz="1600">
                          <a:effectLst/>
                        </a:rPr>
                        <a:t>1.8e-6</a:t>
                      </a:r>
                      <a:endParaRPr lang="el-GR" sz="1600">
                        <a:effectLst/>
                        <a:latin typeface="Times New Roman"/>
                        <a:ea typeface="Times New Roman"/>
                      </a:endParaRPr>
                    </a:p>
                  </a:txBody>
                  <a:tcPr marL="68580" marR="68580" marT="0" marB="0"/>
                </a:tc>
              </a:tr>
              <a:tr h="0">
                <a:tc>
                  <a:txBody>
                    <a:bodyPr/>
                    <a:lstStyle/>
                    <a:p>
                      <a:pPr algn="just">
                        <a:spcAft>
                          <a:spcPts val="0"/>
                        </a:spcAft>
                      </a:pPr>
                      <a:r>
                        <a:rPr lang="de-DE" sz="1600">
                          <a:effectLst/>
                        </a:rPr>
                        <a:t>1</a:t>
                      </a:r>
                      <a:endParaRPr lang="el-GR" sz="1600">
                        <a:effectLst/>
                        <a:latin typeface="Times New Roman"/>
                        <a:ea typeface="Times New Roman"/>
                      </a:endParaRPr>
                    </a:p>
                  </a:txBody>
                  <a:tcPr marL="68580" marR="68580" marT="0" marB="0"/>
                </a:tc>
                <a:tc>
                  <a:txBody>
                    <a:bodyPr/>
                    <a:lstStyle/>
                    <a:p>
                      <a:pPr algn="just">
                        <a:spcAft>
                          <a:spcPts val="0"/>
                        </a:spcAft>
                      </a:pPr>
                      <a:r>
                        <a:rPr lang="de-DE" sz="1600">
                          <a:effectLst/>
                        </a:rPr>
                        <a:t>2.8e-9</a:t>
                      </a:r>
                      <a:endParaRPr lang="el-GR" sz="1600">
                        <a:effectLst/>
                        <a:latin typeface="Times New Roman"/>
                        <a:ea typeface="Times New Roman"/>
                      </a:endParaRPr>
                    </a:p>
                  </a:txBody>
                  <a:tcPr marL="68580" marR="68580" marT="0" marB="0"/>
                </a:tc>
              </a:tr>
              <a:tr h="0">
                <a:tc>
                  <a:txBody>
                    <a:bodyPr/>
                    <a:lstStyle/>
                    <a:p>
                      <a:pPr algn="just">
                        <a:spcAft>
                          <a:spcPts val="0"/>
                        </a:spcAft>
                      </a:pPr>
                      <a:r>
                        <a:rPr lang="de-DE" sz="1600">
                          <a:effectLst/>
                        </a:rPr>
                        <a:t>2</a:t>
                      </a:r>
                      <a:endParaRPr lang="el-GR" sz="1600">
                        <a:effectLst/>
                        <a:latin typeface="Times New Roman"/>
                        <a:ea typeface="Times New Roman"/>
                      </a:endParaRPr>
                    </a:p>
                  </a:txBody>
                  <a:tcPr marL="68580" marR="68580" marT="0" marB="0"/>
                </a:tc>
                <a:tc>
                  <a:txBody>
                    <a:bodyPr/>
                    <a:lstStyle/>
                    <a:p>
                      <a:pPr algn="just">
                        <a:spcAft>
                          <a:spcPts val="0"/>
                        </a:spcAft>
                      </a:pPr>
                      <a:r>
                        <a:rPr lang="de-DE" sz="1600">
                          <a:effectLst/>
                        </a:rPr>
                        <a:t>1.35e-13</a:t>
                      </a:r>
                      <a:endParaRPr lang="el-GR" sz="1600">
                        <a:effectLst/>
                        <a:latin typeface="Times New Roman"/>
                        <a:ea typeface="Times New Roman"/>
                      </a:endParaRPr>
                    </a:p>
                  </a:txBody>
                  <a:tcPr marL="68580" marR="68580" marT="0" marB="0"/>
                </a:tc>
              </a:tr>
              <a:tr h="0">
                <a:tc>
                  <a:txBody>
                    <a:bodyPr/>
                    <a:lstStyle/>
                    <a:p>
                      <a:pPr algn="just">
                        <a:spcAft>
                          <a:spcPts val="0"/>
                        </a:spcAft>
                      </a:pPr>
                      <a:r>
                        <a:rPr lang="de-DE" sz="1600">
                          <a:effectLst/>
                        </a:rPr>
                        <a:t>&gt;3</a:t>
                      </a:r>
                      <a:endParaRPr lang="el-GR" sz="1600">
                        <a:effectLst/>
                        <a:latin typeface="Times New Roman"/>
                        <a:ea typeface="Times New Roman"/>
                      </a:endParaRPr>
                    </a:p>
                  </a:txBody>
                  <a:tcPr marL="68580" marR="68580" marT="0" marB="0"/>
                </a:tc>
                <a:tc>
                  <a:txBody>
                    <a:bodyPr/>
                    <a:lstStyle/>
                    <a:p>
                      <a:pPr algn="just">
                        <a:spcAft>
                          <a:spcPts val="0"/>
                        </a:spcAft>
                      </a:pPr>
                      <a:r>
                        <a:rPr lang="de-DE" sz="1600" dirty="0">
                          <a:effectLst/>
                        </a:rPr>
                        <a:t>0</a:t>
                      </a:r>
                      <a:endParaRPr lang="el-GR" sz="16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84522324"/>
              </p:ext>
            </p:extLst>
          </p:nvPr>
        </p:nvGraphicFramePr>
        <p:xfrm>
          <a:off x="635938" y="4365104"/>
          <a:ext cx="6077585" cy="1097280"/>
        </p:xfrm>
        <a:graphic>
          <a:graphicData uri="http://schemas.openxmlformats.org/drawingml/2006/table">
            <a:tbl>
              <a:tblPr firstRow="1" firstCol="1" bandRow="1">
                <a:tableStyleId>{5C22544A-7EE6-4342-B048-85BDC9FD1C3A}</a:tableStyleId>
              </a:tblPr>
              <a:tblGrid>
                <a:gridCol w="3038475"/>
                <a:gridCol w="3039110"/>
              </a:tblGrid>
              <a:tr h="0">
                <a:tc>
                  <a:txBody>
                    <a:bodyPr/>
                    <a:lstStyle/>
                    <a:p>
                      <a:pPr algn="just">
                        <a:spcAft>
                          <a:spcPts val="0"/>
                        </a:spcAft>
                      </a:pPr>
                      <a:r>
                        <a:rPr lang="de-DE" sz="1800">
                          <a:effectLst/>
                        </a:rPr>
                        <a:t>Laser Power (</a:t>
                      </a:r>
                      <a:r>
                        <a:rPr lang="el-GR" sz="1800">
                          <a:effectLst/>
                        </a:rPr>
                        <a:t>μ</a:t>
                      </a:r>
                      <a:r>
                        <a:rPr lang="en-US" sz="1800">
                          <a:effectLst/>
                        </a:rPr>
                        <a:t>W)</a:t>
                      </a:r>
                      <a:endParaRPr lang="el-GR" sz="1800">
                        <a:effectLst/>
                        <a:latin typeface="Times New Roman"/>
                        <a:ea typeface="Times New Roman"/>
                      </a:endParaRPr>
                    </a:p>
                  </a:txBody>
                  <a:tcPr marL="68580" marR="68580" marT="0" marB="0"/>
                </a:tc>
                <a:tc>
                  <a:txBody>
                    <a:bodyPr/>
                    <a:lstStyle/>
                    <a:p>
                      <a:pPr algn="just">
                        <a:spcAft>
                          <a:spcPts val="0"/>
                        </a:spcAft>
                      </a:pPr>
                      <a:r>
                        <a:rPr lang="de-DE" sz="1800">
                          <a:effectLst/>
                        </a:rPr>
                        <a:t>BER (dB)</a:t>
                      </a:r>
                      <a:endParaRPr lang="el-GR" sz="1800">
                        <a:effectLst/>
                        <a:latin typeface="Times New Roman"/>
                        <a:ea typeface="Times New Roman"/>
                      </a:endParaRPr>
                    </a:p>
                  </a:txBody>
                  <a:tcPr marL="68580" marR="68580" marT="0" marB="0"/>
                </a:tc>
              </a:tr>
              <a:tr h="0">
                <a:tc>
                  <a:txBody>
                    <a:bodyPr/>
                    <a:lstStyle/>
                    <a:p>
                      <a:pPr algn="just">
                        <a:spcAft>
                          <a:spcPts val="0"/>
                        </a:spcAft>
                      </a:pPr>
                      <a:r>
                        <a:rPr lang="de-DE" sz="1800">
                          <a:effectLst/>
                        </a:rPr>
                        <a:t>10</a:t>
                      </a:r>
                      <a:endParaRPr lang="el-GR" sz="1800">
                        <a:effectLst/>
                        <a:latin typeface="Times New Roman"/>
                        <a:ea typeface="Times New Roman"/>
                      </a:endParaRPr>
                    </a:p>
                  </a:txBody>
                  <a:tcPr marL="68580" marR="68580" marT="0" marB="0"/>
                </a:tc>
                <a:tc>
                  <a:txBody>
                    <a:bodyPr/>
                    <a:lstStyle/>
                    <a:p>
                      <a:pPr algn="just">
                        <a:spcAft>
                          <a:spcPts val="0"/>
                        </a:spcAft>
                      </a:pPr>
                      <a:r>
                        <a:rPr lang="de-DE" sz="1800">
                          <a:effectLst/>
                        </a:rPr>
                        <a:t>5e-5</a:t>
                      </a:r>
                      <a:endParaRPr lang="el-GR" sz="1800">
                        <a:effectLst/>
                        <a:latin typeface="Times New Roman"/>
                        <a:ea typeface="Times New Roman"/>
                      </a:endParaRPr>
                    </a:p>
                  </a:txBody>
                  <a:tcPr marL="68580" marR="68580" marT="0" marB="0"/>
                </a:tc>
              </a:tr>
              <a:tr h="0">
                <a:tc>
                  <a:txBody>
                    <a:bodyPr/>
                    <a:lstStyle/>
                    <a:p>
                      <a:pPr algn="just">
                        <a:spcAft>
                          <a:spcPts val="0"/>
                        </a:spcAft>
                      </a:pPr>
                      <a:r>
                        <a:rPr lang="de-DE" sz="1800">
                          <a:effectLst/>
                        </a:rPr>
                        <a:t>20</a:t>
                      </a:r>
                      <a:endParaRPr lang="el-GR" sz="1800">
                        <a:effectLst/>
                        <a:latin typeface="Times New Roman"/>
                        <a:ea typeface="Times New Roman"/>
                      </a:endParaRPr>
                    </a:p>
                  </a:txBody>
                  <a:tcPr marL="68580" marR="68580" marT="0" marB="0"/>
                </a:tc>
                <a:tc>
                  <a:txBody>
                    <a:bodyPr/>
                    <a:lstStyle/>
                    <a:p>
                      <a:pPr algn="just">
                        <a:spcAft>
                          <a:spcPts val="0"/>
                        </a:spcAft>
                      </a:pPr>
                      <a:r>
                        <a:rPr lang="de-DE" sz="1800">
                          <a:effectLst/>
                        </a:rPr>
                        <a:t>4.5e-13</a:t>
                      </a:r>
                      <a:endParaRPr lang="el-GR" sz="1800">
                        <a:effectLst/>
                        <a:latin typeface="Times New Roman"/>
                        <a:ea typeface="Times New Roman"/>
                      </a:endParaRPr>
                    </a:p>
                  </a:txBody>
                  <a:tcPr marL="68580" marR="68580" marT="0" marB="0"/>
                </a:tc>
              </a:tr>
              <a:tr h="0">
                <a:tc>
                  <a:txBody>
                    <a:bodyPr/>
                    <a:lstStyle/>
                    <a:p>
                      <a:pPr algn="just">
                        <a:spcAft>
                          <a:spcPts val="0"/>
                        </a:spcAft>
                      </a:pPr>
                      <a:r>
                        <a:rPr lang="de-DE" sz="1800">
                          <a:effectLst/>
                        </a:rPr>
                        <a:t>&gt;30</a:t>
                      </a:r>
                      <a:endParaRPr lang="el-GR" sz="1800">
                        <a:effectLst/>
                        <a:latin typeface="Times New Roman"/>
                        <a:ea typeface="Times New Roman"/>
                      </a:endParaRPr>
                    </a:p>
                  </a:txBody>
                  <a:tcPr marL="68580" marR="68580" marT="0" marB="0"/>
                </a:tc>
                <a:tc>
                  <a:txBody>
                    <a:bodyPr/>
                    <a:lstStyle/>
                    <a:p>
                      <a:pPr algn="just">
                        <a:spcAft>
                          <a:spcPts val="0"/>
                        </a:spcAft>
                      </a:pPr>
                      <a:r>
                        <a:rPr lang="de-DE" sz="1800" dirty="0">
                          <a:effectLst/>
                        </a:rPr>
                        <a:t>0</a:t>
                      </a:r>
                      <a:endParaRPr lang="el-GR"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050403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938" y="908721"/>
            <a:ext cx="6744374" cy="4247317"/>
          </a:xfrm>
          <a:prstGeom prst="rect">
            <a:avLst/>
          </a:prstGeom>
          <a:noFill/>
        </p:spPr>
        <p:txBody>
          <a:bodyPr wrap="square" rtlCol="0">
            <a:spAutoFit/>
          </a:bodyPr>
          <a:lstStyle/>
          <a:p>
            <a:r>
              <a:rPr lang="de-DE" sz="1800" dirty="0"/>
              <a:t>Eight different configurations have been studied in total: </a:t>
            </a:r>
            <a:endParaRPr lang="de-DE" sz="1800" dirty="0" smtClean="0"/>
          </a:p>
          <a:p>
            <a:pPr marL="285750" indent="-285750">
              <a:buFont typeface="Arial" panose="020B0604020202020204" pitchFamily="34" charset="0"/>
              <a:buChar char="•"/>
            </a:pPr>
            <a:r>
              <a:rPr lang="de-DE" sz="1800" dirty="0" smtClean="0"/>
              <a:t>with </a:t>
            </a:r>
            <a:r>
              <a:rPr lang="de-DE" sz="1800" dirty="0"/>
              <a:t>direct or indirect modulation, </a:t>
            </a:r>
            <a:endParaRPr lang="de-DE" sz="1800" dirty="0" smtClean="0"/>
          </a:p>
          <a:p>
            <a:pPr marL="285750" indent="-285750">
              <a:buFont typeface="Arial" panose="020B0604020202020204" pitchFamily="34" charset="0"/>
              <a:buChar char="•"/>
            </a:pPr>
            <a:r>
              <a:rPr lang="de-DE" sz="1800" dirty="0" smtClean="0"/>
              <a:t>with </a:t>
            </a:r>
            <a:r>
              <a:rPr lang="de-DE" sz="1800" dirty="0"/>
              <a:t>plasmonic or PIN detector, </a:t>
            </a:r>
            <a:endParaRPr lang="de-DE" sz="1800" dirty="0" smtClean="0"/>
          </a:p>
          <a:p>
            <a:pPr marL="285750" indent="-285750">
              <a:buFont typeface="Arial" panose="020B0604020202020204" pitchFamily="34" charset="0"/>
              <a:buChar char="•"/>
            </a:pPr>
            <a:r>
              <a:rPr lang="de-DE" sz="1800" dirty="0" smtClean="0"/>
              <a:t>with </a:t>
            </a:r>
            <a:r>
              <a:rPr lang="de-DE" sz="1800" dirty="0"/>
              <a:t>or without amplifier. </a:t>
            </a:r>
            <a:endParaRPr lang="de-DE" sz="1800" dirty="0" smtClean="0"/>
          </a:p>
          <a:p>
            <a:pPr marL="285750" indent="-285750">
              <a:buFont typeface="Arial" panose="020B0604020202020204" pitchFamily="34" charset="0"/>
              <a:buChar char="•"/>
            </a:pPr>
            <a:endParaRPr lang="de-DE" sz="1800" dirty="0"/>
          </a:p>
          <a:p>
            <a:r>
              <a:rPr lang="de-DE" sz="1800" dirty="0" smtClean="0"/>
              <a:t>The </a:t>
            </a:r>
            <a:r>
              <a:rPr lang="de-DE" sz="1800" dirty="0"/>
              <a:t>Bit Error Rate has been calculated for each case, sweeping parameters such as the laser output power or the amplifier gain. </a:t>
            </a:r>
            <a:endParaRPr lang="de-DE" sz="1800" dirty="0" smtClean="0"/>
          </a:p>
          <a:p>
            <a:endParaRPr lang="de-DE" sz="1800" dirty="0"/>
          </a:p>
          <a:p>
            <a:r>
              <a:rPr lang="de-DE" sz="1800" dirty="0" smtClean="0"/>
              <a:t>In </a:t>
            </a:r>
            <a:r>
              <a:rPr lang="de-DE" sz="1800" dirty="0"/>
              <a:t>the direct modulation case the signal phase distortions have not been taken into account due to lack of chirping information for the plasmonic devices. In addition, we noted that many of the device parameters used in the simulations are estimations at this point of development</a:t>
            </a:r>
            <a:r>
              <a:rPr lang="de-DE" sz="1800" dirty="0" smtClean="0"/>
              <a:t>.</a:t>
            </a:r>
          </a:p>
          <a:p>
            <a:endParaRPr lang="el-GR" sz="1800" dirty="0"/>
          </a:p>
        </p:txBody>
      </p:sp>
      <p:sp>
        <p:nvSpPr>
          <p:cNvPr id="4" name="TextBox 3"/>
          <p:cNvSpPr txBox="1"/>
          <p:nvPr/>
        </p:nvSpPr>
        <p:spPr>
          <a:xfrm>
            <a:off x="2411760" y="192585"/>
            <a:ext cx="2029723" cy="461665"/>
          </a:xfrm>
          <a:prstGeom prst="rect">
            <a:avLst/>
          </a:prstGeom>
          <a:noFill/>
        </p:spPr>
        <p:txBody>
          <a:bodyPr wrap="none" rtlCol="0">
            <a:spAutoFit/>
          </a:bodyPr>
          <a:lstStyle/>
          <a:p>
            <a:r>
              <a:rPr lang="de-DE" sz="2400" dirty="0" smtClean="0"/>
              <a:t>Conclusions</a:t>
            </a:r>
            <a:endParaRPr lang="el-GR" sz="2400" dirty="0"/>
          </a:p>
        </p:txBody>
      </p:sp>
    </p:spTree>
    <p:extLst>
      <p:ext uri="{BB962C8B-B14F-4D97-AF65-F5344CB8AC3E}">
        <p14:creationId xmlns:p14="http://schemas.microsoft.com/office/powerpoint/2010/main" val="351983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smtClean="0"/>
              <a:t>WP2 Position in Project</a:t>
            </a:r>
            <a:endParaRPr lang="el-GR" sz="3200" smtClean="0"/>
          </a:p>
        </p:txBody>
      </p:sp>
      <p:sp>
        <p:nvSpPr>
          <p:cNvPr id="6147" name="Rectangle 5"/>
          <p:cNvSpPr>
            <a:spLocks noChangeArrowheads="1"/>
          </p:cNvSpPr>
          <p:nvPr/>
        </p:nvSpPr>
        <p:spPr bwMode="auto">
          <a:xfrm>
            <a:off x="3276600" y="1628775"/>
            <a:ext cx="914400" cy="3381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endParaRPr lang="el-GR"/>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063" y="1196975"/>
            <a:ext cx="58959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bwMode="auto">
          <a:xfrm>
            <a:off x="1636806" y="1061584"/>
            <a:ext cx="5150509" cy="1014904"/>
          </a:xfrm>
          <a:prstGeom prst="roundRect">
            <a:avLst/>
          </a:prstGeom>
          <a:noFill/>
          <a:ln w="0" cap="flat" cmpd="sng" algn="ctr">
            <a:solidFill>
              <a:srgbClr val="00B0F0">
                <a:alpha val="3000"/>
              </a:srgbClr>
            </a:solidFill>
            <a:prstDash val="solid"/>
            <a:round/>
            <a:headEnd type="none" w="med" len="med"/>
            <a:tailEnd type="none" w="med" len="med"/>
          </a:ln>
          <a:effectLst>
            <a:glow rad="254000">
              <a:srgbClr val="00B0F0"/>
            </a:glow>
          </a:effectLst>
        </p:spPr>
        <p:txBody>
          <a:bodyPr>
            <a:spAutoFit/>
          </a:bodyPr>
          <a:lstStyle>
            <a:defPPr>
              <a:defRPr lang="en-US"/>
            </a:defPPr>
            <a:lvl1pPr algn="l" rtl="0" fontAlgn="base">
              <a:spcBef>
                <a:spcPct val="0"/>
              </a:spcBef>
              <a:spcAft>
                <a:spcPct val="0"/>
              </a:spcAft>
              <a:defRPr b="1" kern="1200">
                <a:solidFill>
                  <a:srgbClr val="220060"/>
                </a:solidFill>
                <a:latin typeface="Arial" charset="0"/>
                <a:ea typeface="+mn-ea"/>
                <a:cs typeface="+mn-cs"/>
              </a:defRPr>
            </a:lvl1pPr>
            <a:lvl2pPr marL="457200" algn="l" rtl="0" fontAlgn="base">
              <a:spcBef>
                <a:spcPct val="0"/>
              </a:spcBef>
              <a:spcAft>
                <a:spcPct val="0"/>
              </a:spcAft>
              <a:defRPr b="1" kern="1200">
                <a:solidFill>
                  <a:srgbClr val="220060"/>
                </a:solidFill>
                <a:latin typeface="Arial" charset="0"/>
                <a:ea typeface="+mn-ea"/>
                <a:cs typeface="+mn-cs"/>
              </a:defRPr>
            </a:lvl2pPr>
            <a:lvl3pPr marL="914400" algn="l" rtl="0" fontAlgn="base">
              <a:spcBef>
                <a:spcPct val="0"/>
              </a:spcBef>
              <a:spcAft>
                <a:spcPct val="0"/>
              </a:spcAft>
              <a:defRPr b="1" kern="1200">
                <a:solidFill>
                  <a:srgbClr val="220060"/>
                </a:solidFill>
                <a:latin typeface="Arial" charset="0"/>
                <a:ea typeface="+mn-ea"/>
                <a:cs typeface="+mn-cs"/>
              </a:defRPr>
            </a:lvl3pPr>
            <a:lvl4pPr marL="1371600" algn="l" rtl="0" fontAlgn="base">
              <a:spcBef>
                <a:spcPct val="0"/>
              </a:spcBef>
              <a:spcAft>
                <a:spcPct val="0"/>
              </a:spcAft>
              <a:defRPr b="1" kern="1200">
                <a:solidFill>
                  <a:srgbClr val="220060"/>
                </a:solidFill>
                <a:latin typeface="Arial" charset="0"/>
                <a:ea typeface="+mn-ea"/>
                <a:cs typeface="+mn-cs"/>
              </a:defRPr>
            </a:lvl4pPr>
            <a:lvl5pPr marL="1828800" algn="l" rtl="0" fontAlgn="base">
              <a:spcBef>
                <a:spcPct val="0"/>
              </a:spcBef>
              <a:spcAft>
                <a:spcPct val="0"/>
              </a:spcAft>
              <a:defRPr b="1" kern="1200">
                <a:solidFill>
                  <a:srgbClr val="220060"/>
                </a:solidFill>
                <a:latin typeface="Arial" charset="0"/>
                <a:ea typeface="+mn-ea"/>
                <a:cs typeface="+mn-cs"/>
              </a:defRPr>
            </a:lvl5pPr>
            <a:lvl6pPr marL="2286000" algn="l" defTabSz="914400" rtl="0" eaLnBrk="1" latinLnBrk="0" hangingPunct="1">
              <a:defRPr b="1" kern="1200">
                <a:solidFill>
                  <a:srgbClr val="220060"/>
                </a:solidFill>
                <a:latin typeface="Arial" charset="0"/>
                <a:ea typeface="+mn-ea"/>
                <a:cs typeface="+mn-cs"/>
              </a:defRPr>
            </a:lvl6pPr>
            <a:lvl7pPr marL="2743200" algn="l" defTabSz="914400" rtl="0" eaLnBrk="1" latinLnBrk="0" hangingPunct="1">
              <a:defRPr b="1" kern="1200">
                <a:solidFill>
                  <a:srgbClr val="220060"/>
                </a:solidFill>
                <a:latin typeface="Arial" charset="0"/>
                <a:ea typeface="+mn-ea"/>
                <a:cs typeface="+mn-cs"/>
              </a:defRPr>
            </a:lvl7pPr>
            <a:lvl8pPr marL="3200400" algn="l" defTabSz="914400" rtl="0" eaLnBrk="1" latinLnBrk="0" hangingPunct="1">
              <a:defRPr b="1" kern="1200">
                <a:solidFill>
                  <a:srgbClr val="220060"/>
                </a:solidFill>
                <a:latin typeface="Arial" charset="0"/>
                <a:ea typeface="+mn-ea"/>
                <a:cs typeface="+mn-cs"/>
              </a:defRPr>
            </a:lvl8pPr>
            <a:lvl9pPr marL="3657600" algn="l" defTabSz="914400" rtl="0" eaLnBrk="1" latinLnBrk="0" hangingPunct="1">
              <a:defRPr b="1" kern="1200">
                <a:solidFill>
                  <a:srgbClr val="220060"/>
                </a:solidFill>
                <a:latin typeface="Arial" charset="0"/>
                <a:ea typeface="+mn-ea"/>
                <a:cs typeface="+mn-cs"/>
              </a:defRPr>
            </a:lvl9pPr>
          </a:lstStyle>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a:pPr>
            <a:endParaRPr lang="en-US" sz="2000" b="0" smtClean="0">
              <a:solidFill>
                <a:srgbClr val="000000"/>
              </a:solidFill>
            </a:endParaRPr>
          </a:p>
        </p:txBody>
      </p:sp>
      <p:sp>
        <p:nvSpPr>
          <p:cNvPr id="6152" name="Rectangle 6"/>
          <p:cNvSpPr>
            <a:spLocks noChangeArrowheads="1"/>
          </p:cNvSpPr>
          <p:nvPr/>
        </p:nvSpPr>
        <p:spPr bwMode="auto">
          <a:xfrm>
            <a:off x="7235825" y="1268413"/>
            <a:ext cx="164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r>
              <a:rPr lang="en-US" sz="1800"/>
              <a:t>Contributors:</a:t>
            </a:r>
          </a:p>
        </p:txBody>
      </p:sp>
      <p:pic>
        <p:nvPicPr>
          <p:cNvPr id="61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44675"/>
            <a:ext cx="6858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2636838"/>
            <a:ext cx="762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4005263"/>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5516563"/>
            <a:ext cx="11969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0"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4581525"/>
            <a:ext cx="10969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3357563"/>
            <a:ext cx="1874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938" y="908721"/>
            <a:ext cx="6744374" cy="5262979"/>
          </a:xfrm>
          <a:prstGeom prst="rect">
            <a:avLst/>
          </a:prstGeom>
          <a:noFill/>
        </p:spPr>
        <p:txBody>
          <a:bodyPr wrap="square" rtlCol="0">
            <a:spAutoFit/>
          </a:bodyPr>
          <a:lstStyle/>
          <a:p>
            <a:r>
              <a:rPr lang="de-DE" sz="1600" dirty="0" smtClean="0"/>
              <a:t>The </a:t>
            </a:r>
            <a:r>
              <a:rPr lang="de-DE" sz="1600" dirty="0"/>
              <a:t>results for the indirect modulation case show that the estimated metallo-dielectric laser (that is being developed within NAVOLCHI) output power is too low to receive an acceptable BER at the receiver end. Powers on the order of magnitude of mW are needed for error-free transmission this case, as opposed to the 50 </a:t>
            </a:r>
            <a:r>
              <a:rPr lang="el-GR" sz="1600" dirty="0"/>
              <a:t>μ</a:t>
            </a:r>
            <a:r>
              <a:rPr lang="en-US" sz="1600" dirty="0"/>
              <a:t>W that the NAVOLCHI laser delivers.</a:t>
            </a:r>
            <a:endParaRPr lang="el-GR" sz="1600" dirty="0"/>
          </a:p>
          <a:p>
            <a:r>
              <a:rPr lang="en-US" sz="1600" dirty="0"/>
              <a:t> </a:t>
            </a:r>
            <a:endParaRPr lang="el-GR" sz="1600" dirty="0"/>
          </a:p>
          <a:p>
            <a:r>
              <a:rPr lang="en-US" sz="1600" dirty="0"/>
              <a:t>On the other hand, in the direct modulation scenario the 50 </a:t>
            </a:r>
            <a:r>
              <a:rPr lang="el-GR" sz="1600" dirty="0"/>
              <a:t>μ</a:t>
            </a:r>
            <a:r>
              <a:rPr lang="en-US" sz="1600" dirty="0"/>
              <a:t>W of laser output power seem to be enough for error-free transmission.</a:t>
            </a:r>
            <a:endParaRPr lang="el-GR" sz="1600" dirty="0"/>
          </a:p>
          <a:p>
            <a:r>
              <a:rPr lang="en-US" sz="1600" dirty="0"/>
              <a:t> </a:t>
            </a:r>
            <a:endParaRPr lang="el-GR" sz="1600" dirty="0"/>
          </a:p>
          <a:p>
            <a:r>
              <a:rPr lang="en-US" sz="1600" dirty="0"/>
              <a:t>In view of these results, it appears appropriate that the laser (</a:t>
            </a:r>
            <a:r>
              <a:rPr lang="en-US" sz="1600" dirty="0" err="1"/>
              <a:t>metallo</a:t>
            </a:r>
            <a:r>
              <a:rPr lang="en-US" sz="1600" dirty="0"/>
              <a:t>-dielectric laser) and the modulator (</a:t>
            </a:r>
            <a:r>
              <a:rPr lang="en-US" sz="1600" dirty="0" err="1"/>
              <a:t>plasmonic</a:t>
            </a:r>
            <a:r>
              <a:rPr lang="en-US" sz="1600" dirty="0"/>
              <a:t> modulator) that are being developed within NAVOLCHI are demonstrated separately at the end of the project. </a:t>
            </a:r>
            <a:endParaRPr lang="en-US" sz="1600" dirty="0" smtClean="0"/>
          </a:p>
          <a:p>
            <a:endParaRPr lang="en-US" sz="1600" dirty="0"/>
          </a:p>
          <a:p>
            <a:r>
              <a:rPr lang="en-US" sz="1600" dirty="0" smtClean="0"/>
              <a:t>For </a:t>
            </a:r>
            <a:r>
              <a:rPr lang="en-US" sz="1600" dirty="0"/>
              <a:t>example, separate </a:t>
            </a:r>
            <a:r>
              <a:rPr lang="en-US" sz="1600" dirty="0" err="1"/>
              <a:t>plasmonic</a:t>
            </a:r>
            <a:r>
              <a:rPr lang="en-US" sz="1600" dirty="0"/>
              <a:t> chip-to-chip systems can be demonstrated. In one case, the </a:t>
            </a:r>
            <a:r>
              <a:rPr lang="en-US" sz="1600" dirty="0" err="1"/>
              <a:t>metallo</a:t>
            </a:r>
            <a:r>
              <a:rPr lang="en-US" sz="1600" dirty="0"/>
              <a:t>-dielectric laser will be used with direct modulation at the transmitter. In a second system, the </a:t>
            </a:r>
            <a:r>
              <a:rPr lang="en-US" sz="1600" dirty="0" err="1"/>
              <a:t>plasmonic</a:t>
            </a:r>
            <a:r>
              <a:rPr lang="en-US" sz="1600" dirty="0"/>
              <a:t> modulator can be paired with a commercial laser at the transmitter.</a:t>
            </a:r>
            <a:endParaRPr lang="el-GR" sz="1600" dirty="0"/>
          </a:p>
          <a:p>
            <a:endParaRPr lang="el-GR" sz="1600" dirty="0"/>
          </a:p>
        </p:txBody>
      </p:sp>
      <p:sp>
        <p:nvSpPr>
          <p:cNvPr id="4" name="TextBox 3"/>
          <p:cNvSpPr txBox="1"/>
          <p:nvPr/>
        </p:nvSpPr>
        <p:spPr>
          <a:xfrm>
            <a:off x="2411760" y="192585"/>
            <a:ext cx="2029723" cy="461665"/>
          </a:xfrm>
          <a:prstGeom prst="rect">
            <a:avLst/>
          </a:prstGeom>
          <a:noFill/>
        </p:spPr>
        <p:txBody>
          <a:bodyPr wrap="none" rtlCol="0">
            <a:spAutoFit/>
          </a:bodyPr>
          <a:lstStyle/>
          <a:p>
            <a:r>
              <a:rPr lang="de-DE" sz="2400" dirty="0" smtClean="0"/>
              <a:t>Conclusions</a:t>
            </a:r>
            <a:endParaRPr lang="el-GR" sz="2400" dirty="0"/>
          </a:p>
        </p:txBody>
      </p:sp>
    </p:spTree>
    <p:extLst>
      <p:ext uri="{BB962C8B-B14F-4D97-AF65-F5344CB8AC3E}">
        <p14:creationId xmlns:p14="http://schemas.microsoft.com/office/powerpoint/2010/main" val="38481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sz="3200" dirty="0" smtClean="0">
                <a:solidFill>
                  <a:srgbClr val="002060"/>
                </a:solidFill>
              </a:rPr>
              <a:t>Next steps</a:t>
            </a:r>
          </a:p>
        </p:txBody>
      </p:sp>
      <p:sp>
        <p:nvSpPr>
          <p:cNvPr id="34819" name="Text Box 6"/>
          <p:cNvSpPr txBox="1">
            <a:spLocks noChangeArrowheads="1"/>
          </p:cNvSpPr>
          <p:nvPr/>
        </p:nvSpPr>
        <p:spPr bwMode="auto">
          <a:xfrm>
            <a:off x="755650" y="1052513"/>
            <a:ext cx="734536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220060"/>
                </a:solidFill>
                <a:latin typeface="Arial" panose="020B0604020202020204" pitchFamily="34" charset="0"/>
              </a:defRPr>
            </a:lvl1pPr>
            <a:lvl2pPr marL="346075" indent="-342900" eaLnBrk="0" hangingPunct="0">
              <a:defRPr sz="3200" b="1">
                <a:solidFill>
                  <a:srgbClr val="220060"/>
                </a:solidFill>
                <a:latin typeface="Arial" panose="020B0604020202020204" pitchFamily="34" charset="0"/>
              </a:defRPr>
            </a:lvl2pPr>
            <a:lvl3pPr marL="1135063" indent="-3429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lvl="1" eaLnBrk="1" hangingPunct="1">
              <a:spcAft>
                <a:spcPct val="20000"/>
              </a:spcAft>
              <a:buFont typeface="Arial" panose="020B0604020202020204" pitchFamily="34" charset="0"/>
              <a:buChar char="•"/>
            </a:pPr>
            <a:r>
              <a:rPr lang="en-US" sz="2000" dirty="0" smtClean="0"/>
              <a:t>Techno-economical evaluation with respect </a:t>
            </a:r>
            <a:r>
              <a:rPr lang="en-US" sz="2000" dirty="0"/>
              <a:t>to </a:t>
            </a:r>
            <a:r>
              <a:rPr lang="en-US" sz="2000" dirty="0" smtClean="0"/>
              <a:t>the cost  efficiency and green aspects.</a:t>
            </a:r>
          </a:p>
          <a:p>
            <a:pPr lvl="1" eaLnBrk="1" hangingPunct="1">
              <a:spcAft>
                <a:spcPct val="20000"/>
              </a:spcAft>
              <a:buFont typeface="Arial" panose="020B0604020202020204" pitchFamily="34" charset="0"/>
              <a:buChar char="•"/>
            </a:pPr>
            <a:r>
              <a:rPr lang="en-US" sz="2000" b="0" dirty="0" smtClean="0"/>
              <a:t>Feedback/estimates both for the current technology and on the </a:t>
            </a:r>
            <a:r>
              <a:rPr lang="en-US" sz="2000" b="0" dirty="0" err="1" smtClean="0"/>
              <a:t>plasmonic</a:t>
            </a:r>
            <a:r>
              <a:rPr lang="en-US" sz="2000" b="0" dirty="0" smtClean="0"/>
              <a:t> technology on:</a:t>
            </a:r>
          </a:p>
          <a:p>
            <a:pPr lvl="2" eaLnBrk="1" hangingPunct="1">
              <a:spcAft>
                <a:spcPct val="20000"/>
              </a:spcAft>
              <a:buFont typeface="Arial" panose="020B0604020202020204" pitchFamily="34" charset="0"/>
              <a:buChar char="•"/>
            </a:pPr>
            <a:r>
              <a:rPr lang="en-US" sz="2000" b="0" dirty="0" smtClean="0"/>
              <a:t>Throughput</a:t>
            </a:r>
          </a:p>
          <a:p>
            <a:pPr lvl="2" eaLnBrk="1" hangingPunct="1">
              <a:spcAft>
                <a:spcPct val="20000"/>
              </a:spcAft>
              <a:buFont typeface="Arial" panose="020B0604020202020204" pitchFamily="34" charset="0"/>
              <a:buChar char="•"/>
            </a:pPr>
            <a:r>
              <a:rPr lang="en-US" sz="2000" b="0" dirty="0" smtClean="0"/>
              <a:t>Latency</a:t>
            </a:r>
          </a:p>
          <a:p>
            <a:pPr lvl="2" eaLnBrk="1" hangingPunct="1">
              <a:spcAft>
                <a:spcPct val="20000"/>
              </a:spcAft>
              <a:buFont typeface="Arial" panose="020B0604020202020204" pitchFamily="34" charset="0"/>
              <a:buChar char="•"/>
            </a:pPr>
            <a:r>
              <a:rPr lang="en-US" sz="2000" b="0" dirty="0" smtClean="0"/>
              <a:t>Power/Energy consumption </a:t>
            </a:r>
            <a:endParaRPr lang="en-US" sz="2000" b="0" dirty="0"/>
          </a:p>
          <a:p>
            <a:pPr lvl="2" eaLnBrk="1" hangingPunct="1">
              <a:spcAft>
                <a:spcPct val="20000"/>
              </a:spcAft>
              <a:buFont typeface="Arial" panose="020B0604020202020204" pitchFamily="34" charset="0"/>
              <a:buChar char="•"/>
            </a:pPr>
            <a:r>
              <a:rPr lang="en-US" sz="2000" b="0" dirty="0" smtClean="0"/>
              <a:t>Footprint</a:t>
            </a:r>
          </a:p>
          <a:p>
            <a:pPr lvl="2" eaLnBrk="1" hangingPunct="1">
              <a:spcAft>
                <a:spcPct val="20000"/>
              </a:spcAft>
              <a:buFont typeface="Arial" panose="020B0604020202020204" pitchFamily="34" charset="0"/>
              <a:buChar char="•"/>
            </a:pPr>
            <a:r>
              <a:rPr lang="en-US" sz="2000" b="0" dirty="0" smtClean="0"/>
              <a:t>Cost</a:t>
            </a:r>
          </a:p>
          <a:p>
            <a:pPr lvl="2" eaLnBrk="1" hangingPunct="1">
              <a:spcAft>
                <a:spcPct val="20000"/>
              </a:spcAft>
              <a:buFont typeface="Arial" panose="020B0604020202020204" pitchFamily="34" charset="0"/>
              <a:buChar char="•"/>
            </a:pPr>
            <a:endParaRPr lang="en-US" sz="2000" b="0" dirty="0"/>
          </a:p>
          <a:p>
            <a:pPr lvl="1" eaLnBrk="1" hangingPunct="1">
              <a:spcAft>
                <a:spcPct val="20000"/>
              </a:spcAft>
              <a:buFont typeface="Arial" panose="020B0604020202020204" pitchFamily="34" charset="0"/>
              <a:buChar char="•"/>
            </a:pPr>
            <a:r>
              <a:rPr lang="en-US" sz="2000" b="0" dirty="0" smtClean="0"/>
              <a:t>Comparison against:</a:t>
            </a:r>
          </a:p>
          <a:p>
            <a:pPr lvl="2" eaLnBrk="1" hangingPunct="1">
              <a:spcAft>
                <a:spcPct val="20000"/>
              </a:spcAft>
              <a:buFont typeface="Arial" panose="020B0604020202020204" pitchFamily="34" charset="0"/>
              <a:buChar char="•"/>
            </a:pPr>
            <a:r>
              <a:rPr lang="en-US" sz="2000" b="0" dirty="0" smtClean="0"/>
              <a:t>Electrical interconnect</a:t>
            </a:r>
          </a:p>
          <a:p>
            <a:pPr lvl="2" eaLnBrk="1" hangingPunct="1">
              <a:spcAft>
                <a:spcPct val="20000"/>
              </a:spcAft>
              <a:buFont typeface="Arial" panose="020B0604020202020204" pitchFamily="34" charset="0"/>
              <a:buChar char="•"/>
            </a:pPr>
            <a:r>
              <a:rPr lang="en-US" sz="2000" b="0" dirty="0" smtClean="0"/>
              <a:t>Photonic interconnect</a:t>
            </a:r>
          </a:p>
          <a:p>
            <a:pPr lvl="2" eaLnBrk="1" hangingPunct="1">
              <a:spcAft>
                <a:spcPct val="20000"/>
              </a:spcAft>
              <a:buFont typeface="Arial" panose="020B0604020202020204" pitchFamily="34" charset="0"/>
              <a:buChar char="•"/>
            </a:pPr>
            <a:endParaRPr lang="en-US" sz="2000" b="0" dirty="0"/>
          </a:p>
          <a:p>
            <a:pPr lvl="2" eaLnBrk="1" hangingPunct="1">
              <a:spcAft>
                <a:spcPct val="20000"/>
              </a:spcAft>
              <a:buFont typeface="Arial" panose="020B0604020202020204" pitchFamily="34" charset="0"/>
              <a:buChar char="•"/>
            </a:pPr>
            <a:endParaRPr lang="en-US" sz="2000" b="0" dirty="0"/>
          </a:p>
        </p:txBody>
      </p:sp>
    </p:spTree>
    <p:extLst>
      <p:ext uri="{BB962C8B-B14F-4D97-AF65-F5344CB8AC3E}">
        <p14:creationId xmlns:p14="http://schemas.microsoft.com/office/powerpoint/2010/main" val="2959292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sz="3200" dirty="0" smtClean="0">
                <a:solidFill>
                  <a:srgbClr val="002060"/>
                </a:solidFill>
              </a:rPr>
              <a:t>Required Input</a:t>
            </a:r>
          </a:p>
        </p:txBody>
      </p:sp>
      <p:sp>
        <p:nvSpPr>
          <p:cNvPr id="34819" name="Text Box 6"/>
          <p:cNvSpPr txBox="1">
            <a:spLocks noChangeArrowheads="1"/>
          </p:cNvSpPr>
          <p:nvPr/>
        </p:nvSpPr>
        <p:spPr bwMode="auto">
          <a:xfrm>
            <a:off x="755650" y="1052513"/>
            <a:ext cx="73453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220060"/>
                </a:solidFill>
                <a:latin typeface="Arial" panose="020B0604020202020204" pitchFamily="34" charset="0"/>
              </a:defRPr>
            </a:lvl1pPr>
            <a:lvl2pPr marL="346075" indent="-342900" eaLnBrk="0" hangingPunct="0">
              <a:defRPr sz="3200" b="1">
                <a:solidFill>
                  <a:srgbClr val="220060"/>
                </a:solidFill>
                <a:latin typeface="Arial" panose="020B0604020202020204" pitchFamily="34" charset="0"/>
              </a:defRPr>
            </a:lvl2pPr>
            <a:lvl3pPr marL="1135063" indent="-3429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lvl="1" eaLnBrk="1" hangingPunct="1">
              <a:spcAft>
                <a:spcPct val="20000"/>
              </a:spcAft>
              <a:buFont typeface="Arial" panose="020B0604020202020204" pitchFamily="34" charset="0"/>
              <a:buChar char="•"/>
            </a:pPr>
            <a:r>
              <a:rPr lang="en-US" sz="2000" dirty="0" smtClean="0"/>
              <a:t>Techno-economical evaluation with respect </a:t>
            </a:r>
            <a:r>
              <a:rPr lang="en-US" sz="2000" dirty="0"/>
              <a:t>to </a:t>
            </a:r>
            <a:r>
              <a:rPr lang="en-US" sz="2000" dirty="0" smtClean="0"/>
              <a:t>the cost  efficiency and green aspects.</a:t>
            </a:r>
          </a:p>
          <a:p>
            <a:pPr lvl="2" eaLnBrk="1" hangingPunct="1">
              <a:spcAft>
                <a:spcPct val="20000"/>
              </a:spcAft>
              <a:buFont typeface="Arial" panose="020B0604020202020204" pitchFamily="34" charset="0"/>
              <a:buChar char="•"/>
            </a:pPr>
            <a:endParaRPr lang="en-US" sz="2000" b="0" dirty="0"/>
          </a:p>
          <a:p>
            <a:pPr lvl="2" eaLnBrk="1" hangingPunct="1">
              <a:spcAft>
                <a:spcPct val="20000"/>
              </a:spcAft>
              <a:buFont typeface="Arial" panose="020B0604020202020204" pitchFamily="34" charset="0"/>
              <a:buChar char="•"/>
            </a:pPr>
            <a:endParaRPr lang="en-US" sz="2000" b="0" dirty="0"/>
          </a:p>
        </p:txBody>
      </p:sp>
      <p:graphicFrame>
        <p:nvGraphicFramePr>
          <p:cNvPr id="2" name="Table 1"/>
          <p:cNvGraphicFramePr>
            <a:graphicFrameLocks noGrp="1"/>
          </p:cNvGraphicFramePr>
          <p:nvPr>
            <p:extLst>
              <p:ext uri="{D42A27DB-BD31-4B8C-83A1-F6EECF244321}">
                <p14:modId xmlns:p14="http://schemas.microsoft.com/office/powerpoint/2010/main" val="84701596"/>
              </p:ext>
            </p:extLst>
          </p:nvPr>
        </p:nvGraphicFramePr>
        <p:xfrm>
          <a:off x="971600" y="2276872"/>
          <a:ext cx="7224115" cy="2758528"/>
        </p:xfrm>
        <a:graphic>
          <a:graphicData uri="http://schemas.openxmlformats.org/drawingml/2006/table">
            <a:tbl>
              <a:tblPr firstRow="1" bandRow="1">
                <a:tableStyleId>{5C22544A-7EE6-4342-B048-85BDC9FD1C3A}</a:tableStyleId>
              </a:tblPr>
              <a:tblGrid>
                <a:gridCol w="1444823"/>
                <a:gridCol w="1242789"/>
                <a:gridCol w="1646857"/>
                <a:gridCol w="1444823"/>
                <a:gridCol w="1444823"/>
              </a:tblGrid>
              <a:tr h="432048">
                <a:tc>
                  <a:txBody>
                    <a:bodyPr/>
                    <a:lstStyle/>
                    <a:p>
                      <a:r>
                        <a:rPr lang="en-US" dirty="0" smtClean="0"/>
                        <a:t>Module</a:t>
                      </a:r>
                      <a:endParaRPr lang="el-GR" dirty="0"/>
                    </a:p>
                  </a:txBody>
                  <a:tcPr/>
                </a:tc>
                <a:tc>
                  <a:txBody>
                    <a:bodyPr/>
                    <a:lstStyle/>
                    <a:p>
                      <a:r>
                        <a:rPr lang="en-US" dirty="0" smtClean="0"/>
                        <a:t>Power</a:t>
                      </a:r>
                      <a:endParaRPr lang="el-GR" dirty="0"/>
                    </a:p>
                  </a:txBody>
                  <a:tcPr/>
                </a:tc>
                <a:tc>
                  <a:txBody>
                    <a:bodyPr/>
                    <a:lstStyle/>
                    <a:p>
                      <a:r>
                        <a:rPr lang="en-US" dirty="0" smtClean="0"/>
                        <a:t>Throughput</a:t>
                      </a:r>
                      <a:endParaRPr lang="el-GR" dirty="0"/>
                    </a:p>
                  </a:txBody>
                  <a:tcPr/>
                </a:tc>
                <a:tc>
                  <a:txBody>
                    <a:bodyPr/>
                    <a:lstStyle/>
                    <a:p>
                      <a:r>
                        <a:rPr lang="en-US" dirty="0" smtClean="0"/>
                        <a:t>Area</a:t>
                      </a:r>
                      <a:endParaRPr lang="el-GR" dirty="0"/>
                    </a:p>
                  </a:txBody>
                  <a:tcPr/>
                </a:tc>
                <a:tc>
                  <a:txBody>
                    <a:bodyPr/>
                    <a:lstStyle/>
                    <a:p>
                      <a:r>
                        <a:rPr lang="en-US" dirty="0" smtClean="0"/>
                        <a:t>Cost</a:t>
                      </a:r>
                      <a:endParaRPr lang="el-GR" dirty="0"/>
                    </a:p>
                  </a:txBody>
                  <a:tcPr/>
                </a:tc>
              </a:tr>
              <a:tr h="465296">
                <a:tc>
                  <a:txBody>
                    <a:bodyPr/>
                    <a:lstStyle/>
                    <a:p>
                      <a:r>
                        <a:rPr lang="en-US" dirty="0" smtClean="0"/>
                        <a:t>Laser</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465296">
                <a:tc>
                  <a:txBody>
                    <a:bodyPr/>
                    <a:lstStyle/>
                    <a:p>
                      <a:r>
                        <a:rPr lang="en-US" dirty="0" smtClean="0"/>
                        <a:t>Modulator</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65296">
                <a:tc>
                  <a:txBody>
                    <a:bodyPr/>
                    <a:lstStyle/>
                    <a:p>
                      <a:r>
                        <a:rPr lang="en-US" dirty="0" smtClean="0"/>
                        <a:t>Amplifier</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65296">
                <a:tc>
                  <a:txBody>
                    <a:bodyPr/>
                    <a:lstStyle/>
                    <a:p>
                      <a:r>
                        <a:rPr lang="en-US" dirty="0" smtClean="0"/>
                        <a:t>Detector</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r h="465296">
                <a:tc>
                  <a:txBody>
                    <a:bodyPr/>
                    <a:lstStyle/>
                    <a:p>
                      <a:r>
                        <a:rPr lang="en-US" dirty="0" smtClean="0"/>
                        <a:t>Filters</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spTree>
    <p:extLst>
      <p:ext uri="{BB962C8B-B14F-4D97-AF65-F5344CB8AC3E}">
        <p14:creationId xmlns:p14="http://schemas.microsoft.com/office/powerpoint/2010/main" val="2322727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eaLnBrk="1" hangingPunct="1"/>
            <a:r>
              <a:rPr lang="en-US" sz="3200" smtClean="0">
                <a:solidFill>
                  <a:srgbClr val="002060"/>
                </a:solidFill>
              </a:rPr>
              <a:t>Objectives</a:t>
            </a:r>
            <a:endParaRPr lang="en-US" sz="3200" smtClean="0">
              <a:solidFill>
                <a:srgbClr val="FF0000"/>
              </a:solidFill>
            </a:endParaRPr>
          </a:p>
        </p:txBody>
      </p:sp>
      <p:sp>
        <p:nvSpPr>
          <p:cNvPr id="7172" name="Text Box 3"/>
          <p:cNvSpPr txBox="1">
            <a:spLocks noChangeArrowheads="1"/>
          </p:cNvSpPr>
          <p:nvPr/>
        </p:nvSpPr>
        <p:spPr bwMode="auto">
          <a:xfrm>
            <a:off x="755650" y="1196975"/>
            <a:ext cx="734536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buFont typeface="Wingdings" panose="05000000000000000000" pitchFamily="2" charset="2"/>
              <a:buNone/>
            </a:pPr>
            <a:r>
              <a:rPr lang="en-US" sz="1800"/>
              <a:t>     </a:t>
            </a:r>
            <a:endParaRPr lang="en-US" sz="1800" b="0"/>
          </a:p>
          <a:p>
            <a:pPr eaLnBrk="1" hangingPunct="1">
              <a:spcAft>
                <a:spcPct val="20000"/>
              </a:spcAft>
              <a:buFontTx/>
              <a:buChar char="•"/>
            </a:pPr>
            <a:r>
              <a:rPr lang="en-US" sz="2000"/>
              <a:t>Review requirements and needs for chip-to-chip interconnects</a:t>
            </a:r>
          </a:p>
          <a:p>
            <a:pPr eaLnBrk="1" hangingPunct="1">
              <a:spcAft>
                <a:spcPct val="20000"/>
              </a:spcAft>
              <a:buFontTx/>
              <a:buChar char="•"/>
            </a:pPr>
            <a:endParaRPr lang="en-US" sz="800"/>
          </a:p>
          <a:p>
            <a:pPr eaLnBrk="1" hangingPunct="1">
              <a:spcAft>
                <a:spcPct val="20000"/>
              </a:spcAft>
              <a:buFontTx/>
              <a:buChar char="•"/>
            </a:pPr>
            <a:r>
              <a:rPr lang="en-US" sz="2000"/>
              <a:t>Initial benchmarking</a:t>
            </a:r>
          </a:p>
          <a:p>
            <a:pPr eaLnBrk="1" hangingPunct="1">
              <a:spcAft>
                <a:spcPct val="20000"/>
              </a:spcAft>
              <a:buFontTx/>
              <a:buChar char="•"/>
            </a:pPr>
            <a:endParaRPr lang="en-US" sz="800"/>
          </a:p>
          <a:p>
            <a:pPr eaLnBrk="1" hangingPunct="1">
              <a:spcAft>
                <a:spcPct val="20000"/>
              </a:spcAft>
              <a:buFontTx/>
              <a:buChar char="•"/>
            </a:pPr>
            <a:r>
              <a:rPr lang="en-US" sz="2000"/>
              <a:t>Set target specifications for system</a:t>
            </a:r>
          </a:p>
          <a:p>
            <a:pPr eaLnBrk="1" hangingPunct="1">
              <a:spcAft>
                <a:spcPct val="20000"/>
              </a:spcAft>
              <a:buFontTx/>
              <a:buChar char="•"/>
            </a:pPr>
            <a:endParaRPr lang="en-US" sz="800"/>
          </a:p>
          <a:p>
            <a:pPr eaLnBrk="1" hangingPunct="1">
              <a:spcAft>
                <a:spcPct val="20000"/>
              </a:spcAft>
              <a:buFontTx/>
              <a:buChar char="•"/>
            </a:pPr>
            <a:r>
              <a:rPr lang="en-US" sz="2000"/>
              <a:t>Define subsystem plasmonic devices</a:t>
            </a:r>
          </a:p>
          <a:p>
            <a:pPr eaLnBrk="1" hangingPunct="1">
              <a:spcAft>
                <a:spcPct val="20000"/>
              </a:spcAft>
              <a:buFontTx/>
              <a:buChar char="•"/>
            </a:pPr>
            <a:endParaRPr lang="en-US" sz="800"/>
          </a:p>
          <a:p>
            <a:pPr eaLnBrk="1" hangingPunct="1">
              <a:spcAft>
                <a:spcPct val="20000"/>
              </a:spcAft>
              <a:buFontTx/>
              <a:buChar char="•"/>
            </a:pPr>
            <a:r>
              <a:rPr lang="en-US" sz="2000"/>
              <a:t>System modeling</a:t>
            </a:r>
          </a:p>
          <a:p>
            <a:pPr eaLnBrk="1" hangingPunct="1">
              <a:spcAft>
                <a:spcPct val="20000"/>
              </a:spcAft>
              <a:buFontTx/>
              <a:buChar char="•"/>
            </a:pPr>
            <a:endParaRPr lang="en-US" sz="800"/>
          </a:p>
          <a:p>
            <a:pPr eaLnBrk="1" hangingPunct="1">
              <a:spcAft>
                <a:spcPct val="20000"/>
              </a:spcAft>
              <a:buFontTx/>
              <a:buChar char="•"/>
            </a:pPr>
            <a:r>
              <a:rPr lang="en-US" sz="2000"/>
              <a:t>Development of a cycle accurate VHDL model of a serializer/deserializer</a:t>
            </a:r>
            <a:endParaRPr lang="it-IT"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smtClean="0"/>
              <a:t>Tasks</a:t>
            </a:r>
            <a:endParaRPr lang="el-GR" sz="3200" smtClean="0"/>
          </a:p>
        </p:txBody>
      </p:sp>
      <p:graphicFrame>
        <p:nvGraphicFramePr>
          <p:cNvPr id="27700" name="Group 52"/>
          <p:cNvGraphicFramePr>
            <a:graphicFrameLocks noGrp="1"/>
          </p:cNvGraphicFramePr>
          <p:nvPr>
            <p:ph idx="1"/>
          </p:nvPr>
        </p:nvGraphicFramePr>
        <p:xfrm>
          <a:off x="468313" y="1052513"/>
          <a:ext cx="8229600" cy="4667569"/>
        </p:xfrm>
        <a:graphic>
          <a:graphicData uri="http://schemas.openxmlformats.org/drawingml/2006/table">
            <a:tbl>
              <a:tblPr/>
              <a:tblGrid>
                <a:gridCol w="1093787"/>
                <a:gridCol w="5632450"/>
                <a:gridCol w="1503363"/>
              </a:tblGrid>
              <a:tr h="5762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Names of the Tasks</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Time Period [months]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Analysis of chip to chip interconnect requirements and needs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 – 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Modeling of devices and system for communications applications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 – 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2.3</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Value analysis in terms of cost and green aspects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 – 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Techno-economical evaluation and benchmarking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 – 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90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2.5</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VHDL modeling of plasmonic interconnect and CMOS interface circuits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 – 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200" smtClean="0"/>
              <a:t>Milestones</a:t>
            </a:r>
            <a:endParaRPr lang="el-GR" sz="3200" smtClean="0"/>
          </a:p>
        </p:txBody>
      </p:sp>
      <p:graphicFrame>
        <p:nvGraphicFramePr>
          <p:cNvPr id="29776" name="Group 80"/>
          <p:cNvGraphicFramePr>
            <a:graphicFrameLocks noGrp="1"/>
          </p:cNvGraphicFramePr>
          <p:nvPr>
            <p:ph idx="1"/>
            <p:extLst>
              <p:ext uri="{D42A27DB-BD31-4B8C-83A1-F6EECF244321}">
                <p14:modId xmlns:p14="http://schemas.microsoft.com/office/powerpoint/2010/main" val="3599681631"/>
              </p:ext>
            </p:extLst>
          </p:nvPr>
        </p:nvGraphicFramePr>
        <p:xfrm>
          <a:off x="395288" y="1196975"/>
          <a:ext cx="8424862" cy="4665726"/>
        </p:xfrm>
        <a:graphic>
          <a:graphicData uri="http://schemas.openxmlformats.org/drawingml/2006/table">
            <a:tbl>
              <a:tblPr/>
              <a:tblGrid>
                <a:gridCol w="793750"/>
                <a:gridCol w="5634037"/>
                <a:gridCol w="884238"/>
                <a:gridCol w="1112837"/>
              </a:tblGrid>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Names of the Milestones</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Month</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Partner</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0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chip-to-chip interconnection</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system environment and specification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0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0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0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plasmonic devices and material</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properties for chip-to-chip interconnection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Development of a system and device</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simulation platform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the interconnection level specification employing developed plasmonic devices </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MS5</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Digital domain to plasmonic domain interface</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specification and VHDL modelling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21</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MS6</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Plasmonic interconnect VHDL modelling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MS7</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Investigation of the cost and power</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consumption efficiency of the developed</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plasmonic devices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28</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200" smtClean="0"/>
              <a:t>Deliverables</a:t>
            </a:r>
            <a:endParaRPr lang="el-GR" sz="3200" smtClean="0"/>
          </a:p>
        </p:txBody>
      </p:sp>
      <p:graphicFrame>
        <p:nvGraphicFramePr>
          <p:cNvPr id="31806" name="Group 62"/>
          <p:cNvGraphicFramePr>
            <a:graphicFrameLocks noGrp="1"/>
          </p:cNvGraphicFramePr>
          <p:nvPr>
            <p:ph idx="1"/>
            <p:extLst>
              <p:ext uri="{D42A27DB-BD31-4B8C-83A1-F6EECF244321}">
                <p14:modId xmlns:p14="http://schemas.microsoft.com/office/powerpoint/2010/main" val="4229675924"/>
              </p:ext>
            </p:extLst>
          </p:nvPr>
        </p:nvGraphicFramePr>
        <p:xfrm>
          <a:off x="395288" y="1268413"/>
          <a:ext cx="8424862" cy="3414141"/>
        </p:xfrm>
        <a:graphic>
          <a:graphicData uri="http://schemas.openxmlformats.org/drawingml/2006/table">
            <a:tbl>
              <a:tblPr/>
              <a:tblGrid>
                <a:gridCol w="793750"/>
                <a:gridCol w="5634037"/>
                <a:gridCol w="884238"/>
                <a:gridCol w="1112837"/>
              </a:tblGrid>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Names of the Deliverables</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Month</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Partner</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0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chip-to-chip interconnection</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system environment and specification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0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0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0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plasmonic devices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Investigation of chip-to-chip interconnection-level specifications employing new plasmonic devices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Interface and plasmonic interconnect models and reports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EA019"/>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D2.5</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Techno-economical evaluation with respect to the cost efficiency and green aspects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30</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D2.6</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Report on new applications and their opportunities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36</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r>
              <a:rPr lang="en-US" smtClean="0">
                <a:solidFill>
                  <a:srgbClr val="002060"/>
                </a:solidFill>
              </a:rPr>
              <a:t>Task 2.2 Modeling of Devices &amp; System</a:t>
            </a:r>
            <a:r>
              <a:rPr lang="en-US" sz="3200" smtClean="0">
                <a:solidFill>
                  <a:srgbClr val="002060"/>
                </a:solidFill>
              </a:rPr>
              <a:t> </a:t>
            </a:r>
            <a:endParaRPr lang="en-US" sz="3200" smtClean="0">
              <a:solidFill>
                <a:srgbClr val="FF0000"/>
              </a:solidFill>
            </a:endParaRPr>
          </a:p>
        </p:txBody>
      </p:sp>
      <p:graphicFrame>
        <p:nvGraphicFramePr>
          <p:cNvPr id="4" name="Content Placeholder 3"/>
          <p:cNvGraphicFramePr>
            <a:graphicFrameLocks noGrp="1"/>
          </p:cNvGraphicFramePr>
          <p:nvPr/>
        </p:nvGraphicFramePr>
        <p:xfrm>
          <a:off x="900113" y="1484313"/>
          <a:ext cx="7277100" cy="2124421"/>
        </p:xfrm>
        <a:graphic>
          <a:graphicData uri="http://schemas.openxmlformats.org/drawingml/2006/table">
            <a:tbl>
              <a:tblPr/>
              <a:tblGrid>
                <a:gridCol w="2078037"/>
                <a:gridCol w="2632075"/>
                <a:gridCol w="2566988"/>
              </a:tblGrid>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Parameter</a:t>
                      </a:r>
                      <a:endParaRPr kumimoji="0" lang="el-GR"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For Now</a:t>
                      </a:r>
                      <a:endParaRPr kumimoji="0" lang="el-GR"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Future</a:t>
                      </a:r>
                      <a:endParaRPr kumimoji="0" lang="el-GR"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97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Data Rate</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7.2 Gbit/s</a:t>
                      </a:r>
                      <a:r>
                        <a:rPr kumimoji="0" lang="en-US" sz="18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[1,2] </a:t>
                      </a: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/channel</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230-780 Tbit/s (2022)</a:t>
                      </a:r>
                      <a:r>
                        <a:rPr kumimoji="0" lang="en-US" sz="18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[3,4]</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Power Consum.</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 pJ/bit</a:t>
                      </a:r>
                      <a:r>
                        <a:rPr kumimoji="0" lang="en-US" sz="18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[2,4]</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50-100 fJ/bit (2022)</a:t>
                      </a:r>
                      <a:r>
                        <a:rPr kumimoji="0" lang="en-US" sz="18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[3,4]</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r h="36988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Latency</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8.8 ns @450 MHz</a:t>
                      </a:r>
                      <a:r>
                        <a:rPr kumimoji="0" lang="en-US" sz="18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[1]</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Footprint</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100 </a:t>
                      </a:r>
                      <a:r>
                        <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μ</a:t>
                      </a: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t>
                      </a:r>
                      <a:r>
                        <a:rPr kumimoji="0" lang="en-US" sz="18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2</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&lt; 5 </a:t>
                      </a:r>
                      <a:r>
                        <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μ</a:t>
                      </a: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t>
                      </a:r>
                      <a:r>
                        <a:rPr kumimoji="0" lang="en-US" sz="18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2[5]</a:t>
                      </a:r>
                      <a:endParaRPr kumimoji="0" lang="el-GR"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1439" marR="91439"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bl>
          </a:graphicData>
        </a:graphic>
      </p:graphicFrame>
      <p:sp>
        <p:nvSpPr>
          <p:cNvPr id="66590" name="TextBox 4"/>
          <p:cNvSpPr txBox="1">
            <a:spLocks noChangeArrowheads="1"/>
          </p:cNvSpPr>
          <p:nvPr/>
        </p:nvSpPr>
        <p:spPr bwMode="auto">
          <a:xfrm>
            <a:off x="755650" y="3933825"/>
            <a:ext cx="77835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buFontTx/>
              <a:buAutoNum type="arabicPeriod"/>
            </a:pPr>
            <a:r>
              <a:rPr lang="en-US" sz="1400"/>
              <a:t>Input by ST. </a:t>
            </a:r>
          </a:p>
          <a:p>
            <a:pPr eaLnBrk="1" hangingPunct="1">
              <a:buFontTx/>
              <a:buAutoNum type="arabicPeriod"/>
            </a:pPr>
            <a:r>
              <a:rPr lang="en-US" sz="1400"/>
              <a:t>See available products in D2.2.</a:t>
            </a:r>
          </a:p>
          <a:p>
            <a:pPr eaLnBrk="1" hangingPunct="1">
              <a:buFontTx/>
              <a:buAutoNum type="arabicPeriod"/>
            </a:pPr>
            <a:r>
              <a:rPr lang="en-US" sz="1400"/>
              <a:t>ITRS 2009.</a:t>
            </a:r>
          </a:p>
          <a:p>
            <a:pPr eaLnBrk="1" hangingPunct="1">
              <a:buFontTx/>
              <a:buAutoNum type="arabicPeriod"/>
            </a:pPr>
            <a:r>
              <a:rPr lang="en-US" sz="1400"/>
              <a:t>D. A. B. Miller, “Device requirements for optical interconnects to silicon chips”, Proc. of the IEEE 97, 1166-1185 (2009).</a:t>
            </a:r>
          </a:p>
          <a:p>
            <a:pPr eaLnBrk="1" hangingPunct="1">
              <a:buFontTx/>
              <a:buAutoNum type="arabicPeriod"/>
            </a:pPr>
            <a:r>
              <a:rPr lang="en-US" sz="1400"/>
              <a:t>Input by partners</a:t>
            </a:r>
            <a:r>
              <a:rPr lang="el-GR" sz="1400"/>
              <a:t>.</a:t>
            </a:r>
          </a:p>
        </p:txBody>
      </p:sp>
      <p:sp>
        <p:nvSpPr>
          <p:cNvPr id="66591" name="Rectangle 7"/>
          <p:cNvSpPr>
            <a:spLocks noChangeArrowheads="1"/>
          </p:cNvSpPr>
          <p:nvPr/>
        </p:nvSpPr>
        <p:spPr bwMode="auto">
          <a:xfrm>
            <a:off x="971550" y="765175"/>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6213" indent="-176213"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lnSpc>
                <a:spcPct val="150000"/>
              </a:lnSpc>
            </a:pPr>
            <a:r>
              <a:rPr lang="es-ES" sz="2000">
                <a:solidFill>
                  <a:srgbClr val="0000DD"/>
                </a:solidFill>
                <a:ea typeface="ＭＳ Ｐゴシック" panose="020B0600070205080204" pitchFamily="34" charset="-128"/>
              </a:rPr>
              <a:t>I. Industry needs &amp; NAVOLCHI targets</a:t>
            </a:r>
            <a:endParaRPr lang="de-DE" sz="2000">
              <a:solidFill>
                <a:srgbClr val="0000DD"/>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Task 2.2 Modeling of Devices &amp; System</a:t>
            </a:r>
            <a:endParaRPr lang="el-GR" smtClean="0"/>
          </a:p>
        </p:txBody>
      </p:sp>
      <p:sp>
        <p:nvSpPr>
          <p:cNvPr id="64516" name="Rectangle 7"/>
          <p:cNvSpPr>
            <a:spLocks noChangeArrowheads="1"/>
          </p:cNvSpPr>
          <p:nvPr/>
        </p:nvSpPr>
        <p:spPr bwMode="auto">
          <a:xfrm>
            <a:off x="1116013" y="765175"/>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6213" indent="-176213"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lnSpc>
                <a:spcPct val="150000"/>
              </a:lnSpc>
            </a:pPr>
            <a:r>
              <a:rPr lang="es-ES" sz="2000">
                <a:solidFill>
                  <a:srgbClr val="0000DD"/>
                </a:solidFill>
                <a:ea typeface="ＭＳ Ｐゴシック" panose="020B0600070205080204" pitchFamily="34" charset="-128"/>
              </a:rPr>
              <a:t>II. Device Specifications.</a:t>
            </a:r>
            <a:endParaRPr lang="de-DE" sz="2000">
              <a:solidFill>
                <a:srgbClr val="0000DD"/>
              </a:solidFill>
              <a:ea typeface="ＭＳ Ｐゴシック" panose="020B0600070205080204" pitchFamily="34" charset="-128"/>
            </a:endParaRPr>
          </a:p>
        </p:txBody>
      </p:sp>
      <p:graphicFrame>
        <p:nvGraphicFramePr>
          <p:cNvPr id="64576" name="Group 64"/>
          <p:cNvGraphicFramePr>
            <a:graphicFrameLocks noGrp="1"/>
          </p:cNvGraphicFramePr>
          <p:nvPr/>
        </p:nvGraphicFramePr>
        <p:xfrm>
          <a:off x="1547813" y="1484313"/>
          <a:ext cx="6018212" cy="2287590"/>
        </p:xfrm>
        <a:graphic>
          <a:graphicData uri="http://schemas.openxmlformats.org/drawingml/2006/table">
            <a:tbl>
              <a:tblPr/>
              <a:tblGrid>
                <a:gridCol w="1001712"/>
                <a:gridCol w="1003300"/>
                <a:gridCol w="1001713"/>
                <a:gridCol w="1136650"/>
                <a:gridCol w="793750"/>
                <a:gridCol w="1081087"/>
              </a:tblGrid>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Device</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Data Rate</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Latency</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Power Cons.</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Length</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Loss</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Laser</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DC </a:t>
                      </a:r>
                      <a:endParaRPr kumimoji="0" lang="el-GR" sz="10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(40 </a:t>
                      </a: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μ</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W)</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N/A</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110 fj/bit</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30 </a:t>
                      </a: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μ</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m</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eff 5% </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Modulator</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40 Gb/s</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15 ps </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&lt;  fJ/bit</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&lt; 50 </a:t>
                      </a: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μ</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m</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&lt; 20 dB</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Amplifier*</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transp.</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1.5 ps</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&lt; 30 pJ/bit</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250</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 </a:t>
                      </a: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μ</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m</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N/A</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Detector**</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a:t>
                      </a:r>
                      <a:endParaRPr kumimoji="0" lang="el-GR"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slow</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&lt; 1 </a:t>
                      </a: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μ</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W/V</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10 </a:t>
                      </a: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μ</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m</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resp 10</a:t>
                      </a:r>
                      <a:r>
                        <a:rPr kumimoji="0" lang="en-US" sz="1200" b="1" i="0" u="none" strike="noStrike" cap="none" normalizeH="0" baseline="30000" smtClean="0">
                          <a:ln>
                            <a:noFill/>
                          </a:ln>
                          <a:solidFill>
                            <a:srgbClr val="220060"/>
                          </a:solidFill>
                          <a:effectLst/>
                          <a:latin typeface="Times New Roman" panose="02020603050405020304" pitchFamily="18" charset="0"/>
                          <a:cs typeface="Times New Roman" panose="02020603050405020304" pitchFamily="18" charset="0"/>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(10-100 nW)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Gratings</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transp.</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N/A</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N/A</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10 </a:t>
                      </a: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μ</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m</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1 dB</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Filters</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transp.</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&lt; 20 ps</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&lt; 0.2 pJ/bit</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330 </a:t>
                      </a:r>
                      <a:r>
                        <a:rPr kumimoji="0" lang="el-GR"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μ</a:t>
                      </a: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m</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20060"/>
                          </a:solidFill>
                          <a:effectLst/>
                          <a:latin typeface="Times New Roman" panose="02020603050405020304" pitchFamily="18" charset="0"/>
                          <a:cs typeface="Times New Roman" panose="02020603050405020304" pitchFamily="18" charset="0"/>
                        </a:rPr>
                        <a:t>1 dB</a:t>
                      </a:r>
                      <a:endParaRPr kumimoji="0" lang="en-US" sz="1800" b="1" i="0" u="none" strike="noStrike" cap="none" normalizeH="0" baseline="0" smtClean="0">
                        <a:ln>
                          <a:noFill/>
                        </a:ln>
                        <a:solidFill>
                          <a:srgbClr val="22006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634" name="Text Box 122"/>
          <p:cNvSpPr txBox="1">
            <a:spLocks noChangeArrowheads="1"/>
          </p:cNvSpPr>
          <p:nvPr/>
        </p:nvSpPr>
        <p:spPr bwMode="auto">
          <a:xfrm>
            <a:off x="1692275" y="3789363"/>
            <a:ext cx="291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optically pumped scenario</a:t>
            </a:r>
          </a:p>
          <a:p>
            <a:r>
              <a:rPr lang="en-US" sz="1200"/>
              <a:t>** nano-gap photoconductor scenario</a:t>
            </a:r>
            <a:endParaRPr lang="el-GR" sz="1200"/>
          </a:p>
        </p:txBody>
      </p:sp>
      <p:grpSp>
        <p:nvGrpSpPr>
          <p:cNvPr id="64635" name="Agrupar 33"/>
          <p:cNvGrpSpPr>
            <a:grpSpLocks/>
          </p:cNvGrpSpPr>
          <p:nvPr/>
        </p:nvGrpSpPr>
        <p:grpSpPr bwMode="auto">
          <a:xfrm>
            <a:off x="6084888" y="3860800"/>
            <a:ext cx="1592262" cy="2376488"/>
            <a:chOff x="1691680" y="3789040"/>
            <a:chExt cx="1593724" cy="2376264"/>
          </a:xfrm>
        </p:grpSpPr>
        <p:grpSp>
          <p:nvGrpSpPr>
            <p:cNvPr id="64636" name="Agrupar 34"/>
            <p:cNvGrpSpPr>
              <a:grpSpLocks/>
            </p:cNvGrpSpPr>
            <p:nvPr/>
          </p:nvGrpSpPr>
          <p:grpSpPr bwMode="auto">
            <a:xfrm>
              <a:off x="1691680" y="3789040"/>
              <a:ext cx="1593724" cy="2376264"/>
              <a:chOff x="3635896" y="2492896"/>
              <a:chExt cx="1593724" cy="2376264"/>
            </a:xfrm>
          </p:grpSpPr>
          <p:grpSp>
            <p:nvGrpSpPr>
              <p:cNvPr id="64637" name="Agrupar 36"/>
              <p:cNvGrpSpPr>
                <a:grpSpLocks/>
              </p:cNvGrpSpPr>
              <p:nvPr/>
            </p:nvGrpSpPr>
            <p:grpSpPr bwMode="auto">
              <a:xfrm>
                <a:off x="3635896" y="2492896"/>
                <a:ext cx="1593724" cy="2376264"/>
                <a:chOff x="1726380" y="2492896"/>
                <a:chExt cx="1593724" cy="2376264"/>
              </a:xfrm>
            </p:grpSpPr>
            <p:sp>
              <p:nvSpPr>
                <p:cNvPr id="50" name="Rectángulo 49"/>
                <p:cNvSpPr/>
                <p:nvPr/>
              </p:nvSpPr>
              <p:spPr>
                <a:xfrm>
                  <a:off x="1726380" y="2492896"/>
                  <a:ext cx="1584190" cy="1296866"/>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800" b="0" dirty="0"/>
                </a:p>
              </p:txBody>
            </p:sp>
            <p:grpSp>
              <p:nvGrpSpPr>
                <p:cNvPr id="64639" name="Agrupar 50"/>
                <p:cNvGrpSpPr>
                  <a:grpSpLocks/>
                </p:cNvGrpSpPr>
                <p:nvPr/>
              </p:nvGrpSpPr>
              <p:grpSpPr bwMode="auto">
                <a:xfrm>
                  <a:off x="1735928" y="4077072"/>
                  <a:ext cx="1584176" cy="792088"/>
                  <a:chOff x="1763688" y="4509120"/>
                  <a:chExt cx="1584176" cy="792088"/>
                </a:xfrm>
              </p:grpSpPr>
              <p:sp>
                <p:nvSpPr>
                  <p:cNvPr id="53" name="Rectángulo 52"/>
                  <p:cNvSpPr/>
                  <p:nvPr/>
                </p:nvSpPr>
                <p:spPr>
                  <a:xfrm>
                    <a:off x="1763674" y="4940879"/>
                    <a:ext cx="1584190" cy="360329"/>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 sz="1800" b="0" dirty="0"/>
                      <a:t>GLASS</a:t>
                    </a:r>
                  </a:p>
                </p:txBody>
              </p:sp>
              <p:sp>
                <p:nvSpPr>
                  <p:cNvPr id="54" name="Rectángulo 53"/>
                  <p:cNvSpPr/>
                  <p:nvPr/>
                </p:nvSpPr>
                <p:spPr>
                  <a:xfrm>
                    <a:off x="1763674" y="4725000"/>
                    <a:ext cx="1584190" cy="21588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 sz="1400" b="0" dirty="0"/>
                      <a:t>QD-</a:t>
                    </a:r>
                    <a:r>
                      <a:rPr lang="es-ES" sz="1400" b="0" dirty="0" err="1"/>
                      <a:t>layer</a:t>
                    </a:r>
                    <a:r>
                      <a:rPr lang="es-ES" sz="1400" b="0" dirty="0"/>
                      <a:t> (300 </a:t>
                    </a:r>
                    <a:r>
                      <a:rPr lang="es-ES" sz="1400" b="0" dirty="0" err="1"/>
                      <a:t>nm</a:t>
                    </a:r>
                    <a:r>
                      <a:rPr lang="es-ES" sz="1400" b="0" dirty="0"/>
                      <a:t>)</a:t>
                    </a:r>
                  </a:p>
                </p:txBody>
              </p:sp>
              <p:sp>
                <p:nvSpPr>
                  <p:cNvPr id="55" name="Rectángulo 54"/>
                  <p:cNvSpPr/>
                  <p:nvPr/>
                </p:nvSpPr>
                <p:spPr>
                  <a:xfrm>
                    <a:off x="1763674" y="4509120"/>
                    <a:ext cx="1584190" cy="21588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 sz="1800" b="0" dirty="0"/>
                      <a:t>Ag</a:t>
                    </a:r>
                  </a:p>
                </p:txBody>
              </p:sp>
            </p:grpSp>
            <p:sp>
              <p:nvSpPr>
                <p:cNvPr id="64643" name="CuadroTexto 51"/>
                <p:cNvSpPr txBox="1">
                  <a:spLocks noChangeArrowheads="1"/>
                </p:cNvSpPr>
                <p:nvPr/>
              </p:nvSpPr>
              <p:spPr bwMode="auto">
                <a:xfrm>
                  <a:off x="2123619" y="2492896"/>
                  <a:ext cx="719798" cy="36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r>
                    <a:rPr lang="es-ES" sz="1800" b="0">
                      <a:solidFill>
                        <a:schemeClr val="tx1"/>
                      </a:solidFill>
                      <a:latin typeface="Calibri" panose="020F0502020204030204" pitchFamily="34" charset="0"/>
                    </a:rPr>
                    <a:t>TOP</a:t>
                  </a:r>
                </a:p>
              </p:txBody>
            </p:sp>
          </p:grpSp>
          <p:sp>
            <p:nvSpPr>
              <p:cNvPr id="38" name="Forma libre 37"/>
              <p:cNvSpPr/>
              <p:nvPr/>
            </p:nvSpPr>
            <p:spPr>
              <a:xfrm>
                <a:off x="4068092" y="2900846"/>
                <a:ext cx="333681" cy="700021"/>
              </a:xfrm>
              <a:custGeom>
                <a:avLst/>
                <a:gdLst>
                  <a:gd name="connsiteX0" fmla="*/ 326169 w 333127"/>
                  <a:gd name="connsiteY0" fmla="*/ 0 h 700893"/>
                  <a:gd name="connsiteX1" fmla="*/ 326169 w 333127"/>
                  <a:gd name="connsiteY1" fmla="*/ 0 h 700893"/>
                  <a:gd name="connsiteX2" fmla="*/ 333109 w 333127"/>
                  <a:gd name="connsiteY2" fmla="*/ 145730 h 700893"/>
                  <a:gd name="connsiteX3" fmla="*/ 173494 w 333127"/>
                  <a:gd name="connsiteY3" fmla="*/ 270642 h 700893"/>
                  <a:gd name="connsiteX4" fmla="*/ 180434 w 333127"/>
                  <a:gd name="connsiteY4" fmla="*/ 700893 h 700893"/>
                  <a:gd name="connsiteX5" fmla="*/ 0 w 333127"/>
                  <a:gd name="connsiteY5" fmla="*/ 700893 h 700893"/>
                  <a:gd name="connsiteX6" fmla="*/ 6940 w 333127"/>
                  <a:gd name="connsiteY6" fmla="*/ 270642 h 700893"/>
                  <a:gd name="connsiteX7" fmla="*/ 256771 w 333127"/>
                  <a:gd name="connsiteY7" fmla="*/ 124911 h 700893"/>
                  <a:gd name="connsiteX8" fmla="*/ 326169 w 333127"/>
                  <a:gd name="connsiteY8" fmla="*/ 0 h 7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27" h="700893">
                    <a:moveTo>
                      <a:pt x="326169" y="0"/>
                    </a:moveTo>
                    <a:lnTo>
                      <a:pt x="326169" y="0"/>
                    </a:lnTo>
                    <a:cubicBezTo>
                      <a:pt x="333831" y="122575"/>
                      <a:pt x="333109" y="73949"/>
                      <a:pt x="333109" y="145730"/>
                    </a:cubicBezTo>
                    <a:lnTo>
                      <a:pt x="173494" y="270642"/>
                    </a:lnTo>
                    <a:lnTo>
                      <a:pt x="180434" y="700893"/>
                    </a:lnTo>
                    <a:lnTo>
                      <a:pt x="0" y="700893"/>
                    </a:lnTo>
                    <a:lnTo>
                      <a:pt x="6940" y="270642"/>
                    </a:lnTo>
                    <a:lnTo>
                      <a:pt x="256771" y="124911"/>
                    </a:lnTo>
                    <a:lnTo>
                      <a:pt x="326169" y="0"/>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800" b="0"/>
              </a:p>
            </p:txBody>
          </p:sp>
          <p:sp>
            <p:nvSpPr>
              <p:cNvPr id="39" name="Forma libre 38"/>
              <p:cNvSpPr/>
              <p:nvPr/>
            </p:nvSpPr>
            <p:spPr>
              <a:xfrm flipH="1">
                <a:off x="4427197" y="2910370"/>
                <a:ext cx="325736" cy="701609"/>
              </a:xfrm>
              <a:custGeom>
                <a:avLst/>
                <a:gdLst>
                  <a:gd name="connsiteX0" fmla="*/ 326169 w 333127"/>
                  <a:gd name="connsiteY0" fmla="*/ 0 h 700893"/>
                  <a:gd name="connsiteX1" fmla="*/ 326169 w 333127"/>
                  <a:gd name="connsiteY1" fmla="*/ 0 h 700893"/>
                  <a:gd name="connsiteX2" fmla="*/ 333109 w 333127"/>
                  <a:gd name="connsiteY2" fmla="*/ 145730 h 700893"/>
                  <a:gd name="connsiteX3" fmla="*/ 173494 w 333127"/>
                  <a:gd name="connsiteY3" fmla="*/ 270642 h 700893"/>
                  <a:gd name="connsiteX4" fmla="*/ 180434 w 333127"/>
                  <a:gd name="connsiteY4" fmla="*/ 700893 h 700893"/>
                  <a:gd name="connsiteX5" fmla="*/ 0 w 333127"/>
                  <a:gd name="connsiteY5" fmla="*/ 700893 h 700893"/>
                  <a:gd name="connsiteX6" fmla="*/ 6940 w 333127"/>
                  <a:gd name="connsiteY6" fmla="*/ 270642 h 700893"/>
                  <a:gd name="connsiteX7" fmla="*/ 256771 w 333127"/>
                  <a:gd name="connsiteY7" fmla="*/ 124911 h 700893"/>
                  <a:gd name="connsiteX8" fmla="*/ 326169 w 333127"/>
                  <a:gd name="connsiteY8" fmla="*/ 0 h 7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27" h="700893">
                    <a:moveTo>
                      <a:pt x="326169" y="0"/>
                    </a:moveTo>
                    <a:lnTo>
                      <a:pt x="326169" y="0"/>
                    </a:lnTo>
                    <a:cubicBezTo>
                      <a:pt x="333831" y="122575"/>
                      <a:pt x="333109" y="73949"/>
                      <a:pt x="333109" y="145730"/>
                    </a:cubicBezTo>
                    <a:lnTo>
                      <a:pt x="173494" y="270642"/>
                    </a:lnTo>
                    <a:lnTo>
                      <a:pt x="180434" y="700893"/>
                    </a:lnTo>
                    <a:lnTo>
                      <a:pt x="0" y="700893"/>
                    </a:lnTo>
                    <a:lnTo>
                      <a:pt x="6940" y="270642"/>
                    </a:lnTo>
                    <a:lnTo>
                      <a:pt x="256771" y="124911"/>
                    </a:lnTo>
                    <a:lnTo>
                      <a:pt x="326169" y="0"/>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800" b="0"/>
              </a:p>
            </p:txBody>
          </p:sp>
          <p:cxnSp>
            <p:nvCxnSpPr>
              <p:cNvPr id="40" name="Conector recto de flecha 39"/>
              <p:cNvCxnSpPr/>
              <p:nvPr/>
            </p:nvCxnSpPr>
            <p:spPr>
              <a:xfrm flipV="1">
                <a:off x="4139595" y="2997673"/>
                <a:ext cx="254233" cy="0"/>
              </a:xfrm>
              <a:prstGeom prst="straightConnector1">
                <a:avLst/>
              </a:prstGeom>
              <a:ln>
                <a:tailEnd type="stealth"/>
              </a:ln>
              <a:effectLst/>
            </p:spPr>
            <p:style>
              <a:lnRef idx="2">
                <a:schemeClr val="accent1"/>
              </a:lnRef>
              <a:fillRef idx="0">
                <a:schemeClr val="accent1"/>
              </a:fillRef>
              <a:effectRef idx="1">
                <a:schemeClr val="accent1"/>
              </a:effectRef>
              <a:fontRef idx="minor">
                <a:schemeClr val="tx1"/>
              </a:fontRef>
            </p:style>
          </p:cxnSp>
          <p:cxnSp>
            <p:nvCxnSpPr>
              <p:cNvPr id="41" name="Conector recto de flecha 40"/>
              <p:cNvCxnSpPr/>
              <p:nvPr/>
            </p:nvCxnSpPr>
            <p:spPr>
              <a:xfrm flipH="1" flipV="1">
                <a:off x="4435141" y="2997673"/>
                <a:ext cx="255823" cy="0"/>
              </a:xfrm>
              <a:prstGeom prst="straightConnector1">
                <a:avLst/>
              </a:prstGeom>
              <a:ln>
                <a:tailEnd type="stealth"/>
              </a:ln>
              <a:effectLst/>
            </p:spPr>
            <p:style>
              <a:lnRef idx="2">
                <a:schemeClr val="accent1"/>
              </a:lnRef>
              <a:fillRef idx="0">
                <a:schemeClr val="accent1"/>
              </a:fillRef>
              <a:effectRef idx="1">
                <a:schemeClr val="accent1"/>
              </a:effectRef>
              <a:fontRef idx="minor">
                <a:schemeClr val="tx1"/>
              </a:fontRef>
            </p:style>
          </p:cxnSp>
          <p:sp>
            <p:nvSpPr>
              <p:cNvPr id="64648" name="CuadroTexto 41"/>
              <p:cNvSpPr txBox="1">
                <a:spLocks noChangeArrowheads="1"/>
              </p:cNvSpPr>
              <p:nvPr/>
            </p:nvSpPr>
            <p:spPr bwMode="auto">
              <a:xfrm>
                <a:off x="4428524" y="2708776"/>
                <a:ext cx="797394" cy="3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r>
                  <a:rPr lang="es-ES" sz="1400">
                    <a:solidFill>
                      <a:schemeClr val="tx1"/>
                    </a:solidFill>
                    <a:latin typeface="Calibri" panose="020F0502020204030204" pitchFamily="34" charset="0"/>
                  </a:rPr>
                  <a:t>1-15 </a:t>
                </a:r>
                <a:r>
                  <a:rPr lang="es-ES" sz="1400">
                    <a:solidFill>
                      <a:schemeClr val="tx1"/>
                    </a:solidFill>
                    <a:latin typeface="Symbol" panose="05050102010706020507" pitchFamily="18" charset="2"/>
                  </a:rPr>
                  <a:t>m</a:t>
                </a:r>
                <a:r>
                  <a:rPr lang="es-ES" sz="1400">
                    <a:solidFill>
                      <a:schemeClr val="tx1"/>
                    </a:solidFill>
                    <a:latin typeface="Calibri" panose="020F0502020204030204" pitchFamily="34" charset="0"/>
                  </a:rPr>
                  <a:t>m</a:t>
                </a:r>
              </a:p>
            </p:txBody>
          </p:sp>
          <p:grpSp>
            <p:nvGrpSpPr>
              <p:cNvPr id="64649" name="Agrupar 42"/>
              <p:cNvGrpSpPr>
                <a:grpSpLocks/>
              </p:cNvGrpSpPr>
              <p:nvPr/>
            </p:nvGrpSpPr>
            <p:grpSpPr bwMode="auto">
              <a:xfrm rot="-5400000">
                <a:off x="4160772" y="3408180"/>
                <a:ext cx="534424" cy="576064"/>
                <a:chOff x="2699792" y="4999296"/>
                <a:chExt cx="534424" cy="805968"/>
              </a:xfrm>
            </p:grpSpPr>
            <p:cxnSp>
              <p:nvCxnSpPr>
                <p:cNvPr id="45" name="Conector recto 44"/>
                <p:cNvCxnSpPr/>
                <p:nvPr/>
              </p:nvCxnSpPr>
              <p:spPr>
                <a:xfrm flipH="1" flipV="1">
                  <a:off x="2830596" y="5005467"/>
                  <a:ext cx="4031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flipH="1" flipV="1">
                  <a:off x="2830596" y="5799113"/>
                  <a:ext cx="4031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a:off x="2844883" y="4998798"/>
                  <a:ext cx="0" cy="28900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a:off x="2844883" y="5516781"/>
                  <a:ext cx="0" cy="289003"/>
                </a:xfrm>
                <a:prstGeom prst="line">
                  <a:avLst/>
                </a:prstGeom>
              </p:spPr>
              <p:style>
                <a:lnRef idx="2">
                  <a:schemeClr val="accent1"/>
                </a:lnRef>
                <a:fillRef idx="0">
                  <a:schemeClr val="accent1"/>
                </a:fillRef>
                <a:effectRef idx="1">
                  <a:schemeClr val="accent1"/>
                </a:effectRef>
                <a:fontRef idx="minor">
                  <a:schemeClr val="tx1"/>
                </a:fontRef>
              </p:style>
            </p:cxnSp>
            <p:sp>
              <p:nvSpPr>
                <p:cNvPr id="49" name="Elipse 48"/>
                <p:cNvSpPr/>
                <p:nvPr/>
              </p:nvSpPr>
              <p:spPr>
                <a:xfrm rot="16200000">
                  <a:off x="2701175" y="5273085"/>
                  <a:ext cx="289003" cy="28731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 sz="1800" b="0" dirty="0">
                      <a:latin typeface="Tahoma"/>
                      <a:cs typeface="Tahoma"/>
                    </a:rPr>
                    <a:t>I</a:t>
                  </a:r>
                </a:p>
              </p:txBody>
            </p:sp>
          </p:grpSp>
        </p:grpSp>
        <p:sp>
          <p:nvSpPr>
            <p:cNvPr id="64655" name="CuadroTexto 35"/>
            <p:cNvSpPr txBox="1">
              <a:spLocks noChangeArrowheads="1"/>
            </p:cNvSpPr>
            <p:nvPr/>
          </p:nvSpPr>
          <p:spPr bwMode="auto">
            <a:xfrm>
              <a:off x="2371304" y="4972720"/>
              <a:ext cx="2420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r>
                <a:rPr lang="es-ES" sz="1200" b="0">
                  <a:solidFill>
                    <a:schemeClr val="tx1"/>
                  </a:solidFill>
                  <a:latin typeface="Tahoma" panose="020B0604030504040204" pitchFamily="34" charset="0"/>
                  <a:cs typeface="Tahoma" panose="020B0604030504040204" pitchFamily="34" charset="0"/>
                </a:rPr>
                <a:t>I</a:t>
              </a:r>
            </a:p>
          </p:txBody>
        </p:sp>
      </p:grpSp>
      <p:pic>
        <p:nvPicPr>
          <p:cNvPr id="64656" name="Imagen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4292600"/>
            <a:ext cx="18002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57" name="Picture 2" descr="C:\Users\vcalzadilla\Desktop\PhD\Reports\Papers\BENELUX 2012\figures\3d.png"/>
          <p:cNvPicPr>
            <a:picLocks noChangeAspect="1" noChangeArrowheads="1"/>
          </p:cNvPicPr>
          <p:nvPr/>
        </p:nvPicPr>
        <p:blipFill>
          <a:blip r:embed="rId3" cstate="print">
            <a:extLst>
              <a:ext uri="{28A0092B-C50C-407E-A947-70E740481C1C}">
                <a14:useLocalDpi xmlns:a14="http://schemas.microsoft.com/office/drawing/2010/main" val="0"/>
              </a:ext>
            </a:extLst>
          </a:blip>
          <a:srcRect l="700" t="12001" b="30804"/>
          <a:stretch>
            <a:fillRect/>
          </a:stretch>
        </p:blipFill>
        <p:spPr bwMode="auto">
          <a:xfrm>
            <a:off x="3059113" y="4437063"/>
            <a:ext cx="27511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PowerPoint_Template_IHQ">
  <a:themeElements>
    <a:clrScheme name="2_PowerPoint_Template_IHQ 3">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2_PowerPoint_Template_IHQ">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2_PowerPoint_Template_IHQ 2">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2_PowerPoint_Template_IHQ 3">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_Template_IHQ">
  <a:themeElements>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fontScheme name="1_PowerPoint_Template_IHQ">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1_PowerPoint_Template_IHQ 2">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1_PowerPoint_Template_IHQ 3">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2924</TotalTime>
  <Words>2295</Words>
  <Application>Microsoft Office PowerPoint</Application>
  <PresentationFormat>On-screen Show (4:3)</PresentationFormat>
  <Paragraphs>347</Paragraphs>
  <Slides>32</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2_PowerPoint_Template_IHQ</vt:lpstr>
      <vt:lpstr>1_PowerPoint_Template_IHQ</vt:lpstr>
      <vt:lpstr>MSPhotoEd.3</vt:lpstr>
      <vt:lpstr>PowerPoint Presentation</vt:lpstr>
      <vt:lpstr>Outline</vt:lpstr>
      <vt:lpstr>WP2 Position in Project</vt:lpstr>
      <vt:lpstr>Objectives</vt:lpstr>
      <vt:lpstr>Tasks</vt:lpstr>
      <vt:lpstr>Milestones</vt:lpstr>
      <vt:lpstr>Deliverables</vt:lpstr>
      <vt:lpstr>Task 2.2 Modeling of Devices &amp; System </vt:lpstr>
      <vt:lpstr>Task 2.2 Modeling of Devices &amp; System</vt:lpstr>
      <vt:lpstr>Task 2.2 Modeling of Devices &amp; System</vt:lpstr>
      <vt:lpstr>Task 2.2 Modeling of Devices &amp; System</vt:lpstr>
      <vt:lpstr>Indirect modulation scenario with plasmonic amplifier</vt:lpstr>
      <vt:lpstr>Indirect modulation scenario without a plasmonic amplifier at the receiver</vt:lpstr>
      <vt:lpstr>Direct modulation scenario with plasmonic amplifier</vt:lpstr>
      <vt:lpstr>Direct modulation scenario without plasmonic amplifier</vt:lpstr>
      <vt:lpstr>Parameters</vt:lpstr>
      <vt:lpstr>Results without plasmonic amplifier</vt:lpstr>
      <vt:lpstr>Indirect modulation scenario</vt:lpstr>
      <vt:lpstr>Addition of a plasmonic amplifier at the receiver </vt:lpstr>
      <vt:lpstr>Influence of the modulator extinction ratio on BER</vt:lpstr>
      <vt:lpstr>Indirect modulation scenario, with plasmonic detector and with plasmonic amplifier </vt:lpstr>
      <vt:lpstr>Influence of the modulator extinction ratio on BER</vt:lpstr>
      <vt:lpstr>Eye Diagrams</vt:lpstr>
      <vt:lpstr>PowerPoint Presentation</vt:lpstr>
      <vt:lpstr>PowerPoint Presentation</vt:lpstr>
      <vt:lpstr>Indirect modulation scenario, with PIN detector and plasmonic amplifier </vt:lpstr>
      <vt:lpstr>PowerPoint Presentation</vt:lpstr>
      <vt:lpstr>PowerPoint Presentation</vt:lpstr>
      <vt:lpstr>PowerPoint Presentation</vt:lpstr>
      <vt:lpstr>PowerPoint Presentation</vt:lpstr>
      <vt:lpstr>Next steps</vt:lpstr>
      <vt:lpstr>Required Input</vt:lpstr>
    </vt:vector>
  </TitlesOfParts>
  <Company>Universitaet Karlsruhe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kachris</cp:lastModifiedBy>
  <cp:revision>612</cp:revision>
  <cp:lastPrinted>2000-09-29T14:26:26Z</cp:lastPrinted>
  <dcterms:created xsi:type="dcterms:W3CDTF">2010-01-08T09:05:51Z</dcterms:created>
  <dcterms:modified xsi:type="dcterms:W3CDTF">2014-01-24T16:09:44Z</dcterms:modified>
</cp:coreProperties>
</file>