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11"/>
  </p:notesMasterIdLst>
  <p:handoutMasterIdLst>
    <p:handoutMasterId r:id="rId12"/>
  </p:handoutMasterIdLst>
  <p:sldIdLst>
    <p:sldId id="256" r:id="rId2"/>
    <p:sldId id="261" r:id="rId3"/>
    <p:sldId id="262" r:id="rId4"/>
    <p:sldId id="263" r:id="rId5"/>
    <p:sldId id="264" r:id="rId6"/>
    <p:sldId id="265" r:id="rId7"/>
    <p:sldId id="268" r:id="rId8"/>
    <p:sldId id="266" r:id="rId9"/>
    <p:sldId id="267" r:id="rId10"/>
  </p:sldIdLst>
  <p:sldSz cx="9144000" cy="6858000" type="screen4x3"/>
  <p:notesSz cx="6797675" cy="9874250"/>
  <p:defaultTextStyle>
    <a:defPPr>
      <a:defRPr lang="en-GB"/>
    </a:defPPr>
    <a:lvl1pPr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1pPr>
    <a:lvl2pPr marL="457200"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2pPr>
    <a:lvl3pPr marL="914400"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3pPr>
    <a:lvl4pPr marL="1371600"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4pPr>
    <a:lvl5pPr marL="1828800"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5"/>
    <a:srgbClr val="FF6600"/>
    <a:srgbClr val="2A6AB3"/>
    <a:srgbClr val="DF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6" autoAdjust="0"/>
    <p:restoredTop sz="80288" autoAdjust="0"/>
  </p:normalViewPr>
  <p:slideViewPr>
    <p:cSldViewPr snapToGrid="0" showGuides="1">
      <p:cViewPr>
        <p:scale>
          <a:sx n="50" d="100"/>
          <a:sy n="50" d="100"/>
        </p:scale>
        <p:origin x="-2424" y="-594"/>
      </p:cViewPr>
      <p:guideLst>
        <p:guide orient="horz" pos="603"/>
        <p:guide orient="horz" pos="299"/>
        <p:guide orient="horz" pos="2074"/>
        <p:guide orient="horz" pos="4144"/>
        <p:guide orient="horz" pos="699"/>
        <p:guide orient="horz" pos="1941"/>
        <p:guide orient="horz" pos="101"/>
        <p:guide orient="horz" pos="417"/>
        <p:guide pos="240"/>
        <p:guide pos="5520"/>
        <p:guide pos="4469"/>
        <p:guide pos="3418"/>
        <p:guide pos="2362"/>
        <p:guide pos="2879"/>
        <p:guide pos="2783"/>
        <p:guide pos="2975"/>
      </p:guideLst>
    </p:cSldViewPr>
  </p:slideViewPr>
  <p:outlineViewPr>
    <p:cViewPr varScale="1">
      <p:scale>
        <a:sx n="170" d="200"/>
        <a:sy n="170" d="200"/>
      </p:scale>
      <p:origin x="-784" y="-88"/>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55000"/>
              </a:lnSpc>
              <a:spcBef>
                <a:spcPct val="0"/>
              </a:spcBef>
              <a:buClr>
                <a:srgbClr val="000000"/>
              </a:buClr>
              <a:buSzPct val="100000"/>
              <a:buFont typeface="Times New Roman" pitchFamily="16" charset="0"/>
              <a:buNone/>
              <a:defRPr sz="1200">
                <a:latin typeface="Times New Roman" pitchFamily="16" charset="0"/>
              </a:defRPr>
            </a:lvl1pPr>
          </a:lstStyle>
          <a:p>
            <a:endParaRPr lang="de-CH"/>
          </a:p>
        </p:txBody>
      </p:sp>
      <p:sp>
        <p:nvSpPr>
          <p:cNvPr id="80899"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55000"/>
              </a:lnSpc>
              <a:spcBef>
                <a:spcPct val="0"/>
              </a:spcBef>
              <a:buClr>
                <a:srgbClr val="000000"/>
              </a:buClr>
              <a:buSzPct val="100000"/>
              <a:buFont typeface="Times New Roman" pitchFamily="16" charset="0"/>
              <a:buNone/>
              <a:defRPr sz="1200">
                <a:latin typeface="Times New Roman" pitchFamily="16" charset="0"/>
              </a:defRPr>
            </a:lvl1pPr>
          </a:lstStyle>
          <a:p>
            <a:endParaRPr lang="de-CH"/>
          </a:p>
        </p:txBody>
      </p:sp>
      <p:sp>
        <p:nvSpPr>
          <p:cNvPr id="80900"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55000"/>
              </a:lnSpc>
              <a:spcBef>
                <a:spcPct val="0"/>
              </a:spcBef>
              <a:buClr>
                <a:srgbClr val="000000"/>
              </a:buClr>
              <a:buSzPct val="100000"/>
              <a:buFont typeface="Times New Roman" pitchFamily="16" charset="0"/>
              <a:buNone/>
              <a:defRPr sz="1200">
                <a:latin typeface="Times New Roman" pitchFamily="16" charset="0"/>
              </a:defRPr>
            </a:lvl1pPr>
          </a:lstStyle>
          <a:p>
            <a:endParaRPr lang="de-CH"/>
          </a:p>
        </p:txBody>
      </p:sp>
      <p:sp>
        <p:nvSpPr>
          <p:cNvPr id="80901"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55000"/>
              </a:lnSpc>
              <a:spcBef>
                <a:spcPct val="0"/>
              </a:spcBef>
              <a:buClr>
                <a:srgbClr val="000000"/>
              </a:buClr>
              <a:buSzPct val="100000"/>
              <a:buFont typeface="Times New Roman" pitchFamily="16" charset="0"/>
              <a:buNone/>
              <a:defRPr sz="1200">
                <a:latin typeface="Times New Roman" pitchFamily="16" charset="0"/>
              </a:defRPr>
            </a:lvl1pPr>
          </a:lstStyle>
          <a:p>
            <a:fld id="{26391C01-1D33-4C88-9C59-BD7949ED8CBF}" type="slidenum">
              <a:rPr lang="de-CH"/>
              <a:pPr/>
              <a:t>‹Nr.›</a:t>
            </a:fld>
            <a:endParaRPr lang="de-CH"/>
          </a:p>
        </p:txBody>
      </p:sp>
    </p:spTree>
    <p:extLst>
      <p:ext uri="{BB962C8B-B14F-4D97-AF65-F5344CB8AC3E}">
        <p14:creationId xmlns:p14="http://schemas.microsoft.com/office/powerpoint/2010/main" val="1056631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799263" cy="9875838"/>
          </a:xfrm>
          <a:prstGeom prst="roundRect">
            <a:avLst>
              <a:gd name="adj" fmla="val 23"/>
            </a:avLst>
          </a:prstGeom>
          <a:solidFill>
            <a:srgbClr val="FFFFFF"/>
          </a:solidFill>
          <a:ln w="9360">
            <a:noFill/>
            <a:miter lim="800000"/>
            <a:headEnd/>
            <a:tailEnd/>
          </a:ln>
          <a:effectLst/>
        </p:spPr>
        <p:txBody>
          <a:bodyPr wrap="none" anchor="ctr"/>
          <a:lstStyle/>
          <a:p>
            <a:endParaRPr lang="de-CH"/>
          </a:p>
        </p:txBody>
      </p:sp>
      <p:sp>
        <p:nvSpPr>
          <p:cNvPr id="3074" name="AutoShape 2"/>
          <p:cNvSpPr>
            <a:spLocks noChangeArrowheads="1"/>
          </p:cNvSpPr>
          <p:nvPr/>
        </p:nvSpPr>
        <p:spPr bwMode="auto">
          <a:xfrm>
            <a:off x="0" y="0"/>
            <a:ext cx="6799263" cy="9875838"/>
          </a:xfrm>
          <a:prstGeom prst="roundRect">
            <a:avLst>
              <a:gd name="adj" fmla="val 23"/>
            </a:avLst>
          </a:prstGeom>
          <a:solidFill>
            <a:srgbClr val="FFFFFF"/>
          </a:solidFill>
          <a:ln w="9525">
            <a:noFill/>
            <a:round/>
            <a:headEnd/>
            <a:tailEnd/>
          </a:ln>
          <a:effectLst/>
        </p:spPr>
        <p:txBody>
          <a:bodyPr wrap="none" anchor="ctr"/>
          <a:lstStyle/>
          <a:p>
            <a:endParaRPr lang="de-CH"/>
          </a:p>
        </p:txBody>
      </p:sp>
      <p:sp>
        <p:nvSpPr>
          <p:cNvPr id="3075" name="AutoShape 3"/>
          <p:cNvSpPr>
            <a:spLocks noChangeArrowheads="1"/>
          </p:cNvSpPr>
          <p:nvPr/>
        </p:nvSpPr>
        <p:spPr bwMode="auto">
          <a:xfrm>
            <a:off x="0" y="0"/>
            <a:ext cx="6799263" cy="9874250"/>
          </a:xfrm>
          <a:prstGeom prst="roundRect">
            <a:avLst>
              <a:gd name="adj" fmla="val 23"/>
            </a:avLst>
          </a:prstGeom>
          <a:solidFill>
            <a:srgbClr val="FFFFFF"/>
          </a:solidFill>
          <a:ln w="9525">
            <a:noFill/>
            <a:round/>
            <a:headEnd/>
            <a:tailEnd/>
          </a:ln>
          <a:effectLst/>
        </p:spPr>
        <p:txBody>
          <a:bodyPr wrap="none" anchor="ctr"/>
          <a:lstStyle/>
          <a:p>
            <a:endParaRPr lang="de-CH"/>
          </a:p>
        </p:txBody>
      </p:sp>
      <p:sp>
        <p:nvSpPr>
          <p:cNvPr id="3076" name="Rectangle 4"/>
          <p:cNvSpPr>
            <a:spLocks noGrp="1" noChangeArrowheads="1"/>
          </p:cNvSpPr>
          <p:nvPr>
            <p:ph type="hdr"/>
          </p:nvPr>
        </p:nvSpPr>
        <p:spPr bwMode="auto">
          <a:xfrm>
            <a:off x="0" y="0"/>
            <a:ext cx="2943225" cy="4905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hangingPunct="0">
              <a:lnSpc>
                <a:spcPct val="100000"/>
              </a:lnSpc>
              <a:spcBef>
                <a:spcPct val="0"/>
              </a:spcBef>
              <a:buClr>
                <a:srgbClr val="000000"/>
              </a:buClr>
              <a:buSzPct val="100000"/>
              <a:tabLst>
                <a:tab pos="723900" algn="l"/>
                <a:tab pos="1447800" algn="l"/>
                <a:tab pos="2171700" algn="l"/>
                <a:tab pos="2895600" algn="l"/>
              </a:tabLst>
              <a:defRPr sz="1200">
                <a:latin typeface="Nimbus Roman No9 L" pitchFamily="16" charset="0"/>
              </a:defRPr>
            </a:lvl1pPr>
          </a:lstStyle>
          <a:p>
            <a:endParaRPr lang="en-GB"/>
          </a:p>
        </p:txBody>
      </p:sp>
      <p:sp>
        <p:nvSpPr>
          <p:cNvPr id="3077" name="Rectangle 5"/>
          <p:cNvSpPr>
            <a:spLocks noGrp="1" noChangeArrowheads="1"/>
          </p:cNvSpPr>
          <p:nvPr>
            <p:ph type="dt"/>
          </p:nvPr>
        </p:nvSpPr>
        <p:spPr bwMode="auto">
          <a:xfrm>
            <a:off x="3851275" y="0"/>
            <a:ext cx="2943225" cy="4905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hangingPunct="0">
              <a:lnSpc>
                <a:spcPct val="100000"/>
              </a:lnSpc>
              <a:spcBef>
                <a:spcPct val="0"/>
              </a:spcBef>
              <a:buClr>
                <a:srgbClr val="000000"/>
              </a:buClr>
              <a:buSzPct val="100000"/>
              <a:tabLst>
                <a:tab pos="723900" algn="l"/>
                <a:tab pos="1447800" algn="l"/>
                <a:tab pos="2171700" algn="l"/>
                <a:tab pos="2895600" algn="l"/>
              </a:tabLst>
              <a:defRPr sz="1200">
                <a:latin typeface="Nimbus Roman No9 L" pitchFamily="16" charset="0"/>
              </a:defRPr>
            </a:lvl1pPr>
          </a:lstStyle>
          <a:p>
            <a:endParaRPr lang="en-GB"/>
          </a:p>
        </p:txBody>
      </p:sp>
      <p:sp>
        <p:nvSpPr>
          <p:cNvPr id="3078" name="Rectangle 6"/>
          <p:cNvSpPr>
            <a:spLocks noGrp="1" noRot="1" noChangeAspect="1" noChangeArrowheads="1"/>
          </p:cNvSpPr>
          <p:nvPr>
            <p:ph type="sldImg"/>
          </p:nvPr>
        </p:nvSpPr>
        <p:spPr bwMode="auto">
          <a:xfrm>
            <a:off x="930275" y="741363"/>
            <a:ext cx="4933950" cy="3698875"/>
          </a:xfrm>
          <a:prstGeom prst="rect">
            <a:avLst/>
          </a:prstGeom>
          <a:solidFill>
            <a:srgbClr val="FFFFFF"/>
          </a:solidFill>
          <a:ln w="9360">
            <a:solidFill>
              <a:srgbClr val="000000"/>
            </a:solidFill>
            <a:miter lim="800000"/>
            <a:headEnd/>
            <a:tailEnd/>
          </a:ln>
          <a:effectLst/>
        </p:spPr>
      </p:sp>
      <p:sp>
        <p:nvSpPr>
          <p:cNvPr id="3079" name="Rectangle 7"/>
          <p:cNvSpPr>
            <a:spLocks noGrp="1" noChangeArrowheads="1"/>
          </p:cNvSpPr>
          <p:nvPr>
            <p:ph type="body"/>
          </p:nvPr>
        </p:nvSpPr>
        <p:spPr bwMode="auto">
          <a:xfrm>
            <a:off x="906463" y="4691063"/>
            <a:ext cx="4981575" cy="44386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de-CH" smtClean="0"/>
          </a:p>
        </p:txBody>
      </p:sp>
      <p:sp>
        <p:nvSpPr>
          <p:cNvPr id="3080" name="Rectangle 8"/>
          <p:cNvSpPr>
            <a:spLocks noGrp="1" noChangeArrowheads="1"/>
          </p:cNvSpPr>
          <p:nvPr>
            <p:ph type="ftr"/>
          </p:nvPr>
        </p:nvSpPr>
        <p:spPr bwMode="auto">
          <a:xfrm>
            <a:off x="0" y="9380538"/>
            <a:ext cx="2943225" cy="490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hangingPunct="0">
              <a:lnSpc>
                <a:spcPct val="100000"/>
              </a:lnSpc>
              <a:spcBef>
                <a:spcPct val="0"/>
              </a:spcBef>
              <a:buClr>
                <a:srgbClr val="000000"/>
              </a:buClr>
              <a:buSzPct val="100000"/>
              <a:tabLst>
                <a:tab pos="723900" algn="l"/>
                <a:tab pos="1447800" algn="l"/>
                <a:tab pos="2171700" algn="l"/>
                <a:tab pos="2895600" algn="l"/>
              </a:tabLst>
              <a:defRPr sz="1200">
                <a:latin typeface="Nimbus Roman No9 L" pitchFamily="16" charset="0"/>
              </a:defRPr>
            </a:lvl1pPr>
          </a:lstStyle>
          <a:p>
            <a:endParaRPr lang="en-GB"/>
          </a:p>
        </p:txBody>
      </p:sp>
      <p:sp>
        <p:nvSpPr>
          <p:cNvPr id="3081" name="Rectangle 9"/>
          <p:cNvSpPr>
            <a:spLocks noGrp="1" noChangeArrowheads="1"/>
          </p:cNvSpPr>
          <p:nvPr>
            <p:ph type="sldNum"/>
          </p:nvPr>
        </p:nvSpPr>
        <p:spPr bwMode="auto">
          <a:xfrm>
            <a:off x="3851275" y="9380538"/>
            <a:ext cx="2943225" cy="490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hangingPunct="0">
              <a:lnSpc>
                <a:spcPct val="100000"/>
              </a:lnSpc>
              <a:spcBef>
                <a:spcPct val="0"/>
              </a:spcBef>
              <a:buClr>
                <a:srgbClr val="000000"/>
              </a:buClr>
              <a:buSzPct val="100000"/>
              <a:tabLst>
                <a:tab pos="723900" algn="l"/>
                <a:tab pos="1447800" algn="l"/>
                <a:tab pos="2171700" algn="l"/>
                <a:tab pos="2895600" algn="l"/>
              </a:tabLst>
              <a:defRPr sz="1200">
                <a:latin typeface="Nimbus Roman No9 L" pitchFamily="16" charset="0"/>
              </a:defRPr>
            </a:lvl1pPr>
          </a:lstStyle>
          <a:p>
            <a:fld id="{FE4620FC-5404-4E8D-AA15-7C685E11D267}" type="slidenum">
              <a:rPr lang="en-GB"/>
              <a:pPr/>
              <a:t>‹Nr.›</a:t>
            </a:fld>
            <a:endParaRPr lang="en-GB"/>
          </a:p>
        </p:txBody>
      </p:sp>
    </p:spTree>
    <p:extLst>
      <p:ext uri="{BB962C8B-B14F-4D97-AF65-F5344CB8AC3E}">
        <p14:creationId xmlns:p14="http://schemas.microsoft.com/office/powerpoint/2010/main" val="2732703717"/>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fontAlgn="base">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fontAlgn="base">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fontAlgn="base">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fontAlgn="base">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1863" y="741363"/>
            <a:ext cx="4930775" cy="3698875"/>
          </a:xfrm>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Arial" charset="0"/>
                <a:ea typeface="+mn-ea"/>
                <a:cs typeface="+mn-cs"/>
              </a:rPr>
              <a:t>Modulator</a:t>
            </a:r>
            <a:r>
              <a:rPr lang="de-DE" sz="1200" b="1" kern="1200" baseline="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metal-oxide-ITO layer stack guiding the surface </a:t>
            </a:r>
            <a:r>
              <a:rPr lang="en-US" sz="1200" b="1" kern="1200" dirty="0" err="1" smtClean="0">
                <a:solidFill>
                  <a:schemeClr val="tx1"/>
                </a:solidFill>
                <a:effectLst/>
                <a:latin typeface="Arial" charset="0"/>
                <a:ea typeface="+mn-ea"/>
                <a:cs typeface="+mn-cs"/>
              </a:rPr>
              <a:t>plasmon</a:t>
            </a:r>
            <a:r>
              <a:rPr lang="en-US" sz="1200" b="1" kern="1200" dirty="0" smtClean="0">
                <a:solidFill>
                  <a:schemeClr val="tx1"/>
                </a:solidFill>
                <a:effectLst/>
                <a:latin typeface="Arial" charset="0"/>
                <a:ea typeface="+mn-ea"/>
                <a:cs typeface="+mn-cs"/>
              </a:rPr>
              <a:t> </a:t>
            </a:r>
            <a:r>
              <a:rPr lang="en-US" sz="1200" b="1" kern="1200" dirty="0" err="1" smtClean="0">
                <a:solidFill>
                  <a:schemeClr val="tx1"/>
                </a:solidFill>
                <a:effectLst/>
                <a:latin typeface="Arial" charset="0"/>
                <a:ea typeface="+mn-ea"/>
                <a:cs typeface="+mn-cs"/>
              </a:rPr>
              <a:t>polariton</a:t>
            </a:r>
            <a:r>
              <a:rPr lang="en-US" sz="1200" b="1" kern="1200" dirty="0" smtClean="0">
                <a:solidFill>
                  <a:schemeClr val="tx1"/>
                </a:solidFill>
                <a:effectLst/>
                <a:latin typeface="Arial" charset="0"/>
                <a:ea typeface="+mn-ea"/>
                <a:cs typeface="+mn-cs"/>
              </a:rPr>
              <a:t>;</a:t>
            </a:r>
            <a:r>
              <a:rPr lang="en-US" sz="1200" b="1" kern="1200" baseline="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here Au, SiO2,</a:t>
            </a:r>
            <a:r>
              <a:rPr lang="en-US" sz="1200" b="1" kern="1200" baseline="0" dirty="0" smtClean="0">
                <a:solidFill>
                  <a:schemeClr val="tx1"/>
                </a:solidFill>
                <a:effectLst/>
                <a:latin typeface="Arial" charset="0"/>
                <a:ea typeface="+mn-ea"/>
                <a:cs typeface="+mn-cs"/>
              </a:rPr>
              <a:t> ITO</a:t>
            </a:r>
            <a:endParaRPr lang="en-US" sz="1200" b="1"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Light is coupled to the plasmonic WG</a:t>
            </a:r>
            <a:r>
              <a:rPr lang="en-US" sz="1200" b="1" kern="1200" baseline="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via a photonic silicon strip waveguide placed below</a:t>
            </a:r>
          </a:p>
          <a:p>
            <a:r>
              <a:rPr lang="de-DE" sz="1200" b="1" kern="1200" dirty="0" smtClean="0">
                <a:solidFill>
                  <a:schemeClr val="tx1"/>
                </a:solidFill>
                <a:effectLst/>
                <a:latin typeface="Arial" charset="0"/>
                <a:ea typeface="+mn-ea"/>
                <a:cs typeface="+mn-cs"/>
              </a:rPr>
              <a:t>Working </a:t>
            </a:r>
            <a:r>
              <a:rPr lang="de-DE" sz="1200" b="1" kern="1200" dirty="0" err="1" smtClean="0">
                <a:solidFill>
                  <a:schemeClr val="tx1"/>
                </a:solidFill>
                <a:effectLst/>
                <a:latin typeface="Arial" charset="0"/>
                <a:ea typeface="+mn-ea"/>
                <a:cs typeface="+mn-cs"/>
              </a:rPr>
              <a:t>Principle</a:t>
            </a:r>
            <a:r>
              <a:rPr lang="de-DE" sz="1200" b="1" kern="1200" dirty="0" smtClean="0">
                <a:solidFill>
                  <a:schemeClr val="tx1"/>
                </a:solidFill>
                <a:effectLst/>
                <a:latin typeface="Arial" charset="0"/>
                <a:ea typeface="+mn-ea"/>
                <a:cs typeface="+mn-cs"/>
              </a:rPr>
              <a:t>: </a:t>
            </a:r>
            <a:r>
              <a:rPr lang="de-DE" sz="1200" b="1" kern="1200" dirty="0" err="1" smtClean="0">
                <a:solidFill>
                  <a:schemeClr val="tx1"/>
                </a:solidFill>
                <a:effectLst/>
                <a:latin typeface="Arial" charset="0"/>
                <a:ea typeface="+mn-ea"/>
                <a:cs typeface="+mn-cs"/>
              </a:rPr>
              <a:t>core</a:t>
            </a:r>
            <a:r>
              <a:rPr lang="de-DE" sz="1200" b="1" kern="1200" dirty="0" smtClean="0">
                <a:solidFill>
                  <a:schemeClr val="tx1"/>
                </a:solidFill>
                <a:effectLst/>
                <a:latin typeface="Arial" charset="0"/>
                <a:ea typeface="+mn-ea"/>
                <a:cs typeface="+mn-cs"/>
              </a:rPr>
              <a:t>: ITO </a:t>
            </a:r>
            <a:r>
              <a:rPr lang="de-DE" sz="1200" b="1" kern="1200" dirty="0" err="1" smtClean="0">
                <a:solidFill>
                  <a:schemeClr val="tx1"/>
                </a:solidFill>
                <a:effectLst/>
                <a:latin typeface="Arial" charset="0"/>
                <a:ea typeface="+mn-ea"/>
                <a:cs typeface="+mn-cs"/>
              </a:rPr>
              <a:t>layer</a:t>
            </a:r>
            <a:r>
              <a:rPr lang="de-DE" sz="1200" b="1" kern="1200" dirty="0" smtClean="0">
                <a:solidFill>
                  <a:schemeClr val="tx1"/>
                </a:solidFill>
                <a:effectLst/>
                <a:latin typeface="Arial" charset="0"/>
                <a:ea typeface="+mn-ea"/>
                <a:cs typeface="+mn-cs"/>
              </a:rPr>
              <a:t>;</a:t>
            </a:r>
            <a:r>
              <a:rPr lang="de-DE" sz="1200" b="1" kern="1200" baseline="0" dirty="0" smtClean="0">
                <a:solidFill>
                  <a:schemeClr val="tx1"/>
                </a:solidFill>
                <a:effectLst/>
                <a:latin typeface="Arial" charset="0"/>
                <a:ea typeface="+mn-ea"/>
                <a:cs typeface="+mn-cs"/>
              </a:rPr>
              <a:t> </a:t>
            </a:r>
            <a:r>
              <a:rPr lang="en-US" sz="1200" dirty="0" smtClean="0"/>
              <a:t>carrier density  may be switched</a:t>
            </a:r>
            <a:r>
              <a:rPr lang="en-US" sz="1200" baseline="0" dirty="0" smtClean="0"/>
              <a:t> by means of an electric field </a:t>
            </a:r>
            <a:r>
              <a:rPr lang="en-US" sz="1200" baseline="0" dirty="0" smtClean="0">
                <a:sym typeface="Wingdings" panose="05000000000000000000" pitchFamily="2" charset="2"/>
              </a:rPr>
              <a:t> </a:t>
            </a:r>
            <a:r>
              <a:rPr lang="en-US" sz="1200" baseline="0" dirty="0" smtClean="0"/>
              <a:t>absorption modulated</a:t>
            </a:r>
            <a:endParaRPr lang="de-DE" sz="1200" b="1"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The top electrode is provided by the top metal of the plasmonic waveguide. The bottom electrode is the ITO layer, contacted from the side</a:t>
            </a:r>
            <a:endParaRPr lang="en-US" dirty="0" smtClean="0"/>
          </a:p>
          <a:p>
            <a:endParaRPr lang="en-US" dirty="0"/>
          </a:p>
        </p:txBody>
      </p:sp>
      <p:sp>
        <p:nvSpPr>
          <p:cNvPr id="4" name="Foliennummernplatzhalter 3"/>
          <p:cNvSpPr>
            <a:spLocks noGrp="1"/>
          </p:cNvSpPr>
          <p:nvPr>
            <p:ph type="sldNum" sz="quarter" idx="10"/>
          </p:nvPr>
        </p:nvSpPr>
        <p:spPr/>
        <p:txBody>
          <a:bodyPr/>
          <a:lstStyle/>
          <a:p>
            <a:pPr>
              <a:defRPr/>
            </a:pPr>
            <a:fld id="{A27A321F-5709-4991-9409-4FAB13AE497B}" type="slidenum">
              <a:rPr lang="de-DE" smtClean="0"/>
              <a:pPr>
                <a:defRPr/>
              </a:pPr>
              <a:t>2</a:t>
            </a:fld>
            <a:endParaRPr lang="de-DE" dirty="0"/>
          </a:p>
        </p:txBody>
      </p:sp>
    </p:spTree>
    <p:extLst>
      <p:ext uri="{BB962C8B-B14F-4D97-AF65-F5344CB8AC3E}">
        <p14:creationId xmlns:p14="http://schemas.microsoft.com/office/powerpoint/2010/main" val="254330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1863" y="741363"/>
            <a:ext cx="4930775" cy="3698875"/>
          </a:xfrm>
        </p:spPr>
      </p:sp>
      <p:sp>
        <p:nvSpPr>
          <p:cNvPr id="3" name="Notizenplatzhalter 2"/>
          <p:cNvSpPr>
            <a:spLocks noGrp="1"/>
          </p:cNvSpPr>
          <p:nvPr>
            <p:ph type="body" idx="1"/>
          </p:nvPr>
        </p:nvSpPr>
        <p:spPr/>
        <p:txBody>
          <a:bodyPr/>
          <a:lstStyle/>
          <a:p>
            <a:r>
              <a:rPr lang="de-DE" dirty="0" smtClean="0"/>
              <a:t>Field </a:t>
            </a:r>
            <a:r>
              <a:rPr lang="de-DE" dirty="0" err="1" smtClean="0"/>
              <a:t>confined</a:t>
            </a:r>
            <a:r>
              <a:rPr lang="de-DE" baseline="0" dirty="0" smtClean="0"/>
              <a:t> in SiO2 </a:t>
            </a:r>
            <a:r>
              <a:rPr lang="de-DE" baseline="0" dirty="0" err="1" smtClean="0"/>
              <a:t>layer</a:t>
            </a:r>
            <a:endParaRPr lang="en-US" dirty="0"/>
          </a:p>
        </p:txBody>
      </p:sp>
      <p:sp>
        <p:nvSpPr>
          <p:cNvPr id="4" name="Foliennummernplatzhalter 3"/>
          <p:cNvSpPr>
            <a:spLocks noGrp="1"/>
          </p:cNvSpPr>
          <p:nvPr>
            <p:ph type="sldNum" sz="quarter" idx="10"/>
          </p:nvPr>
        </p:nvSpPr>
        <p:spPr/>
        <p:txBody>
          <a:bodyPr/>
          <a:lstStyle/>
          <a:p>
            <a:pPr>
              <a:defRPr/>
            </a:pPr>
            <a:fld id="{A27A321F-5709-4991-9409-4FAB13AE497B}" type="slidenum">
              <a:rPr lang="de-DE" smtClean="0"/>
              <a:pPr>
                <a:defRPr/>
              </a:pPr>
              <a:t>3</a:t>
            </a:fld>
            <a:endParaRPr lang="de-DE" dirty="0"/>
          </a:p>
        </p:txBody>
      </p:sp>
    </p:spTree>
    <p:extLst>
      <p:ext uri="{BB962C8B-B14F-4D97-AF65-F5344CB8AC3E}">
        <p14:creationId xmlns:p14="http://schemas.microsoft.com/office/powerpoint/2010/main" val="283743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1863" y="741363"/>
            <a:ext cx="4930775" cy="3698875"/>
          </a:xfrm>
        </p:spPr>
      </p:sp>
      <p:sp>
        <p:nvSpPr>
          <p:cNvPr id="3" name="Notizenplatzhalt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The rectangle in the middle is the silicon waveguide with the thin—and therefore barely visible—ITO and SiO</a:t>
            </a:r>
            <a:r>
              <a:rPr lang="en-US" sz="1200" b="1" kern="1200" baseline="-25000" dirty="0" smtClean="0">
                <a:solidFill>
                  <a:schemeClr val="tx1"/>
                </a:solidFill>
                <a:effectLst/>
                <a:latin typeface="Arial" charset="0"/>
                <a:ea typeface="+mn-ea"/>
                <a:cs typeface="+mn-cs"/>
              </a:rPr>
              <a:t>2</a:t>
            </a:r>
            <a:r>
              <a:rPr lang="en-US" sz="1200" b="1" kern="1200" dirty="0" smtClean="0">
                <a:solidFill>
                  <a:schemeClr val="tx1"/>
                </a:solidFill>
                <a:effectLst/>
                <a:latin typeface="Arial" charset="0"/>
                <a:ea typeface="+mn-ea"/>
                <a:cs typeface="+mn-cs"/>
              </a:rPr>
              <a:t> layers on top. The bottom electrode is shifted with respect to the top electrode. The trenches are caused by the fact that the cladding deposition on top of the silicon waveguide leads to a bump in the oxide layer. This bump is transferred when opening the oxide in the following step.</a:t>
            </a:r>
            <a:endParaRPr lang="en-US" dirty="0"/>
          </a:p>
        </p:txBody>
      </p:sp>
      <p:sp>
        <p:nvSpPr>
          <p:cNvPr id="4" name="Foliennummernplatzhalter 3"/>
          <p:cNvSpPr>
            <a:spLocks noGrp="1"/>
          </p:cNvSpPr>
          <p:nvPr>
            <p:ph type="sldNum" sz="quarter" idx="10"/>
          </p:nvPr>
        </p:nvSpPr>
        <p:spPr/>
        <p:txBody>
          <a:bodyPr/>
          <a:lstStyle/>
          <a:p>
            <a:pPr>
              <a:defRPr/>
            </a:pPr>
            <a:fld id="{A27A321F-5709-4991-9409-4FAB13AE497B}" type="slidenum">
              <a:rPr lang="de-DE" smtClean="0"/>
              <a:pPr>
                <a:defRPr/>
              </a:pPr>
              <a:t>6</a:t>
            </a:fld>
            <a:endParaRPr lang="de-DE" dirty="0"/>
          </a:p>
        </p:txBody>
      </p:sp>
    </p:spTree>
    <p:extLst>
      <p:ext uri="{BB962C8B-B14F-4D97-AF65-F5344CB8AC3E}">
        <p14:creationId xmlns:p14="http://schemas.microsoft.com/office/powerpoint/2010/main" val="80754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1863" y="741363"/>
            <a:ext cx="4930775" cy="3698875"/>
          </a:xfrm>
        </p:spPr>
      </p:sp>
      <p:sp>
        <p:nvSpPr>
          <p:cNvPr id="3" name="Notizenplatzhalter 2"/>
          <p:cNvSpPr>
            <a:spLocks noGrp="1"/>
          </p:cNvSpPr>
          <p:nvPr>
            <p:ph type="body" idx="1"/>
          </p:nvPr>
        </p:nvSpPr>
        <p:spPr/>
        <p:txBody>
          <a:bodyPr/>
          <a:lstStyle/>
          <a:p>
            <a:r>
              <a:rPr lang="de-DE" dirty="0" err="1" smtClean="0"/>
              <a:t>Estimated</a:t>
            </a:r>
            <a:r>
              <a:rPr lang="de-DE" baseline="0" smtClean="0"/>
              <a:t> ER=0.05 dB</a:t>
            </a:r>
            <a:endParaRPr lang="en-US"/>
          </a:p>
        </p:txBody>
      </p:sp>
      <p:sp>
        <p:nvSpPr>
          <p:cNvPr id="4" name="Foliennummernplatzhalter 3"/>
          <p:cNvSpPr>
            <a:spLocks noGrp="1"/>
          </p:cNvSpPr>
          <p:nvPr>
            <p:ph type="sldNum" idx="10"/>
          </p:nvPr>
        </p:nvSpPr>
        <p:spPr/>
        <p:txBody>
          <a:bodyPr/>
          <a:lstStyle/>
          <a:p>
            <a:fld id="{FE4620FC-5404-4E8D-AA15-7C685E11D267}" type="slidenum">
              <a:rPr lang="en-GB" smtClean="0"/>
              <a:pPr/>
              <a:t>9</a:t>
            </a:fld>
            <a:endParaRPr lang="en-GB"/>
          </a:p>
        </p:txBody>
      </p:sp>
    </p:spTree>
    <p:extLst>
      <p:ext uri="{BB962C8B-B14F-4D97-AF65-F5344CB8AC3E}">
        <p14:creationId xmlns:p14="http://schemas.microsoft.com/office/powerpoint/2010/main" val="3158926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35181" name="Rectangle 2"/>
          <p:cNvSpPr>
            <a:spLocks noGrp="1" noChangeArrowheads="1"/>
          </p:cNvSpPr>
          <p:nvPr>
            <p:ph type="ctrTitle" hasCustomPrompt="1"/>
          </p:nvPr>
        </p:nvSpPr>
        <p:spPr>
          <a:xfrm>
            <a:off x="381000" y="1109663"/>
            <a:ext cx="8382000" cy="1089025"/>
          </a:xfrm>
        </p:spPr>
        <p:txBody>
          <a:bodyPr tIns="45720" bIns="45720"/>
          <a:lstStyle>
            <a:lvl1pPr>
              <a:defRPr sz="3200"/>
            </a:lvl1pPr>
          </a:lstStyle>
          <a:p>
            <a:r>
              <a:rPr lang="en-US" noProof="0" dirty="0" smtClean="0"/>
              <a:t>Title Presentation</a:t>
            </a:r>
            <a:endParaRPr lang="de-CH" dirty="0"/>
          </a:p>
        </p:txBody>
      </p:sp>
      <p:sp>
        <p:nvSpPr>
          <p:cNvPr id="135182" name="Rectangle 3"/>
          <p:cNvSpPr>
            <a:spLocks noGrp="1" noChangeArrowheads="1"/>
          </p:cNvSpPr>
          <p:nvPr>
            <p:ph type="subTitle" idx="1" hasCustomPrompt="1"/>
          </p:nvPr>
        </p:nvSpPr>
        <p:spPr>
          <a:xfrm>
            <a:off x="381000" y="2305050"/>
            <a:ext cx="8382000" cy="776288"/>
          </a:xfrm>
        </p:spPr>
        <p:txBody>
          <a:bodyPr tIns="45720" bIns="45720" anchor="t" anchorCtr="0">
            <a:normAutofit/>
          </a:bodyPr>
          <a:lstStyle>
            <a:lvl1pPr marL="0" indent="0">
              <a:buFont typeface="Wingdings" pitchFamily="16" charset="2"/>
              <a:buNone/>
              <a:defRPr/>
            </a:lvl1pPr>
          </a:lstStyle>
          <a:p>
            <a:r>
              <a:rPr lang="en-US" noProof="0" dirty="0" smtClean="0"/>
              <a:t>A. Author, B. Author </a:t>
            </a:r>
            <a:br>
              <a:rPr lang="en-US" noProof="0" dirty="0" smtClean="0"/>
            </a:br>
            <a:r>
              <a:rPr lang="en-US" noProof="0" dirty="0" smtClean="0"/>
              <a:t>ETH-Zurich, Switzerland</a:t>
            </a:r>
            <a:endParaRPr lang="en-US" noProof="0" dirty="0"/>
          </a:p>
        </p:txBody>
      </p:sp>
      <p:pic>
        <p:nvPicPr>
          <p:cNvPr id="135187" name="Grafik 20" descr="footer.jpg"/>
          <p:cNvPicPr>
            <a:picLocks noChangeAspect="1"/>
          </p:cNvPicPr>
          <p:nvPr userDrawn="1"/>
        </p:nvPicPr>
        <p:blipFill>
          <a:blip r:embed="rId2"/>
          <a:srcRect l="307" r="360" b="8740"/>
          <a:stretch>
            <a:fillRect/>
          </a:stretch>
        </p:blipFill>
        <p:spPr bwMode="auto">
          <a:xfrm>
            <a:off x="0" y="6577013"/>
            <a:ext cx="9144000" cy="295275"/>
          </a:xfrm>
          <a:prstGeom prst="rect">
            <a:avLst/>
          </a:prstGeom>
          <a:noFill/>
          <a:ln w="9525">
            <a:noFill/>
            <a:miter lim="800000"/>
            <a:headEnd/>
            <a:tailEnd/>
          </a:ln>
        </p:spPr>
      </p:pic>
      <p:sp>
        <p:nvSpPr>
          <p:cNvPr id="24" name="Line 16"/>
          <p:cNvSpPr>
            <a:spLocks noChangeShapeType="1"/>
          </p:cNvSpPr>
          <p:nvPr userDrawn="1"/>
        </p:nvSpPr>
        <p:spPr bwMode="auto">
          <a:xfrm>
            <a:off x="8763000" y="0"/>
            <a:ext cx="0" cy="150813"/>
          </a:xfrm>
          <a:prstGeom prst="line">
            <a:avLst/>
          </a:prstGeom>
          <a:noFill/>
          <a:ln w="6350">
            <a:solidFill>
              <a:schemeClr val="accent1"/>
            </a:solidFill>
            <a:round/>
            <a:headEnd/>
            <a:tailEnd/>
          </a:ln>
        </p:spPr>
        <p:txBody>
          <a:bodyPr/>
          <a:lstStyle/>
          <a:p>
            <a:endParaRPr lang="de-CH"/>
          </a:p>
        </p:txBody>
      </p:sp>
      <p:sp>
        <p:nvSpPr>
          <p:cNvPr id="25" name="Line 17"/>
          <p:cNvSpPr>
            <a:spLocks noChangeShapeType="1"/>
          </p:cNvSpPr>
          <p:nvPr userDrawn="1"/>
        </p:nvSpPr>
        <p:spPr bwMode="auto">
          <a:xfrm>
            <a:off x="7092950" y="0"/>
            <a:ext cx="0" cy="150813"/>
          </a:xfrm>
          <a:prstGeom prst="line">
            <a:avLst/>
          </a:prstGeom>
          <a:noFill/>
          <a:ln w="6350">
            <a:solidFill>
              <a:schemeClr val="accent1"/>
            </a:solidFill>
            <a:round/>
            <a:headEnd/>
            <a:tailEnd/>
          </a:ln>
        </p:spPr>
        <p:txBody>
          <a:bodyPr/>
          <a:lstStyle/>
          <a:p>
            <a:endParaRPr lang="de-CH"/>
          </a:p>
        </p:txBody>
      </p:sp>
      <p:sp>
        <p:nvSpPr>
          <p:cNvPr id="26" name="Line 18"/>
          <p:cNvSpPr>
            <a:spLocks noChangeShapeType="1"/>
          </p:cNvSpPr>
          <p:nvPr userDrawn="1"/>
        </p:nvSpPr>
        <p:spPr bwMode="auto">
          <a:xfrm>
            <a:off x="5422900" y="0"/>
            <a:ext cx="0" cy="150813"/>
          </a:xfrm>
          <a:prstGeom prst="line">
            <a:avLst/>
          </a:prstGeom>
          <a:noFill/>
          <a:ln w="6350">
            <a:solidFill>
              <a:schemeClr val="accent1"/>
            </a:solidFill>
            <a:round/>
            <a:headEnd/>
            <a:tailEnd/>
          </a:ln>
        </p:spPr>
        <p:txBody>
          <a:bodyPr/>
          <a:lstStyle/>
          <a:p>
            <a:endParaRPr lang="de-CH"/>
          </a:p>
        </p:txBody>
      </p:sp>
      <p:sp>
        <p:nvSpPr>
          <p:cNvPr id="27" name="Line 19"/>
          <p:cNvSpPr>
            <a:spLocks noChangeShapeType="1"/>
          </p:cNvSpPr>
          <p:nvPr userDrawn="1"/>
        </p:nvSpPr>
        <p:spPr bwMode="auto">
          <a:xfrm>
            <a:off x="3754438" y="0"/>
            <a:ext cx="0" cy="150813"/>
          </a:xfrm>
          <a:prstGeom prst="line">
            <a:avLst/>
          </a:prstGeom>
          <a:noFill/>
          <a:ln w="6350">
            <a:solidFill>
              <a:schemeClr val="accent1"/>
            </a:solidFill>
            <a:round/>
            <a:headEnd/>
            <a:tailEnd/>
          </a:ln>
        </p:spPr>
        <p:txBody>
          <a:bodyPr/>
          <a:lstStyle/>
          <a:p>
            <a:endParaRPr lang="de-CH"/>
          </a:p>
        </p:txBody>
      </p:sp>
      <p:pic>
        <p:nvPicPr>
          <p:cNvPr id="17" name="Grafik 16" descr="pic_titel_1.jpg"/>
          <p:cNvPicPr>
            <a:picLocks noChangeAspect="1"/>
          </p:cNvPicPr>
          <p:nvPr userDrawn="1"/>
        </p:nvPicPr>
        <p:blipFill>
          <a:blip r:embed="rId3"/>
          <a:srcRect b="1765"/>
          <a:stretch>
            <a:fillRect/>
          </a:stretch>
        </p:blipFill>
        <p:spPr>
          <a:xfrm>
            <a:off x="-1587" y="3292475"/>
            <a:ext cx="9144000" cy="3286125"/>
          </a:xfrm>
          <a:prstGeom prst="rect">
            <a:avLst/>
          </a:prstGeom>
        </p:spPr>
      </p:pic>
      <p:sp>
        <p:nvSpPr>
          <p:cNvPr id="19" name="Datumsplatzhalter 18"/>
          <p:cNvSpPr>
            <a:spLocks noGrp="1"/>
          </p:cNvSpPr>
          <p:nvPr>
            <p:ph type="dt" sz="half" idx="10"/>
          </p:nvPr>
        </p:nvSpPr>
        <p:spPr>
          <a:xfrm>
            <a:off x="292100" y="6635750"/>
            <a:ext cx="1822450" cy="236538"/>
          </a:xfrm>
        </p:spPr>
        <p:txBody>
          <a:bodyPr/>
          <a:lstStyle/>
          <a:p>
            <a:r>
              <a:rPr lang="en-US" dirty="0" smtClean="0"/>
              <a:t>March 12, 2013</a:t>
            </a:r>
            <a:endParaRPr lang="de-DE" dirty="0"/>
          </a:p>
        </p:txBody>
      </p:sp>
      <p:sp>
        <p:nvSpPr>
          <p:cNvPr id="20" name="Foliennummernplatzhalter 19"/>
          <p:cNvSpPr>
            <a:spLocks noGrp="1"/>
          </p:cNvSpPr>
          <p:nvPr>
            <p:ph type="sldNum" sz="quarter" idx="11"/>
          </p:nvPr>
        </p:nvSpPr>
        <p:spPr/>
        <p:txBody>
          <a:bodyPr/>
          <a:lstStyle/>
          <a:p>
            <a:fld id="{62516AB8-4C80-40CA-B4C0-3A8331293178}" type="slidenum">
              <a:rPr lang="de-DE" smtClean="0"/>
              <a:pPr/>
              <a:t>‹Nr.›</a:t>
            </a:fld>
            <a:endParaRPr lang="de-DE" dirty="0"/>
          </a:p>
        </p:txBody>
      </p:sp>
      <p:sp>
        <p:nvSpPr>
          <p:cNvPr id="21" name="Fußzeilenplatzhalter 20"/>
          <p:cNvSpPr>
            <a:spLocks noGrp="1"/>
          </p:cNvSpPr>
          <p:nvPr>
            <p:ph type="ftr" sz="quarter" idx="12"/>
          </p:nvPr>
        </p:nvSpPr>
        <p:spPr/>
        <p:txBody>
          <a:bodyPr/>
          <a:lstStyle>
            <a:lvl1pPr>
              <a:defRPr/>
            </a:lvl1pPr>
          </a:lstStyle>
          <a:p>
            <a:r>
              <a:rPr lang="de-DE" dirty="0" smtClean="0"/>
              <a:t>Institute </a:t>
            </a:r>
            <a:r>
              <a:rPr lang="de-DE" dirty="0" err="1" smtClean="0"/>
              <a:t>of</a:t>
            </a:r>
            <a:r>
              <a:rPr lang="de-DE" dirty="0" smtClean="0"/>
              <a:t> </a:t>
            </a:r>
            <a:r>
              <a:rPr lang="de-DE" dirty="0" err="1" smtClean="0"/>
              <a:t>Electromagnetic</a:t>
            </a:r>
            <a:r>
              <a:rPr lang="de-DE" dirty="0" smtClean="0"/>
              <a:t> Fields (IFH)</a:t>
            </a:r>
            <a:endParaRPr lang="de-DE" dirty="0"/>
          </a:p>
        </p:txBody>
      </p:sp>
      <p:pic>
        <p:nvPicPr>
          <p:cNvPr id="22" name="Picture 12" descr="eth_ologo"/>
          <p:cNvPicPr>
            <a:picLocks noChangeAspect="1" noChangeArrowheads="1"/>
          </p:cNvPicPr>
          <p:nvPr userDrawn="1"/>
        </p:nvPicPr>
        <p:blipFill>
          <a:blip r:embed="rId4"/>
          <a:srcRect/>
          <a:stretch>
            <a:fillRect/>
          </a:stretch>
        </p:blipFill>
        <p:spPr bwMode="auto">
          <a:xfrm>
            <a:off x="379413" y="152401"/>
            <a:ext cx="1649412" cy="419930"/>
          </a:xfrm>
          <a:prstGeom prst="rect">
            <a:avLst/>
          </a:prstGeom>
          <a:noFill/>
          <a:ln w="9525">
            <a:noFill/>
            <a:miter lim="800000"/>
            <a:headEnd/>
            <a:tailEnd/>
          </a:ln>
        </p:spPr>
      </p:pic>
      <p:pic>
        <p:nvPicPr>
          <p:cNvPr id="15" name="Grafik 15" descr="Logo_ITET.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83450" y="133350"/>
            <a:ext cx="13938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pic>
        <p:nvPicPr>
          <p:cNvPr id="15" name="Grafik 14" descr="pic_titel_2.jpg"/>
          <p:cNvPicPr>
            <a:picLocks noChangeAspect="1"/>
          </p:cNvPicPr>
          <p:nvPr userDrawn="1"/>
        </p:nvPicPr>
        <p:blipFill>
          <a:blip r:embed="rId2"/>
          <a:srcRect t="1765"/>
          <a:stretch>
            <a:fillRect/>
          </a:stretch>
        </p:blipFill>
        <p:spPr>
          <a:xfrm>
            <a:off x="-1587" y="3587750"/>
            <a:ext cx="9144000" cy="3286125"/>
          </a:xfrm>
          <a:prstGeom prst="rect">
            <a:avLst/>
          </a:prstGeom>
        </p:spPr>
      </p:pic>
      <p:sp>
        <p:nvSpPr>
          <p:cNvPr id="135181" name="Rectangle 2"/>
          <p:cNvSpPr>
            <a:spLocks noGrp="1" noChangeArrowheads="1"/>
          </p:cNvSpPr>
          <p:nvPr>
            <p:ph type="ctrTitle" hasCustomPrompt="1"/>
          </p:nvPr>
        </p:nvSpPr>
        <p:spPr>
          <a:xfrm>
            <a:off x="381000" y="1109663"/>
            <a:ext cx="8382000" cy="1089025"/>
          </a:xfrm>
        </p:spPr>
        <p:txBody>
          <a:bodyPr tIns="45720" bIns="45720"/>
          <a:lstStyle>
            <a:lvl1pPr>
              <a:defRPr sz="3200"/>
            </a:lvl1pPr>
          </a:lstStyle>
          <a:p>
            <a:r>
              <a:rPr lang="en-US" noProof="0" dirty="0" smtClean="0"/>
              <a:t>Title Presentation</a:t>
            </a:r>
            <a:endParaRPr lang="en-US" noProof="0" dirty="0"/>
          </a:p>
        </p:txBody>
      </p:sp>
      <p:sp>
        <p:nvSpPr>
          <p:cNvPr id="135182" name="Rectangle 3"/>
          <p:cNvSpPr>
            <a:spLocks noGrp="1" noChangeArrowheads="1"/>
          </p:cNvSpPr>
          <p:nvPr>
            <p:ph type="subTitle" idx="1" hasCustomPrompt="1"/>
          </p:nvPr>
        </p:nvSpPr>
        <p:spPr>
          <a:xfrm>
            <a:off x="381000" y="2371724"/>
            <a:ext cx="8382000" cy="1133475"/>
          </a:xfrm>
        </p:spPr>
        <p:txBody>
          <a:bodyPr tIns="45720" bIns="45720" anchor="t" anchorCtr="0">
            <a:normAutofit/>
          </a:bodyPr>
          <a:lstStyle>
            <a:lvl1pPr marL="0" indent="0">
              <a:buFont typeface="Wingdings" pitchFamily="16" charset="2"/>
              <a:buNone/>
              <a:defRPr baseline="0"/>
            </a:lvl1pPr>
          </a:lstStyle>
          <a:p>
            <a:r>
              <a:rPr lang="en-US" noProof="0" dirty="0" smtClean="0"/>
              <a:t>A. Author, B. Author </a:t>
            </a:r>
            <a:br>
              <a:rPr lang="en-US" noProof="0" dirty="0" smtClean="0"/>
            </a:br>
            <a:r>
              <a:rPr lang="en-US" noProof="0" dirty="0" smtClean="0"/>
              <a:t>ETH-Zurich, Switzerland</a:t>
            </a:r>
            <a:br>
              <a:rPr lang="en-US" noProof="0" dirty="0" smtClean="0"/>
            </a:br>
            <a:r>
              <a:rPr lang="en-US" noProof="0" dirty="0" smtClean="0"/>
              <a:t>Affiliation 2</a:t>
            </a:r>
          </a:p>
        </p:txBody>
      </p:sp>
      <p:pic>
        <p:nvPicPr>
          <p:cNvPr id="135187" name="Grafik 20" descr="footer.jpg"/>
          <p:cNvPicPr>
            <a:picLocks noChangeAspect="1"/>
          </p:cNvPicPr>
          <p:nvPr userDrawn="1"/>
        </p:nvPicPr>
        <p:blipFill>
          <a:blip r:embed="rId3"/>
          <a:srcRect l="307" r="360" b="8740"/>
          <a:stretch>
            <a:fillRect/>
          </a:stretch>
        </p:blipFill>
        <p:spPr bwMode="auto">
          <a:xfrm>
            <a:off x="0" y="6577013"/>
            <a:ext cx="9144000" cy="295275"/>
          </a:xfrm>
          <a:prstGeom prst="rect">
            <a:avLst/>
          </a:prstGeom>
          <a:noFill/>
          <a:ln w="9525">
            <a:noFill/>
            <a:miter lim="800000"/>
            <a:headEnd/>
            <a:tailEnd/>
          </a:ln>
        </p:spPr>
      </p:pic>
      <p:sp>
        <p:nvSpPr>
          <p:cNvPr id="24" name="Line 16"/>
          <p:cNvSpPr>
            <a:spLocks noChangeShapeType="1"/>
          </p:cNvSpPr>
          <p:nvPr userDrawn="1"/>
        </p:nvSpPr>
        <p:spPr bwMode="auto">
          <a:xfrm>
            <a:off x="8763000" y="0"/>
            <a:ext cx="0" cy="150813"/>
          </a:xfrm>
          <a:prstGeom prst="line">
            <a:avLst/>
          </a:prstGeom>
          <a:noFill/>
          <a:ln w="6350">
            <a:solidFill>
              <a:schemeClr val="accent1"/>
            </a:solidFill>
            <a:round/>
            <a:headEnd/>
            <a:tailEnd/>
          </a:ln>
        </p:spPr>
        <p:txBody>
          <a:bodyPr/>
          <a:lstStyle/>
          <a:p>
            <a:endParaRPr lang="de-CH"/>
          </a:p>
        </p:txBody>
      </p:sp>
      <p:sp>
        <p:nvSpPr>
          <p:cNvPr id="25" name="Line 17"/>
          <p:cNvSpPr>
            <a:spLocks noChangeShapeType="1"/>
          </p:cNvSpPr>
          <p:nvPr userDrawn="1"/>
        </p:nvSpPr>
        <p:spPr bwMode="auto">
          <a:xfrm>
            <a:off x="7092950" y="0"/>
            <a:ext cx="0" cy="150813"/>
          </a:xfrm>
          <a:prstGeom prst="line">
            <a:avLst/>
          </a:prstGeom>
          <a:noFill/>
          <a:ln w="6350">
            <a:solidFill>
              <a:schemeClr val="accent1"/>
            </a:solidFill>
            <a:round/>
            <a:headEnd/>
            <a:tailEnd/>
          </a:ln>
        </p:spPr>
        <p:txBody>
          <a:bodyPr/>
          <a:lstStyle/>
          <a:p>
            <a:endParaRPr lang="de-CH"/>
          </a:p>
        </p:txBody>
      </p:sp>
      <p:sp>
        <p:nvSpPr>
          <p:cNvPr id="26" name="Line 18"/>
          <p:cNvSpPr>
            <a:spLocks noChangeShapeType="1"/>
          </p:cNvSpPr>
          <p:nvPr userDrawn="1"/>
        </p:nvSpPr>
        <p:spPr bwMode="auto">
          <a:xfrm>
            <a:off x="5422900" y="0"/>
            <a:ext cx="0" cy="150813"/>
          </a:xfrm>
          <a:prstGeom prst="line">
            <a:avLst/>
          </a:prstGeom>
          <a:noFill/>
          <a:ln w="6350">
            <a:solidFill>
              <a:schemeClr val="accent1"/>
            </a:solidFill>
            <a:round/>
            <a:headEnd/>
            <a:tailEnd/>
          </a:ln>
        </p:spPr>
        <p:txBody>
          <a:bodyPr/>
          <a:lstStyle/>
          <a:p>
            <a:endParaRPr lang="de-CH"/>
          </a:p>
        </p:txBody>
      </p:sp>
      <p:sp>
        <p:nvSpPr>
          <p:cNvPr id="27" name="Line 19"/>
          <p:cNvSpPr>
            <a:spLocks noChangeShapeType="1"/>
          </p:cNvSpPr>
          <p:nvPr userDrawn="1"/>
        </p:nvSpPr>
        <p:spPr bwMode="auto">
          <a:xfrm>
            <a:off x="3754438" y="0"/>
            <a:ext cx="0" cy="150813"/>
          </a:xfrm>
          <a:prstGeom prst="line">
            <a:avLst/>
          </a:prstGeom>
          <a:noFill/>
          <a:ln w="6350">
            <a:solidFill>
              <a:schemeClr val="accent1"/>
            </a:solidFill>
            <a:round/>
            <a:headEnd/>
            <a:tailEnd/>
          </a:ln>
        </p:spPr>
        <p:txBody>
          <a:bodyPr/>
          <a:lstStyle/>
          <a:p>
            <a:endParaRPr lang="de-CH"/>
          </a:p>
        </p:txBody>
      </p:sp>
      <p:sp>
        <p:nvSpPr>
          <p:cNvPr id="19" name="Datumsplatzhalter 18"/>
          <p:cNvSpPr>
            <a:spLocks noGrp="1"/>
          </p:cNvSpPr>
          <p:nvPr>
            <p:ph type="dt" sz="half" idx="10"/>
          </p:nvPr>
        </p:nvSpPr>
        <p:spPr/>
        <p:txBody>
          <a:bodyPr/>
          <a:lstStyle/>
          <a:p>
            <a:r>
              <a:rPr lang="en-US" dirty="0" smtClean="0"/>
              <a:t>March 12, 2013</a:t>
            </a:r>
            <a:endParaRPr lang="de-DE" dirty="0"/>
          </a:p>
        </p:txBody>
      </p:sp>
      <p:sp>
        <p:nvSpPr>
          <p:cNvPr id="20" name="Foliennummernplatzhalter 19"/>
          <p:cNvSpPr>
            <a:spLocks noGrp="1"/>
          </p:cNvSpPr>
          <p:nvPr>
            <p:ph type="sldNum" sz="quarter" idx="11"/>
          </p:nvPr>
        </p:nvSpPr>
        <p:spPr/>
        <p:txBody>
          <a:bodyPr/>
          <a:lstStyle/>
          <a:p>
            <a:fld id="{62516AB8-4C80-40CA-B4C0-3A8331293178}" type="slidenum">
              <a:rPr lang="de-DE" smtClean="0"/>
              <a:pPr/>
              <a:t>‹Nr.›</a:t>
            </a:fld>
            <a:endParaRPr lang="de-DE"/>
          </a:p>
        </p:txBody>
      </p:sp>
      <p:sp>
        <p:nvSpPr>
          <p:cNvPr id="21" name="Fußzeilenplatzhalter 20"/>
          <p:cNvSpPr>
            <a:spLocks noGrp="1"/>
          </p:cNvSpPr>
          <p:nvPr>
            <p:ph type="ftr" sz="quarter" idx="12"/>
          </p:nvPr>
        </p:nvSpPr>
        <p:spPr/>
        <p:txBody>
          <a:bodyPr/>
          <a:lstStyle/>
          <a:p>
            <a:r>
              <a:rPr lang="de-DE" dirty="0" smtClean="0"/>
              <a:t>Institute </a:t>
            </a:r>
            <a:r>
              <a:rPr lang="de-DE" dirty="0" err="1" smtClean="0"/>
              <a:t>of</a:t>
            </a:r>
            <a:r>
              <a:rPr lang="de-DE" dirty="0" smtClean="0"/>
              <a:t> </a:t>
            </a:r>
            <a:r>
              <a:rPr lang="de-DE" dirty="0" err="1" smtClean="0"/>
              <a:t>Electromagnetic</a:t>
            </a:r>
            <a:r>
              <a:rPr lang="de-DE" dirty="0" smtClean="0"/>
              <a:t> Fields (IFH)</a:t>
            </a:r>
            <a:endParaRPr lang="de-DE" dirty="0"/>
          </a:p>
        </p:txBody>
      </p:sp>
      <p:pic>
        <p:nvPicPr>
          <p:cNvPr id="22" name="Picture 12" descr="eth_ologo"/>
          <p:cNvPicPr>
            <a:picLocks noChangeAspect="1" noChangeArrowheads="1"/>
          </p:cNvPicPr>
          <p:nvPr userDrawn="1"/>
        </p:nvPicPr>
        <p:blipFill>
          <a:blip r:embed="rId4"/>
          <a:srcRect/>
          <a:stretch>
            <a:fillRect/>
          </a:stretch>
        </p:blipFill>
        <p:spPr bwMode="auto">
          <a:xfrm>
            <a:off x="379413" y="152401"/>
            <a:ext cx="1649412" cy="419930"/>
          </a:xfrm>
          <a:prstGeom prst="rect">
            <a:avLst/>
          </a:prstGeom>
          <a:noFill/>
          <a:ln w="9525">
            <a:noFill/>
            <a:miter lim="800000"/>
            <a:headEnd/>
            <a:tailEnd/>
          </a:ln>
        </p:spPr>
      </p:pic>
      <p:pic>
        <p:nvPicPr>
          <p:cNvPr id="16" name="Grafik 15" descr="Logo_ITET.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83450" y="133350"/>
            <a:ext cx="13938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400"/>
            </a:lvl1pPr>
          </a:lstStyle>
          <a:p>
            <a:r>
              <a:rPr lang="en-US" noProof="0" dirty="0" smtClean="0"/>
              <a:t>Title</a:t>
            </a:r>
            <a:endParaRPr lang="en-US" noProof="0" dirty="0"/>
          </a:p>
        </p:txBody>
      </p:sp>
      <p:sp>
        <p:nvSpPr>
          <p:cNvPr id="3" name="Inhaltsplatzhalter 2"/>
          <p:cNvSpPr>
            <a:spLocks noGrp="1"/>
          </p:cNvSpPr>
          <p:nvPr>
            <p:ph idx="1" hasCustomPrompt="1"/>
          </p:nvPr>
        </p:nvSpPr>
        <p:spPr/>
        <p:txBody>
          <a:bodyPr/>
          <a:lstStyle>
            <a:lvl1pPr>
              <a:defRPr sz="2000"/>
            </a:lvl1pPr>
            <a:lvl2pPr>
              <a:defRPr baseline="0"/>
            </a:lvl2pPr>
            <a:lvl3pPr>
              <a:defRPr sz="1800"/>
            </a:lvl3pPr>
            <a:lvl4pPr>
              <a:defRPr/>
            </a:lvl4pPr>
            <a:lvl5pPr>
              <a:defRPr/>
            </a:lvl5pPr>
          </a:lstStyle>
          <a:p>
            <a:pPr lvl="0"/>
            <a:r>
              <a:rPr lang="en-US" noProof="0" dirty="0" smtClean="0"/>
              <a:t>Text Master</a:t>
            </a:r>
          </a:p>
          <a:p>
            <a:pPr lvl="1"/>
            <a:r>
              <a:rPr lang="en-US" noProof="0" dirty="0" smtClean="0"/>
              <a:t>Level 2</a:t>
            </a:r>
          </a:p>
          <a:p>
            <a:pPr lvl="2"/>
            <a:r>
              <a:rPr lang="en-US" noProof="0" dirty="0" smtClean="0"/>
              <a:t>Level 3</a:t>
            </a:r>
          </a:p>
          <a:p>
            <a:pPr lvl="3"/>
            <a:r>
              <a:rPr lang="en-US" noProof="0" dirty="0" smtClean="0"/>
              <a:t>Level 4</a:t>
            </a:r>
          </a:p>
          <a:p>
            <a:pPr lvl="4"/>
            <a:r>
              <a:rPr lang="en-US" noProof="0" dirty="0" smtClean="0"/>
              <a:t>Level 5</a:t>
            </a:r>
            <a:endParaRPr lang="en-US" noProof="0" dirty="0"/>
          </a:p>
        </p:txBody>
      </p:sp>
      <p:sp>
        <p:nvSpPr>
          <p:cNvPr id="4" name="Datumsplatzhalter 3"/>
          <p:cNvSpPr>
            <a:spLocks noGrp="1"/>
          </p:cNvSpPr>
          <p:nvPr>
            <p:ph type="dt" sz="half" idx="10"/>
          </p:nvPr>
        </p:nvSpPr>
        <p:spPr/>
        <p:txBody>
          <a:bodyPr/>
          <a:lstStyle>
            <a:lvl1pPr>
              <a:defRPr/>
            </a:lvl1pPr>
          </a:lstStyle>
          <a:p>
            <a:r>
              <a:rPr lang="en-US" dirty="0" smtClean="0"/>
              <a:t>March 12, 2013</a:t>
            </a:r>
            <a:endParaRPr lang="de-DE" dirty="0"/>
          </a:p>
        </p:txBody>
      </p:sp>
      <p:sp>
        <p:nvSpPr>
          <p:cNvPr id="5" name="Foliennummernplatzhalter 4"/>
          <p:cNvSpPr>
            <a:spLocks noGrp="1"/>
          </p:cNvSpPr>
          <p:nvPr>
            <p:ph type="sldNum" sz="quarter" idx="11"/>
          </p:nvPr>
        </p:nvSpPr>
        <p:spPr/>
        <p:txBody>
          <a:bodyPr/>
          <a:lstStyle>
            <a:lvl1pPr>
              <a:defRPr/>
            </a:lvl1pPr>
          </a:lstStyle>
          <a:p>
            <a:fld id="{B69F85DD-1765-4155-BE31-DCDCF098BCB6}" type="slidenum">
              <a:rPr lang="de-DE"/>
              <a:pPr/>
              <a:t>‹Nr.›</a:t>
            </a:fld>
            <a:endParaRPr lang="de-DE"/>
          </a:p>
        </p:txBody>
      </p:sp>
      <p:sp>
        <p:nvSpPr>
          <p:cNvPr id="6" name="Fußzeilenplatzhalter 5"/>
          <p:cNvSpPr>
            <a:spLocks noGrp="1"/>
          </p:cNvSpPr>
          <p:nvPr>
            <p:ph type="ftr" sz="quarter" idx="12"/>
          </p:nvPr>
        </p:nvSpPr>
        <p:spPr/>
        <p:txBody>
          <a:bodyPr/>
          <a:lstStyle>
            <a:lvl1pPr marL="0" marR="0" indent="0" algn="ctr" defTabSz="457200" rtl="0" eaLnBrk="0" fontAlgn="base" latinLnBrk="0" hangingPunct="0">
              <a:lnSpc>
                <a:spcPct val="100000"/>
              </a:lnSpc>
              <a:spcBef>
                <a:spcPct val="0"/>
              </a:spcBef>
              <a:spcAft>
                <a:spcPct val="0"/>
              </a:spcAft>
              <a:buClrTx/>
              <a:buSzTx/>
              <a:buFontTx/>
              <a:buNone/>
              <a:tabLst/>
              <a:defRPr/>
            </a:lvl1pPr>
          </a:lstStyle>
          <a:p>
            <a:r>
              <a:rPr lang="de-DE" dirty="0" smtClean="0"/>
              <a:t>Institute </a:t>
            </a:r>
            <a:r>
              <a:rPr lang="de-DE" dirty="0" err="1" smtClean="0"/>
              <a:t>of</a:t>
            </a:r>
            <a:r>
              <a:rPr lang="de-DE" dirty="0" smtClean="0"/>
              <a:t>  </a:t>
            </a:r>
            <a:r>
              <a:rPr lang="de-DE" dirty="0" err="1" smtClean="0"/>
              <a:t>Electromagnetic</a:t>
            </a:r>
            <a:r>
              <a:rPr lang="de-DE" dirty="0" smtClean="0"/>
              <a:t> Fields (IFH)</a:t>
            </a:r>
          </a:p>
          <a:p>
            <a:endParaRPr lang="de-DE"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7" name="Grafik 6" descr="hg.jpg"/>
          <p:cNvPicPr>
            <a:picLocks noChangeAspect="1"/>
          </p:cNvPicPr>
          <p:nvPr userDrawn="1"/>
        </p:nvPicPr>
        <p:blipFill>
          <a:blip r:embed="rId2"/>
          <a:srcRect t="13959"/>
          <a:stretch>
            <a:fillRect/>
          </a:stretch>
        </p:blipFill>
        <p:spPr>
          <a:xfrm>
            <a:off x="0" y="957263"/>
            <a:ext cx="9144000" cy="5672137"/>
          </a:xfrm>
          <a:prstGeom prst="rect">
            <a:avLst/>
          </a:prstGeom>
        </p:spPr>
      </p:pic>
      <p:sp>
        <p:nvSpPr>
          <p:cNvPr id="2" name="Titel 1"/>
          <p:cNvSpPr>
            <a:spLocks noGrp="1"/>
          </p:cNvSpPr>
          <p:nvPr>
            <p:ph type="title"/>
          </p:nvPr>
        </p:nvSpPr>
        <p:spPr>
          <a:xfrm>
            <a:off x="381000" y="1528764"/>
            <a:ext cx="8382000" cy="1052512"/>
          </a:xfrm>
        </p:spPr>
        <p:txBody>
          <a:bodyPr>
            <a:normAutofit/>
          </a:bodyPr>
          <a:lstStyle>
            <a:lvl1pPr algn="l">
              <a:defRPr sz="2800" b="1" cap="all">
                <a:solidFill>
                  <a:schemeClr val="bg1"/>
                </a:solidFill>
              </a:defRPr>
            </a:lvl1pPr>
          </a:lstStyle>
          <a:p>
            <a:r>
              <a:rPr lang="de-DE" noProof="0" smtClean="0"/>
              <a:t>Titelmasterformat durch Klicken bearbeiten</a:t>
            </a:r>
            <a:endParaRPr lang="en-US" noProof="0" dirty="0"/>
          </a:p>
        </p:txBody>
      </p:sp>
      <p:sp>
        <p:nvSpPr>
          <p:cNvPr id="3" name="Textplatzhalter 2"/>
          <p:cNvSpPr>
            <a:spLocks noGrp="1"/>
          </p:cNvSpPr>
          <p:nvPr>
            <p:ph type="body" idx="1" hasCustomPrompt="1"/>
          </p:nvPr>
        </p:nvSpPr>
        <p:spPr>
          <a:xfrm>
            <a:off x="381000" y="2809874"/>
            <a:ext cx="8382000" cy="2000251"/>
          </a:xfrm>
        </p:spPr>
        <p:txBody>
          <a:bodyPr anchor="t" anchorCtr="0">
            <a:noAutofit/>
          </a:bodyPr>
          <a:lstStyle>
            <a:lvl1pPr marL="0" indent="0">
              <a:buNone/>
              <a:defRPr sz="2000" baseline="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err="1" smtClean="0"/>
              <a:t>Author</a:t>
            </a:r>
            <a:r>
              <a:rPr lang="de-DE" dirty="0" smtClean="0"/>
              <a:t> 1, </a:t>
            </a:r>
            <a:r>
              <a:rPr lang="de-DE" dirty="0" err="1" smtClean="0"/>
              <a:t>Author</a:t>
            </a:r>
            <a:r>
              <a:rPr lang="de-DE" dirty="0" smtClean="0"/>
              <a:t> 2, …</a:t>
            </a:r>
            <a:br>
              <a:rPr lang="de-DE" dirty="0" smtClean="0"/>
            </a:br>
            <a:r>
              <a:rPr lang="de-DE" dirty="0" smtClean="0"/>
              <a:t/>
            </a:r>
            <a:br>
              <a:rPr lang="de-DE" dirty="0" smtClean="0"/>
            </a:br>
            <a:r>
              <a:rPr lang="de-DE" dirty="0" smtClean="0"/>
              <a:t>ETH </a:t>
            </a:r>
            <a:r>
              <a:rPr lang="de-DE" dirty="0" err="1" smtClean="0"/>
              <a:t>Zurich</a:t>
            </a:r>
            <a:r>
              <a:rPr lang="de-DE" dirty="0" smtClean="0"/>
              <a:t>, </a:t>
            </a:r>
            <a:r>
              <a:rPr lang="de-DE" dirty="0" err="1" smtClean="0"/>
              <a:t>Switzerland</a:t>
            </a:r>
            <a:r>
              <a:rPr lang="de-DE" dirty="0" smtClean="0"/>
              <a:t/>
            </a:r>
            <a:br>
              <a:rPr lang="de-DE" dirty="0" smtClean="0"/>
            </a:br>
            <a:r>
              <a:rPr lang="de-DE" dirty="0" smtClean="0"/>
              <a:t>Affiliation 2,</a:t>
            </a:r>
            <a:br>
              <a:rPr lang="de-DE" dirty="0" smtClean="0"/>
            </a:br>
            <a:r>
              <a:rPr lang="de-DE" dirty="0" smtClean="0"/>
              <a:t>Affiliation 3,</a:t>
            </a:r>
          </a:p>
        </p:txBody>
      </p:sp>
      <p:sp>
        <p:nvSpPr>
          <p:cNvPr id="4" name="Datumsplatzhalter 3"/>
          <p:cNvSpPr>
            <a:spLocks noGrp="1"/>
          </p:cNvSpPr>
          <p:nvPr>
            <p:ph type="dt" sz="half" idx="10"/>
          </p:nvPr>
        </p:nvSpPr>
        <p:spPr/>
        <p:txBody>
          <a:bodyPr/>
          <a:lstStyle>
            <a:lvl1pPr>
              <a:defRPr/>
            </a:lvl1pPr>
          </a:lstStyle>
          <a:p>
            <a:r>
              <a:rPr lang="en-US" dirty="0" smtClean="0"/>
              <a:t>March 12, 2013</a:t>
            </a:r>
            <a:endParaRPr lang="de-DE" dirty="0"/>
          </a:p>
        </p:txBody>
      </p:sp>
      <p:sp>
        <p:nvSpPr>
          <p:cNvPr id="5" name="Foliennummernplatzhalter 4"/>
          <p:cNvSpPr>
            <a:spLocks noGrp="1"/>
          </p:cNvSpPr>
          <p:nvPr>
            <p:ph type="sldNum" sz="quarter" idx="11"/>
          </p:nvPr>
        </p:nvSpPr>
        <p:spPr/>
        <p:txBody>
          <a:bodyPr/>
          <a:lstStyle>
            <a:lvl1pPr>
              <a:defRPr/>
            </a:lvl1pPr>
          </a:lstStyle>
          <a:p>
            <a:fld id="{89C2B8F2-8E09-4AC6-98B7-19679AD855BE}" type="slidenum">
              <a:rPr lang="de-DE"/>
              <a:pPr/>
              <a:t>‹Nr.›</a:t>
            </a:fld>
            <a:endParaRPr lang="de-DE"/>
          </a:p>
        </p:txBody>
      </p:sp>
      <p:sp>
        <p:nvSpPr>
          <p:cNvPr id="6" name="Fußzeilenplatzhalter 5"/>
          <p:cNvSpPr>
            <a:spLocks noGrp="1"/>
          </p:cNvSpPr>
          <p:nvPr>
            <p:ph type="ftr" sz="quarter" idx="12"/>
          </p:nvPr>
        </p:nvSpPr>
        <p:spPr/>
        <p:txBody>
          <a:bodyPr/>
          <a:lstStyle>
            <a:lvl1pPr>
              <a:defRPr/>
            </a:lvl1pPr>
          </a:lstStyle>
          <a:p>
            <a:r>
              <a:rPr lang="de-DE" dirty="0" smtClean="0"/>
              <a:t>Institute </a:t>
            </a:r>
            <a:r>
              <a:rPr lang="de-DE" dirty="0" err="1" smtClean="0"/>
              <a:t>of</a:t>
            </a:r>
            <a:r>
              <a:rPr lang="de-DE" dirty="0" smtClean="0"/>
              <a:t>  </a:t>
            </a:r>
            <a:r>
              <a:rPr lang="de-DE" dirty="0" err="1" smtClean="0"/>
              <a:t>Electromagnetic</a:t>
            </a:r>
            <a:r>
              <a:rPr lang="de-DE" dirty="0" smtClean="0"/>
              <a:t> Fields (IFH)</a:t>
            </a:r>
            <a:endParaRPr lang="de-DE"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en-US" noProof="0" dirty="0"/>
          </a:p>
        </p:txBody>
      </p:sp>
      <p:sp>
        <p:nvSpPr>
          <p:cNvPr id="3" name="Inhaltsplatzhalter 2"/>
          <p:cNvSpPr>
            <a:spLocks noGrp="1"/>
          </p:cNvSpPr>
          <p:nvPr>
            <p:ph sz="half" idx="1"/>
          </p:nvPr>
        </p:nvSpPr>
        <p:spPr>
          <a:xfrm>
            <a:off x="381000" y="1533525"/>
            <a:ext cx="4114800" cy="4895850"/>
          </a:xfrm>
        </p:spPr>
        <p:txBody>
          <a:bodyPr/>
          <a:lstStyle>
            <a:lvl1pPr>
              <a:defRPr sz="20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4" name="Inhaltsplatzhalter 3"/>
          <p:cNvSpPr>
            <a:spLocks noGrp="1"/>
          </p:cNvSpPr>
          <p:nvPr>
            <p:ph sz="half" idx="2"/>
          </p:nvPr>
        </p:nvSpPr>
        <p:spPr>
          <a:xfrm>
            <a:off x="4648200" y="1533525"/>
            <a:ext cx="4114800" cy="4895850"/>
          </a:xfrm>
        </p:spPr>
        <p:txBody>
          <a:bodyPr/>
          <a:lstStyle>
            <a:lvl1pPr>
              <a:defRPr sz="20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5" name="Datumsplatzhalter 4"/>
          <p:cNvSpPr>
            <a:spLocks noGrp="1"/>
          </p:cNvSpPr>
          <p:nvPr>
            <p:ph type="dt" sz="half" idx="10"/>
          </p:nvPr>
        </p:nvSpPr>
        <p:spPr/>
        <p:txBody>
          <a:bodyPr/>
          <a:lstStyle>
            <a:lvl1pPr>
              <a:defRPr/>
            </a:lvl1pPr>
          </a:lstStyle>
          <a:p>
            <a:r>
              <a:rPr lang="en-US" dirty="0" smtClean="0"/>
              <a:t>March 12, 2013</a:t>
            </a:r>
            <a:endParaRPr lang="de-DE" dirty="0"/>
          </a:p>
        </p:txBody>
      </p:sp>
      <p:sp>
        <p:nvSpPr>
          <p:cNvPr id="6" name="Foliennummernplatzhalter 5"/>
          <p:cNvSpPr>
            <a:spLocks noGrp="1"/>
          </p:cNvSpPr>
          <p:nvPr>
            <p:ph type="sldNum" sz="quarter" idx="11"/>
          </p:nvPr>
        </p:nvSpPr>
        <p:spPr/>
        <p:txBody>
          <a:bodyPr/>
          <a:lstStyle>
            <a:lvl1pPr>
              <a:defRPr/>
            </a:lvl1pPr>
          </a:lstStyle>
          <a:p>
            <a:fld id="{C26CA804-C4CD-44ED-9306-9FDEDB422600}" type="slidenum">
              <a:rPr lang="de-DE"/>
              <a:pPr/>
              <a:t>‹Nr.›</a:t>
            </a:fld>
            <a:endParaRPr lang="de-DE"/>
          </a:p>
        </p:txBody>
      </p:sp>
      <p:sp>
        <p:nvSpPr>
          <p:cNvPr id="7" name="Fußzeilenplatzhalter 6"/>
          <p:cNvSpPr>
            <a:spLocks noGrp="1"/>
          </p:cNvSpPr>
          <p:nvPr>
            <p:ph type="ftr" sz="quarter" idx="12"/>
          </p:nvPr>
        </p:nvSpPr>
        <p:spPr/>
        <p:txBody>
          <a:bodyPr/>
          <a:lstStyle>
            <a:lvl1pPr marL="0" marR="0" indent="0" algn="ctr" defTabSz="457200" rtl="0" eaLnBrk="0" fontAlgn="base" latinLnBrk="0" hangingPunct="0">
              <a:lnSpc>
                <a:spcPct val="100000"/>
              </a:lnSpc>
              <a:spcBef>
                <a:spcPct val="0"/>
              </a:spcBef>
              <a:spcAft>
                <a:spcPct val="0"/>
              </a:spcAft>
              <a:buClrTx/>
              <a:buSzTx/>
              <a:buFontTx/>
              <a:buNone/>
              <a:tabLst/>
              <a:defRPr/>
            </a:lvl1pPr>
          </a:lstStyle>
          <a:p>
            <a:r>
              <a:rPr lang="de-DE" dirty="0" smtClean="0"/>
              <a:t>Institute </a:t>
            </a:r>
            <a:r>
              <a:rPr lang="de-DE" dirty="0" err="1" smtClean="0"/>
              <a:t>of</a:t>
            </a:r>
            <a:r>
              <a:rPr lang="de-DE" dirty="0" smtClean="0"/>
              <a:t>  </a:t>
            </a:r>
            <a:r>
              <a:rPr lang="de-DE" dirty="0" err="1" smtClean="0"/>
              <a:t>Electromagnetic</a:t>
            </a:r>
            <a:r>
              <a:rPr lang="de-DE" dirty="0" smtClean="0"/>
              <a:t> Fields (IFH)</a:t>
            </a:r>
          </a:p>
          <a:p>
            <a:endParaRPr lang="de-DE"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en-US" noProof="0" dirty="0"/>
          </a:p>
        </p:txBody>
      </p:sp>
      <p:sp>
        <p:nvSpPr>
          <p:cNvPr id="3" name="Datumsplatzhalter 2"/>
          <p:cNvSpPr>
            <a:spLocks noGrp="1"/>
          </p:cNvSpPr>
          <p:nvPr>
            <p:ph type="dt" sz="half" idx="10"/>
          </p:nvPr>
        </p:nvSpPr>
        <p:spPr/>
        <p:txBody>
          <a:bodyPr/>
          <a:lstStyle>
            <a:lvl1pPr>
              <a:defRPr/>
            </a:lvl1pPr>
          </a:lstStyle>
          <a:p>
            <a:r>
              <a:rPr lang="en-US" dirty="0" smtClean="0"/>
              <a:t>March 12, 2013</a:t>
            </a:r>
            <a:endParaRPr lang="de-DE" dirty="0"/>
          </a:p>
        </p:txBody>
      </p:sp>
      <p:sp>
        <p:nvSpPr>
          <p:cNvPr id="4" name="Foliennummernplatzhalter 3"/>
          <p:cNvSpPr>
            <a:spLocks noGrp="1"/>
          </p:cNvSpPr>
          <p:nvPr>
            <p:ph type="sldNum" sz="quarter" idx="11"/>
          </p:nvPr>
        </p:nvSpPr>
        <p:spPr/>
        <p:txBody>
          <a:bodyPr/>
          <a:lstStyle>
            <a:lvl1pPr>
              <a:defRPr/>
            </a:lvl1pPr>
          </a:lstStyle>
          <a:p>
            <a:fld id="{598229F4-D04A-4D3F-B0C5-1ADC171ACFA0}" type="slidenum">
              <a:rPr lang="de-DE"/>
              <a:pPr/>
              <a:t>‹Nr.›</a:t>
            </a:fld>
            <a:endParaRPr lang="de-DE"/>
          </a:p>
        </p:txBody>
      </p:sp>
      <p:sp>
        <p:nvSpPr>
          <p:cNvPr id="5" name="Fußzeilenplatzhalter 4"/>
          <p:cNvSpPr>
            <a:spLocks noGrp="1"/>
          </p:cNvSpPr>
          <p:nvPr>
            <p:ph type="ftr" sz="quarter" idx="12"/>
          </p:nvPr>
        </p:nvSpPr>
        <p:spPr/>
        <p:txBody>
          <a:bodyPr/>
          <a:lstStyle>
            <a:lvl1pPr>
              <a:defRPr/>
            </a:lvl1pPr>
          </a:lstStyle>
          <a:p>
            <a:r>
              <a:rPr lang="de-DE" dirty="0" smtClean="0"/>
              <a:t>Institute </a:t>
            </a:r>
            <a:r>
              <a:rPr lang="de-DE" dirty="0" err="1" smtClean="0"/>
              <a:t>of</a:t>
            </a:r>
            <a:r>
              <a:rPr lang="de-DE" dirty="0" smtClean="0"/>
              <a:t>  </a:t>
            </a:r>
            <a:r>
              <a:rPr lang="de-DE" dirty="0" err="1" smtClean="0"/>
              <a:t>Electromagnetic</a:t>
            </a:r>
            <a:r>
              <a:rPr lang="de-DE" dirty="0" smtClean="0"/>
              <a:t> Fields (IFH)</a:t>
            </a:r>
            <a:endParaRPr lang="de-DE"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smtClean="0"/>
              <a:t>March 12, 2013</a:t>
            </a:r>
            <a:endParaRPr lang="de-DE" dirty="0"/>
          </a:p>
        </p:txBody>
      </p:sp>
      <p:sp>
        <p:nvSpPr>
          <p:cNvPr id="3" name="Foliennummernplatzhalter 2"/>
          <p:cNvSpPr>
            <a:spLocks noGrp="1"/>
          </p:cNvSpPr>
          <p:nvPr>
            <p:ph type="sldNum" sz="quarter" idx="11"/>
          </p:nvPr>
        </p:nvSpPr>
        <p:spPr/>
        <p:txBody>
          <a:bodyPr/>
          <a:lstStyle>
            <a:lvl1pPr>
              <a:defRPr/>
            </a:lvl1pPr>
          </a:lstStyle>
          <a:p>
            <a:fld id="{1C576A38-9ED5-47EA-8F4B-032E003524A9}" type="slidenum">
              <a:rPr lang="de-DE"/>
              <a:pPr/>
              <a:t>‹Nr.›</a:t>
            </a:fld>
            <a:endParaRPr lang="de-DE"/>
          </a:p>
        </p:txBody>
      </p:sp>
      <p:sp>
        <p:nvSpPr>
          <p:cNvPr id="4" name="Fußzeilenplatzhalter 3"/>
          <p:cNvSpPr>
            <a:spLocks noGrp="1"/>
          </p:cNvSpPr>
          <p:nvPr>
            <p:ph type="ftr" sz="quarter" idx="12"/>
          </p:nvPr>
        </p:nvSpPr>
        <p:spPr/>
        <p:txBody>
          <a:bodyPr/>
          <a:lstStyle>
            <a:lvl1pPr marL="0" marR="0" indent="0" algn="ctr" defTabSz="457200" rtl="0" eaLnBrk="0" fontAlgn="base" latinLnBrk="0" hangingPunct="0">
              <a:lnSpc>
                <a:spcPct val="100000"/>
              </a:lnSpc>
              <a:spcBef>
                <a:spcPct val="0"/>
              </a:spcBef>
              <a:spcAft>
                <a:spcPct val="0"/>
              </a:spcAft>
              <a:buClrTx/>
              <a:buSzTx/>
              <a:buFontTx/>
              <a:buNone/>
              <a:tabLst/>
              <a:defRPr/>
            </a:lvl1pPr>
          </a:lstStyle>
          <a:p>
            <a:r>
              <a:rPr lang="de-DE" dirty="0" smtClean="0"/>
              <a:t>Institute </a:t>
            </a:r>
            <a:r>
              <a:rPr lang="de-DE" dirty="0" err="1" smtClean="0"/>
              <a:t>of</a:t>
            </a:r>
            <a:r>
              <a:rPr lang="de-DE" dirty="0" smtClean="0"/>
              <a:t>  </a:t>
            </a:r>
            <a:r>
              <a:rPr lang="de-DE" dirty="0" err="1" smtClean="0"/>
              <a:t>Electromagnetic</a:t>
            </a:r>
            <a:r>
              <a:rPr lang="de-DE" dirty="0" smtClean="0"/>
              <a:t> Fields (IFH)</a:t>
            </a:r>
          </a:p>
          <a:p>
            <a:endParaRPr lang="de-DE"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lvl1pPr>
              <a:defRPr/>
            </a:lvl1pPr>
          </a:lstStyle>
          <a:p>
            <a:r>
              <a:rPr lang="en-US" dirty="0" smtClean="0"/>
              <a:t>March 12, 2013</a:t>
            </a:r>
            <a:endParaRPr lang="de-DE" dirty="0"/>
          </a:p>
        </p:txBody>
      </p:sp>
      <p:sp>
        <p:nvSpPr>
          <p:cNvPr id="6" name="Foliennummernplatzhalter 5"/>
          <p:cNvSpPr>
            <a:spLocks noGrp="1"/>
          </p:cNvSpPr>
          <p:nvPr>
            <p:ph type="sldNum" sz="quarter" idx="11"/>
          </p:nvPr>
        </p:nvSpPr>
        <p:spPr/>
        <p:txBody>
          <a:bodyPr/>
          <a:lstStyle>
            <a:lvl1pPr>
              <a:defRPr/>
            </a:lvl1pPr>
          </a:lstStyle>
          <a:p>
            <a:fld id="{63F7EB3D-6C05-42A2-B999-E4832731EF43}" type="slidenum">
              <a:rPr lang="de-DE"/>
              <a:pPr/>
              <a:t>‹Nr.›</a:t>
            </a:fld>
            <a:endParaRPr lang="de-DE"/>
          </a:p>
        </p:txBody>
      </p:sp>
      <p:sp>
        <p:nvSpPr>
          <p:cNvPr id="7" name="Fußzeilenplatzhalter 6"/>
          <p:cNvSpPr>
            <a:spLocks noGrp="1"/>
          </p:cNvSpPr>
          <p:nvPr>
            <p:ph type="ftr" sz="quarter" idx="12"/>
          </p:nvPr>
        </p:nvSpPr>
        <p:spPr/>
        <p:txBody>
          <a:bodyPr/>
          <a:lstStyle>
            <a:lvl1pPr marL="0" marR="0" indent="0" algn="ctr" defTabSz="457200" rtl="0" eaLnBrk="0" fontAlgn="base" latinLnBrk="0" hangingPunct="0">
              <a:lnSpc>
                <a:spcPct val="100000"/>
              </a:lnSpc>
              <a:spcBef>
                <a:spcPct val="0"/>
              </a:spcBef>
              <a:spcAft>
                <a:spcPct val="0"/>
              </a:spcAft>
              <a:buClrTx/>
              <a:buSzTx/>
              <a:buFontTx/>
              <a:buNone/>
              <a:tabLst/>
              <a:defRPr/>
            </a:lvl1pPr>
          </a:lstStyle>
          <a:p>
            <a:r>
              <a:rPr lang="de-DE" dirty="0" smtClean="0"/>
              <a:t>Institute </a:t>
            </a:r>
            <a:r>
              <a:rPr lang="de-DE" dirty="0" err="1" smtClean="0"/>
              <a:t>of</a:t>
            </a:r>
            <a:r>
              <a:rPr lang="de-DE" dirty="0" smtClean="0"/>
              <a:t>  </a:t>
            </a:r>
            <a:r>
              <a:rPr lang="de-DE" dirty="0" err="1" smtClean="0"/>
              <a:t>Electromagnetic</a:t>
            </a:r>
            <a:r>
              <a:rPr lang="de-DE" dirty="0" smtClean="0"/>
              <a:t> Fields (IFH)</a:t>
            </a:r>
          </a:p>
          <a:p>
            <a:endParaRPr lang="de-DE" dirty="0"/>
          </a:p>
        </p:txBody>
      </p:sp>
      <p:sp>
        <p:nvSpPr>
          <p:cNvPr id="3" name="Bildplatzhalter 2"/>
          <p:cNvSpPr>
            <a:spLocks noGrp="1"/>
          </p:cNvSpPr>
          <p:nvPr>
            <p:ph type="pic" idx="1"/>
          </p:nvPr>
        </p:nvSpPr>
        <p:spPr>
          <a:xfrm>
            <a:off x="0" y="762000"/>
            <a:ext cx="9144000" cy="5816599"/>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PQ-Standard-Slide Text">
    <p:spTree>
      <p:nvGrpSpPr>
        <p:cNvPr id="1" name=""/>
        <p:cNvGrpSpPr/>
        <p:nvPr/>
      </p:nvGrpSpPr>
      <p:grpSpPr>
        <a:xfrm>
          <a:off x="0" y="0"/>
          <a:ext cx="0" cy="0"/>
          <a:chOff x="0" y="0"/>
          <a:chExt cx="0" cy="0"/>
        </a:xfrm>
      </p:grpSpPr>
      <p:sp>
        <p:nvSpPr>
          <p:cNvPr id="4" name="Textplatzhalter 12"/>
          <p:cNvSpPr>
            <a:spLocks noGrp="1"/>
          </p:cNvSpPr>
          <p:nvPr>
            <p:ph type="body" sz="quarter" idx="17"/>
          </p:nvPr>
        </p:nvSpPr>
        <p:spPr>
          <a:xfrm>
            <a:off x="428596" y="1124744"/>
            <a:ext cx="8286807" cy="5112569"/>
          </a:xfrm>
          <a:prstGeom prst="rect">
            <a:avLst/>
          </a:prstGeom>
        </p:spPr>
        <p:txBody>
          <a:bodyPr/>
          <a:lstStyle>
            <a:lvl1pPr>
              <a:spcBef>
                <a:spcPts val="300"/>
              </a:spcBef>
              <a:spcAft>
                <a:spcPts val="0"/>
              </a:spcAft>
              <a:buClr>
                <a:srgbClr val="0000A7"/>
              </a:buClr>
              <a:buSzPct val="100000"/>
              <a:buFont typeface="Arial" pitchFamily="34" charset="0"/>
              <a:buChar char="●"/>
              <a:defRPr b="0" i="0" baseline="0"/>
            </a:lvl1pPr>
            <a:lvl2pPr marL="180975" indent="276225">
              <a:spcBef>
                <a:spcPts val="300"/>
              </a:spcBef>
              <a:spcAft>
                <a:spcPts val="0"/>
              </a:spcAft>
              <a:buClr>
                <a:srgbClr val="0000A7"/>
              </a:buClr>
              <a:buFont typeface="Arial" pitchFamily="34" charset="0"/>
              <a:buChar char="•"/>
              <a:defRPr/>
            </a:lvl2pPr>
            <a:lvl3pPr marL="361950" indent="260350">
              <a:spcBef>
                <a:spcPts val="300"/>
              </a:spcBef>
              <a:spcAft>
                <a:spcPts val="0"/>
              </a:spcAft>
              <a:buClr>
                <a:srgbClr val="0000A7"/>
              </a:buClr>
              <a:buFont typeface="Arial" pitchFamily="34" charset="0"/>
              <a:buChar char="•"/>
              <a:defRPr sz="1800"/>
            </a:lvl3pPr>
            <a:lvl4pPr marL="542925" indent="260350">
              <a:spcBef>
                <a:spcPts val="300"/>
              </a:spcBef>
              <a:spcAft>
                <a:spcPts val="0"/>
              </a:spcAft>
              <a:buClr>
                <a:srgbClr val="0000A7"/>
              </a:buClr>
              <a:buFont typeface="Arial" pitchFamily="34" charset="0"/>
              <a:buChar char="•"/>
              <a:defRPr sz="1800"/>
            </a:lvl4pPr>
            <a:lvl5pPr marL="712788" indent="271463">
              <a:spcBef>
                <a:spcPts val="300"/>
              </a:spcBef>
              <a:spcAft>
                <a:spcPts val="0"/>
              </a:spcAft>
              <a:buClr>
                <a:srgbClr val="0000A7"/>
              </a:buClr>
              <a:buFont typeface="Arial" pitchFamily="34" charset="0"/>
              <a:buChar cha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itel 5"/>
          <p:cNvSpPr>
            <a:spLocks noGrp="1"/>
          </p:cNvSpPr>
          <p:nvPr>
            <p:ph type="title"/>
          </p:nvPr>
        </p:nvSpPr>
        <p:spPr>
          <a:xfrm>
            <a:off x="457200" y="164577"/>
            <a:ext cx="7139136" cy="706090"/>
          </a:xfrm>
          <a:prstGeom prst="rect">
            <a:avLst/>
          </a:prstGeom>
        </p:spPr>
        <p:txBody>
          <a:bodyPr anchor="ctr"/>
          <a:lstStyle>
            <a:lvl1pPr>
              <a:lnSpc>
                <a:spcPct val="90000"/>
              </a:lnSpc>
              <a:defRPr spc="0" baseline="0"/>
            </a:lvl1pPr>
          </a:lstStyle>
          <a:p>
            <a:r>
              <a:rPr lang="de-DE" smtClean="0"/>
              <a:t>Titelmasterformat durch Klicken bearbeiten</a:t>
            </a:r>
            <a:endParaRPr lang="de-DE" dirty="0"/>
          </a:p>
        </p:txBody>
      </p:sp>
    </p:spTree>
    <p:extLst>
      <p:ext uri="{BB962C8B-B14F-4D97-AF65-F5344CB8AC3E}">
        <p14:creationId xmlns:p14="http://schemas.microsoft.com/office/powerpoint/2010/main" val="182141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4161" name="Grafik 20" descr="footer.jpg"/>
          <p:cNvPicPr>
            <a:picLocks noChangeAspect="1"/>
          </p:cNvPicPr>
          <p:nvPr/>
        </p:nvPicPr>
        <p:blipFill>
          <a:blip r:embed="rId11"/>
          <a:srcRect l="307" r="360" b="8740"/>
          <a:stretch>
            <a:fillRect/>
          </a:stretch>
        </p:blipFill>
        <p:spPr bwMode="auto">
          <a:xfrm>
            <a:off x="0" y="6577013"/>
            <a:ext cx="9144000" cy="295275"/>
          </a:xfrm>
          <a:prstGeom prst="rect">
            <a:avLst/>
          </a:prstGeom>
          <a:noFill/>
          <a:ln w="9525">
            <a:noFill/>
            <a:miter lim="800000"/>
            <a:headEnd/>
            <a:tailEnd/>
          </a:ln>
        </p:spPr>
      </p:pic>
      <p:sp>
        <p:nvSpPr>
          <p:cNvPr id="24" name="Line 16"/>
          <p:cNvSpPr>
            <a:spLocks noChangeShapeType="1"/>
          </p:cNvSpPr>
          <p:nvPr/>
        </p:nvSpPr>
        <p:spPr bwMode="auto">
          <a:xfrm>
            <a:off x="8763000" y="-11113"/>
            <a:ext cx="0" cy="150813"/>
          </a:xfrm>
          <a:prstGeom prst="line">
            <a:avLst/>
          </a:prstGeom>
          <a:noFill/>
          <a:ln w="6350">
            <a:solidFill>
              <a:schemeClr val="accent1"/>
            </a:solidFill>
            <a:round/>
            <a:headEnd/>
            <a:tailEnd/>
          </a:ln>
        </p:spPr>
        <p:txBody>
          <a:bodyPr/>
          <a:lstStyle/>
          <a:p>
            <a:endParaRPr lang="de-CH" dirty="0"/>
          </a:p>
        </p:txBody>
      </p:sp>
      <p:sp>
        <p:nvSpPr>
          <p:cNvPr id="25" name="Line 17"/>
          <p:cNvSpPr>
            <a:spLocks noChangeShapeType="1"/>
          </p:cNvSpPr>
          <p:nvPr/>
        </p:nvSpPr>
        <p:spPr bwMode="auto">
          <a:xfrm>
            <a:off x="7092950" y="-11113"/>
            <a:ext cx="0" cy="150813"/>
          </a:xfrm>
          <a:prstGeom prst="line">
            <a:avLst/>
          </a:prstGeom>
          <a:noFill/>
          <a:ln w="6350">
            <a:solidFill>
              <a:schemeClr val="accent1"/>
            </a:solidFill>
            <a:round/>
            <a:headEnd/>
            <a:tailEnd/>
          </a:ln>
        </p:spPr>
        <p:txBody>
          <a:bodyPr/>
          <a:lstStyle/>
          <a:p>
            <a:endParaRPr lang="de-CH" dirty="0"/>
          </a:p>
        </p:txBody>
      </p:sp>
      <p:sp>
        <p:nvSpPr>
          <p:cNvPr id="26" name="Line 18"/>
          <p:cNvSpPr>
            <a:spLocks noChangeShapeType="1"/>
          </p:cNvSpPr>
          <p:nvPr/>
        </p:nvSpPr>
        <p:spPr bwMode="auto">
          <a:xfrm>
            <a:off x="5422900" y="-11113"/>
            <a:ext cx="0" cy="150813"/>
          </a:xfrm>
          <a:prstGeom prst="line">
            <a:avLst/>
          </a:prstGeom>
          <a:noFill/>
          <a:ln w="6350">
            <a:solidFill>
              <a:schemeClr val="accent1"/>
            </a:solidFill>
            <a:round/>
            <a:headEnd/>
            <a:tailEnd/>
          </a:ln>
        </p:spPr>
        <p:txBody>
          <a:bodyPr/>
          <a:lstStyle/>
          <a:p>
            <a:endParaRPr lang="de-CH" dirty="0"/>
          </a:p>
        </p:txBody>
      </p:sp>
      <p:sp>
        <p:nvSpPr>
          <p:cNvPr id="27" name="Line 19"/>
          <p:cNvSpPr>
            <a:spLocks noChangeShapeType="1"/>
          </p:cNvSpPr>
          <p:nvPr/>
        </p:nvSpPr>
        <p:spPr bwMode="auto">
          <a:xfrm>
            <a:off x="3754438" y="-11113"/>
            <a:ext cx="0" cy="150813"/>
          </a:xfrm>
          <a:prstGeom prst="line">
            <a:avLst/>
          </a:prstGeom>
          <a:noFill/>
          <a:ln w="6350">
            <a:solidFill>
              <a:schemeClr val="accent1"/>
            </a:solidFill>
            <a:round/>
            <a:headEnd/>
            <a:tailEnd/>
          </a:ln>
        </p:spPr>
        <p:txBody>
          <a:bodyPr/>
          <a:lstStyle/>
          <a:p>
            <a:endParaRPr lang="de-CH" dirty="0"/>
          </a:p>
        </p:txBody>
      </p:sp>
      <p:sp>
        <p:nvSpPr>
          <p:cNvPr id="134156" name="Rectangle 2"/>
          <p:cNvSpPr>
            <a:spLocks noGrp="1" noChangeArrowheads="1"/>
          </p:cNvSpPr>
          <p:nvPr>
            <p:ph type="title"/>
          </p:nvPr>
        </p:nvSpPr>
        <p:spPr bwMode="auto">
          <a:xfrm>
            <a:off x="381000" y="671511"/>
            <a:ext cx="8382000" cy="766764"/>
          </a:xfrm>
          <a:prstGeom prst="rect">
            <a:avLst/>
          </a:prstGeom>
          <a:noFill/>
          <a:ln w="9525">
            <a:noFill/>
            <a:miter lim="800000"/>
            <a:headEnd/>
            <a:tailEnd/>
          </a:ln>
        </p:spPr>
        <p:txBody>
          <a:bodyPr vert="horz" wrap="square" lIns="0" tIns="36000" rIns="0" bIns="36000" numCol="1" anchor="t" anchorCtr="0" compatLnSpc="1">
            <a:prstTxWarp prst="textNoShape">
              <a:avLst/>
            </a:prstTxWarp>
            <a:normAutofit/>
          </a:bodyPr>
          <a:lstStyle/>
          <a:p>
            <a:pPr lvl="0"/>
            <a:r>
              <a:rPr lang="en-US" noProof="0" dirty="0" smtClean="0"/>
              <a:t>Title</a:t>
            </a:r>
          </a:p>
        </p:txBody>
      </p:sp>
      <p:sp>
        <p:nvSpPr>
          <p:cNvPr id="134157" name="Rectangle 3"/>
          <p:cNvSpPr>
            <a:spLocks noGrp="1" noChangeArrowheads="1"/>
          </p:cNvSpPr>
          <p:nvPr>
            <p:ph type="body" idx="1"/>
          </p:nvPr>
        </p:nvSpPr>
        <p:spPr bwMode="auto">
          <a:xfrm>
            <a:off x="381000" y="1495425"/>
            <a:ext cx="8382000" cy="4933950"/>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en-US" noProof="0" dirty="0" smtClean="0"/>
              <a:t>Text Level 1</a:t>
            </a:r>
          </a:p>
          <a:p>
            <a:pPr lvl="1"/>
            <a:r>
              <a:rPr lang="en-US" noProof="0" dirty="0" smtClean="0"/>
              <a:t>Text Level 2</a:t>
            </a:r>
          </a:p>
          <a:p>
            <a:pPr lvl="2"/>
            <a:r>
              <a:rPr lang="en-US" noProof="0" dirty="0" smtClean="0"/>
              <a:t>Text Level 3</a:t>
            </a:r>
          </a:p>
          <a:p>
            <a:pPr lvl="3"/>
            <a:r>
              <a:rPr lang="en-US" noProof="0" dirty="0" smtClean="0"/>
              <a:t>Text Level 4</a:t>
            </a:r>
          </a:p>
          <a:p>
            <a:pPr lvl="4"/>
            <a:r>
              <a:rPr lang="en-US" noProof="0" dirty="0" smtClean="0"/>
              <a:t> Text Level 5</a:t>
            </a:r>
          </a:p>
        </p:txBody>
      </p:sp>
      <p:sp>
        <p:nvSpPr>
          <p:cNvPr id="19" name="Line 16"/>
          <p:cNvSpPr>
            <a:spLocks noChangeShapeType="1"/>
          </p:cNvSpPr>
          <p:nvPr/>
        </p:nvSpPr>
        <p:spPr bwMode="auto">
          <a:xfrm>
            <a:off x="2185988" y="6697663"/>
            <a:ext cx="0" cy="176212"/>
          </a:xfrm>
          <a:prstGeom prst="line">
            <a:avLst/>
          </a:prstGeom>
          <a:noFill/>
          <a:ln w="6350">
            <a:solidFill>
              <a:schemeClr val="bg1"/>
            </a:solidFill>
            <a:round/>
            <a:headEnd/>
            <a:tailEnd/>
          </a:ln>
        </p:spPr>
        <p:txBody>
          <a:bodyPr/>
          <a:lstStyle/>
          <a:p>
            <a:endParaRPr lang="de-CH" dirty="0"/>
          </a:p>
        </p:txBody>
      </p:sp>
      <p:sp>
        <p:nvSpPr>
          <p:cNvPr id="20" name="Line 16"/>
          <p:cNvSpPr>
            <a:spLocks noChangeShapeType="1"/>
          </p:cNvSpPr>
          <p:nvPr/>
        </p:nvSpPr>
        <p:spPr bwMode="auto">
          <a:xfrm>
            <a:off x="7091363" y="6697663"/>
            <a:ext cx="0" cy="176212"/>
          </a:xfrm>
          <a:prstGeom prst="line">
            <a:avLst/>
          </a:prstGeom>
          <a:noFill/>
          <a:ln w="6350">
            <a:solidFill>
              <a:schemeClr val="bg1"/>
            </a:solidFill>
            <a:round/>
            <a:headEnd/>
            <a:tailEnd/>
          </a:ln>
        </p:spPr>
        <p:txBody>
          <a:bodyPr/>
          <a:lstStyle/>
          <a:p>
            <a:endParaRPr lang="de-CH" dirty="0"/>
          </a:p>
        </p:txBody>
      </p:sp>
      <p:sp>
        <p:nvSpPr>
          <p:cNvPr id="32" name="Datumsplatzhalter 18"/>
          <p:cNvSpPr>
            <a:spLocks noGrp="1"/>
          </p:cNvSpPr>
          <p:nvPr>
            <p:ph type="dt" sz="half" idx="2"/>
          </p:nvPr>
        </p:nvSpPr>
        <p:spPr bwMode="auto">
          <a:xfrm>
            <a:off x="292100" y="6635750"/>
            <a:ext cx="1822450" cy="238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800">
                <a:solidFill>
                  <a:schemeClr val="bg1"/>
                </a:solidFill>
                <a:ea typeface="+mn-ea"/>
              </a:defRPr>
            </a:lvl1pPr>
          </a:lstStyle>
          <a:p>
            <a:r>
              <a:rPr lang="en-US" dirty="0" smtClean="0"/>
              <a:t>March 12, 2013</a:t>
            </a:r>
            <a:endParaRPr lang="de-DE" dirty="0"/>
          </a:p>
        </p:txBody>
      </p:sp>
      <p:sp>
        <p:nvSpPr>
          <p:cNvPr id="33" name="Foliennummernplatzhalter 19"/>
          <p:cNvSpPr>
            <a:spLocks noGrp="1"/>
          </p:cNvSpPr>
          <p:nvPr>
            <p:ph type="sldNum" sz="quarter" idx="4"/>
          </p:nvPr>
        </p:nvSpPr>
        <p:spPr bwMode="auto">
          <a:xfrm>
            <a:off x="7204075" y="6635750"/>
            <a:ext cx="1638300" cy="238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800">
                <a:solidFill>
                  <a:schemeClr val="bg1"/>
                </a:solidFill>
                <a:ea typeface="+mn-ea"/>
              </a:defRPr>
            </a:lvl1pPr>
          </a:lstStyle>
          <a:p>
            <a:fld id="{62516AB8-4C80-40CA-B4C0-3A8331293178}" type="slidenum">
              <a:rPr lang="de-DE" smtClean="0"/>
              <a:pPr/>
              <a:t>‹Nr.›</a:t>
            </a:fld>
            <a:endParaRPr lang="de-DE" dirty="0"/>
          </a:p>
        </p:txBody>
      </p:sp>
      <p:sp>
        <p:nvSpPr>
          <p:cNvPr id="34" name="Fußzeilenplatzhalter 20"/>
          <p:cNvSpPr>
            <a:spLocks noGrp="1"/>
          </p:cNvSpPr>
          <p:nvPr>
            <p:ph type="ftr" sz="quarter" idx="3"/>
          </p:nvPr>
        </p:nvSpPr>
        <p:spPr bwMode="auto">
          <a:xfrm>
            <a:off x="2239963" y="6635750"/>
            <a:ext cx="4773612" cy="238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800">
                <a:solidFill>
                  <a:schemeClr val="bg1"/>
                </a:solidFill>
                <a:ea typeface="+mn-ea"/>
              </a:defRPr>
            </a:lvl1pPr>
          </a:lstStyle>
          <a:p>
            <a:r>
              <a:rPr lang="de-DE" dirty="0" smtClean="0"/>
              <a:t>Institute </a:t>
            </a:r>
            <a:r>
              <a:rPr lang="de-DE" dirty="0" err="1" smtClean="0"/>
              <a:t>of</a:t>
            </a:r>
            <a:r>
              <a:rPr lang="de-DE" dirty="0" smtClean="0"/>
              <a:t> </a:t>
            </a:r>
            <a:r>
              <a:rPr lang="de-DE" dirty="0" err="1" smtClean="0"/>
              <a:t>Electromagnetic</a:t>
            </a:r>
            <a:r>
              <a:rPr lang="de-DE" dirty="0" smtClean="0"/>
              <a:t> Fields (IFH)</a:t>
            </a:r>
            <a:endParaRPr lang="de-DE" dirty="0"/>
          </a:p>
        </p:txBody>
      </p:sp>
      <p:pic>
        <p:nvPicPr>
          <p:cNvPr id="17" name="Picture 12" descr="eth_ologo"/>
          <p:cNvPicPr>
            <a:picLocks noChangeAspect="1" noChangeArrowheads="1"/>
          </p:cNvPicPr>
          <p:nvPr/>
        </p:nvPicPr>
        <p:blipFill>
          <a:blip r:embed="rId12"/>
          <a:srcRect/>
          <a:stretch>
            <a:fillRect/>
          </a:stretch>
        </p:blipFill>
        <p:spPr bwMode="auto">
          <a:xfrm>
            <a:off x="7265988" y="139700"/>
            <a:ext cx="1649412" cy="41993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61" r:id="rId2"/>
    <p:sldLayoutId id="2147483653" r:id="rId3"/>
    <p:sldLayoutId id="2147483654" r:id="rId4"/>
    <p:sldLayoutId id="2147483655" r:id="rId5"/>
    <p:sldLayoutId id="2147483657" r:id="rId6"/>
    <p:sldLayoutId id="2147483658" r:id="rId7"/>
    <p:sldLayoutId id="2147483660" r:id="rId8"/>
    <p:sldLayoutId id="2147483663" r:id="rId9"/>
  </p:sldLayoutIdLst>
  <p:transition spd="slow">
    <p:fade/>
  </p:transition>
  <p:timing>
    <p:tnLst>
      <p:par>
        <p:cTn id="1" dur="indefinite" restart="never" nodeType="tmRoot"/>
      </p:par>
    </p:tnLst>
  </p:timing>
  <p:hf hdr="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p:titleStyle>
    <p:bodyStyle>
      <a:lvl1pPr marL="361950" indent="-361950" algn="l" rtl="0" eaLnBrk="1" fontAlgn="base" hangingPunct="1">
        <a:spcBef>
          <a:spcPct val="20000"/>
        </a:spcBef>
        <a:spcAft>
          <a:spcPct val="0"/>
        </a:spcAft>
        <a:buClr>
          <a:schemeClr val="accent2"/>
        </a:buClr>
        <a:buFont typeface="Wingdings" pitchFamily="16" charset="2"/>
        <a:buChar char="§"/>
        <a:defRPr sz="2000">
          <a:solidFill>
            <a:schemeClr val="tx1"/>
          </a:solidFill>
          <a:latin typeface="+mn-lt"/>
          <a:ea typeface="+mn-ea"/>
          <a:cs typeface="+mn-cs"/>
        </a:defRPr>
      </a:lvl1pPr>
      <a:lvl2pPr marL="628650" indent="-242888" algn="l" rtl="0" eaLnBrk="1" fontAlgn="base" hangingPunct="1">
        <a:lnSpc>
          <a:spcPts val="2200"/>
        </a:lnSpc>
        <a:spcBef>
          <a:spcPts val="400"/>
        </a:spcBef>
        <a:spcAft>
          <a:spcPct val="0"/>
        </a:spcAft>
        <a:buClr>
          <a:schemeClr val="accent3"/>
        </a:buClr>
        <a:buFont typeface="Wingdings" pitchFamily="16" charset="2"/>
        <a:buChar char="§"/>
        <a:defRPr sz="2000">
          <a:solidFill>
            <a:schemeClr val="tx1"/>
          </a:solidFill>
          <a:latin typeface="+mn-lt"/>
          <a:ea typeface="+mn-ea"/>
        </a:defRPr>
      </a:lvl2pPr>
      <a:lvl3pPr marL="957263" indent="-190500" algn="l" rtl="0" eaLnBrk="1" fontAlgn="base" hangingPunct="1">
        <a:lnSpc>
          <a:spcPts val="2000"/>
        </a:lnSpc>
        <a:spcBef>
          <a:spcPts val="400"/>
        </a:spcBef>
        <a:spcAft>
          <a:spcPct val="0"/>
        </a:spcAft>
        <a:buClr>
          <a:schemeClr val="accent4"/>
        </a:buClr>
        <a:buFont typeface="Wingdings" pitchFamily="16" charset="2"/>
        <a:buChar char="§"/>
        <a:defRPr sz="1600">
          <a:solidFill>
            <a:schemeClr val="tx1"/>
          </a:solidFill>
          <a:latin typeface="+mn-lt"/>
          <a:ea typeface="+mn-ea"/>
        </a:defRPr>
      </a:lvl3pPr>
      <a:lvl4pPr marL="1343025" indent="-195263" algn="l" rtl="0" eaLnBrk="1" fontAlgn="base" hangingPunct="1">
        <a:lnSpc>
          <a:spcPts val="1800"/>
        </a:lnSpc>
        <a:spcBef>
          <a:spcPts val="200"/>
        </a:spcBef>
        <a:spcAft>
          <a:spcPct val="0"/>
        </a:spcAft>
        <a:buClr>
          <a:schemeClr val="accent4"/>
        </a:buClr>
        <a:buFont typeface="Wingdings" pitchFamily="16" charset="2"/>
        <a:buChar char="§"/>
        <a:defRPr sz="1600">
          <a:solidFill>
            <a:schemeClr val="tx1"/>
          </a:solidFill>
          <a:latin typeface="+mn-lt"/>
          <a:ea typeface="+mn-ea"/>
        </a:defRPr>
      </a:lvl4pPr>
      <a:lvl5pPr marL="1524000" indent="-96838" algn="l" rtl="0" eaLnBrk="1" fontAlgn="base" hangingPunct="1">
        <a:spcBef>
          <a:spcPct val="20000"/>
        </a:spcBef>
        <a:spcAft>
          <a:spcPct val="0"/>
        </a:spcAft>
        <a:buClr>
          <a:schemeClr val="accent4"/>
        </a:buClr>
        <a:buFont typeface="Wingdings" pitchFamily="16" charset="2"/>
        <a:buChar char="§"/>
        <a:defRPr sz="1400">
          <a:solidFill>
            <a:schemeClr val="tx1"/>
          </a:solidFill>
          <a:latin typeface="+mn-lt"/>
          <a:ea typeface="+mn-ea"/>
        </a:defRPr>
      </a:lvl5pPr>
      <a:lvl6pPr marL="19812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nSpc>
                <a:spcPct val="90000"/>
              </a:lnSpc>
            </a:pPr>
            <a:r>
              <a:rPr lang="en-US" sz="3100" dirty="0"/>
              <a:t>NAVOLCHI  Project Meeting Eindhoven</a:t>
            </a:r>
            <a:br>
              <a:rPr lang="en-US" sz="3100" dirty="0"/>
            </a:br>
            <a:r>
              <a:rPr lang="de-DE" sz="2800" dirty="0"/>
              <a:t>Surface Plasmon </a:t>
            </a:r>
            <a:r>
              <a:rPr lang="de-DE" sz="2800" dirty="0" err="1" smtClean="0"/>
              <a:t>Polariton</a:t>
            </a:r>
            <a:r>
              <a:rPr lang="de-DE" sz="2800" dirty="0" smtClean="0"/>
              <a:t> </a:t>
            </a:r>
            <a:r>
              <a:rPr lang="de-DE" sz="2800" dirty="0" err="1" smtClean="0"/>
              <a:t>Absoprtion</a:t>
            </a:r>
            <a:r>
              <a:rPr lang="de-DE" sz="2800" dirty="0" smtClean="0"/>
              <a:t> Modulator</a:t>
            </a:r>
            <a:r>
              <a:rPr lang="en-US" sz="2800" dirty="0"/>
              <a:t/>
            </a:r>
            <a:br>
              <a:rPr lang="en-US" sz="2800" dirty="0"/>
            </a:br>
            <a:r>
              <a:rPr lang="en-US" sz="4800" dirty="0"/>
              <a:t/>
            </a:r>
            <a:br>
              <a:rPr lang="en-US" sz="4800" dirty="0"/>
            </a:br>
            <a:endParaRPr lang="en-US" dirty="0"/>
          </a:p>
        </p:txBody>
      </p:sp>
      <p:sp>
        <p:nvSpPr>
          <p:cNvPr id="3" name="Untertitel 2"/>
          <p:cNvSpPr>
            <a:spLocks noGrp="1"/>
          </p:cNvSpPr>
          <p:nvPr>
            <p:ph type="subTitle" idx="1"/>
          </p:nvPr>
        </p:nvSpPr>
        <p:spPr/>
        <p:txBody>
          <a:bodyPr/>
          <a:lstStyle/>
          <a:p>
            <a:r>
              <a:rPr lang="en-US" dirty="0"/>
              <a:t>Claudia </a:t>
            </a:r>
            <a:r>
              <a:rPr lang="en-US" dirty="0" err="1"/>
              <a:t>Hoessbacher</a:t>
            </a:r>
            <a:endParaRPr lang="en-US" dirty="0"/>
          </a:p>
        </p:txBody>
      </p:sp>
      <p:sp>
        <p:nvSpPr>
          <p:cNvPr id="6" name="Rechteck 5"/>
          <p:cNvSpPr/>
          <p:nvPr/>
        </p:nvSpPr>
        <p:spPr>
          <a:xfrm>
            <a:off x="3096190" y="6499700"/>
            <a:ext cx="2884123" cy="358240"/>
          </a:xfrm>
          <a:prstGeom prst="rect">
            <a:avLst/>
          </a:prstGeom>
        </p:spPr>
        <p:txBody>
          <a:bodyPr wrap="none">
            <a:spAutoFit/>
          </a:bodyPr>
          <a:lstStyle/>
          <a:p>
            <a:r>
              <a:rPr lang="de-DE" sz="1200" dirty="0">
                <a:solidFill>
                  <a:schemeClr val="bg1"/>
                </a:solidFill>
              </a:rPr>
              <a:t>Institute </a:t>
            </a:r>
            <a:r>
              <a:rPr lang="de-DE" sz="1200" dirty="0" err="1">
                <a:solidFill>
                  <a:schemeClr val="bg1"/>
                </a:solidFill>
              </a:rPr>
              <a:t>of</a:t>
            </a:r>
            <a:r>
              <a:rPr lang="de-DE" sz="1200" dirty="0">
                <a:solidFill>
                  <a:schemeClr val="bg1"/>
                </a:solidFill>
              </a:rPr>
              <a:t> </a:t>
            </a:r>
            <a:r>
              <a:rPr lang="de-DE" sz="1200" dirty="0" err="1">
                <a:solidFill>
                  <a:schemeClr val="bg1"/>
                </a:solidFill>
              </a:rPr>
              <a:t>Electromagnetic</a:t>
            </a:r>
            <a:r>
              <a:rPr lang="de-DE" sz="1200" dirty="0">
                <a:solidFill>
                  <a:schemeClr val="bg1"/>
                </a:solidFill>
              </a:rPr>
              <a:t> Fields (IFH)</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Design</a:t>
            </a:r>
            <a:endParaRPr lang="en-US" dirty="0"/>
          </a:p>
        </p:txBody>
      </p:sp>
      <p:sp>
        <p:nvSpPr>
          <p:cNvPr id="4" name="Rechteck 3"/>
          <p:cNvSpPr/>
          <p:nvPr/>
        </p:nvSpPr>
        <p:spPr>
          <a:xfrm>
            <a:off x="453171" y="5373216"/>
            <a:ext cx="8237658" cy="707886"/>
          </a:xfrm>
          <a:prstGeom prst="rect">
            <a:avLst/>
          </a:prstGeom>
        </p:spPr>
        <p:txBody>
          <a:bodyPr wrap="square">
            <a:spAutoFit/>
          </a:bodyPr>
          <a:lstStyle/>
          <a:p>
            <a:r>
              <a:rPr lang="en-US" sz="2000" dirty="0"/>
              <a:t>Working principle: carrier density of ITO may be </a:t>
            </a:r>
            <a:r>
              <a:rPr lang="en-US" sz="2000" dirty="0" smtClean="0"/>
              <a:t>changed by </a:t>
            </a:r>
            <a:r>
              <a:rPr lang="en-US" sz="2000" dirty="0"/>
              <a:t>applying </a:t>
            </a:r>
            <a:r>
              <a:rPr lang="en-US" sz="2000" dirty="0" smtClean="0"/>
              <a:t>a voltage </a:t>
            </a:r>
            <a:r>
              <a:rPr lang="en-US" sz="2000" dirty="0" smtClean="0">
                <a:sym typeface="Wingdings" panose="05000000000000000000" pitchFamily="2" charset="2"/>
              </a:rPr>
              <a:t> </a:t>
            </a:r>
            <a:r>
              <a:rPr lang="en-US" sz="2000" dirty="0">
                <a:sym typeface="Wingdings" panose="05000000000000000000" pitchFamily="2" charset="2"/>
              </a:rPr>
              <a:t>absorption of ITO modulated</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84" y="1484784"/>
            <a:ext cx="8460432" cy="347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050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endParaRPr lang="en-US" dirty="0"/>
          </a:p>
        </p:txBody>
      </p:sp>
      <p:sp>
        <p:nvSpPr>
          <p:cNvPr id="3" name="Titel 2"/>
          <p:cNvSpPr>
            <a:spLocks noGrp="1"/>
          </p:cNvSpPr>
          <p:nvPr>
            <p:ph type="title"/>
          </p:nvPr>
        </p:nvSpPr>
        <p:spPr/>
        <p:txBody>
          <a:bodyPr/>
          <a:lstStyle/>
          <a:p>
            <a:r>
              <a:rPr lang="de-DE" dirty="0" smtClean="0"/>
              <a:t>Mode</a:t>
            </a:r>
            <a:endParaRPr lang="en-US" dirty="0"/>
          </a:p>
        </p:txBody>
      </p:sp>
      <p:sp>
        <p:nvSpPr>
          <p:cNvPr id="10" name="Textfeld 9"/>
          <p:cNvSpPr txBox="1"/>
          <p:nvPr/>
        </p:nvSpPr>
        <p:spPr>
          <a:xfrm>
            <a:off x="1259632" y="2060848"/>
            <a:ext cx="915635" cy="954107"/>
          </a:xfrm>
          <a:prstGeom prst="rect">
            <a:avLst/>
          </a:prstGeom>
          <a:noFill/>
        </p:spPr>
        <p:txBody>
          <a:bodyPr wrap="none" rtlCol="0">
            <a:spAutoFit/>
          </a:bodyPr>
          <a:lstStyle/>
          <a:p>
            <a:r>
              <a:rPr lang="de-DE" sz="2800" dirty="0" smtClean="0">
                <a:solidFill>
                  <a:schemeClr val="bg1"/>
                </a:solidFill>
              </a:rPr>
              <a:t>SiO</a:t>
            </a:r>
            <a:r>
              <a:rPr lang="de-DE" sz="2800" baseline="-25000" dirty="0" smtClean="0">
                <a:solidFill>
                  <a:schemeClr val="bg1"/>
                </a:solidFill>
              </a:rPr>
              <a:t>2</a:t>
            </a:r>
            <a:endParaRPr lang="de-DE" sz="2800" dirty="0" smtClean="0">
              <a:solidFill>
                <a:schemeClr val="bg1"/>
              </a:solidFill>
            </a:endParaRPr>
          </a:p>
          <a:p>
            <a:r>
              <a:rPr lang="de-DE" sz="2800" dirty="0" smtClean="0">
                <a:solidFill>
                  <a:schemeClr val="bg1"/>
                </a:solidFill>
              </a:rPr>
              <a:t>ITO</a:t>
            </a:r>
            <a:endParaRPr lang="en-US" sz="2800" dirty="0">
              <a:solidFill>
                <a:schemeClr val="bg1"/>
              </a:solidFill>
            </a:endParaRP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43000"/>
            <a:ext cx="8064896" cy="428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626468" y="5733256"/>
            <a:ext cx="1598515" cy="338554"/>
          </a:xfrm>
          <a:prstGeom prst="rect">
            <a:avLst/>
          </a:prstGeom>
          <a:noFill/>
        </p:spPr>
        <p:txBody>
          <a:bodyPr wrap="none" rtlCol="0">
            <a:spAutoFit/>
          </a:bodyPr>
          <a:lstStyle/>
          <a:p>
            <a:r>
              <a:rPr lang="de-DE" dirty="0" err="1" smtClean="0"/>
              <a:t>Without</a:t>
            </a:r>
            <a:r>
              <a:rPr lang="de-DE" dirty="0" smtClean="0"/>
              <a:t> </a:t>
            </a:r>
            <a:r>
              <a:rPr lang="de-DE" dirty="0" err="1" smtClean="0"/>
              <a:t>voltage</a:t>
            </a:r>
            <a:endParaRPr lang="en-US" dirty="0"/>
          </a:p>
        </p:txBody>
      </p:sp>
    </p:spTree>
    <p:extLst>
      <p:ext uri="{BB962C8B-B14F-4D97-AF65-F5344CB8AC3E}">
        <p14:creationId xmlns:p14="http://schemas.microsoft.com/office/powerpoint/2010/main" val="1044951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Optical </a:t>
            </a:r>
            <a:r>
              <a:rPr lang="de-DE" dirty="0" err="1" smtClean="0"/>
              <a:t>Microscope</a:t>
            </a:r>
            <a:r>
              <a:rPr lang="de-DE" dirty="0" smtClean="0"/>
              <a:t> Image</a:t>
            </a:r>
            <a:br>
              <a:rPr lang="de-DE" dirty="0" smtClean="0"/>
            </a:br>
            <a:r>
              <a:rPr lang="de-DE" dirty="0" smtClean="0"/>
              <a:t>Single Device</a:t>
            </a:r>
            <a:endParaRPr lang="en-US" dirty="0"/>
          </a:p>
        </p:txBody>
      </p:sp>
      <p:sp>
        <p:nvSpPr>
          <p:cNvPr id="3" name="Inhaltsplatzhalt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833" y="1628800"/>
            <a:ext cx="4368335" cy="447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15618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Optical </a:t>
            </a:r>
            <a:r>
              <a:rPr lang="de-DE" dirty="0" err="1" smtClean="0"/>
              <a:t>Microscope</a:t>
            </a:r>
            <a:r>
              <a:rPr lang="de-DE" dirty="0" smtClean="0"/>
              <a:t> Image</a:t>
            </a:r>
            <a:br>
              <a:rPr lang="de-DE" dirty="0" smtClean="0"/>
            </a:br>
            <a:r>
              <a:rPr lang="de-DE" dirty="0" err="1" smtClean="0"/>
              <a:t>Four</a:t>
            </a:r>
            <a:r>
              <a:rPr lang="de-DE" dirty="0" smtClean="0"/>
              <a:t> Channel Array (50 µm </a:t>
            </a:r>
            <a:r>
              <a:rPr lang="de-DE" dirty="0" err="1" smtClean="0"/>
              <a:t>ptich</a:t>
            </a:r>
            <a:r>
              <a:rPr lang="de-DE" dirty="0" smtClean="0"/>
              <a:t>)</a:t>
            </a:r>
            <a:endParaRPr lang="en-US" dirty="0"/>
          </a:p>
        </p:txBody>
      </p:sp>
      <p:pic>
        <p:nvPicPr>
          <p:cNvPr id="5122" name="Picture 2" descr="Z:\Mitarbeiter\claudiah\privat\Modulator\Array\Pics\2013_09_12-AM7\AM7-400nm-07.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4267" t="31815" r="12505" b="44850"/>
          <a:stretch/>
        </p:blipFill>
        <p:spPr bwMode="auto">
          <a:xfrm>
            <a:off x="302611" y="2310438"/>
            <a:ext cx="8419171" cy="177037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1" y="5062206"/>
            <a:ext cx="9048701" cy="400110"/>
          </a:xfrm>
          <a:prstGeom prst="rect">
            <a:avLst/>
          </a:prstGeom>
          <a:solidFill>
            <a:schemeClr val="bg1"/>
          </a:solidFill>
        </p:spPr>
        <p:txBody>
          <a:bodyPr wrap="square">
            <a:spAutoFit/>
          </a:bodyPr>
          <a:lstStyle/>
          <a:p>
            <a:pPr lvl="1" fontAlgn="ctr"/>
            <a:r>
              <a:rPr lang="en-US" sz="2000" dirty="0"/>
              <a:t>Arrays of 2 and 4 channels with pitches of 35 µm, 50 µm, 250 </a:t>
            </a:r>
            <a:r>
              <a:rPr lang="en-US" sz="2000" dirty="0" smtClean="0"/>
              <a:t>µm</a:t>
            </a:r>
            <a:endParaRPr lang="en-US" sz="2000" dirty="0"/>
          </a:p>
        </p:txBody>
      </p:sp>
      <p:sp>
        <p:nvSpPr>
          <p:cNvPr id="18" name="Textfeld 17"/>
          <p:cNvSpPr txBox="1"/>
          <p:nvPr/>
        </p:nvSpPr>
        <p:spPr>
          <a:xfrm>
            <a:off x="423269" y="1792139"/>
            <a:ext cx="453970" cy="369332"/>
          </a:xfrm>
          <a:prstGeom prst="rect">
            <a:avLst/>
          </a:prstGeom>
          <a:solidFill>
            <a:schemeClr val="bg1"/>
          </a:solidFill>
        </p:spPr>
        <p:txBody>
          <a:bodyPr wrap="none" rtlCol="0">
            <a:spAutoFit/>
          </a:bodyPr>
          <a:lstStyle/>
          <a:p>
            <a:r>
              <a:rPr lang="de-DE" dirty="0" smtClean="0"/>
              <a:t>GC</a:t>
            </a:r>
            <a:endParaRPr lang="en-US" dirty="0"/>
          </a:p>
        </p:txBody>
      </p:sp>
      <p:cxnSp>
        <p:nvCxnSpPr>
          <p:cNvPr id="19" name="Gerade Verbindung mit Pfeil 18"/>
          <p:cNvCxnSpPr>
            <a:stCxn id="18" idx="2"/>
          </p:cNvCxnSpPr>
          <p:nvPr/>
        </p:nvCxnSpPr>
        <p:spPr>
          <a:xfrm>
            <a:off x="650254" y="2161471"/>
            <a:ext cx="0" cy="7149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8054441" y="1792139"/>
            <a:ext cx="453970" cy="369332"/>
          </a:xfrm>
          <a:prstGeom prst="rect">
            <a:avLst/>
          </a:prstGeom>
          <a:solidFill>
            <a:schemeClr val="bg1"/>
          </a:solidFill>
        </p:spPr>
        <p:txBody>
          <a:bodyPr wrap="none" rtlCol="0">
            <a:spAutoFit/>
          </a:bodyPr>
          <a:lstStyle/>
          <a:p>
            <a:r>
              <a:rPr lang="de-DE" dirty="0" smtClean="0"/>
              <a:t>GC</a:t>
            </a:r>
            <a:endParaRPr lang="en-US" dirty="0"/>
          </a:p>
        </p:txBody>
      </p:sp>
      <p:cxnSp>
        <p:nvCxnSpPr>
          <p:cNvPr id="21" name="Gerade Verbindung mit Pfeil 20"/>
          <p:cNvCxnSpPr>
            <a:stCxn id="20" idx="2"/>
          </p:cNvCxnSpPr>
          <p:nvPr/>
        </p:nvCxnSpPr>
        <p:spPr>
          <a:xfrm>
            <a:off x="8281426" y="2161471"/>
            <a:ext cx="36216" cy="4163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1280680" y="1792139"/>
            <a:ext cx="688009" cy="338554"/>
          </a:xfrm>
          <a:prstGeom prst="rect">
            <a:avLst/>
          </a:prstGeom>
          <a:solidFill>
            <a:schemeClr val="bg1"/>
          </a:solidFill>
        </p:spPr>
        <p:txBody>
          <a:bodyPr wrap="none" rtlCol="0">
            <a:spAutoFit/>
          </a:bodyPr>
          <a:lstStyle/>
          <a:p>
            <a:r>
              <a:rPr lang="de-DE" dirty="0" smtClean="0"/>
              <a:t>MMIs</a:t>
            </a:r>
            <a:endParaRPr lang="en-US" dirty="0"/>
          </a:p>
        </p:txBody>
      </p:sp>
      <p:cxnSp>
        <p:nvCxnSpPr>
          <p:cNvPr id="23" name="Gerade Verbindung mit Pfeil 22"/>
          <p:cNvCxnSpPr>
            <a:stCxn id="22" idx="2"/>
          </p:cNvCxnSpPr>
          <p:nvPr/>
        </p:nvCxnSpPr>
        <p:spPr>
          <a:xfrm flipH="1">
            <a:off x="1280681" y="2130693"/>
            <a:ext cx="344004" cy="7456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26" idx="2"/>
          </p:cNvCxnSpPr>
          <p:nvPr/>
        </p:nvCxnSpPr>
        <p:spPr>
          <a:xfrm>
            <a:off x="4455098" y="2161471"/>
            <a:ext cx="98245" cy="8327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22" idx="2"/>
          </p:cNvCxnSpPr>
          <p:nvPr/>
        </p:nvCxnSpPr>
        <p:spPr>
          <a:xfrm>
            <a:off x="1624685" y="2130693"/>
            <a:ext cx="69473" cy="5754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4034630" y="1792139"/>
            <a:ext cx="840936" cy="369332"/>
          </a:xfrm>
          <a:prstGeom prst="rect">
            <a:avLst/>
          </a:prstGeom>
          <a:solidFill>
            <a:schemeClr val="bg1"/>
          </a:solidFill>
        </p:spPr>
        <p:txBody>
          <a:bodyPr wrap="none" rtlCol="0">
            <a:spAutoFit/>
          </a:bodyPr>
          <a:lstStyle/>
          <a:p>
            <a:r>
              <a:rPr lang="de-DE" dirty="0" smtClean="0"/>
              <a:t>SPPAM</a:t>
            </a:r>
            <a:endParaRPr lang="en-US" dirty="0"/>
          </a:p>
        </p:txBody>
      </p:sp>
      <p:sp>
        <p:nvSpPr>
          <p:cNvPr id="27" name="Textfeld 26"/>
          <p:cNvSpPr txBox="1"/>
          <p:nvPr/>
        </p:nvSpPr>
        <p:spPr>
          <a:xfrm>
            <a:off x="3155460" y="4321711"/>
            <a:ext cx="1397883" cy="369332"/>
          </a:xfrm>
          <a:prstGeom prst="rect">
            <a:avLst/>
          </a:prstGeom>
          <a:solidFill>
            <a:schemeClr val="bg1"/>
          </a:solidFill>
        </p:spPr>
        <p:txBody>
          <a:bodyPr wrap="none" rtlCol="0">
            <a:spAutoFit/>
          </a:bodyPr>
          <a:lstStyle/>
          <a:p>
            <a:r>
              <a:rPr lang="de-DE" dirty="0" err="1" smtClean="0"/>
              <a:t>Contact</a:t>
            </a:r>
            <a:r>
              <a:rPr lang="de-DE" dirty="0" smtClean="0"/>
              <a:t> Pads</a:t>
            </a:r>
            <a:endParaRPr lang="en-US" dirty="0"/>
          </a:p>
        </p:txBody>
      </p:sp>
      <p:cxnSp>
        <p:nvCxnSpPr>
          <p:cNvPr id="28" name="Gerade Verbindung mit Pfeil 27"/>
          <p:cNvCxnSpPr>
            <a:stCxn id="27" idx="0"/>
          </p:cNvCxnSpPr>
          <p:nvPr/>
        </p:nvCxnSpPr>
        <p:spPr>
          <a:xfrm flipH="1" flipV="1">
            <a:off x="3428784" y="3682931"/>
            <a:ext cx="425618" cy="6387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27" idx="0"/>
          </p:cNvCxnSpPr>
          <p:nvPr/>
        </p:nvCxnSpPr>
        <p:spPr>
          <a:xfrm flipH="1" flipV="1">
            <a:off x="3827528" y="3682931"/>
            <a:ext cx="26874" cy="6387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63971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SEM Image</a:t>
            </a:r>
            <a:br>
              <a:rPr lang="de-DE" dirty="0" smtClean="0"/>
            </a:br>
            <a:r>
              <a:rPr lang="de-DE" dirty="0" smtClean="0"/>
              <a:t>Cross </a:t>
            </a:r>
            <a:r>
              <a:rPr lang="de-DE" dirty="0" err="1"/>
              <a:t>S</a:t>
            </a:r>
            <a:r>
              <a:rPr lang="de-DE" dirty="0" err="1" smtClean="0"/>
              <a:t>ection</a:t>
            </a:r>
            <a:endParaRPr lang="en-US" dirty="0"/>
          </a:p>
        </p:txBody>
      </p:sp>
      <p:pic>
        <p:nvPicPr>
          <p:cNvPr id="6" name="Picture 2" descr="Z:\Mitarbeiter\claudiah\privat\Modulator\Array\Pics\2013_09_26-AM6\AM6_01-edited.tif"/>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434" t="10972" r="8722" b="33642"/>
          <a:stretch/>
        </p:blipFill>
        <p:spPr bwMode="auto">
          <a:xfrm>
            <a:off x="658095" y="1600200"/>
            <a:ext cx="7827809" cy="45259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a:xfrm>
            <a:off x="4283968" y="4828510"/>
            <a:ext cx="887486" cy="369332"/>
          </a:xfrm>
          <a:prstGeom prst="rect">
            <a:avLst/>
          </a:prstGeom>
          <a:noFill/>
        </p:spPr>
        <p:txBody>
          <a:bodyPr wrap="square" rtlCol="0">
            <a:spAutoFit/>
          </a:bodyPr>
          <a:lstStyle/>
          <a:p>
            <a:r>
              <a:rPr lang="de-DE" dirty="0" smtClean="0">
                <a:solidFill>
                  <a:schemeClr val="bg1"/>
                </a:solidFill>
              </a:rPr>
              <a:t>Si WG</a:t>
            </a:r>
            <a:endParaRPr lang="en-US" dirty="0" smtClean="0">
              <a:solidFill>
                <a:schemeClr val="bg1"/>
              </a:solidFill>
            </a:endParaRPr>
          </a:p>
        </p:txBody>
      </p:sp>
      <p:cxnSp>
        <p:nvCxnSpPr>
          <p:cNvPr id="16" name="Gerade Verbindung mit Pfeil 15"/>
          <p:cNvCxnSpPr>
            <a:stCxn id="15" idx="0"/>
          </p:cNvCxnSpPr>
          <p:nvPr/>
        </p:nvCxnSpPr>
        <p:spPr>
          <a:xfrm flipH="1" flipV="1">
            <a:off x="4439680" y="4437114"/>
            <a:ext cx="288031" cy="391396"/>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48304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Characterization (in progress)</a:t>
            </a:r>
          </a:p>
        </p:txBody>
      </p:sp>
      <p:sp>
        <p:nvSpPr>
          <p:cNvPr id="4" name="Datumsplatzhalter 3"/>
          <p:cNvSpPr>
            <a:spLocks noGrp="1"/>
          </p:cNvSpPr>
          <p:nvPr>
            <p:ph type="dt" sz="half" idx="10"/>
          </p:nvPr>
        </p:nvSpPr>
        <p:spPr/>
        <p:txBody>
          <a:bodyPr/>
          <a:lstStyle/>
          <a:p>
            <a:r>
              <a:rPr lang="en-US" smtClean="0"/>
              <a:t>March 12, 2013</a:t>
            </a:r>
            <a:endParaRPr lang="de-DE" dirty="0"/>
          </a:p>
        </p:txBody>
      </p:sp>
      <p:sp>
        <p:nvSpPr>
          <p:cNvPr id="5" name="Foliennummernplatzhalter 4"/>
          <p:cNvSpPr>
            <a:spLocks noGrp="1"/>
          </p:cNvSpPr>
          <p:nvPr>
            <p:ph type="sldNum" sz="quarter" idx="11"/>
          </p:nvPr>
        </p:nvSpPr>
        <p:spPr/>
        <p:txBody>
          <a:bodyPr/>
          <a:lstStyle/>
          <a:p>
            <a:fld id="{B69F85DD-1765-4155-BE31-DCDCF098BCB6}" type="slidenum">
              <a:rPr lang="de-DE" smtClean="0"/>
              <a:pPr/>
              <a:t>7</a:t>
            </a:fld>
            <a:endParaRPr lang="de-DE"/>
          </a:p>
        </p:txBody>
      </p:sp>
      <p:sp>
        <p:nvSpPr>
          <p:cNvPr id="6" name="Fußzeilenplatzhalter 5"/>
          <p:cNvSpPr>
            <a:spLocks noGrp="1"/>
          </p:cNvSpPr>
          <p:nvPr>
            <p:ph type="ftr" sz="quarter" idx="12"/>
          </p:nvPr>
        </p:nvSpPr>
        <p:spPr/>
        <p:txBody>
          <a:bodyPr/>
          <a:lstStyle/>
          <a:p>
            <a:r>
              <a:rPr lang="de-DE" dirty="0" smtClean="0"/>
              <a:t>Institute </a:t>
            </a:r>
            <a:r>
              <a:rPr lang="de-DE" dirty="0" err="1" smtClean="0"/>
              <a:t>of</a:t>
            </a:r>
            <a:r>
              <a:rPr lang="de-DE" dirty="0" smtClean="0"/>
              <a:t>  </a:t>
            </a:r>
            <a:r>
              <a:rPr lang="de-DE" dirty="0" err="1" smtClean="0"/>
              <a:t>Electromagnetic</a:t>
            </a:r>
            <a:r>
              <a:rPr lang="de-DE" dirty="0" smtClean="0"/>
              <a:t> Fields (IFH)</a:t>
            </a:r>
          </a:p>
          <a:p>
            <a:endParaRPr lang="de-DE" dirty="0"/>
          </a:p>
        </p:txBody>
      </p:sp>
      <p:pic>
        <p:nvPicPr>
          <p:cNvPr id="1026" name="Picture 2" descr="Z:\Mitarbeiter\claudiah\privat\Publications\20140122-cleo\Data\AM8_C3_sm_800nm_1to4_250um_5um-arm4-m12-3-3V-m10-12-V-I.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7387" y="2102687"/>
            <a:ext cx="3960000" cy="29691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Mitarbeiter\claudiah\privat\Publications\20140122-cleo\Data\AM8_C3_sm_800nm_1to4_250um_5um-arm4-m12-3-3V-m10-12-V-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8723" y="2102704"/>
            <a:ext cx="3960000" cy="296914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mit Pfeil 6"/>
          <p:cNvCxnSpPr/>
          <p:nvPr/>
        </p:nvCxnSpPr>
        <p:spPr bwMode="auto">
          <a:xfrm>
            <a:off x="6496050" y="2419350"/>
            <a:ext cx="666750" cy="76200"/>
          </a:xfrm>
          <a:prstGeom prst="straightConnector1">
            <a:avLst/>
          </a:prstGeom>
          <a:noFill/>
          <a:ln w="38100" cap="flat" cmpd="sng" algn="ctr">
            <a:solidFill>
              <a:schemeClr val="accent1"/>
            </a:solidFill>
            <a:prstDash val="solid"/>
            <a:round/>
            <a:headEnd type="none" w="med" len="med"/>
            <a:tailEnd type="arrow"/>
          </a:ln>
          <a:effectLst/>
        </p:spPr>
      </p:cxnSp>
      <p:cxnSp>
        <p:nvCxnSpPr>
          <p:cNvPr id="9" name="Gerade Verbindung mit Pfeil 8"/>
          <p:cNvCxnSpPr/>
          <p:nvPr/>
        </p:nvCxnSpPr>
        <p:spPr bwMode="auto">
          <a:xfrm>
            <a:off x="7810500" y="3009900"/>
            <a:ext cx="171450" cy="577374"/>
          </a:xfrm>
          <a:prstGeom prst="straightConnector1">
            <a:avLst/>
          </a:prstGeom>
          <a:noFill/>
          <a:ln w="38100" cap="flat" cmpd="sng" algn="ctr">
            <a:solidFill>
              <a:schemeClr val="accent1"/>
            </a:solidFill>
            <a:prstDash val="solid"/>
            <a:round/>
            <a:headEnd type="none" w="med" len="med"/>
            <a:tailEnd type="arrow"/>
          </a:ln>
          <a:effectLst/>
        </p:spPr>
      </p:cxnSp>
      <p:cxnSp>
        <p:nvCxnSpPr>
          <p:cNvPr id="12" name="Gerade Verbindung mit Pfeil 11"/>
          <p:cNvCxnSpPr/>
          <p:nvPr/>
        </p:nvCxnSpPr>
        <p:spPr bwMode="auto">
          <a:xfrm flipH="1" flipV="1">
            <a:off x="6743700" y="4399836"/>
            <a:ext cx="800100" cy="165576"/>
          </a:xfrm>
          <a:prstGeom prst="straightConnector1">
            <a:avLst/>
          </a:prstGeom>
          <a:noFill/>
          <a:ln w="38100" cap="flat" cmpd="sng" algn="ctr">
            <a:solidFill>
              <a:schemeClr val="accent1"/>
            </a:solidFill>
            <a:prstDash val="solid"/>
            <a:round/>
            <a:headEnd type="none" w="med" len="med"/>
            <a:tailEnd type="arrow"/>
          </a:ln>
          <a:effectLst/>
        </p:spPr>
      </p:cxnSp>
      <p:cxnSp>
        <p:nvCxnSpPr>
          <p:cNvPr id="15" name="Gerade Verbindung mit Pfeil 14"/>
          <p:cNvCxnSpPr/>
          <p:nvPr/>
        </p:nvCxnSpPr>
        <p:spPr bwMode="auto">
          <a:xfrm flipH="1" flipV="1">
            <a:off x="5810250" y="2996724"/>
            <a:ext cx="457200" cy="590550"/>
          </a:xfrm>
          <a:prstGeom prst="straightConnector1">
            <a:avLst/>
          </a:prstGeom>
          <a:noFill/>
          <a:ln w="38100" cap="flat" cmpd="sng" algn="ctr">
            <a:solidFill>
              <a:schemeClr val="accent1"/>
            </a:solidFill>
            <a:prstDash val="solid"/>
            <a:round/>
            <a:headEnd type="none" w="med" len="med"/>
            <a:tailEnd type="arrow"/>
          </a:ln>
          <a:effectLst/>
        </p:spPr>
      </p:cxnSp>
      <p:cxnSp>
        <p:nvCxnSpPr>
          <p:cNvPr id="17" name="Gerade Verbindung mit Pfeil 16"/>
          <p:cNvCxnSpPr/>
          <p:nvPr/>
        </p:nvCxnSpPr>
        <p:spPr bwMode="auto">
          <a:xfrm>
            <a:off x="2152650" y="4440873"/>
            <a:ext cx="609600" cy="0"/>
          </a:xfrm>
          <a:prstGeom prst="straightConnector1">
            <a:avLst/>
          </a:prstGeom>
          <a:noFill/>
          <a:ln w="38100" cap="flat" cmpd="sng" algn="ctr">
            <a:solidFill>
              <a:schemeClr val="accent1"/>
            </a:solidFill>
            <a:prstDash val="solid"/>
            <a:round/>
            <a:headEnd type="none" w="med" len="med"/>
            <a:tailEnd type="arrow"/>
          </a:ln>
          <a:effectLst/>
        </p:spPr>
      </p:cxnSp>
      <p:cxnSp>
        <p:nvCxnSpPr>
          <p:cNvPr id="19" name="Gerade Verbindung mit Pfeil 18"/>
          <p:cNvCxnSpPr/>
          <p:nvPr/>
        </p:nvCxnSpPr>
        <p:spPr bwMode="auto">
          <a:xfrm flipV="1">
            <a:off x="4095750" y="3009900"/>
            <a:ext cx="0" cy="729774"/>
          </a:xfrm>
          <a:prstGeom prst="straightConnector1">
            <a:avLst/>
          </a:prstGeom>
          <a:noFill/>
          <a:ln w="38100" cap="flat" cmpd="sng" algn="ctr">
            <a:solidFill>
              <a:schemeClr val="accent1"/>
            </a:solidFill>
            <a:prstDash val="solid"/>
            <a:round/>
            <a:headEnd type="none" w="med" len="med"/>
            <a:tailEnd type="arrow"/>
          </a:ln>
          <a:effectLst/>
        </p:spPr>
      </p:cxnSp>
      <p:cxnSp>
        <p:nvCxnSpPr>
          <p:cNvPr id="21" name="Gerade Verbindung mit Pfeil 20"/>
          <p:cNvCxnSpPr/>
          <p:nvPr/>
        </p:nvCxnSpPr>
        <p:spPr bwMode="auto">
          <a:xfrm>
            <a:off x="3124200" y="3127137"/>
            <a:ext cx="0" cy="577374"/>
          </a:xfrm>
          <a:prstGeom prst="straightConnector1">
            <a:avLst/>
          </a:prstGeom>
          <a:noFill/>
          <a:ln w="38100" cap="flat" cmpd="sng" algn="ctr">
            <a:solidFill>
              <a:schemeClr val="accent1"/>
            </a:solidFill>
            <a:prstDash val="solid"/>
            <a:round/>
            <a:headEnd type="none" w="med" len="med"/>
            <a:tailEnd type="arrow"/>
          </a:ln>
          <a:effectLst/>
        </p:spPr>
      </p:cxnSp>
      <p:cxnSp>
        <p:nvCxnSpPr>
          <p:cNvPr id="23" name="Gerade Verbindung mit Pfeil 22"/>
          <p:cNvCxnSpPr/>
          <p:nvPr/>
        </p:nvCxnSpPr>
        <p:spPr bwMode="auto">
          <a:xfrm flipH="1">
            <a:off x="1733550" y="4091385"/>
            <a:ext cx="704850" cy="0"/>
          </a:xfrm>
          <a:prstGeom prst="straightConnector1">
            <a:avLst/>
          </a:prstGeom>
          <a:noFill/>
          <a:ln w="38100"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242736243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Characterization (in progress)</a:t>
            </a:r>
            <a:endParaRPr lang="en-US" dirty="0"/>
          </a:p>
        </p:txBody>
      </p:sp>
      <p:sp>
        <p:nvSpPr>
          <p:cNvPr id="5" name="Inhaltsplatzhalter 4"/>
          <p:cNvSpPr>
            <a:spLocks noGrp="1"/>
          </p:cNvSpPr>
          <p:nvPr>
            <p:ph idx="1"/>
          </p:nvPr>
        </p:nvSpPr>
        <p:spPr/>
        <p:txBody>
          <a:bodyPr/>
          <a:lstStyle/>
          <a:p>
            <a:endParaRPr lang="en-US"/>
          </a:p>
        </p:txBody>
      </p:sp>
      <p:pic>
        <p:nvPicPr>
          <p:cNvPr id="6148" name="Picture 4" descr="Z:\Mitarbeiter\claudiah\privat\Modulator\Array\AM8+9\Characterization\MHz-setu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420888"/>
            <a:ext cx="675566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23337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Mitarbeiter\claudiah\privat\Modulator\Array\AM8+9\Characterization\20131114-AM8\AM8-10um-test5+-1.0V-80MHz_00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88840"/>
            <a:ext cx="5472608"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smtClean="0"/>
              <a:t>Characterization (in progress)</a:t>
            </a:r>
            <a:endParaRPr lang="en-US" dirty="0"/>
          </a:p>
        </p:txBody>
      </p:sp>
      <p:sp>
        <p:nvSpPr>
          <p:cNvPr id="7" name="Rechteck 6"/>
          <p:cNvSpPr/>
          <p:nvPr/>
        </p:nvSpPr>
        <p:spPr>
          <a:xfrm>
            <a:off x="611560" y="1520590"/>
            <a:ext cx="7056784" cy="338554"/>
          </a:xfrm>
          <a:prstGeom prst="rect">
            <a:avLst/>
          </a:prstGeom>
        </p:spPr>
        <p:txBody>
          <a:bodyPr wrap="square">
            <a:spAutoFit/>
          </a:bodyPr>
          <a:lstStyle/>
          <a:p>
            <a:r>
              <a:rPr lang="en-US" dirty="0" smtClean="0"/>
              <a:t>10 µm long device, sin ±1 V, 80 MHz</a:t>
            </a:r>
            <a:endParaRPr lang="en-US" dirty="0"/>
          </a:p>
        </p:txBody>
      </p:sp>
    </p:spTree>
    <p:extLst>
      <p:ext uri="{BB962C8B-B14F-4D97-AF65-F5344CB8AC3E}">
        <p14:creationId xmlns:p14="http://schemas.microsoft.com/office/powerpoint/2010/main" val="205769035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1307_Template_praesentation_master">
  <a:themeElements>
    <a:clrScheme name="ETH">
      <a:dk1>
        <a:srgbClr val="000000"/>
      </a:dk1>
      <a:lt1>
        <a:srgbClr val="FFFFFF"/>
      </a:lt1>
      <a:dk2>
        <a:srgbClr val="000000"/>
      </a:dk2>
      <a:lt2>
        <a:srgbClr val="FFFFFF"/>
      </a:lt2>
      <a:accent1>
        <a:srgbClr val="00335B"/>
      </a:accent1>
      <a:accent2>
        <a:srgbClr val="005091"/>
      </a:accent2>
      <a:accent3>
        <a:srgbClr val="7FA7C8"/>
      </a:accent3>
      <a:accent4>
        <a:srgbClr val="BFD3E3"/>
      </a:accent4>
      <a:accent5>
        <a:srgbClr val="F5A858"/>
      </a:accent5>
      <a:accent6>
        <a:srgbClr val="7A4A60"/>
      </a:accent6>
      <a:hlink>
        <a:srgbClr val="52ADE7"/>
      </a:hlink>
      <a:folHlink>
        <a:srgbClr val="C7E4F7"/>
      </a:folHlink>
    </a:clrScheme>
    <a:fontScheme name="1_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nSpc>
            <a:spcPts val="2400"/>
          </a:lnSpc>
          <a:spcBef>
            <a:spcPts val="300"/>
          </a:spcBef>
          <a:defRPr sz="2000" dirty="0" smtClean="0"/>
        </a:defPPr>
      </a:lstStyle>
    </a:tx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1307_Template_praesentation_master</Template>
  <TotalTime>0</TotalTime>
  <Words>274</Words>
  <Application>Microsoft Office PowerPoint</Application>
  <PresentationFormat>Bildschirmpräsentation (4:3)</PresentationFormat>
  <Paragraphs>37</Paragraphs>
  <Slides>9</Slides>
  <Notes>4</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1307_Template_praesentation_master</vt:lpstr>
      <vt:lpstr>NAVOLCHI  Project Meeting Eindhoven Surface Plasmon Polariton Absoprtion Modulator  </vt:lpstr>
      <vt:lpstr>Design</vt:lpstr>
      <vt:lpstr>Mode</vt:lpstr>
      <vt:lpstr>Optical Microscope Image Single Device</vt:lpstr>
      <vt:lpstr>Optical Microscope Image Four Channel Array (50 µm ptich)</vt:lpstr>
      <vt:lpstr>SEM Image Cross Section</vt:lpstr>
      <vt:lpstr>Characterization (in progress)</vt:lpstr>
      <vt:lpstr>Characterization (in progress)</vt:lpstr>
      <vt:lpstr>Characterization (in progress)</vt:lpstr>
    </vt:vector>
  </TitlesOfParts>
  <Company>ETH Zuerich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Hössbacher</dc:creator>
  <cp:lastModifiedBy>Claudia Hössbacher</cp:lastModifiedBy>
  <cp:revision>8</cp:revision>
  <cp:lastPrinted>2008-03-19T15:04:09Z</cp:lastPrinted>
  <dcterms:created xsi:type="dcterms:W3CDTF">2014-01-27T16:29:50Z</dcterms:created>
  <dcterms:modified xsi:type="dcterms:W3CDTF">2014-01-28T07:37:07Z</dcterms:modified>
</cp:coreProperties>
</file>