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71" r:id="rId2"/>
    <p:sldId id="274" r:id="rId3"/>
    <p:sldId id="275" r:id="rId4"/>
    <p:sldId id="277" r:id="rId5"/>
    <p:sldId id="278" r:id="rId6"/>
    <p:sldId id="279" r:id="rId7"/>
    <p:sldId id="280" r:id="rId8"/>
    <p:sldId id="281" r:id="rId9"/>
    <p:sldId id="282" r:id="rId10"/>
    <p:sldId id="283" r:id="rId11"/>
    <p:sldId id="284" r:id="rId12"/>
    <p:sldId id="285" r:id="rId13"/>
    <p:sldId id="286" r:id="rId14"/>
    <p:sldId id="287" r:id="rId15"/>
    <p:sldId id="288" r:id="rId16"/>
    <p:sldId id="289" r:id="rId17"/>
    <p:sldId id="273" r:id="rId18"/>
    <p:sldId id="290" r:id="rId19"/>
    <p:sldId id="296" r:id="rId20"/>
    <p:sldId id="293" r:id="rId21"/>
    <p:sldId id="294" r:id="rId22"/>
    <p:sldId id="292" r:id="rId23"/>
    <p:sldId id="295" r:id="rId24"/>
  </p:sldIdLst>
  <p:sldSz cx="9144000" cy="6858000" type="screen4x3"/>
  <p:notesSz cx="6858000" cy="91440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Stile con tema 1 - Color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essuno stile, nessuna grigli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Stile con tema 1 - Colore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Stile con tema 1 - Colore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Stile con tema 1 - Colore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Stile con tema 1 - Colore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B4B98B0-60AC-42C2-AFA5-B58CD77FA1E5}" styleName="Stile chiaro 1 - Colore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3" autoAdjust="0"/>
    <p:restoredTop sz="94689" autoAdjust="0"/>
  </p:normalViewPr>
  <p:slideViewPr>
    <p:cSldViewPr>
      <p:cViewPr>
        <p:scale>
          <a:sx n="70" d="100"/>
          <a:sy n="70" d="100"/>
        </p:scale>
        <p:origin x="-1974" y="-46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EFB26C-BBDE-4F56-A401-3F24DD353D53}" type="datetimeFigureOut">
              <a:rPr lang="en-US" smtClean="0"/>
              <a:t>1/27/2014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1566C0-B5CA-4E09-AAD0-7ED28606452F}" type="slidenum">
              <a:rPr lang="en-US" smtClean="0"/>
              <a:t>‹#›</a:t>
            </a:fld>
            <a:endParaRPr lang="en-US"/>
          </a:p>
        </p:txBody>
      </p:sp>
    </p:spTree>
    <p:extLst>
      <p:ext uri="{BB962C8B-B14F-4D97-AF65-F5344CB8AC3E}">
        <p14:creationId xmlns:p14="http://schemas.microsoft.com/office/powerpoint/2010/main" val="250988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873993" eaLnBrk="0" hangingPunct="0">
              <a:defRPr sz="2300">
                <a:solidFill>
                  <a:schemeClr val="tx1"/>
                </a:solidFill>
                <a:latin typeface="Arial" charset="0"/>
                <a:ea typeface="ＭＳ Ｐゴシック" pitchFamily="-96" charset="-128"/>
              </a:defRPr>
            </a:lvl1pPr>
            <a:lvl2pPr marL="698002" indent="-268462" defTabSz="873993" eaLnBrk="0" hangingPunct="0">
              <a:defRPr sz="2300">
                <a:solidFill>
                  <a:schemeClr val="tx1"/>
                </a:solidFill>
                <a:latin typeface="Arial" charset="0"/>
                <a:ea typeface="ＭＳ Ｐゴシック" pitchFamily="-96" charset="-128"/>
              </a:defRPr>
            </a:lvl2pPr>
            <a:lvl3pPr marL="1073849" indent="-214770" defTabSz="873993" eaLnBrk="0" hangingPunct="0">
              <a:defRPr sz="2300">
                <a:solidFill>
                  <a:schemeClr val="tx1"/>
                </a:solidFill>
                <a:latin typeface="Arial" charset="0"/>
                <a:ea typeface="ＭＳ Ｐゴシック" pitchFamily="-96" charset="-128"/>
              </a:defRPr>
            </a:lvl3pPr>
            <a:lvl4pPr marL="1503388" indent="-214770" defTabSz="873993" eaLnBrk="0" hangingPunct="0">
              <a:defRPr sz="2300">
                <a:solidFill>
                  <a:schemeClr val="tx1"/>
                </a:solidFill>
                <a:latin typeface="Arial" charset="0"/>
                <a:ea typeface="ＭＳ Ｐゴシック" pitchFamily="-96" charset="-128"/>
              </a:defRPr>
            </a:lvl4pPr>
            <a:lvl5pPr marL="1932927" indent="-214770" defTabSz="873993" eaLnBrk="0" hangingPunct="0">
              <a:defRPr sz="2300">
                <a:solidFill>
                  <a:schemeClr val="tx1"/>
                </a:solidFill>
                <a:latin typeface="Arial" charset="0"/>
                <a:ea typeface="ＭＳ Ｐゴシック" pitchFamily="-96" charset="-128"/>
              </a:defRPr>
            </a:lvl5pPr>
            <a:lvl6pPr marL="2362467" indent="-214770" defTabSz="873993" eaLnBrk="0" fontAlgn="base" hangingPunct="0">
              <a:lnSpc>
                <a:spcPct val="90000"/>
              </a:lnSpc>
              <a:spcBef>
                <a:spcPct val="20000"/>
              </a:spcBef>
              <a:spcAft>
                <a:spcPct val="0"/>
              </a:spcAft>
              <a:buClr>
                <a:schemeClr val="accent2"/>
              </a:buClr>
              <a:buFont typeface="Wingdings" pitchFamily="2" charset="2"/>
              <a:buChar char=""/>
              <a:defRPr sz="2300">
                <a:solidFill>
                  <a:schemeClr val="tx1"/>
                </a:solidFill>
                <a:latin typeface="Arial" charset="0"/>
                <a:ea typeface="ＭＳ Ｐゴシック" pitchFamily="-96" charset="-128"/>
              </a:defRPr>
            </a:lvl6pPr>
            <a:lvl7pPr marL="2792006" indent="-214770" defTabSz="873993" eaLnBrk="0" fontAlgn="base" hangingPunct="0">
              <a:lnSpc>
                <a:spcPct val="90000"/>
              </a:lnSpc>
              <a:spcBef>
                <a:spcPct val="20000"/>
              </a:spcBef>
              <a:spcAft>
                <a:spcPct val="0"/>
              </a:spcAft>
              <a:buClr>
                <a:schemeClr val="accent2"/>
              </a:buClr>
              <a:buFont typeface="Wingdings" pitchFamily="2" charset="2"/>
              <a:buChar char=""/>
              <a:defRPr sz="2300">
                <a:solidFill>
                  <a:schemeClr val="tx1"/>
                </a:solidFill>
                <a:latin typeface="Arial" charset="0"/>
                <a:ea typeface="ＭＳ Ｐゴシック" pitchFamily="-96" charset="-128"/>
              </a:defRPr>
            </a:lvl7pPr>
            <a:lvl8pPr marL="3221546" indent="-214770" defTabSz="873993" eaLnBrk="0" fontAlgn="base" hangingPunct="0">
              <a:lnSpc>
                <a:spcPct val="90000"/>
              </a:lnSpc>
              <a:spcBef>
                <a:spcPct val="20000"/>
              </a:spcBef>
              <a:spcAft>
                <a:spcPct val="0"/>
              </a:spcAft>
              <a:buClr>
                <a:schemeClr val="accent2"/>
              </a:buClr>
              <a:buFont typeface="Wingdings" pitchFamily="2" charset="2"/>
              <a:buChar char=""/>
              <a:defRPr sz="2300">
                <a:solidFill>
                  <a:schemeClr val="tx1"/>
                </a:solidFill>
                <a:latin typeface="Arial" charset="0"/>
                <a:ea typeface="ＭＳ Ｐゴシック" pitchFamily="-96" charset="-128"/>
              </a:defRPr>
            </a:lvl8pPr>
            <a:lvl9pPr marL="3651085" indent="-214770" defTabSz="873993" eaLnBrk="0" fontAlgn="base" hangingPunct="0">
              <a:lnSpc>
                <a:spcPct val="90000"/>
              </a:lnSpc>
              <a:spcBef>
                <a:spcPct val="20000"/>
              </a:spcBef>
              <a:spcAft>
                <a:spcPct val="0"/>
              </a:spcAft>
              <a:buClr>
                <a:schemeClr val="accent2"/>
              </a:buClr>
              <a:buFont typeface="Wingdings" pitchFamily="2" charset="2"/>
              <a:buChar char=""/>
              <a:defRPr sz="2300">
                <a:solidFill>
                  <a:schemeClr val="tx1"/>
                </a:solidFill>
                <a:latin typeface="Arial" charset="0"/>
                <a:ea typeface="ＭＳ Ｐゴシック" pitchFamily="-96" charset="-128"/>
              </a:defRPr>
            </a:lvl9pPr>
          </a:lstStyle>
          <a:p>
            <a:fld id="{0F78886B-D595-44F3-BD55-BA044D1DCD05}" type="slidenum">
              <a:rPr lang="en-US" sz="1100"/>
              <a:pPr/>
              <a:t>1</a:t>
            </a:fld>
            <a:endParaRPr lang="en-US" sz="110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355600" y="914400"/>
            <a:ext cx="8229600" cy="1905000"/>
          </a:xfrm>
        </p:spPr>
        <p:txBody>
          <a:bodyPr/>
          <a:lstStyle/>
          <a:p>
            <a:pPr algn="ctr" eaLnBrk="1" hangingPunct="1"/>
            <a:r>
              <a:rPr lang="en-US" smtClean="0"/>
              <a:t>STMicroelectronics</a:t>
            </a:r>
            <a:br>
              <a:rPr lang="en-US" smtClean="0"/>
            </a:br>
            <a:r>
              <a:rPr lang="en-US" smtClean="0"/>
              <a:t>Progress Report</a:t>
            </a:r>
          </a:p>
        </p:txBody>
      </p:sp>
      <p:grpSp>
        <p:nvGrpSpPr>
          <p:cNvPr id="16387" name="Group 8"/>
          <p:cNvGrpSpPr>
            <a:grpSpLocks/>
          </p:cNvGrpSpPr>
          <p:nvPr/>
        </p:nvGrpSpPr>
        <p:grpSpPr bwMode="auto">
          <a:xfrm>
            <a:off x="2667000" y="3200400"/>
            <a:ext cx="3733800" cy="2890838"/>
            <a:chOff x="4930775" y="3733800"/>
            <a:chExt cx="2841625" cy="2357438"/>
          </a:xfrm>
        </p:grpSpPr>
        <p:pic>
          <p:nvPicPr>
            <p:cNvPr id="1638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80216" y="3733800"/>
              <a:ext cx="1483638" cy="495826"/>
            </a:xfrm>
            <a:prstGeom prst="rect">
              <a:avLst/>
            </a:prstGeom>
            <a:noFill/>
            <a:ln>
              <a:noFill/>
            </a:ln>
            <a:effectLst>
              <a:outerShdw dist="50800" dir="5400000" algn="ctr" rotWithShape="0">
                <a:srgbClr val="000000">
                  <a:alpha val="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30775" y="4419600"/>
              <a:ext cx="2841625" cy="1671638"/>
            </a:xfrm>
            <a:prstGeom prst="rect">
              <a:avLst/>
            </a:prstGeom>
            <a:solidFill>
              <a:schemeClr val="accent1">
                <a:alpha val="0"/>
              </a:schemeClr>
            </a:solidFill>
            <a:ln>
              <a:noFill/>
            </a:ln>
            <a:extLs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282993151"/>
      </p:ext>
    </p:extLst>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Digital Clock Recovery</a:t>
            </a:r>
            <a:endParaRPr lang="en-US" dirty="0"/>
          </a:p>
        </p:txBody>
      </p:sp>
      <p:sp>
        <p:nvSpPr>
          <p:cNvPr id="37" name="Rectangle 36"/>
          <p:cNvSpPr/>
          <p:nvPr/>
        </p:nvSpPr>
        <p:spPr>
          <a:xfrm>
            <a:off x="1143000" y="2481613"/>
            <a:ext cx="1600200" cy="10668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TIAs</a:t>
            </a:r>
            <a:endParaRPr lang="en-US" sz="2800" dirty="0">
              <a:solidFill>
                <a:schemeClr val="tx1"/>
              </a:solidFill>
            </a:endParaRPr>
          </a:p>
        </p:txBody>
      </p:sp>
      <p:cxnSp>
        <p:nvCxnSpPr>
          <p:cNvPr id="38" name="Straight Arrow Connector 37"/>
          <p:cNvCxnSpPr/>
          <p:nvPr/>
        </p:nvCxnSpPr>
        <p:spPr>
          <a:xfrm>
            <a:off x="2759364" y="3015013"/>
            <a:ext cx="1219200" cy="314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3003442" y="2917041"/>
            <a:ext cx="261534" cy="22860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endCxn id="37" idx="1"/>
          </p:cNvCxnSpPr>
          <p:nvPr/>
        </p:nvCxnSpPr>
        <p:spPr>
          <a:xfrm>
            <a:off x="457200" y="3015013"/>
            <a:ext cx="6858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V="1">
            <a:off x="609600" y="2917041"/>
            <a:ext cx="190500" cy="228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TextBox 41"/>
          <p:cNvSpPr txBox="1"/>
          <p:nvPr/>
        </p:nvSpPr>
        <p:spPr>
          <a:xfrm>
            <a:off x="617848" y="2993241"/>
            <a:ext cx="276038" cy="307777"/>
          </a:xfrm>
          <a:prstGeom prst="rect">
            <a:avLst/>
          </a:prstGeom>
          <a:noFill/>
        </p:spPr>
        <p:txBody>
          <a:bodyPr wrap="none" rtlCol="0">
            <a:spAutoFit/>
          </a:bodyPr>
          <a:lstStyle/>
          <a:p>
            <a:r>
              <a:rPr lang="en-US" sz="1400" dirty="0" smtClean="0"/>
              <a:t>4</a:t>
            </a:r>
            <a:endParaRPr lang="en-US" sz="1400" dirty="0"/>
          </a:p>
        </p:txBody>
      </p:sp>
      <p:sp>
        <p:nvSpPr>
          <p:cNvPr id="43" name="TextBox 42"/>
          <p:cNvSpPr txBox="1"/>
          <p:nvPr/>
        </p:nvSpPr>
        <p:spPr>
          <a:xfrm>
            <a:off x="3048000" y="2993241"/>
            <a:ext cx="276038" cy="307777"/>
          </a:xfrm>
          <a:prstGeom prst="rect">
            <a:avLst/>
          </a:prstGeom>
          <a:noFill/>
        </p:spPr>
        <p:txBody>
          <a:bodyPr wrap="none" rtlCol="0">
            <a:spAutoFit/>
          </a:bodyPr>
          <a:lstStyle/>
          <a:p>
            <a:r>
              <a:rPr lang="en-US" sz="1400" dirty="0" smtClean="0"/>
              <a:t>4</a:t>
            </a:r>
            <a:endParaRPr lang="en-US" sz="1400" dirty="0"/>
          </a:p>
        </p:txBody>
      </p:sp>
      <p:grpSp>
        <p:nvGrpSpPr>
          <p:cNvPr id="44" name="Group 43"/>
          <p:cNvGrpSpPr/>
          <p:nvPr/>
        </p:nvGrpSpPr>
        <p:grpSpPr>
          <a:xfrm>
            <a:off x="2827700" y="2649570"/>
            <a:ext cx="992675" cy="164878"/>
            <a:chOff x="2834849" y="2552147"/>
            <a:chExt cx="992675" cy="164878"/>
          </a:xfrm>
        </p:grpSpPr>
        <p:cxnSp>
          <p:nvCxnSpPr>
            <p:cNvPr id="61" name="Elbow Connector 60"/>
            <p:cNvCxnSpPr/>
            <p:nvPr/>
          </p:nvCxnSpPr>
          <p:spPr>
            <a:xfrm>
              <a:off x="2951402" y="2552774"/>
              <a:ext cx="198107" cy="157742"/>
            </a:xfrm>
            <a:prstGeom prst="bentConnector3">
              <a:avLst/>
            </a:prstGeom>
            <a:ln w="15875"/>
          </p:spPr>
          <p:style>
            <a:lnRef idx="1">
              <a:schemeClr val="accent1"/>
            </a:lnRef>
            <a:fillRef idx="0">
              <a:schemeClr val="accent1"/>
            </a:fillRef>
            <a:effectRef idx="0">
              <a:schemeClr val="accent1"/>
            </a:effectRef>
            <a:fontRef idx="minor">
              <a:schemeClr val="tx1"/>
            </a:fontRef>
          </p:style>
        </p:cxnSp>
        <p:cxnSp>
          <p:nvCxnSpPr>
            <p:cNvPr id="62" name="Elbow Connector 61"/>
            <p:cNvCxnSpPr/>
            <p:nvPr/>
          </p:nvCxnSpPr>
          <p:spPr>
            <a:xfrm>
              <a:off x="3149509" y="2552147"/>
              <a:ext cx="497708" cy="158285"/>
            </a:xfrm>
            <a:prstGeom prst="bentConnector3">
              <a:avLst/>
            </a:prstGeom>
            <a:ln w="15875"/>
          </p:spPr>
          <p:style>
            <a:lnRef idx="1">
              <a:schemeClr val="accent1"/>
            </a:lnRef>
            <a:fillRef idx="0">
              <a:schemeClr val="accent1"/>
            </a:fillRef>
            <a:effectRef idx="0">
              <a:schemeClr val="accent1"/>
            </a:effectRef>
            <a:fontRef idx="minor">
              <a:schemeClr val="tx1"/>
            </a:fontRef>
          </p:style>
        </p:cxnSp>
        <p:cxnSp>
          <p:nvCxnSpPr>
            <p:cNvPr id="63" name="Elbow Connector 62"/>
            <p:cNvCxnSpPr/>
            <p:nvPr/>
          </p:nvCxnSpPr>
          <p:spPr>
            <a:xfrm>
              <a:off x="3649110" y="2552231"/>
              <a:ext cx="178414" cy="158201"/>
            </a:xfrm>
            <a:prstGeom prst="bentConnector3">
              <a:avLst/>
            </a:prstGeom>
            <a:ln w="15875"/>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V="1">
              <a:off x="3649110" y="2552147"/>
              <a:ext cx="0" cy="15828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V="1">
              <a:off x="3149509" y="2552231"/>
              <a:ext cx="0" cy="15828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2954016" y="2552147"/>
              <a:ext cx="0" cy="164568"/>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H="1">
              <a:off x="2834849" y="2717025"/>
              <a:ext cx="120495"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45" name="TextBox 44"/>
          <p:cNvSpPr txBox="1"/>
          <p:nvPr/>
        </p:nvSpPr>
        <p:spPr>
          <a:xfrm>
            <a:off x="2834849" y="3245953"/>
            <a:ext cx="1143715" cy="276999"/>
          </a:xfrm>
          <a:prstGeom prst="rect">
            <a:avLst/>
          </a:prstGeom>
          <a:noFill/>
        </p:spPr>
        <p:txBody>
          <a:bodyPr wrap="square" rtlCol="0">
            <a:spAutoFit/>
          </a:bodyPr>
          <a:lstStyle/>
          <a:p>
            <a:r>
              <a:rPr lang="en-US" sz="1200" dirty="0" smtClean="0"/>
              <a:t>Incoming data</a:t>
            </a:r>
            <a:endParaRPr lang="en-US" sz="1200" dirty="0"/>
          </a:p>
        </p:txBody>
      </p:sp>
      <p:sp>
        <p:nvSpPr>
          <p:cNvPr id="46" name="Rounded Rectangle 45"/>
          <p:cNvSpPr/>
          <p:nvPr/>
        </p:nvSpPr>
        <p:spPr>
          <a:xfrm>
            <a:off x="4002894" y="1872013"/>
            <a:ext cx="4302905" cy="2286000"/>
          </a:xfrm>
          <a:prstGeom prst="roundRect">
            <a:avLst/>
          </a:prstGeom>
          <a:solidFill>
            <a:srgbClr val="AE9A76"/>
          </a:solidFill>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7" name="TextBox 46"/>
          <p:cNvSpPr txBox="1"/>
          <p:nvPr/>
        </p:nvSpPr>
        <p:spPr>
          <a:xfrm>
            <a:off x="5072604" y="2261957"/>
            <a:ext cx="184731" cy="369332"/>
          </a:xfrm>
          <a:prstGeom prst="rect">
            <a:avLst/>
          </a:prstGeom>
          <a:noFill/>
        </p:spPr>
        <p:txBody>
          <a:bodyPr wrap="none" rtlCol="0">
            <a:spAutoFit/>
          </a:bodyPr>
          <a:lstStyle/>
          <a:p>
            <a:endParaRPr lang="en-US" dirty="0"/>
          </a:p>
        </p:txBody>
      </p:sp>
      <p:sp>
        <p:nvSpPr>
          <p:cNvPr id="48" name="Rectangle 47"/>
          <p:cNvSpPr/>
          <p:nvPr/>
        </p:nvSpPr>
        <p:spPr>
          <a:xfrm>
            <a:off x="4414523" y="3101768"/>
            <a:ext cx="1071877" cy="936172"/>
          </a:xfrm>
          <a:prstGeom prst="rect">
            <a:avLst/>
          </a:prstGeom>
          <a:solidFill>
            <a:srgbClr val="EEDCB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Clock Recovery Circuit</a:t>
            </a:r>
            <a:endParaRPr lang="en-US" sz="1400" dirty="0">
              <a:solidFill>
                <a:schemeClr val="tx1"/>
              </a:solidFill>
            </a:endParaRPr>
          </a:p>
        </p:txBody>
      </p:sp>
      <p:cxnSp>
        <p:nvCxnSpPr>
          <p:cNvPr id="49" name="Straight Connector 48"/>
          <p:cNvCxnSpPr>
            <a:stCxn id="46" idx="1"/>
          </p:cNvCxnSpPr>
          <p:nvPr/>
        </p:nvCxnSpPr>
        <p:spPr>
          <a:xfrm>
            <a:off x="4002894" y="3015013"/>
            <a:ext cx="152338"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4155232" y="3015013"/>
            <a:ext cx="0" cy="55484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a:off x="4155232" y="3569854"/>
            <a:ext cx="252096"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2" name="Rectangle 51"/>
          <p:cNvSpPr/>
          <p:nvPr/>
        </p:nvSpPr>
        <p:spPr>
          <a:xfrm>
            <a:off x="5712461" y="2013527"/>
            <a:ext cx="914399" cy="936172"/>
          </a:xfrm>
          <a:prstGeom prst="rect">
            <a:avLst/>
          </a:prstGeom>
          <a:solidFill>
            <a:srgbClr val="EEDCB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 Decision Making </a:t>
            </a:r>
            <a:r>
              <a:rPr lang="en-US" sz="1400" dirty="0">
                <a:solidFill>
                  <a:schemeClr val="tx1"/>
                </a:solidFill>
              </a:rPr>
              <a:t>C</a:t>
            </a:r>
            <a:r>
              <a:rPr lang="en-US" sz="1400" dirty="0" smtClean="0">
                <a:solidFill>
                  <a:schemeClr val="tx1"/>
                </a:solidFill>
              </a:rPr>
              <a:t>ircuit</a:t>
            </a:r>
            <a:endParaRPr lang="en-US" sz="1400" dirty="0">
              <a:solidFill>
                <a:schemeClr val="tx1"/>
              </a:solidFill>
            </a:endParaRPr>
          </a:p>
        </p:txBody>
      </p:sp>
      <p:cxnSp>
        <p:nvCxnSpPr>
          <p:cNvPr id="53" name="Straight Connector 52"/>
          <p:cNvCxnSpPr/>
          <p:nvPr/>
        </p:nvCxnSpPr>
        <p:spPr>
          <a:xfrm flipV="1">
            <a:off x="4155232" y="2460500"/>
            <a:ext cx="0" cy="55451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Arrow Connector 53"/>
          <p:cNvCxnSpPr/>
          <p:nvPr/>
        </p:nvCxnSpPr>
        <p:spPr>
          <a:xfrm>
            <a:off x="5486400" y="3602841"/>
            <a:ext cx="1524000"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p:nvPr/>
        </p:nvCxnSpPr>
        <p:spPr>
          <a:xfrm flipV="1">
            <a:off x="6169661" y="2983014"/>
            <a:ext cx="0" cy="619827"/>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a:off x="4155232" y="2446623"/>
            <a:ext cx="1557229"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7" name="TextBox 56"/>
          <p:cNvSpPr txBox="1"/>
          <p:nvPr/>
        </p:nvSpPr>
        <p:spPr>
          <a:xfrm>
            <a:off x="5909813" y="3621361"/>
            <a:ext cx="519694" cy="276999"/>
          </a:xfrm>
          <a:prstGeom prst="rect">
            <a:avLst/>
          </a:prstGeom>
          <a:noFill/>
        </p:spPr>
        <p:txBody>
          <a:bodyPr wrap="none" rtlCol="0">
            <a:spAutoFit/>
          </a:bodyPr>
          <a:lstStyle/>
          <a:p>
            <a:r>
              <a:rPr lang="en-US" sz="1200" dirty="0" smtClean="0"/>
              <a:t>Clock</a:t>
            </a:r>
            <a:endParaRPr lang="en-US" sz="1200" dirty="0"/>
          </a:p>
        </p:txBody>
      </p:sp>
      <p:sp>
        <p:nvSpPr>
          <p:cNvPr id="58" name="TextBox 57"/>
          <p:cNvSpPr txBox="1"/>
          <p:nvPr/>
        </p:nvSpPr>
        <p:spPr>
          <a:xfrm>
            <a:off x="7024255" y="3313585"/>
            <a:ext cx="1108317" cy="584775"/>
          </a:xfrm>
          <a:prstGeom prst="rect">
            <a:avLst/>
          </a:prstGeom>
          <a:noFill/>
        </p:spPr>
        <p:txBody>
          <a:bodyPr wrap="none" rtlCol="0">
            <a:spAutoFit/>
          </a:bodyPr>
          <a:lstStyle/>
          <a:p>
            <a:r>
              <a:rPr lang="en-US" sz="1600" dirty="0" smtClean="0"/>
              <a:t>Recovered </a:t>
            </a:r>
          </a:p>
          <a:p>
            <a:r>
              <a:rPr lang="en-US" sz="1600" dirty="0" smtClean="0"/>
              <a:t>Clock</a:t>
            </a:r>
            <a:endParaRPr lang="en-US" sz="1600" dirty="0"/>
          </a:p>
        </p:txBody>
      </p:sp>
      <p:sp>
        <p:nvSpPr>
          <p:cNvPr id="59" name="TextBox 58"/>
          <p:cNvSpPr txBox="1"/>
          <p:nvPr/>
        </p:nvSpPr>
        <p:spPr>
          <a:xfrm>
            <a:off x="7007038" y="2037170"/>
            <a:ext cx="571375" cy="584775"/>
          </a:xfrm>
          <a:prstGeom prst="rect">
            <a:avLst/>
          </a:prstGeom>
          <a:noFill/>
        </p:spPr>
        <p:txBody>
          <a:bodyPr wrap="none" rtlCol="0">
            <a:spAutoFit/>
          </a:bodyPr>
          <a:lstStyle/>
          <a:p>
            <a:r>
              <a:rPr lang="en-US" sz="1600" dirty="0" smtClean="0"/>
              <a:t> </a:t>
            </a:r>
          </a:p>
          <a:p>
            <a:r>
              <a:rPr lang="en-US" sz="1600" dirty="0" smtClean="0"/>
              <a:t>Data</a:t>
            </a:r>
            <a:endParaRPr lang="en-US" sz="1600" dirty="0"/>
          </a:p>
        </p:txBody>
      </p:sp>
      <p:cxnSp>
        <p:nvCxnSpPr>
          <p:cNvPr id="60" name="Straight Arrow Connector 59"/>
          <p:cNvCxnSpPr/>
          <p:nvPr/>
        </p:nvCxnSpPr>
        <p:spPr>
          <a:xfrm>
            <a:off x="6626860" y="2460500"/>
            <a:ext cx="401967"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457200" y="4744770"/>
            <a:ext cx="8324715" cy="523220"/>
          </a:xfrm>
          <a:prstGeom prst="rect">
            <a:avLst/>
          </a:prstGeom>
          <a:noFill/>
        </p:spPr>
        <p:txBody>
          <a:bodyPr wrap="none" rtlCol="0">
            <a:spAutoFit/>
          </a:bodyPr>
          <a:lstStyle/>
          <a:p>
            <a:pPr lvl="0"/>
            <a:r>
              <a:rPr lang="en-US" sz="1400" i="1" dirty="0">
                <a:solidFill>
                  <a:prstClr val="black"/>
                </a:solidFill>
              </a:rPr>
              <a:t>Clock Recovery Circuit </a:t>
            </a:r>
            <a:r>
              <a:rPr lang="en-US" sz="1400" dirty="0">
                <a:solidFill>
                  <a:prstClr val="black"/>
                </a:solidFill>
              </a:rPr>
              <a:t>allows the Receiver to regenerate serial data </a:t>
            </a:r>
            <a:r>
              <a:rPr lang="en-US" sz="1400" dirty="0" smtClean="0">
                <a:solidFill>
                  <a:prstClr val="black"/>
                </a:solidFill>
              </a:rPr>
              <a:t>with </a:t>
            </a:r>
            <a:r>
              <a:rPr lang="en-US" sz="1400" dirty="0">
                <a:solidFill>
                  <a:prstClr val="black"/>
                </a:solidFill>
              </a:rPr>
              <a:t>the fewest bit errors </a:t>
            </a:r>
            <a:endParaRPr lang="en-US" sz="1400" dirty="0" smtClean="0">
              <a:solidFill>
                <a:prstClr val="black"/>
              </a:solidFill>
            </a:endParaRPr>
          </a:p>
          <a:p>
            <a:pPr lvl="0"/>
            <a:r>
              <a:rPr lang="en-US" sz="1400" dirty="0" smtClean="0">
                <a:solidFill>
                  <a:prstClr val="black"/>
                </a:solidFill>
              </a:rPr>
              <a:t>and </a:t>
            </a:r>
            <a:r>
              <a:rPr lang="en-US" sz="1400" dirty="0">
                <a:solidFill>
                  <a:prstClr val="black"/>
                </a:solidFill>
              </a:rPr>
              <a:t>to obtain a correct interpretation of itself. </a:t>
            </a:r>
          </a:p>
        </p:txBody>
      </p:sp>
      <p:sp>
        <p:nvSpPr>
          <p:cNvPr id="7" name="Slide Number Placeholder 6"/>
          <p:cNvSpPr>
            <a:spLocks noGrp="1"/>
          </p:cNvSpPr>
          <p:nvPr>
            <p:ph type="sldNum" sz="quarter" idx="12"/>
          </p:nvPr>
        </p:nvSpPr>
        <p:spPr/>
        <p:txBody>
          <a:bodyPr/>
          <a:lstStyle/>
          <a:p>
            <a:fld id="{B6F15528-21DE-4FAA-801E-634DDDAF4B2B}" type="slidenum">
              <a:rPr lang="en-US" smtClean="0"/>
              <a:pPr/>
              <a:t>10</a:t>
            </a:fld>
            <a:endParaRPr lang="en-US" dirty="0"/>
          </a:p>
        </p:txBody>
      </p:sp>
    </p:spTree>
    <p:extLst>
      <p:ext uri="{BB962C8B-B14F-4D97-AF65-F5344CB8AC3E}">
        <p14:creationId xmlns:p14="http://schemas.microsoft.com/office/powerpoint/2010/main" val="21869155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Digital Clock Recovery</a:t>
            </a:r>
            <a:endParaRPr lang="en-US" dirty="0"/>
          </a:p>
        </p:txBody>
      </p:sp>
      <p:grpSp>
        <p:nvGrpSpPr>
          <p:cNvPr id="4" name="Gruppo 46"/>
          <p:cNvGrpSpPr/>
          <p:nvPr/>
        </p:nvGrpSpPr>
        <p:grpSpPr>
          <a:xfrm>
            <a:off x="303743" y="1617537"/>
            <a:ext cx="8607905" cy="1494528"/>
            <a:chOff x="303743" y="1617537"/>
            <a:chExt cx="8607905" cy="1494528"/>
          </a:xfrm>
        </p:grpSpPr>
        <p:sp>
          <p:nvSpPr>
            <p:cNvPr id="5" name="TextBox 4"/>
            <p:cNvSpPr txBox="1"/>
            <p:nvPr/>
          </p:nvSpPr>
          <p:spPr>
            <a:xfrm>
              <a:off x="4760371" y="1707114"/>
              <a:ext cx="184731" cy="369332"/>
            </a:xfrm>
            <a:prstGeom prst="rect">
              <a:avLst/>
            </a:prstGeom>
            <a:noFill/>
          </p:spPr>
          <p:txBody>
            <a:bodyPr wrap="none" rtlCol="0">
              <a:spAutoFit/>
            </a:bodyPr>
            <a:lstStyle/>
            <a:p>
              <a:endParaRPr lang="en-US" dirty="0"/>
            </a:p>
          </p:txBody>
        </p:sp>
        <p:grpSp>
          <p:nvGrpSpPr>
            <p:cNvPr id="6" name="Group 5"/>
            <p:cNvGrpSpPr/>
            <p:nvPr/>
          </p:nvGrpSpPr>
          <p:grpSpPr>
            <a:xfrm>
              <a:off x="303743" y="2348269"/>
              <a:ext cx="992675" cy="164878"/>
              <a:chOff x="319907" y="2025879"/>
              <a:chExt cx="992675" cy="164878"/>
            </a:xfrm>
          </p:grpSpPr>
          <p:cxnSp>
            <p:nvCxnSpPr>
              <p:cNvPr id="41" name="Elbow Connector 40"/>
              <p:cNvCxnSpPr/>
              <p:nvPr/>
            </p:nvCxnSpPr>
            <p:spPr>
              <a:xfrm>
                <a:off x="436460" y="2026506"/>
                <a:ext cx="198107" cy="157742"/>
              </a:xfrm>
              <a:prstGeom prst="bentConnector3">
                <a:avLst/>
              </a:prstGeom>
              <a:ln w="15875"/>
            </p:spPr>
            <p:style>
              <a:lnRef idx="1">
                <a:schemeClr val="accent1"/>
              </a:lnRef>
              <a:fillRef idx="0">
                <a:schemeClr val="accent1"/>
              </a:fillRef>
              <a:effectRef idx="0">
                <a:schemeClr val="accent1"/>
              </a:effectRef>
              <a:fontRef idx="minor">
                <a:schemeClr val="tx1"/>
              </a:fontRef>
            </p:style>
          </p:cxnSp>
          <p:cxnSp>
            <p:nvCxnSpPr>
              <p:cNvPr id="42" name="Elbow Connector 41"/>
              <p:cNvCxnSpPr/>
              <p:nvPr/>
            </p:nvCxnSpPr>
            <p:spPr>
              <a:xfrm>
                <a:off x="634567" y="2025879"/>
                <a:ext cx="497708" cy="158285"/>
              </a:xfrm>
              <a:prstGeom prst="bentConnector3">
                <a:avLst/>
              </a:prstGeom>
              <a:ln w="15875"/>
            </p:spPr>
            <p:style>
              <a:lnRef idx="1">
                <a:schemeClr val="accent1"/>
              </a:lnRef>
              <a:fillRef idx="0">
                <a:schemeClr val="accent1"/>
              </a:fillRef>
              <a:effectRef idx="0">
                <a:schemeClr val="accent1"/>
              </a:effectRef>
              <a:fontRef idx="minor">
                <a:schemeClr val="tx1"/>
              </a:fontRef>
            </p:style>
          </p:cxnSp>
          <p:cxnSp>
            <p:nvCxnSpPr>
              <p:cNvPr id="43" name="Elbow Connector 42"/>
              <p:cNvCxnSpPr/>
              <p:nvPr/>
            </p:nvCxnSpPr>
            <p:spPr>
              <a:xfrm>
                <a:off x="1134168" y="2025963"/>
                <a:ext cx="178414" cy="158201"/>
              </a:xfrm>
              <a:prstGeom prst="bentConnector3">
                <a:avLst/>
              </a:prstGeom>
              <a:ln w="15875"/>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V="1">
                <a:off x="1134168" y="2025879"/>
                <a:ext cx="0" cy="15828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V="1">
                <a:off x="634567" y="2025963"/>
                <a:ext cx="0" cy="15828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439074" y="2025879"/>
                <a:ext cx="0" cy="164568"/>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H="1">
                <a:off x="319907" y="2190757"/>
                <a:ext cx="120495"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7" name="TextBox 6"/>
            <p:cNvSpPr txBox="1"/>
            <p:nvPr/>
          </p:nvSpPr>
          <p:spPr>
            <a:xfrm>
              <a:off x="345518" y="2568766"/>
              <a:ext cx="1004226" cy="276999"/>
            </a:xfrm>
            <a:prstGeom prst="rect">
              <a:avLst/>
            </a:prstGeom>
            <a:noFill/>
          </p:spPr>
          <p:txBody>
            <a:bodyPr wrap="square" rtlCol="0">
              <a:spAutoFit/>
            </a:bodyPr>
            <a:lstStyle/>
            <a:p>
              <a:r>
                <a:rPr lang="en-US" sz="1200" dirty="0" smtClean="0"/>
                <a:t>Serial data</a:t>
              </a:r>
              <a:endParaRPr lang="en-US" sz="1200" dirty="0"/>
            </a:p>
          </p:txBody>
        </p:sp>
        <p:sp>
          <p:nvSpPr>
            <p:cNvPr id="8" name="Rounded Rectangle 7"/>
            <p:cNvSpPr/>
            <p:nvPr/>
          </p:nvSpPr>
          <p:spPr>
            <a:xfrm>
              <a:off x="1465550" y="1617537"/>
              <a:ext cx="3122463" cy="1494528"/>
            </a:xfrm>
            <a:prstGeom prst="roundRect">
              <a:avLst/>
            </a:prstGeom>
            <a:solidFill>
              <a:srgbClr val="AE9A76"/>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1849203" y="1776815"/>
              <a:ext cx="914399" cy="876371"/>
            </a:xfrm>
            <a:prstGeom prst="rect">
              <a:avLst/>
            </a:prstGeom>
            <a:solidFill>
              <a:srgbClr val="EEDCB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 </a:t>
              </a:r>
              <a:endParaRPr lang="en-US" sz="1100" dirty="0">
                <a:solidFill>
                  <a:schemeClr val="tx1"/>
                </a:solidFill>
              </a:endParaRPr>
            </a:p>
          </p:txBody>
        </p:sp>
        <p:sp>
          <p:nvSpPr>
            <p:cNvPr id="10" name="Rectangle 9"/>
            <p:cNvSpPr/>
            <p:nvPr/>
          </p:nvSpPr>
          <p:spPr>
            <a:xfrm>
              <a:off x="3302080" y="1787932"/>
              <a:ext cx="1041320" cy="876371"/>
            </a:xfrm>
            <a:prstGeom prst="rect">
              <a:avLst/>
            </a:prstGeom>
            <a:solidFill>
              <a:srgbClr val="EEDCB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 </a:t>
              </a:r>
              <a:endParaRPr lang="en-US" sz="1400" dirty="0">
                <a:solidFill>
                  <a:schemeClr val="tx1"/>
                </a:solidFill>
              </a:endParaRPr>
            </a:p>
          </p:txBody>
        </p:sp>
        <p:cxnSp>
          <p:nvCxnSpPr>
            <p:cNvPr id="11" name="Straight Arrow Connector 10"/>
            <p:cNvCxnSpPr/>
            <p:nvPr/>
          </p:nvCxnSpPr>
          <p:spPr>
            <a:xfrm>
              <a:off x="2763602" y="2245880"/>
              <a:ext cx="538478" cy="293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1465550" y="2245880"/>
              <a:ext cx="376458"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1676400" y="2743200"/>
              <a:ext cx="2297617" cy="307777"/>
            </a:xfrm>
            <a:prstGeom prst="rect">
              <a:avLst/>
            </a:prstGeom>
            <a:noFill/>
          </p:spPr>
          <p:txBody>
            <a:bodyPr wrap="none" rtlCol="0">
              <a:spAutoFit/>
            </a:bodyPr>
            <a:lstStyle/>
            <a:p>
              <a:r>
                <a:rPr lang="en-US" sz="1400" dirty="0" smtClean="0"/>
                <a:t>Digital Clock Recovery Circuit</a:t>
              </a:r>
              <a:endParaRPr lang="en-US" sz="1400" dirty="0"/>
            </a:p>
          </p:txBody>
        </p:sp>
        <p:grpSp>
          <p:nvGrpSpPr>
            <p:cNvPr id="14" name="Group 13"/>
            <p:cNvGrpSpPr/>
            <p:nvPr/>
          </p:nvGrpSpPr>
          <p:grpSpPr>
            <a:xfrm>
              <a:off x="1838152" y="1776815"/>
              <a:ext cx="882088" cy="745086"/>
              <a:chOff x="1639909" y="3302913"/>
              <a:chExt cx="882088" cy="745086"/>
            </a:xfrm>
          </p:grpSpPr>
          <p:grpSp>
            <p:nvGrpSpPr>
              <p:cNvPr id="35" name="Group 34"/>
              <p:cNvGrpSpPr/>
              <p:nvPr/>
            </p:nvGrpSpPr>
            <p:grpSpPr>
              <a:xfrm>
                <a:off x="1752600" y="3733800"/>
                <a:ext cx="685800" cy="314199"/>
                <a:chOff x="1752600" y="3733800"/>
                <a:chExt cx="2133600" cy="914400"/>
              </a:xfrm>
            </p:grpSpPr>
            <p:cxnSp>
              <p:nvCxnSpPr>
                <p:cNvPr id="37" name="Elbow Connector 36"/>
                <p:cNvCxnSpPr/>
                <p:nvPr/>
              </p:nvCxnSpPr>
              <p:spPr>
                <a:xfrm flipV="1">
                  <a:off x="1752600" y="3733800"/>
                  <a:ext cx="1143000" cy="914400"/>
                </a:xfrm>
                <a:prstGeom prst="bentConnector3">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Elbow Connector 37"/>
                <p:cNvCxnSpPr/>
                <p:nvPr/>
              </p:nvCxnSpPr>
              <p:spPr>
                <a:xfrm>
                  <a:off x="2895600" y="3733800"/>
                  <a:ext cx="990600" cy="914400"/>
                </a:xfrm>
                <a:prstGeom prst="bentConnector3">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V="1">
                  <a:off x="2324100" y="3733800"/>
                  <a:ext cx="0" cy="914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3390900" y="3733800"/>
                  <a:ext cx="0" cy="9144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36" name="TextBox 35"/>
              <p:cNvSpPr txBox="1"/>
              <p:nvPr/>
            </p:nvSpPr>
            <p:spPr>
              <a:xfrm>
                <a:off x="1639909" y="3302913"/>
                <a:ext cx="882088" cy="430887"/>
              </a:xfrm>
              <a:prstGeom prst="rect">
                <a:avLst/>
              </a:prstGeom>
              <a:noFill/>
            </p:spPr>
            <p:txBody>
              <a:bodyPr wrap="square" rtlCol="0">
                <a:spAutoFit/>
              </a:bodyPr>
              <a:lstStyle/>
              <a:p>
                <a:pPr algn="ctr"/>
                <a:r>
                  <a:rPr lang="en-US" sz="1100" dirty="0" smtClean="0"/>
                  <a:t>Edge Detection</a:t>
                </a:r>
                <a:endParaRPr lang="en-US" sz="1100" dirty="0"/>
              </a:p>
            </p:txBody>
          </p:sp>
        </p:grpSp>
        <p:cxnSp>
          <p:nvCxnSpPr>
            <p:cNvPr id="15" name="Elbow Connector 14"/>
            <p:cNvCxnSpPr/>
            <p:nvPr/>
          </p:nvCxnSpPr>
          <p:spPr>
            <a:xfrm>
              <a:off x="3544245" y="2214163"/>
              <a:ext cx="396198" cy="216544"/>
            </a:xfrm>
            <a:prstGeom prst="bentConnector3">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Elbow Connector 15"/>
            <p:cNvCxnSpPr/>
            <p:nvPr/>
          </p:nvCxnSpPr>
          <p:spPr>
            <a:xfrm>
              <a:off x="3935548" y="2215482"/>
              <a:ext cx="331651" cy="215226"/>
            </a:xfrm>
            <a:prstGeom prst="bentConnector3">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3940443" y="2213418"/>
              <a:ext cx="0" cy="21728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3549474" y="2213302"/>
              <a:ext cx="0" cy="22591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H="1" flipV="1">
              <a:off x="3405400" y="2439217"/>
              <a:ext cx="146729" cy="42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3478764" y="2486850"/>
              <a:ext cx="0" cy="15656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4195903" y="2484356"/>
              <a:ext cx="0" cy="15656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V="1">
              <a:off x="3657600" y="2486850"/>
              <a:ext cx="0" cy="15656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flipV="1">
              <a:off x="3839899" y="2486850"/>
              <a:ext cx="0" cy="15656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flipV="1">
              <a:off x="4038600" y="2484357"/>
              <a:ext cx="0" cy="15656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3433684" y="1819353"/>
              <a:ext cx="865613" cy="430887"/>
            </a:xfrm>
            <a:prstGeom prst="rect">
              <a:avLst/>
            </a:prstGeom>
            <a:noFill/>
          </p:spPr>
          <p:txBody>
            <a:bodyPr wrap="square" rtlCol="0">
              <a:spAutoFit/>
            </a:bodyPr>
            <a:lstStyle/>
            <a:p>
              <a:r>
                <a:rPr lang="en-US" sz="1100" dirty="0" smtClean="0"/>
                <a:t>Sampling Circuit</a:t>
              </a:r>
              <a:endParaRPr lang="en-US" sz="1100" dirty="0"/>
            </a:p>
          </p:txBody>
        </p:sp>
        <p:sp>
          <p:nvSpPr>
            <p:cNvPr id="26" name="Rectangle 25"/>
            <p:cNvSpPr/>
            <p:nvPr/>
          </p:nvSpPr>
          <p:spPr>
            <a:xfrm>
              <a:off x="4832627" y="1809159"/>
              <a:ext cx="653773" cy="876371"/>
            </a:xfrm>
            <a:prstGeom prst="rect">
              <a:avLst/>
            </a:prstGeom>
            <a:solidFill>
              <a:srgbClr val="EEDCB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 </a:t>
              </a:r>
              <a:endParaRPr lang="en-US" sz="1100" dirty="0">
                <a:solidFill>
                  <a:schemeClr val="tx1"/>
                </a:solidFill>
              </a:endParaRPr>
            </a:p>
          </p:txBody>
        </p:sp>
        <p:cxnSp>
          <p:nvCxnSpPr>
            <p:cNvPr id="27" name="Straight Connector 26"/>
            <p:cNvCxnSpPr/>
            <p:nvPr/>
          </p:nvCxnSpPr>
          <p:spPr>
            <a:xfrm>
              <a:off x="4852736" y="2108163"/>
              <a:ext cx="176464" cy="1420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a:off x="4852736" y="2250240"/>
              <a:ext cx="176464" cy="11456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5486400" y="2235998"/>
              <a:ext cx="577574" cy="1424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4945102" y="2026506"/>
              <a:ext cx="609508" cy="430887"/>
            </a:xfrm>
            <a:prstGeom prst="rect">
              <a:avLst/>
            </a:prstGeom>
            <a:noFill/>
          </p:spPr>
          <p:txBody>
            <a:bodyPr wrap="square" rtlCol="0">
              <a:spAutoFit/>
            </a:bodyPr>
            <a:lstStyle/>
            <a:p>
              <a:r>
                <a:rPr lang="en-US" sz="1100" dirty="0" smtClean="0"/>
                <a:t>D-Flip Flop</a:t>
              </a:r>
              <a:endParaRPr lang="en-US" sz="1100" dirty="0"/>
            </a:p>
          </p:txBody>
        </p:sp>
        <p:cxnSp>
          <p:nvCxnSpPr>
            <p:cNvPr id="31" name="Straight Arrow Connector 30"/>
            <p:cNvCxnSpPr>
              <a:stCxn id="10" idx="3"/>
            </p:cNvCxnSpPr>
            <p:nvPr/>
          </p:nvCxnSpPr>
          <p:spPr>
            <a:xfrm>
              <a:off x="4343400" y="2226118"/>
              <a:ext cx="489227" cy="988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4801346" y="1834354"/>
              <a:ext cx="279244" cy="276999"/>
            </a:xfrm>
            <a:prstGeom prst="rect">
              <a:avLst/>
            </a:prstGeom>
            <a:noFill/>
          </p:spPr>
          <p:txBody>
            <a:bodyPr wrap="none" rtlCol="0">
              <a:spAutoFit/>
            </a:bodyPr>
            <a:lstStyle/>
            <a:p>
              <a:r>
                <a:rPr lang="en-US" sz="1200" dirty="0" smtClean="0"/>
                <a:t>D</a:t>
              </a:r>
              <a:endParaRPr lang="en-US" sz="1200" dirty="0"/>
            </a:p>
          </p:txBody>
        </p:sp>
        <p:sp>
          <p:nvSpPr>
            <p:cNvPr id="33" name="TextBox 32"/>
            <p:cNvSpPr txBox="1"/>
            <p:nvPr/>
          </p:nvSpPr>
          <p:spPr>
            <a:xfrm>
              <a:off x="5181600" y="1828800"/>
              <a:ext cx="288862" cy="276999"/>
            </a:xfrm>
            <a:prstGeom prst="rect">
              <a:avLst/>
            </a:prstGeom>
            <a:noFill/>
          </p:spPr>
          <p:txBody>
            <a:bodyPr wrap="none" rtlCol="0">
              <a:spAutoFit/>
            </a:bodyPr>
            <a:lstStyle/>
            <a:p>
              <a:r>
                <a:rPr lang="en-US" sz="1200" dirty="0" smtClean="0"/>
                <a:t>Q</a:t>
              </a:r>
              <a:endParaRPr lang="en-US" sz="1200" dirty="0"/>
            </a:p>
          </p:txBody>
        </p:sp>
        <p:pic>
          <p:nvPicPr>
            <p:cNvPr id="3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1298" y="1959988"/>
              <a:ext cx="2800350" cy="80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2" name="TextBox 1"/>
          <p:cNvSpPr txBox="1"/>
          <p:nvPr/>
        </p:nvSpPr>
        <p:spPr>
          <a:xfrm>
            <a:off x="618403" y="3657600"/>
            <a:ext cx="8185254" cy="2031325"/>
          </a:xfrm>
          <a:prstGeom prst="rect">
            <a:avLst/>
          </a:prstGeom>
          <a:noFill/>
        </p:spPr>
        <p:txBody>
          <a:bodyPr wrap="none" rtlCol="0">
            <a:spAutoFit/>
          </a:bodyPr>
          <a:lstStyle/>
          <a:p>
            <a:r>
              <a:rPr lang="en-US" sz="1400" dirty="0"/>
              <a:t>The implemented Digital Clock Recovery Circuit consists of two main blocks:</a:t>
            </a:r>
          </a:p>
          <a:p>
            <a:pPr marL="285750" indent="-285750">
              <a:buFont typeface="Wingdings" panose="05000000000000000000" pitchFamily="2" charset="2"/>
              <a:buChar char="Ø"/>
            </a:pPr>
            <a:r>
              <a:rPr lang="en-US" sz="1400" dirty="0"/>
              <a:t>an Edge Detection Circuit </a:t>
            </a:r>
          </a:p>
          <a:p>
            <a:pPr marL="285750" indent="-285750">
              <a:buFont typeface="Wingdings" panose="05000000000000000000" pitchFamily="2" charset="2"/>
              <a:buChar char="Ø"/>
            </a:pPr>
            <a:r>
              <a:rPr lang="en-US" sz="1400" dirty="0"/>
              <a:t>a Sampling Circuit</a:t>
            </a:r>
          </a:p>
          <a:p>
            <a:r>
              <a:rPr lang="en-US" sz="1400" dirty="0"/>
              <a:t>The first generates a pulse when ‘0’ to ‘1’ or ‘1’ to ‘0’ transition of the incoming data occurs; </a:t>
            </a:r>
            <a:endParaRPr lang="en-US" sz="1400" dirty="0" smtClean="0"/>
          </a:p>
          <a:p>
            <a:r>
              <a:rPr lang="en-US" sz="1400" dirty="0" smtClean="0"/>
              <a:t>the </a:t>
            </a:r>
            <a:r>
              <a:rPr lang="en-US" sz="1400" dirty="0"/>
              <a:t>second contains a 3 bit counter whose clock signal is approximately 8 times </a:t>
            </a:r>
            <a:endParaRPr lang="en-US" sz="1400" dirty="0" smtClean="0"/>
          </a:p>
          <a:p>
            <a:r>
              <a:rPr lang="en-US" sz="1400" dirty="0" smtClean="0"/>
              <a:t>the </a:t>
            </a:r>
            <a:r>
              <a:rPr lang="en-US" sz="1400" dirty="0"/>
              <a:t>data rate and the </a:t>
            </a:r>
            <a:r>
              <a:rPr lang="en-US" sz="1400" b="1" dirty="0"/>
              <a:t>MBS of its output is used as the Sampling Point of data</a:t>
            </a:r>
            <a:r>
              <a:rPr lang="en-US" sz="1400" dirty="0"/>
              <a:t>. </a:t>
            </a:r>
            <a:endParaRPr lang="en-US" sz="1400" dirty="0" smtClean="0"/>
          </a:p>
          <a:p>
            <a:r>
              <a:rPr lang="en-US" sz="1400" dirty="0" smtClean="0"/>
              <a:t>This </a:t>
            </a:r>
            <a:r>
              <a:rPr lang="en-US" sz="1400" dirty="0"/>
              <a:t>is approximately in the </a:t>
            </a:r>
            <a:r>
              <a:rPr lang="en-US" sz="1400" dirty="0" err="1"/>
              <a:t>centre</a:t>
            </a:r>
            <a:r>
              <a:rPr lang="en-US" sz="1400" dirty="0"/>
              <a:t> of the data bit. Moreover, an input transition </a:t>
            </a:r>
            <a:endParaRPr lang="en-US" sz="1400" dirty="0" smtClean="0"/>
          </a:p>
          <a:p>
            <a:r>
              <a:rPr lang="en-US" sz="1400" dirty="0" smtClean="0"/>
              <a:t>gets </a:t>
            </a:r>
            <a:r>
              <a:rPr lang="en-US" sz="1400" dirty="0"/>
              <a:t>reset the counter; then the output of Sampling Circuit is the </a:t>
            </a:r>
            <a:endParaRPr lang="en-US" sz="1400" dirty="0" smtClean="0"/>
          </a:p>
          <a:p>
            <a:r>
              <a:rPr lang="en-US" sz="1400" dirty="0" smtClean="0"/>
              <a:t>clock </a:t>
            </a:r>
            <a:r>
              <a:rPr lang="en-US" sz="1400" dirty="0"/>
              <a:t>signal for a D-flip flop to regenerate the real content of the data.</a:t>
            </a:r>
          </a:p>
        </p:txBody>
      </p:sp>
      <p:sp>
        <p:nvSpPr>
          <p:cNvPr id="50" name="Slide Number Placeholder 49"/>
          <p:cNvSpPr>
            <a:spLocks noGrp="1"/>
          </p:cNvSpPr>
          <p:nvPr>
            <p:ph type="sldNum" sz="quarter" idx="12"/>
          </p:nvPr>
        </p:nvSpPr>
        <p:spPr/>
        <p:txBody>
          <a:bodyPr/>
          <a:lstStyle/>
          <a:p>
            <a:fld id="{B6F15528-21DE-4FAA-801E-634DDDAF4B2B}" type="slidenum">
              <a:rPr lang="en-US" smtClean="0"/>
              <a:pPr/>
              <a:t>11</a:t>
            </a:fld>
            <a:endParaRPr lang="en-US" dirty="0"/>
          </a:p>
        </p:txBody>
      </p:sp>
    </p:spTree>
    <p:extLst>
      <p:ext uri="{BB962C8B-B14F-4D97-AF65-F5344CB8AC3E}">
        <p14:creationId xmlns:p14="http://schemas.microsoft.com/office/powerpoint/2010/main" val="12358165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Edge Detection Circuit</a:t>
            </a:r>
            <a:endParaRPr lang="en-US" dirty="0"/>
          </a:p>
        </p:txBody>
      </p:sp>
      <p:grpSp>
        <p:nvGrpSpPr>
          <p:cNvPr id="80" name="Group 79"/>
          <p:cNvGrpSpPr/>
          <p:nvPr/>
        </p:nvGrpSpPr>
        <p:grpSpPr>
          <a:xfrm>
            <a:off x="364400" y="1778159"/>
            <a:ext cx="5946190" cy="2855889"/>
            <a:chOff x="364400" y="1778159"/>
            <a:chExt cx="6840072" cy="3504070"/>
          </a:xfrm>
        </p:grpSpPr>
        <p:sp>
          <p:nvSpPr>
            <p:cNvPr id="7" name="Flowchart: Delay 6"/>
            <p:cNvSpPr/>
            <p:nvPr/>
          </p:nvSpPr>
          <p:spPr>
            <a:xfrm>
              <a:off x="5438330" y="3529629"/>
              <a:ext cx="757959" cy="747908"/>
            </a:xfrm>
            <a:prstGeom prst="flowChartDelay">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Oval 7"/>
            <p:cNvSpPr/>
            <p:nvPr/>
          </p:nvSpPr>
          <p:spPr>
            <a:xfrm>
              <a:off x="6196290" y="3796329"/>
              <a:ext cx="114300" cy="1143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 name="Group 8"/>
            <p:cNvGrpSpPr/>
            <p:nvPr/>
          </p:nvGrpSpPr>
          <p:grpSpPr>
            <a:xfrm>
              <a:off x="1265226" y="3149373"/>
              <a:ext cx="501073" cy="455712"/>
              <a:chOff x="762000" y="2744688"/>
              <a:chExt cx="501073" cy="455712"/>
            </a:xfrm>
          </p:grpSpPr>
          <p:cxnSp>
            <p:nvCxnSpPr>
              <p:cNvPr id="73" name="Straight Connector 72"/>
              <p:cNvCxnSpPr/>
              <p:nvPr/>
            </p:nvCxnSpPr>
            <p:spPr>
              <a:xfrm>
                <a:off x="762000" y="2744688"/>
                <a:ext cx="0" cy="45571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V="1">
                <a:off x="762000" y="2971800"/>
                <a:ext cx="381000" cy="228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a:off x="762000" y="2744688"/>
                <a:ext cx="381000" cy="22785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Oval 75"/>
              <p:cNvSpPr/>
              <p:nvPr/>
            </p:nvSpPr>
            <p:spPr>
              <a:xfrm>
                <a:off x="1148773" y="2914650"/>
                <a:ext cx="114300" cy="1143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75000"/>
                    </a:schemeClr>
                  </a:solidFill>
                </a:endParaRPr>
              </a:p>
            </p:txBody>
          </p:sp>
        </p:grpSp>
        <p:grpSp>
          <p:nvGrpSpPr>
            <p:cNvPr id="10" name="Group 9"/>
            <p:cNvGrpSpPr/>
            <p:nvPr/>
          </p:nvGrpSpPr>
          <p:grpSpPr>
            <a:xfrm>
              <a:off x="3914331" y="3936125"/>
              <a:ext cx="501073" cy="455712"/>
              <a:chOff x="762000" y="2744688"/>
              <a:chExt cx="501073" cy="455712"/>
            </a:xfrm>
          </p:grpSpPr>
          <p:cxnSp>
            <p:nvCxnSpPr>
              <p:cNvPr id="69" name="Straight Connector 68"/>
              <p:cNvCxnSpPr/>
              <p:nvPr/>
            </p:nvCxnSpPr>
            <p:spPr>
              <a:xfrm>
                <a:off x="762000" y="2744688"/>
                <a:ext cx="0" cy="45571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flipV="1">
                <a:off x="762000" y="2971800"/>
                <a:ext cx="381000" cy="228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762000" y="2744688"/>
                <a:ext cx="381000" cy="22785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2" name="Oval 71"/>
              <p:cNvSpPr/>
              <p:nvPr/>
            </p:nvSpPr>
            <p:spPr>
              <a:xfrm>
                <a:off x="1148773" y="2914650"/>
                <a:ext cx="114300" cy="1143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75000"/>
                    </a:schemeClr>
                  </a:solidFill>
                </a:endParaRPr>
              </a:p>
            </p:txBody>
          </p:sp>
        </p:grpSp>
        <p:grpSp>
          <p:nvGrpSpPr>
            <p:cNvPr id="11" name="Group 10"/>
            <p:cNvGrpSpPr/>
            <p:nvPr/>
          </p:nvGrpSpPr>
          <p:grpSpPr>
            <a:xfrm>
              <a:off x="3995149" y="2275159"/>
              <a:ext cx="501073" cy="455712"/>
              <a:chOff x="762000" y="2744688"/>
              <a:chExt cx="501073" cy="455712"/>
            </a:xfrm>
          </p:grpSpPr>
          <p:cxnSp>
            <p:nvCxnSpPr>
              <p:cNvPr id="65" name="Straight Connector 64"/>
              <p:cNvCxnSpPr/>
              <p:nvPr/>
            </p:nvCxnSpPr>
            <p:spPr>
              <a:xfrm>
                <a:off x="762000" y="2744688"/>
                <a:ext cx="0" cy="45571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V="1">
                <a:off x="762000" y="2971800"/>
                <a:ext cx="381000" cy="2286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762000" y="2744688"/>
                <a:ext cx="381000" cy="22785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8" name="Oval 67"/>
              <p:cNvSpPr/>
              <p:nvPr/>
            </p:nvSpPr>
            <p:spPr>
              <a:xfrm>
                <a:off x="1148773" y="2914650"/>
                <a:ext cx="114300" cy="114300"/>
              </a:xfrm>
              <a:prstGeom prst="ellipse">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75000"/>
                    </a:schemeClr>
                  </a:solidFill>
                </a:endParaRPr>
              </a:p>
            </p:txBody>
          </p:sp>
        </p:grpSp>
        <p:sp>
          <p:nvSpPr>
            <p:cNvPr id="12" name="TextBox 11"/>
            <p:cNvSpPr txBox="1"/>
            <p:nvPr/>
          </p:nvSpPr>
          <p:spPr>
            <a:xfrm>
              <a:off x="2747614" y="1778159"/>
              <a:ext cx="428900" cy="307778"/>
            </a:xfrm>
            <a:prstGeom prst="rect">
              <a:avLst/>
            </a:prstGeom>
            <a:noFill/>
          </p:spPr>
          <p:txBody>
            <a:bodyPr wrap="none" rtlCol="0">
              <a:spAutoFit/>
            </a:bodyPr>
            <a:lstStyle/>
            <a:p>
              <a:r>
                <a:rPr lang="en-US" sz="1400" dirty="0" smtClean="0"/>
                <a:t>Vcc</a:t>
              </a:r>
              <a:endParaRPr lang="en-US" sz="1400" dirty="0"/>
            </a:p>
          </p:txBody>
        </p:sp>
        <p:sp>
          <p:nvSpPr>
            <p:cNvPr id="13" name="Rectangle 12"/>
            <p:cNvSpPr/>
            <p:nvPr/>
          </p:nvSpPr>
          <p:spPr>
            <a:xfrm>
              <a:off x="2698634" y="2334938"/>
              <a:ext cx="730365" cy="990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p:cNvCxnSpPr/>
            <p:nvPr/>
          </p:nvCxnSpPr>
          <p:spPr>
            <a:xfrm>
              <a:off x="2698635" y="2715938"/>
              <a:ext cx="228600" cy="1143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2698635" y="2830238"/>
              <a:ext cx="228600" cy="1143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2624416" y="2334938"/>
              <a:ext cx="367408" cy="307777"/>
            </a:xfrm>
            <a:prstGeom prst="rect">
              <a:avLst/>
            </a:prstGeom>
            <a:noFill/>
          </p:spPr>
          <p:txBody>
            <a:bodyPr wrap="none" rtlCol="0">
              <a:spAutoFit/>
            </a:bodyPr>
            <a:lstStyle/>
            <a:p>
              <a:r>
                <a:rPr lang="en-US" sz="1400" dirty="0" smtClean="0"/>
                <a:t> D</a:t>
              </a:r>
              <a:endParaRPr lang="en-US" sz="1400" dirty="0"/>
            </a:p>
          </p:txBody>
        </p:sp>
        <p:sp>
          <p:nvSpPr>
            <p:cNvPr id="17" name="TextBox 16"/>
            <p:cNvSpPr txBox="1"/>
            <p:nvPr/>
          </p:nvSpPr>
          <p:spPr>
            <a:xfrm>
              <a:off x="3124108" y="2334938"/>
              <a:ext cx="304892" cy="307777"/>
            </a:xfrm>
            <a:prstGeom prst="rect">
              <a:avLst/>
            </a:prstGeom>
            <a:noFill/>
          </p:spPr>
          <p:txBody>
            <a:bodyPr wrap="none" rtlCol="0">
              <a:spAutoFit/>
            </a:bodyPr>
            <a:lstStyle/>
            <a:p>
              <a:r>
                <a:rPr lang="en-US" sz="1400" dirty="0"/>
                <a:t>Q</a:t>
              </a:r>
            </a:p>
          </p:txBody>
        </p:sp>
        <p:sp>
          <p:nvSpPr>
            <p:cNvPr id="18" name="Oval 17"/>
            <p:cNvSpPr/>
            <p:nvPr/>
          </p:nvSpPr>
          <p:spPr>
            <a:xfrm>
              <a:off x="2984385" y="2210824"/>
              <a:ext cx="114300" cy="1143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p:cNvSpPr/>
            <p:nvPr/>
          </p:nvSpPr>
          <p:spPr>
            <a:xfrm>
              <a:off x="2984385" y="3323229"/>
              <a:ext cx="114300" cy="1143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extBox 19"/>
            <p:cNvSpPr txBox="1"/>
            <p:nvPr/>
          </p:nvSpPr>
          <p:spPr>
            <a:xfrm>
              <a:off x="2817756" y="2286539"/>
              <a:ext cx="447558" cy="276999"/>
            </a:xfrm>
            <a:prstGeom prst="rect">
              <a:avLst/>
            </a:prstGeom>
            <a:noFill/>
          </p:spPr>
          <p:txBody>
            <a:bodyPr wrap="none" rtlCol="0">
              <a:spAutoFit/>
            </a:bodyPr>
            <a:lstStyle/>
            <a:p>
              <a:r>
                <a:rPr lang="en-US" sz="1200" dirty="0" smtClean="0"/>
                <a:t>PRN</a:t>
              </a:r>
              <a:endParaRPr lang="en-US" sz="1200" dirty="0"/>
            </a:p>
          </p:txBody>
        </p:sp>
        <p:sp>
          <p:nvSpPr>
            <p:cNvPr id="21" name="TextBox 20"/>
            <p:cNvSpPr txBox="1"/>
            <p:nvPr/>
          </p:nvSpPr>
          <p:spPr>
            <a:xfrm>
              <a:off x="2796586" y="3020268"/>
              <a:ext cx="513282" cy="276999"/>
            </a:xfrm>
            <a:prstGeom prst="rect">
              <a:avLst/>
            </a:prstGeom>
            <a:noFill/>
          </p:spPr>
          <p:txBody>
            <a:bodyPr wrap="none" rtlCol="0">
              <a:spAutoFit/>
            </a:bodyPr>
            <a:lstStyle/>
            <a:p>
              <a:r>
                <a:rPr lang="en-US" sz="1200" dirty="0" smtClean="0"/>
                <a:t>CLRN</a:t>
              </a:r>
              <a:endParaRPr lang="en-US" sz="1200" dirty="0"/>
            </a:p>
          </p:txBody>
        </p:sp>
        <p:cxnSp>
          <p:nvCxnSpPr>
            <p:cNvPr id="22" name="Straight Connector 21"/>
            <p:cNvCxnSpPr/>
            <p:nvPr/>
          </p:nvCxnSpPr>
          <p:spPr>
            <a:xfrm>
              <a:off x="2488017" y="2488826"/>
              <a:ext cx="228600"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104010" y="2132649"/>
              <a:ext cx="428900" cy="307778"/>
            </a:xfrm>
            <a:prstGeom prst="rect">
              <a:avLst/>
            </a:prstGeom>
            <a:noFill/>
          </p:spPr>
          <p:txBody>
            <a:bodyPr wrap="none" rtlCol="0">
              <a:spAutoFit/>
            </a:bodyPr>
            <a:lstStyle/>
            <a:p>
              <a:r>
                <a:rPr lang="en-US" sz="1400" dirty="0" smtClean="0"/>
                <a:t>Vcc</a:t>
              </a:r>
              <a:endParaRPr lang="en-US" sz="1400" dirty="0"/>
            </a:p>
          </p:txBody>
        </p:sp>
        <p:cxnSp>
          <p:nvCxnSpPr>
            <p:cNvPr id="24" name="Straight Connector 23"/>
            <p:cNvCxnSpPr>
              <a:stCxn id="12" idx="2"/>
              <a:endCxn id="12" idx="2"/>
            </p:cNvCxnSpPr>
            <p:nvPr/>
          </p:nvCxnSpPr>
          <p:spPr>
            <a:xfrm>
              <a:off x="2962064" y="2085937"/>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18" idx="0"/>
            </p:cNvCxnSpPr>
            <p:nvPr/>
          </p:nvCxnSpPr>
          <p:spPr>
            <a:xfrm flipV="1">
              <a:off x="3041535" y="2072180"/>
              <a:ext cx="892" cy="13864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3428999" y="2503015"/>
              <a:ext cx="549946"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a:stCxn id="68" idx="6"/>
            </p:cNvCxnSpPr>
            <p:nvPr/>
          </p:nvCxnSpPr>
          <p:spPr>
            <a:xfrm>
              <a:off x="4496222" y="2502271"/>
              <a:ext cx="480868" cy="74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977090" y="2503015"/>
              <a:ext cx="0" cy="116035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a:stCxn id="19" idx="4"/>
            </p:cNvCxnSpPr>
            <p:nvPr/>
          </p:nvCxnSpPr>
          <p:spPr>
            <a:xfrm>
              <a:off x="3041535" y="3437529"/>
              <a:ext cx="892" cy="22583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3042427" y="3663365"/>
              <a:ext cx="239186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3365345" y="4170408"/>
              <a:ext cx="543664" cy="6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3013872" y="4984934"/>
              <a:ext cx="0" cy="29729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3013872" y="5282229"/>
              <a:ext cx="1963218"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V="1">
              <a:off x="4977090" y="4178337"/>
              <a:ext cx="0" cy="110389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a:stCxn id="72" idx="6"/>
            </p:cNvCxnSpPr>
            <p:nvPr/>
          </p:nvCxnSpPr>
          <p:spPr>
            <a:xfrm flipV="1">
              <a:off x="4415404" y="4162570"/>
              <a:ext cx="1022927" cy="667"/>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2512198" y="3545701"/>
              <a:ext cx="428900" cy="307778"/>
            </a:xfrm>
            <a:prstGeom prst="rect">
              <a:avLst/>
            </a:prstGeom>
            <a:noFill/>
          </p:spPr>
          <p:txBody>
            <a:bodyPr wrap="none" rtlCol="0">
              <a:spAutoFit/>
            </a:bodyPr>
            <a:lstStyle/>
            <a:p>
              <a:r>
                <a:rPr lang="en-US" sz="1400" dirty="0" smtClean="0"/>
                <a:t>Vcc</a:t>
              </a:r>
              <a:endParaRPr lang="en-US" sz="1400" dirty="0"/>
            </a:p>
          </p:txBody>
        </p:sp>
        <p:sp>
          <p:nvSpPr>
            <p:cNvPr id="37" name="Rectangle 36"/>
            <p:cNvSpPr/>
            <p:nvPr/>
          </p:nvSpPr>
          <p:spPr>
            <a:xfrm>
              <a:off x="2676289" y="4024448"/>
              <a:ext cx="752710" cy="990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8" name="Straight Connector 37"/>
            <p:cNvCxnSpPr/>
            <p:nvPr/>
          </p:nvCxnSpPr>
          <p:spPr>
            <a:xfrm>
              <a:off x="2676289" y="4405448"/>
              <a:ext cx="228600" cy="1143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H="1">
              <a:off x="2676289" y="4519748"/>
              <a:ext cx="228600" cy="1143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TextBox 39"/>
            <p:cNvSpPr txBox="1"/>
            <p:nvPr/>
          </p:nvSpPr>
          <p:spPr>
            <a:xfrm>
              <a:off x="2590800" y="4024448"/>
              <a:ext cx="367408" cy="307777"/>
            </a:xfrm>
            <a:prstGeom prst="rect">
              <a:avLst/>
            </a:prstGeom>
            <a:noFill/>
          </p:spPr>
          <p:txBody>
            <a:bodyPr wrap="none" rtlCol="0">
              <a:spAutoFit/>
            </a:bodyPr>
            <a:lstStyle/>
            <a:p>
              <a:r>
                <a:rPr lang="en-US" sz="1400" dirty="0" smtClean="0"/>
                <a:t> D</a:t>
              </a:r>
              <a:endParaRPr lang="en-US" sz="1400" dirty="0"/>
            </a:p>
          </p:txBody>
        </p:sp>
        <p:sp>
          <p:nvSpPr>
            <p:cNvPr id="41" name="TextBox 40"/>
            <p:cNvSpPr txBox="1"/>
            <p:nvPr/>
          </p:nvSpPr>
          <p:spPr>
            <a:xfrm>
              <a:off x="3133397" y="4024448"/>
              <a:ext cx="304892" cy="307777"/>
            </a:xfrm>
            <a:prstGeom prst="rect">
              <a:avLst/>
            </a:prstGeom>
            <a:noFill/>
          </p:spPr>
          <p:txBody>
            <a:bodyPr wrap="none" rtlCol="0">
              <a:spAutoFit/>
            </a:bodyPr>
            <a:lstStyle/>
            <a:p>
              <a:r>
                <a:rPr lang="en-US" sz="1400" dirty="0"/>
                <a:t>Q</a:t>
              </a:r>
            </a:p>
          </p:txBody>
        </p:sp>
        <p:sp>
          <p:nvSpPr>
            <p:cNvPr id="42" name="Oval 41"/>
            <p:cNvSpPr/>
            <p:nvPr/>
          </p:nvSpPr>
          <p:spPr>
            <a:xfrm>
              <a:off x="2962039" y="3900334"/>
              <a:ext cx="114300" cy="1143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Oval 42"/>
            <p:cNvSpPr/>
            <p:nvPr/>
          </p:nvSpPr>
          <p:spPr>
            <a:xfrm>
              <a:off x="2962039" y="5012739"/>
              <a:ext cx="114300" cy="11430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TextBox 43"/>
            <p:cNvSpPr txBox="1"/>
            <p:nvPr/>
          </p:nvSpPr>
          <p:spPr>
            <a:xfrm>
              <a:off x="2795410" y="3976049"/>
              <a:ext cx="447558" cy="276999"/>
            </a:xfrm>
            <a:prstGeom prst="rect">
              <a:avLst/>
            </a:prstGeom>
            <a:noFill/>
          </p:spPr>
          <p:txBody>
            <a:bodyPr wrap="none" rtlCol="0">
              <a:spAutoFit/>
            </a:bodyPr>
            <a:lstStyle/>
            <a:p>
              <a:r>
                <a:rPr lang="en-US" sz="1200" dirty="0" smtClean="0"/>
                <a:t>PRN</a:t>
              </a:r>
              <a:endParaRPr lang="en-US" sz="1200" dirty="0"/>
            </a:p>
          </p:txBody>
        </p:sp>
        <p:sp>
          <p:nvSpPr>
            <p:cNvPr id="45" name="TextBox 44"/>
            <p:cNvSpPr txBox="1"/>
            <p:nvPr/>
          </p:nvSpPr>
          <p:spPr>
            <a:xfrm>
              <a:off x="2796002" y="4683205"/>
              <a:ext cx="513282" cy="276999"/>
            </a:xfrm>
            <a:prstGeom prst="rect">
              <a:avLst/>
            </a:prstGeom>
            <a:noFill/>
          </p:spPr>
          <p:txBody>
            <a:bodyPr wrap="none" rtlCol="0">
              <a:spAutoFit/>
            </a:bodyPr>
            <a:lstStyle/>
            <a:p>
              <a:r>
                <a:rPr lang="en-US" sz="1200" dirty="0" smtClean="0"/>
                <a:t>CLRN</a:t>
              </a:r>
              <a:endParaRPr lang="en-US" sz="1200" dirty="0"/>
            </a:p>
          </p:txBody>
        </p:sp>
        <p:cxnSp>
          <p:nvCxnSpPr>
            <p:cNvPr id="46" name="Straight Connector 45"/>
            <p:cNvCxnSpPr/>
            <p:nvPr/>
          </p:nvCxnSpPr>
          <p:spPr>
            <a:xfrm>
              <a:off x="2465671" y="4178336"/>
              <a:ext cx="228600" cy="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47" name="TextBox 46"/>
            <p:cNvSpPr txBox="1"/>
            <p:nvPr/>
          </p:nvSpPr>
          <p:spPr>
            <a:xfrm>
              <a:off x="2059117" y="3798311"/>
              <a:ext cx="428900" cy="307778"/>
            </a:xfrm>
            <a:prstGeom prst="rect">
              <a:avLst/>
            </a:prstGeom>
            <a:noFill/>
          </p:spPr>
          <p:txBody>
            <a:bodyPr wrap="none" rtlCol="0">
              <a:spAutoFit/>
            </a:bodyPr>
            <a:lstStyle/>
            <a:p>
              <a:r>
                <a:rPr lang="en-US" sz="1400" dirty="0" smtClean="0"/>
                <a:t>Vcc</a:t>
              </a:r>
              <a:endParaRPr lang="en-US" sz="1400" dirty="0"/>
            </a:p>
          </p:txBody>
        </p:sp>
        <p:cxnSp>
          <p:nvCxnSpPr>
            <p:cNvPr id="48" name="Straight Connector 47"/>
            <p:cNvCxnSpPr>
              <a:stCxn id="36" idx="2"/>
              <a:endCxn id="36" idx="2"/>
            </p:cNvCxnSpPr>
            <p:nvPr/>
          </p:nvCxnSpPr>
          <p:spPr>
            <a:xfrm>
              <a:off x="2726648" y="3853478"/>
              <a:ext cx="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42" idx="0"/>
            </p:cNvCxnSpPr>
            <p:nvPr/>
          </p:nvCxnSpPr>
          <p:spPr>
            <a:xfrm flipV="1">
              <a:off x="3019189" y="3761690"/>
              <a:ext cx="892" cy="13864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a:stCxn id="76" idx="6"/>
            </p:cNvCxnSpPr>
            <p:nvPr/>
          </p:nvCxnSpPr>
          <p:spPr>
            <a:xfrm>
              <a:off x="1766299" y="3376485"/>
              <a:ext cx="675422" cy="389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V="1">
              <a:off x="2441721" y="2830238"/>
              <a:ext cx="0" cy="54369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a:endCxn id="13" idx="1"/>
            </p:cNvCxnSpPr>
            <p:nvPr/>
          </p:nvCxnSpPr>
          <p:spPr>
            <a:xfrm>
              <a:off x="2441721" y="2830238"/>
              <a:ext cx="25691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633690" y="3373937"/>
              <a:ext cx="631536" cy="644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949458" y="3380379"/>
              <a:ext cx="0" cy="1139369"/>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a:endCxn id="37" idx="1"/>
            </p:cNvCxnSpPr>
            <p:nvPr/>
          </p:nvCxnSpPr>
          <p:spPr>
            <a:xfrm>
              <a:off x="949458" y="4519748"/>
              <a:ext cx="1726831"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a:stCxn id="8" idx="6"/>
            </p:cNvCxnSpPr>
            <p:nvPr/>
          </p:nvCxnSpPr>
          <p:spPr>
            <a:xfrm>
              <a:off x="6310590" y="3853479"/>
              <a:ext cx="34290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57" name="Group 56"/>
            <p:cNvGrpSpPr/>
            <p:nvPr/>
          </p:nvGrpSpPr>
          <p:grpSpPr>
            <a:xfrm>
              <a:off x="364400" y="2838539"/>
              <a:ext cx="1091325" cy="243653"/>
              <a:chOff x="2834849" y="2552147"/>
              <a:chExt cx="992675" cy="164878"/>
            </a:xfrm>
          </p:grpSpPr>
          <p:cxnSp>
            <p:nvCxnSpPr>
              <p:cNvPr id="58" name="Elbow Connector 57"/>
              <p:cNvCxnSpPr/>
              <p:nvPr/>
            </p:nvCxnSpPr>
            <p:spPr>
              <a:xfrm>
                <a:off x="2951402" y="2552774"/>
                <a:ext cx="198107" cy="157742"/>
              </a:xfrm>
              <a:prstGeom prst="bentConnector3">
                <a:avLst/>
              </a:prstGeom>
              <a:ln w="15875"/>
            </p:spPr>
            <p:style>
              <a:lnRef idx="1">
                <a:schemeClr val="accent1"/>
              </a:lnRef>
              <a:fillRef idx="0">
                <a:schemeClr val="accent1"/>
              </a:fillRef>
              <a:effectRef idx="0">
                <a:schemeClr val="accent1"/>
              </a:effectRef>
              <a:fontRef idx="minor">
                <a:schemeClr val="tx1"/>
              </a:fontRef>
            </p:style>
          </p:cxnSp>
          <p:cxnSp>
            <p:nvCxnSpPr>
              <p:cNvPr id="59" name="Elbow Connector 58"/>
              <p:cNvCxnSpPr/>
              <p:nvPr/>
            </p:nvCxnSpPr>
            <p:spPr>
              <a:xfrm>
                <a:off x="3149509" y="2552147"/>
                <a:ext cx="497708" cy="158285"/>
              </a:xfrm>
              <a:prstGeom prst="bentConnector3">
                <a:avLst/>
              </a:prstGeom>
              <a:ln w="15875"/>
            </p:spPr>
            <p:style>
              <a:lnRef idx="1">
                <a:schemeClr val="accent1"/>
              </a:lnRef>
              <a:fillRef idx="0">
                <a:schemeClr val="accent1"/>
              </a:fillRef>
              <a:effectRef idx="0">
                <a:schemeClr val="accent1"/>
              </a:effectRef>
              <a:fontRef idx="minor">
                <a:schemeClr val="tx1"/>
              </a:fontRef>
            </p:style>
          </p:cxnSp>
          <p:cxnSp>
            <p:nvCxnSpPr>
              <p:cNvPr id="60" name="Elbow Connector 59"/>
              <p:cNvCxnSpPr/>
              <p:nvPr/>
            </p:nvCxnSpPr>
            <p:spPr>
              <a:xfrm>
                <a:off x="3649110" y="2552231"/>
                <a:ext cx="178414" cy="158201"/>
              </a:xfrm>
              <a:prstGeom prst="bentConnector3">
                <a:avLst/>
              </a:prstGeom>
              <a:ln w="15875"/>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V="1">
                <a:off x="3649110" y="2552147"/>
                <a:ext cx="0" cy="15828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V="1">
                <a:off x="3149509" y="2552231"/>
                <a:ext cx="0" cy="15828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2954016" y="2552147"/>
                <a:ext cx="0" cy="164568"/>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H="1">
                <a:off x="2834849" y="2717025"/>
                <a:ext cx="120495"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grpSp>
        <p:sp>
          <p:nvSpPr>
            <p:cNvPr id="6" name="TextBox 5"/>
            <p:cNvSpPr txBox="1"/>
            <p:nvPr/>
          </p:nvSpPr>
          <p:spPr>
            <a:xfrm>
              <a:off x="6468758" y="3829968"/>
              <a:ext cx="735714" cy="338554"/>
            </a:xfrm>
            <a:prstGeom prst="rect">
              <a:avLst/>
            </a:prstGeom>
            <a:noFill/>
          </p:spPr>
          <p:txBody>
            <a:bodyPr wrap="none" rtlCol="0">
              <a:spAutoFit/>
            </a:bodyPr>
            <a:lstStyle/>
            <a:p>
              <a:r>
                <a:rPr lang="en-US" sz="1600" dirty="0" smtClean="0"/>
                <a:t>EDGES</a:t>
              </a:r>
              <a:endParaRPr lang="en-US" sz="1600" dirty="0"/>
            </a:p>
          </p:txBody>
        </p:sp>
      </p:grpSp>
      <p:pic>
        <p:nvPicPr>
          <p:cNvPr id="81"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59620" y="2183224"/>
            <a:ext cx="3414582" cy="8910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496870" y="1522511"/>
            <a:ext cx="6470041" cy="307777"/>
          </a:xfrm>
          <a:prstGeom prst="rect">
            <a:avLst/>
          </a:prstGeom>
          <a:noFill/>
        </p:spPr>
        <p:txBody>
          <a:bodyPr wrap="none" rtlCol="0">
            <a:spAutoFit/>
          </a:bodyPr>
          <a:lstStyle/>
          <a:p>
            <a:r>
              <a:rPr lang="en-US" sz="1400" dirty="0"/>
              <a:t>The circuit which implements this function is shown in the following figure.</a:t>
            </a:r>
          </a:p>
        </p:txBody>
      </p:sp>
      <p:sp>
        <p:nvSpPr>
          <p:cNvPr id="77" name="TextBox 76"/>
          <p:cNvSpPr txBox="1"/>
          <p:nvPr/>
        </p:nvSpPr>
        <p:spPr>
          <a:xfrm>
            <a:off x="472179" y="4979155"/>
            <a:ext cx="8081058" cy="738664"/>
          </a:xfrm>
          <a:prstGeom prst="rect">
            <a:avLst/>
          </a:prstGeom>
          <a:noFill/>
        </p:spPr>
        <p:txBody>
          <a:bodyPr wrap="none" rtlCol="0">
            <a:spAutoFit/>
          </a:bodyPr>
          <a:lstStyle/>
          <a:p>
            <a:r>
              <a:rPr lang="en-US" sz="1400" dirty="0"/>
              <a:t>The upper flip-flop generates a pulse from a negative transition of the incoming data, while</a:t>
            </a:r>
          </a:p>
          <a:p>
            <a:r>
              <a:rPr lang="en-US" sz="1400" dirty="0"/>
              <a:t>the lower generates a pulse from a positive transition. </a:t>
            </a:r>
            <a:r>
              <a:rPr lang="en-US" sz="1400" dirty="0" smtClean="0"/>
              <a:t>Pulse </a:t>
            </a:r>
            <a:r>
              <a:rPr lang="en-US" sz="1400" dirty="0"/>
              <a:t>width depends on flip-flop and </a:t>
            </a:r>
            <a:endParaRPr lang="en-US" sz="1400" dirty="0" smtClean="0"/>
          </a:p>
          <a:p>
            <a:r>
              <a:rPr lang="en-US" sz="1400" dirty="0" smtClean="0"/>
              <a:t>inverter delay.</a:t>
            </a:r>
            <a:endParaRPr lang="en-US" sz="1400" dirty="0"/>
          </a:p>
        </p:txBody>
      </p:sp>
      <p:sp>
        <p:nvSpPr>
          <p:cNvPr id="82" name="Slide Number Placeholder 81"/>
          <p:cNvSpPr>
            <a:spLocks noGrp="1"/>
          </p:cNvSpPr>
          <p:nvPr>
            <p:ph type="sldNum" sz="quarter" idx="12"/>
          </p:nvPr>
        </p:nvSpPr>
        <p:spPr/>
        <p:txBody>
          <a:bodyPr/>
          <a:lstStyle/>
          <a:p>
            <a:fld id="{B6F15528-21DE-4FAA-801E-634DDDAF4B2B}" type="slidenum">
              <a:rPr lang="en-US" smtClean="0"/>
              <a:pPr/>
              <a:t>12</a:t>
            </a:fld>
            <a:endParaRPr lang="en-US" dirty="0"/>
          </a:p>
        </p:txBody>
      </p:sp>
    </p:spTree>
    <p:extLst>
      <p:ext uri="{BB962C8B-B14F-4D97-AF65-F5344CB8AC3E}">
        <p14:creationId xmlns:p14="http://schemas.microsoft.com/office/powerpoint/2010/main" val="26596340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Sampling Circuit</a:t>
            </a:r>
            <a:endParaRPr lang="en-US" dirty="0"/>
          </a:p>
        </p:txBody>
      </p:sp>
      <p:grpSp>
        <p:nvGrpSpPr>
          <p:cNvPr id="4" name="Group 3"/>
          <p:cNvGrpSpPr/>
          <p:nvPr/>
        </p:nvGrpSpPr>
        <p:grpSpPr>
          <a:xfrm>
            <a:off x="444156" y="1048063"/>
            <a:ext cx="3470195" cy="3142102"/>
            <a:chOff x="804799" y="1383268"/>
            <a:chExt cx="3470195" cy="3142102"/>
          </a:xfrm>
          <a:solidFill>
            <a:schemeClr val="accent5">
              <a:lumMod val="60000"/>
              <a:lumOff val="40000"/>
            </a:schemeClr>
          </a:solidFill>
        </p:grpSpPr>
        <p:sp>
          <p:nvSpPr>
            <p:cNvPr id="5" name="Rectangle 4"/>
            <p:cNvSpPr/>
            <p:nvPr/>
          </p:nvSpPr>
          <p:spPr>
            <a:xfrm>
              <a:off x="1600200" y="1752600"/>
              <a:ext cx="1447800" cy="2133600"/>
            </a:xfrm>
            <a:prstGeom prst="rect">
              <a:avLst/>
            </a:prstGeom>
            <a:grp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828800" y="1383268"/>
              <a:ext cx="941476" cy="369332"/>
            </a:xfrm>
            <a:prstGeom prst="rect">
              <a:avLst/>
            </a:prstGeom>
            <a:noFill/>
          </p:spPr>
          <p:txBody>
            <a:bodyPr wrap="none" rtlCol="0">
              <a:spAutoFit/>
            </a:bodyPr>
            <a:lstStyle/>
            <a:p>
              <a:r>
                <a:rPr lang="en-US" dirty="0" smtClean="0"/>
                <a:t>Counter</a:t>
              </a:r>
              <a:endParaRPr lang="en-US" dirty="0"/>
            </a:p>
          </p:txBody>
        </p:sp>
        <p:cxnSp>
          <p:nvCxnSpPr>
            <p:cNvPr id="7" name="Straight Connector 6"/>
            <p:cNvCxnSpPr/>
            <p:nvPr/>
          </p:nvCxnSpPr>
          <p:spPr>
            <a:xfrm>
              <a:off x="1600200" y="2667000"/>
              <a:ext cx="304800" cy="152400"/>
            </a:xfrm>
            <a:prstGeom prst="line">
              <a:avLst/>
            </a:prstGeom>
            <a:grpFill/>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a:off x="1600200" y="2819400"/>
              <a:ext cx="304800" cy="152400"/>
            </a:xfrm>
            <a:prstGeom prst="line">
              <a:avLst/>
            </a:prstGeom>
            <a:grpFill/>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a:endCxn id="5" idx="1"/>
            </p:cNvCxnSpPr>
            <p:nvPr/>
          </p:nvCxnSpPr>
          <p:spPr>
            <a:xfrm>
              <a:off x="1219200" y="2819400"/>
              <a:ext cx="381000"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804799" y="2511623"/>
              <a:ext cx="630301" cy="307777"/>
            </a:xfrm>
            <a:prstGeom prst="rect">
              <a:avLst/>
            </a:prstGeom>
            <a:noFill/>
          </p:spPr>
          <p:txBody>
            <a:bodyPr wrap="none" rtlCol="0">
              <a:spAutoFit/>
            </a:bodyPr>
            <a:lstStyle/>
            <a:p>
              <a:r>
                <a:rPr lang="en-US" sz="1400" dirty="0" smtClean="0"/>
                <a:t>CLK*8</a:t>
              </a:r>
              <a:endParaRPr lang="en-US" sz="1400" dirty="0"/>
            </a:p>
          </p:txBody>
        </p:sp>
        <p:cxnSp>
          <p:nvCxnSpPr>
            <p:cNvPr id="11" name="Straight Connector 10"/>
            <p:cNvCxnSpPr>
              <a:stCxn id="5" idx="2"/>
            </p:cNvCxnSpPr>
            <p:nvPr/>
          </p:nvCxnSpPr>
          <p:spPr>
            <a:xfrm>
              <a:off x="2324100" y="3886200"/>
              <a:ext cx="0" cy="30480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956243" y="4186816"/>
              <a:ext cx="735714" cy="338554"/>
            </a:xfrm>
            <a:prstGeom prst="rect">
              <a:avLst/>
            </a:prstGeom>
            <a:noFill/>
          </p:spPr>
          <p:txBody>
            <a:bodyPr wrap="none" rtlCol="0">
              <a:spAutoFit/>
            </a:bodyPr>
            <a:lstStyle/>
            <a:p>
              <a:r>
                <a:rPr lang="en-US" sz="1600" dirty="0" smtClean="0"/>
                <a:t>EDGES</a:t>
              </a:r>
              <a:endParaRPr lang="en-US" sz="1600" dirty="0"/>
            </a:p>
          </p:txBody>
        </p:sp>
        <p:cxnSp>
          <p:nvCxnSpPr>
            <p:cNvPr id="13" name="Straight Connector 12"/>
            <p:cNvCxnSpPr>
              <a:stCxn id="5" idx="3"/>
            </p:cNvCxnSpPr>
            <p:nvPr/>
          </p:nvCxnSpPr>
          <p:spPr>
            <a:xfrm>
              <a:off x="3048000" y="2819400"/>
              <a:ext cx="381000" cy="0"/>
            </a:xfrm>
            <a:prstGeom prst="line">
              <a:avLst/>
            </a:prstGeom>
            <a:grpFill/>
            <a:ln w="1905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 name="TextBox 13"/>
                <p:cNvSpPr txBox="1"/>
                <p:nvPr/>
              </p:nvSpPr>
              <p:spPr>
                <a:xfrm>
                  <a:off x="3531264" y="2703210"/>
                  <a:ext cx="743730" cy="307777"/>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d>
                          <m:dPr>
                            <m:begChr m:val="["/>
                            <m:endChr m:val="]"/>
                            <m:ctrlPr>
                              <a:rPr lang="en-US" sz="1400" i="1" smtClean="0">
                                <a:latin typeface="Cambria Math"/>
                              </a:rPr>
                            </m:ctrlPr>
                          </m:dPr>
                          <m:e>
                            <m:r>
                              <a:rPr lang="en-US" sz="1400" b="0" i="1" smtClean="0">
                                <a:latin typeface="Cambria Math"/>
                              </a:rPr>
                              <m:t>2…</m:t>
                            </m:r>
                            <m:r>
                              <a:rPr lang="en-US" sz="1400" b="0" i="1" smtClean="0">
                                <a:latin typeface="Cambria Math"/>
                                <a:ea typeface="Cambria Math"/>
                              </a:rPr>
                              <m:t>0</m:t>
                            </m:r>
                          </m:e>
                        </m:d>
                      </m:oMath>
                    </m:oMathPara>
                  </a14:m>
                  <a:endParaRPr lang="en-US" dirty="0"/>
                </a:p>
              </p:txBody>
            </p:sp>
          </mc:Choice>
          <mc:Fallback xmlns="">
            <p:sp>
              <p:nvSpPr>
                <p:cNvPr id="14" name="TextBox 13"/>
                <p:cNvSpPr txBox="1">
                  <a:spLocks noRot="1" noChangeAspect="1" noMove="1" noResize="1" noEditPoints="1" noAdjustHandles="1" noChangeArrowheads="1" noChangeShapeType="1" noTextEdit="1"/>
                </p:cNvSpPr>
                <p:nvPr/>
              </p:nvSpPr>
              <p:spPr>
                <a:xfrm>
                  <a:off x="3531264" y="2703210"/>
                  <a:ext cx="743730" cy="307777"/>
                </a:xfrm>
                <a:prstGeom prst="rect">
                  <a:avLst/>
                </a:prstGeom>
                <a:blipFill rotWithShape="1">
                  <a:blip r:embed="rId2" cstate="print"/>
                  <a:stretch>
                    <a:fillRect/>
                  </a:stretch>
                </a:blipFill>
              </p:spPr>
              <p:txBody>
                <a:bodyPr/>
                <a:lstStyle/>
                <a:p>
                  <a:r>
                    <a:rPr lang="en-US">
                      <a:noFill/>
                    </a:rPr>
                    <a:t> </a:t>
                  </a:r>
                </a:p>
              </p:txBody>
            </p:sp>
          </mc:Fallback>
        </mc:AlternateContent>
        <p:sp>
          <p:nvSpPr>
            <p:cNvPr id="15" name="TextBox 14"/>
            <p:cNvSpPr txBox="1"/>
            <p:nvPr/>
          </p:nvSpPr>
          <p:spPr>
            <a:xfrm>
              <a:off x="3410527" y="2404646"/>
              <a:ext cx="864467" cy="338554"/>
            </a:xfrm>
            <a:prstGeom prst="rect">
              <a:avLst/>
            </a:prstGeom>
            <a:noFill/>
          </p:spPr>
          <p:txBody>
            <a:bodyPr wrap="none" rtlCol="0">
              <a:spAutoFit/>
            </a:bodyPr>
            <a:lstStyle/>
            <a:p>
              <a:r>
                <a:rPr lang="en-US" sz="1600" dirty="0" smtClean="0"/>
                <a:t>SAMPLE</a:t>
              </a:r>
              <a:endParaRPr lang="en-US" sz="1600" dirty="0"/>
            </a:p>
          </p:txBody>
        </p:sp>
      </p:grpSp>
      <p:grpSp>
        <p:nvGrpSpPr>
          <p:cNvPr id="16" name="Group 15"/>
          <p:cNvGrpSpPr/>
          <p:nvPr/>
        </p:nvGrpSpPr>
        <p:grpSpPr>
          <a:xfrm>
            <a:off x="3886200" y="1219200"/>
            <a:ext cx="4771562" cy="3262267"/>
            <a:chOff x="4220038" y="1295400"/>
            <a:chExt cx="4771562" cy="3262267"/>
          </a:xfrm>
        </p:grpSpPr>
        <p:cxnSp>
          <p:nvCxnSpPr>
            <p:cNvPr id="17" name="Straight Connector 16"/>
            <p:cNvCxnSpPr/>
            <p:nvPr/>
          </p:nvCxnSpPr>
          <p:spPr>
            <a:xfrm>
              <a:off x="4849384" y="3445164"/>
              <a:ext cx="457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5306584" y="2835564"/>
              <a:ext cx="0"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4666" y="2835564"/>
              <a:ext cx="76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5390866" y="2835564"/>
              <a:ext cx="0"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5390866" y="3429000"/>
              <a:ext cx="1009934" cy="16164"/>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6400800" y="2819400"/>
              <a:ext cx="0"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6400800" y="2819400"/>
              <a:ext cx="76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6477000" y="2819400"/>
              <a:ext cx="0"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6477000" y="3429000"/>
              <a:ext cx="2514600" cy="0"/>
            </a:xfrm>
            <a:prstGeom prst="line">
              <a:avLst/>
            </a:prstGeom>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4220038" y="3291275"/>
              <a:ext cx="608565" cy="307777"/>
            </a:xfrm>
            <a:prstGeom prst="rect">
              <a:avLst/>
            </a:prstGeom>
            <a:noFill/>
          </p:spPr>
          <p:txBody>
            <a:bodyPr wrap="none" rtlCol="0">
              <a:spAutoFit/>
            </a:bodyPr>
            <a:lstStyle/>
            <a:p>
              <a:r>
                <a:rPr lang="en-US" sz="1400" dirty="0" smtClean="0"/>
                <a:t>Edges</a:t>
              </a:r>
              <a:endParaRPr lang="en-US" sz="1400" dirty="0"/>
            </a:p>
          </p:txBody>
        </p:sp>
        <p:grpSp>
          <p:nvGrpSpPr>
            <p:cNvPr id="27" name="Group 26"/>
            <p:cNvGrpSpPr/>
            <p:nvPr/>
          </p:nvGrpSpPr>
          <p:grpSpPr>
            <a:xfrm>
              <a:off x="4270811" y="3683663"/>
              <a:ext cx="4720789" cy="874004"/>
              <a:chOff x="4270811" y="3962897"/>
              <a:chExt cx="4720789" cy="874004"/>
            </a:xfrm>
          </p:grpSpPr>
          <p:sp>
            <p:nvSpPr>
              <p:cNvPr id="39" name="TextBox 38"/>
              <p:cNvSpPr txBox="1"/>
              <p:nvPr/>
            </p:nvSpPr>
            <p:spPr>
              <a:xfrm>
                <a:off x="4270811" y="4313681"/>
                <a:ext cx="774186" cy="523220"/>
              </a:xfrm>
              <a:prstGeom prst="rect">
                <a:avLst/>
              </a:prstGeom>
              <a:noFill/>
            </p:spPr>
            <p:txBody>
              <a:bodyPr wrap="none" rtlCol="0">
                <a:spAutoFit/>
              </a:bodyPr>
              <a:lstStyle/>
              <a:p>
                <a:r>
                  <a:rPr lang="en-US" sz="1400" dirty="0" smtClean="0"/>
                  <a:t>Sample</a:t>
                </a:r>
              </a:p>
              <a:p>
                <a:r>
                  <a:rPr lang="en-US" sz="1400" dirty="0" smtClean="0"/>
                  <a:t>Counter</a:t>
                </a:r>
                <a:endParaRPr lang="en-US" sz="1400" dirty="0"/>
              </a:p>
            </p:txBody>
          </p:sp>
          <p:grpSp>
            <p:nvGrpSpPr>
              <p:cNvPr id="40" name="Group 39"/>
              <p:cNvGrpSpPr/>
              <p:nvPr/>
            </p:nvGrpSpPr>
            <p:grpSpPr>
              <a:xfrm>
                <a:off x="5155804" y="3962897"/>
                <a:ext cx="3835796" cy="832127"/>
                <a:chOff x="5325657" y="3972969"/>
                <a:chExt cx="3835796" cy="832127"/>
              </a:xfrm>
            </p:grpSpPr>
            <p:cxnSp>
              <p:nvCxnSpPr>
                <p:cNvPr id="41" name="Straight Arrow Connector 40"/>
                <p:cNvCxnSpPr/>
                <p:nvPr/>
              </p:nvCxnSpPr>
              <p:spPr>
                <a:xfrm flipV="1">
                  <a:off x="6142491" y="3972969"/>
                  <a:ext cx="0" cy="4572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V="1">
                  <a:off x="7514091" y="3972969"/>
                  <a:ext cx="0" cy="4572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5325657" y="4426546"/>
                  <a:ext cx="1321196" cy="369332"/>
                </a:xfrm>
                <a:prstGeom prst="rect">
                  <a:avLst/>
                </a:prstGeom>
                <a:noFill/>
              </p:spPr>
              <p:txBody>
                <a:bodyPr wrap="none" rtlCol="0">
                  <a:spAutoFit/>
                </a:bodyPr>
                <a:lstStyle/>
                <a:p>
                  <a:r>
                    <a:rPr lang="en-US" dirty="0" smtClean="0"/>
                    <a:t>0 1 2 3 4 5 6</a:t>
                  </a:r>
                  <a:endParaRPr lang="en-US" dirty="0"/>
                </a:p>
              </p:txBody>
            </p:sp>
            <p:sp>
              <p:nvSpPr>
                <p:cNvPr id="44" name="TextBox 43"/>
                <p:cNvSpPr txBox="1"/>
                <p:nvPr/>
              </p:nvSpPr>
              <p:spPr>
                <a:xfrm>
                  <a:off x="6663967" y="4435764"/>
                  <a:ext cx="1491114" cy="369332"/>
                </a:xfrm>
                <a:prstGeom prst="rect">
                  <a:avLst/>
                </a:prstGeom>
                <a:noFill/>
              </p:spPr>
              <p:txBody>
                <a:bodyPr wrap="none" rtlCol="0">
                  <a:spAutoFit/>
                </a:bodyPr>
                <a:lstStyle/>
                <a:p>
                  <a:r>
                    <a:rPr lang="en-US" dirty="0" smtClean="0"/>
                    <a:t>0 1 2 3 4 5 6 7</a:t>
                  </a:r>
                  <a:endParaRPr lang="en-US" dirty="0"/>
                </a:p>
              </p:txBody>
            </p:sp>
            <p:sp>
              <p:nvSpPr>
                <p:cNvPr id="45" name="TextBox 44"/>
                <p:cNvSpPr txBox="1"/>
                <p:nvPr/>
              </p:nvSpPr>
              <p:spPr>
                <a:xfrm>
                  <a:off x="8180094" y="4431268"/>
                  <a:ext cx="981359" cy="369332"/>
                </a:xfrm>
                <a:prstGeom prst="rect">
                  <a:avLst/>
                </a:prstGeom>
                <a:noFill/>
              </p:spPr>
              <p:txBody>
                <a:bodyPr wrap="none" rtlCol="0">
                  <a:spAutoFit/>
                </a:bodyPr>
                <a:lstStyle/>
                <a:p>
                  <a:r>
                    <a:rPr lang="en-US" dirty="0" smtClean="0"/>
                    <a:t>0 1 2 3 4</a:t>
                  </a:r>
                  <a:endParaRPr lang="en-US" dirty="0"/>
                </a:p>
              </p:txBody>
            </p:sp>
            <p:cxnSp>
              <p:nvCxnSpPr>
                <p:cNvPr id="46" name="Straight Arrow Connector 45"/>
                <p:cNvCxnSpPr/>
                <p:nvPr/>
              </p:nvCxnSpPr>
              <p:spPr>
                <a:xfrm flipV="1">
                  <a:off x="9038091" y="3990992"/>
                  <a:ext cx="0" cy="4572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grpSp>
          <p:nvGrpSpPr>
            <p:cNvPr id="28" name="Group 27"/>
            <p:cNvGrpSpPr/>
            <p:nvPr/>
          </p:nvGrpSpPr>
          <p:grpSpPr>
            <a:xfrm>
              <a:off x="4220038" y="1295400"/>
              <a:ext cx="4771562" cy="1248520"/>
              <a:chOff x="4220038" y="1295400"/>
              <a:chExt cx="4771562" cy="1248520"/>
            </a:xfrm>
          </p:grpSpPr>
          <p:grpSp>
            <p:nvGrpSpPr>
              <p:cNvPr id="29" name="Group 28"/>
              <p:cNvGrpSpPr/>
              <p:nvPr/>
            </p:nvGrpSpPr>
            <p:grpSpPr>
              <a:xfrm>
                <a:off x="4849384" y="1676400"/>
                <a:ext cx="4142216" cy="775187"/>
                <a:chOff x="4849384" y="1676400"/>
                <a:chExt cx="4142216" cy="775187"/>
              </a:xfrm>
            </p:grpSpPr>
            <p:cxnSp>
              <p:nvCxnSpPr>
                <p:cNvPr id="34" name="Straight Connector 33"/>
                <p:cNvCxnSpPr/>
                <p:nvPr/>
              </p:nvCxnSpPr>
              <p:spPr>
                <a:xfrm>
                  <a:off x="4849384" y="2451587"/>
                  <a:ext cx="4572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5306584" y="1692564"/>
                  <a:ext cx="0" cy="759023"/>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5306584" y="1676400"/>
                  <a:ext cx="1094216" cy="16164"/>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6400800" y="1676400"/>
                  <a:ext cx="0" cy="759023"/>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a:off x="6400800" y="2438400"/>
                  <a:ext cx="2590800" cy="13187"/>
                </a:xfrm>
                <a:prstGeom prst="line">
                  <a:avLst/>
                </a:prstGeom>
              </p:spPr>
              <p:style>
                <a:lnRef idx="1">
                  <a:schemeClr val="accent1"/>
                </a:lnRef>
                <a:fillRef idx="0">
                  <a:schemeClr val="accent1"/>
                </a:fillRef>
                <a:effectRef idx="0">
                  <a:schemeClr val="accent1"/>
                </a:effectRef>
                <a:fontRef idx="minor">
                  <a:schemeClr val="tx1"/>
                </a:fontRef>
              </p:style>
            </p:cxnSp>
          </p:grpSp>
          <p:sp>
            <p:nvSpPr>
              <p:cNvPr id="30" name="TextBox 29"/>
              <p:cNvSpPr txBox="1"/>
              <p:nvPr/>
            </p:nvSpPr>
            <p:spPr>
              <a:xfrm>
                <a:off x="4220038" y="2236143"/>
                <a:ext cx="525465" cy="307777"/>
              </a:xfrm>
              <a:prstGeom prst="rect">
                <a:avLst/>
              </a:prstGeom>
              <a:noFill/>
            </p:spPr>
            <p:txBody>
              <a:bodyPr wrap="none" rtlCol="0">
                <a:spAutoFit/>
              </a:bodyPr>
              <a:lstStyle/>
              <a:p>
                <a:r>
                  <a:rPr lang="en-US" sz="1400" dirty="0" smtClean="0"/>
                  <a:t>Data</a:t>
                </a:r>
                <a:endParaRPr lang="en-US" sz="1400" dirty="0"/>
              </a:p>
            </p:txBody>
          </p:sp>
          <p:sp>
            <p:nvSpPr>
              <p:cNvPr id="31" name="TextBox 30"/>
              <p:cNvSpPr txBox="1"/>
              <p:nvPr/>
            </p:nvSpPr>
            <p:spPr>
              <a:xfrm>
                <a:off x="5715000" y="1295400"/>
                <a:ext cx="301686" cy="369332"/>
              </a:xfrm>
              <a:prstGeom prst="rect">
                <a:avLst/>
              </a:prstGeom>
              <a:noFill/>
            </p:spPr>
            <p:txBody>
              <a:bodyPr wrap="none" rtlCol="0">
                <a:spAutoFit/>
              </a:bodyPr>
              <a:lstStyle/>
              <a:p>
                <a:r>
                  <a:rPr lang="en-US" dirty="0" smtClean="0"/>
                  <a:t>1</a:t>
                </a:r>
                <a:endParaRPr lang="en-US" dirty="0"/>
              </a:p>
            </p:txBody>
          </p:sp>
          <p:sp>
            <p:nvSpPr>
              <p:cNvPr id="32" name="TextBox 31"/>
              <p:cNvSpPr txBox="1"/>
              <p:nvPr/>
            </p:nvSpPr>
            <p:spPr>
              <a:xfrm>
                <a:off x="7165914" y="1334121"/>
                <a:ext cx="301686" cy="369332"/>
              </a:xfrm>
              <a:prstGeom prst="rect">
                <a:avLst/>
              </a:prstGeom>
              <a:noFill/>
            </p:spPr>
            <p:txBody>
              <a:bodyPr wrap="none" rtlCol="0">
                <a:spAutoFit/>
              </a:bodyPr>
              <a:lstStyle/>
              <a:p>
                <a:r>
                  <a:rPr lang="en-US" dirty="0" smtClean="0"/>
                  <a:t>0</a:t>
                </a:r>
                <a:endParaRPr lang="en-US" dirty="0"/>
              </a:p>
            </p:txBody>
          </p:sp>
          <p:sp>
            <p:nvSpPr>
              <p:cNvPr id="33" name="TextBox 32"/>
              <p:cNvSpPr txBox="1"/>
              <p:nvPr/>
            </p:nvSpPr>
            <p:spPr>
              <a:xfrm>
                <a:off x="8461314" y="1312354"/>
                <a:ext cx="301686" cy="369332"/>
              </a:xfrm>
              <a:prstGeom prst="rect">
                <a:avLst/>
              </a:prstGeom>
              <a:noFill/>
            </p:spPr>
            <p:txBody>
              <a:bodyPr wrap="none" rtlCol="0">
                <a:spAutoFit/>
              </a:bodyPr>
              <a:lstStyle/>
              <a:p>
                <a:r>
                  <a:rPr lang="en-US" dirty="0" smtClean="0"/>
                  <a:t>0</a:t>
                </a:r>
                <a:endParaRPr lang="en-US" dirty="0"/>
              </a:p>
            </p:txBody>
          </p:sp>
        </p:grpSp>
      </p:grpSp>
      <p:sp>
        <p:nvSpPr>
          <p:cNvPr id="47" name="TextBox 46"/>
          <p:cNvSpPr txBox="1"/>
          <p:nvPr/>
        </p:nvSpPr>
        <p:spPr>
          <a:xfrm>
            <a:off x="444156" y="4798291"/>
            <a:ext cx="8244565" cy="738664"/>
          </a:xfrm>
          <a:prstGeom prst="rect">
            <a:avLst/>
          </a:prstGeom>
          <a:noFill/>
        </p:spPr>
        <p:txBody>
          <a:bodyPr wrap="none" rtlCol="0">
            <a:spAutoFit/>
          </a:bodyPr>
          <a:lstStyle/>
          <a:p>
            <a:r>
              <a:rPr lang="en-US" sz="1400" dirty="0"/>
              <a:t>If a edge signal occurs, the counter is reset early.</a:t>
            </a:r>
          </a:p>
          <a:p>
            <a:r>
              <a:rPr lang="en-US" sz="1400" dirty="0"/>
              <a:t>If there are successive bits of the same states, </a:t>
            </a:r>
            <a:r>
              <a:rPr lang="en-US" sz="1400" dirty="0" smtClean="0"/>
              <a:t>the </a:t>
            </a:r>
            <a:r>
              <a:rPr lang="en-US" sz="1400" dirty="0"/>
              <a:t>counter </a:t>
            </a:r>
            <a:r>
              <a:rPr lang="en-US" sz="1400" i="1" dirty="0"/>
              <a:t>free-runs</a:t>
            </a:r>
            <a:r>
              <a:rPr lang="en-US" sz="1400" dirty="0"/>
              <a:t> and continues to sample </a:t>
            </a:r>
            <a:endParaRPr lang="en-US" sz="1400" dirty="0" smtClean="0"/>
          </a:p>
          <a:p>
            <a:r>
              <a:rPr lang="en-US" sz="1400" dirty="0" smtClean="0"/>
              <a:t>the </a:t>
            </a:r>
            <a:r>
              <a:rPr lang="en-US" sz="1400" dirty="0"/>
              <a:t>data correctly.</a:t>
            </a:r>
          </a:p>
        </p:txBody>
      </p:sp>
      <p:cxnSp>
        <p:nvCxnSpPr>
          <p:cNvPr id="49" name="Straight Arrow Connector 48"/>
          <p:cNvCxnSpPr/>
          <p:nvPr/>
        </p:nvCxnSpPr>
        <p:spPr>
          <a:xfrm flipV="1">
            <a:off x="4725104" y="4480509"/>
            <a:ext cx="1355803" cy="317782"/>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p:nvPr/>
        </p:nvCxnSpPr>
        <p:spPr>
          <a:xfrm flipV="1">
            <a:off x="7147707" y="4480509"/>
            <a:ext cx="396093" cy="548691"/>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52" name="Group 51"/>
          <p:cNvGrpSpPr/>
          <p:nvPr/>
        </p:nvGrpSpPr>
        <p:grpSpPr>
          <a:xfrm>
            <a:off x="2929896" y="5225913"/>
            <a:ext cx="5531418" cy="1459233"/>
            <a:chOff x="2929896" y="5285025"/>
            <a:chExt cx="5531418" cy="1459233"/>
          </a:xfrm>
        </p:grpSpPr>
        <p:grpSp>
          <p:nvGrpSpPr>
            <p:cNvPr id="53" name="Group 52"/>
            <p:cNvGrpSpPr/>
            <p:nvPr/>
          </p:nvGrpSpPr>
          <p:grpSpPr>
            <a:xfrm>
              <a:off x="4138611" y="5285025"/>
              <a:ext cx="3818517" cy="1459233"/>
              <a:chOff x="4138611" y="5285025"/>
              <a:chExt cx="3818517" cy="1459233"/>
            </a:xfrm>
          </p:grpSpPr>
          <p:cxnSp>
            <p:nvCxnSpPr>
              <p:cNvPr id="56" name="Straight Connector 55"/>
              <p:cNvCxnSpPr/>
              <p:nvPr/>
            </p:nvCxnSpPr>
            <p:spPr>
              <a:xfrm>
                <a:off x="5044997" y="6671228"/>
                <a:ext cx="52164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flipV="1">
                <a:off x="5575900" y="6294069"/>
                <a:ext cx="0" cy="377159"/>
              </a:xfrm>
              <a:prstGeom prst="line">
                <a:avLst/>
              </a:prstGeom>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5575900" y="6294069"/>
                <a:ext cx="40753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5983435" y="6294069"/>
                <a:ext cx="0" cy="377159"/>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5983435" y="6671228"/>
                <a:ext cx="46439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V="1">
                <a:off x="6447833" y="6294069"/>
                <a:ext cx="0" cy="377159"/>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6447833" y="6294069"/>
                <a:ext cx="40634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6854182" y="6294069"/>
                <a:ext cx="0" cy="377159"/>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6854182" y="6671228"/>
                <a:ext cx="40634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V="1">
                <a:off x="7260530" y="6294069"/>
                <a:ext cx="0" cy="377159"/>
              </a:xfrm>
              <a:prstGeom prst="line">
                <a:avLst/>
              </a:prstGeom>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7260530" y="6294069"/>
                <a:ext cx="40634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7668065" y="6294069"/>
                <a:ext cx="0" cy="377159"/>
              </a:xfrm>
              <a:prstGeom prst="line">
                <a:avLst/>
              </a:prstGeom>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7666879" y="6671228"/>
                <a:ext cx="29024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5044997" y="6078501"/>
                <a:ext cx="9957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flipV="1">
                <a:off x="5144575" y="5557593"/>
                <a:ext cx="0" cy="520908"/>
              </a:xfrm>
              <a:prstGeom prst="line">
                <a:avLst/>
              </a:prstGeom>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flipV="1">
                <a:off x="5144575" y="5546500"/>
                <a:ext cx="833583" cy="11093"/>
              </a:xfrm>
              <a:prstGeom prst="line">
                <a:avLst/>
              </a:prstGeom>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5978158" y="5546500"/>
                <a:ext cx="0" cy="520908"/>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5978158" y="6069451"/>
                <a:ext cx="1973693" cy="9050"/>
              </a:xfrm>
              <a:prstGeom prst="line">
                <a:avLst/>
              </a:prstGeom>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5455710" y="5285025"/>
                <a:ext cx="288862" cy="338554"/>
              </a:xfrm>
              <a:prstGeom prst="rect">
                <a:avLst/>
              </a:prstGeom>
              <a:noFill/>
            </p:spPr>
            <p:txBody>
              <a:bodyPr wrap="none" rtlCol="0">
                <a:spAutoFit/>
              </a:bodyPr>
              <a:lstStyle/>
              <a:p>
                <a:r>
                  <a:rPr lang="en-US" sz="1600" dirty="0" smtClean="0"/>
                  <a:t>1</a:t>
                </a:r>
                <a:endParaRPr lang="en-US" sz="1600" dirty="0"/>
              </a:p>
            </p:txBody>
          </p:sp>
          <p:sp>
            <p:nvSpPr>
              <p:cNvPr id="75" name="TextBox 74"/>
              <p:cNvSpPr txBox="1"/>
              <p:nvPr/>
            </p:nvSpPr>
            <p:spPr>
              <a:xfrm>
                <a:off x="6315138" y="5285025"/>
                <a:ext cx="288862" cy="338554"/>
              </a:xfrm>
              <a:prstGeom prst="rect">
                <a:avLst/>
              </a:prstGeom>
              <a:noFill/>
            </p:spPr>
            <p:txBody>
              <a:bodyPr wrap="none" rtlCol="0">
                <a:spAutoFit/>
              </a:bodyPr>
              <a:lstStyle/>
              <a:p>
                <a:r>
                  <a:rPr lang="en-US" sz="1600" dirty="0" smtClean="0"/>
                  <a:t>0</a:t>
                </a:r>
                <a:endParaRPr lang="en-US" sz="1600" dirty="0"/>
              </a:p>
            </p:txBody>
          </p:sp>
          <p:sp>
            <p:nvSpPr>
              <p:cNvPr id="76" name="TextBox 75"/>
              <p:cNvSpPr txBox="1"/>
              <p:nvPr/>
            </p:nvSpPr>
            <p:spPr>
              <a:xfrm>
                <a:off x="7198029" y="5285025"/>
                <a:ext cx="288862" cy="338554"/>
              </a:xfrm>
              <a:prstGeom prst="rect">
                <a:avLst/>
              </a:prstGeom>
              <a:noFill/>
            </p:spPr>
            <p:txBody>
              <a:bodyPr wrap="none" rtlCol="0">
                <a:spAutoFit/>
              </a:bodyPr>
              <a:lstStyle/>
              <a:p>
                <a:r>
                  <a:rPr lang="en-US" sz="1600" dirty="0" smtClean="0"/>
                  <a:t>0</a:t>
                </a:r>
                <a:endParaRPr lang="en-US" sz="1600" dirty="0"/>
              </a:p>
            </p:txBody>
          </p:sp>
          <p:sp>
            <p:nvSpPr>
              <p:cNvPr id="77" name="TextBox 76"/>
              <p:cNvSpPr txBox="1"/>
              <p:nvPr/>
            </p:nvSpPr>
            <p:spPr>
              <a:xfrm>
                <a:off x="4323918" y="5774827"/>
                <a:ext cx="533929" cy="307777"/>
              </a:xfrm>
              <a:prstGeom prst="rect">
                <a:avLst/>
              </a:prstGeom>
              <a:noFill/>
            </p:spPr>
            <p:txBody>
              <a:bodyPr wrap="none" rtlCol="0">
                <a:spAutoFit/>
              </a:bodyPr>
              <a:lstStyle/>
              <a:p>
                <a:r>
                  <a:rPr lang="en-US" sz="1400" b="1" dirty="0" smtClean="0"/>
                  <a:t>Data</a:t>
                </a:r>
                <a:endParaRPr lang="en-US" sz="1400" b="1" dirty="0"/>
              </a:p>
            </p:txBody>
          </p:sp>
          <p:sp>
            <p:nvSpPr>
              <p:cNvPr id="78" name="TextBox 77"/>
              <p:cNvSpPr txBox="1"/>
              <p:nvPr/>
            </p:nvSpPr>
            <p:spPr>
              <a:xfrm>
                <a:off x="4138611" y="6221038"/>
                <a:ext cx="1004121" cy="523220"/>
              </a:xfrm>
              <a:prstGeom prst="rect">
                <a:avLst/>
              </a:prstGeom>
              <a:noFill/>
            </p:spPr>
            <p:txBody>
              <a:bodyPr wrap="none" rtlCol="0">
                <a:spAutoFit/>
              </a:bodyPr>
              <a:lstStyle/>
              <a:p>
                <a:r>
                  <a:rPr lang="en-US" sz="1400" b="1" dirty="0" smtClean="0"/>
                  <a:t>Recovered </a:t>
                </a:r>
              </a:p>
              <a:p>
                <a:r>
                  <a:rPr lang="en-US" sz="1400" b="1" dirty="0" smtClean="0"/>
                  <a:t>Clock</a:t>
                </a:r>
                <a:endParaRPr lang="en-US" sz="1400" b="1" dirty="0"/>
              </a:p>
            </p:txBody>
          </p:sp>
        </p:grpSp>
        <p:sp>
          <p:nvSpPr>
            <p:cNvPr id="54" name="Right Arrow 53"/>
            <p:cNvSpPr/>
            <p:nvPr/>
          </p:nvSpPr>
          <p:spPr>
            <a:xfrm>
              <a:off x="2929896" y="6026717"/>
              <a:ext cx="979916" cy="388642"/>
            </a:xfrm>
            <a:prstGeom prst="rightArrow">
              <a:avLst/>
            </a:prstGeom>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5" name="Straight Arrow Connector 54"/>
            <p:cNvCxnSpPr/>
            <p:nvPr/>
          </p:nvCxnSpPr>
          <p:spPr>
            <a:xfrm>
              <a:off x="5044997" y="6744258"/>
              <a:ext cx="3416317"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81" name="Slide Number Placeholder 80"/>
          <p:cNvSpPr>
            <a:spLocks noGrp="1"/>
          </p:cNvSpPr>
          <p:nvPr>
            <p:ph type="sldNum" sz="quarter" idx="12"/>
          </p:nvPr>
        </p:nvSpPr>
        <p:spPr/>
        <p:txBody>
          <a:bodyPr/>
          <a:lstStyle/>
          <a:p>
            <a:fld id="{B6F15528-21DE-4FAA-801E-634DDDAF4B2B}" type="slidenum">
              <a:rPr lang="en-US" smtClean="0"/>
              <a:pPr/>
              <a:t>13</a:t>
            </a:fld>
            <a:endParaRPr lang="en-US" dirty="0"/>
          </a:p>
        </p:txBody>
      </p:sp>
    </p:spTree>
    <p:extLst>
      <p:ext uri="{BB962C8B-B14F-4D97-AF65-F5344CB8AC3E}">
        <p14:creationId xmlns:p14="http://schemas.microsoft.com/office/powerpoint/2010/main" val="3152229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533400" y="2133600"/>
            <a:ext cx="3048000" cy="1261872"/>
          </a:xfrm>
        </p:spPr>
        <p:txBody>
          <a:bodyPr>
            <a:normAutofit lnSpcReduction="10000"/>
          </a:bodyPr>
          <a:lstStyle/>
          <a:p>
            <a:r>
              <a:rPr lang="en-US" sz="1800" dirty="0" smtClean="0"/>
              <a:t>RTL Design</a:t>
            </a:r>
          </a:p>
          <a:p>
            <a:r>
              <a:rPr lang="en-US" sz="1800" dirty="0" smtClean="0"/>
              <a:t>Functional Verification</a:t>
            </a:r>
          </a:p>
          <a:p>
            <a:r>
              <a:rPr lang="en-US" sz="1800" dirty="0" smtClean="0"/>
              <a:t>Synthesis</a:t>
            </a:r>
          </a:p>
          <a:p>
            <a:r>
              <a:rPr lang="en-US" sz="1800" dirty="0" smtClean="0"/>
              <a:t>Formal Verification</a:t>
            </a:r>
          </a:p>
          <a:p>
            <a:endParaRPr lang="it-IT" dirty="0"/>
          </a:p>
        </p:txBody>
      </p:sp>
      <p:sp>
        <p:nvSpPr>
          <p:cNvPr id="3" name="Segnaposto numero diapositiva 2"/>
          <p:cNvSpPr>
            <a:spLocks noGrp="1"/>
          </p:cNvSpPr>
          <p:nvPr>
            <p:ph type="sldNum" sz="quarter" idx="12"/>
          </p:nvPr>
        </p:nvSpPr>
        <p:spPr/>
        <p:txBody>
          <a:bodyPr/>
          <a:lstStyle/>
          <a:p>
            <a:fld id="{B6F15528-21DE-4FAA-801E-634DDDAF4B2B}" type="slidenum">
              <a:rPr lang="en-US" smtClean="0"/>
              <a:pPr/>
              <a:t>14</a:t>
            </a:fld>
            <a:endParaRPr lang="en-US" dirty="0"/>
          </a:p>
        </p:txBody>
      </p:sp>
      <p:sp>
        <p:nvSpPr>
          <p:cNvPr id="4" name="Titolo 3"/>
          <p:cNvSpPr>
            <a:spLocks noGrp="1"/>
          </p:cNvSpPr>
          <p:nvPr>
            <p:ph type="title"/>
          </p:nvPr>
        </p:nvSpPr>
        <p:spPr/>
        <p:txBody>
          <a:bodyPr/>
          <a:lstStyle/>
          <a:p>
            <a:pPr algn="ctr"/>
            <a:r>
              <a:rPr lang="it-IT" dirty="0" smtClean="0"/>
              <a:t>Digital Design Flow</a:t>
            </a:r>
            <a:endParaRPr lang="it-IT" dirty="0"/>
          </a:p>
        </p:txBody>
      </p:sp>
      <p:pic>
        <p:nvPicPr>
          <p:cNvPr id="5" name="Picture 6"/>
          <p:cNvPicPr>
            <a:picLocks noChangeAspect="1" noChangeArrowheads="1"/>
          </p:cNvPicPr>
          <p:nvPr/>
        </p:nvPicPr>
        <p:blipFill>
          <a:blip r:embed="rId2" cstate="print"/>
          <a:srcRect/>
          <a:stretch>
            <a:fillRect/>
          </a:stretch>
        </p:blipFill>
        <p:spPr bwMode="auto">
          <a:xfrm>
            <a:off x="4267200" y="1752600"/>
            <a:ext cx="3629025" cy="3683515"/>
          </a:xfrm>
          <a:prstGeom prst="rect">
            <a:avLst/>
          </a:prstGeom>
          <a:noFill/>
          <a:ln w="9525">
            <a:solidFill>
              <a:schemeClr val="tx1"/>
            </a:solidFill>
            <a:miter lim="800000"/>
            <a:headEnd/>
            <a:tailEnd/>
          </a:ln>
        </p:spPr>
      </p:pic>
    </p:spTree>
    <p:extLst>
      <p:ext uri="{BB962C8B-B14F-4D97-AF65-F5344CB8AC3E}">
        <p14:creationId xmlns:p14="http://schemas.microsoft.com/office/powerpoint/2010/main" val="16650613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dirty="0" smtClean="0"/>
              <a:t>VHDL models of Analog </a:t>
            </a:r>
            <a:r>
              <a:rPr lang="en-US" dirty="0"/>
              <a:t>I</a:t>
            </a:r>
            <a:r>
              <a:rPr lang="en-US" dirty="0" smtClean="0"/>
              <a:t>nterface and Plasmonic Interconnect</a:t>
            </a:r>
            <a:endParaRPr lang="en-US" dirty="0"/>
          </a:p>
        </p:txBody>
      </p:sp>
      <p:grpSp>
        <p:nvGrpSpPr>
          <p:cNvPr id="24" name="Group 23"/>
          <p:cNvGrpSpPr/>
          <p:nvPr/>
        </p:nvGrpSpPr>
        <p:grpSpPr>
          <a:xfrm>
            <a:off x="536823" y="4907280"/>
            <a:ext cx="1114691" cy="738664"/>
            <a:chOff x="558021" y="5181600"/>
            <a:chExt cx="1114691" cy="738664"/>
          </a:xfrm>
        </p:grpSpPr>
        <p:sp>
          <p:nvSpPr>
            <p:cNvPr id="27" name="Rectangle 26"/>
            <p:cNvSpPr/>
            <p:nvPr/>
          </p:nvSpPr>
          <p:spPr>
            <a:xfrm>
              <a:off x="563643" y="5276612"/>
              <a:ext cx="85818" cy="12192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p:cNvSpPr/>
            <p:nvPr/>
          </p:nvSpPr>
          <p:spPr>
            <a:xfrm>
              <a:off x="563643" y="5487201"/>
              <a:ext cx="85818" cy="12192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p:cNvSpPr/>
            <p:nvPr/>
          </p:nvSpPr>
          <p:spPr>
            <a:xfrm>
              <a:off x="558021" y="5703332"/>
              <a:ext cx="85818" cy="12192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p:cNvSpPr txBox="1"/>
            <p:nvPr/>
          </p:nvSpPr>
          <p:spPr>
            <a:xfrm>
              <a:off x="609600" y="5181600"/>
              <a:ext cx="1063112" cy="738664"/>
            </a:xfrm>
            <a:prstGeom prst="rect">
              <a:avLst/>
            </a:prstGeom>
            <a:noFill/>
          </p:spPr>
          <p:txBody>
            <a:bodyPr wrap="none" rtlCol="0">
              <a:spAutoFit/>
            </a:bodyPr>
            <a:lstStyle/>
            <a:p>
              <a:r>
                <a:rPr lang="en-US" sz="1400" dirty="0" smtClean="0"/>
                <a:t>Digital</a:t>
              </a:r>
            </a:p>
            <a:p>
              <a:r>
                <a:rPr lang="en-US" sz="1400" dirty="0" smtClean="0"/>
                <a:t>Analog</a:t>
              </a:r>
            </a:p>
            <a:p>
              <a:r>
                <a:rPr lang="en-US" sz="1400" dirty="0" smtClean="0"/>
                <a:t>Plasmonic</a:t>
              </a:r>
              <a:endParaRPr lang="en-US" sz="1400" dirty="0"/>
            </a:p>
          </p:txBody>
        </p:sp>
      </p:grpSp>
      <p:sp>
        <p:nvSpPr>
          <p:cNvPr id="120" name="TextBox 119"/>
          <p:cNvSpPr txBox="1"/>
          <p:nvPr/>
        </p:nvSpPr>
        <p:spPr>
          <a:xfrm>
            <a:off x="0" y="3517961"/>
            <a:ext cx="312906" cy="369332"/>
          </a:xfrm>
          <a:prstGeom prst="rect">
            <a:avLst/>
          </a:prstGeom>
          <a:noFill/>
        </p:spPr>
        <p:txBody>
          <a:bodyPr wrap="none" rtlCol="0">
            <a:spAutoFit/>
          </a:bodyPr>
          <a:lstStyle/>
          <a:p>
            <a:r>
              <a:rPr lang="en-US" dirty="0" smtClean="0"/>
              <a:t>4</a:t>
            </a:r>
            <a:endParaRPr lang="en-US" dirty="0"/>
          </a:p>
        </p:txBody>
      </p:sp>
      <p:cxnSp>
        <p:nvCxnSpPr>
          <p:cNvPr id="127" name="Straight Connector 126"/>
          <p:cNvCxnSpPr/>
          <p:nvPr/>
        </p:nvCxnSpPr>
        <p:spPr>
          <a:xfrm flipH="1">
            <a:off x="8642421" y="3203598"/>
            <a:ext cx="71496" cy="197033"/>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31" name="TextBox 130"/>
          <p:cNvSpPr txBox="1"/>
          <p:nvPr/>
        </p:nvSpPr>
        <p:spPr>
          <a:xfrm>
            <a:off x="8560341" y="3389522"/>
            <a:ext cx="312906" cy="369332"/>
          </a:xfrm>
          <a:prstGeom prst="rect">
            <a:avLst/>
          </a:prstGeom>
          <a:noFill/>
        </p:spPr>
        <p:txBody>
          <a:bodyPr wrap="none" rtlCol="0">
            <a:spAutoFit/>
          </a:bodyPr>
          <a:lstStyle/>
          <a:p>
            <a:r>
              <a:rPr lang="en-US" dirty="0" smtClean="0"/>
              <a:t>4</a:t>
            </a:r>
            <a:endParaRPr lang="en-US" dirty="0"/>
          </a:p>
        </p:txBody>
      </p:sp>
      <p:sp>
        <p:nvSpPr>
          <p:cNvPr id="135" name="Slide Number Placeholder 134"/>
          <p:cNvSpPr>
            <a:spLocks noGrp="1"/>
          </p:cNvSpPr>
          <p:nvPr>
            <p:ph type="sldNum" sz="quarter" idx="12"/>
          </p:nvPr>
        </p:nvSpPr>
        <p:spPr/>
        <p:txBody>
          <a:bodyPr/>
          <a:lstStyle/>
          <a:p>
            <a:fld id="{B6F15528-21DE-4FAA-801E-634DDDAF4B2B}" type="slidenum">
              <a:rPr lang="en-US" smtClean="0"/>
              <a:pPr/>
              <a:t>15</a:t>
            </a:fld>
            <a:endParaRPr lang="en-US" dirty="0"/>
          </a:p>
        </p:txBody>
      </p:sp>
      <p:sp>
        <p:nvSpPr>
          <p:cNvPr id="114" name="Rettangolo 113"/>
          <p:cNvSpPr/>
          <p:nvPr/>
        </p:nvSpPr>
        <p:spPr>
          <a:xfrm>
            <a:off x="2438400" y="5334000"/>
            <a:ext cx="6324600" cy="738664"/>
          </a:xfrm>
          <a:prstGeom prst="rect">
            <a:avLst/>
          </a:prstGeom>
        </p:spPr>
        <p:txBody>
          <a:bodyPr wrap="square">
            <a:spAutoFit/>
          </a:bodyPr>
          <a:lstStyle/>
          <a:p>
            <a:r>
              <a:rPr lang="en-US" sz="1400" b="1" dirty="0" smtClean="0"/>
              <a:t>NAVOLCHI reports:</a:t>
            </a:r>
          </a:p>
          <a:p>
            <a:pPr marL="285750" indent="-285750">
              <a:buFont typeface="Arial" panose="020B0604020202020204" pitchFamily="34" charset="0"/>
              <a:buChar char="•"/>
            </a:pPr>
            <a:r>
              <a:rPr lang="en-US" sz="1400" dirty="0" smtClean="0"/>
              <a:t>Interface and plasmonic interconnect models and reports (D2.4) </a:t>
            </a:r>
          </a:p>
          <a:p>
            <a:pPr marL="285750" indent="-285750">
              <a:buFont typeface="Arial" panose="020B0604020202020204" pitchFamily="34" charset="0"/>
              <a:buChar char="•"/>
            </a:pPr>
            <a:r>
              <a:rPr lang="en-US" sz="1400" dirty="0" smtClean="0"/>
              <a:t>Plasmonic Interconnect VHDL modeling (MS6)</a:t>
            </a:r>
            <a:endParaRPr lang="en-US" sz="1400" dirty="0"/>
          </a:p>
        </p:txBody>
      </p:sp>
      <p:grpSp>
        <p:nvGrpSpPr>
          <p:cNvPr id="32" name="Group 31"/>
          <p:cNvGrpSpPr/>
          <p:nvPr/>
        </p:nvGrpSpPr>
        <p:grpSpPr>
          <a:xfrm>
            <a:off x="114302" y="2362200"/>
            <a:ext cx="8440286" cy="1797627"/>
            <a:chOff x="114301" y="2362200"/>
            <a:chExt cx="8801099" cy="1988127"/>
          </a:xfrm>
        </p:grpSpPr>
        <p:grpSp>
          <p:nvGrpSpPr>
            <p:cNvPr id="10" name="Group 9"/>
            <p:cNvGrpSpPr/>
            <p:nvPr/>
          </p:nvGrpSpPr>
          <p:grpSpPr>
            <a:xfrm>
              <a:off x="7812659" y="2369127"/>
              <a:ext cx="1102741" cy="1981200"/>
              <a:chOff x="8305799" y="2579110"/>
              <a:chExt cx="1102741" cy="1981200"/>
            </a:xfrm>
          </p:grpSpPr>
          <p:sp>
            <p:nvSpPr>
              <p:cNvPr id="19" name="Rectangle 18"/>
              <p:cNvSpPr/>
              <p:nvPr/>
            </p:nvSpPr>
            <p:spPr>
              <a:xfrm>
                <a:off x="8305799" y="2579110"/>
                <a:ext cx="645541" cy="1524000"/>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CRC</a:t>
                </a:r>
                <a:endParaRPr lang="en-US" sz="1600" dirty="0">
                  <a:solidFill>
                    <a:schemeClr val="tx1"/>
                  </a:solidFill>
                </a:endParaRPr>
              </a:p>
            </p:txBody>
          </p:sp>
          <p:cxnSp>
            <p:nvCxnSpPr>
              <p:cNvPr id="21" name="Straight Arrow Connector 20"/>
              <p:cNvCxnSpPr/>
              <p:nvPr/>
            </p:nvCxnSpPr>
            <p:spPr>
              <a:xfrm>
                <a:off x="8951455" y="3341110"/>
                <a:ext cx="192545"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1" name="Rectangle 110"/>
              <p:cNvSpPr/>
              <p:nvPr/>
            </p:nvSpPr>
            <p:spPr>
              <a:xfrm>
                <a:off x="8458199" y="2731510"/>
                <a:ext cx="645541" cy="1524000"/>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CRC</a:t>
                </a:r>
                <a:endParaRPr lang="en-US" sz="1600" dirty="0">
                  <a:solidFill>
                    <a:schemeClr val="tx1"/>
                  </a:solidFill>
                </a:endParaRPr>
              </a:p>
            </p:txBody>
          </p:sp>
          <p:sp>
            <p:nvSpPr>
              <p:cNvPr id="113" name="Rectangle 112"/>
              <p:cNvSpPr/>
              <p:nvPr/>
            </p:nvSpPr>
            <p:spPr>
              <a:xfrm>
                <a:off x="8610599" y="2883910"/>
                <a:ext cx="645541" cy="1524000"/>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CRC</a:t>
                </a:r>
                <a:endParaRPr lang="en-US" sz="1600" dirty="0">
                  <a:solidFill>
                    <a:schemeClr val="tx1"/>
                  </a:solidFill>
                </a:endParaRPr>
              </a:p>
            </p:txBody>
          </p:sp>
          <p:sp>
            <p:nvSpPr>
              <p:cNvPr id="116" name="Rectangle 115"/>
              <p:cNvSpPr/>
              <p:nvPr/>
            </p:nvSpPr>
            <p:spPr>
              <a:xfrm>
                <a:off x="8762999" y="3036310"/>
                <a:ext cx="645541" cy="1524000"/>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CRC</a:t>
                </a:r>
                <a:endParaRPr lang="en-US" sz="1400" dirty="0">
                  <a:solidFill>
                    <a:schemeClr val="tx1"/>
                  </a:solidFill>
                </a:endParaRPr>
              </a:p>
            </p:txBody>
          </p:sp>
        </p:grpSp>
        <p:cxnSp>
          <p:nvCxnSpPr>
            <p:cNvPr id="26" name="Straight Arrow Connector 25"/>
            <p:cNvCxnSpPr/>
            <p:nvPr/>
          </p:nvCxnSpPr>
          <p:spPr>
            <a:xfrm>
              <a:off x="7586548" y="3144982"/>
              <a:ext cx="300153"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18" name="Group 17"/>
            <p:cNvGrpSpPr/>
            <p:nvPr/>
          </p:nvGrpSpPr>
          <p:grpSpPr>
            <a:xfrm>
              <a:off x="114301" y="2362200"/>
              <a:ext cx="7472247" cy="1530927"/>
              <a:chOff x="114301" y="2362200"/>
              <a:chExt cx="7472247" cy="1530927"/>
            </a:xfrm>
          </p:grpSpPr>
          <p:sp>
            <p:nvSpPr>
              <p:cNvPr id="4" name="Rectangle 3"/>
              <p:cNvSpPr/>
              <p:nvPr/>
            </p:nvSpPr>
            <p:spPr>
              <a:xfrm>
                <a:off x="414454" y="2362200"/>
                <a:ext cx="903621" cy="15240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Modulator driver</a:t>
                </a:r>
                <a:endParaRPr lang="en-US" sz="1100" dirty="0">
                  <a:solidFill>
                    <a:schemeClr val="tx1"/>
                  </a:solidFill>
                </a:endParaRPr>
              </a:p>
            </p:txBody>
          </p:sp>
          <p:cxnSp>
            <p:nvCxnSpPr>
              <p:cNvPr id="20" name="Straight Arrow Connector 19"/>
              <p:cNvCxnSpPr/>
              <p:nvPr/>
            </p:nvCxnSpPr>
            <p:spPr>
              <a:xfrm>
                <a:off x="114301" y="3144982"/>
                <a:ext cx="300153"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4" idx="3"/>
                <a:endCxn id="5" idx="1"/>
              </p:cNvCxnSpPr>
              <p:nvPr/>
            </p:nvCxnSpPr>
            <p:spPr>
              <a:xfrm>
                <a:off x="1318075" y="3124200"/>
                <a:ext cx="360185" cy="692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11" name="Group 10"/>
              <p:cNvGrpSpPr/>
              <p:nvPr/>
            </p:nvGrpSpPr>
            <p:grpSpPr>
              <a:xfrm>
                <a:off x="1678260" y="2362200"/>
                <a:ext cx="5908288" cy="1530927"/>
                <a:chOff x="1678260" y="2362200"/>
                <a:chExt cx="5908288" cy="1530927"/>
              </a:xfrm>
            </p:grpSpPr>
            <p:sp>
              <p:nvSpPr>
                <p:cNvPr id="5" name="Rectangle 4"/>
                <p:cNvSpPr/>
                <p:nvPr/>
              </p:nvSpPr>
              <p:spPr>
                <a:xfrm>
                  <a:off x="1678260" y="2369127"/>
                  <a:ext cx="903621" cy="1524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Laser</a:t>
                  </a:r>
                  <a:endParaRPr lang="en-US" sz="1400" dirty="0">
                    <a:solidFill>
                      <a:schemeClr val="tx1"/>
                    </a:solidFill>
                  </a:endParaRPr>
                </a:p>
              </p:txBody>
            </p:sp>
            <p:sp>
              <p:nvSpPr>
                <p:cNvPr id="6" name="Rectangle 5"/>
                <p:cNvSpPr/>
                <p:nvPr/>
              </p:nvSpPr>
              <p:spPr>
                <a:xfrm>
                  <a:off x="2929427" y="2369127"/>
                  <a:ext cx="956773" cy="1524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Plasmonic waveguide</a:t>
                  </a:r>
                  <a:endParaRPr lang="en-US" sz="1100" dirty="0">
                    <a:solidFill>
                      <a:schemeClr val="tx1"/>
                    </a:solidFill>
                  </a:endParaRPr>
                </a:p>
              </p:txBody>
            </p:sp>
            <p:sp>
              <p:nvSpPr>
                <p:cNvPr id="7" name="Rectangle 6"/>
                <p:cNvSpPr/>
                <p:nvPr/>
              </p:nvSpPr>
              <p:spPr>
                <a:xfrm>
                  <a:off x="5431760" y="2362200"/>
                  <a:ext cx="1197640" cy="1524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Plasmonic photodetector</a:t>
                  </a:r>
                  <a:endParaRPr lang="en-US" sz="1100" dirty="0">
                    <a:solidFill>
                      <a:schemeClr val="tx1"/>
                    </a:solidFill>
                  </a:endParaRPr>
                </a:p>
              </p:txBody>
            </p:sp>
            <p:sp>
              <p:nvSpPr>
                <p:cNvPr id="8" name="Rectangle 7"/>
                <p:cNvSpPr/>
                <p:nvPr/>
              </p:nvSpPr>
              <p:spPr>
                <a:xfrm>
                  <a:off x="6821946" y="2362200"/>
                  <a:ext cx="764602" cy="15240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TIA</a:t>
                  </a:r>
                  <a:endParaRPr lang="en-US" sz="1600" dirty="0">
                    <a:solidFill>
                      <a:schemeClr val="tx1"/>
                    </a:solidFill>
                  </a:endParaRPr>
                </a:p>
              </p:txBody>
            </p:sp>
            <p:sp>
              <p:nvSpPr>
                <p:cNvPr id="15" name="Isosceles Triangle 14"/>
                <p:cNvSpPr/>
                <p:nvPr/>
              </p:nvSpPr>
              <p:spPr>
                <a:xfrm rot="5400000">
                  <a:off x="4095658" y="2644562"/>
                  <a:ext cx="1143000" cy="973130"/>
                </a:xfrm>
                <a:prstGeom prst="triangl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6" name="TextBox 15"/>
                <p:cNvSpPr txBox="1"/>
                <p:nvPr/>
              </p:nvSpPr>
              <p:spPr>
                <a:xfrm>
                  <a:off x="4111084" y="2869517"/>
                  <a:ext cx="941283" cy="461665"/>
                </a:xfrm>
                <a:prstGeom prst="rect">
                  <a:avLst/>
                </a:prstGeom>
                <a:noFill/>
                <a:ln>
                  <a:noFill/>
                </a:ln>
              </p:spPr>
              <p:txBody>
                <a:bodyPr wrap="none" rtlCol="0">
                  <a:spAutoFit/>
                </a:bodyPr>
                <a:lstStyle/>
                <a:p>
                  <a:r>
                    <a:rPr lang="en-US" sz="1200" dirty="0" smtClean="0"/>
                    <a:t>Plasmonic</a:t>
                  </a:r>
                </a:p>
                <a:p>
                  <a:r>
                    <a:rPr lang="en-US" sz="1200" dirty="0" smtClean="0"/>
                    <a:t>amplifier</a:t>
                  </a:r>
                  <a:endParaRPr lang="en-US" sz="1200" dirty="0"/>
                </a:p>
              </p:txBody>
            </p:sp>
            <p:cxnSp>
              <p:nvCxnSpPr>
                <p:cNvPr id="22" name="Straight Arrow Connector 21"/>
                <p:cNvCxnSpPr/>
                <p:nvPr/>
              </p:nvCxnSpPr>
              <p:spPr>
                <a:xfrm>
                  <a:off x="3833047" y="3144982"/>
                  <a:ext cx="300153"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2581880" y="3144982"/>
                  <a:ext cx="300153"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5" idx="0"/>
                </p:cNvCxnSpPr>
                <p:nvPr/>
              </p:nvCxnSpPr>
              <p:spPr>
                <a:xfrm>
                  <a:off x="5153723" y="3131127"/>
                  <a:ext cx="278037" cy="92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7" idx="3"/>
                  <a:endCxn id="8" idx="1"/>
                </p:cNvCxnSpPr>
                <p:nvPr/>
              </p:nvCxnSpPr>
              <p:spPr>
                <a:xfrm>
                  <a:off x="6629394" y="3124200"/>
                  <a:ext cx="192546"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grpSp>
          <p:nvGrpSpPr>
            <p:cNvPr id="66" name="Group 65"/>
            <p:cNvGrpSpPr/>
            <p:nvPr/>
          </p:nvGrpSpPr>
          <p:grpSpPr>
            <a:xfrm>
              <a:off x="266701" y="2514600"/>
              <a:ext cx="7472247" cy="1530927"/>
              <a:chOff x="114301" y="2362200"/>
              <a:chExt cx="7472247" cy="1530927"/>
            </a:xfrm>
          </p:grpSpPr>
          <p:sp>
            <p:nvSpPr>
              <p:cNvPr id="67" name="Rectangle 66"/>
              <p:cNvSpPr/>
              <p:nvPr/>
            </p:nvSpPr>
            <p:spPr>
              <a:xfrm>
                <a:off x="414454" y="2362200"/>
                <a:ext cx="903621" cy="15240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Modulator driver</a:t>
                </a:r>
                <a:endParaRPr lang="en-US" sz="1100" dirty="0">
                  <a:solidFill>
                    <a:schemeClr val="tx1"/>
                  </a:solidFill>
                </a:endParaRPr>
              </a:p>
            </p:txBody>
          </p:sp>
          <p:cxnSp>
            <p:nvCxnSpPr>
              <p:cNvPr id="68" name="Straight Arrow Connector 67"/>
              <p:cNvCxnSpPr/>
              <p:nvPr/>
            </p:nvCxnSpPr>
            <p:spPr>
              <a:xfrm>
                <a:off x="114301" y="3144982"/>
                <a:ext cx="300153"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stCxn id="67" idx="3"/>
                <a:endCxn id="71" idx="1"/>
              </p:cNvCxnSpPr>
              <p:nvPr/>
            </p:nvCxnSpPr>
            <p:spPr>
              <a:xfrm>
                <a:off x="1318075" y="3124200"/>
                <a:ext cx="360185" cy="692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70" name="Group 69"/>
              <p:cNvGrpSpPr/>
              <p:nvPr/>
            </p:nvGrpSpPr>
            <p:grpSpPr>
              <a:xfrm>
                <a:off x="1678260" y="2362200"/>
                <a:ext cx="5908288" cy="1530927"/>
                <a:chOff x="1678260" y="2362200"/>
                <a:chExt cx="5908288" cy="1530927"/>
              </a:xfrm>
            </p:grpSpPr>
            <p:sp>
              <p:nvSpPr>
                <p:cNvPr id="71" name="Rectangle 70"/>
                <p:cNvSpPr/>
                <p:nvPr/>
              </p:nvSpPr>
              <p:spPr>
                <a:xfrm>
                  <a:off x="1678260" y="2369127"/>
                  <a:ext cx="903621" cy="1524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Laser</a:t>
                  </a:r>
                  <a:endParaRPr lang="en-US" sz="1400" dirty="0">
                    <a:solidFill>
                      <a:schemeClr val="tx1"/>
                    </a:solidFill>
                  </a:endParaRPr>
                </a:p>
              </p:txBody>
            </p:sp>
            <p:sp>
              <p:nvSpPr>
                <p:cNvPr id="72" name="Rectangle 71"/>
                <p:cNvSpPr/>
                <p:nvPr/>
              </p:nvSpPr>
              <p:spPr>
                <a:xfrm>
                  <a:off x="2929427" y="2369127"/>
                  <a:ext cx="956773" cy="1524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Plasmonic waveguide</a:t>
                  </a:r>
                  <a:endParaRPr lang="en-US" sz="1100" dirty="0">
                    <a:solidFill>
                      <a:schemeClr val="tx1"/>
                    </a:solidFill>
                  </a:endParaRPr>
                </a:p>
              </p:txBody>
            </p:sp>
            <p:sp>
              <p:nvSpPr>
                <p:cNvPr id="73" name="Rectangle 72"/>
                <p:cNvSpPr/>
                <p:nvPr/>
              </p:nvSpPr>
              <p:spPr>
                <a:xfrm>
                  <a:off x="5431760" y="2362200"/>
                  <a:ext cx="1197640" cy="1524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Plasmonic photodetector</a:t>
                  </a:r>
                  <a:endParaRPr lang="en-US" sz="1100" dirty="0">
                    <a:solidFill>
                      <a:schemeClr val="tx1"/>
                    </a:solidFill>
                  </a:endParaRPr>
                </a:p>
              </p:txBody>
            </p:sp>
            <p:sp>
              <p:nvSpPr>
                <p:cNvPr id="74" name="Rectangle 73"/>
                <p:cNvSpPr/>
                <p:nvPr/>
              </p:nvSpPr>
              <p:spPr>
                <a:xfrm>
                  <a:off x="6821946" y="2362200"/>
                  <a:ext cx="764602" cy="15240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TIA</a:t>
                  </a:r>
                  <a:endParaRPr lang="en-US" sz="1600" dirty="0">
                    <a:solidFill>
                      <a:schemeClr val="tx1"/>
                    </a:solidFill>
                  </a:endParaRPr>
                </a:p>
              </p:txBody>
            </p:sp>
            <p:sp>
              <p:nvSpPr>
                <p:cNvPr id="75" name="Isosceles Triangle 74"/>
                <p:cNvSpPr/>
                <p:nvPr/>
              </p:nvSpPr>
              <p:spPr>
                <a:xfrm rot="5400000">
                  <a:off x="4095658" y="2644562"/>
                  <a:ext cx="1143000" cy="973130"/>
                </a:xfrm>
                <a:prstGeom prst="triangl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6" name="TextBox 75"/>
                <p:cNvSpPr txBox="1"/>
                <p:nvPr/>
              </p:nvSpPr>
              <p:spPr>
                <a:xfrm>
                  <a:off x="4111084" y="2869517"/>
                  <a:ext cx="941283" cy="461665"/>
                </a:xfrm>
                <a:prstGeom prst="rect">
                  <a:avLst/>
                </a:prstGeom>
                <a:noFill/>
                <a:ln>
                  <a:noFill/>
                </a:ln>
              </p:spPr>
              <p:txBody>
                <a:bodyPr wrap="none" rtlCol="0">
                  <a:spAutoFit/>
                </a:bodyPr>
                <a:lstStyle/>
                <a:p>
                  <a:r>
                    <a:rPr lang="en-US" sz="1200" dirty="0" smtClean="0"/>
                    <a:t>Plasmonic</a:t>
                  </a:r>
                </a:p>
                <a:p>
                  <a:r>
                    <a:rPr lang="en-US" sz="1200" dirty="0" smtClean="0"/>
                    <a:t>amplifier</a:t>
                  </a:r>
                  <a:endParaRPr lang="en-US" sz="1200" dirty="0"/>
                </a:p>
              </p:txBody>
            </p:sp>
            <p:cxnSp>
              <p:nvCxnSpPr>
                <p:cNvPr id="77" name="Straight Arrow Connector 76"/>
                <p:cNvCxnSpPr/>
                <p:nvPr/>
              </p:nvCxnSpPr>
              <p:spPr>
                <a:xfrm>
                  <a:off x="3833047" y="3144982"/>
                  <a:ext cx="300153"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8" name="Straight Arrow Connector 77"/>
                <p:cNvCxnSpPr/>
                <p:nvPr/>
              </p:nvCxnSpPr>
              <p:spPr>
                <a:xfrm>
                  <a:off x="2581880" y="3144982"/>
                  <a:ext cx="300153"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9" name="Straight Arrow Connector 78"/>
                <p:cNvCxnSpPr>
                  <a:stCxn id="75" idx="0"/>
                </p:cNvCxnSpPr>
                <p:nvPr/>
              </p:nvCxnSpPr>
              <p:spPr>
                <a:xfrm>
                  <a:off x="5153723" y="3131127"/>
                  <a:ext cx="278037" cy="92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0" name="Straight Arrow Connector 79"/>
                <p:cNvCxnSpPr>
                  <a:stCxn id="73" idx="3"/>
                  <a:endCxn id="74" idx="1"/>
                </p:cNvCxnSpPr>
                <p:nvPr/>
              </p:nvCxnSpPr>
              <p:spPr>
                <a:xfrm>
                  <a:off x="6629394" y="3124200"/>
                  <a:ext cx="192546"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grpSp>
          <p:nvGrpSpPr>
            <p:cNvPr id="81" name="Group 80"/>
            <p:cNvGrpSpPr/>
            <p:nvPr/>
          </p:nvGrpSpPr>
          <p:grpSpPr>
            <a:xfrm>
              <a:off x="419101" y="2667000"/>
              <a:ext cx="7472247" cy="1530927"/>
              <a:chOff x="114301" y="2362200"/>
              <a:chExt cx="7472247" cy="1530927"/>
            </a:xfrm>
          </p:grpSpPr>
          <p:sp>
            <p:nvSpPr>
              <p:cNvPr id="82" name="Rectangle 81"/>
              <p:cNvSpPr/>
              <p:nvPr/>
            </p:nvSpPr>
            <p:spPr>
              <a:xfrm>
                <a:off x="414454" y="2362200"/>
                <a:ext cx="903621" cy="15240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Modulator driver</a:t>
                </a:r>
                <a:endParaRPr lang="en-US" sz="1100" dirty="0">
                  <a:solidFill>
                    <a:schemeClr val="tx1"/>
                  </a:solidFill>
                </a:endParaRPr>
              </a:p>
            </p:txBody>
          </p:sp>
          <p:cxnSp>
            <p:nvCxnSpPr>
              <p:cNvPr id="83" name="Straight Arrow Connector 82"/>
              <p:cNvCxnSpPr/>
              <p:nvPr/>
            </p:nvCxnSpPr>
            <p:spPr>
              <a:xfrm>
                <a:off x="114301" y="3144982"/>
                <a:ext cx="300153"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a:stCxn id="82" idx="3"/>
                <a:endCxn id="86" idx="1"/>
              </p:cNvCxnSpPr>
              <p:nvPr/>
            </p:nvCxnSpPr>
            <p:spPr>
              <a:xfrm>
                <a:off x="1318075" y="3124200"/>
                <a:ext cx="360185" cy="692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85" name="Group 84"/>
              <p:cNvGrpSpPr/>
              <p:nvPr/>
            </p:nvGrpSpPr>
            <p:grpSpPr>
              <a:xfrm>
                <a:off x="1678260" y="2362200"/>
                <a:ext cx="5908288" cy="1530927"/>
                <a:chOff x="1678260" y="2362200"/>
                <a:chExt cx="5908288" cy="1530927"/>
              </a:xfrm>
            </p:grpSpPr>
            <p:sp>
              <p:nvSpPr>
                <p:cNvPr id="86" name="Rectangle 85"/>
                <p:cNvSpPr/>
                <p:nvPr/>
              </p:nvSpPr>
              <p:spPr>
                <a:xfrm>
                  <a:off x="1678260" y="2369127"/>
                  <a:ext cx="903621" cy="1524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Laser</a:t>
                  </a:r>
                  <a:endParaRPr lang="en-US" sz="1400" dirty="0">
                    <a:solidFill>
                      <a:schemeClr val="tx1"/>
                    </a:solidFill>
                  </a:endParaRPr>
                </a:p>
              </p:txBody>
            </p:sp>
            <p:sp>
              <p:nvSpPr>
                <p:cNvPr id="87" name="Rectangle 86"/>
                <p:cNvSpPr/>
                <p:nvPr/>
              </p:nvSpPr>
              <p:spPr>
                <a:xfrm>
                  <a:off x="2929427" y="2369127"/>
                  <a:ext cx="956773" cy="1524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Plasmonic waveguide</a:t>
                  </a:r>
                  <a:endParaRPr lang="en-US" sz="1100" dirty="0">
                    <a:solidFill>
                      <a:schemeClr val="tx1"/>
                    </a:solidFill>
                  </a:endParaRPr>
                </a:p>
              </p:txBody>
            </p:sp>
            <p:sp>
              <p:nvSpPr>
                <p:cNvPr id="88" name="Rectangle 87"/>
                <p:cNvSpPr/>
                <p:nvPr/>
              </p:nvSpPr>
              <p:spPr>
                <a:xfrm>
                  <a:off x="5431760" y="2362200"/>
                  <a:ext cx="1197640" cy="1524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solidFill>
                        <a:schemeClr val="tx1"/>
                      </a:solidFill>
                    </a:rPr>
                    <a:t>Plasmonic photodetector</a:t>
                  </a:r>
                  <a:endParaRPr lang="en-US" sz="1100" dirty="0">
                    <a:solidFill>
                      <a:schemeClr val="tx1"/>
                    </a:solidFill>
                  </a:endParaRPr>
                </a:p>
              </p:txBody>
            </p:sp>
            <p:sp>
              <p:nvSpPr>
                <p:cNvPr id="89" name="Rectangle 88"/>
                <p:cNvSpPr/>
                <p:nvPr/>
              </p:nvSpPr>
              <p:spPr>
                <a:xfrm>
                  <a:off x="6821946" y="2362200"/>
                  <a:ext cx="764602" cy="15240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TIA</a:t>
                  </a:r>
                  <a:endParaRPr lang="en-US" sz="1600" dirty="0">
                    <a:solidFill>
                      <a:schemeClr val="tx1"/>
                    </a:solidFill>
                  </a:endParaRPr>
                </a:p>
              </p:txBody>
            </p:sp>
            <p:sp>
              <p:nvSpPr>
                <p:cNvPr id="90" name="Isosceles Triangle 89"/>
                <p:cNvSpPr/>
                <p:nvPr/>
              </p:nvSpPr>
              <p:spPr>
                <a:xfrm rot="5400000">
                  <a:off x="4095658" y="2644562"/>
                  <a:ext cx="1143000" cy="973130"/>
                </a:xfrm>
                <a:prstGeom prst="triangl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91" name="TextBox 90"/>
                <p:cNvSpPr txBox="1"/>
                <p:nvPr/>
              </p:nvSpPr>
              <p:spPr>
                <a:xfrm>
                  <a:off x="4111084" y="2869517"/>
                  <a:ext cx="941283" cy="461665"/>
                </a:xfrm>
                <a:prstGeom prst="rect">
                  <a:avLst/>
                </a:prstGeom>
                <a:noFill/>
                <a:ln>
                  <a:noFill/>
                </a:ln>
              </p:spPr>
              <p:txBody>
                <a:bodyPr wrap="none" rtlCol="0">
                  <a:spAutoFit/>
                </a:bodyPr>
                <a:lstStyle/>
                <a:p>
                  <a:r>
                    <a:rPr lang="en-US" sz="1200" dirty="0" smtClean="0"/>
                    <a:t>Plasmonic</a:t>
                  </a:r>
                </a:p>
                <a:p>
                  <a:r>
                    <a:rPr lang="en-US" sz="1200" dirty="0" smtClean="0"/>
                    <a:t>amplifier</a:t>
                  </a:r>
                  <a:endParaRPr lang="en-US" sz="1200" dirty="0"/>
                </a:p>
              </p:txBody>
            </p:sp>
            <p:cxnSp>
              <p:nvCxnSpPr>
                <p:cNvPr id="92" name="Straight Arrow Connector 91"/>
                <p:cNvCxnSpPr/>
                <p:nvPr/>
              </p:nvCxnSpPr>
              <p:spPr>
                <a:xfrm>
                  <a:off x="3833047" y="3144982"/>
                  <a:ext cx="300153"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a:off x="2581880" y="3144982"/>
                  <a:ext cx="300153"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4" name="Straight Arrow Connector 93"/>
                <p:cNvCxnSpPr>
                  <a:stCxn id="90" idx="0"/>
                </p:cNvCxnSpPr>
                <p:nvPr/>
              </p:nvCxnSpPr>
              <p:spPr>
                <a:xfrm>
                  <a:off x="5153723" y="3131127"/>
                  <a:ext cx="278037" cy="92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5" name="Straight Arrow Connector 94"/>
                <p:cNvCxnSpPr>
                  <a:stCxn id="88" idx="3"/>
                  <a:endCxn id="89" idx="1"/>
                </p:cNvCxnSpPr>
                <p:nvPr/>
              </p:nvCxnSpPr>
              <p:spPr>
                <a:xfrm>
                  <a:off x="6629394" y="3124200"/>
                  <a:ext cx="192546"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grpSp>
          <p:nvGrpSpPr>
            <p:cNvPr id="96" name="Group 95"/>
            <p:cNvGrpSpPr/>
            <p:nvPr/>
          </p:nvGrpSpPr>
          <p:grpSpPr>
            <a:xfrm>
              <a:off x="571501" y="2819400"/>
              <a:ext cx="7472247" cy="1530927"/>
              <a:chOff x="114301" y="2362200"/>
              <a:chExt cx="7472247" cy="1530927"/>
            </a:xfrm>
          </p:grpSpPr>
          <p:sp>
            <p:nvSpPr>
              <p:cNvPr id="97" name="Rectangle 96"/>
              <p:cNvSpPr/>
              <p:nvPr/>
            </p:nvSpPr>
            <p:spPr>
              <a:xfrm>
                <a:off x="414454" y="2362200"/>
                <a:ext cx="903621" cy="15240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Modulator driver</a:t>
                </a:r>
                <a:endParaRPr lang="en-US" sz="1050" dirty="0">
                  <a:solidFill>
                    <a:schemeClr val="tx1"/>
                  </a:solidFill>
                </a:endParaRPr>
              </a:p>
            </p:txBody>
          </p:sp>
          <p:cxnSp>
            <p:nvCxnSpPr>
              <p:cNvPr id="98" name="Straight Arrow Connector 97"/>
              <p:cNvCxnSpPr/>
              <p:nvPr/>
            </p:nvCxnSpPr>
            <p:spPr>
              <a:xfrm>
                <a:off x="114301" y="3144982"/>
                <a:ext cx="300153"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9" name="Straight Arrow Connector 98"/>
              <p:cNvCxnSpPr>
                <a:stCxn id="97" idx="3"/>
                <a:endCxn id="101" idx="1"/>
              </p:cNvCxnSpPr>
              <p:nvPr/>
            </p:nvCxnSpPr>
            <p:spPr>
              <a:xfrm>
                <a:off x="1318075" y="3124200"/>
                <a:ext cx="360185" cy="692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100" name="Group 99"/>
              <p:cNvGrpSpPr/>
              <p:nvPr/>
            </p:nvGrpSpPr>
            <p:grpSpPr>
              <a:xfrm>
                <a:off x="1678260" y="2362200"/>
                <a:ext cx="5908288" cy="1530927"/>
                <a:chOff x="1678260" y="2362200"/>
                <a:chExt cx="5908288" cy="1530927"/>
              </a:xfrm>
            </p:grpSpPr>
            <p:sp>
              <p:nvSpPr>
                <p:cNvPr id="101" name="Rectangle 100"/>
                <p:cNvSpPr/>
                <p:nvPr/>
              </p:nvSpPr>
              <p:spPr>
                <a:xfrm>
                  <a:off x="1678260" y="2369127"/>
                  <a:ext cx="903621" cy="1524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Nanolaser</a:t>
                  </a:r>
                  <a:endParaRPr lang="en-US" sz="1050" dirty="0">
                    <a:solidFill>
                      <a:schemeClr val="tx1"/>
                    </a:solidFill>
                  </a:endParaRPr>
                </a:p>
              </p:txBody>
            </p:sp>
            <p:sp>
              <p:nvSpPr>
                <p:cNvPr id="102" name="Rectangle 101"/>
                <p:cNvSpPr/>
                <p:nvPr/>
              </p:nvSpPr>
              <p:spPr>
                <a:xfrm>
                  <a:off x="2929427" y="2369127"/>
                  <a:ext cx="956773" cy="1524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solidFill>
                        <a:schemeClr val="tx1"/>
                      </a:solidFill>
                    </a:rPr>
                    <a:t>Plasmonic waveguide</a:t>
                  </a:r>
                  <a:endParaRPr lang="en-US" sz="1000" dirty="0">
                    <a:solidFill>
                      <a:schemeClr val="tx1"/>
                    </a:solidFill>
                  </a:endParaRPr>
                </a:p>
              </p:txBody>
            </p:sp>
            <p:sp>
              <p:nvSpPr>
                <p:cNvPr id="103" name="Rectangle 102"/>
                <p:cNvSpPr/>
                <p:nvPr/>
              </p:nvSpPr>
              <p:spPr>
                <a:xfrm>
                  <a:off x="5431760" y="2362200"/>
                  <a:ext cx="1197640" cy="1524000"/>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50" dirty="0" smtClean="0">
                      <a:solidFill>
                        <a:schemeClr val="tx1"/>
                      </a:solidFill>
                    </a:rPr>
                    <a:t>Plasmonic photodetector</a:t>
                  </a:r>
                  <a:endParaRPr lang="en-US" sz="1050" dirty="0">
                    <a:solidFill>
                      <a:schemeClr val="tx1"/>
                    </a:solidFill>
                  </a:endParaRPr>
                </a:p>
              </p:txBody>
            </p:sp>
            <p:sp>
              <p:nvSpPr>
                <p:cNvPr id="104" name="Rectangle 103"/>
                <p:cNvSpPr/>
                <p:nvPr/>
              </p:nvSpPr>
              <p:spPr>
                <a:xfrm>
                  <a:off x="6821946" y="2362200"/>
                  <a:ext cx="764602" cy="15240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smtClean="0">
                      <a:solidFill>
                        <a:schemeClr val="tx1"/>
                      </a:solidFill>
                    </a:rPr>
                    <a:t>TIA</a:t>
                  </a:r>
                  <a:endParaRPr lang="en-US" sz="1600" dirty="0">
                    <a:solidFill>
                      <a:schemeClr val="tx1"/>
                    </a:solidFill>
                  </a:endParaRPr>
                </a:p>
              </p:txBody>
            </p:sp>
            <p:sp>
              <p:nvSpPr>
                <p:cNvPr id="105" name="Isosceles Triangle 104"/>
                <p:cNvSpPr/>
                <p:nvPr/>
              </p:nvSpPr>
              <p:spPr>
                <a:xfrm rot="5400000">
                  <a:off x="4095658" y="2644562"/>
                  <a:ext cx="1143000" cy="973130"/>
                </a:xfrm>
                <a:prstGeom prst="triangl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06" name="TextBox 105"/>
                <p:cNvSpPr txBox="1"/>
                <p:nvPr/>
              </p:nvSpPr>
              <p:spPr>
                <a:xfrm>
                  <a:off x="4111084" y="2869517"/>
                  <a:ext cx="918004" cy="476550"/>
                </a:xfrm>
                <a:prstGeom prst="rect">
                  <a:avLst/>
                </a:prstGeom>
                <a:noFill/>
                <a:ln>
                  <a:noFill/>
                </a:ln>
              </p:spPr>
              <p:txBody>
                <a:bodyPr wrap="none" rtlCol="0">
                  <a:spAutoFit/>
                </a:bodyPr>
                <a:lstStyle/>
                <a:p>
                  <a:r>
                    <a:rPr lang="en-US" sz="1100" dirty="0" smtClean="0"/>
                    <a:t>Plasmonic</a:t>
                  </a:r>
                </a:p>
                <a:p>
                  <a:r>
                    <a:rPr lang="en-US" sz="1100" dirty="0" smtClean="0"/>
                    <a:t>amplifier</a:t>
                  </a:r>
                  <a:endParaRPr lang="en-US" sz="1100" dirty="0"/>
                </a:p>
              </p:txBody>
            </p:sp>
            <p:cxnSp>
              <p:nvCxnSpPr>
                <p:cNvPr id="107" name="Straight Arrow Connector 106"/>
                <p:cNvCxnSpPr/>
                <p:nvPr/>
              </p:nvCxnSpPr>
              <p:spPr>
                <a:xfrm>
                  <a:off x="3833047" y="3144982"/>
                  <a:ext cx="300153"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8" name="Straight Arrow Connector 107"/>
                <p:cNvCxnSpPr/>
                <p:nvPr/>
              </p:nvCxnSpPr>
              <p:spPr>
                <a:xfrm>
                  <a:off x="2581880" y="3144982"/>
                  <a:ext cx="300153"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9" name="Straight Arrow Connector 108"/>
                <p:cNvCxnSpPr>
                  <a:stCxn id="105" idx="0"/>
                </p:cNvCxnSpPr>
                <p:nvPr/>
              </p:nvCxnSpPr>
              <p:spPr>
                <a:xfrm>
                  <a:off x="5153723" y="3131127"/>
                  <a:ext cx="278037" cy="923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10" name="Straight Arrow Connector 109"/>
                <p:cNvCxnSpPr>
                  <a:stCxn id="103" idx="3"/>
                  <a:endCxn id="104" idx="1"/>
                </p:cNvCxnSpPr>
                <p:nvPr/>
              </p:nvCxnSpPr>
              <p:spPr>
                <a:xfrm>
                  <a:off x="6629394" y="3124200"/>
                  <a:ext cx="192546"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cxnSp>
          <p:nvCxnSpPr>
            <p:cNvPr id="112" name="Straight Connector 111"/>
            <p:cNvCxnSpPr/>
            <p:nvPr/>
          </p:nvCxnSpPr>
          <p:spPr>
            <a:xfrm>
              <a:off x="114301" y="3144982"/>
              <a:ext cx="457200" cy="45720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flipH="1">
              <a:off x="114301" y="3373582"/>
              <a:ext cx="228600" cy="31567"/>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flipV="1">
              <a:off x="163793" y="3326717"/>
              <a:ext cx="57150" cy="19430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104" idx="3"/>
              <a:endCxn id="116" idx="1"/>
            </p:cNvCxnSpPr>
            <p:nvPr/>
          </p:nvCxnSpPr>
          <p:spPr>
            <a:xfrm>
              <a:off x="8043748" y="3581400"/>
              <a:ext cx="226111" cy="692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35" name="Straight Arrow Connector 34"/>
          <p:cNvCxnSpPr/>
          <p:nvPr/>
        </p:nvCxnSpPr>
        <p:spPr>
          <a:xfrm>
            <a:off x="8554588" y="3290944"/>
            <a:ext cx="318659" cy="1427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4780517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6F15528-21DE-4FAA-801E-634DDDAF4B2B}" type="slidenum">
              <a:rPr lang="en-US" smtClean="0"/>
              <a:pPr/>
              <a:t>16</a:t>
            </a:fld>
            <a:endParaRPr lang="en-US" dirty="0"/>
          </a:p>
        </p:txBody>
      </p:sp>
      <p:sp>
        <p:nvSpPr>
          <p:cNvPr id="4" name="Title 3"/>
          <p:cNvSpPr>
            <a:spLocks noGrp="1"/>
          </p:cNvSpPr>
          <p:nvPr>
            <p:ph type="title"/>
          </p:nvPr>
        </p:nvSpPr>
        <p:spPr/>
        <p:txBody>
          <a:bodyPr/>
          <a:lstStyle/>
          <a:p>
            <a:pPr algn="ctr"/>
            <a:r>
              <a:rPr lang="en-US" dirty="0" smtClean="0"/>
              <a:t>ZeBu-Personal</a:t>
            </a:r>
            <a:endParaRPr lang="en-US" dirty="0"/>
          </a:p>
        </p:txBody>
      </p:sp>
      <p:sp>
        <p:nvSpPr>
          <p:cNvPr id="5" name="TextBox 4"/>
          <p:cNvSpPr txBox="1"/>
          <p:nvPr/>
        </p:nvSpPr>
        <p:spPr>
          <a:xfrm>
            <a:off x="533400" y="1524000"/>
            <a:ext cx="8406468" cy="1569660"/>
          </a:xfrm>
          <a:prstGeom prst="rect">
            <a:avLst/>
          </a:prstGeom>
          <a:noFill/>
        </p:spPr>
        <p:txBody>
          <a:bodyPr wrap="none" rtlCol="0">
            <a:spAutoFit/>
          </a:bodyPr>
          <a:lstStyle/>
          <a:p>
            <a:r>
              <a:rPr lang="en-US" sz="1600" dirty="0"/>
              <a:t>ZeBu-Personal is a personal emulator that combines the best aspects of traditional</a:t>
            </a:r>
          </a:p>
          <a:p>
            <a:r>
              <a:rPr lang="en-US" sz="1600" dirty="0"/>
              <a:t>emulation and rapid prototyping into a single, unified environment for both</a:t>
            </a:r>
          </a:p>
          <a:p>
            <a:r>
              <a:rPr lang="en-US" sz="1600" dirty="0"/>
              <a:t>ASIC/</a:t>
            </a:r>
            <a:r>
              <a:rPr lang="en-US" sz="1600" dirty="0" err="1"/>
              <a:t>SoC</a:t>
            </a:r>
            <a:r>
              <a:rPr lang="en-US" sz="1600" dirty="0"/>
              <a:t> debugging and embedded software validation.</a:t>
            </a:r>
          </a:p>
          <a:p>
            <a:r>
              <a:rPr lang="en-US" sz="1600" dirty="0"/>
              <a:t>ZeBu-Personal is built as an extended PCI Express motherboard that fits a daughter-</a:t>
            </a:r>
          </a:p>
          <a:p>
            <a:r>
              <a:rPr lang="en-US" sz="1600" dirty="0"/>
              <a:t>card mounted with three Xilinx Virtex-5 LX330 FPGAs. It plugs directly into a</a:t>
            </a:r>
          </a:p>
          <a:p>
            <a:r>
              <a:rPr lang="en-US" sz="1600" dirty="0"/>
              <a:t>desktop PC</a:t>
            </a:r>
            <a:r>
              <a:rPr lang="en-US" sz="1600" dirty="0" smtClean="0"/>
              <a:t>.</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04018" y="609600"/>
            <a:ext cx="628186"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33600" y="2942470"/>
            <a:ext cx="6638926" cy="329934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8780656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it-IT" smtClean="0"/>
              <a:t>Short term plan</a:t>
            </a:r>
            <a:endParaRPr lang="en-US" smtClean="0"/>
          </a:p>
        </p:txBody>
      </p:sp>
      <p:sp>
        <p:nvSpPr>
          <p:cNvPr id="30723" name="Content Placeholder 2"/>
          <p:cNvSpPr>
            <a:spLocks noGrp="1"/>
          </p:cNvSpPr>
          <p:nvPr>
            <p:ph idx="1"/>
          </p:nvPr>
        </p:nvSpPr>
        <p:spPr>
          <a:xfrm>
            <a:off x="101600" y="1371600"/>
            <a:ext cx="8915400" cy="4800600"/>
          </a:xfrm>
        </p:spPr>
        <p:txBody>
          <a:bodyPr>
            <a:normAutofit/>
          </a:bodyPr>
          <a:lstStyle/>
          <a:p>
            <a:r>
              <a:rPr lang="en-US" dirty="0" smtClean="0"/>
              <a:t>Synthesis for FPGA of all VHDL building-blocks (delayed for some HW failures and </a:t>
            </a:r>
            <a:r>
              <a:rPr lang="en-US" dirty="0" err="1" smtClean="0"/>
              <a:t>licence</a:t>
            </a:r>
            <a:r>
              <a:rPr lang="en-US" dirty="0" smtClean="0"/>
              <a:t> issues)</a:t>
            </a:r>
          </a:p>
          <a:p>
            <a:r>
              <a:rPr lang="en-US" dirty="0" smtClean="0"/>
              <a:t>Deliverable D5.4 and milestone M34 related documents will be delivered as soon as possible</a:t>
            </a:r>
          </a:p>
        </p:txBody>
      </p:sp>
      <p:sp>
        <p:nvSpPr>
          <p:cNvPr id="3072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96" charset="-128"/>
              </a:defRPr>
            </a:lvl1pPr>
            <a:lvl2pPr marL="742950" indent="-285750" eaLnBrk="0" hangingPunct="0">
              <a:defRPr sz="2400">
                <a:solidFill>
                  <a:schemeClr val="tx1"/>
                </a:solidFill>
                <a:latin typeface="Arial" charset="0"/>
                <a:ea typeface="ＭＳ Ｐゴシック" pitchFamily="-96" charset="-128"/>
              </a:defRPr>
            </a:lvl2pPr>
            <a:lvl3pPr marL="1143000" indent="-228600" eaLnBrk="0" hangingPunct="0">
              <a:defRPr sz="2400">
                <a:solidFill>
                  <a:schemeClr val="tx1"/>
                </a:solidFill>
                <a:latin typeface="Arial" charset="0"/>
                <a:ea typeface="ＭＳ Ｐゴシック" pitchFamily="-96" charset="-128"/>
              </a:defRPr>
            </a:lvl3pPr>
            <a:lvl4pPr marL="1600200" indent="-228600" eaLnBrk="0" hangingPunct="0">
              <a:defRPr sz="2400">
                <a:solidFill>
                  <a:schemeClr val="tx1"/>
                </a:solidFill>
                <a:latin typeface="Arial" charset="0"/>
                <a:ea typeface="ＭＳ Ｐゴシック" pitchFamily="-96" charset="-128"/>
              </a:defRPr>
            </a:lvl4pPr>
            <a:lvl5pPr marL="2057400" indent="-228600" eaLnBrk="0" hangingPunct="0">
              <a:defRPr sz="2400">
                <a:solidFill>
                  <a:schemeClr val="tx1"/>
                </a:solidFill>
                <a:latin typeface="Arial" charset="0"/>
                <a:ea typeface="ＭＳ Ｐゴシック" pitchFamily="-96" charset="-128"/>
              </a:defRPr>
            </a:lvl5pPr>
            <a:lvl6pPr marL="25146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6pPr>
            <a:lvl7pPr marL="29718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7pPr>
            <a:lvl8pPr marL="34290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8pPr>
            <a:lvl9pPr marL="38862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9pPr>
          </a:lstStyle>
          <a:p>
            <a:fld id="{33C56C64-75E7-4C53-88F6-0B81E7027A08}" type="slidenum">
              <a:rPr lang="en-US" sz="1000" smtClean="0"/>
              <a:pPr/>
              <a:t>17</a:t>
            </a:fld>
            <a:endParaRPr lang="en-US" sz="1400" smtClean="0"/>
          </a:p>
        </p:txBody>
      </p:sp>
    </p:spTree>
    <p:extLst>
      <p:ext uri="{BB962C8B-B14F-4D97-AF65-F5344CB8AC3E}">
        <p14:creationId xmlns:p14="http://schemas.microsoft.com/office/powerpoint/2010/main" val="100589086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it-IT" dirty="0" smtClean="0"/>
              <a:t>ST </a:t>
            </a:r>
            <a:r>
              <a:rPr lang="it-IT" dirty="0" err="1" smtClean="0"/>
              <a:t>activities</a:t>
            </a:r>
            <a:r>
              <a:rPr lang="it-IT" dirty="0" smtClean="0"/>
              <a:t> </a:t>
            </a:r>
            <a:r>
              <a:rPr lang="it-IT" dirty="0" err="1" smtClean="0"/>
              <a:t>summary</a:t>
            </a:r>
            <a:r>
              <a:rPr lang="it-IT" dirty="0" smtClean="0"/>
              <a:t> (1/6)</a:t>
            </a:r>
            <a:endParaRPr lang="en-US" dirty="0" smtClean="0"/>
          </a:p>
        </p:txBody>
      </p:sp>
      <p:sp>
        <p:nvSpPr>
          <p:cNvPr id="30723" name="Content Placeholder 2"/>
          <p:cNvSpPr>
            <a:spLocks noGrp="1"/>
          </p:cNvSpPr>
          <p:nvPr>
            <p:ph idx="1"/>
          </p:nvPr>
        </p:nvSpPr>
        <p:spPr>
          <a:xfrm>
            <a:off x="101600" y="1371600"/>
            <a:ext cx="8915400" cy="4800600"/>
          </a:xfrm>
        </p:spPr>
        <p:txBody>
          <a:bodyPr>
            <a:noAutofit/>
          </a:bodyPr>
          <a:lstStyle/>
          <a:p>
            <a:r>
              <a:rPr lang="it-IT" sz="2800" b="1" dirty="0" smtClean="0"/>
              <a:t>WP1 (</a:t>
            </a:r>
            <a:r>
              <a:rPr lang="en-US" sz="2800" b="1" dirty="0" smtClean="0"/>
              <a:t>Project management)</a:t>
            </a:r>
            <a:endParaRPr lang="en-US" sz="2800" b="1" dirty="0"/>
          </a:p>
          <a:p>
            <a:pPr marL="0" indent="0">
              <a:buNone/>
            </a:pPr>
            <a:r>
              <a:rPr lang="en-US" sz="2800" b="1" dirty="0" smtClean="0"/>
              <a:t>	Effort </a:t>
            </a:r>
            <a:r>
              <a:rPr lang="en-US" sz="2800" b="1" dirty="0"/>
              <a:t>(man-months) : 2</a:t>
            </a:r>
          </a:p>
          <a:p>
            <a:pPr marL="0" indent="0">
              <a:buNone/>
            </a:pPr>
            <a:r>
              <a:rPr lang="en-US" sz="2800" b="1" dirty="0" smtClean="0"/>
              <a:t>	Tasks</a:t>
            </a:r>
            <a:r>
              <a:rPr lang="en-US" sz="2800" b="1" dirty="0"/>
              <a:t>: </a:t>
            </a:r>
          </a:p>
          <a:p>
            <a:pPr marL="0" indent="0">
              <a:buNone/>
            </a:pPr>
            <a:r>
              <a:rPr lang="en-US" sz="2800" b="1" dirty="0"/>
              <a:t>	</a:t>
            </a:r>
            <a:r>
              <a:rPr lang="en-US" sz="2800" b="1" dirty="0" smtClean="0"/>
              <a:t>	Meetings </a:t>
            </a:r>
            <a:r>
              <a:rPr lang="en-US" sz="2800" b="1" dirty="0"/>
              <a:t>(DONE)</a:t>
            </a:r>
          </a:p>
          <a:p>
            <a:pPr marL="0" indent="0">
              <a:buNone/>
            </a:pPr>
            <a:r>
              <a:rPr lang="en-US" sz="2800" b="1" dirty="0"/>
              <a:t>	</a:t>
            </a:r>
            <a:r>
              <a:rPr lang="en-US" sz="2800" b="1" dirty="0" smtClean="0"/>
              <a:t>	Periodic </a:t>
            </a:r>
            <a:r>
              <a:rPr lang="en-US" sz="2800" b="1" dirty="0"/>
              <a:t>reports (DONE)</a:t>
            </a:r>
          </a:p>
          <a:p>
            <a:pPr marL="0" indent="0">
              <a:buNone/>
            </a:pPr>
            <a:r>
              <a:rPr lang="en-US" sz="2800" b="1" dirty="0" smtClean="0"/>
              <a:t>	Milestones</a:t>
            </a:r>
            <a:r>
              <a:rPr lang="en-US" sz="2800" b="1" dirty="0"/>
              <a:t>: N/A</a:t>
            </a:r>
          </a:p>
          <a:p>
            <a:pPr marL="0" indent="0">
              <a:buNone/>
            </a:pPr>
            <a:r>
              <a:rPr lang="en-US" sz="2800" b="1" dirty="0" smtClean="0"/>
              <a:t>	Deliverables</a:t>
            </a:r>
            <a:r>
              <a:rPr lang="en-US" sz="2800" b="1" dirty="0"/>
              <a:t>: </a:t>
            </a:r>
            <a:r>
              <a:rPr lang="en-US" sz="2800" b="1" dirty="0" smtClean="0"/>
              <a:t>N/A</a:t>
            </a:r>
            <a:endParaRPr lang="en-US" sz="2800" b="1" dirty="0"/>
          </a:p>
        </p:txBody>
      </p:sp>
      <p:sp>
        <p:nvSpPr>
          <p:cNvPr id="3072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96" charset="-128"/>
              </a:defRPr>
            </a:lvl1pPr>
            <a:lvl2pPr marL="742950" indent="-285750" eaLnBrk="0" hangingPunct="0">
              <a:defRPr sz="2400">
                <a:solidFill>
                  <a:schemeClr val="tx1"/>
                </a:solidFill>
                <a:latin typeface="Arial" charset="0"/>
                <a:ea typeface="ＭＳ Ｐゴシック" pitchFamily="-96" charset="-128"/>
              </a:defRPr>
            </a:lvl2pPr>
            <a:lvl3pPr marL="1143000" indent="-228600" eaLnBrk="0" hangingPunct="0">
              <a:defRPr sz="2400">
                <a:solidFill>
                  <a:schemeClr val="tx1"/>
                </a:solidFill>
                <a:latin typeface="Arial" charset="0"/>
                <a:ea typeface="ＭＳ Ｐゴシック" pitchFamily="-96" charset="-128"/>
              </a:defRPr>
            </a:lvl3pPr>
            <a:lvl4pPr marL="1600200" indent="-228600" eaLnBrk="0" hangingPunct="0">
              <a:defRPr sz="2400">
                <a:solidFill>
                  <a:schemeClr val="tx1"/>
                </a:solidFill>
                <a:latin typeface="Arial" charset="0"/>
                <a:ea typeface="ＭＳ Ｐゴシック" pitchFamily="-96" charset="-128"/>
              </a:defRPr>
            </a:lvl4pPr>
            <a:lvl5pPr marL="2057400" indent="-228600" eaLnBrk="0" hangingPunct="0">
              <a:defRPr sz="2400">
                <a:solidFill>
                  <a:schemeClr val="tx1"/>
                </a:solidFill>
                <a:latin typeface="Arial" charset="0"/>
                <a:ea typeface="ＭＳ Ｐゴシック" pitchFamily="-96" charset="-128"/>
              </a:defRPr>
            </a:lvl5pPr>
            <a:lvl6pPr marL="25146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6pPr>
            <a:lvl7pPr marL="29718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7pPr>
            <a:lvl8pPr marL="34290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8pPr>
            <a:lvl9pPr marL="38862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9pPr>
          </a:lstStyle>
          <a:p>
            <a:fld id="{33C56C64-75E7-4C53-88F6-0B81E7027A08}" type="slidenum">
              <a:rPr lang="en-US" sz="1000" smtClean="0"/>
              <a:pPr/>
              <a:t>18</a:t>
            </a:fld>
            <a:endParaRPr lang="en-US" sz="1400" smtClean="0"/>
          </a:p>
        </p:txBody>
      </p:sp>
    </p:spTree>
    <p:extLst>
      <p:ext uri="{BB962C8B-B14F-4D97-AF65-F5344CB8AC3E}">
        <p14:creationId xmlns:p14="http://schemas.microsoft.com/office/powerpoint/2010/main" val="26866269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it-IT" dirty="0" smtClean="0"/>
              <a:t>ST </a:t>
            </a:r>
            <a:r>
              <a:rPr lang="it-IT" dirty="0" err="1" smtClean="0"/>
              <a:t>activities</a:t>
            </a:r>
            <a:r>
              <a:rPr lang="it-IT" dirty="0" smtClean="0"/>
              <a:t> </a:t>
            </a:r>
            <a:r>
              <a:rPr lang="it-IT" dirty="0" err="1" smtClean="0"/>
              <a:t>summary</a:t>
            </a:r>
            <a:r>
              <a:rPr lang="it-IT" dirty="0" smtClean="0"/>
              <a:t> (2/6)</a:t>
            </a:r>
            <a:endParaRPr lang="en-US" dirty="0" smtClean="0"/>
          </a:p>
        </p:txBody>
      </p:sp>
      <p:sp>
        <p:nvSpPr>
          <p:cNvPr id="30723" name="Content Placeholder 2"/>
          <p:cNvSpPr>
            <a:spLocks noGrp="1"/>
          </p:cNvSpPr>
          <p:nvPr>
            <p:ph idx="1"/>
          </p:nvPr>
        </p:nvSpPr>
        <p:spPr>
          <a:xfrm>
            <a:off x="101600" y="1371600"/>
            <a:ext cx="8915400" cy="4800600"/>
          </a:xfrm>
        </p:spPr>
        <p:txBody>
          <a:bodyPr>
            <a:noAutofit/>
          </a:bodyPr>
          <a:lstStyle/>
          <a:p>
            <a:r>
              <a:rPr lang="en-US" sz="2200" b="1" dirty="0" smtClean="0"/>
              <a:t>WP2 (Definition </a:t>
            </a:r>
            <a:r>
              <a:rPr lang="en-US" sz="2200" b="1" dirty="0"/>
              <a:t>and </a:t>
            </a:r>
            <a:r>
              <a:rPr lang="en-US" sz="2200" b="1" dirty="0" smtClean="0"/>
              <a:t>specifications)</a:t>
            </a:r>
            <a:endParaRPr lang="en-US" sz="2200" b="1" dirty="0"/>
          </a:p>
          <a:p>
            <a:pPr marL="0" indent="0">
              <a:buNone/>
            </a:pPr>
            <a:r>
              <a:rPr lang="en-US" sz="2200" b="1" dirty="0" smtClean="0"/>
              <a:t>	Effort </a:t>
            </a:r>
            <a:r>
              <a:rPr lang="en-US" sz="2200" b="1" dirty="0"/>
              <a:t>(man-months) : 12</a:t>
            </a:r>
          </a:p>
          <a:p>
            <a:pPr marL="0" indent="0">
              <a:buNone/>
            </a:pPr>
            <a:r>
              <a:rPr lang="en-US" sz="2200" b="1" dirty="0" smtClean="0"/>
              <a:t>	Tasks</a:t>
            </a:r>
            <a:r>
              <a:rPr lang="en-US" sz="2200" b="1" dirty="0"/>
              <a:t>: </a:t>
            </a:r>
            <a:endParaRPr lang="en-US" sz="2200" b="1" dirty="0" smtClean="0"/>
          </a:p>
          <a:p>
            <a:pPr marL="0" indent="0">
              <a:buNone/>
            </a:pPr>
            <a:r>
              <a:rPr lang="en-US" sz="2200" b="1" dirty="0"/>
              <a:t>	</a:t>
            </a:r>
            <a:r>
              <a:rPr lang="en-US" sz="2200" b="1" dirty="0" smtClean="0"/>
              <a:t>	T2.1 </a:t>
            </a:r>
            <a:r>
              <a:rPr lang="en-US" sz="2200" b="1" dirty="0"/>
              <a:t>(analysis, </a:t>
            </a:r>
            <a:r>
              <a:rPr lang="en-US" sz="2200" b="1" dirty="0" smtClean="0"/>
              <a:t>DONE)</a:t>
            </a:r>
          </a:p>
          <a:p>
            <a:pPr marL="0" indent="0">
              <a:buNone/>
            </a:pPr>
            <a:r>
              <a:rPr lang="en-US" sz="2200" b="1" dirty="0"/>
              <a:t>	</a:t>
            </a:r>
            <a:r>
              <a:rPr lang="en-US" sz="2200" b="1" dirty="0" smtClean="0"/>
              <a:t>	T2.2 </a:t>
            </a:r>
            <a:r>
              <a:rPr lang="en-US" sz="2200" b="1" dirty="0"/>
              <a:t>(scenarios, DONE)</a:t>
            </a:r>
          </a:p>
          <a:p>
            <a:pPr marL="0" indent="0">
              <a:buNone/>
            </a:pPr>
            <a:r>
              <a:rPr lang="en-US" sz="2200" b="1" dirty="0"/>
              <a:t>	</a:t>
            </a:r>
            <a:r>
              <a:rPr lang="en-US" sz="2200" b="1" dirty="0" smtClean="0"/>
              <a:t>	T2.3 </a:t>
            </a:r>
            <a:r>
              <a:rPr lang="en-US" sz="2200" b="1" dirty="0"/>
              <a:t>(applications, DONE)</a:t>
            </a:r>
          </a:p>
          <a:p>
            <a:pPr marL="0" indent="0">
              <a:buNone/>
            </a:pPr>
            <a:r>
              <a:rPr lang="en-US" sz="2200" b="1" dirty="0"/>
              <a:t>	</a:t>
            </a:r>
            <a:r>
              <a:rPr lang="en-US" sz="2200" b="1" dirty="0" smtClean="0"/>
              <a:t>	T2.4 </a:t>
            </a:r>
            <a:r>
              <a:rPr lang="en-US" sz="2200" b="1" dirty="0"/>
              <a:t>(trends, DONE)</a:t>
            </a:r>
          </a:p>
          <a:p>
            <a:pPr marL="0" indent="0">
              <a:buNone/>
            </a:pPr>
            <a:r>
              <a:rPr lang="en-US" sz="2200" b="1" dirty="0"/>
              <a:t>	</a:t>
            </a:r>
            <a:r>
              <a:rPr lang="en-US" sz="2200" b="1" dirty="0" smtClean="0"/>
              <a:t>	T2.5 </a:t>
            </a:r>
            <a:r>
              <a:rPr lang="en-US" sz="2200" b="1" dirty="0"/>
              <a:t>(modeling, DONE)</a:t>
            </a:r>
          </a:p>
          <a:p>
            <a:pPr marL="0" indent="0">
              <a:buNone/>
            </a:pPr>
            <a:r>
              <a:rPr lang="en-US" sz="2200" b="1" dirty="0" smtClean="0"/>
              <a:t>	Milestones</a:t>
            </a:r>
            <a:r>
              <a:rPr lang="en-US" sz="2200" b="1" dirty="0"/>
              <a:t>: </a:t>
            </a:r>
          </a:p>
          <a:p>
            <a:pPr marL="0" indent="0">
              <a:buNone/>
            </a:pPr>
            <a:r>
              <a:rPr lang="en-US" sz="2200" b="1" dirty="0"/>
              <a:t>	</a:t>
            </a:r>
            <a:r>
              <a:rPr lang="en-US" sz="2200" b="1" dirty="0" smtClean="0"/>
              <a:t>	MS5 </a:t>
            </a:r>
            <a:r>
              <a:rPr lang="en-US" sz="2200" b="1" dirty="0"/>
              <a:t>(DONE)</a:t>
            </a:r>
          </a:p>
          <a:p>
            <a:pPr marL="0" indent="0">
              <a:buNone/>
            </a:pPr>
            <a:r>
              <a:rPr lang="en-US" sz="2200" b="1" dirty="0"/>
              <a:t>	</a:t>
            </a:r>
            <a:r>
              <a:rPr lang="en-US" sz="2200" b="1" dirty="0" smtClean="0"/>
              <a:t>	MS6 </a:t>
            </a:r>
            <a:r>
              <a:rPr lang="en-US" sz="2200" b="1" dirty="0"/>
              <a:t>(DONE)</a:t>
            </a:r>
          </a:p>
          <a:p>
            <a:pPr marL="0" indent="0">
              <a:buNone/>
            </a:pPr>
            <a:r>
              <a:rPr lang="en-US" sz="2200" b="1" dirty="0" smtClean="0"/>
              <a:t>	Deliverables</a:t>
            </a:r>
            <a:r>
              <a:rPr lang="en-US" sz="2200" b="1" dirty="0"/>
              <a:t>: </a:t>
            </a:r>
            <a:r>
              <a:rPr lang="en-US" sz="2200" b="1" dirty="0" smtClean="0"/>
              <a:t>N/A</a:t>
            </a:r>
            <a:endParaRPr lang="en-US" sz="2200" b="1" dirty="0"/>
          </a:p>
        </p:txBody>
      </p:sp>
      <p:sp>
        <p:nvSpPr>
          <p:cNvPr id="3072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96" charset="-128"/>
              </a:defRPr>
            </a:lvl1pPr>
            <a:lvl2pPr marL="742950" indent="-285750" eaLnBrk="0" hangingPunct="0">
              <a:defRPr sz="2400">
                <a:solidFill>
                  <a:schemeClr val="tx1"/>
                </a:solidFill>
                <a:latin typeface="Arial" charset="0"/>
                <a:ea typeface="ＭＳ Ｐゴシック" pitchFamily="-96" charset="-128"/>
              </a:defRPr>
            </a:lvl2pPr>
            <a:lvl3pPr marL="1143000" indent="-228600" eaLnBrk="0" hangingPunct="0">
              <a:defRPr sz="2400">
                <a:solidFill>
                  <a:schemeClr val="tx1"/>
                </a:solidFill>
                <a:latin typeface="Arial" charset="0"/>
                <a:ea typeface="ＭＳ Ｐゴシック" pitchFamily="-96" charset="-128"/>
              </a:defRPr>
            </a:lvl3pPr>
            <a:lvl4pPr marL="1600200" indent="-228600" eaLnBrk="0" hangingPunct="0">
              <a:defRPr sz="2400">
                <a:solidFill>
                  <a:schemeClr val="tx1"/>
                </a:solidFill>
                <a:latin typeface="Arial" charset="0"/>
                <a:ea typeface="ＭＳ Ｐゴシック" pitchFamily="-96" charset="-128"/>
              </a:defRPr>
            </a:lvl4pPr>
            <a:lvl5pPr marL="2057400" indent="-228600" eaLnBrk="0" hangingPunct="0">
              <a:defRPr sz="2400">
                <a:solidFill>
                  <a:schemeClr val="tx1"/>
                </a:solidFill>
                <a:latin typeface="Arial" charset="0"/>
                <a:ea typeface="ＭＳ Ｐゴシック" pitchFamily="-96" charset="-128"/>
              </a:defRPr>
            </a:lvl5pPr>
            <a:lvl6pPr marL="25146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6pPr>
            <a:lvl7pPr marL="29718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7pPr>
            <a:lvl8pPr marL="34290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8pPr>
            <a:lvl9pPr marL="38862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9pPr>
          </a:lstStyle>
          <a:p>
            <a:fld id="{33C56C64-75E7-4C53-88F6-0B81E7027A08}" type="slidenum">
              <a:rPr lang="en-US" sz="1000" smtClean="0"/>
              <a:pPr/>
              <a:t>19</a:t>
            </a:fld>
            <a:endParaRPr lang="en-US" sz="1400" smtClean="0"/>
          </a:p>
        </p:txBody>
      </p:sp>
    </p:spTree>
    <p:extLst>
      <p:ext uri="{BB962C8B-B14F-4D97-AF65-F5344CB8AC3E}">
        <p14:creationId xmlns:p14="http://schemas.microsoft.com/office/powerpoint/2010/main" val="35528930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dirty="0" smtClean="0"/>
              <a:t>Recent progress</a:t>
            </a:r>
          </a:p>
        </p:txBody>
      </p:sp>
      <p:sp>
        <p:nvSpPr>
          <p:cNvPr id="30723" name="Content Placeholder 2"/>
          <p:cNvSpPr>
            <a:spLocks noGrp="1"/>
          </p:cNvSpPr>
          <p:nvPr>
            <p:ph idx="1"/>
          </p:nvPr>
        </p:nvSpPr>
        <p:spPr>
          <a:xfrm>
            <a:off x="101600" y="1371600"/>
            <a:ext cx="8915400" cy="4495800"/>
          </a:xfrm>
        </p:spPr>
        <p:txBody>
          <a:bodyPr>
            <a:normAutofit/>
          </a:bodyPr>
          <a:lstStyle/>
          <a:p>
            <a:r>
              <a:rPr lang="en-US" dirty="0" smtClean="0"/>
              <a:t>Completed digital building-blocks design and verification</a:t>
            </a:r>
          </a:p>
          <a:p>
            <a:r>
              <a:rPr lang="en-US" dirty="0" smtClean="0"/>
              <a:t>Completed </a:t>
            </a:r>
            <a:r>
              <a:rPr lang="en-US" dirty="0" err="1" smtClean="0"/>
              <a:t>plasmonic</a:t>
            </a:r>
            <a:r>
              <a:rPr lang="en-US" dirty="0" smtClean="0"/>
              <a:t> interconnect models and verification</a:t>
            </a:r>
          </a:p>
          <a:p>
            <a:r>
              <a:rPr lang="en-US" dirty="0" smtClean="0"/>
              <a:t>In order to simplify and speed up FPGA mapping, instead of the whole system (two DDCM modules) only PHY Adapter will be mapped and driven from external sources</a:t>
            </a:r>
          </a:p>
          <a:p>
            <a:endParaRPr lang="en-US" dirty="0" smtClean="0"/>
          </a:p>
        </p:txBody>
      </p:sp>
      <p:sp>
        <p:nvSpPr>
          <p:cNvPr id="3072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96" charset="-128"/>
              </a:defRPr>
            </a:lvl1pPr>
            <a:lvl2pPr marL="742950" indent="-285750" eaLnBrk="0" hangingPunct="0">
              <a:defRPr sz="2400">
                <a:solidFill>
                  <a:schemeClr val="tx1"/>
                </a:solidFill>
                <a:latin typeface="Arial" charset="0"/>
                <a:ea typeface="ＭＳ Ｐゴシック" pitchFamily="-96" charset="-128"/>
              </a:defRPr>
            </a:lvl2pPr>
            <a:lvl3pPr marL="1143000" indent="-228600" eaLnBrk="0" hangingPunct="0">
              <a:defRPr sz="2400">
                <a:solidFill>
                  <a:schemeClr val="tx1"/>
                </a:solidFill>
                <a:latin typeface="Arial" charset="0"/>
                <a:ea typeface="ＭＳ Ｐゴシック" pitchFamily="-96" charset="-128"/>
              </a:defRPr>
            </a:lvl3pPr>
            <a:lvl4pPr marL="1600200" indent="-228600" eaLnBrk="0" hangingPunct="0">
              <a:defRPr sz="2400">
                <a:solidFill>
                  <a:schemeClr val="tx1"/>
                </a:solidFill>
                <a:latin typeface="Arial" charset="0"/>
                <a:ea typeface="ＭＳ Ｐゴシック" pitchFamily="-96" charset="-128"/>
              </a:defRPr>
            </a:lvl4pPr>
            <a:lvl5pPr marL="2057400" indent="-228600" eaLnBrk="0" hangingPunct="0">
              <a:defRPr sz="2400">
                <a:solidFill>
                  <a:schemeClr val="tx1"/>
                </a:solidFill>
                <a:latin typeface="Arial" charset="0"/>
                <a:ea typeface="ＭＳ Ｐゴシック" pitchFamily="-96" charset="-128"/>
              </a:defRPr>
            </a:lvl5pPr>
            <a:lvl6pPr marL="25146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6pPr>
            <a:lvl7pPr marL="29718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7pPr>
            <a:lvl8pPr marL="34290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8pPr>
            <a:lvl9pPr marL="38862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9pPr>
          </a:lstStyle>
          <a:p>
            <a:fld id="{33C56C64-75E7-4C53-88F6-0B81E7027A08}" type="slidenum">
              <a:rPr lang="en-US" sz="1000" smtClean="0"/>
              <a:pPr/>
              <a:t>2</a:t>
            </a:fld>
            <a:endParaRPr lang="en-US" sz="1400" smtClean="0"/>
          </a:p>
        </p:txBody>
      </p:sp>
    </p:spTree>
    <p:extLst>
      <p:ext uri="{BB962C8B-B14F-4D97-AF65-F5344CB8AC3E}">
        <p14:creationId xmlns:p14="http://schemas.microsoft.com/office/powerpoint/2010/main" val="25190217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it-IT" dirty="0" smtClean="0"/>
              <a:t>ST </a:t>
            </a:r>
            <a:r>
              <a:rPr lang="it-IT" dirty="0" err="1" smtClean="0"/>
              <a:t>activities</a:t>
            </a:r>
            <a:r>
              <a:rPr lang="it-IT" dirty="0" smtClean="0"/>
              <a:t> </a:t>
            </a:r>
            <a:r>
              <a:rPr lang="it-IT" dirty="0" err="1" smtClean="0"/>
              <a:t>summary</a:t>
            </a:r>
            <a:r>
              <a:rPr lang="it-IT" dirty="0" smtClean="0"/>
              <a:t> (3/6)</a:t>
            </a:r>
            <a:endParaRPr lang="en-US" dirty="0" smtClean="0"/>
          </a:p>
        </p:txBody>
      </p:sp>
      <p:sp>
        <p:nvSpPr>
          <p:cNvPr id="30723" name="Content Placeholder 2"/>
          <p:cNvSpPr>
            <a:spLocks noGrp="1"/>
          </p:cNvSpPr>
          <p:nvPr>
            <p:ph idx="1"/>
          </p:nvPr>
        </p:nvSpPr>
        <p:spPr>
          <a:xfrm>
            <a:off x="101600" y="1371600"/>
            <a:ext cx="8915400" cy="4800600"/>
          </a:xfrm>
        </p:spPr>
        <p:txBody>
          <a:bodyPr>
            <a:noAutofit/>
          </a:bodyPr>
          <a:lstStyle/>
          <a:p>
            <a:r>
              <a:rPr lang="en-US" sz="2400" b="1" dirty="0" smtClean="0"/>
              <a:t>WP3 (Objective</a:t>
            </a:r>
            <a:r>
              <a:rPr lang="en-US" sz="2400" b="1" dirty="0"/>
              <a:t>: </a:t>
            </a:r>
            <a:r>
              <a:rPr lang="en-US" sz="2400" b="1" dirty="0" err="1"/>
              <a:t>Plasmonic</a:t>
            </a:r>
            <a:r>
              <a:rPr lang="en-US" sz="2400" b="1" dirty="0"/>
              <a:t> </a:t>
            </a:r>
            <a:r>
              <a:rPr lang="en-US" sz="2400" b="1" dirty="0" smtClean="0"/>
              <a:t>transmitter)</a:t>
            </a:r>
            <a:endParaRPr lang="en-US" sz="2400" b="1" dirty="0"/>
          </a:p>
          <a:p>
            <a:pPr marL="0" indent="0">
              <a:buNone/>
            </a:pPr>
            <a:r>
              <a:rPr lang="en-US" sz="2400" b="1" dirty="0" smtClean="0"/>
              <a:t>	Effort </a:t>
            </a:r>
            <a:r>
              <a:rPr lang="en-US" sz="2400" b="1" dirty="0"/>
              <a:t>(man-months) : 1</a:t>
            </a:r>
          </a:p>
          <a:p>
            <a:pPr marL="0" indent="0">
              <a:buNone/>
            </a:pPr>
            <a:r>
              <a:rPr lang="en-US" sz="2400" b="1" dirty="0" smtClean="0"/>
              <a:t>	Tasks</a:t>
            </a:r>
            <a:r>
              <a:rPr lang="en-US" sz="2400" b="1" dirty="0"/>
              <a:t>: Inputs according to chip-to-chip link needs (DONE)</a:t>
            </a:r>
          </a:p>
          <a:p>
            <a:pPr marL="0" indent="0">
              <a:buNone/>
            </a:pPr>
            <a:r>
              <a:rPr lang="en-US" sz="2400" b="1" dirty="0" smtClean="0"/>
              <a:t>	Milestones</a:t>
            </a:r>
            <a:r>
              <a:rPr lang="en-US" sz="2400" b="1" dirty="0"/>
              <a:t>: N/A</a:t>
            </a:r>
          </a:p>
          <a:p>
            <a:pPr marL="0" indent="0">
              <a:buNone/>
            </a:pPr>
            <a:r>
              <a:rPr lang="en-US" sz="2400" b="1" dirty="0" smtClean="0"/>
              <a:t>	Deliverables</a:t>
            </a:r>
            <a:r>
              <a:rPr lang="en-US" sz="2400" b="1" dirty="0"/>
              <a:t>: </a:t>
            </a:r>
            <a:r>
              <a:rPr lang="en-US" sz="2400" b="1" dirty="0" smtClean="0"/>
              <a:t>N/A</a:t>
            </a:r>
          </a:p>
          <a:p>
            <a:pPr marL="0" indent="0">
              <a:buNone/>
            </a:pPr>
            <a:r>
              <a:rPr lang="en-US" sz="2400" b="1" dirty="0"/>
              <a:t> </a:t>
            </a:r>
            <a:endParaRPr lang="en-US" sz="2400" b="1" dirty="0" smtClean="0"/>
          </a:p>
          <a:p>
            <a:r>
              <a:rPr lang="en-US" sz="2400" b="1" dirty="0" smtClean="0"/>
              <a:t>WP4 (Objective</a:t>
            </a:r>
            <a:r>
              <a:rPr lang="en-US" sz="2400" b="1" dirty="0"/>
              <a:t>: </a:t>
            </a:r>
            <a:r>
              <a:rPr lang="en-US" sz="2400" b="1" dirty="0" err="1"/>
              <a:t>Plasmonic</a:t>
            </a:r>
            <a:r>
              <a:rPr lang="en-US" sz="2400" b="1" dirty="0"/>
              <a:t> </a:t>
            </a:r>
            <a:r>
              <a:rPr lang="en-US" sz="2400" b="1" dirty="0" smtClean="0"/>
              <a:t>receiver)</a:t>
            </a:r>
            <a:endParaRPr lang="en-US" sz="2400" b="1" dirty="0"/>
          </a:p>
          <a:p>
            <a:pPr marL="0" indent="0">
              <a:buNone/>
            </a:pPr>
            <a:r>
              <a:rPr lang="en-US" sz="2400" b="1" dirty="0"/>
              <a:t>	</a:t>
            </a:r>
            <a:r>
              <a:rPr lang="en-US" sz="2400" b="1" dirty="0" smtClean="0"/>
              <a:t>Effort </a:t>
            </a:r>
            <a:r>
              <a:rPr lang="en-US" sz="2400" b="1" dirty="0"/>
              <a:t>(man-months) : 1</a:t>
            </a:r>
          </a:p>
          <a:p>
            <a:pPr marL="0" indent="0">
              <a:buNone/>
            </a:pPr>
            <a:r>
              <a:rPr lang="en-US" sz="2400" b="1" dirty="0" smtClean="0"/>
              <a:t>	Tasks</a:t>
            </a:r>
            <a:r>
              <a:rPr lang="en-US" sz="2400" b="1" dirty="0"/>
              <a:t>: Inputs according to chip-to-chip link needs (DONE)</a:t>
            </a:r>
          </a:p>
          <a:p>
            <a:pPr marL="0" indent="0">
              <a:buNone/>
            </a:pPr>
            <a:r>
              <a:rPr lang="en-US" sz="2400" b="1" dirty="0" smtClean="0"/>
              <a:t>	Milestones</a:t>
            </a:r>
            <a:r>
              <a:rPr lang="en-US" sz="2400" b="1" dirty="0"/>
              <a:t>: N/A</a:t>
            </a:r>
          </a:p>
          <a:p>
            <a:pPr marL="0" indent="0">
              <a:buNone/>
            </a:pPr>
            <a:r>
              <a:rPr lang="en-US" sz="2400" b="1" dirty="0" smtClean="0"/>
              <a:t>	Deliverables</a:t>
            </a:r>
            <a:r>
              <a:rPr lang="en-US" sz="2400" b="1" dirty="0"/>
              <a:t>: N/A</a:t>
            </a:r>
          </a:p>
          <a:p>
            <a:pPr marL="0" indent="0">
              <a:buNone/>
            </a:pPr>
            <a:endParaRPr lang="en-US" sz="2400" b="1" dirty="0"/>
          </a:p>
        </p:txBody>
      </p:sp>
      <p:sp>
        <p:nvSpPr>
          <p:cNvPr id="3072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96" charset="-128"/>
              </a:defRPr>
            </a:lvl1pPr>
            <a:lvl2pPr marL="742950" indent="-285750" eaLnBrk="0" hangingPunct="0">
              <a:defRPr sz="2400">
                <a:solidFill>
                  <a:schemeClr val="tx1"/>
                </a:solidFill>
                <a:latin typeface="Arial" charset="0"/>
                <a:ea typeface="ＭＳ Ｐゴシック" pitchFamily="-96" charset="-128"/>
              </a:defRPr>
            </a:lvl2pPr>
            <a:lvl3pPr marL="1143000" indent="-228600" eaLnBrk="0" hangingPunct="0">
              <a:defRPr sz="2400">
                <a:solidFill>
                  <a:schemeClr val="tx1"/>
                </a:solidFill>
                <a:latin typeface="Arial" charset="0"/>
                <a:ea typeface="ＭＳ Ｐゴシック" pitchFamily="-96" charset="-128"/>
              </a:defRPr>
            </a:lvl3pPr>
            <a:lvl4pPr marL="1600200" indent="-228600" eaLnBrk="0" hangingPunct="0">
              <a:defRPr sz="2400">
                <a:solidFill>
                  <a:schemeClr val="tx1"/>
                </a:solidFill>
                <a:latin typeface="Arial" charset="0"/>
                <a:ea typeface="ＭＳ Ｐゴシック" pitchFamily="-96" charset="-128"/>
              </a:defRPr>
            </a:lvl4pPr>
            <a:lvl5pPr marL="2057400" indent="-228600" eaLnBrk="0" hangingPunct="0">
              <a:defRPr sz="2400">
                <a:solidFill>
                  <a:schemeClr val="tx1"/>
                </a:solidFill>
                <a:latin typeface="Arial" charset="0"/>
                <a:ea typeface="ＭＳ Ｐゴシック" pitchFamily="-96" charset="-128"/>
              </a:defRPr>
            </a:lvl5pPr>
            <a:lvl6pPr marL="25146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6pPr>
            <a:lvl7pPr marL="29718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7pPr>
            <a:lvl8pPr marL="34290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8pPr>
            <a:lvl9pPr marL="38862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9pPr>
          </a:lstStyle>
          <a:p>
            <a:fld id="{33C56C64-75E7-4C53-88F6-0B81E7027A08}" type="slidenum">
              <a:rPr lang="en-US" sz="1000" smtClean="0"/>
              <a:pPr/>
              <a:t>20</a:t>
            </a:fld>
            <a:endParaRPr lang="en-US" sz="1400" smtClean="0"/>
          </a:p>
        </p:txBody>
      </p:sp>
    </p:spTree>
    <p:extLst>
      <p:ext uri="{BB962C8B-B14F-4D97-AF65-F5344CB8AC3E}">
        <p14:creationId xmlns:p14="http://schemas.microsoft.com/office/powerpoint/2010/main" val="30215590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it-IT" dirty="0" smtClean="0"/>
              <a:t>ST </a:t>
            </a:r>
            <a:r>
              <a:rPr lang="it-IT" dirty="0" err="1" smtClean="0"/>
              <a:t>activities</a:t>
            </a:r>
            <a:r>
              <a:rPr lang="it-IT" dirty="0" smtClean="0"/>
              <a:t> </a:t>
            </a:r>
            <a:r>
              <a:rPr lang="it-IT" dirty="0" err="1" smtClean="0"/>
              <a:t>summary</a:t>
            </a:r>
            <a:r>
              <a:rPr lang="it-IT" dirty="0" smtClean="0"/>
              <a:t> (4/6)</a:t>
            </a:r>
            <a:endParaRPr lang="en-US" dirty="0" smtClean="0"/>
          </a:p>
        </p:txBody>
      </p:sp>
      <p:sp>
        <p:nvSpPr>
          <p:cNvPr id="30723" name="Content Placeholder 2"/>
          <p:cNvSpPr>
            <a:spLocks noGrp="1"/>
          </p:cNvSpPr>
          <p:nvPr>
            <p:ph idx="1"/>
          </p:nvPr>
        </p:nvSpPr>
        <p:spPr>
          <a:xfrm>
            <a:off x="101600" y="1371600"/>
            <a:ext cx="8915400" cy="4800600"/>
          </a:xfrm>
        </p:spPr>
        <p:txBody>
          <a:bodyPr>
            <a:noAutofit/>
          </a:bodyPr>
          <a:lstStyle/>
          <a:p>
            <a:r>
              <a:rPr lang="en-US" sz="2200" b="1" dirty="0" smtClean="0"/>
              <a:t>WP5 (Objective</a:t>
            </a:r>
            <a:r>
              <a:rPr lang="en-US" sz="2200" b="1" dirty="0"/>
              <a:t>: Optical and electrical </a:t>
            </a:r>
            <a:r>
              <a:rPr lang="en-US" sz="2200" b="1" dirty="0" smtClean="0"/>
              <a:t>interfaces)</a:t>
            </a:r>
            <a:endParaRPr lang="en-US" sz="2200" b="1" dirty="0"/>
          </a:p>
          <a:p>
            <a:pPr marL="0" indent="0">
              <a:buNone/>
            </a:pPr>
            <a:r>
              <a:rPr lang="en-US" sz="2200" b="1" dirty="0" smtClean="0"/>
              <a:t>	Effort </a:t>
            </a:r>
            <a:r>
              <a:rPr lang="en-US" sz="2200" b="1" dirty="0"/>
              <a:t>(man-months) : 30</a:t>
            </a:r>
          </a:p>
          <a:p>
            <a:pPr marL="0" indent="0">
              <a:buNone/>
            </a:pPr>
            <a:r>
              <a:rPr lang="en-US" sz="2200" b="1" dirty="0" smtClean="0"/>
              <a:t>	Tasks</a:t>
            </a:r>
            <a:r>
              <a:rPr lang="en-US" sz="2200" b="1" dirty="0"/>
              <a:t>: </a:t>
            </a:r>
            <a:endParaRPr lang="en-US" sz="2200" b="1" dirty="0" smtClean="0"/>
          </a:p>
          <a:p>
            <a:pPr marL="0" indent="0">
              <a:buNone/>
            </a:pPr>
            <a:r>
              <a:rPr lang="en-US" sz="2200" b="1" dirty="0"/>
              <a:t>	</a:t>
            </a:r>
            <a:r>
              <a:rPr lang="en-US" sz="2200" b="1" dirty="0" smtClean="0"/>
              <a:t>	T5.4 (DDCM</a:t>
            </a:r>
            <a:r>
              <a:rPr lang="en-US" sz="2200" b="1" dirty="0"/>
              <a:t>, </a:t>
            </a:r>
            <a:r>
              <a:rPr lang="en-US" sz="2200" b="1" dirty="0" smtClean="0"/>
              <a:t>DONE)</a:t>
            </a:r>
          </a:p>
          <a:p>
            <a:pPr marL="0" indent="0">
              <a:buNone/>
            </a:pPr>
            <a:r>
              <a:rPr lang="en-US" sz="2200" b="1" dirty="0"/>
              <a:t>	</a:t>
            </a:r>
            <a:r>
              <a:rPr lang="en-US" sz="2200" b="1" dirty="0" smtClean="0"/>
              <a:t>	</a:t>
            </a:r>
            <a:r>
              <a:rPr lang="en-US" sz="2200" b="1" dirty="0" smtClean="0">
                <a:solidFill>
                  <a:srgbClr val="00B050"/>
                </a:solidFill>
              </a:rPr>
              <a:t>T5.5 </a:t>
            </a:r>
            <a:r>
              <a:rPr lang="en-US" sz="2200" b="1" dirty="0">
                <a:solidFill>
                  <a:srgbClr val="00B050"/>
                </a:solidFill>
              </a:rPr>
              <a:t>(FPGA, in </a:t>
            </a:r>
            <a:r>
              <a:rPr lang="en-US" sz="2200" b="1" dirty="0" smtClean="0">
                <a:solidFill>
                  <a:srgbClr val="00B050"/>
                </a:solidFill>
              </a:rPr>
              <a:t>progress due M30)</a:t>
            </a:r>
            <a:endParaRPr lang="en-US" sz="2200" b="1" dirty="0">
              <a:solidFill>
                <a:srgbClr val="00B050"/>
              </a:solidFill>
            </a:endParaRPr>
          </a:p>
          <a:p>
            <a:pPr marL="0" indent="0">
              <a:buNone/>
            </a:pPr>
            <a:r>
              <a:rPr lang="en-US" sz="2200" b="1" dirty="0" smtClean="0"/>
              <a:t>	Milestones</a:t>
            </a:r>
            <a:r>
              <a:rPr lang="en-US" sz="2200" b="1" dirty="0"/>
              <a:t>: </a:t>
            </a:r>
            <a:endParaRPr lang="en-US" sz="2200" b="1" dirty="0" smtClean="0"/>
          </a:p>
          <a:p>
            <a:pPr marL="0" indent="0">
              <a:buNone/>
            </a:pPr>
            <a:r>
              <a:rPr lang="en-US" sz="2200" b="1" dirty="0"/>
              <a:t>	</a:t>
            </a:r>
            <a:r>
              <a:rPr lang="en-US" sz="2200" b="1" dirty="0" smtClean="0"/>
              <a:t>	MS28, MS29, MS32, MS34 </a:t>
            </a:r>
            <a:r>
              <a:rPr lang="en-US" sz="2200" b="1" dirty="0"/>
              <a:t>(</a:t>
            </a:r>
            <a:r>
              <a:rPr lang="en-US" sz="2200" b="1" dirty="0" smtClean="0"/>
              <a:t>DONE)</a:t>
            </a:r>
          </a:p>
          <a:p>
            <a:pPr marL="0" indent="0">
              <a:buNone/>
            </a:pPr>
            <a:r>
              <a:rPr lang="en-US" sz="2200" b="1" dirty="0"/>
              <a:t>	</a:t>
            </a:r>
            <a:r>
              <a:rPr lang="en-US" sz="2200" b="1" dirty="0" smtClean="0"/>
              <a:t>	</a:t>
            </a:r>
            <a:r>
              <a:rPr lang="en-US" sz="2200" b="1" dirty="0" smtClean="0">
                <a:solidFill>
                  <a:srgbClr val="00B050"/>
                </a:solidFill>
              </a:rPr>
              <a:t>MS36 </a:t>
            </a:r>
            <a:r>
              <a:rPr lang="en-US" sz="2200" b="1" dirty="0">
                <a:solidFill>
                  <a:srgbClr val="00B050"/>
                </a:solidFill>
              </a:rPr>
              <a:t>(DDCM evolution for </a:t>
            </a:r>
            <a:r>
              <a:rPr lang="en-US" sz="2200" b="1" dirty="0" err="1">
                <a:solidFill>
                  <a:srgbClr val="00B050"/>
                </a:solidFill>
              </a:rPr>
              <a:t>NiP</a:t>
            </a:r>
            <a:r>
              <a:rPr lang="en-US" sz="2200" b="1" dirty="0">
                <a:solidFill>
                  <a:srgbClr val="00B050"/>
                </a:solidFill>
              </a:rPr>
              <a:t> solutions, due M30)</a:t>
            </a:r>
          </a:p>
          <a:p>
            <a:pPr marL="0" indent="0">
              <a:buNone/>
            </a:pPr>
            <a:r>
              <a:rPr lang="en-US" sz="2200" b="1" dirty="0" smtClean="0"/>
              <a:t>	Deliverables</a:t>
            </a:r>
            <a:r>
              <a:rPr lang="en-US" sz="2200" b="1" dirty="0"/>
              <a:t>: </a:t>
            </a:r>
            <a:endParaRPr lang="en-US" sz="2200" b="1" dirty="0" smtClean="0"/>
          </a:p>
          <a:p>
            <a:pPr marL="0" indent="0">
              <a:buNone/>
            </a:pPr>
            <a:r>
              <a:rPr lang="en-US" sz="2200" b="1" dirty="0"/>
              <a:t>	</a:t>
            </a:r>
            <a:r>
              <a:rPr lang="en-US" sz="2200" b="1" dirty="0" smtClean="0"/>
              <a:t>	D5.1, D5.2, D5.4 </a:t>
            </a:r>
            <a:r>
              <a:rPr lang="en-US" sz="2200" b="1" dirty="0"/>
              <a:t>(</a:t>
            </a:r>
            <a:r>
              <a:rPr lang="en-US" sz="2200" b="1" dirty="0" smtClean="0"/>
              <a:t>DONE)</a:t>
            </a:r>
          </a:p>
          <a:p>
            <a:pPr marL="0" indent="0">
              <a:buNone/>
            </a:pPr>
            <a:r>
              <a:rPr lang="en-US" sz="2200" b="1" dirty="0"/>
              <a:t>	</a:t>
            </a:r>
            <a:r>
              <a:rPr lang="en-US" sz="2200" b="1" dirty="0" smtClean="0"/>
              <a:t>	</a:t>
            </a:r>
            <a:r>
              <a:rPr lang="en-US" sz="2200" b="1" dirty="0" smtClean="0">
                <a:solidFill>
                  <a:srgbClr val="00B050"/>
                </a:solidFill>
              </a:rPr>
              <a:t>D5.6 </a:t>
            </a:r>
            <a:r>
              <a:rPr lang="en-US" sz="2200" b="1" dirty="0">
                <a:solidFill>
                  <a:srgbClr val="00B050"/>
                </a:solidFill>
              </a:rPr>
              <a:t>(Generic DDCM compatible </a:t>
            </a:r>
            <a:r>
              <a:rPr lang="en-US" sz="2200" b="1" dirty="0" smtClean="0">
                <a:solidFill>
                  <a:srgbClr val="00B050"/>
                </a:solidFill>
              </a:rPr>
              <a:t>with…)</a:t>
            </a:r>
            <a:endParaRPr lang="en-US" sz="2200" b="1" dirty="0">
              <a:solidFill>
                <a:srgbClr val="00B050"/>
              </a:solidFill>
            </a:endParaRPr>
          </a:p>
          <a:p>
            <a:pPr marL="0" indent="0">
              <a:buNone/>
            </a:pPr>
            <a:r>
              <a:rPr lang="en-US" sz="2200" b="1" dirty="0"/>
              <a:t> </a:t>
            </a:r>
          </a:p>
        </p:txBody>
      </p:sp>
      <p:sp>
        <p:nvSpPr>
          <p:cNvPr id="3072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96" charset="-128"/>
              </a:defRPr>
            </a:lvl1pPr>
            <a:lvl2pPr marL="742950" indent="-285750" eaLnBrk="0" hangingPunct="0">
              <a:defRPr sz="2400">
                <a:solidFill>
                  <a:schemeClr val="tx1"/>
                </a:solidFill>
                <a:latin typeface="Arial" charset="0"/>
                <a:ea typeface="ＭＳ Ｐゴシック" pitchFamily="-96" charset="-128"/>
              </a:defRPr>
            </a:lvl2pPr>
            <a:lvl3pPr marL="1143000" indent="-228600" eaLnBrk="0" hangingPunct="0">
              <a:defRPr sz="2400">
                <a:solidFill>
                  <a:schemeClr val="tx1"/>
                </a:solidFill>
                <a:latin typeface="Arial" charset="0"/>
                <a:ea typeface="ＭＳ Ｐゴシック" pitchFamily="-96" charset="-128"/>
              </a:defRPr>
            </a:lvl3pPr>
            <a:lvl4pPr marL="1600200" indent="-228600" eaLnBrk="0" hangingPunct="0">
              <a:defRPr sz="2400">
                <a:solidFill>
                  <a:schemeClr val="tx1"/>
                </a:solidFill>
                <a:latin typeface="Arial" charset="0"/>
                <a:ea typeface="ＭＳ Ｐゴシック" pitchFamily="-96" charset="-128"/>
              </a:defRPr>
            </a:lvl4pPr>
            <a:lvl5pPr marL="2057400" indent="-228600" eaLnBrk="0" hangingPunct="0">
              <a:defRPr sz="2400">
                <a:solidFill>
                  <a:schemeClr val="tx1"/>
                </a:solidFill>
                <a:latin typeface="Arial" charset="0"/>
                <a:ea typeface="ＭＳ Ｐゴシック" pitchFamily="-96" charset="-128"/>
              </a:defRPr>
            </a:lvl5pPr>
            <a:lvl6pPr marL="25146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6pPr>
            <a:lvl7pPr marL="29718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7pPr>
            <a:lvl8pPr marL="34290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8pPr>
            <a:lvl9pPr marL="38862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9pPr>
          </a:lstStyle>
          <a:p>
            <a:fld id="{33C56C64-75E7-4C53-88F6-0B81E7027A08}" type="slidenum">
              <a:rPr lang="en-US" sz="1000" smtClean="0"/>
              <a:pPr/>
              <a:t>21</a:t>
            </a:fld>
            <a:endParaRPr lang="en-US" sz="1400" smtClean="0"/>
          </a:p>
        </p:txBody>
      </p:sp>
    </p:spTree>
    <p:extLst>
      <p:ext uri="{BB962C8B-B14F-4D97-AF65-F5344CB8AC3E}">
        <p14:creationId xmlns:p14="http://schemas.microsoft.com/office/powerpoint/2010/main" val="417905773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it-IT" dirty="0" smtClean="0"/>
              <a:t>ST </a:t>
            </a:r>
            <a:r>
              <a:rPr lang="it-IT" dirty="0" err="1" smtClean="0"/>
              <a:t>activities</a:t>
            </a:r>
            <a:r>
              <a:rPr lang="it-IT" dirty="0" smtClean="0"/>
              <a:t> </a:t>
            </a:r>
            <a:r>
              <a:rPr lang="it-IT" dirty="0" err="1" smtClean="0"/>
              <a:t>summary</a:t>
            </a:r>
            <a:r>
              <a:rPr lang="it-IT" dirty="0" smtClean="0"/>
              <a:t> (5/6)</a:t>
            </a:r>
            <a:endParaRPr lang="en-US" dirty="0" smtClean="0"/>
          </a:p>
        </p:txBody>
      </p:sp>
      <p:sp>
        <p:nvSpPr>
          <p:cNvPr id="30723" name="Content Placeholder 2"/>
          <p:cNvSpPr>
            <a:spLocks noGrp="1"/>
          </p:cNvSpPr>
          <p:nvPr>
            <p:ph idx="1"/>
          </p:nvPr>
        </p:nvSpPr>
        <p:spPr>
          <a:xfrm>
            <a:off x="101600" y="1371600"/>
            <a:ext cx="8915400" cy="4800600"/>
          </a:xfrm>
        </p:spPr>
        <p:txBody>
          <a:bodyPr>
            <a:noAutofit/>
          </a:bodyPr>
          <a:lstStyle/>
          <a:p>
            <a:r>
              <a:rPr lang="en-US" sz="2000" b="1" dirty="0" smtClean="0">
                <a:solidFill>
                  <a:srgbClr val="FF0000"/>
                </a:solidFill>
              </a:rPr>
              <a:t>WP6 (Integration</a:t>
            </a:r>
            <a:r>
              <a:rPr lang="en-US" sz="2000" b="1" dirty="0">
                <a:solidFill>
                  <a:srgbClr val="FF0000"/>
                </a:solidFill>
              </a:rPr>
              <a:t>, characterization and </a:t>
            </a:r>
            <a:r>
              <a:rPr lang="en-US" sz="2000" b="1" dirty="0" smtClean="0">
                <a:solidFill>
                  <a:srgbClr val="FF0000"/>
                </a:solidFill>
              </a:rPr>
              <a:t>testing)</a:t>
            </a:r>
            <a:endParaRPr lang="en-US" sz="2000" b="1" dirty="0">
              <a:solidFill>
                <a:srgbClr val="FF0000"/>
              </a:solidFill>
            </a:endParaRPr>
          </a:p>
          <a:p>
            <a:pPr marL="0" indent="0">
              <a:buNone/>
            </a:pPr>
            <a:r>
              <a:rPr lang="en-US" sz="2000" b="1" dirty="0" smtClean="0">
                <a:solidFill>
                  <a:srgbClr val="FF0000"/>
                </a:solidFill>
              </a:rPr>
              <a:t>	Effort </a:t>
            </a:r>
            <a:r>
              <a:rPr lang="en-US" sz="2000" b="1" dirty="0">
                <a:solidFill>
                  <a:srgbClr val="FF0000"/>
                </a:solidFill>
              </a:rPr>
              <a:t>(man-months) : 22</a:t>
            </a:r>
          </a:p>
          <a:p>
            <a:pPr marL="0" indent="0">
              <a:buNone/>
            </a:pPr>
            <a:r>
              <a:rPr lang="en-US" sz="2000" b="1" dirty="0" smtClean="0">
                <a:solidFill>
                  <a:srgbClr val="FF0000"/>
                </a:solidFill>
              </a:rPr>
              <a:t>	Tasks</a:t>
            </a:r>
            <a:r>
              <a:rPr lang="en-US" sz="2000" b="1" dirty="0">
                <a:solidFill>
                  <a:srgbClr val="FF0000"/>
                </a:solidFill>
              </a:rPr>
              <a:t>: </a:t>
            </a:r>
            <a:endParaRPr lang="en-US" sz="2000" b="1" dirty="0" smtClean="0">
              <a:solidFill>
                <a:srgbClr val="FF0000"/>
              </a:solidFill>
            </a:endParaRPr>
          </a:p>
          <a:p>
            <a:pPr marL="0" indent="0">
              <a:buNone/>
            </a:pPr>
            <a:r>
              <a:rPr lang="en-US" sz="2000" b="1" dirty="0">
                <a:solidFill>
                  <a:srgbClr val="FF0000"/>
                </a:solidFill>
              </a:rPr>
              <a:t>	</a:t>
            </a:r>
            <a:r>
              <a:rPr lang="en-US" sz="2000" b="1" dirty="0" smtClean="0">
                <a:solidFill>
                  <a:srgbClr val="FF0000"/>
                </a:solidFill>
              </a:rPr>
              <a:t>	T6.2 </a:t>
            </a:r>
            <a:r>
              <a:rPr lang="en-US" sz="2000" b="1" dirty="0">
                <a:solidFill>
                  <a:srgbClr val="FF0000"/>
                </a:solidFill>
              </a:rPr>
              <a:t>(Integration) </a:t>
            </a:r>
          </a:p>
          <a:p>
            <a:pPr marL="0" indent="0">
              <a:buNone/>
            </a:pPr>
            <a:r>
              <a:rPr lang="en-US" sz="2000" b="1" dirty="0">
                <a:solidFill>
                  <a:srgbClr val="FF0000"/>
                </a:solidFill>
              </a:rPr>
              <a:t>	</a:t>
            </a:r>
            <a:r>
              <a:rPr lang="en-US" sz="2000" b="1" dirty="0" smtClean="0">
                <a:solidFill>
                  <a:srgbClr val="FF0000"/>
                </a:solidFill>
              </a:rPr>
              <a:t>	T6.3 </a:t>
            </a:r>
            <a:r>
              <a:rPr lang="en-US" sz="2000" b="1" dirty="0">
                <a:solidFill>
                  <a:srgbClr val="FF0000"/>
                </a:solidFill>
              </a:rPr>
              <a:t>(Measurements)</a:t>
            </a:r>
          </a:p>
          <a:p>
            <a:pPr marL="0" indent="0">
              <a:buNone/>
            </a:pPr>
            <a:r>
              <a:rPr lang="en-US" sz="2000" b="1" dirty="0">
                <a:solidFill>
                  <a:srgbClr val="FF0000"/>
                </a:solidFill>
              </a:rPr>
              <a:t>	</a:t>
            </a:r>
            <a:r>
              <a:rPr lang="en-US" sz="2000" b="1" dirty="0" smtClean="0">
                <a:solidFill>
                  <a:srgbClr val="FF0000"/>
                </a:solidFill>
              </a:rPr>
              <a:t>	T6.4 </a:t>
            </a:r>
            <a:r>
              <a:rPr lang="en-US" sz="2000" b="1" dirty="0">
                <a:solidFill>
                  <a:srgbClr val="FF0000"/>
                </a:solidFill>
              </a:rPr>
              <a:t>(Assembly and characterization)</a:t>
            </a:r>
          </a:p>
          <a:p>
            <a:pPr marL="0" indent="0">
              <a:buNone/>
            </a:pPr>
            <a:r>
              <a:rPr lang="en-US" sz="2000" b="1" dirty="0" smtClean="0">
                <a:solidFill>
                  <a:srgbClr val="FF0000"/>
                </a:solidFill>
              </a:rPr>
              <a:t>	Milestones</a:t>
            </a:r>
            <a:r>
              <a:rPr lang="en-US" sz="2000" b="1" dirty="0">
                <a:solidFill>
                  <a:srgbClr val="FF0000"/>
                </a:solidFill>
              </a:rPr>
              <a:t>: </a:t>
            </a:r>
            <a:endParaRPr lang="en-US" sz="2000" b="1" dirty="0" smtClean="0">
              <a:solidFill>
                <a:srgbClr val="FF0000"/>
              </a:solidFill>
            </a:endParaRPr>
          </a:p>
          <a:p>
            <a:pPr marL="0" indent="0">
              <a:buNone/>
            </a:pPr>
            <a:r>
              <a:rPr lang="en-US" sz="2000" b="1" dirty="0">
                <a:solidFill>
                  <a:srgbClr val="FF0000"/>
                </a:solidFill>
              </a:rPr>
              <a:t>	</a:t>
            </a:r>
            <a:r>
              <a:rPr lang="en-US" sz="2000" b="1" dirty="0" smtClean="0">
                <a:solidFill>
                  <a:srgbClr val="FF0000"/>
                </a:solidFill>
              </a:rPr>
              <a:t>	MS41 </a:t>
            </a:r>
            <a:r>
              <a:rPr lang="en-US" sz="2000" b="1" dirty="0">
                <a:solidFill>
                  <a:srgbClr val="FF0000"/>
                </a:solidFill>
              </a:rPr>
              <a:t>(Chip to chip interconnect </a:t>
            </a:r>
            <a:r>
              <a:rPr lang="en-US" sz="2000" b="1" dirty="0" smtClean="0">
                <a:solidFill>
                  <a:srgbClr val="FF0000"/>
                </a:solidFill>
              </a:rPr>
              <a:t>characterization)</a:t>
            </a:r>
          </a:p>
          <a:p>
            <a:pPr marL="0" indent="0">
              <a:buNone/>
            </a:pPr>
            <a:r>
              <a:rPr lang="en-US" sz="2000" b="1" dirty="0">
                <a:solidFill>
                  <a:srgbClr val="FF0000"/>
                </a:solidFill>
              </a:rPr>
              <a:t>	</a:t>
            </a:r>
            <a:r>
              <a:rPr lang="en-US" sz="2000" b="1" dirty="0" smtClean="0">
                <a:solidFill>
                  <a:srgbClr val="FF0000"/>
                </a:solidFill>
              </a:rPr>
              <a:t>	MS43 </a:t>
            </a:r>
            <a:r>
              <a:rPr lang="en-US" sz="2000" b="1" dirty="0">
                <a:solidFill>
                  <a:srgbClr val="FF0000"/>
                </a:solidFill>
              </a:rPr>
              <a:t>(</a:t>
            </a:r>
            <a:r>
              <a:rPr lang="en-US" sz="2000" b="1" dirty="0" err="1">
                <a:solidFill>
                  <a:srgbClr val="FF0000"/>
                </a:solidFill>
              </a:rPr>
              <a:t>Plasmonic</a:t>
            </a:r>
            <a:r>
              <a:rPr lang="en-US" sz="2000" b="1" dirty="0">
                <a:solidFill>
                  <a:srgbClr val="FF0000"/>
                </a:solidFill>
              </a:rPr>
              <a:t> chip to chip </a:t>
            </a:r>
            <a:r>
              <a:rPr lang="en-US" sz="2000" b="1" dirty="0" smtClean="0">
                <a:solidFill>
                  <a:srgbClr val="FF0000"/>
                </a:solidFill>
              </a:rPr>
              <a:t>interconnect…)</a:t>
            </a:r>
            <a:endParaRPr lang="en-US" sz="2000" b="1" dirty="0">
              <a:solidFill>
                <a:srgbClr val="FF0000"/>
              </a:solidFill>
            </a:endParaRPr>
          </a:p>
          <a:p>
            <a:pPr marL="0" indent="0">
              <a:buNone/>
            </a:pPr>
            <a:r>
              <a:rPr lang="en-US" sz="2000" b="1" dirty="0" smtClean="0">
                <a:solidFill>
                  <a:srgbClr val="FF0000"/>
                </a:solidFill>
              </a:rPr>
              <a:t>	Deliverables</a:t>
            </a:r>
            <a:endParaRPr lang="en-US" sz="2000" b="1" dirty="0">
              <a:solidFill>
                <a:srgbClr val="FF0000"/>
              </a:solidFill>
            </a:endParaRPr>
          </a:p>
          <a:p>
            <a:pPr marL="0" indent="0">
              <a:buNone/>
            </a:pPr>
            <a:r>
              <a:rPr lang="en-US" sz="2000" b="1" dirty="0">
                <a:solidFill>
                  <a:srgbClr val="FF0000"/>
                </a:solidFill>
              </a:rPr>
              <a:t>	</a:t>
            </a:r>
            <a:r>
              <a:rPr lang="en-US" sz="2000" b="1" dirty="0" smtClean="0">
                <a:solidFill>
                  <a:srgbClr val="FF0000"/>
                </a:solidFill>
              </a:rPr>
              <a:t>	D6.3 </a:t>
            </a:r>
            <a:r>
              <a:rPr lang="en-US" sz="2000" b="1" dirty="0">
                <a:solidFill>
                  <a:srgbClr val="FF0000"/>
                </a:solidFill>
              </a:rPr>
              <a:t>(Report on chip to chip interconnect characterization)</a:t>
            </a:r>
          </a:p>
          <a:p>
            <a:pPr marL="0" indent="0">
              <a:buNone/>
            </a:pPr>
            <a:r>
              <a:rPr lang="en-US" sz="2000" b="1" dirty="0">
                <a:solidFill>
                  <a:srgbClr val="FF0000"/>
                </a:solidFill>
              </a:rPr>
              <a:t>	</a:t>
            </a:r>
            <a:r>
              <a:rPr lang="en-US" sz="2000" b="1" dirty="0" smtClean="0">
                <a:solidFill>
                  <a:srgbClr val="FF0000"/>
                </a:solidFill>
              </a:rPr>
              <a:t>	D6.4 </a:t>
            </a:r>
            <a:r>
              <a:rPr lang="en-US" sz="2000" b="1" dirty="0">
                <a:solidFill>
                  <a:srgbClr val="FF0000"/>
                </a:solidFill>
              </a:rPr>
              <a:t>(Report on </a:t>
            </a:r>
            <a:r>
              <a:rPr lang="en-US" sz="2000" b="1" dirty="0" err="1">
                <a:solidFill>
                  <a:srgbClr val="FF0000"/>
                </a:solidFill>
              </a:rPr>
              <a:t>plasmonic</a:t>
            </a:r>
            <a:r>
              <a:rPr lang="en-US" sz="2000" b="1" dirty="0">
                <a:solidFill>
                  <a:srgbClr val="FF0000"/>
                </a:solidFill>
              </a:rPr>
              <a:t> chip to chip </a:t>
            </a:r>
            <a:r>
              <a:rPr lang="en-US" sz="2000" b="1" dirty="0" smtClean="0">
                <a:solidFill>
                  <a:srgbClr val="FF0000"/>
                </a:solidFill>
              </a:rPr>
              <a:t>interconnect…)</a:t>
            </a:r>
            <a:endParaRPr lang="en-US" sz="2000" b="1" dirty="0">
              <a:solidFill>
                <a:srgbClr val="FF0000"/>
              </a:solidFill>
            </a:endParaRPr>
          </a:p>
        </p:txBody>
      </p:sp>
      <p:sp>
        <p:nvSpPr>
          <p:cNvPr id="3072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96" charset="-128"/>
              </a:defRPr>
            </a:lvl1pPr>
            <a:lvl2pPr marL="742950" indent="-285750" eaLnBrk="0" hangingPunct="0">
              <a:defRPr sz="2400">
                <a:solidFill>
                  <a:schemeClr val="tx1"/>
                </a:solidFill>
                <a:latin typeface="Arial" charset="0"/>
                <a:ea typeface="ＭＳ Ｐゴシック" pitchFamily="-96" charset="-128"/>
              </a:defRPr>
            </a:lvl2pPr>
            <a:lvl3pPr marL="1143000" indent="-228600" eaLnBrk="0" hangingPunct="0">
              <a:defRPr sz="2400">
                <a:solidFill>
                  <a:schemeClr val="tx1"/>
                </a:solidFill>
                <a:latin typeface="Arial" charset="0"/>
                <a:ea typeface="ＭＳ Ｐゴシック" pitchFamily="-96" charset="-128"/>
              </a:defRPr>
            </a:lvl3pPr>
            <a:lvl4pPr marL="1600200" indent="-228600" eaLnBrk="0" hangingPunct="0">
              <a:defRPr sz="2400">
                <a:solidFill>
                  <a:schemeClr val="tx1"/>
                </a:solidFill>
                <a:latin typeface="Arial" charset="0"/>
                <a:ea typeface="ＭＳ Ｐゴシック" pitchFamily="-96" charset="-128"/>
              </a:defRPr>
            </a:lvl4pPr>
            <a:lvl5pPr marL="2057400" indent="-228600" eaLnBrk="0" hangingPunct="0">
              <a:defRPr sz="2400">
                <a:solidFill>
                  <a:schemeClr val="tx1"/>
                </a:solidFill>
                <a:latin typeface="Arial" charset="0"/>
                <a:ea typeface="ＭＳ Ｐゴシック" pitchFamily="-96" charset="-128"/>
              </a:defRPr>
            </a:lvl5pPr>
            <a:lvl6pPr marL="25146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6pPr>
            <a:lvl7pPr marL="29718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7pPr>
            <a:lvl8pPr marL="34290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8pPr>
            <a:lvl9pPr marL="38862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9pPr>
          </a:lstStyle>
          <a:p>
            <a:fld id="{33C56C64-75E7-4C53-88F6-0B81E7027A08}" type="slidenum">
              <a:rPr lang="en-US" sz="1000" smtClean="0"/>
              <a:pPr/>
              <a:t>22</a:t>
            </a:fld>
            <a:endParaRPr lang="en-US" sz="1400" smtClean="0"/>
          </a:p>
        </p:txBody>
      </p:sp>
    </p:spTree>
    <p:extLst>
      <p:ext uri="{BB962C8B-B14F-4D97-AF65-F5344CB8AC3E}">
        <p14:creationId xmlns:p14="http://schemas.microsoft.com/office/powerpoint/2010/main" val="399745170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it-IT" dirty="0" smtClean="0"/>
              <a:t>ST </a:t>
            </a:r>
            <a:r>
              <a:rPr lang="it-IT" dirty="0" err="1" smtClean="0"/>
              <a:t>activities</a:t>
            </a:r>
            <a:r>
              <a:rPr lang="it-IT" dirty="0" smtClean="0"/>
              <a:t> </a:t>
            </a:r>
            <a:r>
              <a:rPr lang="it-IT" dirty="0" err="1" smtClean="0"/>
              <a:t>summary</a:t>
            </a:r>
            <a:r>
              <a:rPr lang="it-IT" dirty="0" smtClean="0"/>
              <a:t> (6/6)</a:t>
            </a:r>
            <a:endParaRPr lang="en-US" dirty="0" smtClean="0"/>
          </a:p>
        </p:txBody>
      </p:sp>
      <p:sp>
        <p:nvSpPr>
          <p:cNvPr id="30723" name="Content Placeholder 2"/>
          <p:cNvSpPr>
            <a:spLocks noGrp="1"/>
          </p:cNvSpPr>
          <p:nvPr>
            <p:ph idx="1"/>
          </p:nvPr>
        </p:nvSpPr>
        <p:spPr>
          <a:xfrm>
            <a:off x="101600" y="1371600"/>
            <a:ext cx="8915400" cy="4800600"/>
          </a:xfrm>
        </p:spPr>
        <p:txBody>
          <a:bodyPr>
            <a:noAutofit/>
          </a:bodyPr>
          <a:lstStyle/>
          <a:p>
            <a:r>
              <a:rPr lang="en-US" sz="2400" b="1" dirty="0" smtClean="0"/>
              <a:t>WP7 (Objective</a:t>
            </a:r>
            <a:r>
              <a:rPr lang="en-US" sz="2400" b="1" dirty="0"/>
              <a:t>: Exploitation and </a:t>
            </a:r>
            <a:r>
              <a:rPr lang="en-US" sz="2400" b="1" dirty="0" smtClean="0"/>
              <a:t>dissemination)</a:t>
            </a:r>
            <a:endParaRPr lang="en-US" sz="2400" b="1" dirty="0"/>
          </a:p>
          <a:p>
            <a:pPr marL="0" indent="0">
              <a:buNone/>
            </a:pPr>
            <a:r>
              <a:rPr lang="en-US" sz="2400" b="1" dirty="0" smtClean="0"/>
              <a:t>	Effort </a:t>
            </a:r>
            <a:r>
              <a:rPr lang="en-US" sz="2400" b="1" dirty="0"/>
              <a:t>(man-months) : 10</a:t>
            </a:r>
          </a:p>
          <a:p>
            <a:pPr marL="0" indent="0">
              <a:buNone/>
            </a:pPr>
            <a:r>
              <a:rPr lang="en-US" sz="2400" b="1" dirty="0" smtClean="0"/>
              <a:t>	Tasks</a:t>
            </a:r>
            <a:r>
              <a:rPr lang="en-US" sz="2400" b="1" dirty="0"/>
              <a:t>: </a:t>
            </a:r>
            <a:endParaRPr lang="en-US" sz="2400" b="1" dirty="0" smtClean="0"/>
          </a:p>
          <a:p>
            <a:pPr marL="0" indent="0">
              <a:buNone/>
            </a:pPr>
            <a:r>
              <a:rPr lang="en-US" sz="2400" b="1" dirty="0"/>
              <a:t>	</a:t>
            </a:r>
            <a:r>
              <a:rPr lang="en-US" sz="2400" b="1" dirty="0" smtClean="0"/>
              <a:t>	</a:t>
            </a:r>
            <a:r>
              <a:rPr lang="en-US" sz="2400" b="1" dirty="0" smtClean="0">
                <a:solidFill>
                  <a:srgbClr val="00B050"/>
                </a:solidFill>
              </a:rPr>
              <a:t>T7.2 </a:t>
            </a:r>
            <a:r>
              <a:rPr lang="en-US" sz="2400" b="1" dirty="0">
                <a:solidFill>
                  <a:srgbClr val="00B050"/>
                </a:solidFill>
              </a:rPr>
              <a:t>(Patents, to be done)</a:t>
            </a:r>
          </a:p>
          <a:p>
            <a:pPr marL="0" indent="0">
              <a:buNone/>
            </a:pPr>
            <a:r>
              <a:rPr lang="en-US" sz="2400" b="1" dirty="0">
                <a:solidFill>
                  <a:srgbClr val="00B050"/>
                </a:solidFill>
              </a:rPr>
              <a:t>	</a:t>
            </a:r>
            <a:r>
              <a:rPr lang="en-US" sz="2400" b="1" dirty="0" smtClean="0">
                <a:solidFill>
                  <a:srgbClr val="00B050"/>
                </a:solidFill>
              </a:rPr>
              <a:t>	T7.3 </a:t>
            </a:r>
            <a:r>
              <a:rPr lang="en-US" sz="2400" b="1" dirty="0">
                <a:solidFill>
                  <a:srgbClr val="00B050"/>
                </a:solidFill>
              </a:rPr>
              <a:t>(Promotion, to be done) </a:t>
            </a:r>
          </a:p>
          <a:p>
            <a:pPr marL="0" indent="0">
              <a:buNone/>
            </a:pPr>
            <a:r>
              <a:rPr lang="en-US" sz="2400" b="1" dirty="0" smtClean="0"/>
              <a:t>	Milestones</a:t>
            </a:r>
            <a:r>
              <a:rPr lang="en-US" sz="2400" b="1" dirty="0"/>
              <a:t>:  </a:t>
            </a:r>
            <a:endParaRPr lang="en-US" sz="2400" b="1" dirty="0" smtClean="0"/>
          </a:p>
          <a:p>
            <a:pPr marL="0" indent="0">
              <a:buNone/>
            </a:pPr>
            <a:r>
              <a:rPr lang="en-US" sz="2400" b="1" dirty="0"/>
              <a:t>	</a:t>
            </a:r>
            <a:r>
              <a:rPr lang="en-US" sz="2400" b="1" dirty="0" smtClean="0"/>
              <a:t>	MS46 </a:t>
            </a:r>
            <a:r>
              <a:rPr lang="en-US" sz="2400" b="1" dirty="0"/>
              <a:t>(DONE)</a:t>
            </a:r>
          </a:p>
          <a:p>
            <a:pPr marL="0" indent="0">
              <a:buNone/>
            </a:pPr>
            <a:r>
              <a:rPr lang="en-US" sz="2400" b="1" dirty="0" smtClean="0"/>
              <a:t>	Deliverables</a:t>
            </a:r>
            <a:r>
              <a:rPr lang="en-US" sz="2400" b="1" dirty="0"/>
              <a:t>: </a:t>
            </a:r>
          </a:p>
          <a:p>
            <a:pPr marL="0" indent="0">
              <a:buNone/>
            </a:pPr>
            <a:r>
              <a:rPr lang="en-US" sz="2400" b="1" dirty="0"/>
              <a:t>	</a:t>
            </a:r>
            <a:r>
              <a:rPr lang="en-US" sz="2400" b="1" dirty="0" smtClean="0"/>
              <a:t>	D7.1 </a:t>
            </a:r>
            <a:r>
              <a:rPr lang="en-US" sz="2400" b="1" dirty="0"/>
              <a:t>(DONE)</a:t>
            </a:r>
          </a:p>
          <a:p>
            <a:endParaRPr lang="en-US" sz="2400" b="1" dirty="0" smtClean="0"/>
          </a:p>
        </p:txBody>
      </p:sp>
      <p:sp>
        <p:nvSpPr>
          <p:cNvPr id="3072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96" charset="-128"/>
              </a:defRPr>
            </a:lvl1pPr>
            <a:lvl2pPr marL="742950" indent="-285750" eaLnBrk="0" hangingPunct="0">
              <a:defRPr sz="2400">
                <a:solidFill>
                  <a:schemeClr val="tx1"/>
                </a:solidFill>
                <a:latin typeface="Arial" charset="0"/>
                <a:ea typeface="ＭＳ Ｐゴシック" pitchFamily="-96" charset="-128"/>
              </a:defRPr>
            </a:lvl2pPr>
            <a:lvl3pPr marL="1143000" indent="-228600" eaLnBrk="0" hangingPunct="0">
              <a:defRPr sz="2400">
                <a:solidFill>
                  <a:schemeClr val="tx1"/>
                </a:solidFill>
                <a:latin typeface="Arial" charset="0"/>
                <a:ea typeface="ＭＳ Ｐゴシック" pitchFamily="-96" charset="-128"/>
              </a:defRPr>
            </a:lvl3pPr>
            <a:lvl4pPr marL="1600200" indent="-228600" eaLnBrk="0" hangingPunct="0">
              <a:defRPr sz="2400">
                <a:solidFill>
                  <a:schemeClr val="tx1"/>
                </a:solidFill>
                <a:latin typeface="Arial" charset="0"/>
                <a:ea typeface="ＭＳ Ｐゴシック" pitchFamily="-96" charset="-128"/>
              </a:defRPr>
            </a:lvl4pPr>
            <a:lvl5pPr marL="2057400" indent="-228600" eaLnBrk="0" hangingPunct="0">
              <a:defRPr sz="2400">
                <a:solidFill>
                  <a:schemeClr val="tx1"/>
                </a:solidFill>
                <a:latin typeface="Arial" charset="0"/>
                <a:ea typeface="ＭＳ Ｐゴシック" pitchFamily="-96" charset="-128"/>
              </a:defRPr>
            </a:lvl5pPr>
            <a:lvl6pPr marL="25146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6pPr>
            <a:lvl7pPr marL="29718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7pPr>
            <a:lvl8pPr marL="34290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8pPr>
            <a:lvl9pPr marL="38862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9pPr>
          </a:lstStyle>
          <a:p>
            <a:fld id="{33C56C64-75E7-4C53-88F6-0B81E7027A08}" type="slidenum">
              <a:rPr lang="en-US" sz="1000" smtClean="0"/>
              <a:pPr/>
              <a:t>23</a:t>
            </a:fld>
            <a:endParaRPr lang="en-US" sz="1400" smtClean="0"/>
          </a:p>
        </p:txBody>
      </p:sp>
    </p:spTree>
    <p:extLst>
      <p:ext uri="{BB962C8B-B14F-4D97-AF65-F5344CB8AC3E}">
        <p14:creationId xmlns:p14="http://schemas.microsoft.com/office/powerpoint/2010/main" val="23842798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it-IT" dirty="0" err="1" smtClean="0"/>
              <a:t>Issues</a:t>
            </a:r>
            <a:endParaRPr lang="en-US" dirty="0" smtClean="0"/>
          </a:p>
        </p:txBody>
      </p:sp>
      <p:sp>
        <p:nvSpPr>
          <p:cNvPr id="30723" name="Content Placeholder 2"/>
          <p:cNvSpPr>
            <a:spLocks noGrp="1"/>
          </p:cNvSpPr>
          <p:nvPr>
            <p:ph idx="1"/>
          </p:nvPr>
        </p:nvSpPr>
        <p:spPr>
          <a:xfrm>
            <a:off x="101600" y="1371600"/>
            <a:ext cx="8915400" cy="5257800"/>
          </a:xfrm>
        </p:spPr>
        <p:txBody>
          <a:bodyPr>
            <a:normAutofit fontScale="85000" lnSpcReduction="20000"/>
          </a:bodyPr>
          <a:lstStyle/>
          <a:p>
            <a:r>
              <a:rPr lang="en-US" dirty="0" smtClean="0"/>
              <a:t>ISG (Interconnect Systems Group) has been closed and all its resources have been moved to MCD (Micro Controller Division) </a:t>
            </a:r>
          </a:p>
          <a:p>
            <a:r>
              <a:rPr lang="en-US" dirty="0" smtClean="0"/>
              <a:t>MCD has no interest in NAVOLCHI project, nevertheless ST doesn’t want to leave the project at this stage</a:t>
            </a:r>
          </a:p>
          <a:p>
            <a:r>
              <a:rPr lang="en-US" dirty="0" smtClean="0"/>
              <a:t>MCD can guarantee only the completion of the digital parts design and the FPGA mapping, while board design and implementation for demonstrator cannot be carried out</a:t>
            </a:r>
          </a:p>
          <a:p>
            <a:pPr lvl="1"/>
            <a:r>
              <a:rPr lang="en-US" dirty="0" smtClean="0"/>
              <a:t>Activity and related budget has to be moved to another partner</a:t>
            </a:r>
          </a:p>
          <a:p>
            <a:r>
              <a:rPr lang="en-US" dirty="0" smtClean="0"/>
              <a:t>Not possible to attend the meeting in Eindhoven for heavy cost reduction</a:t>
            </a:r>
          </a:p>
          <a:p>
            <a:r>
              <a:rPr lang="en-US" dirty="0" smtClean="0"/>
              <a:t>Deliverable D5.4 </a:t>
            </a:r>
            <a:r>
              <a:rPr lang="en-US" dirty="0"/>
              <a:t>and </a:t>
            </a:r>
            <a:r>
              <a:rPr lang="en-US" dirty="0" smtClean="0"/>
              <a:t>milestone M34 </a:t>
            </a:r>
            <a:r>
              <a:rPr lang="en-US" dirty="0"/>
              <a:t>forecasted for end of October suffered of some </a:t>
            </a:r>
            <a:r>
              <a:rPr lang="en-US" dirty="0" smtClean="0"/>
              <a:t>delay</a:t>
            </a:r>
          </a:p>
          <a:p>
            <a:endParaRPr lang="en-US" dirty="0" smtClean="0"/>
          </a:p>
        </p:txBody>
      </p:sp>
      <p:sp>
        <p:nvSpPr>
          <p:cNvPr id="30724"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charset="0"/>
                <a:ea typeface="ＭＳ Ｐゴシック" pitchFamily="-96" charset="-128"/>
              </a:defRPr>
            </a:lvl1pPr>
            <a:lvl2pPr marL="742950" indent="-285750" eaLnBrk="0" hangingPunct="0">
              <a:defRPr sz="2400">
                <a:solidFill>
                  <a:schemeClr val="tx1"/>
                </a:solidFill>
                <a:latin typeface="Arial" charset="0"/>
                <a:ea typeface="ＭＳ Ｐゴシック" pitchFamily="-96" charset="-128"/>
              </a:defRPr>
            </a:lvl2pPr>
            <a:lvl3pPr marL="1143000" indent="-228600" eaLnBrk="0" hangingPunct="0">
              <a:defRPr sz="2400">
                <a:solidFill>
                  <a:schemeClr val="tx1"/>
                </a:solidFill>
                <a:latin typeface="Arial" charset="0"/>
                <a:ea typeface="ＭＳ Ｐゴシック" pitchFamily="-96" charset="-128"/>
              </a:defRPr>
            </a:lvl3pPr>
            <a:lvl4pPr marL="1600200" indent="-228600" eaLnBrk="0" hangingPunct="0">
              <a:defRPr sz="2400">
                <a:solidFill>
                  <a:schemeClr val="tx1"/>
                </a:solidFill>
                <a:latin typeface="Arial" charset="0"/>
                <a:ea typeface="ＭＳ Ｐゴシック" pitchFamily="-96" charset="-128"/>
              </a:defRPr>
            </a:lvl4pPr>
            <a:lvl5pPr marL="2057400" indent="-228600" eaLnBrk="0" hangingPunct="0">
              <a:defRPr sz="2400">
                <a:solidFill>
                  <a:schemeClr val="tx1"/>
                </a:solidFill>
                <a:latin typeface="Arial" charset="0"/>
                <a:ea typeface="ＭＳ Ｐゴシック" pitchFamily="-96" charset="-128"/>
              </a:defRPr>
            </a:lvl5pPr>
            <a:lvl6pPr marL="25146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6pPr>
            <a:lvl7pPr marL="29718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7pPr>
            <a:lvl8pPr marL="34290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8pPr>
            <a:lvl9pPr marL="3886200" indent="-228600" eaLnBrk="0" fontAlgn="base" hangingPunct="0">
              <a:lnSpc>
                <a:spcPct val="90000"/>
              </a:lnSpc>
              <a:spcBef>
                <a:spcPct val="20000"/>
              </a:spcBef>
              <a:spcAft>
                <a:spcPct val="0"/>
              </a:spcAft>
              <a:buClr>
                <a:schemeClr val="accent2"/>
              </a:buClr>
              <a:buFont typeface="Wingdings" pitchFamily="2" charset="2"/>
              <a:buChar char=""/>
              <a:defRPr sz="2400">
                <a:solidFill>
                  <a:schemeClr val="tx1"/>
                </a:solidFill>
                <a:latin typeface="Arial" charset="0"/>
                <a:ea typeface="ＭＳ Ｐゴシック" pitchFamily="-96" charset="-128"/>
              </a:defRPr>
            </a:lvl9pPr>
          </a:lstStyle>
          <a:p>
            <a:fld id="{33C56C64-75E7-4C53-88F6-0B81E7027A08}" type="slidenum">
              <a:rPr lang="en-US" sz="1000" smtClean="0"/>
              <a:pPr/>
              <a:t>3</a:t>
            </a:fld>
            <a:endParaRPr lang="en-US" sz="1400" smtClean="0"/>
          </a:p>
        </p:txBody>
      </p:sp>
    </p:spTree>
    <p:extLst>
      <p:ext uri="{BB962C8B-B14F-4D97-AF65-F5344CB8AC3E}">
        <p14:creationId xmlns:p14="http://schemas.microsoft.com/office/powerpoint/2010/main" val="6477498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dirty="0" smtClean="0"/>
              <a:t>NAVOLCHI demonstrator implementation</a:t>
            </a:r>
            <a:endParaRPr lang="en-US" dirty="0"/>
          </a:p>
        </p:txBody>
      </p:sp>
      <p:grpSp>
        <p:nvGrpSpPr>
          <p:cNvPr id="2" name="Group 1"/>
          <p:cNvGrpSpPr/>
          <p:nvPr/>
        </p:nvGrpSpPr>
        <p:grpSpPr>
          <a:xfrm>
            <a:off x="1066800" y="1632462"/>
            <a:ext cx="7262213" cy="4506775"/>
            <a:chOff x="857047" y="1360625"/>
            <a:chExt cx="7636421" cy="4724049"/>
          </a:xfrm>
        </p:grpSpPr>
        <p:sp>
          <p:nvSpPr>
            <p:cNvPr id="4" name="Rectangle 3"/>
            <p:cNvSpPr/>
            <p:nvPr/>
          </p:nvSpPr>
          <p:spPr>
            <a:xfrm>
              <a:off x="6895148" y="2196021"/>
              <a:ext cx="1598320" cy="3102006"/>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ounded Rectangle 4"/>
            <p:cNvSpPr/>
            <p:nvPr/>
          </p:nvSpPr>
          <p:spPr>
            <a:xfrm>
              <a:off x="857047" y="1360625"/>
              <a:ext cx="5682919" cy="4724049"/>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p:cNvSpPr/>
            <p:nvPr/>
          </p:nvSpPr>
          <p:spPr>
            <a:xfrm>
              <a:off x="1662550" y="1743656"/>
              <a:ext cx="3761129" cy="1811065"/>
            </a:xfrm>
            <a:prstGeom prst="rect">
              <a:avLst/>
            </a:prstGeom>
            <a:solidFill>
              <a:srgbClr val="FFC000">
                <a:alpha val="3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1871853" y="2086435"/>
              <a:ext cx="976751" cy="219171"/>
            </a:xfrm>
            <a:prstGeom prst="rect">
              <a:avLst/>
            </a:prstGeom>
            <a:solidFill>
              <a:srgbClr val="00B0F0"/>
            </a:solidFill>
            <a:ln>
              <a:solidFill>
                <a:schemeClr val="accent1"/>
              </a:solidFill>
            </a:ln>
          </p:spPr>
          <p:txBody>
            <a:bodyPr wrap="square" rtlCol="0">
              <a:spAutoFit/>
            </a:bodyPr>
            <a:lstStyle/>
            <a:p>
              <a:r>
                <a:rPr lang="it-IT" sz="1100" dirty="0" smtClean="0"/>
                <a:t>INI #1_1</a:t>
              </a:r>
              <a:endParaRPr lang="en-US" sz="1100" dirty="0"/>
            </a:p>
          </p:txBody>
        </p:sp>
        <p:sp>
          <p:nvSpPr>
            <p:cNvPr id="8" name="TextBox 7"/>
            <p:cNvSpPr txBox="1"/>
            <p:nvPr/>
          </p:nvSpPr>
          <p:spPr>
            <a:xfrm>
              <a:off x="1871853" y="2403134"/>
              <a:ext cx="976751" cy="219171"/>
            </a:xfrm>
            <a:prstGeom prst="rect">
              <a:avLst/>
            </a:prstGeom>
            <a:solidFill>
              <a:srgbClr val="00B0F0"/>
            </a:solidFill>
            <a:ln>
              <a:solidFill>
                <a:schemeClr val="accent1"/>
              </a:solidFill>
            </a:ln>
          </p:spPr>
          <p:txBody>
            <a:bodyPr wrap="square" rtlCol="0">
              <a:spAutoFit/>
            </a:bodyPr>
            <a:lstStyle/>
            <a:p>
              <a:r>
                <a:rPr lang="it-IT" sz="1100" dirty="0" smtClean="0"/>
                <a:t>INI #1_2</a:t>
              </a:r>
              <a:endParaRPr lang="en-US" sz="1100" dirty="0"/>
            </a:p>
          </p:txBody>
        </p:sp>
        <p:sp>
          <p:nvSpPr>
            <p:cNvPr id="9" name="TextBox 8"/>
            <p:cNvSpPr txBox="1"/>
            <p:nvPr/>
          </p:nvSpPr>
          <p:spPr>
            <a:xfrm>
              <a:off x="1871853" y="2722326"/>
              <a:ext cx="976751" cy="219171"/>
            </a:xfrm>
            <a:prstGeom prst="rect">
              <a:avLst/>
            </a:prstGeom>
            <a:solidFill>
              <a:srgbClr val="00B0F0"/>
            </a:solidFill>
            <a:ln>
              <a:solidFill>
                <a:schemeClr val="accent1"/>
              </a:solidFill>
            </a:ln>
          </p:spPr>
          <p:txBody>
            <a:bodyPr wrap="square" rtlCol="0">
              <a:spAutoFit/>
            </a:bodyPr>
            <a:lstStyle/>
            <a:p>
              <a:r>
                <a:rPr lang="it-IT" sz="1100" dirty="0"/>
                <a:t>T</a:t>
              </a:r>
              <a:r>
                <a:rPr lang="it-IT" sz="1100" dirty="0" smtClean="0"/>
                <a:t>NI #1_1</a:t>
              </a:r>
              <a:endParaRPr lang="en-US" sz="1100" dirty="0"/>
            </a:p>
          </p:txBody>
        </p:sp>
        <p:sp>
          <p:nvSpPr>
            <p:cNvPr id="10" name="TextBox 9"/>
            <p:cNvSpPr txBox="1"/>
            <p:nvPr/>
          </p:nvSpPr>
          <p:spPr>
            <a:xfrm>
              <a:off x="1871853" y="3041519"/>
              <a:ext cx="976751" cy="219171"/>
            </a:xfrm>
            <a:prstGeom prst="rect">
              <a:avLst/>
            </a:prstGeom>
            <a:solidFill>
              <a:srgbClr val="00B0F0"/>
            </a:solidFill>
            <a:ln>
              <a:solidFill>
                <a:schemeClr val="accent1"/>
              </a:solidFill>
            </a:ln>
          </p:spPr>
          <p:txBody>
            <a:bodyPr wrap="square" rtlCol="0">
              <a:spAutoFit/>
            </a:bodyPr>
            <a:lstStyle/>
            <a:p>
              <a:r>
                <a:rPr lang="it-IT" sz="1100" dirty="0"/>
                <a:t>T</a:t>
              </a:r>
              <a:r>
                <a:rPr lang="it-IT" sz="1100" dirty="0" smtClean="0"/>
                <a:t>NI #1_2</a:t>
              </a:r>
              <a:endParaRPr lang="en-US" sz="1100" dirty="0"/>
            </a:p>
          </p:txBody>
        </p:sp>
        <p:sp>
          <p:nvSpPr>
            <p:cNvPr id="11" name="Rectangle 10"/>
            <p:cNvSpPr/>
            <p:nvPr/>
          </p:nvSpPr>
          <p:spPr>
            <a:xfrm>
              <a:off x="3292582" y="2077315"/>
              <a:ext cx="1687117" cy="12129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Box 11"/>
            <p:cNvSpPr txBox="1"/>
            <p:nvPr/>
          </p:nvSpPr>
          <p:spPr>
            <a:xfrm>
              <a:off x="3647766" y="2522937"/>
              <a:ext cx="976751" cy="309417"/>
            </a:xfrm>
            <a:prstGeom prst="rect">
              <a:avLst/>
            </a:prstGeom>
            <a:noFill/>
          </p:spPr>
          <p:txBody>
            <a:bodyPr wrap="square" rtlCol="0">
              <a:spAutoFit/>
            </a:bodyPr>
            <a:lstStyle/>
            <a:p>
              <a:r>
                <a:rPr lang="it-IT" dirty="0" smtClean="0"/>
                <a:t>STAC 1</a:t>
              </a:r>
              <a:endParaRPr lang="en-US" dirty="0"/>
            </a:p>
          </p:txBody>
        </p:sp>
        <p:sp>
          <p:nvSpPr>
            <p:cNvPr id="13" name="Right Arrow 12"/>
            <p:cNvSpPr/>
            <p:nvPr/>
          </p:nvSpPr>
          <p:spPr>
            <a:xfrm>
              <a:off x="4979699" y="2512719"/>
              <a:ext cx="2181836" cy="109585"/>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ight Arrow 13"/>
            <p:cNvSpPr/>
            <p:nvPr/>
          </p:nvSpPr>
          <p:spPr>
            <a:xfrm flipH="1">
              <a:off x="4979699" y="2742911"/>
              <a:ext cx="2181836" cy="109585"/>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5" name="Straight Arrow Connector 14"/>
            <p:cNvCxnSpPr/>
            <p:nvPr/>
          </p:nvCxnSpPr>
          <p:spPr>
            <a:xfrm>
              <a:off x="1427874" y="2195577"/>
              <a:ext cx="44397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1427874" y="2514770"/>
              <a:ext cx="44397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a:off x="1415190" y="2852202"/>
              <a:ext cx="44397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H="1">
              <a:off x="1415190" y="3171395"/>
              <a:ext cx="44397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2848605" y="2195577"/>
              <a:ext cx="44397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2848605" y="2514770"/>
              <a:ext cx="44397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a:off x="2835919" y="2852202"/>
              <a:ext cx="44397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a:off x="2835919" y="3171395"/>
              <a:ext cx="44397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1681576" y="1744638"/>
              <a:ext cx="843559" cy="232062"/>
            </a:xfrm>
            <a:prstGeom prst="rect">
              <a:avLst/>
            </a:prstGeom>
            <a:noFill/>
          </p:spPr>
          <p:txBody>
            <a:bodyPr wrap="square" rtlCol="0">
              <a:spAutoFit/>
            </a:bodyPr>
            <a:lstStyle/>
            <a:p>
              <a:r>
                <a:rPr lang="it-IT" sz="1200" b="1" dirty="0" smtClean="0"/>
                <a:t>Die #1</a:t>
              </a:r>
              <a:endParaRPr lang="en-US" sz="1200" b="1" dirty="0"/>
            </a:p>
          </p:txBody>
        </p:sp>
        <p:sp>
          <p:nvSpPr>
            <p:cNvPr id="24" name="Rectangle 23"/>
            <p:cNvSpPr/>
            <p:nvPr/>
          </p:nvSpPr>
          <p:spPr>
            <a:xfrm>
              <a:off x="1662550" y="3890579"/>
              <a:ext cx="3761129" cy="1811066"/>
            </a:xfrm>
            <a:prstGeom prst="rect">
              <a:avLst/>
            </a:prstGeom>
            <a:solidFill>
              <a:srgbClr val="FFC000">
                <a:alpha val="32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p:cNvSpPr txBox="1"/>
            <p:nvPr/>
          </p:nvSpPr>
          <p:spPr>
            <a:xfrm>
              <a:off x="1871853" y="4233358"/>
              <a:ext cx="976751" cy="219171"/>
            </a:xfrm>
            <a:prstGeom prst="rect">
              <a:avLst/>
            </a:prstGeom>
            <a:solidFill>
              <a:srgbClr val="00B0F0"/>
            </a:solidFill>
            <a:ln>
              <a:solidFill>
                <a:schemeClr val="accent1"/>
              </a:solidFill>
            </a:ln>
          </p:spPr>
          <p:txBody>
            <a:bodyPr wrap="square" rtlCol="0">
              <a:spAutoFit/>
            </a:bodyPr>
            <a:lstStyle/>
            <a:p>
              <a:r>
                <a:rPr lang="it-IT" sz="1100" dirty="0" smtClean="0"/>
                <a:t>INI #2_1</a:t>
              </a:r>
              <a:endParaRPr lang="en-US" sz="1100" dirty="0"/>
            </a:p>
          </p:txBody>
        </p:sp>
        <p:sp>
          <p:nvSpPr>
            <p:cNvPr id="26" name="TextBox 25"/>
            <p:cNvSpPr txBox="1"/>
            <p:nvPr/>
          </p:nvSpPr>
          <p:spPr>
            <a:xfrm>
              <a:off x="1871853" y="4550056"/>
              <a:ext cx="976751" cy="219171"/>
            </a:xfrm>
            <a:prstGeom prst="rect">
              <a:avLst/>
            </a:prstGeom>
            <a:solidFill>
              <a:srgbClr val="00B0F0"/>
            </a:solidFill>
            <a:ln>
              <a:solidFill>
                <a:schemeClr val="accent1"/>
              </a:solidFill>
            </a:ln>
          </p:spPr>
          <p:txBody>
            <a:bodyPr wrap="square" rtlCol="0">
              <a:spAutoFit/>
            </a:bodyPr>
            <a:lstStyle/>
            <a:p>
              <a:r>
                <a:rPr lang="it-IT" sz="1100" dirty="0" smtClean="0"/>
                <a:t>INI #2_2</a:t>
              </a:r>
              <a:endParaRPr lang="en-US" sz="1100" dirty="0"/>
            </a:p>
          </p:txBody>
        </p:sp>
        <p:sp>
          <p:nvSpPr>
            <p:cNvPr id="27" name="TextBox 26"/>
            <p:cNvSpPr txBox="1"/>
            <p:nvPr/>
          </p:nvSpPr>
          <p:spPr>
            <a:xfrm>
              <a:off x="1871853" y="4869249"/>
              <a:ext cx="976751" cy="219171"/>
            </a:xfrm>
            <a:prstGeom prst="rect">
              <a:avLst/>
            </a:prstGeom>
            <a:solidFill>
              <a:srgbClr val="00B0F0"/>
            </a:solidFill>
            <a:ln>
              <a:solidFill>
                <a:schemeClr val="accent1"/>
              </a:solidFill>
            </a:ln>
          </p:spPr>
          <p:txBody>
            <a:bodyPr wrap="square" rtlCol="0">
              <a:spAutoFit/>
            </a:bodyPr>
            <a:lstStyle/>
            <a:p>
              <a:r>
                <a:rPr lang="it-IT" sz="1100" dirty="0"/>
                <a:t>T</a:t>
              </a:r>
              <a:r>
                <a:rPr lang="it-IT" sz="1100" dirty="0" smtClean="0"/>
                <a:t>NI #2_1</a:t>
              </a:r>
              <a:endParaRPr lang="en-US" sz="1100" dirty="0"/>
            </a:p>
          </p:txBody>
        </p:sp>
        <p:sp>
          <p:nvSpPr>
            <p:cNvPr id="28" name="TextBox 27"/>
            <p:cNvSpPr txBox="1"/>
            <p:nvPr/>
          </p:nvSpPr>
          <p:spPr>
            <a:xfrm>
              <a:off x="1871853" y="5188441"/>
              <a:ext cx="976751" cy="219171"/>
            </a:xfrm>
            <a:prstGeom prst="rect">
              <a:avLst/>
            </a:prstGeom>
            <a:solidFill>
              <a:srgbClr val="00B0F0"/>
            </a:solidFill>
            <a:ln>
              <a:solidFill>
                <a:schemeClr val="accent1"/>
              </a:solidFill>
            </a:ln>
          </p:spPr>
          <p:txBody>
            <a:bodyPr wrap="square" rtlCol="0">
              <a:spAutoFit/>
            </a:bodyPr>
            <a:lstStyle/>
            <a:p>
              <a:r>
                <a:rPr lang="it-IT" sz="1100" dirty="0"/>
                <a:t>T</a:t>
              </a:r>
              <a:r>
                <a:rPr lang="it-IT" sz="1100" dirty="0" smtClean="0"/>
                <a:t>NI #2_2</a:t>
              </a:r>
              <a:endParaRPr lang="en-US" sz="1100" dirty="0"/>
            </a:p>
          </p:txBody>
        </p:sp>
        <p:sp>
          <p:nvSpPr>
            <p:cNvPr id="29" name="Rectangle 28"/>
            <p:cNvSpPr/>
            <p:nvPr/>
          </p:nvSpPr>
          <p:spPr>
            <a:xfrm>
              <a:off x="3292582" y="4224237"/>
              <a:ext cx="1687117" cy="12129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extBox 29"/>
            <p:cNvSpPr txBox="1"/>
            <p:nvPr/>
          </p:nvSpPr>
          <p:spPr>
            <a:xfrm>
              <a:off x="3647766" y="4669861"/>
              <a:ext cx="976751" cy="309417"/>
            </a:xfrm>
            <a:prstGeom prst="rect">
              <a:avLst/>
            </a:prstGeom>
            <a:noFill/>
          </p:spPr>
          <p:txBody>
            <a:bodyPr wrap="square" rtlCol="0">
              <a:spAutoFit/>
            </a:bodyPr>
            <a:lstStyle/>
            <a:p>
              <a:r>
                <a:rPr lang="it-IT" dirty="0" smtClean="0"/>
                <a:t>STAC 2</a:t>
              </a:r>
              <a:endParaRPr lang="en-US" dirty="0"/>
            </a:p>
          </p:txBody>
        </p:sp>
        <p:sp>
          <p:nvSpPr>
            <p:cNvPr id="31" name="Right Arrow 30"/>
            <p:cNvSpPr/>
            <p:nvPr/>
          </p:nvSpPr>
          <p:spPr>
            <a:xfrm>
              <a:off x="4979699" y="4661693"/>
              <a:ext cx="2181836" cy="107535"/>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ight Arrow 31"/>
            <p:cNvSpPr/>
            <p:nvPr/>
          </p:nvSpPr>
          <p:spPr>
            <a:xfrm flipH="1">
              <a:off x="4979699" y="4889835"/>
              <a:ext cx="2181836" cy="109585"/>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3" name="Straight Arrow Connector 32"/>
            <p:cNvCxnSpPr/>
            <p:nvPr/>
          </p:nvCxnSpPr>
          <p:spPr>
            <a:xfrm>
              <a:off x="1427874" y="4342500"/>
              <a:ext cx="44397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1427874" y="4661693"/>
              <a:ext cx="44397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H="1">
              <a:off x="1415190" y="4999126"/>
              <a:ext cx="44397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H="1">
              <a:off x="1415190" y="5318318"/>
              <a:ext cx="44397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2848605" y="4342500"/>
              <a:ext cx="44397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a:off x="2848605" y="4661693"/>
              <a:ext cx="44397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H="1">
              <a:off x="2835919" y="4999126"/>
              <a:ext cx="44397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H="1">
              <a:off x="2835919" y="5318318"/>
              <a:ext cx="443978"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1681576" y="3891562"/>
              <a:ext cx="843559" cy="232062"/>
            </a:xfrm>
            <a:prstGeom prst="rect">
              <a:avLst/>
            </a:prstGeom>
            <a:noFill/>
          </p:spPr>
          <p:txBody>
            <a:bodyPr wrap="square" rtlCol="0">
              <a:spAutoFit/>
            </a:bodyPr>
            <a:lstStyle/>
            <a:p>
              <a:r>
                <a:rPr lang="it-IT" sz="1200" b="1" dirty="0" smtClean="0"/>
                <a:t>Die #2</a:t>
              </a:r>
              <a:endParaRPr lang="en-US" sz="1200" b="1" dirty="0"/>
            </a:p>
          </p:txBody>
        </p:sp>
        <p:sp>
          <p:nvSpPr>
            <p:cNvPr id="44" name="Rectangle 43"/>
            <p:cNvSpPr/>
            <p:nvPr/>
          </p:nvSpPr>
          <p:spPr>
            <a:xfrm>
              <a:off x="7161536" y="2436538"/>
              <a:ext cx="710365" cy="23089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p:cNvSpPr/>
            <p:nvPr/>
          </p:nvSpPr>
          <p:spPr>
            <a:xfrm>
              <a:off x="7161536" y="2701234"/>
              <a:ext cx="710365" cy="23089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ectangle 45"/>
            <p:cNvSpPr/>
            <p:nvPr/>
          </p:nvSpPr>
          <p:spPr>
            <a:xfrm>
              <a:off x="7161536" y="4567673"/>
              <a:ext cx="710365" cy="23089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8" name="Straight Connector 47"/>
            <p:cNvCxnSpPr/>
            <p:nvPr/>
          </p:nvCxnSpPr>
          <p:spPr>
            <a:xfrm flipV="1">
              <a:off x="7884586" y="2567511"/>
              <a:ext cx="443978" cy="1"/>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sp>
          <p:nvSpPr>
            <p:cNvPr id="47" name="Rectangle 46"/>
            <p:cNvSpPr/>
            <p:nvPr/>
          </p:nvSpPr>
          <p:spPr>
            <a:xfrm>
              <a:off x="7161536" y="4832369"/>
              <a:ext cx="710365" cy="23089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9" name="Straight Connector 48"/>
            <p:cNvCxnSpPr/>
            <p:nvPr/>
          </p:nvCxnSpPr>
          <p:spPr>
            <a:xfrm flipV="1">
              <a:off x="7871900" y="4953821"/>
              <a:ext cx="443978" cy="1"/>
            </a:xfrm>
            <a:prstGeom prst="line">
              <a:avLst/>
            </a:prstGeom>
            <a:ln w="25400">
              <a:solidFill>
                <a:srgbClr val="0070C0"/>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a:off x="8315878" y="2567511"/>
              <a:ext cx="0" cy="2386310"/>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H="1">
              <a:off x="8093889" y="2807558"/>
              <a:ext cx="25371" cy="1875559"/>
            </a:xfrm>
            <a:prstGeom prst="line">
              <a:avLst/>
            </a:prstGeom>
            <a:ln w="2540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V="1">
              <a:off x="7871900" y="2819792"/>
              <a:ext cx="234674" cy="1"/>
            </a:xfrm>
            <a:prstGeom prst="line">
              <a:avLst/>
            </a:prstGeom>
            <a:ln w="25400">
              <a:solidFill>
                <a:srgbClr val="0070C0"/>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H="1" flipV="1">
              <a:off x="7871900" y="4689348"/>
              <a:ext cx="234674" cy="1"/>
            </a:xfrm>
            <a:prstGeom prst="line">
              <a:avLst/>
            </a:prstGeom>
            <a:ln w="25400">
              <a:solidFill>
                <a:srgbClr val="0070C0"/>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55" name="TextBox 54"/>
            <p:cNvSpPr txBox="1"/>
            <p:nvPr/>
          </p:nvSpPr>
          <p:spPr>
            <a:xfrm>
              <a:off x="3095963" y="1360625"/>
              <a:ext cx="976751" cy="309417"/>
            </a:xfrm>
            <a:prstGeom prst="rect">
              <a:avLst/>
            </a:prstGeom>
            <a:noFill/>
          </p:spPr>
          <p:txBody>
            <a:bodyPr wrap="square" rtlCol="0">
              <a:spAutoFit/>
            </a:bodyPr>
            <a:lstStyle/>
            <a:p>
              <a:r>
                <a:rPr lang="it-IT" dirty="0" smtClean="0"/>
                <a:t>FPGA</a:t>
              </a:r>
              <a:endParaRPr lang="en-US" dirty="0"/>
            </a:p>
          </p:txBody>
        </p:sp>
        <p:sp>
          <p:nvSpPr>
            <p:cNvPr id="56" name="TextBox 55"/>
            <p:cNvSpPr txBox="1"/>
            <p:nvPr/>
          </p:nvSpPr>
          <p:spPr>
            <a:xfrm>
              <a:off x="7028340" y="3592317"/>
              <a:ext cx="976751" cy="309417"/>
            </a:xfrm>
            <a:prstGeom prst="rect">
              <a:avLst/>
            </a:prstGeom>
            <a:noFill/>
          </p:spPr>
          <p:txBody>
            <a:bodyPr wrap="square" rtlCol="0">
              <a:spAutoFit/>
            </a:bodyPr>
            <a:lstStyle/>
            <a:p>
              <a:r>
                <a:rPr lang="it-IT" dirty="0" smtClean="0"/>
                <a:t>Board</a:t>
              </a:r>
              <a:endParaRPr lang="en-US" dirty="0"/>
            </a:p>
          </p:txBody>
        </p:sp>
        <p:sp>
          <p:nvSpPr>
            <p:cNvPr id="58" name="Oval 57"/>
            <p:cNvSpPr/>
            <p:nvPr/>
          </p:nvSpPr>
          <p:spPr>
            <a:xfrm>
              <a:off x="4624517" y="1506458"/>
              <a:ext cx="3541186" cy="2231692"/>
            </a:xfrm>
            <a:prstGeom prst="ellipse">
              <a:avLst/>
            </a:prstGeom>
            <a:noFill/>
            <a:ln w="28575">
              <a:solidFill>
                <a:schemeClr val="tx1"/>
              </a:solidFill>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4" name="Slide Number Placeholder 53"/>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13622576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dirty="0"/>
              <a:t>NAVOLCHI demonstrator implementation</a:t>
            </a:r>
          </a:p>
        </p:txBody>
      </p:sp>
      <p:grpSp>
        <p:nvGrpSpPr>
          <p:cNvPr id="61" name="Group 60"/>
          <p:cNvGrpSpPr/>
          <p:nvPr/>
        </p:nvGrpSpPr>
        <p:grpSpPr>
          <a:xfrm>
            <a:off x="803556" y="4983942"/>
            <a:ext cx="1114691" cy="738664"/>
            <a:chOff x="558021" y="5181600"/>
            <a:chExt cx="1114691" cy="738664"/>
          </a:xfrm>
        </p:grpSpPr>
        <p:sp>
          <p:nvSpPr>
            <p:cNvPr id="54" name="Rectangle 53"/>
            <p:cNvSpPr/>
            <p:nvPr/>
          </p:nvSpPr>
          <p:spPr>
            <a:xfrm>
              <a:off x="563643" y="5276612"/>
              <a:ext cx="85818" cy="12192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5" name="Rectangle 54"/>
            <p:cNvSpPr/>
            <p:nvPr/>
          </p:nvSpPr>
          <p:spPr>
            <a:xfrm>
              <a:off x="563643" y="5487201"/>
              <a:ext cx="85818" cy="12192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Rectangle 55"/>
            <p:cNvSpPr/>
            <p:nvPr/>
          </p:nvSpPr>
          <p:spPr>
            <a:xfrm>
              <a:off x="558021" y="5703332"/>
              <a:ext cx="85818" cy="12192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p:cNvSpPr txBox="1"/>
            <p:nvPr/>
          </p:nvSpPr>
          <p:spPr>
            <a:xfrm>
              <a:off x="609600" y="5181600"/>
              <a:ext cx="1063112" cy="738664"/>
            </a:xfrm>
            <a:prstGeom prst="rect">
              <a:avLst/>
            </a:prstGeom>
            <a:noFill/>
          </p:spPr>
          <p:txBody>
            <a:bodyPr wrap="none" rtlCol="0">
              <a:spAutoFit/>
            </a:bodyPr>
            <a:lstStyle/>
            <a:p>
              <a:r>
                <a:rPr lang="en-US" sz="1400" dirty="0" smtClean="0"/>
                <a:t>Digital</a:t>
              </a:r>
            </a:p>
            <a:p>
              <a:r>
                <a:rPr lang="en-US" sz="1400" dirty="0" smtClean="0"/>
                <a:t>Analog</a:t>
              </a:r>
            </a:p>
            <a:p>
              <a:r>
                <a:rPr lang="en-US" sz="1400" dirty="0" smtClean="0"/>
                <a:t>Plasmonic</a:t>
              </a:r>
              <a:endParaRPr lang="en-US" sz="1400" dirty="0"/>
            </a:p>
          </p:txBody>
        </p:sp>
      </p:grpSp>
      <p:grpSp>
        <p:nvGrpSpPr>
          <p:cNvPr id="63" name="Group 62"/>
          <p:cNvGrpSpPr/>
          <p:nvPr/>
        </p:nvGrpSpPr>
        <p:grpSpPr>
          <a:xfrm>
            <a:off x="154422" y="1905000"/>
            <a:ext cx="8760978" cy="3048000"/>
            <a:chOff x="154422" y="1905000"/>
            <a:chExt cx="8760978" cy="3048000"/>
          </a:xfrm>
        </p:grpSpPr>
        <p:sp>
          <p:nvSpPr>
            <p:cNvPr id="5" name="Rounded Rectangle 4"/>
            <p:cNvSpPr/>
            <p:nvPr/>
          </p:nvSpPr>
          <p:spPr>
            <a:xfrm>
              <a:off x="154422" y="2264230"/>
              <a:ext cx="4109131" cy="2383970"/>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rapezoid 5"/>
            <p:cNvSpPr/>
            <p:nvPr/>
          </p:nvSpPr>
          <p:spPr>
            <a:xfrm rot="5400000">
              <a:off x="2679387" y="3314143"/>
              <a:ext cx="914400" cy="382115"/>
            </a:xfrm>
            <a:prstGeom prst="trapezoid">
              <a:avLst>
                <a:gd name="adj" fmla="val 81992"/>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542076" y="3048000"/>
              <a:ext cx="1240492" cy="914400"/>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Arrow Connector 7"/>
            <p:cNvCxnSpPr/>
            <p:nvPr/>
          </p:nvCxnSpPr>
          <p:spPr>
            <a:xfrm>
              <a:off x="2635407" y="3505200"/>
              <a:ext cx="310123"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154422" y="3505200"/>
              <a:ext cx="387654"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4573676" y="3352800"/>
              <a:ext cx="116296"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2712937" y="3352800"/>
              <a:ext cx="116296"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231953" y="3352800"/>
              <a:ext cx="116296"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503310" y="3200400"/>
              <a:ext cx="1318023" cy="461665"/>
            </a:xfrm>
            <a:prstGeom prst="rect">
              <a:avLst/>
            </a:prstGeom>
            <a:noFill/>
          </p:spPr>
          <p:txBody>
            <a:bodyPr wrap="square" rtlCol="0">
              <a:spAutoFit/>
            </a:bodyPr>
            <a:lstStyle/>
            <a:p>
              <a:r>
                <a:rPr lang="it-IT" sz="1200" b="1" dirty="0" smtClean="0"/>
                <a:t>Bi-synchronous FIFO</a:t>
              </a:r>
              <a:endParaRPr lang="en-US" sz="1200" b="1" dirty="0"/>
            </a:p>
          </p:txBody>
        </p:sp>
        <p:sp>
          <p:nvSpPr>
            <p:cNvPr id="14" name="TextBox 13"/>
            <p:cNvSpPr txBox="1"/>
            <p:nvPr/>
          </p:nvSpPr>
          <p:spPr>
            <a:xfrm>
              <a:off x="2635407" y="3657600"/>
              <a:ext cx="348888" cy="261610"/>
            </a:xfrm>
            <a:prstGeom prst="rect">
              <a:avLst/>
            </a:prstGeom>
            <a:noFill/>
          </p:spPr>
          <p:txBody>
            <a:bodyPr wrap="square" rtlCol="0">
              <a:spAutoFit/>
            </a:bodyPr>
            <a:lstStyle/>
            <a:p>
              <a:r>
                <a:rPr lang="it-IT" sz="1100" b="1" dirty="0" smtClean="0"/>
                <a:t>90</a:t>
              </a:r>
              <a:endParaRPr lang="en-US" sz="1100" b="1" dirty="0"/>
            </a:p>
          </p:txBody>
        </p:sp>
        <p:sp>
          <p:nvSpPr>
            <p:cNvPr id="15" name="TextBox 14"/>
            <p:cNvSpPr txBox="1"/>
            <p:nvPr/>
          </p:nvSpPr>
          <p:spPr>
            <a:xfrm>
              <a:off x="154422" y="3657600"/>
              <a:ext cx="348888" cy="261610"/>
            </a:xfrm>
            <a:prstGeom prst="rect">
              <a:avLst/>
            </a:prstGeom>
            <a:noFill/>
          </p:spPr>
          <p:txBody>
            <a:bodyPr wrap="square" rtlCol="0">
              <a:spAutoFit/>
            </a:bodyPr>
            <a:lstStyle/>
            <a:p>
              <a:r>
                <a:rPr lang="it-IT" sz="1100" b="1" dirty="0" smtClean="0"/>
                <a:t>89</a:t>
              </a:r>
              <a:endParaRPr lang="en-US" sz="1100" b="1" dirty="0"/>
            </a:p>
          </p:txBody>
        </p:sp>
        <p:sp>
          <p:nvSpPr>
            <p:cNvPr id="16" name="TextBox 15"/>
            <p:cNvSpPr txBox="1"/>
            <p:nvPr/>
          </p:nvSpPr>
          <p:spPr>
            <a:xfrm>
              <a:off x="4496145" y="3657600"/>
              <a:ext cx="348888" cy="276999"/>
            </a:xfrm>
            <a:prstGeom prst="rect">
              <a:avLst/>
            </a:prstGeom>
            <a:noFill/>
          </p:spPr>
          <p:txBody>
            <a:bodyPr wrap="square" rtlCol="0">
              <a:spAutoFit/>
            </a:bodyPr>
            <a:lstStyle/>
            <a:p>
              <a:r>
                <a:rPr lang="it-IT" sz="1200" b="1" dirty="0" smtClean="0"/>
                <a:t>4</a:t>
              </a:r>
              <a:endParaRPr lang="en-US" sz="1200" b="1" dirty="0"/>
            </a:p>
          </p:txBody>
        </p:sp>
        <p:sp>
          <p:nvSpPr>
            <p:cNvPr id="17" name="TextBox 16"/>
            <p:cNvSpPr txBox="1"/>
            <p:nvPr/>
          </p:nvSpPr>
          <p:spPr>
            <a:xfrm>
              <a:off x="2945530" y="3276600"/>
              <a:ext cx="465185" cy="276999"/>
            </a:xfrm>
            <a:prstGeom prst="rect">
              <a:avLst/>
            </a:prstGeom>
            <a:noFill/>
          </p:spPr>
          <p:txBody>
            <a:bodyPr wrap="square" rtlCol="0">
              <a:spAutoFit/>
            </a:bodyPr>
            <a:lstStyle/>
            <a:p>
              <a:r>
                <a:rPr lang="it-IT" sz="1200" b="1" dirty="0" smtClean="0"/>
                <a:t>Ser</a:t>
              </a:r>
              <a:endParaRPr lang="en-US" sz="1200" b="1" dirty="0"/>
            </a:p>
          </p:txBody>
        </p:sp>
        <p:sp>
          <p:nvSpPr>
            <p:cNvPr id="18" name="TextBox 17"/>
            <p:cNvSpPr txBox="1"/>
            <p:nvPr/>
          </p:nvSpPr>
          <p:spPr>
            <a:xfrm>
              <a:off x="1785336" y="2310396"/>
              <a:ext cx="852838" cy="369332"/>
            </a:xfrm>
            <a:prstGeom prst="rect">
              <a:avLst/>
            </a:prstGeom>
            <a:noFill/>
          </p:spPr>
          <p:txBody>
            <a:bodyPr wrap="square" rtlCol="0">
              <a:spAutoFit/>
            </a:bodyPr>
            <a:lstStyle/>
            <a:p>
              <a:r>
                <a:rPr lang="it-IT" dirty="0" smtClean="0"/>
                <a:t>FPGA</a:t>
              </a:r>
              <a:endParaRPr lang="en-US" dirty="0"/>
            </a:p>
          </p:txBody>
        </p:sp>
        <p:grpSp>
          <p:nvGrpSpPr>
            <p:cNvPr id="19" name="Group 18"/>
            <p:cNvGrpSpPr/>
            <p:nvPr/>
          </p:nvGrpSpPr>
          <p:grpSpPr>
            <a:xfrm>
              <a:off x="4883799" y="1905000"/>
              <a:ext cx="4031601" cy="3048000"/>
              <a:chOff x="3962400" y="1905000"/>
              <a:chExt cx="3962400" cy="3048000"/>
            </a:xfrm>
          </p:grpSpPr>
          <p:sp>
            <p:nvSpPr>
              <p:cNvPr id="31" name="Rectangle 30"/>
              <p:cNvSpPr/>
              <p:nvPr/>
            </p:nvSpPr>
            <p:spPr>
              <a:xfrm>
                <a:off x="3962400" y="1905000"/>
                <a:ext cx="3962400" cy="304800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p:cNvSpPr/>
              <p:nvPr/>
            </p:nvSpPr>
            <p:spPr>
              <a:xfrm>
                <a:off x="4267200" y="3287484"/>
                <a:ext cx="762000" cy="461665"/>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p:cNvSpPr txBox="1"/>
              <p:nvPr/>
            </p:nvSpPr>
            <p:spPr>
              <a:xfrm>
                <a:off x="4343400" y="3380601"/>
                <a:ext cx="577594" cy="276999"/>
              </a:xfrm>
              <a:prstGeom prst="rect">
                <a:avLst/>
              </a:prstGeom>
              <a:noFill/>
            </p:spPr>
            <p:txBody>
              <a:bodyPr wrap="none" rtlCol="0">
                <a:spAutoFit/>
              </a:bodyPr>
              <a:lstStyle/>
              <a:p>
                <a:r>
                  <a:rPr lang="it-IT" sz="1200" b="1" dirty="0" smtClean="0"/>
                  <a:t>Driver</a:t>
                </a:r>
                <a:endParaRPr lang="en-US" sz="1200" b="1" dirty="0"/>
              </a:p>
            </p:txBody>
          </p:sp>
          <p:cxnSp>
            <p:nvCxnSpPr>
              <p:cNvPr id="34" name="Straight Arrow Connector 33"/>
              <p:cNvCxnSpPr/>
              <p:nvPr/>
            </p:nvCxnSpPr>
            <p:spPr>
              <a:xfrm>
                <a:off x="5029200" y="3516086"/>
                <a:ext cx="38100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5105400" y="3352800"/>
                <a:ext cx="1143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4991100" y="3685400"/>
                <a:ext cx="342900" cy="276999"/>
              </a:xfrm>
              <a:prstGeom prst="rect">
                <a:avLst/>
              </a:prstGeom>
              <a:noFill/>
            </p:spPr>
            <p:txBody>
              <a:bodyPr wrap="square" rtlCol="0">
                <a:spAutoFit/>
              </a:bodyPr>
              <a:lstStyle/>
              <a:p>
                <a:r>
                  <a:rPr lang="it-IT" sz="1200" b="1" dirty="0" smtClean="0"/>
                  <a:t>4</a:t>
                </a:r>
                <a:endParaRPr lang="en-US" sz="1200" b="1" dirty="0"/>
              </a:p>
            </p:txBody>
          </p:sp>
          <p:sp>
            <p:nvSpPr>
              <p:cNvPr id="37" name="Rectangle 36"/>
              <p:cNvSpPr/>
              <p:nvPr/>
            </p:nvSpPr>
            <p:spPr>
              <a:xfrm>
                <a:off x="5410200" y="3287486"/>
                <a:ext cx="914400" cy="46166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p:cNvSpPr txBox="1"/>
              <p:nvPr/>
            </p:nvSpPr>
            <p:spPr>
              <a:xfrm>
                <a:off x="5394474" y="3276600"/>
                <a:ext cx="1011770" cy="461665"/>
              </a:xfrm>
              <a:prstGeom prst="rect">
                <a:avLst/>
              </a:prstGeom>
              <a:noFill/>
            </p:spPr>
            <p:txBody>
              <a:bodyPr wrap="square" rtlCol="0">
                <a:spAutoFit/>
              </a:bodyPr>
              <a:lstStyle/>
              <a:p>
                <a:r>
                  <a:rPr lang="it-IT" sz="1200" b="1" dirty="0" smtClean="0"/>
                  <a:t>Plasmonic modulators</a:t>
                </a:r>
                <a:endParaRPr lang="en-US" sz="1200" b="1" dirty="0"/>
              </a:p>
            </p:txBody>
          </p:sp>
          <p:cxnSp>
            <p:nvCxnSpPr>
              <p:cNvPr id="39" name="Straight Arrow Connector 38"/>
              <p:cNvCxnSpPr/>
              <p:nvPr/>
            </p:nvCxnSpPr>
            <p:spPr>
              <a:xfrm>
                <a:off x="6330044" y="3516086"/>
                <a:ext cx="38100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V="1">
                <a:off x="6406244" y="3352800"/>
                <a:ext cx="1143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6291944" y="3685400"/>
                <a:ext cx="342900" cy="276999"/>
              </a:xfrm>
              <a:prstGeom prst="rect">
                <a:avLst/>
              </a:prstGeom>
              <a:noFill/>
            </p:spPr>
            <p:txBody>
              <a:bodyPr wrap="square" rtlCol="0">
                <a:spAutoFit/>
              </a:bodyPr>
              <a:lstStyle/>
              <a:p>
                <a:r>
                  <a:rPr lang="it-IT" sz="1200" b="1" dirty="0" smtClean="0"/>
                  <a:t>4</a:t>
                </a:r>
                <a:endParaRPr lang="en-US" sz="1200" b="1" dirty="0"/>
              </a:p>
            </p:txBody>
          </p:sp>
          <p:grpSp>
            <p:nvGrpSpPr>
              <p:cNvPr id="42" name="Group 41"/>
              <p:cNvGrpSpPr/>
              <p:nvPr/>
            </p:nvGrpSpPr>
            <p:grpSpPr>
              <a:xfrm>
                <a:off x="6858000" y="2725895"/>
                <a:ext cx="457200" cy="1600200"/>
                <a:chOff x="6858000" y="838200"/>
                <a:chExt cx="457200" cy="2133600"/>
              </a:xfrm>
            </p:grpSpPr>
            <p:cxnSp>
              <p:nvCxnSpPr>
                <p:cNvPr id="47" name="Straight Arrow Connector 46"/>
                <p:cNvCxnSpPr/>
                <p:nvPr/>
              </p:nvCxnSpPr>
              <p:spPr>
                <a:xfrm>
                  <a:off x="6858000" y="838200"/>
                  <a:ext cx="0" cy="21336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a:off x="7010400" y="838200"/>
                  <a:ext cx="0" cy="21336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7162800" y="838200"/>
                  <a:ext cx="0" cy="21336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7315200" y="838200"/>
                  <a:ext cx="0" cy="21336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43" name="TextBox 42"/>
              <p:cNvSpPr txBox="1"/>
              <p:nvPr/>
            </p:nvSpPr>
            <p:spPr>
              <a:xfrm>
                <a:off x="6576743" y="4402295"/>
                <a:ext cx="1065346" cy="276999"/>
              </a:xfrm>
              <a:prstGeom prst="rect">
                <a:avLst/>
              </a:prstGeom>
              <a:noFill/>
            </p:spPr>
            <p:txBody>
              <a:bodyPr wrap="none" rtlCol="0">
                <a:spAutoFit/>
              </a:bodyPr>
              <a:lstStyle/>
              <a:p>
                <a:r>
                  <a:rPr lang="it-IT" sz="1200" b="1" dirty="0" smtClean="0"/>
                  <a:t>Light beams</a:t>
                </a:r>
                <a:endParaRPr lang="en-US" sz="1200" b="1" dirty="0"/>
              </a:p>
            </p:txBody>
          </p:sp>
          <p:sp>
            <p:nvSpPr>
              <p:cNvPr id="44" name="Rectangle 43"/>
              <p:cNvSpPr/>
              <p:nvPr/>
            </p:nvSpPr>
            <p:spPr>
              <a:xfrm>
                <a:off x="6629400" y="2264230"/>
                <a:ext cx="914400" cy="46166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p:cNvSpPr txBox="1"/>
              <p:nvPr/>
            </p:nvSpPr>
            <p:spPr>
              <a:xfrm>
                <a:off x="6644530" y="2264230"/>
                <a:ext cx="975470" cy="461665"/>
              </a:xfrm>
              <a:prstGeom prst="rect">
                <a:avLst/>
              </a:prstGeom>
              <a:noFill/>
            </p:spPr>
            <p:txBody>
              <a:bodyPr wrap="square" rtlCol="0">
                <a:spAutoFit/>
              </a:bodyPr>
              <a:lstStyle/>
              <a:p>
                <a:r>
                  <a:rPr lang="it-IT" sz="1200" b="1" dirty="0" smtClean="0"/>
                  <a:t>Plasmonic LASERs</a:t>
                </a:r>
                <a:endParaRPr lang="en-US" sz="1200" b="1" dirty="0"/>
              </a:p>
            </p:txBody>
          </p:sp>
          <p:sp>
            <p:nvSpPr>
              <p:cNvPr id="46" name="TextBox 45"/>
              <p:cNvSpPr txBox="1"/>
              <p:nvPr/>
            </p:nvSpPr>
            <p:spPr>
              <a:xfrm>
                <a:off x="4082794" y="1941064"/>
                <a:ext cx="838200" cy="369332"/>
              </a:xfrm>
              <a:prstGeom prst="rect">
                <a:avLst/>
              </a:prstGeom>
              <a:noFill/>
            </p:spPr>
            <p:txBody>
              <a:bodyPr wrap="square" rtlCol="0">
                <a:spAutoFit/>
              </a:bodyPr>
              <a:lstStyle/>
              <a:p>
                <a:r>
                  <a:rPr lang="it-IT" dirty="0" smtClean="0"/>
                  <a:t>Board</a:t>
                </a:r>
                <a:endParaRPr lang="en-US" dirty="0"/>
              </a:p>
            </p:txBody>
          </p:sp>
        </p:grpSp>
        <p:cxnSp>
          <p:nvCxnSpPr>
            <p:cNvPr id="20" name="Straight Arrow Connector 19"/>
            <p:cNvCxnSpPr>
              <a:stCxn id="23" idx="3"/>
              <a:endCxn id="32" idx="1"/>
            </p:cNvCxnSpPr>
            <p:nvPr/>
          </p:nvCxnSpPr>
          <p:spPr>
            <a:xfrm>
              <a:off x="4108491" y="3505200"/>
              <a:ext cx="1085431" cy="13117"/>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a:xfrm>
              <a:off x="2092691" y="3048000"/>
              <a:ext cx="542715" cy="914400"/>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extBox 21"/>
            <p:cNvSpPr txBox="1"/>
            <p:nvPr/>
          </p:nvSpPr>
          <p:spPr>
            <a:xfrm>
              <a:off x="2092691" y="3200400"/>
              <a:ext cx="465186" cy="461665"/>
            </a:xfrm>
            <a:prstGeom prst="rect">
              <a:avLst/>
            </a:prstGeom>
            <a:noFill/>
          </p:spPr>
          <p:txBody>
            <a:bodyPr wrap="square" rtlCol="0">
              <a:spAutoFit/>
            </a:bodyPr>
            <a:lstStyle/>
            <a:p>
              <a:r>
                <a:rPr lang="it-IT" sz="1200" b="1" dirty="0" smtClean="0"/>
                <a:t>OBI  Enc</a:t>
              </a:r>
              <a:endParaRPr lang="en-US" sz="1200" b="1" dirty="0"/>
            </a:p>
          </p:txBody>
        </p:sp>
        <p:sp>
          <p:nvSpPr>
            <p:cNvPr id="23" name="Rectangle 22"/>
            <p:cNvSpPr/>
            <p:nvPr/>
          </p:nvSpPr>
          <p:spPr>
            <a:xfrm>
              <a:off x="3643307" y="3048000"/>
              <a:ext cx="465185" cy="914400"/>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extBox 23"/>
            <p:cNvSpPr txBox="1"/>
            <p:nvPr/>
          </p:nvSpPr>
          <p:spPr>
            <a:xfrm>
              <a:off x="3643307" y="3200400"/>
              <a:ext cx="465186" cy="461665"/>
            </a:xfrm>
            <a:prstGeom prst="rect">
              <a:avLst/>
            </a:prstGeom>
            <a:noFill/>
          </p:spPr>
          <p:txBody>
            <a:bodyPr wrap="square" rtlCol="0">
              <a:spAutoFit/>
            </a:bodyPr>
            <a:lstStyle/>
            <a:p>
              <a:r>
                <a:rPr lang="it-IT" sz="1200" b="1" dirty="0" smtClean="0"/>
                <a:t>BI</a:t>
              </a:r>
            </a:p>
            <a:p>
              <a:r>
                <a:rPr lang="it-IT" sz="1200" b="1" dirty="0" smtClean="0"/>
                <a:t>Enc</a:t>
              </a:r>
              <a:endParaRPr lang="en-US" sz="1200" b="1" dirty="0"/>
            </a:p>
          </p:txBody>
        </p:sp>
        <p:cxnSp>
          <p:nvCxnSpPr>
            <p:cNvPr id="25" name="Straight Arrow Connector 24"/>
            <p:cNvCxnSpPr/>
            <p:nvPr/>
          </p:nvCxnSpPr>
          <p:spPr>
            <a:xfrm>
              <a:off x="1782568" y="3505200"/>
              <a:ext cx="310123"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6" idx="0"/>
              <a:endCxn id="23" idx="1"/>
            </p:cNvCxnSpPr>
            <p:nvPr/>
          </p:nvCxnSpPr>
          <p:spPr>
            <a:xfrm>
              <a:off x="3327644" y="3505200"/>
              <a:ext cx="315662"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3410714" y="3352800"/>
              <a:ext cx="116296"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294418" y="3657600"/>
              <a:ext cx="348888" cy="276999"/>
            </a:xfrm>
            <a:prstGeom prst="rect">
              <a:avLst/>
            </a:prstGeom>
            <a:noFill/>
          </p:spPr>
          <p:txBody>
            <a:bodyPr wrap="square" rtlCol="0">
              <a:spAutoFit/>
            </a:bodyPr>
            <a:lstStyle/>
            <a:p>
              <a:r>
                <a:rPr lang="it-IT" sz="1200" b="1" dirty="0" smtClean="0"/>
                <a:t>3</a:t>
              </a:r>
              <a:endParaRPr lang="en-US" sz="1200" b="1" dirty="0"/>
            </a:p>
          </p:txBody>
        </p:sp>
        <p:cxnSp>
          <p:nvCxnSpPr>
            <p:cNvPr id="29" name="Straight Connector 28"/>
            <p:cNvCxnSpPr/>
            <p:nvPr/>
          </p:nvCxnSpPr>
          <p:spPr>
            <a:xfrm flipV="1">
              <a:off x="1860099" y="3352800"/>
              <a:ext cx="116296"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1782566" y="3657600"/>
              <a:ext cx="348888" cy="261610"/>
            </a:xfrm>
            <a:prstGeom prst="rect">
              <a:avLst/>
            </a:prstGeom>
            <a:noFill/>
          </p:spPr>
          <p:txBody>
            <a:bodyPr wrap="square" rtlCol="0">
              <a:spAutoFit/>
            </a:bodyPr>
            <a:lstStyle/>
            <a:p>
              <a:r>
                <a:rPr lang="it-IT" sz="1100" b="1" dirty="0" smtClean="0"/>
                <a:t>89</a:t>
              </a:r>
              <a:endParaRPr lang="en-US" sz="1100" b="1" dirty="0"/>
            </a:p>
          </p:txBody>
        </p:sp>
        <p:sp>
          <p:nvSpPr>
            <p:cNvPr id="62" name="TextBox 61"/>
            <p:cNvSpPr txBox="1"/>
            <p:nvPr/>
          </p:nvSpPr>
          <p:spPr>
            <a:xfrm>
              <a:off x="3468862" y="4177805"/>
              <a:ext cx="375424" cy="369332"/>
            </a:xfrm>
            <a:prstGeom prst="rect">
              <a:avLst/>
            </a:prstGeom>
            <a:noFill/>
          </p:spPr>
          <p:txBody>
            <a:bodyPr wrap="none" rtlCol="0">
              <a:spAutoFit/>
            </a:bodyPr>
            <a:lstStyle/>
            <a:p>
              <a:r>
                <a:rPr lang="en-US" dirty="0" smtClean="0"/>
                <a:t>T</a:t>
              </a:r>
              <a:r>
                <a:rPr lang="en-US" sz="1200" dirty="0" smtClean="0"/>
                <a:t>X</a:t>
              </a:r>
              <a:endParaRPr lang="en-US" sz="1200" dirty="0"/>
            </a:p>
          </p:txBody>
        </p:sp>
      </p:grpSp>
      <p:sp>
        <p:nvSpPr>
          <p:cNvPr id="66" name="Slide Number Placeholder 65"/>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25592932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dirty="0" smtClean="0"/>
              <a:t>Codecs analysis and characterization</a:t>
            </a:r>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581400" y="1740490"/>
            <a:ext cx="5029200" cy="19008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Oval 1"/>
          <p:cNvSpPr/>
          <p:nvPr/>
        </p:nvSpPr>
        <p:spPr>
          <a:xfrm>
            <a:off x="4495800" y="2362200"/>
            <a:ext cx="1524000" cy="762000"/>
          </a:xfrm>
          <a:prstGeom prst="ellipse">
            <a:avLst/>
          </a:prstGeom>
          <a:solidFill>
            <a:schemeClr val="accent1">
              <a:alpha val="0"/>
            </a:schemeClr>
          </a:solidFill>
          <a:ln>
            <a:solidFill>
              <a:srgbClr val="00B0F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p:nvPr/>
        </p:nvSpPr>
        <p:spPr>
          <a:xfrm>
            <a:off x="533400" y="1459805"/>
            <a:ext cx="2859793" cy="2462213"/>
          </a:xfrm>
          <a:prstGeom prst="rect">
            <a:avLst/>
          </a:prstGeom>
          <a:noFill/>
        </p:spPr>
        <p:txBody>
          <a:bodyPr wrap="square" rtlCol="0">
            <a:spAutoFit/>
          </a:bodyPr>
          <a:lstStyle/>
          <a:p>
            <a:r>
              <a:rPr lang="en-US" sz="1400" b="1" dirty="0" smtClean="0"/>
              <a:t>Optical </a:t>
            </a:r>
            <a:r>
              <a:rPr lang="en-US" sz="1400" b="1" dirty="0"/>
              <a:t>Bus Inverter (OBI) Encoder</a:t>
            </a:r>
            <a:r>
              <a:rPr lang="en-US" sz="1400" dirty="0"/>
              <a:t> minimizes the number of ones in 89 bits data word in order to reduce the number of LASERs turned on. </a:t>
            </a:r>
            <a:endParaRPr lang="en-US" sz="1400" dirty="0" smtClean="0"/>
          </a:p>
          <a:p>
            <a:r>
              <a:rPr lang="en-US" sz="1400" b="1" dirty="0" smtClean="0"/>
              <a:t>Bus </a:t>
            </a:r>
            <a:r>
              <a:rPr lang="en-US" sz="1400" b="1" dirty="0"/>
              <a:t>I</a:t>
            </a:r>
            <a:r>
              <a:rPr lang="en-US" sz="1400" b="1" dirty="0" smtClean="0"/>
              <a:t>nverter </a:t>
            </a:r>
            <a:r>
              <a:rPr lang="en-US" sz="1400" b="1" dirty="0"/>
              <a:t>(</a:t>
            </a:r>
            <a:r>
              <a:rPr lang="en-US" sz="1400" b="1" dirty="0" smtClean="0"/>
              <a:t>BI) Encoder </a:t>
            </a:r>
            <a:r>
              <a:rPr lang="en-US" sz="1400" dirty="0"/>
              <a:t>minimizes the Hamming distance between back to back 4 bits data words in order to minimize the </a:t>
            </a:r>
            <a:r>
              <a:rPr lang="en-US" sz="1400" dirty="0" smtClean="0"/>
              <a:t>switching </a:t>
            </a:r>
            <a:r>
              <a:rPr lang="en-US" sz="1400" dirty="0"/>
              <a:t>activity of each LASER</a:t>
            </a:r>
          </a:p>
        </p:txBody>
      </p:sp>
      <p:sp>
        <p:nvSpPr>
          <p:cNvPr id="56" name="Content Placeholder 1"/>
          <p:cNvSpPr>
            <a:spLocks noGrp="1"/>
          </p:cNvSpPr>
          <p:nvPr>
            <p:ph idx="1"/>
          </p:nvPr>
        </p:nvSpPr>
        <p:spPr>
          <a:xfrm>
            <a:off x="563418" y="4191000"/>
            <a:ext cx="8229600" cy="1490472"/>
          </a:xfrm>
        </p:spPr>
        <p:txBody>
          <a:bodyPr>
            <a:normAutofit/>
          </a:bodyPr>
          <a:lstStyle/>
          <a:p>
            <a:pPr marL="0" indent="0" algn="just">
              <a:buNone/>
            </a:pPr>
            <a:r>
              <a:rPr lang="en-US" sz="1400" dirty="0" smtClean="0"/>
              <a:t>We </a:t>
            </a:r>
            <a:r>
              <a:rPr lang="en-US" sz="1400" dirty="0"/>
              <a:t>carried out several tests placing the </a:t>
            </a:r>
            <a:r>
              <a:rPr lang="en-US" sz="1400" i="1" dirty="0">
                <a:solidFill>
                  <a:srgbClr val="FF0000"/>
                </a:solidFill>
              </a:rPr>
              <a:t>C language model </a:t>
            </a:r>
            <a:r>
              <a:rPr lang="en-US" sz="1400" dirty="0"/>
              <a:t>of the blocks OBI_Enc, SER and </a:t>
            </a:r>
            <a:r>
              <a:rPr lang="en-US" sz="1400" dirty="0" err="1"/>
              <a:t>BI_Enc</a:t>
            </a:r>
            <a:r>
              <a:rPr lang="en-US" sz="1400" dirty="0"/>
              <a:t> alternately in a different sequence; in each one </a:t>
            </a:r>
            <a:r>
              <a:rPr lang="en-US" sz="1400" dirty="0" smtClean="0"/>
              <a:t>we </a:t>
            </a:r>
            <a:r>
              <a:rPr lang="en-US" sz="1400" dirty="0"/>
              <a:t>used the same input vectors and verified that the best arrangement is OBI_Enc-SER-</a:t>
            </a:r>
            <a:r>
              <a:rPr lang="en-US" sz="1400" dirty="0" err="1"/>
              <a:t>BI_Enc</a:t>
            </a:r>
            <a:r>
              <a:rPr lang="en-US" sz="1400" dirty="0"/>
              <a:t> in terms of minimization of the number of ‘1’ and transactions between two back-to-back data words.  </a:t>
            </a:r>
          </a:p>
          <a:p>
            <a:pPr marL="0" indent="0" algn="just">
              <a:buNone/>
            </a:pPr>
            <a:r>
              <a:rPr lang="en-US" sz="1400" dirty="0"/>
              <a:t>The analysis results and the characterization of the different arrangements in terms of area occupation, latency and power consumption are shown in </a:t>
            </a:r>
            <a:r>
              <a:rPr lang="en-US" sz="1400" dirty="0" smtClean="0"/>
              <a:t>the following slide.</a:t>
            </a:r>
            <a:endParaRPr lang="en-US" sz="1400" dirty="0"/>
          </a:p>
          <a:p>
            <a:endParaRPr lang="en-US" dirty="0"/>
          </a:p>
        </p:txBody>
      </p:sp>
      <p:sp>
        <p:nvSpPr>
          <p:cNvPr id="58" name="Slide Number Placeholder 57"/>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5914308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a:t>Analysis Result</a:t>
            </a:r>
          </a:p>
        </p:txBody>
      </p:sp>
      <p:graphicFrame>
        <p:nvGraphicFramePr>
          <p:cNvPr id="4" name="Table 3"/>
          <p:cNvGraphicFramePr>
            <a:graphicFrameLocks noGrp="1"/>
          </p:cNvGraphicFramePr>
          <p:nvPr>
            <p:extLst>
              <p:ext uri="{D42A27DB-BD31-4B8C-83A1-F6EECF244321}">
                <p14:modId xmlns:p14="http://schemas.microsoft.com/office/powerpoint/2010/main" val="3304959265"/>
              </p:ext>
            </p:extLst>
          </p:nvPr>
        </p:nvGraphicFramePr>
        <p:xfrm>
          <a:off x="838200" y="1600200"/>
          <a:ext cx="7620000" cy="2750067"/>
        </p:xfrm>
        <a:graphic>
          <a:graphicData uri="http://schemas.openxmlformats.org/drawingml/2006/table">
            <a:tbl>
              <a:tblPr firstRow="1" bandRow="1">
                <a:effectLst>
                  <a:outerShdw blurRad="50800" dist="38100" dir="8100000" algn="tr" rotWithShape="0">
                    <a:prstClr val="black">
                      <a:alpha val="40000"/>
                    </a:prstClr>
                  </a:outerShdw>
                </a:effectLst>
                <a:tableStyleId>{5C22544A-7EE6-4342-B048-85BDC9FD1C3A}</a:tableStyleId>
              </a:tblPr>
              <a:tblGrid>
                <a:gridCol w="1858536"/>
                <a:gridCol w="1300976"/>
                <a:gridCol w="1300976"/>
                <a:gridCol w="1579756"/>
                <a:gridCol w="1579756"/>
              </a:tblGrid>
              <a:tr h="575188">
                <a:tc>
                  <a:txBody>
                    <a:bodyPr/>
                    <a:lstStyle/>
                    <a:p>
                      <a:pPr algn="ctr"/>
                      <a:r>
                        <a:rPr lang="en-US" sz="1400" dirty="0" smtClean="0">
                          <a:solidFill>
                            <a:schemeClr val="tx1"/>
                          </a:solidFill>
                        </a:rPr>
                        <a:t>Arrangement</a:t>
                      </a:r>
                      <a:endParaRPr lang="en-US" sz="1400" dirty="0">
                        <a:solidFill>
                          <a:schemeClr val="tx1"/>
                        </a:solidFill>
                      </a:endParaRPr>
                    </a:p>
                  </a:txBody>
                  <a:tcPr/>
                </a:tc>
                <a:tc>
                  <a:txBody>
                    <a:bodyPr/>
                    <a:lstStyle/>
                    <a:p>
                      <a:pPr algn="ctr"/>
                      <a:r>
                        <a:rPr lang="en-US" sz="1400" dirty="0" smtClean="0"/>
                        <a:t>Average Gain %</a:t>
                      </a:r>
                      <a:endParaRPr lang="en-US" sz="1400" dirty="0"/>
                    </a:p>
                  </a:txBody>
                  <a:tcPr/>
                </a:tc>
                <a:tc>
                  <a:txBody>
                    <a:bodyPr/>
                    <a:lstStyle/>
                    <a:p>
                      <a:pPr marL="0" algn="ctr" defTabSz="914400" rtl="0" eaLnBrk="1" latinLnBrk="0" hangingPunct="1"/>
                      <a:endParaRPr lang="en-US" sz="1400" b="1" kern="1200" dirty="0">
                        <a:solidFill>
                          <a:schemeClr val="lt1"/>
                        </a:solidFill>
                        <a:latin typeface="+mn-lt"/>
                        <a:ea typeface="+mn-ea"/>
                        <a:cs typeface="+mn-cs"/>
                      </a:endParaRPr>
                    </a:p>
                  </a:txBody>
                  <a:tcPr>
                    <a:blipFill rotWithShape="1">
                      <a:blip r:embed="rId2"/>
                      <a:stretch>
                        <a:fillRect l="-243478" t="-990" r="-243478" b="-380198"/>
                      </a:stretch>
                    </a:blipFill>
                  </a:tcPr>
                </a:tc>
                <a:tc>
                  <a:txBody>
                    <a:bodyPr/>
                    <a:lstStyle/>
                    <a:p>
                      <a:pPr algn="ctr"/>
                      <a:r>
                        <a:rPr lang="en-US" sz="1400" dirty="0" smtClean="0"/>
                        <a:t>Latency</a:t>
                      </a:r>
                    </a:p>
                    <a:p>
                      <a:pPr algn="ctr"/>
                      <a:endParaRPr lang="en-US" sz="1400" dirty="0"/>
                    </a:p>
                  </a:txBody>
                  <a:tcPr/>
                </a:tc>
                <a:tc>
                  <a:txBody>
                    <a:bodyPr/>
                    <a:lstStyle/>
                    <a:p>
                      <a:pPr algn="ctr"/>
                      <a:endParaRPr lang="en-US" dirty="0"/>
                    </a:p>
                  </a:txBody>
                  <a:tcPr>
                    <a:blipFill rotWithShape="1">
                      <a:blip r:embed="rId2"/>
                      <a:stretch>
                        <a:fillRect l="-382143" t="-990" b="-380198"/>
                      </a:stretch>
                    </a:blipFill>
                  </a:tcPr>
                </a:tc>
              </a:tr>
              <a:tr h="284033">
                <a:tc>
                  <a:txBody>
                    <a:bodyPr/>
                    <a:lstStyle/>
                    <a:p>
                      <a:pPr algn="ctr"/>
                      <a:r>
                        <a:rPr lang="en-US" sz="1200" dirty="0" smtClean="0">
                          <a:solidFill>
                            <a:schemeClr val="tx1"/>
                          </a:solidFill>
                        </a:rPr>
                        <a:t>OBI_Enc – SER – BI_Enc</a:t>
                      </a:r>
                    </a:p>
                  </a:txBody>
                  <a:tcPr/>
                </a:tc>
                <a:tc>
                  <a:txBody>
                    <a:bodyPr/>
                    <a:lstStyle/>
                    <a:p>
                      <a:pPr algn="ctr"/>
                      <a:r>
                        <a:rPr lang="en-US" sz="1400" dirty="0" smtClean="0">
                          <a:solidFill>
                            <a:schemeClr val="tx1"/>
                          </a:solidFill>
                        </a:rPr>
                        <a:t>60</a:t>
                      </a:r>
                      <a:endParaRPr lang="en-US" sz="1400" dirty="0">
                        <a:solidFill>
                          <a:schemeClr val="tx1"/>
                        </a:solidFill>
                      </a:endParaRPr>
                    </a:p>
                  </a:txBody>
                  <a:tcPr/>
                </a:tc>
                <a:tc>
                  <a:txBody>
                    <a:bodyPr/>
                    <a:lstStyle/>
                    <a:p>
                      <a:pPr algn="ctr"/>
                      <a:r>
                        <a:rPr lang="en-US" sz="1200" dirty="0" smtClean="0"/>
                        <a:t>4320,39</a:t>
                      </a:r>
                      <a:endParaRPr lang="en-US" sz="1200" dirty="0"/>
                    </a:p>
                  </a:txBody>
                  <a:tcPr/>
                </a:tc>
                <a:tc>
                  <a:txBody>
                    <a:bodyPr/>
                    <a:lstStyle/>
                    <a:p>
                      <a:pPr algn="ctr"/>
                      <a:r>
                        <a:rPr lang="en-US" sz="1200" dirty="0" smtClean="0"/>
                        <a:t>4</a:t>
                      </a:r>
                      <a:endParaRPr lang="en-US" sz="1200" dirty="0"/>
                    </a:p>
                  </a:txBody>
                  <a:tcPr/>
                </a:tc>
                <a:tc>
                  <a:txBody>
                    <a:bodyPr/>
                    <a:lstStyle/>
                    <a:p>
                      <a:pPr algn="ctr"/>
                      <a:r>
                        <a:rPr lang="en-US" sz="1200" dirty="0" smtClean="0"/>
                        <a:t>2,183</a:t>
                      </a:r>
                      <a:endParaRPr lang="en-US" sz="1200" dirty="0"/>
                    </a:p>
                  </a:txBody>
                  <a:tcPr/>
                </a:tc>
              </a:tr>
              <a:tr h="284033">
                <a:tc>
                  <a:txBody>
                    <a:bodyPr/>
                    <a:lstStyle/>
                    <a:p>
                      <a:pPr algn="ctr"/>
                      <a:r>
                        <a:rPr lang="en-US" sz="1200" dirty="0" smtClean="0"/>
                        <a:t>SER – OBI_Enc</a:t>
                      </a:r>
                      <a:endParaRPr lang="en-US" sz="1200" dirty="0"/>
                    </a:p>
                  </a:txBody>
                  <a:tcPr/>
                </a:tc>
                <a:tc>
                  <a:txBody>
                    <a:bodyPr/>
                    <a:lstStyle/>
                    <a:p>
                      <a:pPr algn="ctr"/>
                      <a:r>
                        <a:rPr lang="en-US" sz="1400" dirty="0" smtClean="0"/>
                        <a:t>41</a:t>
                      </a:r>
                      <a:endParaRPr lang="en-US" sz="1400" dirty="0"/>
                    </a:p>
                  </a:txBody>
                  <a:tcPr/>
                </a:tc>
                <a:tc>
                  <a:txBody>
                    <a:bodyPr/>
                    <a:lstStyle/>
                    <a:p>
                      <a:pPr algn="ctr"/>
                      <a:r>
                        <a:rPr lang="en-US" sz="1200" dirty="0" smtClean="0"/>
                        <a:t>4244,01</a:t>
                      </a:r>
                    </a:p>
                  </a:txBody>
                  <a:tcPr/>
                </a:tc>
                <a:tc>
                  <a:txBody>
                    <a:bodyPr/>
                    <a:lstStyle/>
                    <a:p>
                      <a:pPr algn="ctr"/>
                      <a:r>
                        <a:rPr lang="en-US" sz="1200" dirty="0" smtClean="0"/>
                        <a:t>2</a:t>
                      </a:r>
                      <a:endParaRPr lang="en-US" sz="1200" dirty="0"/>
                    </a:p>
                  </a:txBody>
                  <a:tcPr/>
                </a:tc>
                <a:tc>
                  <a:txBody>
                    <a:bodyPr/>
                    <a:lstStyle/>
                    <a:p>
                      <a:pPr algn="ctr"/>
                      <a:r>
                        <a:rPr lang="en-US" sz="1200" dirty="0" smtClean="0"/>
                        <a:t>2,137</a:t>
                      </a:r>
                      <a:endParaRPr lang="en-US" sz="1200" dirty="0"/>
                    </a:p>
                  </a:txBody>
                  <a:tcPr/>
                </a:tc>
              </a:tr>
              <a:tr h="284033">
                <a:tc>
                  <a:txBody>
                    <a:bodyPr/>
                    <a:lstStyle/>
                    <a:p>
                      <a:pPr algn="ctr"/>
                      <a:r>
                        <a:rPr lang="en-US" sz="1200" dirty="0" smtClean="0"/>
                        <a:t>SER – BI_Enc</a:t>
                      </a:r>
                      <a:endParaRPr lang="en-US" sz="1200" dirty="0"/>
                    </a:p>
                  </a:txBody>
                  <a:tcPr/>
                </a:tc>
                <a:tc>
                  <a:txBody>
                    <a:bodyPr/>
                    <a:lstStyle/>
                    <a:p>
                      <a:pPr algn="ctr"/>
                      <a:r>
                        <a:rPr lang="en-US" sz="1400" dirty="0" smtClean="0"/>
                        <a:t>38</a:t>
                      </a:r>
                      <a:endParaRPr lang="en-US" sz="1400" dirty="0"/>
                    </a:p>
                  </a:txBody>
                  <a:tcPr/>
                </a:tc>
                <a:tc>
                  <a:txBody>
                    <a:bodyPr/>
                    <a:lstStyle/>
                    <a:p>
                      <a:pPr algn="ctr"/>
                      <a:r>
                        <a:rPr lang="en-US" sz="1200" dirty="0" smtClean="0"/>
                        <a:t>1350,97</a:t>
                      </a:r>
                    </a:p>
                  </a:txBody>
                  <a:tcPr/>
                </a:tc>
                <a:tc>
                  <a:txBody>
                    <a:bodyPr/>
                    <a:lstStyle/>
                    <a:p>
                      <a:pPr algn="ctr"/>
                      <a:r>
                        <a:rPr lang="en-US" sz="1200" dirty="0" smtClean="0"/>
                        <a:t>2</a:t>
                      </a:r>
                      <a:endParaRPr lang="en-US" sz="1200" dirty="0"/>
                    </a:p>
                  </a:txBody>
                  <a:tcPr/>
                </a:tc>
                <a:tc>
                  <a:txBody>
                    <a:bodyPr/>
                    <a:lstStyle/>
                    <a:p>
                      <a:pPr algn="ctr"/>
                      <a:r>
                        <a:rPr lang="en-US" sz="1200" dirty="0" smtClean="0"/>
                        <a:t>0,406</a:t>
                      </a:r>
                      <a:endParaRPr lang="en-US" sz="1200" dirty="0"/>
                    </a:p>
                  </a:txBody>
                  <a:tcPr/>
                </a:tc>
              </a:tr>
              <a:tr h="284033">
                <a:tc>
                  <a:txBody>
                    <a:bodyPr/>
                    <a:lstStyle/>
                    <a:p>
                      <a:pPr algn="ctr"/>
                      <a:r>
                        <a:rPr lang="en-US" sz="1200" dirty="0" smtClean="0"/>
                        <a:t>OBI_Enc – SER </a:t>
                      </a:r>
                      <a:endParaRPr lang="en-US" sz="1200" dirty="0"/>
                    </a:p>
                  </a:txBody>
                  <a:tcPr/>
                </a:tc>
                <a:tc>
                  <a:txBody>
                    <a:bodyPr/>
                    <a:lstStyle/>
                    <a:p>
                      <a:pPr algn="ctr"/>
                      <a:r>
                        <a:rPr lang="en-US" sz="1400" dirty="0" smtClean="0"/>
                        <a:t>23</a:t>
                      </a:r>
                      <a:endParaRPr lang="en-US" sz="1400" dirty="0"/>
                    </a:p>
                  </a:txBody>
                  <a:tcPr/>
                </a:tc>
                <a:tc>
                  <a:txBody>
                    <a:bodyPr/>
                    <a:lstStyle/>
                    <a:p>
                      <a:pPr algn="ctr"/>
                      <a:r>
                        <a:rPr lang="en-US" sz="1200" dirty="0" smtClean="0"/>
                        <a:t>4244,01</a:t>
                      </a:r>
                      <a:endParaRPr lang="en-US" sz="1200" dirty="0"/>
                    </a:p>
                  </a:txBody>
                  <a:tcPr/>
                </a:tc>
                <a:tc>
                  <a:txBody>
                    <a:bodyPr/>
                    <a:lstStyle/>
                    <a:p>
                      <a:pPr algn="ctr"/>
                      <a:r>
                        <a:rPr lang="en-US" sz="1200" dirty="0" smtClean="0"/>
                        <a:t>3</a:t>
                      </a:r>
                      <a:endParaRPr lang="en-US" sz="1200" dirty="0"/>
                    </a:p>
                  </a:txBody>
                  <a:tcPr/>
                </a:tc>
                <a:tc>
                  <a:txBody>
                    <a:bodyPr/>
                    <a:lstStyle/>
                    <a:p>
                      <a:pPr algn="ctr"/>
                      <a:r>
                        <a:rPr lang="en-US" sz="1200" dirty="0" smtClean="0"/>
                        <a:t>2,137</a:t>
                      </a:r>
                      <a:endParaRPr lang="en-US" sz="1200" dirty="0"/>
                    </a:p>
                  </a:txBody>
                  <a:tcPr/>
                </a:tc>
              </a:tr>
              <a:tr h="332683">
                <a:tc>
                  <a:txBody>
                    <a:bodyPr/>
                    <a:lstStyle/>
                    <a:p>
                      <a:pPr algn="ctr"/>
                      <a:r>
                        <a:rPr lang="en-US" sz="1200" dirty="0" smtClean="0"/>
                        <a:t>BI_Enc – SER – OBI_Enc</a:t>
                      </a:r>
                    </a:p>
                  </a:txBody>
                  <a:tcPr/>
                </a:tc>
                <a:tc>
                  <a:txBody>
                    <a:bodyPr/>
                    <a:lstStyle/>
                    <a:p>
                      <a:pPr algn="ctr"/>
                      <a:r>
                        <a:rPr lang="en-US" sz="1400" dirty="0" smtClean="0"/>
                        <a:t>20</a:t>
                      </a:r>
                      <a:endParaRPr lang="en-US" sz="1400" dirty="0"/>
                    </a:p>
                  </a:txBody>
                  <a:tcPr/>
                </a:tc>
                <a:tc>
                  <a:txBody>
                    <a:bodyPr/>
                    <a:lstStyle/>
                    <a:p>
                      <a:pPr algn="ctr"/>
                      <a:r>
                        <a:rPr lang="en-US" sz="1200" dirty="0" smtClean="0"/>
                        <a:t>4320,39</a:t>
                      </a:r>
                    </a:p>
                  </a:txBody>
                  <a:tcPr/>
                </a:tc>
                <a:tc>
                  <a:txBody>
                    <a:bodyPr/>
                    <a:lstStyle/>
                    <a:p>
                      <a:pPr algn="ctr"/>
                      <a:r>
                        <a:rPr lang="en-US" sz="1200" dirty="0" smtClean="0"/>
                        <a:t>4</a:t>
                      </a:r>
                      <a:endParaRPr lang="en-US" sz="1200" dirty="0"/>
                    </a:p>
                  </a:txBody>
                  <a:tcPr/>
                </a:tc>
                <a:tc>
                  <a:txBody>
                    <a:bodyPr/>
                    <a:lstStyle/>
                    <a:p>
                      <a:pPr algn="ctr"/>
                      <a:r>
                        <a:rPr lang="en-US" sz="1200" dirty="0" smtClean="0"/>
                        <a:t>2,183</a:t>
                      </a:r>
                      <a:endParaRPr lang="en-US" sz="1200" dirty="0"/>
                    </a:p>
                  </a:txBody>
                  <a:tcPr/>
                </a:tc>
              </a:tr>
              <a:tr h="311498">
                <a:tc>
                  <a:txBody>
                    <a:bodyPr/>
                    <a:lstStyle/>
                    <a:p>
                      <a:pPr algn="ctr"/>
                      <a:r>
                        <a:rPr lang="en-US" sz="1200" dirty="0" smtClean="0"/>
                        <a:t>BI_Enc – SER </a:t>
                      </a:r>
                      <a:endParaRPr lang="en-US" sz="1200" dirty="0"/>
                    </a:p>
                  </a:txBody>
                  <a:tcPr/>
                </a:tc>
                <a:tc>
                  <a:txBody>
                    <a:bodyPr/>
                    <a:lstStyle/>
                    <a:p>
                      <a:pPr algn="ctr"/>
                      <a:r>
                        <a:rPr lang="en-US" sz="1400" dirty="0" smtClean="0"/>
                        <a:t>9</a:t>
                      </a:r>
                      <a:endParaRPr lang="en-US" sz="1400" dirty="0"/>
                    </a:p>
                  </a:txBody>
                  <a:tcPr/>
                </a:tc>
                <a:tc>
                  <a:txBody>
                    <a:bodyPr/>
                    <a:lstStyle/>
                    <a:p>
                      <a:pPr algn="ctr"/>
                      <a:r>
                        <a:rPr lang="en-US" sz="1200" dirty="0" smtClean="0"/>
                        <a:t>1350,97</a:t>
                      </a:r>
                      <a:endParaRPr lang="en-US" sz="1200" dirty="0"/>
                    </a:p>
                  </a:txBody>
                  <a:tcPr/>
                </a:tc>
                <a:tc>
                  <a:txBody>
                    <a:bodyPr/>
                    <a:lstStyle/>
                    <a:p>
                      <a:pPr algn="ctr"/>
                      <a:r>
                        <a:rPr lang="en-US" sz="1200" dirty="0" smtClean="0"/>
                        <a:t>3</a:t>
                      </a:r>
                      <a:endParaRPr lang="en-US" sz="1200" dirty="0"/>
                    </a:p>
                  </a:txBody>
                  <a:tcPr/>
                </a:tc>
                <a:tc>
                  <a:txBody>
                    <a:bodyPr/>
                    <a:lstStyle/>
                    <a:p>
                      <a:pPr algn="ctr"/>
                      <a:r>
                        <a:rPr lang="en-US" sz="1200" dirty="0" smtClean="0"/>
                        <a:t>0,406</a:t>
                      </a:r>
                      <a:endParaRPr lang="en-US" sz="1200" dirty="0"/>
                    </a:p>
                  </a:txBody>
                  <a:tcPr/>
                </a:tc>
              </a:tr>
              <a:tr h="311498">
                <a:tc>
                  <a:txBody>
                    <a:bodyPr/>
                    <a:lstStyle/>
                    <a:p>
                      <a:pPr algn="ctr"/>
                      <a:r>
                        <a:rPr lang="en-US" sz="1200" dirty="0" smtClean="0"/>
                        <a:t>SER</a:t>
                      </a:r>
                      <a:endParaRPr lang="en-US" sz="1200" dirty="0"/>
                    </a:p>
                  </a:txBody>
                  <a:tcPr/>
                </a:tc>
                <a:tc>
                  <a:txBody>
                    <a:bodyPr/>
                    <a:lstStyle/>
                    <a:p>
                      <a:pPr algn="ctr"/>
                      <a:r>
                        <a:rPr lang="en-US" sz="1400" dirty="0" smtClean="0"/>
                        <a:t>0</a:t>
                      </a:r>
                      <a:endParaRPr lang="en-US" sz="1400" dirty="0"/>
                    </a:p>
                  </a:txBody>
                  <a:tcPr/>
                </a:tc>
                <a:tc>
                  <a:txBody>
                    <a:bodyPr/>
                    <a:lstStyle/>
                    <a:p>
                      <a:pPr algn="ctr"/>
                      <a:r>
                        <a:rPr lang="en-US" sz="1200" dirty="0" smtClean="0"/>
                        <a:t>1274,59</a:t>
                      </a:r>
                      <a:endParaRPr lang="en-US" sz="1200" dirty="0"/>
                    </a:p>
                  </a:txBody>
                  <a:tcPr/>
                </a:tc>
                <a:tc>
                  <a:txBody>
                    <a:bodyPr/>
                    <a:lstStyle/>
                    <a:p>
                      <a:pPr algn="ctr"/>
                      <a:r>
                        <a:rPr lang="en-US" sz="1200" dirty="0" smtClean="0"/>
                        <a:t>1</a:t>
                      </a:r>
                      <a:endParaRPr lang="en-US" sz="1200" dirty="0"/>
                    </a:p>
                  </a:txBody>
                  <a:tcPr/>
                </a:tc>
                <a:tc>
                  <a:txBody>
                    <a:bodyPr/>
                    <a:lstStyle/>
                    <a:p>
                      <a:pPr algn="ctr"/>
                      <a:r>
                        <a:rPr lang="en-US" sz="1200" dirty="0" smtClean="0"/>
                        <a:t>0,360</a:t>
                      </a:r>
                      <a:endParaRPr lang="en-US" sz="1200" dirty="0"/>
                    </a:p>
                  </a:txBody>
                  <a:tcPr/>
                </a:tc>
              </a:tr>
            </a:tbl>
          </a:graphicData>
        </a:graphic>
      </p:graphicFrame>
      <p:sp>
        <p:nvSpPr>
          <p:cNvPr id="7" name="TextBox 6"/>
          <p:cNvSpPr txBox="1"/>
          <p:nvPr/>
        </p:nvSpPr>
        <p:spPr>
          <a:xfrm>
            <a:off x="526472" y="4572000"/>
            <a:ext cx="8458200" cy="1479379"/>
          </a:xfrm>
          <a:prstGeom prst="rect">
            <a:avLst/>
          </a:prstGeom>
          <a:noFill/>
          <a:ln>
            <a:noFill/>
          </a:ln>
          <a:effectLst/>
          <a:scene3d>
            <a:camera prst="orthographicFront"/>
            <a:lightRig rig="threePt" dir="t"/>
          </a:scene3d>
          <a:sp3d>
            <a:bevelT/>
          </a:sp3d>
        </p:spPr>
        <p:txBody>
          <a:bodyPr wrap="square" rtlCol="0">
            <a:spAutoFit/>
          </a:bodyPr>
          <a:lstStyle/>
          <a:p>
            <a:pPr marL="365760" indent="-256032">
              <a:lnSpc>
                <a:spcPct val="80000"/>
              </a:lnSpc>
              <a:spcBef>
                <a:spcPts val="400"/>
              </a:spcBef>
              <a:buClr>
                <a:schemeClr val="accent1"/>
              </a:buClr>
              <a:buSzPct val="68000"/>
              <a:buFont typeface="Wingdings 3"/>
              <a:buChar char=""/>
            </a:pPr>
            <a:r>
              <a:rPr lang="en-US" sz="1200" dirty="0" smtClean="0"/>
              <a:t>The Average Gain %, shown in the above table, is the arithmetic mean of the percentage gains obtained for each bit vector taken as input sample. </a:t>
            </a:r>
          </a:p>
          <a:p>
            <a:pPr marL="365760" indent="-256032">
              <a:lnSpc>
                <a:spcPct val="80000"/>
              </a:lnSpc>
              <a:spcBef>
                <a:spcPts val="400"/>
              </a:spcBef>
              <a:buClr>
                <a:schemeClr val="accent1"/>
              </a:buClr>
              <a:buSzPct val="68000"/>
              <a:buFont typeface="Wingdings 3"/>
              <a:buChar char=""/>
            </a:pPr>
            <a:endParaRPr lang="en-US" sz="1200" dirty="0" smtClean="0"/>
          </a:p>
          <a:p>
            <a:pPr marL="365760" indent="-256032">
              <a:lnSpc>
                <a:spcPct val="80000"/>
              </a:lnSpc>
              <a:spcBef>
                <a:spcPts val="400"/>
              </a:spcBef>
              <a:buClr>
                <a:schemeClr val="accent1"/>
              </a:buClr>
              <a:buSzPct val="68000"/>
              <a:buFont typeface="Wingdings 3"/>
              <a:buChar char=""/>
            </a:pPr>
            <a:r>
              <a:rPr lang="en-US" sz="1200" dirty="0" smtClean="0"/>
              <a:t>This gain was calculated as the ratio between the percentage of '0 'obtained in output compared to that present at the input. </a:t>
            </a:r>
          </a:p>
          <a:p>
            <a:pPr marL="365760" indent="-256032">
              <a:lnSpc>
                <a:spcPct val="80000"/>
              </a:lnSpc>
              <a:spcBef>
                <a:spcPts val="400"/>
              </a:spcBef>
              <a:buClr>
                <a:schemeClr val="accent1"/>
              </a:buClr>
              <a:buSzPct val="68000"/>
              <a:buFont typeface="Wingdings 3"/>
              <a:buChar char=""/>
            </a:pPr>
            <a:endParaRPr lang="en-US" sz="1200" dirty="0" smtClean="0"/>
          </a:p>
          <a:p>
            <a:pPr marL="365760" indent="-256032">
              <a:lnSpc>
                <a:spcPct val="80000"/>
              </a:lnSpc>
              <a:spcBef>
                <a:spcPts val="400"/>
              </a:spcBef>
              <a:buClr>
                <a:schemeClr val="accent1"/>
              </a:buClr>
              <a:buSzPct val="68000"/>
              <a:buFont typeface="Wingdings 3"/>
              <a:buChar char=""/>
            </a:pPr>
            <a:r>
              <a:rPr lang="en-US" sz="1200" dirty="0" smtClean="0"/>
              <a:t>Input vectors consisting of all ‘1’ or all ‘0’ have been excluded from the tests, because they represent two limiting cases of zero and infinite gain, regardless of the arrangement of the blocks.</a:t>
            </a:r>
            <a:endParaRPr lang="en-US" sz="1200" dirty="0"/>
          </a:p>
        </p:txBody>
      </p:sp>
      <p:sp>
        <p:nvSpPr>
          <p:cNvPr id="10" name="Slide Number Placeholder 9"/>
          <p:cNvSpPr>
            <a:spLocks noGrp="1"/>
          </p:cNvSpPr>
          <p:nvPr>
            <p:ph type="sldNum" sz="quarter" idx="12"/>
          </p:nvPr>
        </p:nvSpPr>
        <p:spPr/>
        <p:txBody>
          <a:bodyPr/>
          <a:lstStyle/>
          <a:p>
            <a:fld id="{B6F15528-21DE-4FAA-801E-634DDDAF4B2B}" type="slidenum">
              <a:rPr lang="en-US" smtClean="0"/>
              <a:pPr/>
              <a:t>7</a:t>
            </a:fld>
            <a:endParaRPr lang="en-US" dirty="0"/>
          </a:p>
        </p:txBody>
      </p:sp>
      <p:sp>
        <p:nvSpPr>
          <p:cNvPr id="2" name="Oval 1"/>
          <p:cNvSpPr/>
          <p:nvPr/>
        </p:nvSpPr>
        <p:spPr>
          <a:xfrm>
            <a:off x="762000" y="1981200"/>
            <a:ext cx="2057400" cy="609600"/>
          </a:xfrm>
          <a:prstGeom prst="ellipse">
            <a:avLst/>
          </a:prstGeom>
          <a:solidFill>
            <a:schemeClr val="accent1">
              <a:alpha val="0"/>
            </a:schemeClr>
          </a:solidFill>
          <a:ln>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2074540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pPr algn="ctr"/>
            <a:r>
              <a:rPr lang="en-US" dirty="0"/>
              <a:t>NAVOLCHI demonstrator implementation</a:t>
            </a:r>
          </a:p>
        </p:txBody>
      </p:sp>
      <p:cxnSp>
        <p:nvCxnSpPr>
          <p:cNvPr id="5" name="Straight Connector 4"/>
          <p:cNvCxnSpPr/>
          <p:nvPr/>
        </p:nvCxnSpPr>
        <p:spPr>
          <a:xfrm flipV="1">
            <a:off x="4911129" y="3356038"/>
            <a:ext cx="115637"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4853311" y="3658186"/>
            <a:ext cx="346911" cy="276999"/>
          </a:xfrm>
          <a:prstGeom prst="rect">
            <a:avLst/>
          </a:prstGeom>
          <a:noFill/>
        </p:spPr>
        <p:txBody>
          <a:bodyPr wrap="square" rtlCol="0">
            <a:spAutoFit/>
          </a:bodyPr>
          <a:lstStyle/>
          <a:p>
            <a:r>
              <a:rPr lang="it-IT" sz="1200" b="1" dirty="0" smtClean="0"/>
              <a:t>4</a:t>
            </a:r>
            <a:endParaRPr lang="en-US" sz="1200" b="1" dirty="0"/>
          </a:p>
        </p:txBody>
      </p:sp>
      <p:grpSp>
        <p:nvGrpSpPr>
          <p:cNvPr id="7" name="Group 6"/>
          <p:cNvGrpSpPr/>
          <p:nvPr/>
        </p:nvGrpSpPr>
        <p:grpSpPr>
          <a:xfrm>
            <a:off x="5137040" y="1964872"/>
            <a:ext cx="3854559" cy="3048000"/>
            <a:chOff x="4038598" y="2209800"/>
            <a:chExt cx="3962398" cy="3048000"/>
          </a:xfrm>
        </p:grpSpPr>
        <p:sp>
          <p:nvSpPr>
            <p:cNvPr id="31" name="Rectangle 30"/>
            <p:cNvSpPr/>
            <p:nvPr/>
          </p:nvSpPr>
          <p:spPr>
            <a:xfrm>
              <a:off x="4038598" y="2209800"/>
              <a:ext cx="3962398" cy="3048000"/>
            </a:xfrm>
            <a:prstGeom prst="rect">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p:cNvSpPr/>
            <p:nvPr/>
          </p:nvSpPr>
          <p:spPr>
            <a:xfrm>
              <a:off x="4343400" y="3505198"/>
              <a:ext cx="1034144" cy="461665"/>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Box 32"/>
            <p:cNvSpPr txBox="1"/>
            <p:nvPr/>
          </p:nvSpPr>
          <p:spPr>
            <a:xfrm>
              <a:off x="4286735" y="3537466"/>
              <a:ext cx="1068250" cy="261610"/>
            </a:xfrm>
            <a:prstGeom prst="rect">
              <a:avLst/>
            </a:prstGeom>
            <a:noFill/>
          </p:spPr>
          <p:txBody>
            <a:bodyPr wrap="none" rtlCol="0">
              <a:spAutoFit/>
            </a:bodyPr>
            <a:lstStyle/>
            <a:p>
              <a:r>
                <a:rPr lang="en-US" sz="1100" b="1" dirty="0" smtClean="0"/>
                <a:t>Comparators</a:t>
              </a:r>
              <a:endParaRPr lang="en-US" sz="1100" b="1" dirty="0"/>
            </a:p>
          </p:txBody>
        </p:sp>
        <p:cxnSp>
          <p:nvCxnSpPr>
            <p:cNvPr id="34" name="Straight Arrow Connector 33"/>
            <p:cNvCxnSpPr/>
            <p:nvPr/>
          </p:nvCxnSpPr>
          <p:spPr>
            <a:xfrm flipH="1">
              <a:off x="5377541" y="3733800"/>
              <a:ext cx="38100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5568040" y="3570514"/>
              <a:ext cx="1143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5491841" y="3903114"/>
              <a:ext cx="342900" cy="276999"/>
            </a:xfrm>
            <a:prstGeom prst="rect">
              <a:avLst/>
            </a:prstGeom>
            <a:noFill/>
          </p:spPr>
          <p:txBody>
            <a:bodyPr wrap="square" rtlCol="0">
              <a:spAutoFit/>
            </a:bodyPr>
            <a:lstStyle/>
            <a:p>
              <a:r>
                <a:rPr lang="it-IT" sz="1200" b="1" dirty="0" smtClean="0"/>
                <a:t>4</a:t>
              </a:r>
              <a:endParaRPr lang="en-US" sz="1200" b="1" dirty="0"/>
            </a:p>
          </p:txBody>
        </p:sp>
        <p:sp>
          <p:nvSpPr>
            <p:cNvPr id="37" name="Rectangle 36"/>
            <p:cNvSpPr/>
            <p:nvPr/>
          </p:nvSpPr>
          <p:spPr>
            <a:xfrm>
              <a:off x="5780918" y="3505200"/>
              <a:ext cx="619882" cy="461665"/>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p:cNvSpPr txBox="1"/>
            <p:nvPr/>
          </p:nvSpPr>
          <p:spPr>
            <a:xfrm>
              <a:off x="5834741" y="3598315"/>
              <a:ext cx="489855" cy="276999"/>
            </a:xfrm>
            <a:prstGeom prst="rect">
              <a:avLst/>
            </a:prstGeom>
            <a:noFill/>
          </p:spPr>
          <p:txBody>
            <a:bodyPr wrap="square" rtlCol="0">
              <a:spAutoFit/>
            </a:bodyPr>
            <a:lstStyle/>
            <a:p>
              <a:r>
                <a:rPr lang="it-IT" sz="1200" b="1" dirty="0" smtClean="0"/>
                <a:t>TIAs</a:t>
              </a:r>
              <a:endParaRPr lang="en-US" sz="1200" b="1" dirty="0"/>
            </a:p>
          </p:txBody>
        </p:sp>
        <p:cxnSp>
          <p:nvCxnSpPr>
            <p:cNvPr id="39" name="Straight Arrow Connector 38"/>
            <p:cNvCxnSpPr/>
            <p:nvPr/>
          </p:nvCxnSpPr>
          <p:spPr>
            <a:xfrm flipH="1">
              <a:off x="6406240" y="3733800"/>
              <a:ext cx="381000"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V="1">
              <a:off x="6591296" y="3570514"/>
              <a:ext cx="114300"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6515096" y="3903114"/>
              <a:ext cx="342900" cy="276999"/>
            </a:xfrm>
            <a:prstGeom prst="rect">
              <a:avLst/>
            </a:prstGeom>
            <a:noFill/>
          </p:spPr>
          <p:txBody>
            <a:bodyPr wrap="square" rtlCol="0">
              <a:spAutoFit/>
            </a:bodyPr>
            <a:lstStyle/>
            <a:p>
              <a:r>
                <a:rPr lang="it-IT" sz="1200" b="1" dirty="0" smtClean="0"/>
                <a:t>4</a:t>
              </a:r>
              <a:endParaRPr lang="en-US" sz="1200" b="1" dirty="0"/>
            </a:p>
          </p:txBody>
        </p:sp>
        <p:grpSp>
          <p:nvGrpSpPr>
            <p:cNvPr id="42" name="Group 41"/>
            <p:cNvGrpSpPr/>
            <p:nvPr/>
          </p:nvGrpSpPr>
          <p:grpSpPr>
            <a:xfrm>
              <a:off x="6988625" y="2656114"/>
              <a:ext cx="457199" cy="827314"/>
              <a:chOff x="6858000" y="838200"/>
              <a:chExt cx="457200" cy="2133600"/>
            </a:xfrm>
          </p:grpSpPr>
          <p:cxnSp>
            <p:nvCxnSpPr>
              <p:cNvPr id="47" name="Straight Arrow Connector 46"/>
              <p:cNvCxnSpPr/>
              <p:nvPr/>
            </p:nvCxnSpPr>
            <p:spPr>
              <a:xfrm>
                <a:off x="6858000" y="838200"/>
                <a:ext cx="0" cy="21336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p:nvPr/>
            </p:nvCxnSpPr>
            <p:spPr>
              <a:xfrm>
                <a:off x="7010400" y="838200"/>
                <a:ext cx="0" cy="21336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7162800" y="838200"/>
                <a:ext cx="0" cy="21336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p:nvPr/>
            </p:nvCxnSpPr>
            <p:spPr>
              <a:xfrm>
                <a:off x="7315200" y="838200"/>
                <a:ext cx="0" cy="213360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sp>
          <p:nvSpPr>
            <p:cNvPr id="43" name="TextBox 42"/>
            <p:cNvSpPr txBox="1"/>
            <p:nvPr/>
          </p:nvSpPr>
          <p:spPr>
            <a:xfrm>
              <a:off x="6669356" y="2302915"/>
              <a:ext cx="954299" cy="276999"/>
            </a:xfrm>
            <a:prstGeom prst="rect">
              <a:avLst/>
            </a:prstGeom>
            <a:noFill/>
          </p:spPr>
          <p:txBody>
            <a:bodyPr wrap="none" rtlCol="0">
              <a:spAutoFit/>
            </a:bodyPr>
            <a:lstStyle/>
            <a:p>
              <a:r>
                <a:rPr lang="it-IT" sz="1200" b="1" dirty="0" smtClean="0"/>
                <a:t>Light beams</a:t>
              </a:r>
              <a:endParaRPr lang="en-US" sz="1200" b="1" dirty="0"/>
            </a:p>
          </p:txBody>
        </p:sp>
        <p:sp>
          <p:nvSpPr>
            <p:cNvPr id="44" name="Rectangle 43"/>
            <p:cNvSpPr/>
            <p:nvPr/>
          </p:nvSpPr>
          <p:spPr>
            <a:xfrm>
              <a:off x="6781796" y="3489849"/>
              <a:ext cx="914400" cy="461665"/>
            </a:xfrm>
            <a:prstGeom prst="rect">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TextBox 44"/>
            <p:cNvSpPr txBox="1"/>
            <p:nvPr/>
          </p:nvSpPr>
          <p:spPr>
            <a:xfrm>
              <a:off x="6751261" y="3489849"/>
              <a:ext cx="975469" cy="461665"/>
            </a:xfrm>
            <a:prstGeom prst="rect">
              <a:avLst/>
            </a:prstGeom>
            <a:noFill/>
          </p:spPr>
          <p:txBody>
            <a:bodyPr wrap="square" rtlCol="0">
              <a:spAutoFit/>
            </a:bodyPr>
            <a:lstStyle/>
            <a:p>
              <a:r>
                <a:rPr lang="it-IT" sz="1200" b="1" dirty="0" smtClean="0"/>
                <a:t>Plasmonic detectors</a:t>
              </a:r>
              <a:endParaRPr lang="en-US" sz="1200" b="1" dirty="0"/>
            </a:p>
          </p:txBody>
        </p:sp>
        <p:sp>
          <p:nvSpPr>
            <p:cNvPr id="46" name="TextBox 45"/>
            <p:cNvSpPr txBox="1"/>
            <p:nvPr/>
          </p:nvSpPr>
          <p:spPr>
            <a:xfrm>
              <a:off x="4191000" y="2302915"/>
              <a:ext cx="990051" cy="369332"/>
            </a:xfrm>
            <a:prstGeom prst="rect">
              <a:avLst/>
            </a:prstGeom>
            <a:noFill/>
          </p:spPr>
          <p:txBody>
            <a:bodyPr wrap="square" rtlCol="0">
              <a:spAutoFit/>
            </a:bodyPr>
            <a:lstStyle/>
            <a:p>
              <a:r>
                <a:rPr lang="it-IT" dirty="0" smtClean="0"/>
                <a:t>Board</a:t>
              </a:r>
              <a:endParaRPr lang="en-US" dirty="0"/>
            </a:p>
          </p:txBody>
        </p:sp>
      </p:grpSp>
      <p:sp>
        <p:nvSpPr>
          <p:cNvPr id="8" name="Rounded Rectangle 7"/>
          <p:cNvSpPr/>
          <p:nvPr/>
        </p:nvSpPr>
        <p:spPr>
          <a:xfrm>
            <a:off x="203199" y="2193472"/>
            <a:ext cx="4597401" cy="2852056"/>
          </a:xfrm>
          <a:prstGeom prst="roundRect">
            <a:avLst/>
          </a:prstGeom>
          <a:solidFill>
            <a:schemeClr val="accent3">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rapezoid 8"/>
          <p:cNvSpPr/>
          <p:nvPr/>
        </p:nvSpPr>
        <p:spPr>
          <a:xfrm rot="5400000">
            <a:off x="2625315" y="3298898"/>
            <a:ext cx="914400" cy="379948"/>
          </a:xfrm>
          <a:prstGeom prst="trapezoid">
            <a:avLst>
              <a:gd name="adj" fmla="val 81992"/>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588656" y="3031672"/>
            <a:ext cx="1087744" cy="914400"/>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 name="Straight Arrow Connector 10"/>
          <p:cNvCxnSpPr/>
          <p:nvPr/>
        </p:nvCxnSpPr>
        <p:spPr>
          <a:xfrm flipH="1" flipV="1">
            <a:off x="2574065" y="3488872"/>
            <a:ext cx="308365" cy="485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H="1">
            <a:off x="203200" y="3488872"/>
            <a:ext cx="385456"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2722603" y="3336324"/>
            <a:ext cx="115637"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357382" y="3336472"/>
            <a:ext cx="115637"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539097" y="3184072"/>
            <a:ext cx="1283019" cy="430887"/>
          </a:xfrm>
          <a:prstGeom prst="rect">
            <a:avLst/>
          </a:prstGeom>
          <a:noFill/>
        </p:spPr>
        <p:txBody>
          <a:bodyPr wrap="square" rtlCol="0">
            <a:spAutoFit/>
          </a:bodyPr>
          <a:lstStyle/>
          <a:p>
            <a:r>
              <a:rPr lang="it-IT" sz="1100" b="1" dirty="0" smtClean="0"/>
              <a:t>Bi-synchronous FIFO</a:t>
            </a:r>
            <a:endParaRPr lang="en-US" sz="1100" b="1" dirty="0"/>
          </a:p>
        </p:txBody>
      </p:sp>
      <p:sp>
        <p:nvSpPr>
          <p:cNvPr id="16" name="TextBox 15"/>
          <p:cNvSpPr txBox="1"/>
          <p:nvPr/>
        </p:nvSpPr>
        <p:spPr>
          <a:xfrm>
            <a:off x="2549147" y="3614959"/>
            <a:ext cx="346911" cy="261610"/>
          </a:xfrm>
          <a:prstGeom prst="rect">
            <a:avLst/>
          </a:prstGeom>
          <a:noFill/>
        </p:spPr>
        <p:txBody>
          <a:bodyPr wrap="square" rtlCol="0">
            <a:spAutoFit/>
          </a:bodyPr>
          <a:lstStyle/>
          <a:p>
            <a:r>
              <a:rPr lang="it-IT" sz="1100" b="1" dirty="0" smtClean="0"/>
              <a:t>90</a:t>
            </a:r>
            <a:endParaRPr lang="en-US" sz="1100" b="1" dirty="0"/>
          </a:p>
        </p:txBody>
      </p:sp>
      <p:sp>
        <p:nvSpPr>
          <p:cNvPr id="17" name="TextBox 16"/>
          <p:cNvSpPr txBox="1"/>
          <p:nvPr/>
        </p:nvSpPr>
        <p:spPr>
          <a:xfrm>
            <a:off x="203200" y="3641272"/>
            <a:ext cx="346911" cy="261610"/>
          </a:xfrm>
          <a:prstGeom prst="rect">
            <a:avLst/>
          </a:prstGeom>
          <a:noFill/>
        </p:spPr>
        <p:txBody>
          <a:bodyPr wrap="square" rtlCol="0">
            <a:spAutoFit/>
          </a:bodyPr>
          <a:lstStyle/>
          <a:p>
            <a:r>
              <a:rPr lang="it-IT" sz="1100" b="1" dirty="0" smtClean="0"/>
              <a:t>89</a:t>
            </a:r>
            <a:endParaRPr lang="en-US" sz="1100" b="1" dirty="0"/>
          </a:p>
        </p:txBody>
      </p:sp>
      <p:sp>
        <p:nvSpPr>
          <p:cNvPr id="18" name="TextBox 17"/>
          <p:cNvSpPr txBox="1"/>
          <p:nvPr/>
        </p:nvSpPr>
        <p:spPr>
          <a:xfrm>
            <a:off x="2838240" y="3345303"/>
            <a:ext cx="462547" cy="276999"/>
          </a:xfrm>
          <a:prstGeom prst="rect">
            <a:avLst/>
          </a:prstGeom>
          <a:noFill/>
        </p:spPr>
        <p:txBody>
          <a:bodyPr wrap="square" rtlCol="0">
            <a:spAutoFit/>
          </a:bodyPr>
          <a:lstStyle/>
          <a:p>
            <a:r>
              <a:rPr lang="it-IT" sz="1200" b="1" dirty="0" smtClean="0"/>
              <a:t>Des</a:t>
            </a:r>
            <a:endParaRPr lang="en-US" sz="1200" b="1" dirty="0"/>
          </a:p>
        </p:txBody>
      </p:sp>
      <p:sp>
        <p:nvSpPr>
          <p:cNvPr id="19" name="TextBox 18"/>
          <p:cNvSpPr txBox="1"/>
          <p:nvPr/>
        </p:nvSpPr>
        <p:spPr>
          <a:xfrm>
            <a:off x="1921233" y="2258786"/>
            <a:ext cx="848005" cy="369332"/>
          </a:xfrm>
          <a:prstGeom prst="rect">
            <a:avLst/>
          </a:prstGeom>
          <a:noFill/>
        </p:spPr>
        <p:txBody>
          <a:bodyPr wrap="square" rtlCol="0">
            <a:spAutoFit/>
          </a:bodyPr>
          <a:lstStyle/>
          <a:p>
            <a:r>
              <a:rPr lang="it-IT" dirty="0" smtClean="0"/>
              <a:t>FPGA</a:t>
            </a:r>
            <a:endParaRPr lang="en-US" dirty="0"/>
          </a:p>
        </p:txBody>
      </p:sp>
      <p:sp>
        <p:nvSpPr>
          <p:cNvPr id="20" name="Rectangle 19"/>
          <p:cNvSpPr/>
          <p:nvPr/>
        </p:nvSpPr>
        <p:spPr>
          <a:xfrm>
            <a:off x="2008259" y="3040352"/>
            <a:ext cx="539639" cy="914400"/>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p:cNvSpPr txBox="1"/>
          <p:nvPr/>
        </p:nvSpPr>
        <p:spPr>
          <a:xfrm>
            <a:off x="2009170" y="3114470"/>
            <a:ext cx="539638" cy="461665"/>
          </a:xfrm>
          <a:prstGeom prst="rect">
            <a:avLst/>
          </a:prstGeom>
          <a:noFill/>
        </p:spPr>
        <p:txBody>
          <a:bodyPr wrap="square" rtlCol="0">
            <a:spAutoFit/>
          </a:bodyPr>
          <a:lstStyle/>
          <a:p>
            <a:r>
              <a:rPr lang="it-IT" sz="1200" b="1" dirty="0" smtClean="0"/>
              <a:t>OBI  Dec</a:t>
            </a:r>
            <a:endParaRPr lang="en-US" sz="1200" b="1" dirty="0"/>
          </a:p>
        </p:txBody>
      </p:sp>
      <p:sp>
        <p:nvSpPr>
          <p:cNvPr id="22" name="Rectangle 21"/>
          <p:cNvSpPr/>
          <p:nvPr/>
        </p:nvSpPr>
        <p:spPr>
          <a:xfrm>
            <a:off x="3551160" y="3040352"/>
            <a:ext cx="462547" cy="914400"/>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p:cNvSpPr txBox="1"/>
          <p:nvPr/>
        </p:nvSpPr>
        <p:spPr>
          <a:xfrm>
            <a:off x="3545796" y="3122554"/>
            <a:ext cx="616730" cy="461665"/>
          </a:xfrm>
          <a:prstGeom prst="rect">
            <a:avLst/>
          </a:prstGeom>
          <a:noFill/>
        </p:spPr>
        <p:txBody>
          <a:bodyPr wrap="square" rtlCol="0">
            <a:spAutoFit/>
          </a:bodyPr>
          <a:lstStyle/>
          <a:p>
            <a:r>
              <a:rPr lang="it-IT" sz="1200" b="1" dirty="0" smtClean="0"/>
              <a:t>BI Dec</a:t>
            </a:r>
            <a:endParaRPr lang="en-US" sz="1200" b="1" dirty="0"/>
          </a:p>
        </p:txBody>
      </p:sp>
      <p:cxnSp>
        <p:nvCxnSpPr>
          <p:cNvPr id="24" name="Straight Arrow Connector 23"/>
          <p:cNvCxnSpPr/>
          <p:nvPr/>
        </p:nvCxnSpPr>
        <p:spPr>
          <a:xfrm flipH="1">
            <a:off x="3281340" y="3508438"/>
            <a:ext cx="269820" cy="1088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3396976" y="3346697"/>
            <a:ext cx="115637"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1822185" y="3336472"/>
            <a:ext cx="115637"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H="1">
            <a:off x="1676400" y="3488781"/>
            <a:ext cx="308365"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3242794" y="3651002"/>
            <a:ext cx="346911" cy="276999"/>
          </a:xfrm>
          <a:prstGeom prst="rect">
            <a:avLst/>
          </a:prstGeom>
          <a:noFill/>
        </p:spPr>
        <p:txBody>
          <a:bodyPr wrap="square" rtlCol="0">
            <a:spAutoFit/>
          </a:bodyPr>
          <a:lstStyle/>
          <a:p>
            <a:r>
              <a:rPr lang="it-IT" sz="1200" b="1" dirty="0" smtClean="0"/>
              <a:t>3</a:t>
            </a:r>
            <a:endParaRPr lang="en-US" sz="1200" b="1" dirty="0"/>
          </a:p>
        </p:txBody>
      </p:sp>
      <p:sp>
        <p:nvSpPr>
          <p:cNvPr id="29" name="TextBox 28"/>
          <p:cNvSpPr txBox="1"/>
          <p:nvPr/>
        </p:nvSpPr>
        <p:spPr>
          <a:xfrm>
            <a:off x="1661347" y="3641272"/>
            <a:ext cx="346912" cy="261610"/>
          </a:xfrm>
          <a:prstGeom prst="rect">
            <a:avLst/>
          </a:prstGeom>
          <a:noFill/>
        </p:spPr>
        <p:txBody>
          <a:bodyPr wrap="square" rtlCol="0">
            <a:spAutoFit/>
          </a:bodyPr>
          <a:lstStyle/>
          <a:p>
            <a:r>
              <a:rPr lang="it-IT" sz="1100" b="1" dirty="0" smtClean="0"/>
              <a:t>89</a:t>
            </a:r>
            <a:endParaRPr lang="en-US" sz="1100" b="1" dirty="0"/>
          </a:p>
        </p:txBody>
      </p:sp>
      <p:cxnSp>
        <p:nvCxnSpPr>
          <p:cNvPr id="30" name="Straight Arrow Connector 29"/>
          <p:cNvCxnSpPr>
            <a:stCxn id="32" idx="1"/>
          </p:cNvCxnSpPr>
          <p:nvPr/>
        </p:nvCxnSpPr>
        <p:spPr>
          <a:xfrm flipH="1" flipV="1">
            <a:off x="4695426" y="3483802"/>
            <a:ext cx="738121" cy="7301"/>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4" name="Rectangle 63"/>
          <p:cNvSpPr/>
          <p:nvPr/>
        </p:nvSpPr>
        <p:spPr>
          <a:xfrm>
            <a:off x="4315201" y="3035215"/>
            <a:ext cx="380225" cy="914400"/>
          </a:xfrm>
          <a:prstGeom prst="rect">
            <a:avLst/>
          </a:prstGeom>
          <a:solidFill>
            <a:schemeClr val="accent5">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TextBox 64"/>
          <p:cNvSpPr txBox="1"/>
          <p:nvPr/>
        </p:nvSpPr>
        <p:spPr>
          <a:xfrm>
            <a:off x="4236581" y="3184072"/>
            <a:ext cx="616730" cy="276999"/>
          </a:xfrm>
          <a:prstGeom prst="rect">
            <a:avLst/>
          </a:prstGeom>
          <a:noFill/>
        </p:spPr>
        <p:txBody>
          <a:bodyPr wrap="square" rtlCol="0">
            <a:spAutoFit/>
          </a:bodyPr>
          <a:lstStyle/>
          <a:p>
            <a:r>
              <a:rPr lang="it-IT" sz="1200" b="1" dirty="0" smtClean="0"/>
              <a:t>CRC</a:t>
            </a:r>
            <a:endParaRPr lang="en-US" sz="1200" b="1" dirty="0"/>
          </a:p>
        </p:txBody>
      </p:sp>
      <p:cxnSp>
        <p:nvCxnSpPr>
          <p:cNvPr id="69" name="Straight Arrow Connector 68"/>
          <p:cNvCxnSpPr>
            <a:stCxn id="64" idx="1"/>
          </p:cNvCxnSpPr>
          <p:nvPr/>
        </p:nvCxnSpPr>
        <p:spPr>
          <a:xfrm flipH="1">
            <a:off x="4013707" y="3492415"/>
            <a:ext cx="301494" cy="668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3968290" y="3633577"/>
            <a:ext cx="346911" cy="276999"/>
          </a:xfrm>
          <a:prstGeom prst="rect">
            <a:avLst/>
          </a:prstGeom>
          <a:noFill/>
        </p:spPr>
        <p:txBody>
          <a:bodyPr wrap="square" rtlCol="0">
            <a:spAutoFit/>
          </a:bodyPr>
          <a:lstStyle/>
          <a:p>
            <a:r>
              <a:rPr lang="it-IT" sz="1200" b="1" dirty="0" smtClean="0"/>
              <a:t>4</a:t>
            </a:r>
            <a:endParaRPr lang="en-US" sz="1200" b="1" dirty="0"/>
          </a:p>
        </p:txBody>
      </p:sp>
      <p:cxnSp>
        <p:nvCxnSpPr>
          <p:cNvPr id="73" name="Straight Connector 72"/>
          <p:cNvCxnSpPr/>
          <p:nvPr/>
        </p:nvCxnSpPr>
        <p:spPr>
          <a:xfrm flipV="1">
            <a:off x="4118695" y="3340015"/>
            <a:ext cx="115637" cy="3048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nvGrpSpPr>
          <p:cNvPr id="77" name="Group 76"/>
          <p:cNvGrpSpPr/>
          <p:nvPr/>
        </p:nvGrpSpPr>
        <p:grpSpPr>
          <a:xfrm>
            <a:off x="558021" y="5181600"/>
            <a:ext cx="1114691" cy="738664"/>
            <a:chOff x="558021" y="5181600"/>
            <a:chExt cx="1114691" cy="738664"/>
          </a:xfrm>
        </p:grpSpPr>
        <p:sp>
          <p:nvSpPr>
            <p:cNvPr id="78" name="Rectangle 77"/>
            <p:cNvSpPr/>
            <p:nvPr/>
          </p:nvSpPr>
          <p:spPr>
            <a:xfrm>
              <a:off x="563643" y="5276612"/>
              <a:ext cx="85818" cy="121920"/>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Rectangle 78"/>
            <p:cNvSpPr/>
            <p:nvPr/>
          </p:nvSpPr>
          <p:spPr>
            <a:xfrm>
              <a:off x="563643" y="5487201"/>
              <a:ext cx="85818" cy="12192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0" name="Rectangle 79"/>
            <p:cNvSpPr/>
            <p:nvPr/>
          </p:nvSpPr>
          <p:spPr>
            <a:xfrm>
              <a:off x="558021" y="5703332"/>
              <a:ext cx="85818" cy="12192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1" name="TextBox 80"/>
            <p:cNvSpPr txBox="1"/>
            <p:nvPr/>
          </p:nvSpPr>
          <p:spPr>
            <a:xfrm>
              <a:off x="609600" y="5181600"/>
              <a:ext cx="1063112" cy="738664"/>
            </a:xfrm>
            <a:prstGeom prst="rect">
              <a:avLst/>
            </a:prstGeom>
            <a:noFill/>
          </p:spPr>
          <p:txBody>
            <a:bodyPr wrap="none" rtlCol="0">
              <a:spAutoFit/>
            </a:bodyPr>
            <a:lstStyle/>
            <a:p>
              <a:r>
                <a:rPr lang="en-US" sz="1400" dirty="0" smtClean="0"/>
                <a:t>Digital</a:t>
              </a:r>
            </a:p>
            <a:p>
              <a:r>
                <a:rPr lang="en-US" sz="1400" dirty="0" smtClean="0"/>
                <a:t>Analog</a:t>
              </a:r>
            </a:p>
            <a:p>
              <a:r>
                <a:rPr lang="en-US" sz="1400" dirty="0" smtClean="0"/>
                <a:t>Plasmonic</a:t>
              </a:r>
              <a:endParaRPr lang="en-US" sz="1400" dirty="0"/>
            </a:p>
          </p:txBody>
        </p:sp>
      </p:grpSp>
      <p:sp>
        <p:nvSpPr>
          <p:cNvPr id="82" name="TextBox 81"/>
          <p:cNvSpPr txBox="1"/>
          <p:nvPr/>
        </p:nvSpPr>
        <p:spPr>
          <a:xfrm>
            <a:off x="3898099" y="4572000"/>
            <a:ext cx="417102" cy="369332"/>
          </a:xfrm>
          <a:prstGeom prst="rect">
            <a:avLst/>
          </a:prstGeom>
          <a:noFill/>
        </p:spPr>
        <p:txBody>
          <a:bodyPr wrap="none" rtlCol="0">
            <a:spAutoFit/>
          </a:bodyPr>
          <a:lstStyle/>
          <a:p>
            <a:r>
              <a:rPr lang="en-US" dirty="0"/>
              <a:t>R</a:t>
            </a:r>
            <a:r>
              <a:rPr lang="en-US" sz="1200" dirty="0" smtClean="0"/>
              <a:t>X</a:t>
            </a:r>
            <a:endParaRPr lang="en-US" sz="1200" dirty="0"/>
          </a:p>
        </p:txBody>
      </p:sp>
      <p:sp>
        <p:nvSpPr>
          <p:cNvPr id="85" name="Slide Number Placeholder 84"/>
          <p:cNvSpPr>
            <a:spLocks noGrp="1"/>
          </p:cNvSpPr>
          <p:nvPr>
            <p:ph type="sldNum" sz="quarter" idx="12"/>
          </p:nvPr>
        </p:nvSpPr>
        <p:spPr/>
        <p:txBody>
          <a:bodyPr/>
          <a:lstStyle/>
          <a:p>
            <a:fld id="{B6F15528-21DE-4FAA-801E-634DDDAF4B2B}" type="slidenum">
              <a:rPr lang="en-US" smtClean="0"/>
              <a:pPr/>
              <a:t>8</a:t>
            </a:fld>
            <a:endParaRPr lang="en-US" dirty="0"/>
          </a:p>
        </p:txBody>
      </p:sp>
    </p:spTree>
    <p:extLst>
      <p:ext uri="{BB962C8B-B14F-4D97-AF65-F5344CB8AC3E}">
        <p14:creationId xmlns:p14="http://schemas.microsoft.com/office/powerpoint/2010/main" val="10042120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dirty="0" smtClean="0"/>
              <a:t>Digital Clock Recovery</a:t>
            </a:r>
            <a:endParaRPr lang="en-US" dirty="0"/>
          </a:p>
        </p:txBody>
      </p:sp>
      <p:pic>
        <p:nvPicPr>
          <p:cNvPr id="4" name="Picture 4"/>
          <p:cNvPicPr>
            <a:picLocks noChangeAspect="1" noChangeArrowheads="1"/>
          </p:cNvPicPr>
          <p:nvPr/>
        </p:nvPicPr>
        <p:blipFill>
          <a:blip r:embed="rId2" cstate="print"/>
          <a:srcRect/>
          <a:stretch>
            <a:fillRect/>
          </a:stretch>
        </p:blipFill>
        <p:spPr bwMode="auto">
          <a:xfrm>
            <a:off x="4114800" y="1828800"/>
            <a:ext cx="4295775" cy="2428875"/>
          </a:xfrm>
          <a:prstGeom prst="rect">
            <a:avLst/>
          </a:prstGeom>
          <a:noFill/>
          <a:ln w="9525">
            <a:noFill/>
            <a:miter lim="800000"/>
            <a:headEnd/>
            <a:tailEnd/>
          </a:ln>
        </p:spPr>
      </p:pic>
      <p:grpSp>
        <p:nvGrpSpPr>
          <p:cNvPr id="5" name="Gruppo 49"/>
          <p:cNvGrpSpPr/>
          <p:nvPr/>
        </p:nvGrpSpPr>
        <p:grpSpPr>
          <a:xfrm>
            <a:off x="533400" y="2895600"/>
            <a:ext cx="3521364" cy="1066800"/>
            <a:chOff x="496903" y="2546295"/>
            <a:chExt cx="3521364" cy="1066800"/>
          </a:xfrm>
        </p:grpSpPr>
        <p:sp>
          <p:nvSpPr>
            <p:cNvPr id="6" name="Rectangle 5"/>
            <p:cNvSpPr/>
            <p:nvPr/>
          </p:nvSpPr>
          <p:spPr>
            <a:xfrm>
              <a:off x="1182703" y="2546295"/>
              <a:ext cx="1600200" cy="1066800"/>
            </a:xfrm>
            <a:prstGeom prst="rec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TIAs</a:t>
              </a:r>
              <a:endParaRPr lang="en-US" sz="2800" dirty="0">
                <a:solidFill>
                  <a:schemeClr val="tx1"/>
                </a:solidFill>
              </a:endParaRPr>
            </a:p>
          </p:txBody>
        </p:sp>
        <p:cxnSp>
          <p:nvCxnSpPr>
            <p:cNvPr id="7" name="Straight Arrow Connector 6"/>
            <p:cNvCxnSpPr/>
            <p:nvPr/>
          </p:nvCxnSpPr>
          <p:spPr>
            <a:xfrm>
              <a:off x="2799067" y="3079695"/>
              <a:ext cx="1219200" cy="3142"/>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endCxn id="6" idx="1"/>
            </p:cNvCxnSpPr>
            <p:nvPr/>
          </p:nvCxnSpPr>
          <p:spPr>
            <a:xfrm>
              <a:off x="496903" y="3079695"/>
              <a:ext cx="685800" cy="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602963" y="2943335"/>
              <a:ext cx="236840" cy="29149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3117563" y="2930033"/>
              <a:ext cx="236840" cy="29149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3175826" y="3082433"/>
              <a:ext cx="276038" cy="307777"/>
            </a:xfrm>
            <a:prstGeom prst="rect">
              <a:avLst/>
            </a:prstGeom>
            <a:noFill/>
          </p:spPr>
          <p:txBody>
            <a:bodyPr wrap="none" rtlCol="0">
              <a:spAutoFit/>
            </a:bodyPr>
            <a:lstStyle/>
            <a:p>
              <a:r>
                <a:rPr lang="en-US" sz="1400" dirty="0" smtClean="0"/>
                <a:t>4</a:t>
              </a:r>
              <a:endParaRPr lang="en-US" sz="1400" dirty="0"/>
            </a:p>
          </p:txBody>
        </p:sp>
        <p:sp>
          <p:nvSpPr>
            <p:cNvPr id="12" name="TextBox 11"/>
            <p:cNvSpPr txBox="1"/>
            <p:nvPr/>
          </p:nvSpPr>
          <p:spPr>
            <a:xfrm>
              <a:off x="672539" y="3020839"/>
              <a:ext cx="276038" cy="307777"/>
            </a:xfrm>
            <a:prstGeom prst="rect">
              <a:avLst/>
            </a:prstGeom>
            <a:noFill/>
          </p:spPr>
          <p:txBody>
            <a:bodyPr wrap="none" rtlCol="0">
              <a:spAutoFit/>
            </a:bodyPr>
            <a:lstStyle/>
            <a:p>
              <a:r>
                <a:rPr lang="en-US" sz="1400" dirty="0" smtClean="0"/>
                <a:t>4</a:t>
              </a:r>
              <a:endParaRPr lang="en-US" sz="1400" dirty="0"/>
            </a:p>
          </p:txBody>
        </p:sp>
      </p:grpSp>
      <p:sp>
        <p:nvSpPr>
          <p:cNvPr id="13" name="TextBox 12"/>
          <p:cNvSpPr txBox="1"/>
          <p:nvPr/>
        </p:nvSpPr>
        <p:spPr>
          <a:xfrm>
            <a:off x="168763" y="1842409"/>
            <a:ext cx="3820277" cy="738664"/>
          </a:xfrm>
          <a:prstGeom prst="rect">
            <a:avLst/>
          </a:prstGeom>
          <a:noFill/>
        </p:spPr>
        <p:txBody>
          <a:bodyPr wrap="none" rtlCol="0">
            <a:spAutoFit/>
          </a:bodyPr>
          <a:lstStyle/>
          <a:p>
            <a:r>
              <a:rPr lang="en-US" sz="1400" dirty="0"/>
              <a:t>Serial data stream could </a:t>
            </a:r>
            <a:endParaRPr lang="en-US" sz="1400" dirty="0" smtClean="0"/>
          </a:p>
          <a:p>
            <a:r>
              <a:rPr lang="en-US" sz="1400" dirty="0" smtClean="0"/>
              <a:t>have </a:t>
            </a:r>
            <a:r>
              <a:rPr lang="en-US" sz="1400" dirty="0"/>
              <a:t>multiple interpretations </a:t>
            </a:r>
            <a:endParaRPr lang="en-US" sz="1400" dirty="0" smtClean="0"/>
          </a:p>
          <a:p>
            <a:r>
              <a:rPr lang="en-US" sz="1400" dirty="0" smtClean="0"/>
              <a:t>in </a:t>
            </a:r>
            <a:r>
              <a:rPr lang="en-US" sz="1400" dirty="0"/>
              <a:t>the Receiver as shown in the next figure</a:t>
            </a:r>
          </a:p>
        </p:txBody>
      </p:sp>
      <p:sp>
        <p:nvSpPr>
          <p:cNvPr id="2" name="TextBox 1"/>
          <p:cNvSpPr txBox="1"/>
          <p:nvPr/>
        </p:nvSpPr>
        <p:spPr>
          <a:xfrm>
            <a:off x="432955" y="5029200"/>
            <a:ext cx="7949612" cy="523220"/>
          </a:xfrm>
          <a:prstGeom prst="rect">
            <a:avLst/>
          </a:prstGeom>
          <a:noFill/>
        </p:spPr>
        <p:txBody>
          <a:bodyPr wrap="none" rtlCol="0">
            <a:spAutoFit/>
          </a:bodyPr>
          <a:lstStyle/>
          <a:p>
            <a:r>
              <a:rPr lang="en-US" sz="1400" dirty="0"/>
              <a:t>There is need to recover the </a:t>
            </a:r>
            <a:r>
              <a:rPr lang="en-US" sz="1400" dirty="0" smtClean="0"/>
              <a:t>clock </a:t>
            </a:r>
            <a:r>
              <a:rPr lang="en-US" sz="1400" dirty="0"/>
              <a:t>from the data stream </a:t>
            </a:r>
            <a:r>
              <a:rPr lang="en-US" sz="1400" dirty="0" smtClean="0"/>
              <a:t>and </a:t>
            </a:r>
            <a:r>
              <a:rPr lang="en-US" sz="1400" dirty="0"/>
              <a:t>to use it to sample the data </a:t>
            </a:r>
            <a:endParaRPr lang="en-US" sz="1400" dirty="0" smtClean="0"/>
          </a:p>
          <a:p>
            <a:r>
              <a:rPr lang="en-US" sz="1400" dirty="0" smtClean="0"/>
              <a:t>to </a:t>
            </a:r>
            <a:r>
              <a:rPr lang="en-US" sz="1400" dirty="0"/>
              <a:t>extract the individual data bits. </a:t>
            </a:r>
            <a:r>
              <a:rPr lang="en-US" sz="1400" dirty="0" smtClean="0"/>
              <a:t>This </a:t>
            </a:r>
            <a:r>
              <a:rPr lang="en-US" sz="1400" dirty="0"/>
              <a:t>task is carried out by a </a:t>
            </a:r>
            <a:r>
              <a:rPr lang="en-US" sz="1400" i="1" dirty="0">
                <a:solidFill>
                  <a:srgbClr val="FF0000"/>
                </a:solidFill>
              </a:rPr>
              <a:t>Clock Recovery Circuit</a:t>
            </a:r>
            <a:r>
              <a:rPr lang="en-US" sz="1400" dirty="0"/>
              <a:t>.</a:t>
            </a:r>
          </a:p>
        </p:txBody>
      </p:sp>
      <p:sp>
        <p:nvSpPr>
          <p:cNvPr id="16" name="Slide Number Placeholder 15"/>
          <p:cNvSpPr>
            <a:spLocks noGrp="1"/>
          </p:cNvSpPr>
          <p:nvPr>
            <p:ph type="sldNum" sz="quarter" idx="12"/>
          </p:nvPr>
        </p:nvSpPr>
        <p:spPr/>
        <p:txBody>
          <a:bodyPr/>
          <a:lstStyle/>
          <a:p>
            <a:fld id="{B6F15528-21DE-4FAA-801E-634DDDAF4B2B}" type="slidenum">
              <a:rPr lang="en-US" smtClean="0"/>
              <a:pPr/>
              <a:t>9</a:t>
            </a:fld>
            <a:endParaRPr lang="en-US" dirty="0"/>
          </a:p>
        </p:txBody>
      </p:sp>
    </p:spTree>
    <p:extLst>
      <p:ext uri="{BB962C8B-B14F-4D97-AF65-F5344CB8AC3E}">
        <p14:creationId xmlns:p14="http://schemas.microsoft.com/office/powerpoint/2010/main" val="245248277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CLINAME" val="ᅣᅼᅑᅺᅯᆁᆁᅷᅴᅷᅳᅲ"/>
  <p:tag name="DATETIME" val="ᄿᄾᄽᅀᅇᄽᅀᄾᄿᅁᄮᄮᄿᄿᅈᅁᅂᅏᅛᄮᄶᅕᅛᅢᄹᄿᅈᄾᄷ"/>
  <p:tag name="DONEBY" val="ᅡᅢᅪᆄᅯᅺᅳᅼᆂᅷᅼᅯᄮᅱᅳᆀᅼᆃᆂᅽ"/>
  <p:tag name="IPADDRESS" val="ᅑᅢᅜᄾᄾᅂᅄᅂᅄ"/>
  <p:tag name="APPVER" val="ᅁᄼᄾ"/>
  <p:tag name="RANDOM" val="14"/>
  <p:tag name="CHECKSUM" val="ᅃᅀᅅᅀ"/>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1524</TotalTime>
  <Words>1221</Words>
  <Application>Microsoft Office PowerPoint</Application>
  <PresentationFormat>On-screen Show (4:3)</PresentationFormat>
  <Paragraphs>357</Paragraphs>
  <Slides>23</Slides>
  <Notes>1</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STMicroelectronics Progress Report</vt:lpstr>
      <vt:lpstr>Recent progress</vt:lpstr>
      <vt:lpstr>Issues</vt:lpstr>
      <vt:lpstr>NAVOLCHI demonstrator implementation</vt:lpstr>
      <vt:lpstr>NAVOLCHI demonstrator implementation</vt:lpstr>
      <vt:lpstr>Codecs analysis and characterization</vt:lpstr>
      <vt:lpstr>Analysis Result</vt:lpstr>
      <vt:lpstr>NAVOLCHI demonstrator implementation</vt:lpstr>
      <vt:lpstr>Digital Clock Recovery</vt:lpstr>
      <vt:lpstr>Digital Clock Recovery</vt:lpstr>
      <vt:lpstr>Digital Clock Recovery</vt:lpstr>
      <vt:lpstr>Edge Detection Circuit</vt:lpstr>
      <vt:lpstr>Sampling Circuit</vt:lpstr>
      <vt:lpstr>Digital Design Flow</vt:lpstr>
      <vt:lpstr>VHDL models of Analog Interface and Plasmonic Interconnect</vt:lpstr>
      <vt:lpstr>ZeBu-Personal</vt:lpstr>
      <vt:lpstr>Short term plan</vt:lpstr>
      <vt:lpstr>ST activities summary (1/6)</vt:lpstr>
      <vt:lpstr>ST activities summary (2/6)</vt:lpstr>
      <vt:lpstr>ST activities summary (3/6)</vt:lpstr>
      <vt:lpstr>ST activities summary (4/6)</vt:lpstr>
      <vt:lpstr>ST activities summary (5/6)</vt:lpstr>
      <vt:lpstr>ST activities summary (6/6)</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Valentina CERNUTO</dc:creator>
  <cp:lastModifiedBy>Alberto SCANDURRA</cp:lastModifiedBy>
  <cp:revision>165</cp:revision>
  <dcterms:created xsi:type="dcterms:W3CDTF">2006-08-16T00:00:00Z</dcterms:created>
  <dcterms:modified xsi:type="dcterms:W3CDTF">2014-01-27T14:32:12Z</dcterms:modified>
</cp:coreProperties>
</file>