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0" r:id="rId2"/>
    <p:sldId id="462" r:id="rId3"/>
    <p:sldId id="424" r:id="rId4"/>
    <p:sldId id="403" r:id="rId5"/>
    <p:sldId id="408" r:id="rId6"/>
    <p:sldId id="420" r:id="rId7"/>
    <p:sldId id="404" r:id="rId8"/>
    <p:sldId id="496" r:id="rId9"/>
    <p:sldId id="410" r:id="rId10"/>
    <p:sldId id="419" r:id="rId11"/>
    <p:sldId id="432" r:id="rId12"/>
    <p:sldId id="433" r:id="rId13"/>
    <p:sldId id="434" r:id="rId14"/>
    <p:sldId id="470" r:id="rId15"/>
    <p:sldId id="435" r:id="rId16"/>
    <p:sldId id="454" r:id="rId17"/>
    <p:sldId id="468" r:id="rId18"/>
    <p:sldId id="471" r:id="rId19"/>
    <p:sldId id="473" r:id="rId20"/>
    <p:sldId id="498" r:id="rId21"/>
    <p:sldId id="490" r:id="rId22"/>
    <p:sldId id="499" r:id="rId23"/>
    <p:sldId id="491" r:id="rId24"/>
    <p:sldId id="493" r:id="rId25"/>
    <p:sldId id="492" r:id="rId26"/>
    <p:sldId id="486" r:id="rId27"/>
    <p:sldId id="487" r:id="rId28"/>
    <p:sldId id="488" r:id="rId29"/>
    <p:sldId id="489" r:id="rId30"/>
    <p:sldId id="475" r:id="rId31"/>
    <p:sldId id="466" r:id="rId32"/>
    <p:sldId id="494" r:id="rId33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0060"/>
    <a:srgbClr val="5A42BE"/>
    <a:srgbClr val="262FDA"/>
    <a:srgbClr val="FBEEAD"/>
    <a:srgbClr val="66FFCC"/>
    <a:srgbClr val="FF0000"/>
    <a:srgbClr val="DBE5F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6" autoAdjust="0"/>
    <p:restoredTop sz="97324" autoAdjust="0"/>
  </p:normalViewPr>
  <p:slideViewPr>
    <p:cSldViewPr>
      <p:cViewPr varScale="1">
        <p:scale>
          <a:sx n="67" d="100"/>
          <a:sy n="67" d="100"/>
        </p:scale>
        <p:origin x="-85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C4F282E6-1F7D-4282-8321-2F1B8DA05B14}" type="slidenum">
              <a:rPr lang="en-US" sz="1000" b="0">
                <a:solidFill>
                  <a:schemeClr val="tx1"/>
                </a:solidFill>
                <a:latin typeface="Tahoma" pitchFamily="34" charset="0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latin typeface="Arial" charset="0"/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36963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329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12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49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5860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69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2165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90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38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4665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81058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435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435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2435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5480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85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5664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8836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5480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14843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2538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572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3693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21578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3091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3091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5764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13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55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992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9927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1624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93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4466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58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684013" y="333375"/>
            <a:ext cx="6278963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November 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2014,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887433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9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1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49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954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6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7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65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110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000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>
              <a:lnSpc>
                <a:spcPct val="100000"/>
              </a:lnSpc>
            </a:pPr>
            <a:fld id="{ADEA1EE9-8264-40A4-99DD-083928994CDB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9" r:id="rId15" imgW="3895238" imgH="2809524" progId="MSPhotoEd.3">
                  <p:embed/>
                </p:oleObj>
              </mc:Choice>
              <mc:Fallback>
                <p:oleObj r:id="rId15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Coordinator 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“Project NAVOLCHI”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Manfred Kohl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Karlsruhe Institute of Technology (KIT), Germany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</a:t>
            </a:r>
          </a:p>
        </p:txBody>
      </p:sp>
      <p:sp>
        <p:nvSpPr>
          <p:cNvPr id="738307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7345362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4500" indent="-4445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974725" indent="-350838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3201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2100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70998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671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243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815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3878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NAVOLCHI Technical Core (Challenges):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Transmitter 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Laser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>
                <a:sym typeface="Wingdings" pitchFamily="2" charset="2"/>
              </a:rPr>
              <a:t>	 </a:t>
            </a:r>
            <a:r>
              <a:rPr lang="en-US" sz="2000" dirty="0"/>
              <a:t>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	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Receiver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>
                <a:sym typeface="Wingdings" pitchFamily="2" charset="2"/>
              </a:rPr>
              <a:t>	</a:t>
            </a:r>
            <a:r>
              <a:rPr lang="en-US" sz="2000" dirty="0"/>
              <a:t> </a:t>
            </a:r>
            <a:r>
              <a:rPr lang="en-US" sz="2000" dirty="0" err="1"/>
              <a:t>Plasmonic</a:t>
            </a:r>
            <a:r>
              <a:rPr lang="en-US" sz="2000" dirty="0"/>
              <a:t> Amplifier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err="1"/>
              <a:t>Photodetector</a:t>
            </a: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/>
              <a:t>Passive Components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 dirty="0" smtClean="0"/>
              <a:t>Integration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63907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345363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 dirty="0"/>
              <a:t>Objective 1: Development of Transmitter.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a) </a:t>
            </a:r>
            <a:r>
              <a:rPr lang="en-US" sz="2000" dirty="0" err="1" smtClean="0"/>
              <a:t>Metallo</a:t>
            </a:r>
            <a:r>
              <a:rPr lang="en-US" sz="2000" dirty="0" smtClean="0"/>
              <a:t>-dielectric </a:t>
            </a:r>
            <a:r>
              <a:rPr lang="en-US" sz="2000" dirty="0" err="1" smtClean="0"/>
              <a:t>Nanolaser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</a:t>
            </a:r>
            <a:r>
              <a:rPr lang="en-US" sz="2000" dirty="0" smtClean="0"/>
              <a:t>output power &gt;</a:t>
            </a:r>
            <a:r>
              <a:rPr lang="en-US" sz="1800" dirty="0" smtClean="0"/>
              <a:t> </a:t>
            </a:r>
            <a:r>
              <a:rPr lang="en-US" sz="1800" dirty="0" smtClean="0"/>
              <a:t>40 </a:t>
            </a:r>
            <a:r>
              <a:rPr lang="en-US" sz="1800" dirty="0" smtClean="0"/>
              <a:t>µW 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</a:t>
            </a:r>
            <a:r>
              <a:rPr lang="en-US" sz="2000" dirty="0" smtClean="0"/>
              <a:t>device length </a:t>
            </a:r>
            <a:r>
              <a:rPr lang="en-US" sz="2000" dirty="0"/>
              <a:t>&lt; </a:t>
            </a:r>
            <a:r>
              <a:rPr lang="en-US" sz="2000" dirty="0" smtClean="0"/>
              <a:t>1 </a:t>
            </a:r>
            <a:r>
              <a:rPr lang="en-US" sz="2000" dirty="0"/>
              <a:t>µm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b) </a:t>
            </a:r>
            <a:r>
              <a:rPr lang="en-US" sz="2000" dirty="0" err="1"/>
              <a:t>Plasmonic</a:t>
            </a:r>
            <a:r>
              <a:rPr lang="en-US" sz="2000" dirty="0"/>
              <a:t> Modulator: 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Absorption (a)			 Phase (</a:t>
            </a:r>
            <a:r>
              <a:rPr lang="en-US" sz="2000" dirty="0" smtClean="0"/>
              <a:t>b)</a:t>
            </a:r>
            <a:endParaRPr lang="en-US" sz="2000" dirty="0"/>
          </a:p>
        </p:txBody>
      </p:sp>
      <p:pic>
        <p:nvPicPr>
          <p:cNvPr id="763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652963"/>
            <a:ext cx="65913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39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58" y="1700213"/>
            <a:ext cx="4122738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5564188" y="4149080"/>
            <a:ext cx="3416944" cy="20882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4" r="-166"/>
          <a:stretch/>
        </p:blipFill>
        <p:spPr bwMode="auto">
          <a:xfrm>
            <a:off x="4716066" y="1897430"/>
            <a:ext cx="2592238" cy="174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59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971550" y="1196975"/>
            <a:ext cx="7345363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 dirty="0"/>
              <a:t>Objective 2: Development of Receiver.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a) </a:t>
            </a:r>
            <a:r>
              <a:rPr lang="en-US" sz="2000" dirty="0" err="1"/>
              <a:t>Plasmonic</a:t>
            </a:r>
            <a:r>
              <a:rPr lang="en-US" sz="2000" dirty="0"/>
              <a:t> Amplifier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colloidal QDs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gain 10 dB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b) Fast </a:t>
            </a:r>
            <a:r>
              <a:rPr lang="en-US" sz="2000" dirty="0" err="1"/>
              <a:t>Plasmonic</a:t>
            </a:r>
            <a:r>
              <a:rPr lang="en-US" sz="2000" dirty="0"/>
              <a:t> </a:t>
            </a:r>
            <a:r>
              <a:rPr lang="en-US" sz="2000" dirty="0" err="1"/>
              <a:t>Photodetector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quantum efficiency &gt; 80%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</a:t>
            </a:r>
            <a:r>
              <a:rPr lang="en-US" sz="2000" dirty="0" err="1"/>
              <a:t>responsitivities</a:t>
            </a:r>
            <a:r>
              <a:rPr lang="en-US" sz="2000" dirty="0"/>
              <a:t> &gt; 0.1 A/W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 </a:t>
            </a:r>
          </a:p>
        </p:txBody>
      </p:sp>
      <p:pic>
        <p:nvPicPr>
          <p:cNvPr id="7659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35274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971550" y="1125538"/>
            <a:ext cx="7345363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/>
              <a:t>Objective 3: Passive Components.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a) Waveguide Couplers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size 50 – 100 nm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efficiency &gt;30%</a:t>
            </a:r>
          </a:p>
          <a:p>
            <a:pPr algn="l" eaLnBrk="1" hangingPunct="1">
              <a:lnSpc>
                <a:spcPct val="100000"/>
              </a:lnSpc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b) Beam Shaping Couplers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chip distance 1 mm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bandwidth &gt; 10 nm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efficiency &gt; 3 dB</a:t>
            </a:r>
          </a:p>
          <a:p>
            <a:pPr algn="l" eaLnBrk="1" hangingPunct="1">
              <a:lnSpc>
                <a:spcPct val="100000"/>
              </a:lnSpc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/>
              <a:t>c) Optical Filters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bandwidth  3 nm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suppression 10 dB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2000"/>
              <a:t>	- spectral range 30 nm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297021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316162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Project Overview: Objectives</a:t>
            </a:r>
          </a:p>
        </p:txBody>
      </p:sp>
      <p:pic>
        <p:nvPicPr>
          <p:cNvPr id="78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8136903" cy="543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467544" y="1772816"/>
            <a:ext cx="8568952" cy="4032448"/>
            <a:chOff x="467544" y="1772816"/>
            <a:chExt cx="8568952" cy="4032448"/>
          </a:xfrm>
        </p:grpSpPr>
        <p:sp>
          <p:nvSpPr>
            <p:cNvPr id="2" name="Rechteck 1"/>
            <p:cNvSpPr/>
            <p:nvPr/>
          </p:nvSpPr>
          <p:spPr bwMode="auto">
            <a:xfrm>
              <a:off x="467544" y="3717032"/>
              <a:ext cx="4176464" cy="20882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4932040" y="1772816"/>
              <a:ext cx="4104456" cy="208823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Rechteck 3"/>
          <p:cNvSpPr/>
          <p:nvPr/>
        </p:nvSpPr>
        <p:spPr>
          <a:xfrm>
            <a:off x="179512" y="868650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/>
              <a:t>Objective 4</a:t>
            </a:r>
            <a:r>
              <a:rPr lang="en-US" sz="2000" u="sng" dirty="0" smtClean="0"/>
              <a:t>: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081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Overview: Objectives</a:t>
            </a:r>
          </a:p>
        </p:txBody>
      </p:sp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323528" y="908720"/>
            <a:ext cx="84969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u="sng" dirty="0"/>
              <a:t>Objective 4</a:t>
            </a:r>
            <a:r>
              <a:rPr lang="en-US" sz="2000" dirty="0"/>
              <a:t>: </a:t>
            </a:r>
            <a:r>
              <a:rPr lang="en-US" sz="2000" dirty="0" smtClean="0"/>
              <a:t>Applications (Interconnect Challenge) / Benchmarking</a:t>
            </a:r>
            <a:endParaRPr lang="en-US" sz="2000" dirty="0"/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 rotWithShape="1">
          <a:blip r:embed="rId3"/>
          <a:srcRect l="-114" t="14591" r="114" b="322"/>
          <a:stretch/>
        </p:blipFill>
        <p:spPr>
          <a:xfrm>
            <a:off x="107504" y="1365142"/>
            <a:ext cx="8856984" cy="5448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2 Results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55576" y="2056061"/>
            <a:ext cx="774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Allow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continue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modifications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4" name="Rechteck 3"/>
          <p:cNvSpPr/>
          <p:nvPr/>
        </p:nvSpPr>
        <p:spPr bwMode="auto">
          <a:xfrm>
            <a:off x="611560" y="1844824"/>
            <a:ext cx="7920880" cy="1008112"/>
          </a:xfrm>
          <a:prstGeom prst="rect">
            <a:avLst/>
          </a:prstGeom>
          <a:noFill/>
          <a:ln w="19050" cap="flat" cmpd="sng" algn="ctr">
            <a:solidFill>
              <a:srgbClr val="5A42B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2 Recommendations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5571" y="1052736"/>
            <a:ext cx="8468747" cy="1384995"/>
          </a:xfrm>
          <a:prstGeom prst="rect">
            <a:avLst/>
          </a:prstGeom>
          <a:ln w="19050">
            <a:solidFill>
              <a:srgbClr val="220060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 smtClean="0"/>
              <a:t>1. Before </a:t>
            </a:r>
            <a:r>
              <a:rPr lang="en-US" sz="1400" b="0" dirty="0"/>
              <a:t>implementing the system level </a:t>
            </a:r>
            <a:r>
              <a:rPr lang="en-US" sz="1400" b="0" dirty="0" smtClean="0"/>
              <a:t>demonstrator(s), </a:t>
            </a:r>
            <a:r>
              <a:rPr lang="en-US" sz="1400" b="0" dirty="0"/>
              <a:t>make an analysis of the </a:t>
            </a:r>
            <a:r>
              <a:rPr lang="en-US" sz="1400" b="0" dirty="0" smtClean="0"/>
              <a:t>expected interconnect </a:t>
            </a:r>
            <a:r>
              <a:rPr lang="en-US" sz="1400" b="0" dirty="0"/>
              <a:t>parameters at system level (e.g. data </a:t>
            </a:r>
            <a:r>
              <a:rPr lang="en-US" sz="1400" b="0" dirty="0" smtClean="0"/>
              <a:t>rate</a:t>
            </a:r>
            <a:r>
              <a:rPr lang="en-US" sz="1400" b="0" dirty="0"/>
              <a:t>, latency, power consumption, foot </a:t>
            </a:r>
            <a:r>
              <a:rPr lang="en-US" sz="1400" b="0" dirty="0" smtClean="0"/>
              <a:t>print</a:t>
            </a:r>
            <a:r>
              <a:rPr lang="en-US" sz="1400" b="0" dirty="0"/>
              <a:t>) for different possible architectures of the </a:t>
            </a:r>
            <a:r>
              <a:rPr lang="en-US" sz="1400" b="0" dirty="0" smtClean="0"/>
              <a:t>system </a:t>
            </a:r>
            <a:r>
              <a:rPr lang="en-US" sz="1400" b="0" dirty="0"/>
              <a:t>level demonstrator, based on known </a:t>
            </a:r>
            <a:r>
              <a:rPr lang="en-US" sz="1400" b="0" dirty="0" smtClean="0"/>
              <a:t>or </a:t>
            </a:r>
            <a:r>
              <a:rPr lang="en-US" sz="1400" b="0" dirty="0"/>
              <a:t>expected component performances. Compare these </a:t>
            </a:r>
            <a:r>
              <a:rPr lang="en-US" sz="1400" b="0" dirty="0" smtClean="0"/>
              <a:t>system </a:t>
            </a:r>
            <a:r>
              <a:rPr lang="en-US" sz="1400" b="0" dirty="0"/>
              <a:t>level values with data from </a:t>
            </a:r>
            <a:r>
              <a:rPr lang="en-US" sz="1400" b="0" dirty="0" smtClean="0"/>
              <a:t>other </a:t>
            </a:r>
            <a:r>
              <a:rPr lang="en-US" sz="1400" b="0" dirty="0"/>
              <a:t>research groups and commercial data. Report </a:t>
            </a:r>
            <a:r>
              <a:rPr lang="en-US" sz="1400" b="0" dirty="0" smtClean="0"/>
              <a:t>these </a:t>
            </a:r>
            <a:r>
              <a:rPr lang="en-US" sz="1400" b="0" dirty="0"/>
              <a:t>data in deliverable D1.5 or in </a:t>
            </a:r>
            <a:r>
              <a:rPr lang="en-US" sz="1400" b="0" dirty="0" smtClean="0"/>
              <a:t>milestone </a:t>
            </a:r>
            <a:r>
              <a:rPr lang="en-US" sz="1400" b="0" dirty="0"/>
              <a:t>report M39, as appropriate. When this </a:t>
            </a:r>
            <a:r>
              <a:rPr lang="en-US" sz="1400" b="0" dirty="0" smtClean="0"/>
              <a:t>document </a:t>
            </a:r>
            <a:r>
              <a:rPr lang="en-US" sz="1400" b="0" dirty="0"/>
              <a:t>is ready, send it also to the </a:t>
            </a:r>
            <a:r>
              <a:rPr lang="en-US" sz="1400" b="0" dirty="0" smtClean="0"/>
              <a:t>reviewers</a:t>
            </a:r>
            <a:r>
              <a:rPr lang="en-US" sz="1400" b="0" dirty="0"/>
              <a:t>. 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4860032" y="3573016"/>
            <a:ext cx="914400" cy="91440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1520" y="2708920"/>
            <a:ext cx="865891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0" dirty="0" smtClean="0"/>
              <a:t>Ongoing evaluation </a:t>
            </a:r>
            <a:r>
              <a:rPr lang="en-US" sz="1600" b="0" dirty="0"/>
              <a:t>of the following interconnection </a:t>
            </a:r>
            <a:r>
              <a:rPr lang="en-US" sz="1600" b="0" dirty="0" smtClean="0"/>
              <a:t>systems (VPI Photonics software): </a:t>
            </a:r>
            <a:endParaRPr lang="de-DE" sz="1600" b="0" dirty="0"/>
          </a:p>
          <a:p>
            <a:pPr>
              <a:spcAft>
                <a:spcPts val="600"/>
              </a:spcAft>
            </a:pPr>
            <a:r>
              <a:rPr lang="en-US" sz="1600" b="0" dirty="0"/>
              <a:t>a) </a:t>
            </a:r>
            <a:r>
              <a:rPr lang="en-US" sz="1600" b="0" dirty="0" smtClean="0"/>
              <a:t>Directly </a:t>
            </a:r>
            <a:r>
              <a:rPr lang="en-US" sz="1600" b="0" dirty="0"/>
              <a:t>modulated laser (DML) - based </a:t>
            </a:r>
            <a:r>
              <a:rPr lang="en-US" sz="1600" b="0" dirty="0" smtClean="0"/>
              <a:t>system</a:t>
            </a:r>
            <a:endParaRPr lang="de-DE" sz="1600" b="0" dirty="0"/>
          </a:p>
          <a:p>
            <a:r>
              <a:rPr lang="en-US" sz="1600" b="0" dirty="0"/>
              <a:t>b) </a:t>
            </a:r>
            <a:r>
              <a:rPr lang="en-US" sz="1600" b="0" dirty="0" smtClean="0"/>
              <a:t>Phase modulation scheme: </a:t>
            </a:r>
          </a:p>
          <a:p>
            <a:r>
              <a:rPr lang="en-US" sz="1600" b="0" dirty="0"/>
              <a:t> </a:t>
            </a:r>
            <a:r>
              <a:rPr lang="en-US" sz="1600" b="0" dirty="0" smtClean="0"/>
              <a:t>    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MZM + (</a:t>
            </a:r>
            <a:r>
              <a:rPr lang="en-US" sz="1600" b="0" dirty="0" err="1" smtClean="0"/>
              <a:t>metallo</a:t>
            </a:r>
            <a:r>
              <a:rPr lang="en-US" sz="1600" b="0" dirty="0" smtClean="0"/>
              <a:t>-dielectric) </a:t>
            </a:r>
            <a:r>
              <a:rPr lang="en-US" sz="1600" b="0" dirty="0"/>
              <a:t>laser </a:t>
            </a:r>
            <a:r>
              <a:rPr lang="en-US" sz="1600" b="0" dirty="0" smtClean="0"/>
              <a:t>source,    </a:t>
            </a:r>
          </a:p>
          <a:p>
            <a:r>
              <a:rPr lang="en-US" sz="1600" b="0" dirty="0"/>
              <a:t> </a:t>
            </a:r>
            <a:r>
              <a:rPr lang="en-US" sz="1600" b="0" dirty="0" smtClean="0"/>
              <a:t>   (binary </a:t>
            </a:r>
            <a:r>
              <a:rPr lang="en-US" sz="1600" b="0" dirty="0"/>
              <a:t>phase shift keying (BPSK) </a:t>
            </a:r>
            <a:r>
              <a:rPr lang="en-US" sz="1600" b="0" dirty="0" smtClean="0"/>
              <a:t>transmission,</a:t>
            </a:r>
          </a:p>
          <a:p>
            <a:pPr>
              <a:spcAft>
                <a:spcPts val="600"/>
              </a:spcAft>
            </a:pPr>
            <a:r>
              <a:rPr lang="en-US" sz="1600" b="0" dirty="0"/>
              <a:t> </a:t>
            </a:r>
            <a:r>
              <a:rPr lang="en-US" sz="1600" b="0" dirty="0" smtClean="0"/>
              <a:t>    differential </a:t>
            </a:r>
            <a:r>
              <a:rPr lang="en-US" sz="1600" b="0" dirty="0"/>
              <a:t>phase shift keying (DPSK) </a:t>
            </a:r>
            <a:r>
              <a:rPr lang="en-US" sz="1600" b="0" dirty="0" smtClean="0"/>
              <a:t>detection)</a:t>
            </a:r>
            <a:endParaRPr lang="de-DE" sz="1600" b="0" dirty="0"/>
          </a:p>
          <a:p>
            <a:r>
              <a:rPr lang="en-US" sz="1600" b="0" dirty="0"/>
              <a:t>c) </a:t>
            </a:r>
            <a:r>
              <a:rPr lang="en-US" sz="1600" b="0" dirty="0" smtClean="0"/>
              <a:t>Intensity </a:t>
            </a:r>
            <a:r>
              <a:rPr lang="en-US" sz="1600" b="0" dirty="0"/>
              <a:t>modulation </a:t>
            </a:r>
            <a:r>
              <a:rPr lang="en-US" sz="1600" b="0" dirty="0" smtClean="0"/>
              <a:t>scheme: </a:t>
            </a:r>
          </a:p>
          <a:p>
            <a:r>
              <a:rPr lang="en-US" sz="1600" b="0" dirty="0"/>
              <a:t> </a:t>
            </a:r>
            <a:r>
              <a:rPr lang="en-US" sz="1600" b="0" dirty="0" smtClean="0"/>
              <a:t>   </a:t>
            </a:r>
            <a:r>
              <a:rPr lang="en-US" sz="1600" b="0" dirty="0" err="1" smtClean="0"/>
              <a:t>plasmonic</a:t>
            </a:r>
            <a:r>
              <a:rPr lang="en-US" sz="1600" b="0" dirty="0" smtClean="0"/>
              <a:t> </a:t>
            </a:r>
            <a:r>
              <a:rPr lang="en-US" sz="1600" b="0" dirty="0"/>
              <a:t>MZM driven + </a:t>
            </a:r>
            <a:r>
              <a:rPr lang="en-US" sz="1600" b="0" dirty="0" smtClean="0"/>
              <a:t>(</a:t>
            </a:r>
            <a:r>
              <a:rPr lang="en-US" sz="1600" b="0" dirty="0" err="1" smtClean="0"/>
              <a:t>metallo</a:t>
            </a:r>
            <a:r>
              <a:rPr lang="en-US" sz="1600" b="0" dirty="0" smtClean="0"/>
              <a:t>-dielectric) laser </a:t>
            </a:r>
          </a:p>
          <a:p>
            <a:r>
              <a:rPr lang="en-US" sz="1600" b="0" dirty="0"/>
              <a:t> </a:t>
            </a:r>
            <a:r>
              <a:rPr lang="en-US" sz="1600" b="0" dirty="0" smtClean="0"/>
              <a:t>   (direct </a:t>
            </a:r>
            <a:r>
              <a:rPr lang="en-US" sz="1600" b="0" dirty="0"/>
              <a:t>detection at the </a:t>
            </a:r>
            <a:r>
              <a:rPr lang="en-US" sz="1600" b="0" dirty="0" smtClean="0"/>
              <a:t>receiver) </a:t>
            </a:r>
            <a:endParaRPr lang="de-DE" sz="1600" b="0" dirty="0"/>
          </a:p>
        </p:txBody>
      </p:sp>
      <p:grpSp>
        <p:nvGrpSpPr>
          <p:cNvPr id="788480" name="Gruppieren 788479"/>
          <p:cNvGrpSpPr/>
          <p:nvPr/>
        </p:nvGrpSpPr>
        <p:grpSpPr>
          <a:xfrm>
            <a:off x="5329793" y="3465120"/>
            <a:ext cx="3652652" cy="1116008"/>
            <a:chOff x="5383844" y="3753152"/>
            <a:chExt cx="3652652" cy="1116008"/>
          </a:xfrm>
        </p:grpSpPr>
        <p:pic>
          <p:nvPicPr>
            <p:cNvPr id="78848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51500"/>
            <a:stretch/>
          </p:blipFill>
          <p:spPr bwMode="auto">
            <a:xfrm>
              <a:off x="5401644" y="3753152"/>
              <a:ext cx="3567113" cy="10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5383844" y="3841303"/>
              <a:ext cx="4122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(b)</a:t>
              </a:r>
              <a:endParaRPr lang="de-DE" sz="1400" dirty="0"/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5383844" y="3753152"/>
              <a:ext cx="3652652" cy="111600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8481" name="Gruppieren 788480"/>
          <p:cNvGrpSpPr/>
          <p:nvPr/>
        </p:nvGrpSpPr>
        <p:grpSpPr>
          <a:xfrm>
            <a:off x="5329793" y="4653136"/>
            <a:ext cx="3652652" cy="1116008"/>
            <a:chOff x="5383844" y="4941168"/>
            <a:chExt cx="3652652" cy="1116008"/>
          </a:xfrm>
        </p:grpSpPr>
        <p:pic>
          <p:nvPicPr>
            <p:cNvPr id="78848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32" b="-2014"/>
            <a:stretch/>
          </p:blipFill>
          <p:spPr bwMode="auto">
            <a:xfrm>
              <a:off x="5401644" y="5013280"/>
              <a:ext cx="3567113" cy="93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" name="Rechteck 118"/>
            <p:cNvSpPr/>
            <p:nvPr/>
          </p:nvSpPr>
          <p:spPr bwMode="auto">
            <a:xfrm>
              <a:off x="5383844" y="4941168"/>
              <a:ext cx="3652652" cy="111600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Textfeld 119"/>
            <p:cNvSpPr txBox="1"/>
            <p:nvPr/>
          </p:nvSpPr>
          <p:spPr>
            <a:xfrm>
              <a:off x="5393462" y="4993431"/>
              <a:ext cx="4026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400" dirty="0" smtClean="0"/>
                <a:t>(c)</a:t>
              </a:r>
              <a:endParaRPr lang="de-DE" sz="1400" dirty="0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39552" y="544522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D1.5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2 Recommendations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5571" y="891877"/>
            <a:ext cx="8468747" cy="1384995"/>
          </a:xfrm>
          <a:prstGeom prst="rect">
            <a:avLst/>
          </a:prstGeom>
          <a:ln w="19050">
            <a:solidFill>
              <a:srgbClr val="220060"/>
            </a:solidFill>
          </a:ln>
        </p:spPr>
        <p:txBody>
          <a:bodyPr wrap="square">
            <a:spAutoFit/>
          </a:bodyPr>
          <a:lstStyle/>
          <a:p>
            <a:r>
              <a:rPr lang="en-US" sz="1400" b="0" dirty="0" smtClean="0"/>
              <a:t>1. Before </a:t>
            </a:r>
            <a:r>
              <a:rPr lang="en-US" sz="1400" b="0" dirty="0"/>
              <a:t>implementing the system level </a:t>
            </a:r>
            <a:r>
              <a:rPr lang="en-US" sz="1400" b="0" dirty="0" smtClean="0"/>
              <a:t>demonstrator(s), </a:t>
            </a:r>
            <a:r>
              <a:rPr lang="en-US" sz="1400" b="0" dirty="0"/>
              <a:t>make an analysis of the </a:t>
            </a:r>
            <a:r>
              <a:rPr lang="en-US" sz="1400" b="0" dirty="0" smtClean="0"/>
              <a:t>expected interconnect </a:t>
            </a:r>
            <a:r>
              <a:rPr lang="en-US" sz="1400" b="0" dirty="0"/>
              <a:t>parameters at system level (e.g. data </a:t>
            </a:r>
            <a:r>
              <a:rPr lang="en-US" sz="1400" b="0" dirty="0" smtClean="0"/>
              <a:t>rate</a:t>
            </a:r>
            <a:r>
              <a:rPr lang="en-US" sz="1400" b="0" dirty="0"/>
              <a:t>, latency, power consumption, foot </a:t>
            </a:r>
            <a:r>
              <a:rPr lang="en-US" sz="1400" b="0" dirty="0" smtClean="0"/>
              <a:t>print</a:t>
            </a:r>
            <a:r>
              <a:rPr lang="en-US" sz="1400" b="0" dirty="0"/>
              <a:t>) for different possible architectures of the </a:t>
            </a:r>
            <a:r>
              <a:rPr lang="en-US" sz="1400" b="0" dirty="0" smtClean="0"/>
              <a:t>system </a:t>
            </a:r>
            <a:r>
              <a:rPr lang="en-US" sz="1400" b="0" dirty="0"/>
              <a:t>level demonstrator, based on known </a:t>
            </a:r>
            <a:r>
              <a:rPr lang="en-US" sz="1400" b="0" dirty="0" smtClean="0"/>
              <a:t>or </a:t>
            </a:r>
            <a:r>
              <a:rPr lang="en-US" sz="1400" b="0" dirty="0"/>
              <a:t>expected component performances. Compare these </a:t>
            </a:r>
            <a:r>
              <a:rPr lang="en-US" sz="1400" b="0" dirty="0" smtClean="0"/>
              <a:t>system </a:t>
            </a:r>
            <a:r>
              <a:rPr lang="en-US" sz="1400" b="0" dirty="0"/>
              <a:t>level values with data from </a:t>
            </a:r>
            <a:r>
              <a:rPr lang="en-US" sz="1400" b="0" dirty="0" smtClean="0"/>
              <a:t>other </a:t>
            </a:r>
            <a:r>
              <a:rPr lang="en-US" sz="1400" b="0" dirty="0"/>
              <a:t>research groups and commercial data. Report </a:t>
            </a:r>
            <a:r>
              <a:rPr lang="en-US" sz="1400" b="0" dirty="0" smtClean="0"/>
              <a:t>these </a:t>
            </a:r>
            <a:r>
              <a:rPr lang="en-US" sz="1400" b="0" dirty="0"/>
              <a:t>data in deliverable D1.5 or in </a:t>
            </a:r>
            <a:r>
              <a:rPr lang="en-US" sz="1400" b="0" dirty="0" smtClean="0"/>
              <a:t>milestone </a:t>
            </a:r>
            <a:r>
              <a:rPr lang="en-US" sz="1400" b="0" dirty="0"/>
              <a:t>report M39, as appropriate. When this </a:t>
            </a:r>
            <a:r>
              <a:rPr lang="en-US" sz="1400" b="0" dirty="0" smtClean="0"/>
              <a:t>document </a:t>
            </a:r>
            <a:r>
              <a:rPr lang="en-US" sz="1400" b="0" dirty="0"/>
              <a:t>is ready, send it also to the </a:t>
            </a:r>
            <a:r>
              <a:rPr lang="en-US" sz="1400" b="0" dirty="0" smtClean="0"/>
              <a:t>reviewers</a:t>
            </a:r>
            <a:r>
              <a:rPr lang="en-US" sz="1400" b="0" dirty="0"/>
              <a:t>. </a:t>
            </a:r>
          </a:p>
        </p:txBody>
      </p:sp>
      <p:sp>
        <p:nvSpPr>
          <p:cNvPr id="2" name="Rechteck 1"/>
          <p:cNvSpPr/>
          <p:nvPr/>
        </p:nvSpPr>
        <p:spPr>
          <a:xfrm>
            <a:off x="305571" y="2742496"/>
            <a:ext cx="8468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M39: Concept for system integration is under continuous update</a:t>
            </a:r>
            <a:endParaRPr lang="de-DE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704794" y="274249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Delayed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7668344" y="2708920"/>
            <a:ext cx="1259694" cy="47048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305571" y="3840874"/>
            <a:ext cx="8468747" cy="2036398"/>
            <a:chOff x="305571" y="3840874"/>
            <a:chExt cx="8468747" cy="2036398"/>
          </a:xfrm>
        </p:grpSpPr>
        <p:sp>
          <p:nvSpPr>
            <p:cNvPr id="7" name="Rechteck 6"/>
            <p:cNvSpPr/>
            <p:nvPr/>
          </p:nvSpPr>
          <p:spPr>
            <a:xfrm>
              <a:off x="305571" y="3884124"/>
              <a:ext cx="8468747" cy="33855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0" dirty="0" smtClean="0"/>
                <a:t>2. In </a:t>
              </a:r>
              <a:r>
                <a:rPr lang="en-US" sz="1600" b="0" dirty="0"/>
                <a:t>deliverable D6.3, extend this comparison with </a:t>
              </a:r>
              <a:r>
                <a:rPr lang="en-US" sz="1600" b="0" dirty="0" smtClean="0"/>
                <a:t>the </a:t>
              </a:r>
              <a:r>
                <a:rPr lang="en-US" sz="1600" b="0" dirty="0"/>
                <a:t>actually measured system level data. 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305571" y="3840874"/>
              <a:ext cx="8468747" cy="44293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305571" y="4499828"/>
              <a:ext cx="1314101" cy="100811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4716016" y="4499828"/>
              <a:ext cx="914400" cy="9144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de-D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305571" y="4860407"/>
              <a:ext cx="744267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D6.3 - Report </a:t>
              </a:r>
              <a:r>
                <a:rPr lang="en-US" dirty="0"/>
                <a:t>on chip to chip interconnect </a:t>
              </a:r>
              <a:r>
                <a:rPr lang="en-US" dirty="0" smtClean="0"/>
                <a:t>characterization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305571" y="5507940"/>
              <a:ext cx="3082895" cy="3693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Rescheduled for month 45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4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2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612000" y="836712"/>
            <a:ext cx="756019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Objectives: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cs typeface="Arial"/>
              </a:rPr>
              <a:t>Initial benchmarking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cs typeface="Arial"/>
              </a:rPr>
              <a:t>Definition and specification of </a:t>
            </a:r>
            <a:r>
              <a:rPr lang="en-US" b="0" dirty="0">
                <a:cs typeface="Arial"/>
              </a:rPr>
              <a:t>optical interconnection system environment and parameters </a:t>
            </a:r>
            <a:r>
              <a:rPr lang="en-US" b="0" dirty="0" smtClean="0">
                <a:cs typeface="Arial"/>
              </a:rPr>
              <a:t>(to be used for performance evaluation)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cs typeface="Arial"/>
              </a:rPr>
              <a:t>To </a:t>
            </a:r>
            <a:r>
              <a:rPr lang="en-US" b="0" dirty="0">
                <a:cs typeface="Arial"/>
              </a:rPr>
              <a:t>develop a cycle accurate VHDL model of </a:t>
            </a:r>
            <a:r>
              <a:rPr lang="en-US" b="0" dirty="0" err="1" smtClean="0">
                <a:cs typeface="Arial"/>
              </a:rPr>
              <a:t>serializer</a:t>
            </a:r>
            <a:r>
              <a:rPr lang="en-US" b="0" dirty="0" smtClean="0">
                <a:cs typeface="Arial"/>
              </a:rPr>
              <a:t>/</a:t>
            </a:r>
            <a:r>
              <a:rPr lang="en-US" b="0" dirty="0" err="1" smtClean="0">
                <a:cs typeface="Arial"/>
              </a:rPr>
              <a:t>deserializer</a:t>
            </a:r>
            <a:endParaRPr lang="en-US" b="0" dirty="0" smtClean="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 smtClean="0">
                <a:cs typeface="Arial"/>
              </a:rPr>
              <a:t>System modeling</a:t>
            </a:r>
            <a:endParaRPr lang="en-US" u="sng" dirty="0">
              <a:ea typeface="ＭＳ Ｐゴシック" pitchFamily="34" charset="-128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612000" y="2942129"/>
            <a:ext cx="8316484" cy="3326745"/>
            <a:chOff x="612000" y="2942129"/>
            <a:chExt cx="8316484" cy="3326745"/>
          </a:xfrm>
        </p:grpSpPr>
        <p:sp>
          <p:nvSpPr>
            <p:cNvPr id="4" name="TextBox 1"/>
            <p:cNvSpPr txBox="1"/>
            <p:nvPr/>
          </p:nvSpPr>
          <p:spPr>
            <a:xfrm>
              <a:off x="1763688" y="5268600"/>
              <a:ext cx="7164796" cy="10002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-&gt; Evaluation </a:t>
              </a:r>
              <a:r>
                <a:rPr lang="en-US" dirty="0"/>
                <a:t>of the end-to-end loss in the system </a:t>
              </a:r>
              <a:r>
                <a:rPr lang="en-US" dirty="0" smtClean="0"/>
                <a:t>(ongoing)</a:t>
              </a:r>
              <a:endParaRPr lang="en-US" dirty="0"/>
            </a:p>
            <a:p>
              <a:pPr>
                <a:spcBef>
                  <a:spcPts val="600"/>
                </a:spcBef>
              </a:pPr>
              <a:r>
                <a:rPr lang="en-US" dirty="0" smtClean="0"/>
                <a:t>-&gt; Analysis </a:t>
              </a:r>
              <a:r>
                <a:rPr lang="en-US" dirty="0"/>
                <a:t>of the overall loss as function of </a:t>
              </a:r>
              <a:r>
                <a:rPr lang="en-US" dirty="0" smtClean="0"/>
                <a:t>system </a:t>
              </a:r>
              <a:r>
                <a:rPr lang="en-US" dirty="0"/>
                <a:t>parameters </a:t>
              </a:r>
              <a:endParaRPr lang="en-US" dirty="0" smtClean="0"/>
            </a:p>
            <a:p>
              <a:r>
                <a:rPr lang="en-US" dirty="0"/>
                <a:t> </a:t>
              </a:r>
              <a:r>
                <a:rPr lang="en-US" dirty="0" smtClean="0"/>
                <a:t>   </a:t>
              </a:r>
              <a:r>
                <a:rPr lang="en-US" dirty="0" smtClean="0"/>
                <a:t>(bit-rate, targeted </a:t>
              </a:r>
              <a:r>
                <a:rPr lang="en-US" dirty="0"/>
                <a:t>BER level</a:t>
              </a:r>
              <a:r>
                <a:rPr lang="en-US" dirty="0" smtClean="0"/>
                <a:t>)</a:t>
              </a:r>
              <a:endParaRPr lang="el-GR" dirty="0"/>
            </a:p>
          </p:txBody>
        </p:sp>
        <p:sp>
          <p:nvSpPr>
            <p:cNvPr id="2" name="Rechteck 1"/>
            <p:cNvSpPr/>
            <p:nvPr/>
          </p:nvSpPr>
          <p:spPr>
            <a:xfrm>
              <a:off x="612000" y="2942129"/>
              <a:ext cx="8136464" cy="2254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defRPr/>
              </a:pPr>
              <a:r>
                <a:rPr lang="en-US" sz="2000" u="sng" dirty="0">
                  <a:ea typeface="ＭＳ Ｐゴシック" pitchFamily="34" charset="-128"/>
                </a:rPr>
                <a:t>Achievements:</a:t>
              </a:r>
            </a:p>
            <a:p>
              <a:pPr>
                <a:spcBef>
                  <a:spcPts val="600"/>
                </a:spcBef>
              </a:pPr>
              <a:r>
                <a:rPr lang="en-US" b="0" dirty="0"/>
                <a:t>Modeling of the three architectures with latest characteristics of the system components:</a:t>
              </a:r>
            </a:p>
            <a:p>
              <a:pPr marL="342900" indent="-3429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b="0" dirty="0"/>
                <a:t>A directly modulated laser (DML) - based system</a:t>
              </a:r>
            </a:p>
            <a:p>
              <a:pPr marL="342900" indent="-3429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b="0" dirty="0"/>
                <a:t>A binary phase shift keying (BPSK) transmitter utilizing the MZM and external CW laser</a:t>
              </a:r>
            </a:p>
            <a:p>
              <a:pPr marL="342900" indent="-34290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b="0" dirty="0"/>
                <a:t>An intensity modulation transmitter (MZM and external CW laser)</a:t>
              </a:r>
              <a:endParaRPr lang="en-US" b="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5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2162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8168298"/>
              </p:ext>
            </p:extLst>
          </p:nvPr>
        </p:nvGraphicFramePr>
        <p:xfrm>
          <a:off x="1763688" y="1331586"/>
          <a:ext cx="5502275" cy="2899844"/>
        </p:xfrm>
        <a:graphic>
          <a:graphicData uri="http://schemas.openxmlformats.org/drawingml/2006/table">
            <a:tbl>
              <a:tblPr/>
              <a:tblGrid>
                <a:gridCol w="1536700"/>
                <a:gridCol w="3965575"/>
              </a:tblGrid>
              <a:tr h="4487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 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KIT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Manfred Kohl,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Argishty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Melikyan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TU/e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Meint Smit, </a:t>
                      </a:r>
                      <a:r>
                        <a:rPr lang="en-US" dirty="0" smtClean="0"/>
                        <a:t>Victor </a:t>
                      </a:r>
                      <a:r>
                        <a:rPr lang="en-US" dirty="0" err="1" smtClean="0"/>
                        <a:t>Calzadilla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UVEG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Juan Martinez Pastor      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IMEC (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UGent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Dries Van Thourhout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ETH (ST)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Juerg Leuthold, Claudia Hößbacher</a:t>
                      </a: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AIT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Christoforos Kachris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800" marR="10800" marT="1080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CC">
                            <a:gamma/>
                            <a:tint val="48627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3219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Attendees</a:t>
            </a:r>
          </a:p>
        </p:txBody>
      </p:sp>
    </p:spTree>
    <p:extLst>
      <p:ext uri="{BB962C8B-B14F-4D97-AF65-F5344CB8AC3E}">
        <p14:creationId xmlns:p14="http://schemas.microsoft.com/office/powerpoint/2010/main" val="31965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3 </a:t>
            </a:r>
            <a:r>
              <a:rPr lang="en-US" sz="3200" dirty="0" smtClean="0"/>
              <a:t>Summary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55576" y="908720"/>
            <a:ext cx="7920880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dirty="0" smtClean="0"/>
              <a:t>Objectives</a:t>
            </a:r>
            <a:endParaRPr lang="en-US" sz="18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/>
              <a:t>Design and simulate a plasmonic/metallic nanolaser and a plasmonic modulator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/>
              <a:t>Fabricate/characterize the electrically driven </a:t>
            </a:r>
            <a:r>
              <a:rPr lang="en-US" sz="1800" b="0" dirty="0"/>
              <a:t>plasmonic/metallic </a:t>
            </a:r>
            <a:r>
              <a:rPr lang="en-US" sz="1800" b="0" dirty="0" smtClean="0"/>
              <a:t>nanolaser and </a:t>
            </a:r>
            <a:r>
              <a:rPr lang="en-US" sz="1800" b="0" dirty="0" err="1" smtClean="0"/>
              <a:t>plasmonic</a:t>
            </a:r>
            <a:r>
              <a:rPr lang="en-US" sz="1800" b="0" dirty="0" smtClean="0"/>
              <a:t> </a:t>
            </a:r>
            <a:r>
              <a:rPr lang="en-US" sz="1800" b="0" dirty="0" smtClean="0"/>
              <a:t>modulator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40155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4854723" y="1556792"/>
            <a:ext cx="4037757" cy="2287347"/>
            <a:chOff x="5004048" y="1484784"/>
            <a:chExt cx="5872058" cy="3240360"/>
          </a:xfrm>
        </p:grpSpPr>
        <p:pic>
          <p:nvPicPr>
            <p:cNvPr id="20" name="Picture 3" descr="C:\Users\Melikyan\Documents\W63D\02_Publication\02_Conferences\06_ECOC'14_postdeadline\Graphs_v1_v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11" t="5411" r="27268"/>
            <a:stretch/>
          </p:blipFill>
          <p:spPr bwMode="auto">
            <a:xfrm>
              <a:off x="5058593" y="1700501"/>
              <a:ext cx="5654883" cy="2952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hteck 20"/>
            <p:cNvSpPr/>
            <p:nvPr/>
          </p:nvSpPr>
          <p:spPr bwMode="gray">
            <a:xfrm>
              <a:off x="10364601" y="1635658"/>
              <a:ext cx="511505" cy="3653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hteck 21"/>
            <p:cNvSpPr/>
            <p:nvPr/>
          </p:nvSpPr>
          <p:spPr bwMode="gray">
            <a:xfrm>
              <a:off x="5004048" y="1484784"/>
              <a:ext cx="511505" cy="3653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10548664" y="3573016"/>
              <a:ext cx="216024" cy="115212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3 </a:t>
            </a:r>
            <a:r>
              <a:rPr lang="en-US" sz="3200" dirty="0" smtClean="0"/>
              <a:t>Highlights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1520" y="980728"/>
            <a:ext cx="4320479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Nanolaser fabrication            </a:t>
            </a:r>
            <a:r>
              <a:rPr lang="en-US" sz="2000" b="0" dirty="0" smtClean="0"/>
              <a:t>(2</a:t>
            </a:r>
            <a:r>
              <a:rPr lang="en-US" sz="2000" b="0" baseline="30000" dirty="0" smtClean="0"/>
              <a:t>nd</a:t>
            </a:r>
            <a:r>
              <a:rPr lang="en-US" sz="2000" b="0" dirty="0" smtClean="0"/>
              <a:t> run in process)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Low-loss </a:t>
            </a:r>
            <a:r>
              <a:rPr lang="en-US" sz="2000" dirty="0" smtClean="0"/>
              <a:t>low-resistance ohmic contacts (Ge/Ag</a:t>
            </a:r>
            <a:r>
              <a:rPr lang="en-US" sz="2000" dirty="0" smtClean="0"/>
              <a:t>)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 grating coupler</a:t>
            </a: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1500" b="0" baseline="300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716016" y="980728"/>
            <a:ext cx="4464497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/>
              <a:t>Mach-Zehnder Modulator fabrication (completed</a:t>
            </a:r>
            <a:r>
              <a:rPr lang="en-US" sz="2000" dirty="0" smtClean="0"/>
              <a:t>)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13" name="Picture 3" descr="K:\SEM\2014\Victor\2014-09-19_RA2277_Q1_run2\04-afterGratingsEtch_and_maskRemoval\device10_panorama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07" y="1844824"/>
            <a:ext cx="3175245" cy="254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K:\SEM\2014\Victor\2014-09-19_RA2277_Q1_run2\03-afterWaveguidesEtch_cleaning_and_maskRemoval\device10_ti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55" y="1847556"/>
            <a:ext cx="1156883" cy="92516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71601" y="3671598"/>
            <a:ext cx="27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  <a:latin typeface="+mn-lt"/>
              </a:rPr>
              <a:t>Processing </a:t>
            </a:r>
            <a:r>
              <a:rPr lang="en-US" sz="1400" b="0" dirty="0" smtClean="0">
                <a:solidFill>
                  <a:schemeClr val="bg1"/>
                </a:solidFill>
                <a:latin typeface="+mn-lt"/>
              </a:rPr>
              <a:t>in III-V layer stack</a:t>
            </a:r>
          </a:p>
          <a:p>
            <a:r>
              <a:rPr lang="en-US" sz="1400" b="0" dirty="0" smtClean="0">
                <a:solidFill>
                  <a:schemeClr val="bg1"/>
                </a:solidFill>
                <a:latin typeface="+mn-lt"/>
              </a:rPr>
              <a:t>on silicon substrate</a:t>
            </a:r>
            <a:endParaRPr lang="en-US" sz="1400" b="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1475655" y="2053507"/>
            <a:ext cx="1368154" cy="38093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4" descr="C:\Users\vcalzadilla\Desktop\Picture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96" y="5075433"/>
            <a:ext cx="1584176" cy="1288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84" y="4368708"/>
            <a:ext cx="2912680" cy="1970240"/>
          </a:xfrm>
          <a:prstGeom prst="rect">
            <a:avLst/>
          </a:prstGeom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16941" y="3801234"/>
            <a:ext cx="4464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Absorption </a:t>
            </a:r>
            <a:r>
              <a:rPr lang="en-US" sz="2000" dirty="0"/>
              <a:t>Modulator </a:t>
            </a:r>
            <a:r>
              <a:rPr lang="en-US" sz="2000" dirty="0" smtClean="0"/>
              <a:t>fabrication </a:t>
            </a:r>
            <a:r>
              <a:rPr lang="en-US" sz="2000" b="0" dirty="0" smtClean="0"/>
              <a:t>(2</a:t>
            </a:r>
            <a:r>
              <a:rPr lang="en-US" sz="2000" b="0" baseline="30000" dirty="0" smtClean="0"/>
              <a:t>nd</a:t>
            </a:r>
            <a:r>
              <a:rPr lang="en-US" sz="2000" b="0" dirty="0" smtClean="0"/>
              <a:t> run in process)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994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3 </a:t>
            </a:r>
            <a:r>
              <a:rPr lang="en-US" sz="3200" dirty="0" smtClean="0"/>
              <a:t>Summary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55576" y="908720"/>
            <a:ext cx="7920880" cy="550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Objectives</a:t>
            </a:r>
            <a:endParaRPr lang="en-US" sz="1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Design and simulate a plasmonic/metallic nanolaser and a plasmonic modulator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Fabricate/characterize the electrically driven </a:t>
            </a:r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plasmonic/metallic </a:t>
            </a:r>
            <a:r>
              <a:rPr lang="en-US" sz="1800" b="0" dirty="0" smtClean="0">
                <a:solidFill>
                  <a:schemeClr val="bg1">
                    <a:lumMod val="50000"/>
                  </a:schemeClr>
                </a:solidFill>
              </a:rPr>
              <a:t>nanolaser and plasmonic modulator</a:t>
            </a:r>
            <a:endParaRPr lang="en-US" sz="20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Achievements</a:t>
            </a:r>
            <a:endParaRPr lang="en-US" sz="2000" u="sng" dirty="0" smtClean="0"/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/>
              <a:t>Modeling </a:t>
            </a:r>
            <a:r>
              <a:rPr lang="en-US" sz="1800" b="0" dirty="0"/>
              <a:t>of metal-cavity </a:t>
            </a:r>
            <a:r>
              <a:rPr lang="en-US" sz="1800" b="0" dirty="0" smtClean="0"/>
              <a:t>lasers and plasmonic modulators</a:t>
            </a:r>
            <a:endParaRPr lang="en-US" sz="1800" b="0" dirty="0"/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 smtClean="0"/>
              <a:t>Technology development: silver-based ohmic contacts as well as lithographic and etching processes to fabricate the laser. Currently second run under fabrication.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Plasmonic phase modulator with </a:t>
            </a:r>
            <a:r>
              <a:rPr lang="en-US" sz="1800" b="0" i="1" dirty="0"/>
              <a:t>V</a:t>
            </a:r>
            <a:r>
              <a:rPr lang="el-GR" sz="1800" b="0" baseline="-25000" dirty="0"/>
              <a:t>π</a:t>
            </a:r>
            <a:r>
              <a:rPr lang="de-DE" sz="1800" b="0" baseline="-25000" dirty="0"/>
              <a:t> </a:t>
            </a:r>
            <a:r>
              <a:rPr lang="en-US" sz="1800" b="0" i="1" dirty="0"/>
              <a:t>L</a:t>
            </a:r>
            <a:r>
              <a:rPr lang="en-US" sz="1800" b="0" dirty="0"/>
              <a:t> = 0.5 </a:t>
            </a:r>
            <a:r>
              <a:rPr lang="en-US" sz="1800" b="0" dirty="0" err="1"/>
              <a:t>Vmm</a:t>
            </a:r>
            <a:endParaRPr lang="en-US" sz="1800" b="0" dirty="0"/>
          </a:p>
          <a:p>
            <a:pPr marL="1924050" lvl="3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BPSK signaling at 40 </a:t>
            </a:r>
            <a:r>
              <a:rPr lang="en-US" sz="1800" b="0" dirty="0" err="1"/>
              <a:t>Gbit</a:t>
            </a:r>
            <a:r>
              <a:rPr lang="en-US" sz="1800" b="0" dirty="0"/>
              <a:t>/s (BER &lt; 10</a:t>
            </a:r>
            <a:r>
              <a:rPr lang="en-US" sz="1800" b="0" baseline="30000" dirty="0"/>
              <a:t>-10</a:t>
            </a:r>
            <a:r>
              <a:rPr lang="en-US" sz="1800" b="0" dirty="0"/>
              <a:t>)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First plasmonic Mach-Zehnder modulators</a:t>
            </a:r>
          </a:p>
          <a:p>
            <a:pPr marL="1924050" lvl="3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OOK signaling at 40 </a:t>
            </a:r>
            <a:r>
              <a:rPr lang="en-US" sz="1800" b="0" dirty="0" err="1"/>
              <a:t>Gbit</a:t>
            </a:r>
            <a:r>
              <a:rPr lang="en-US" sz="1800" b="0" dirty="0"/>
              <a:t>/s (BER &lt; </a:t>
            </a:r>
            <a:r>
              <a:rPr lang="en-US" sz="1800" b="0" dirty="0" smtClean="0"/>
              <a:t>6 ×10</a:t>
            </a:r>
            <a:r>
              <a:rPr lang="en-US" sz="1800" b="0" baseline="30000" dirty="0" smtClean="0"/>
              <a:t>-4</a:t>
            </a:r>
            <a:r>
              <a:rPr lang="en-US" sz="1800" b="0" dirty="0"/>
              <a:t>)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/>
              <a:t>First plasmonic </a:t>
            </a:r>
            <a:r>
              <a:rPr lang="de-DE" sz="1800" b="0" dirty="0" err="1"/>
              <a:t>absorption</a:t>
            </a:r>
            <a:r>
              <a:rPr lang="de-DE" sz="1800" b="0" dirty="0"/>
              <a:t> </a:t>
            </a:r>
            <a:r>
              <a:rPr lang="de-DE" sz="1800" b="0" dirty="0" err="1"/>
              <a:t>modulators</a:t>
            </a:r>
            <a:endParaRPr lang="de-DE" sz="1800" b="0" dirty="0"/>
          </a:p>
          <a:p>
            <a:pPr marL="1924050" lvl="3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/>
              <a:t>ER 6 dB, 5 µm </a:t>
            </a:r>
            <a:r>
              <a:rPr lang="de-DE" sz="1800" b="0" dirty="0" err="1"/>
              <a:t>long</a:t>
            </a:r>
            <a:r>
              <a:rPr lang="de-DE" sz="1800" b="0" dirty="0"/>
              <a:t>, ±2 V, &lt;200 </a:t>
            </a:r>
            <a:r>
              <a:rPr lang="de-DE" sz="1800" b="0" dirty="0" err="1"/>
              <a:t>nW</a:t>
            </a:r>
            <a:r>
              <a:rPr lang="de-DE" sz="1800" b="0" dirty="0"/>
              <a:t>, MHz </a:t>
            </a:r>
            <a:r>
              <a:rPr lang="de-DE" sz="1800" b="0" dirty="0" err="1"/>
              <a:t>modulation</a:t>
            </a:r>
            <a:r>
              <a:rPr lang="de-DE" sz="1800" b="0" dirty="0"/>
              <a:t> </a:t>
            </a:r>
            <a:endParaRPr lang="en-US" sz="1800" b="0" dirty="0"/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5240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</a:t>
            </a:r>
            <a:r>
              <a:rPr lang="en-US" sz="3200" dirty="0" smtClean="0">
                <a:solidFill>
                  <a:srgbClr val="002060"/>
                </a:solidFill>
              </a:rPr>
              <a:t>4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323528" y="972000"/>
            <a:ext cx="88204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Objectives (</a:t>
            </a:r>
            <a:r>
              <a:rPr lang="en-US" sz="2000" u="sng" dirty="0" err="1" smtClean="0">
                <a:ea typeface="ＭＳ Ｐゴシック" pitchFamily="34" charset="-128"/>
              </a:rPr>
              <a:t>plasmonic</a:t>
            </a:r>
            <a:r>
              <a:rPr lang="en-US" sz="2000" u="sng" dirty="0" smtClean="0">
                <a:ea typeface="ＭＳ Ｐゴシック" pitchFamily="34" charset="-128"/>
              </a:rPr>
              <a:t> amplifier):</a:t>
            </a:r>
            <a:endParaRPr lang="es-ES" dirty="0"/>
          </a:p>
          <a:p>
            <a:pPr>
              <a:spcBef>
                <a:spcPts val="1200"/>
              </a:spcBef>
            </a:pPr>
            <a:r>
              <a:rPr lang="en-GB" dirty="0" smtClean="0"/>
              <a:t>- IR </a:t>
            </a:r>
            <a:r>
              <a:rPr lang="en-GB" dirty="0"/>
              <a:t>Quantum Dots (</a:t>
            </a:r>
            <a:r>
              <a:rPr lang="en-GB" dirty="0" err="1"/>
              <a:t>HgTe</a:t>
            </a:r>
            <a:r>
              <a:rPr lang="en-GB" dirty="0"/>
              <a:t>) </a:t>
            </a:r>
            <a:r>
              <a:rPr lang="en-GB" dirty="0" smtClean="0"/>
              <a:t>showing gain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- </a:t>
            </a:r>
            <a:r>
              <a:rPr lang="en-GB" dirty="0" err="1"/>
              <a:t>Plasmonic</a:t>
            </a:r>
            <a:r>
              <a:rPr lang="en-GB" dirty="0"/>
              <a:t> Amplifier </a:t>
            </a:r>
            <a:r>
              <a:rPr lang="en-GB" dirty="0" smtClean="0"/>
              <a:t>based on </a:t>
            </a:r>
            <a:r>
              <a:rPr lang="en-GB" dirty="0"/>
              <a:t>polymers </a:t>
            </a:r>
            <a:r>
              <a:rPr lang="en-GB" dirty="0" smtClean="0"/>
              <a:t>+ </a:t>
            </a:r>
            <a:r>
              <a:rPr lang="en-GB" dirty="0" err="1" smtClean="0"/>
              <a:t>HgTe</a:t>
            </a:r>
            <a:r>
              <a:rPr lang="en-GB" dirty="0" smtClean="0"/>
              <a:t> QDs </a:t>
            </a:r>
            <a:r>
              <a:rPr lang="en-GB" dirty="0"/>
              <a:t>(optical injection</a:t>
            </a:r>
            <a:r>
              <a:rPr lang="en-GB" dirty="0" smtClean="0"/>
              <a:t>)</a:t>
            </a:r>
            <a:endParaRPr lang="es-ES" dirty="0"/>
          </a:p>
          <a:p>
            <a:pPr>
              <a:spcBef>
                <a:spcPts val="600"/>
              </a:spcBef>
            </a:pPr>
            <a:r>
              <a:rPr lang="en-GB" dirty="0" smtClean="0"/>
              <a:t>- Si </a:t>
            </a:r>
            <a:r>
              <a:rPr lang="en-GB" dirty="0"/>
              <a:t>based </a:t>
            </a:r>
            <a:r>
              <a:rPr lang="en-GB" dirty="0" err="1"/>
              <a:t>Plasmonic</a:t>
            </a:r>
            <a:r>
              <a:rPr lang="en-GB" dirty="0"/>
              <a:t> Amplifier platform + </a:t>
            </a:r>
            <a:r>
              <a:rPr lang="en-GB" dirty="0" err="1"/>
              <a:t>HgTe</a:t>
            </a:r>
            <a:r>
              <a:rPr lang="en-GB" dirty="0"/>
              <a:t> QDs </a:t>
            </a:r>
            <a:r>
              <a:rPr lang="en-GB" dirty="0" smtClean="0"/>
              <a:t>(</a:t>
            </a:r>
            <a:r>
              <a:rPr lang="en-GB" dirty="0" smtClean="0"/>
              <a:t>optical / el. </a:t>
            </a:r>
            <a:r>
              <a:rPr lang="en-GB" dirty="0" smtClean="0"/>
              <a:t>injection</a:t>
            </a:r>
            <a:r>
              <a:rPr lang="en-GB" dirty="0" smtClean="0"/>
              <a:t>)</a:t>
            </a:r>
            <a:endParaRPr lang="es-ES" dirty="0"/>
          </a:p>
        </p:txBody>
      </p:sp>
      <p:sp>
        <p:nvSpPr>
          <p:cNvPr id="2" name="Rechteck 1"/>
          <p:cNvSpPr/>
          <p:nvPr/>
        </p:nvSpPr>
        <p:spPr>
          <a:xfrm>
            <a:off x="323528" y="278092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u="sng" dirty="0">
                <a:ea typeface="ＭＳ Ｐゴシック" pitchFamily="34" charset="-128"/>
              </a:rPr>
              <a:t>Achievements</a:t>
            </a:r>
            <a:r>
              <a:rPr lang="en-US" sz="2000" u="sng" dirty="0" smtClean="0">
                <a:ea typeface="ＭＳ Ｐゴシック" pitchFamily="34" charset="-128"/>
              </a:rPr>
              <a:t>:</a:t>
            </a:r>
            <a:endParaRPr lang="en-US" sz="2000" u="sng" dirty="0">
              <a:ea typeface="ＭＳ Ｐゴシック" pitchFamily="34" charset="-128"/>
            </a:endParaRPr>
          </a:p>
          <a:p>
            <a:pPr marL="285750" lvl="0" indent="-285750">
              <a:spcBef>
                <a:spcPts val="1200"/>
              </a:spcBef>
              <a:buFontTx/>
              <a:buChar char="-"/>
            </a:pPr>
            <a:r>
              <a:rPr lang="en-GB" dirty="0" err="1" smtClean="0"/>
              <a:t>HgTe</a:t>
            </a:r>
            <a:r>
              <a:rPr lang="en-GB" dirty="0" smtClean="0"/>
              <a:t> </a:t>
            </a:r>
            <a:r>
              <a:rPr lang="en-GB" dirty="0"/>
              <a:t>QDs (closed-packed film) show gain (pulsed excitation</a:t>
            </a:r>
            <a:r>
              <a:rPr lang="en-GB" dirty="0" smtClean="0"/>
              <a:t>)</a:t>
            </a:r>
            <a:endParaRPr lang="en-GB" dirty="0"/>
          </a:p>
          <a:p>
            <a:pPr marL="285750" lvl="0" indent="-285750">
              <a:buFontTx/>
              <a:buChar char="-"/>
            </a:pPr>
            <a:endParaRPr lang="en-GB" dirty="0"/>
          </a:p>
          <a:p>
            <a:pPr marL="285750" lvl="0" indent="-285750">
              <a:buFontTx/>
              <a:buChar char="-"/>
            </a:pPr>
            <a:r>
              <a:rPr lang="en-GB" dirty="0"/>
              <a:t>Metal waveguides (planar and ridges) have been fabricated and measured. </a:t>
            </a:r>
          </a:p>
          <a:p>
            <a:pPr lvl="0"/>
            <a:r>
              <a:rPr lang="en-GB" dirty="0"/>
              <a:t>     </a:t>
            </a:r>
            <a:r>
              <a:rPr lang="en-GB" dirty="0" smtClean="0"/>
              <a:t>-&gt; </a:t>
            </a:r>
            <a:r>
              <a:rPr lang="en-GB" dirty="0"/>
              <a:t>Increase of the SPP propagation length by optical pumping of QDs: </a:t>
            </a:r>
            <a:endParaRPr lang="en-GB" dirty="0" smtClean="0"/>
          </a:p>
          <a:p>
            <a:pPr lvl="0"/>
            <a:r>
              <a:rPr lang="en-GB" dirty="0"/>
              <a:t> </a:t>
            </a:r>
            <a:r>
              <a:rPr lang="en-GB" dirty="0" smtClean="0"/>
              <a:t>        15 </a:t>
            </a:r>
            <a:r>
              <a:rPr lang="en-GB" dirty="0"/>
              <a:t>% / &gt;100 </a:t>
            </a:r>
            <a:r>
              <a:rPr lang="en-GB" dirty="0" smtClean="0"/>
              <a:t>%  (</a:t>
            </a:r>
            <a:r>
              <a:rPr lang="en-GB" dirty="0" err="1"/>
              <a:t>HgTe</a:t>
            </a:r>
            <a:r>
              <a:rPr lang="en-GB" dirty="0"/>
              <a:t> / </a:t>
            </a:r>
            <a:r>
              <a:rPr lang="en-GB" dirty="0" err="1"/>
              <a:t>CdSe</a:t>
            </a:r>
            <a:r>
              <a:rPr lang="en-GB" dirty="0"/>
              <a:t> QDs)</a:t>
            </a:r>
          </a:p>
          <a:p>
            <a:pPr lvl="0"/>
            <a:endParaRPr lang="en-GB" dirty="0"/>
          </a:p>
          <a:p>
            <a:pPr marL="285750" lvl="0" indent="-285750">
              <a:buFontTx/>
              <a:buChar char="-"/>
            </a:pPr>
            <a:r>
              <a:rPr lang="es-ES" dirty="0" err="1"/>
              <a:t>Silicon</a:t>
            </a:r>
            <a:r>
              <a:rPr lang="es-ES" dirty="0"/>
              <a:t> </a:t>
            </a:r>
            <a:r>
              <a:rPr lang="es-ES" dirty="0" err="1"/>
              <a:t>Nitride</a:t>
            </a:r>
            <a:r>
              <a:rPr lang="es-ES" dirty="0"/>
              <a:t> + </a:t>
            </a:r>
            <a:r>
              <a:rPr lang="es-ES" dirty="0" err="1"/>
              <a:t>QDs</a:t>
            </a:r>
            <a:r>
              <a:rPr lang="es-ES" dirty="0"/>
              <a:t> </a:t>
            </a:r>
            <a:r>
              <a:rPr lang="es-ES" dirty="0" err="1"/>
              <a:t>waveguide</a:t>
            </a:r>
            <a:r>
              <a:rPr lang="es-ES" dirty="0"/>
              <a:t> </a:t>
            </a:r>
            <a:r>
              <a:rPr lang="es-ES" dirty="0" err="1"/>
              <a:t>platform</a:t>
            </a:r>
            <a:r>
              <a:rPr lang="es-ES" dirty="0"/>
              <a:t> </a:t>
            </a:r>
            <a:endParaRPr lang="es-ES" dirty="0" smtClean="0"/>
          </a:p>
          <a:p>
            <a:pPr lvl="0"/>
            <a:r>
              <a:rPr lang="es-ES" dirty="0"/>
              <a:t> </a:t>
            </a:r>
            <a:r>
              <a:rPr lang="es-ES" dirty="0" smtClean="0"/>
              <a:t>     -&gt; compatible </a:t>
            </a:r>
            <a:r>
              <a:rPr lang="es-ES" dirty="0" err="1"/>
              <a:t>with</a:t>
            </a:r>
            <a:r>
              <a:rPr lang="es-ES" dirty="0"/>
              <a:t> AC </a:t>
            </a:r>
            <a:r>
              <a:rPr lang="es-ES" dirty="0" err="1"/>
              <a:t>electrical</a:t>
            </a:r>
            <a:r>
              <a:rPr lang="es-ES" dirty="0"/>
              <a:t> </a:t>
            </a:r>
            <a:r>
              <a:rPr lang="es-ES" dirty="0" err="1" smtClean="0"/>
              <a:t>injection</a:t>
            </a:r>
            <a:endParaRPr lang="es-ES" dirty="0"/>
          </a:p>
          <a:p>
            <a:pPr lvl="0"/>
            <a:r>
              <a:rPr lang="es-ES" dirty="0"/>
              <a:t>      -&gt; </a:t>
            </a:r>
            <a:r>
              <a:rPr lang="es-ES" dirty="0" err="1"/>
              <a:t>low</a:t>
            </a:r>
            <a:r>
              <a:rPr lang="es-ES" dirty="0"/>
              <a:t> </a:t>
            </a:r>
            <a:r>
              <a:rPr lang="es-ES" dirty="0" err="1"/>
              <a:t>losses</a:t>
            </a:r>
            <a:r>
              <a:rPr lang="es-ES" dirty="0"/>
              <a:t> (2.7 dB/cm @ 900nm) </a:t>
            </a:r>
          </a:p>
        </p:txBody>
      </p:sp>
    </p:spTree>
    <p:extLst>
      <p:ext uri="{BB962C8B-B14F-4D97-AF65-F5344CB8AC3E}">
        <p14:creationId xmlns:p14="http://schemas.microsoft.com/office/powerpoint/2010/main" val="26743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4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/>
              <a:t>Highlights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80728"/>
            <a:ext cx="3565168" cy="31904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052736"/>
            <a:ext cx="3672408" cy="349403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4216" y="4581128"/>
            <a:ext cx="338426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</a:t>
            </a:r>
            <a:r>
              <a:rPr lang="en-GB" dirty="0" smtClean="0"/>
              <a:t>Colloidal QDs </a:t>
            </a:r>
            <a:r>
              <a:rPr lang="en-GB" dirty="0"/>
              <a:t>exhibit gain </a:t>
            </a:r>
            <a:endParaRPr lang="en-GB" dirty="0" smtClean="0"/>
          </a:p>
          <a:p>
            <a:pPr>
              <a:spcAft>
                <a:spcPts val="0"/>
              </a:spcAft>
            </a:pPr>
            <a:r>
              <a:rPr lang="en-GB" dirty="0" smtClean="0"/>
              <a:t>at </a:t>
            </a:r>
            <a:r>
              <a:rPr lang="en-GB" dirty="0"/>
              <a:t>practical pumping </a:t>
            </a:r>
            <a:r>
              <a:rPr lang="en-GB" dirty="0" smtClean="0"/>
              <a:t>powers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(</a:t>
            </a:r>
            <a:r>
              <a:rPr lang="en-GB" dirty="0"/>
              <a:t>modal </a:t>
            </a:r>
            <a:r>
              <a:rPr lang="en-GB" dirty="0" smtClean="0"/>
              <a:t>gain: ~ 100 </a:t>
            </a:r>
            <a:r>
              <a:rPr lang="en-GB" dirty="0"/>
              <a:t>cm</a:t>
            </a:r>
            <a:r>
              <a:rPr lang="en-GB" baseline="30000" dirty="0"/>
              <a:t>-1</a:t>
            </a:r>
            <a:r>
              <a:rPr lang="en-GB" dirty="0" smtClean="0"/>
              <a:t>)</a:t>
            </a:r>
          </a:p>
          <a:p>
            <a:r>
              <a:rPr lang="en-GB" dirty="0" smtClean="0"/>
              <a:t>- Lifetime: ~ 100 </a:t>
            </a:r>
            <a:r>
              <a:rPr lang="en-GB" dirty="0" err="1" smtClean="0"/>
              <a:t>ps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4930680" y="4672007"/>
            <a:ext cx="355097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+ </a:t>
            </a:r>
            <a:r>
              <a:rPr lang="en-GB" dirty="0" smtClean="0"/>
              <a:t>Improved synthesis</a:t>
            </a:r>
          </a:p>
          <a:p>
            <a:r>
              <a:rPr lang="en-GB" dirty="0" smtClean="0"/>
              <a:t>+ </a:t>
            </a:r>
            <a:r>
              <a:rPr lang="en-GB" dirty="0" smtClean="0"/>
              <a:t>Control of QD size </a:t>
            </a:r>
          </a:p>
          <a:p>
            <a:r>
              <a:rPr lang="en-GB" dirty="0"/>
              <a:t> </a:t>
            </a:r>
            <a:r>
              <a:rPr lang="en-GB" dirty="0" smtClean="0"/>
              <a:t>    -&gt; emission wavelength</a:t>
            </a:r>
          </a:p>
          <a:p>
            <a:r>
              <a:rPr lang="en-GB" dirty="0"/>
              <a:t> </a:t>
            </a:r>
            <a:r>
              <a:rPr lang="en-GB" dirty="0" smtClean="0"/>
              <a:t>    -&gt; narrow absorption bands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3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4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323528" y="980728"/>
            <a:ext cx="8640960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Objectives (</a:t>
            </a:r>
            <a:r>
              <a:rPr lang="en-US" sz="2000" u="sng" dirty="0" err="1" smtClean="0">
                <a:ea typeface="ＭＳ Ｐゴシック" pitchFamily="34" charset="-128"/>
              </a:rPr>
              <a:t>Photodetectors</a:t>
            </a:r>
            <a:r>
              <a:rPr lang="en-US" sz="2000" u="sng" dirty="0" smtClean="0">
                <a:ea typeface="ＭＳ Ｐゴシック" pitchFamily="34" charset="-128"/>
              </a:rPr>
              <a:t> using QDs and metal nanostructures)</a:t>
            </a:r>
            <a:r>
              <a:rPr lang="en-US" sz="2000" u="sng" dirty="0" smtClean="0">
                <a:ea typeface="ＭＳ Ｐゴシック" pitchFamily="34" charset="-128"/>
              </a:rPr>
              <a:t>:</a:t>
            </a:r>
            <a:endParaRPr lang="en-US" sz="2000" u="sng" dirty="0">
              <a:ea typeface="ＭＳ Ｐゴシック" pitchFamily="34" charset="-128"/>
            </a:endParaRPr>
          </a:p>
          <a:p>
            <a:pPr lvl="0">
              <a:spcBef>
                <a:spcPts val="600"/>
              </a:spcBef>
            </a:pPr>
            <a:r>
              <a:rPr lang="es-ES" b="0" dirty="0" smtClean="0"/>
              <a:t>- </a:t>
            </a:r>
            <a:r>
              <a:rPr lang="en-GB" b="0" dirty="0" err="1" smtClean="0"/>
              <a:t>PbS</a:t>
            </a:r>
            <a:r>
              <a:rPr lang="en-GB" b="0" dirty="0" smtClean="0"/>
              <a:t> </a:t>
            </a:r>
            <a:r>
              <a:rPr lang="en-GB" b="0" dirty="0"/>
              <a:t>QD - films for absorption at 1550 nm.</a:t>
            </a:r>
            <a:endParaRPr lang="es-ES" b="0" dirty="0"/>
          </a:p>
          <a:p>
            <a:pPr lvl="0">
              <a:spcBef>
                <a:spcPts val="600"/>
              </a:spcBef>
            </a:pPr>
            <a:r>
              <a:rPr lang="en-GB" b="0" dirty="0"/>
              <a:t>- </a:t>
            </a:r>
            <a:r>
              <a:rPr lang="en-GB" b="0" dirty="0" err="1"/>
              <a:t>Photodetectors</a:t>
            </a:r>
            <a:r>
              <a:rPr lang="en-GB" b="0" dirty="0"/>
              <a:t> based on these films with R &gt; 0.1 A/W. </a:t>
            </a:r>
            <a:endParaRPr lang="es-ES" b="0" dirty="0"/>
          </a:p>
          <a:p>
            <a:pPr lvl="0">
              <a:spcBef>
                <a:spcPts val="600"/>
              </a:spcBef>
            </a:pPr>
            <a:r>
              <a:rPr lang="en-GB" b="0" dirty="0"/>
              <a:t>- Fabrication of </a:t>
            </a:r>
            <a:r>
              <a:rPr lang="en-GB" b="0" dirty="0" err="1"/>
              <a:t>nano</a:t>
            </a:r>
            <a:r>
              <a:rPr lang="en-GB" b="0" dirty="0"/>
              <a:t>-gap waveguide photoconductors.</a:t>
            </a:r>
            <a:r>
              <a:rPr lang="es-ES" b="0" dirty="0"/>
              <a:t> </a:t>
            </a:r>
            <a:endParaRPr lang="en-US" b="0" u="sng" dirty="0">
              <a:ea typeface="ＭＳ Ｐゴシック" pitchFamily="34" charset="-128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23528" y="2780928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ea typeface="ＭＳ Ｐゴシック" pitchFamily="34" charset="-128"/>
              </a:rPr>
              <a:t>Achievements:</a:t>
            </a:r>
          </a:p>
          <a:p>
            <a:endParaRPr lang="en-GB" b="0" dirty="0">
              <a:ea typeface="ＭＳ Ｐゴシック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GB" b="0" dirty="0" err="1" smtClean="0">
                <a:ea typeface="ＭＳ Ｐゴシック" pitchFamily="34" charset="-128"/>
              </a:rPr>
              <a:t>Schottky</a:t>
            </a:r>
            <a:r>
              <a:rPr lang="en-GB" b="0" dirty="0" smtClean="0">
                <a:ea typeface="ＭＳ Ｐゴシック" pitchFamily="34" charset="-128"/>
              </a:rPr>
              <a:t> </a:t>
            </a:r>
            <a:r>
              <a:rPr lang="en-GB" b="0" dirty="0" err="1">
                <a:ea typeface="ＭＳ Ｐゴシック" pitchFamily="34" charset="-128"/>
              </a:rPr>
              <a:t>photodetectors</a:t>
            </a:r>
            <a:r>
              <a:rPr lang="en-GB" b="0" dirty="0">
                <a:ea typeface="ＭＳ Ｐゴシック" pitchFamily="34" charset="-128"/>
              </a:rPr>
              <a:t>: </a:t>
            </a:r>
            <a:endParaRPr lang="en-GB" b="0" dirty="0" smtClean="0">
              <a:ea typeface="ＭＳ Ｐゴシック" pitchFamily="34" charset="-128"/>
            </a:endParaRPr>
          </a:p>
          <a:p>
            <a:pPr>
              <a:spcBef>
                <a:spcPts val="600"/>
              </a:spcBef>
            </a:pPr>
            <a:r>
              <a:rPr lang="en-GB" b="0" dirty="0">
                <a:ea typeface="ＭＳ Ｐゴシック" pitchFamily="34" charset="-128"/>
              </a:rPr>
              <a:t> </a:t>
            </a:r>
            <a:r>
              <a:rPr lang="en-GB" b="0" dirty="0" smtClean="0">
                <a:ea typeface="ＭＳ Ｐゴシック" pitchFamily="34" charset="-128"/>
              </a:rPr>
              <a:t>    + high </a:t>
            </a:r>
            <a:r>
              <a:rPr lang="en-GB" b="0" dirty="0" err="1" smtClean="0">
                <a:ea typeface="ＭＳ Ｐゴシック" pitchFamily="34" charset="-128"/>
              </a:rPr>
              <a:t>responsivities</a:t>
            </a:r>
            <a:r>
              <a:rPr lang="en-GB" b="0" dirty="0" smtClean="0">
                <a:ea typeface="ＭＳ Ｐゴシック" pitchFamily="34" charset="-128"/>
              </a:rPr>
              <a:t> </a:t>
            </a:r>
          </a:p>
          <a:p>
            <a:r>
              <a:rPr lang="en-GB" b="0" dirty="0">
                <a:ea typeface="ＭＳ Ｐゴシック" pitchFamily="34" charset="-128"/>
              </a:rPr>
              <a:t> </a:t>
            </a:r>
            <a:r>
              <a:rPr lang="en-GB" b="0" dirty="0" smtClean="0">
                <a:ea typeface="ＭＳ Ｐゴシック" pitchFamily="34" charset="-128"/>
              </a:rPr>
              <a:t>        e.g. 0.4 </a:t>
            </a:r>
            <a:r>
              <a:rPr lang="en-GB" b="0" dirty="0">
                <a:ea typeface="ＭＳ Ｐゴシック" pitchFamily="34" charset="-128"/>
              </a:rPr>
              <a:t>A/W </a:t>
            </a:r>
            <a:r>
              <a:rPr lang="en-GB" b="0" dirty="0" smtClean="0">
                <a:ea typeface="ＭＳ Ｐゴシック" pitchFamily="34" charset="-128"/>
              </a:rPr>
              <a:t>@t </a:t>
            </a:r>
            <a:r>
              <a:rPr lang="en-GB" b="0" dirty="0">
                <a:ea typeface="ＭＳ Ｐゴシック" pitchFamily="34" charset="-128"/>
              </a:rPr>
              <a:t>1500-1600 </a:t>
            </a:r>
            <a:r>
              <a:rPr lang="en-GB" b="0" dirty="0" smtClean="0">
                <a:ea typeface="ＭＳ Ｐゴシック" pitchFamily="34" charset="-128"/>
              </a:rPr>
              <a:t>nm</a:t>
            </a:r>
          </a:p>
          <a:p>
            <a:r>
              <a:rPr lang="en-GB" b="0" dirty="0">
                <a:ea typeface="ＭＳ Ｐゴシック" pitchFamily="34" charset="-128"/>
              </a:rPr>
              <a:t> </a:t>
            </a:r>
            <a:r>
              <a:rPr lang="en-GB" b="0" dirty="0" smtClean="0">
                <a:ea typeface="ＭＳ Ｐゴシック" pitchFamily="34" charset="-128"/>
              </a:rPr>
              <a:t>    + low power</a:t>
            </a:r>
          </a:p>
          <a:p>
            <a:pPr>
              <a:spcBef>
                <a:spcPts val="600"/>
              </a:spcBef>
            </a:pPr>
            <a:r>
              <a:rPr lang="en-GB" b="0" dirty="0">
                <a:ea typeface="ＭＳ Ｐゴシック" pitchFamily="34" charset="-128"/>
              </a:rPr>
              <a:t> </a:t>
            </a:r>
            <a:r>
              <a:rPr lang="en-GB" b="0" dirty="0" smtClean="0">
                <a:ea typeface="ＭＳ Ｐゴシック" pitchFamily="34" charset="-128"/>
              </a:rPr>
              <a:t>     - time response: 100 µs      </a:t>
            </a:r>
          </a:p>
          <a:p>
            <a:endParaRPr lang="en-GB" b="0" dirty="0">
              <a:ea typeface="ＭＳ Ｐゴシック" pitchFamily="34" charset="-128"/>
            </a:endParaRPr>
          </a:p>
        </p:txBody>
      </p:sp>
      <p:pic>
        <p:nvPicPr>
          <p:cNvPr id="6" name="Imagen 1" descr="g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6861" r="11130" b="995"/>
          <a:stretch/>
        </p:blipFill>
        <p:spPr>
          <a:xfrm>
            <a:off x="5239988" y="2996952"/>
            <a:ext cx="3796035" cy="302396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683622" y="3162454"/>
            <a:ext cx="1136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/>
              <a:t>d</a:t>
            </a:r>
            <a:r>
              <a:rPr lang="de-DE" sz="1600" b="0" dirty="0" smtClean="0"/>
              <a:t>=500 </a:t>
            </a:r>
            <a:r>
              <a:rPr lang="de-DE" sz="1600" b="0" dirty="0" err="1" smtClean="0"/>
              <a:t>nm</a:t>
            </a:r>
            <a:endParaRPr lang="de-DE" sz="1600" b="0" dirty="0"/>
          </a:p>
        </p:txBody>
      </p:sp>
      <p:sp>
        <p:nvSpPr>
          <p:cNvPr id="8" name="Textfeld 7"/>
          <p:cNvSpPr txBox="1"/>
          <p:nvPr/>
        </p:nvSpPr>
        <p:spPr>
          <a:xfrm>
            <a:off x="7789293" y="5106670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smtClean="0"/>
              <a:t>d=250 </a:t>
            </a:r>
            <a:r>
              <a:rPr lang="de-DE" sz="1600" b="0" dirty="0" err="1" smtClean="0"/>
              <a:t>nm</a:t>
            </a:r>
            <a:endParaRPr lang="de-DE" sz="1600" b="0" dirty="0"/>
          </a:p>
        </p:txBody>
      </p:sp>
      <p:sp>
        <p:nvSpPr>
          <p:cNvPr id="5" name="Textfeld 4"/>
          <p:cNvSpPr txBox="1"/>
          <p:nvPr/>
        </p:nvSpPr>
        <p:spPr>
          <a:xfrm>
            <a:off x="6948264" y="2780928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0" dirty="0" smtClean="0"/>
              <a:t>QD </a:t>
            </a:r>
            <a:r>
              <a:rPr lang="de-DE" sz="1600" b="0" dirty="0" err="1" smtClean="0"/>
              <a:t>layer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thickness</a:t>
            </a:r>
            <a:r>
              <a:rPr lang="de-DE" sz="1600" b="0" dirty="0" smtClean="0"/>
              <a:t>:</a:t>
            </a:r>
            <a:endParaRPr lang="de-DE" sz="1600" b="0" dirty="0"/>
          </a:p>
        </p:txBody>
      </p:sp>
      <p:sp>
        <p:nvSpPr>
          <p:cNvPr id="9" name="Rechteck 8"/>
          <p:cNvSpPr/>
          <p:nvPr/>
        </p:nvSpPr>
        <p:spPr>
          <a:xfrm>
            <a:off x="467544" y="52759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0" dirty="0" err="1">
                <a:ea typeface="ＭＳ Ｐゴシック" pitchFamily="34" charset="-128"/>
              </a:rPr>
              <a:t>Plasmonic</a:t>
            </a:r>
            <a:r>
              <a:rPr lang="en-GB" b="0" dirty="0">
                <a:ea typeface="ＭＳ Ｐゴシック" pitchFamily="34" charset="-128"/>
              </a:rPr>
              <a:t> </a:t>
            </a:r>
            <a:r>
              <a:rPr lang="en-GB" b="0" dirty="0" err="1">
                <a:ea typeface="ＭＳ Ｐゴシック" pitchFamily="34" charset="-128"/>
              </a:rPr>
              <a:t>nanogap</a:t>
            </a:r>
            <a:r>
              <a:rPr lang="en-GB" b="0" dirty="0">
                <a:ea typeface="ＭＳ Ｐゴシック" pitchFamily="34" charset="-128"/>
              </a:rPr>
              <a:t> structures were fabricated on glass/ITO </a:t>
            </a:r>
            <a:r>
              <a:rPr lang="en-GB" b="0" dirty="0" smtClean="0">
                <a:ea typeface="ＭＳ Ｐゴシック" pitchFamily="34" charset="-128"/>
              </a:rPr>
              <a:t>substrates</a:t>
            </a:r>
            <a:endParaRPr lang="en-GB" b="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34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5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612000" y="972000"/>
            <a:ext cx="8064456" cy="48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srgbClr val="002060"/>
                </a:solidFill>
                <a:ea typeface="ＭＳ Ｐゴシック" pitchFamily="34" charset="-128"/>
              </a:rPr>
              <a:t>Objectives</a:t>
            </a:r>
            <a:r>
              <a:rPr lang="en-US" sz="2000" u="sng" dirty="0" smtClean="0">
                <a:solidFill>
                  <a:srgbClr val="002060"/>
                </a:solidFill>
                <a:ea typeface="ＭＳ Ｐゴシック" pitchFamily="34" charset="-128"/>
              </a:rPr>
              <a:t>:</a:t>
            </a:r>
          </a:p>
          <a:p>
            <a:pPr>
              <a:defRPr/>
            </a:pPr>
            <a:endParaRPr lang="en-US" sz="1600" u="sng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rgbClr val="002060"/>
                </a:solidFill>
                <a:cs typeface="Arial"/>
              </a:rPr>
              <a:t>Completion first generation beam shapers and filters.  Initiation design second generation beam shapers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rgbClr val="002060"/>
                </a:solidFill>
                <a:cs typeface="Arial"/>
              </a:rPr>
              <a:t>Selection optimal design couplers waveguide-</a:t>
            </a:r>
            <a:r>
              <a:rPr lang="en-US" b="0" dirty="0" err="1" smtClean="0">
                <a:solidFill>
                  <a:srgbClr val="002060"/>
                </a:solidFill>
                <a:cs typeface="Arial"/>
              </a:rPr>
              <a:t>plasmonic</a:t>
            </a:r>
            <a:r>
              <a:rPr lang="en-US" b="0" dirty="0" smtClean="0">
                <a:solidFill>
                  <a:srgbClr val="002060"/>
                </a:solidFill>
                <a:cs typeface="Arial"/>
              </a:rPr>
              <a:t> devices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rgbClr val="002060"/>
                </a:solidFill>
                <a:cs typeface="Arial"/>
              </a:rPr>
              <a:t>Specification and functional verification DDCM for </a:t>
            </a:r>
            <a:r>
              <a:rPr lang="en-US" b="0" dirty="0" err="1" smtClean="0">
                <a:solidFill>
                  <a:srgbClr val="002060"/>
                </a:solidFill>
                <a:cs typeface="Arial"/>
              </a:rPr>
              <a:t>plasmonic</a:t>
            </a:r>
            <a:r>
              <a:rPr lang="en-US" b="0" dirty="0" smtClean="0">
                <a:solidFill>
                  <a:srgbClr val="002060"/>
                </a:solidFill>
                <a:cs typeface="Arial"/>
              </a:rPr>
              <a:t> PHY</a:t>
            </a:r>
            <a:endParaRPr lang="en-US" b="0" dirty="0">
              <a:solidFill>
                <a:srgbClr val="002060"/>
              </a:solidFill>
              <a:cs typeface="Arial"/>
            </a:endParaRPr>
          </a:p>
          <a:p>
            <a:pPr>
              <a:defRPr/>
            </a:pPr>
            <a:endParaRPr lang="en-US" u="sng" dirty="0">
              <a:solidFill>
                <a:srgbClr val="002060"/>
              </a:solidFill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u="sng" dirty="0">
                <a:solidFill>
                  <a:srgbClr val="002060"/>
                </a:solidFill>
                <a:ea typeface="ＭＳ Ｐゴシック" pitchFamily="34" charset="-128"/>
              </a:rPr>
              <a:t>Achievements:</a:t>
            </a:r>
          </a:p>
          <a:p>
            <a:pPr>
              <a:defRPr/>
            </a:pPr>
            <a:endParaRPr lang="en-US" sz="1600" b="0" u="sng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rgbClr val="002060"/>
                </a:solidFill>
                <a:cs typeface="Arial"/>
              </a:rPr>
              <a:t>D5.3: Compact optical filters and first generation beam shapers completed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rgbClr val="002060"/>
                </a:solidFill>
                <a:cs typeface="Arial"/>
              </a:rPr>
              <a:t>D5.4: Specification document describing generic DDCM compatible with </a:t>
            </a:r>
            <a:r>
              <a:rPr lang="en-US" b="0" dirty="0" err="1" smtClean="0">
                <a:solidFill>
                  <a:srgbClr val="002060"/>
                </a:solidFill>
                <a:cs typeface="Arial"/>
              </a:rPr>
              <a:t>plasmonic</a:t>
            </a:r>
            <a:r>
              <a:rPr lang="en-US" b="0" dirty="0" smtClean="0">
                <a:solidFill>
                  <a:srgbClr val="002060"/>
                </a:solidFill>
                <a:cs typeface="Arial"/>
              </a:rPr>
              <a:t>-based PHY completed 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solidFill>
                  <a:srgbClr val="002060"/>
                </a:solidFill>
                <a:cs typeface="Arial"/>
              </a:rPr>
              <a:t>D5.5: </a:t>
            </a:r>
            <a:r>
              <a:rPr lang="en-US" b="0" dirty="0" err="1" smtClean="0">
                <a:solidFill>
                  <a:srgbClr val="002060"/>
                </a:solidFill>
                <a:cs typeface="Arial"/>
              </a:rPr>
              <a:t>Plasmonic</a:t>
            </a:r>
            <a:r>
              <a:rPr lang="en-US" b="0" dirty="0" smtClean="0">
                <a:solidFill>
                  <a:srgbClr val="002060"/>
                </a:solidFill>
                <a:cs typeface="Arial"/>
              </a:rPr>
              <a:t> waveguide couplers: completion design study and selection optical design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endParaRPr lang="en-US" sz="1600" b="0" dirty="0">
              <a:solidFill>
                <a:srgbClr val="00206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</a:t>
            </a:r>
            <a:r>
              <a:rPr lang="en-US" sz="3200" dirty="0">
                <a:solidFill>
                  <a:srgbClr val="002060"/>
                </a:solidFill>
              </a:rPr>
              <a:t>5</a:t>
            </a:r>
            <a:r>
              <a:rPr lang="en-US" sz="3200" dirty="0" smtClean="0"/>
              <a:t> </a:t>
            </a:r>
            <a:r>
              <a:rPr lang="en-US" sz="3200" dirty="0" smtClean="0"/>
              <a:t>Summary</a:t>
            </a:r>
            <a:endParaRPr lang="en-US" sz="3200" dirty="0" smtClean="0"/>
          </a:p>
        </p:txBody>
      </p:sp>
      <p:grpSp>
        <p:nvGrpSpPr>
          <p:cNvPr id="5" name="Canvas 67"/>
          <p:cNvGrpSpPr/>
          <p:nvPr/>
        </p:nvGrpSpPr>
        <p:grpSpPr>
          <a:xfrm>
            <a:off x="251520" y="1916832"/>
            <a:ext cx="4104456" cy="3610106"/>
            <a:chOff x="0" y="0"/>
            <a:chExt cx="5663127" cy="5116195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5166360" cy="5116195"/>
            </a:xfrm>
            <a:prstGeom prst="rect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flipV="1">
              <a:off x="3028315" y="2049780"/>
              <a:ext cx="287020" cy="43053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773555" y="2040255"/>
              <a:ext cx="287020" cy="430530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endParaRPr lang="en-US" sz="1200"/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1155700" y="2479675"/>
              <a:ext cx="2799080" cy="1200150"/>
              <a:chOff x="3706" y="6919"/>
              <a:chExt cx="4408" cy="1890"/>
            </a:xfrm>
          </p:grpSpPr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3706" y="6919"/>
                <a:ext cx="4408" cy="1890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3706" y="6919"/>
                <a:ext cx="4408" cy="1890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155700" y="827405"/>
              <a:ext cx="2799080" cy="1199515"/>
              <a:chOff x="3706" y="4317"/>
              <a:chExt cx="4408" cy="1889"/>
            </a:xfrm>
          </p:grpSpPr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3706" y="4317"/>
                <a:ext cx="4408" cy="1889"/>
              </a:xfrm>
              <a:prstGeom prst="rect">
                <a:avLst/>
              </a:prstGeom>
              <a:solidFill>
                <a:srgbClr val="CC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3706" y="4317"/>
                <a:ext cx="4408" cy="1889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488440" y="1040130"/>
              <a:ext cx="932815" cy="769620"/>
              <a:chOff x="4230" y="4652"/>
              <a:chExt cx="1469" cy="1212"/>
            </a:xfrm>
          </p:grpSpPr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4230" y="4652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4230" y="4652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49401" y="1107440"/>
              <a:ext cx="837565" cy="46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DDCM Tx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2688590" y="1040130"/>
              <a:ext cx="932815" cy="769620"/>
              <a:chOff x="6120" y="4652"/>
              <a:chExt cx="1469" cy="1212"/>
            </a:xfrm>
          </p:grpSpPr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6120" y="4652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6120" y="4652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741295" y="1107440"/>
              <a:ext cx="842010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DDCM Rx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2421255" y="1405890"/>
              <a:ext cx="273050" cy="70485"/>
            </a:xfrm>
            <a:custGeom>
              <a:avLst/>
              <a:gdLst>
                <a:gd name="T0" fmla="*/ 334 w 1550"/>
                <a:gd name="T1" fmla="*/ 167 h 400"/>
                <a:gd name="T2" fmla="*/ 1517 w 1550"/>
                <a:gd name="T3" fmla="*/ 167 h 400"/>
                <a:gd name="T4" fmla="*/ 1550 w 1550"/>
                <a:gd name="T5" fmla="*/ 200 h 400"/>
                <a:gd name="T6" fmla="*/ 1517 w 1550"/>
                <a:gd name="T7" fmla="*/ 233 h 400"/>
                <a:gd name="T8" fmla="*/ 334 w 1550"/>
                <a:gd name="T9" fmla="*/ 233 h 400"/>
                <a:gd name="T10" fmla="*/ 300 w 1550"/>
                <a:gd name="T11" fmla="*/ 200 h 400"/>
                <a:gd name="T12" fmla="*/ 334 w 1550"/>
                <a:gd name="T13" fmla="*/ 167 h 400"/>
                <a:gd name="T14" fmla="*/ 400 w 1550"/>
                <a:gd name="T15" fmla="*/ 400 h 400"/>
                <a:gd name="T16" fmla="*/ 0 w 1550"/>
                <a:gd name="T17" fmla="*/ 200 h 400"/>
                <a:gd name="T18" fmla="*/ 400 w 1550"/>
                <a:gd name="T19" fmla="*/ 0 h 400"/>
                <a:gd name="T20" fmla="*/ 400 w 1550"/>
                <a:gd name="T2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0" h="400">
                  <a:moveTo>
                    <a:pt x="334" y="167"/>
                  </a:moveTo>
                  <a:lnTo>
                    <a:pt x="1517" y="167"/>
                  </a:lnTo>
                  <a:cubicBezTo>
                    <a:pt x="1536" y="167"/>
                    <a:pt x="1550" y="182"/>
                    <a:pt x="1550" y="200"/>
                  </a:cubicBezTo>
                  <a:cubicBezTo>
                    <a:pt x="1550" y="219"/>
                    <a:pt x="1536" y="233"/>
                    <a:pt x="1517" y="233"/>
                  </a:cubicBezTo>
                  <a:lnTo>
                    <a:pt x="334" y="233"/>
                  </a:lnTo>
                  <a:cubicBezTo>
                    <a:pt x="315" y="233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/>
            </a:p>
          </p:txBody>
        </p: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1488440" y="2683510"/>
              <a:ext cx="932815" cy="769620"/>
              <a:chOff x="4230" y="7240"/>
              <a:chExt cx="1469" cy="1212"/>
            </a:xfrm>
          </p:grpSpPr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4230" y="7240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4230" y="7240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2688590" y="2683510"/>
              <a:ext cx="932815" cy="769620"/>
              <a:chOff x="6120" y="7240"/>
              <a:chExt cx="1469" cy="1212"/>
            </a:xfrm>
          </p:grpSpPr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6120" y="7240"/>
                <a:ext cx="1469" cy="1212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120" y="7240"/>
                <a:ext cx="1469" cy="1212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2415540" y="3049270"/>
              <a:ext cx="273050" cy="70485"/>
            </a:xfrm>
            <a:custGeom>
              <a:avLst/>
              <a:gdLst>
                <a:gd name="T0" fmla="*/ 33 w 1550"/>
                <a:gd name="T1" fmla="*/ 167 h 400"/>
                <a:gd name="T2" fmla="*/ 1217 w 1550"/>
                <a:gd name="T3" fmla="*/ 167 h 400"/>
                <a:gd name="T4" fmla="*/ 1250 w 1550"/>
                <a:gd name="T5" fmla="*/ 200 h 400"/>
                <a:gd name="T6" fmla="*/ 1217 w 1550"/>
                <a:gd name="T7" fmla="*/ 233 h 400"/>
                <a:gd name="T8" fmla="*/ 33 w 1550"/>
                <a:gd name="T9" fmla="*/ 233 h 400"/>
                <a:gd name="T10" fmla="*/ 0 w 1550"/>
                <a:gd name="T11" fmla="*/ 200 h 400"/>
                <a:gd name="T12" fmla="*/ 33 w 1550"/>
                <a:gd name="T13" fmla="*/ 167 h 400"/>
                <a:gd name="T14" fmla="*/ 1150 w 1550"/>
                <a:gd name="T15" fmla="*/ 0 h 400"/>
                <a:gd name="T16" fmla="*/ 1550 w 1550"/>
                <a:gd name="T17" fmla="*/ 200 h 400"/>
                <a:gd name="T18" fmla="*/ 1150 w 1550"/>
                <a:gd name="T19" fmla="*/ 400 h 400"/>
                <a:gd name="T20" fmla="*/ 1150 w 1550"/>
                <a:gd name="T2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0" h="400">
                  <a:moveTo>
                    <a:pt x="33" y="167"/>
                  </a:moveTo>
                  <a:lnTo>
                    <a:pt x="1217" y="167"/>
                  </a:lnTo>
                  <a:cubicBezTo>
                    <a:pt x="1235" y="167"/>
                    <a:pt x="1250" y="182"/>
                    <a:pt x="1250" y="200"/>
                  </a:cubicBezTo>
                  <a:cubicBezTo>
                    <a:pt x="1250" y="219"/>
                    <a:pt x="1235" y="233"/>
                    <a:pt x="1217" y="233"/>
                  </a:cubicBezTo>
                  <a:lnTo>
                    <a:pt x="33" y="233"/>
                  </a:lnTo>
                  <a:cubicBezTo>
                    <a:pt x="15" y="233"/>
                    <a:pt x="0" y="219"/>
                    <a:pt x="0" y="200"/>
                  </a:cubicBezTo>
                  <a:cubicBezTo>
                    <a:pt x="0" y="182"/>
                    <a:pt x="15" y="167"/>
                    <a:pt x="33" y="167"/>
                  </a:cubicBezTo>
                  <a:close/>
                  <a:moveTo>
                    <a:pt x="1150" y="0"/>
                  </a:moveTo>
                  <a:lnTo>
                    <a:pt x="1550" y="200"/>
                  </a:lnTo>
                  <a:lnTo>
                    <a:pt x="1150" y="40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86385" y="2235835"/>
              <a:ext cx="4474210" cy="8890"/>
            </a:xfrm>
            <a:custGeom>
              <a:avLst/>
              <a:gdLst>
                <a:gd name="T0" fmla="*/ 187 w 12687"/>
                <a:gd name="T1" fmla="*/ 0 h 25"/>
                <a:gd name="T2" fmla="*/ 437 w 12687"/>
                <a:gd name="T3" fmla="*/ 0 h 25"/>
                <a:gd name="T4" fmla="*/ 625 w 12687"/>
                <a:gd name="T5" fmla="*/ 13 h 25"/>
                <a:gd name="T6" fmla="*/ 787 w 12687"/>
                <a:gd name="T7" fmla="*/ 25 h 25"/>
                <a:gd name="T8" fmla="*/ 887 w 12687"/>
                <a:gd name="T9" fmla="*/ 25 h 25"/>
                <a:gd name="T10" fmla="*/ 1050 w 12687"/>
                <a:gd name="T11" fmla="*/ 13 h 25"/>
                <a:gd name="T12" fmla="*/ 1237 w 12687"/>
                <a:gd name="T13" fmla="*/ 0 h 25"/>
                <a:gd name="T14" fmla="*/ 1587 w 12687"/>
                <a:gd name="T15" fmla="*/ 0 h 25"/>
                <a:gd name="T16" fmla="*/ 1837 w 12687"/>
                <a:gd name="T17" fmla="*/ 0 h 25"/>
                <a:gd name="T18" fmla="*/ 2025 w 12687"/>
                <a:gd name="T19" fmla="*/ 13 h 25"/>
                <a:gd name="T20" fmla="*/ 2187 w 12687"/>
                <a:gd name="T21" fmla="*/ 25 h 25"/>
                <a:gd name="T22" fmla="*/ 2287 w 12687"/>
                <a:gd name="T23" fmla="*/ 25 h 25"/>
                <a:gd name="T24" fmla="*/ 2450 w 12687"/>
                <a:gd name="T25" fmla="*/ 13 h 25"/>
                <a:gd name="T26" fmla="*/ 2637 w 12687"/>
                <a:gd name="T27" fmla="*/ 0 h 25"/>
                <a:gd name="T28" fmla="*/ 2987 w 12687"/>
                <a:gd name="T29" fmla="*/ 0 h 25"/>
                <a:gd name="T30" fmla="*/ 3237 w 12687"/>
                <a:gd name="T31" fmla="*/ 0 h 25"/>
                <a:gd name="T32" fmla="*/ 3425 w 12687"/>
                <a:gd name="T33" fmla="*/ 13 h 25"/>
                <a:gd name="T34" fmla="*/ 3587 w 12687"/>
                <a:gd name="T35" fmla="*/ 25 h 25"/>
                <a:gd name="T36" fmla="*/ 3687 w 12687"/>
                <a:gd name="T37" fmla="*/ 25 h 25"/>
                <a:gd name="T38" fmla="*/ 3850 w 12687"/>
                <a:gd name="T39" fmla="*/ 13 h 25"/>
                <a:gd name="T40" fmla="*/ 4037 w 12687"/>
                <a:gd name="T41" fmla="*/ 0 h 25"/>
                <a:gd name="T42" fmla="*/ 4387 w 12687"/>
                <a:gd name="T43" fmla="*/ 0 h 25"/>
                <a:gd name="T44" fmla="*/ 4637 w 12687"/>
                <a:gd name="T45" fmla="*/ 0 h 25"/>
                <a:gd name="T46" fmla="*/ 4825 w 12687"/>
                <a:gd name="T47" fmla="*/ 13 h 25"/>
                <a:gd name="T48" fmla="*/ 4987 w 12687"/>
                <a:gd name="T49" fmla="*/ 25 h 25"/>
                <a:gd name="T50" fmla="*/ 5087 w 12687"/>
                <a:gd name="T51" fmla="*/ 25 h 25"/>
                <a:gd name="T52" fmla="*/ 5250 w 12687"/>
                <a:gd name="T53" fmla="*/ 13 h 25"/>
                <a:gd name="T54" fmla="*/ 5437 w 12687"/>
                <a:gd name="T55" fmla="*/ 0 h 25"/>
                <a:gd name="T56" fmla="*/ 5787 w 12687"/>
                <a:gd name="T57" fmla="*/ 0 h 25"/>
                <a:gd name="T58" fmla="*/ 6037 w 12687"/>
                <a:gd name="T59" fmla="*/ 0 h 25"/>
                <a:gd name="T60" fmla="*/ 6225 w 12687"/>
                <a:gd name="T61" fmla="*/ 13 h 25"/>
                <a:gd name="T62" fmla="*/ 6387 w 12687"/>
                <a:gd name="T63" fmla="*/ 25 h 25"/>
                <a:gd name="T64" fmla="*/ 6487 w 12687"/>
                <a:gd name="T65" fmla="*/ 25 h 25"/>
                <a:gd name="T66" fmla="*/ 6650 w 12687"/>
                <a:gd name="T67" fmla="*/ 13 h 25"/>
                <a:gd name="T68" fmla="*/ 6837 w 12687"/>
                <a:gd name="T69" fmla="*/ 0 h 25"/>
                <a:gd name="T70" fmla="*/ 7187 w 12687"/>
                <a:gd name="T71" fmla="*/ 0 h 25"/>
                <a:gd name="T72" fmla="*/ 7437 w 12687"/>
                <a:gd name="T73" fmla="*/ 0 h 25"/>
                <a:gd name="T74" fmla="*/ 7625 w 12687"/>
                <a:gd name="T75" fmla="*/ 13 h 25"/>
                <a:gd name="T76" fmla="*/ 7787 w 12687"/>
                <a:gd name="T77" fmla="*/ 25 h 25"/>
                <a:gd name="T78" fmla="*/ 7887 w 12687"/>
                <a:gd name="T79" fmla="*/ 25 h 25"/>
                <a:gd name="T80" fmla="*/ 8050 w 12687"/>
                <a:gd name="T81" fmla="*/ 13 h 25"/>
                <a:gd name="T82" fmla="*/ 8237 w 12687"/>
                <a:gd name="T83" fmla="*/ 0 h 25"/>
                <a:gd name="T84" fmla="*/ 8587 w 12687"/>
                <a:gd name="T85" fmla="*/ 0 h 25"/>
                <a:gd name="T86" fmla="*/ 8837 w 12687"/>
                <a:gd name="T87" fmla="*/ 0 h 25"/>
                <a:gd name="T88" fmla="*/ 9025 w 12687"/>
                <a:gd name="T89" fmla="*/ 13 h 25"/>
                <a:gd name="T90" fmla="*/ 9187 w 12687"/>
                <a:gd name="T91" fmla="*/ 25 h 25"/>
                <a:gd name="T92" fmla="*/ 9287 w 12687"/>
                <a:gd name="T93" fmla="*/ 25 h 25"/>
                <a:gd name="T94" fmla="*/ 9450 w 12687"/>
                <a:gd name="T95" fmla="*/ 13 h 25"/>
                <a:gd name="T96" fmla="*/ 9637 w 12687"/>
                <a:gd name="T97" fmla="*/ 0 h 25"/>
                <a:gd name="T98" fmla="*/ 9987 w 12687"/>
                <a:gd name="T99" fmla="*/ 0 h 25"/>
                <a:gd name="T100" fmla="*/ 10237 w 12687"/>
                <a:gd name="T101" fmla="*/ 0 h 25"/>
                <a:gd name="T102" fmla="*/ 10425 w 12687"/>
                <a:gd name="T103" fmla="*/ 13 h 25"/>
                <a:gd name="T104" fmla="*/ 10587 w 12687"/>
                <a:gd name="T105" fmla="*/ 25 h 25"/>
                <a:gd name="T106" fmla="*/ 10687 w 12687"/>
                <a:gd name="T107" fmla="*/ 25 h 25"/>
                <a:gd name="T108" fmla="*/ 10850 w 12687"/>
                <a:gd name="T109" fmla="*/ 13 h 25"/>
                <a:gd name="T110" fmla="*/ 11037 w 12687"/>
                <a:gd name="T111" fmla="*/ 0 h 25"/>
                <a:gd name="T112" fmla="*/ 11387 w 12687"/>
                <a:gd name="T113" fmla="*/ 0 h 25"/>
                <a:gd name="T114" fmla="*/ 11637 w 12687"/>
                <a:gd name="T115" fmla="*/ 0 h 25"/>
                <a:gd name="T116" fmla="*/ 11825 w 12687"/>
                <a:gd name="T117" fmla="*/ 13 h 25"/>
                <a:gd name="T118" fmla="*/ 11987 w 12687"/>
                <a:gd name="T119" fmla="*/ 25 h 25"/>
                <a:gd name="T120" fmla="*/ 12087 w 12687"/>
                <a:gd name="T121" fmla="*/ 25 h 25"/>
                <a:gd name="T122" fmla="*/ 12250 w 12687"/>
                <a:gd name="T123" fmla="*/ 13 h 25"/>
                <a:gd name="T124" fmla="*/ 12437 w 12687"/>
                <a:gd name="T1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687" h="25">
                  <a:moveTo>
                    <a:pt x="12" y="0"/>
                  </a:moveTo>
                  <a:lnTo>
                    <a:pt x="87" y="0"/>
                  </a:lnTo>
                  <a:cubicBezTo>
                    <a:pt x="94" y="0"/>
                    <a:pt x="100" y="6"/>
                    <a:pt x="100" y="13"/>
                  </a:cubicBezTo>
                  <a:cubicBezTo>
                    <a:pt x="100" y="20"/>
                    <a:pt x="94" y="25"/>
                    <a:pt x="87" y="25"/>
                  </a:cubicBezTo>
                  <a:lnTo>
                    <a:pt x="12" y="25"/>
                  </a:ln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lose/>
                  <a:moveTo>
                    <a:pt x="187" y="0"/>
                  </a:moveTo>
                  <a:lnTo>
                    <a:pt x="262" y="0"/>
                  </a:lnTo>
                  <a:cubicBezTo>
                    <a:pt x="269" y="0"/>
                    <a:pt x="275" y="6"/>
                    <a:pt x="275" y="13"/>
                  </a:cubicBezTo>
                  <a:cubicBezTo>
                    <a:pt x="275" y="20"/>
                    <a:pt x="269" y="25"/>
                    <a:pt x="262" y="25"/>
                  </a:cubicBezTo>
                  <a:lnTo>
                    <a:pt x="187" y="25"/>
                  </a:lnTo>
                  <a:cubicBezTo>
                    <a:pt x="180" y="25"/>
                    <a:pt x="175" y="20"/>
                    <a:pt x="175" y="13"/>
                  </a:cubicBezTo>
                  <a:cubicBezTo>
                    <a:pt x="175" y="6"/>
                    <a:pt x="180" y="0"/>
                    <a:pt x="187" y="0"/>
                  </a:cubicBezTo>
                  <a:close/>
                  <a:moveTo>
                    <a:pt x="362" y="0"/>
                  </a:moveTo>
                  <a:lnTo>
                    <a:pt x="437" y="0"/>
                  </a:lnTo>
                  <a:cubicBezTo>
                    <a:pt x="444" y="0"/>
                    <a:pt x="450" y="6"/>
                    <a:pt x="450" y="13"/>
                  </a:cubicBezTo>
                  <a:cubicBezTo>
                    <a:pt x="450" y="20"/>
                    <a:pt x="444" y="25"/>
                    <a:pt x="437" y="25"/>
                  </a:cubicBezTo>
                  <a:lnTo>
                    <a:pt x="362" y="25"/>
                  </a:lnTo>
                  <a:cubicBezTo>
                    <a:pt x="355" y="25"/>
                    <a:pt x="350" y="20"/>
                    <a:pt x="350" y="13"/>
                  </a:cubicBezTo>
                  <a:cubicBezTo>
                    <a:pt x="350" y="6"/>
                    <a:pt x="355" y="0"/>
                    <a:pt x="362" y="0"/>
                  </a:cubicBezTo>
                  <a:close/>
                  <a:moveTo>
                    <a:pt x="537" y="0"/>
                  </a:moveTo>
                  <a:lnTo>
                    <a:pt x="612" y="0"/>
                  </a:lnTo>
                  <a:cubicBezTo>
                    <a:pt x="619" y="0"/>
                    <a:pt x="625" y="6"/>
                    <a:pt x="625" y="13"/>
                  </a:cubicBezTo>
                  <a:cubicBezTo>
                    <a:pt x="625" y="20"/>
                    <a:pt x="619" y="25"/>
                    <a:pt x="612" y="25"/>
                  </a:cubicBezTo>
                  <a:lnTo>
                    <a:pt x="537" y="25"/>
                  </a:lnTo>
                  <a:cubicBezTo>
                    <a:pt x="530" y="25"/>
                    <a:pt x="525" y="20"/>
                    <a:pt x="525" y="13"/>
                  </a:cubicBezTo>
                  <a:cubicBezTo>
                    <a:pt x="525" y="6"/>
                    <a:pt x="530" y="0"/>
                    <a:pt x="537" y="0"/>
                  </a:cubicBezTo>
                  <a:close/>
                  <a:moveTo>
                    <a:pt x="712" y="0"/>
                  </a:moveTo>
                  <a:lnTo>
                    <a:pt x="787" y="0"/>
                  </a:lnTo>
                  <a:cubicBezTo>
                    <a:pt x="794" y="0"/>
                    <a:pt x="800" y="6"/>
                    <a:pt x="800" y="13"/>
                  </a:cubicBezTo>
                  <a:cubicBezTo>
                    <a:pt x="800" y="20"/>
                    <a:pt x="794" y="25"/>
                    <a:pt x="787" y="25"/>
                  </a:cubicBezTo>
                  <a:lnTo>
                    <a:pt x="712" y="25"/>
                  </a:lnTo>
                  <a:cubicBezTo>
                    <a:pt x="705" y="25"/>
                    <a:pt x="700" y="20"/>
                    <a:pt x="700" y="13"/>
                  </a:cubicBezTo>
                  <a:cubicBezTo>
                    <a:pt x="700" y="6"/>
                    <a:pt x="705" y="0"/>
                    <a:pt x="712" y="0"/>
                  </a:cubicBezTo>
                  <a:close/>
                  <a:moveTo>
                    <a:pt x="887" y="0"/>
                  </a:moveTo>
                  <a:lnTo>
                    <a:pt x="962" y="0"/>
                  </a:lnTo>
                  <a:cubicBezTo>
                    <a:pt x="969" y="0"/>
                    <a:pt x="975" y="6"/>
                    <a:pt x="975" y="13"/>
                  </a:cubicBezTo>
                  <a:cubicBezTo>
                    <a:pt x="975" y="20"/>
                    <a:pt x="969" y="25"/>
                    <a:pt x="962" y="25"/>
                  </a:cubicBezTo>
                  <a:lnTo>
                    <a:pt x="887" y="25"/>
                  </a:lnTo>
                  <a:cubicBezTo>
                    <a:pt x="880" y="25"/>
                    <a:pt x="875" y="20"/>
                    <a:pt x="875" y="13"/>
                  </a:cubicBezTo>
                  <a:cubicBezTo>
                    <a:pt x="875" y="6"/>
                    <a:pt x="880" y="0"/>
                    <a:pt x="887" y="0"/>
                  </a:cubicBezTo>
                  <a:close/>
                  <a:moveTo>
                    <a:pt x="1062" y="0"/>
                  </a:moveTo>
                  <a:lnTo>
                    <a:pt x="1137" y="0"/>
                  </a:lnTo>
                  <a:cubicBezTo>
                    <a:pt x="1144" y="0"/>
                    <a:pt x="1150" y="6"/>
                    <a:pt x="1150" y="13"/>
                  </a:cubicBezTo>
                  <a:cubicBezTo>
                    <a:pt x="1150" y="20"/>
                    <a:pt x="1144" y="25"/>
                    <a:pt x="1137" y="25"/>
                  </a:cubicBezTo>
                  <a:lnTo>
                    <a:pt x="1062" y="25"/>
                  </a:lnTo>
                  <a:cubicBezTo>
                    <a:pt x="1055" y="25"/>
                    <a:pt x="1050" y="20"/>
                    <a:pt x="1050" y="13"/>
                  </a:cubicBezTo>
                  <a:cubicBezTo>
                    <a:pt x="1050" y="6"/>
                    <a:pt x="1055" y="0"/>
                    <a:pt x="1062" y="0"/>
                  </a:cubicBezTo>
                  <a:close/>
                  <a:moveTo>
                    <a:pt x="1237" y="0"/>
                  </a:moveTo>
                  <a:lnTo>
                    <a:pt x="1312" y="0"/>
                  </a:lnTo>
                  <a:cubicBezTo>
                    <a:pt x="1319" y="0"/>
                    <a:pt x="1325" y="6"/>
                    <a:pt x="1325" y="13"/>
                  </a:cubicBezTo>
                  <a:cubicBezTo>
                    <a:pt x="1325" y="20"/>
                    <a:pt x="1319" y="25"/>
                    <a:pt x="1312" y="25"/>
                  </a:cubicBezTo>
                  <a:lnTo>
                    <a:pt x="1237" y="25"/>
                  </a:lnTo>
                  <a:cubicBezTo>
                    <a:pt x="1230" y="25"/>
                    <a:pt x="1225" y="20"/>
                    <a:pt x="1225" y="13"/>
                  </a:cubicBezTo>
                  <a:cubicBezTo>
                    <a:pt x="1225" y="6"/>
                    <a:pt x="1230" y="0"/>
                    <a:pt x="1237" y="0"/>
                  </a:cubicBezTo>
                  <a:close/>
                  <a:moveTo>
                    <a:pt x="1412" y="0"/>
                  </a:moveTo>
                  <a:lnTo>
                    <a:pt x="1487" y="0"/>
                  </a:lnTo>
                  <a:cubicBezTo>
                    <a:pt x="1494" y="0"/>
                    <a:pt x="1500" y="6"/>
                    <a:pt x="1500" y="13"/>
                  </a:cubicBezTo>
                  <a:cubicBezTo>
                    <a:pt x="1500" y="20"/>
                    <a:pt x="1494" y="25"/>
                    <a:pt x="1487" y="25"/>
                  </a:cubicBezTo>
                  <a:lnTo>
                    <a:pt x="1412" y="25"/>
                  </a:lnTo>
                  <a:cubicBezTo>
                    <a:pt x="1405" y="25"/>
                    <a:pt x="1400" y="20"/>
                    <a:pt x="1400" y="13"/>
                  </a:cubicBezTo>
                  <a:cubicBezTo>
                    <a:pt x="1400" y="6"/>
                    <a:pt x="1405" y="0"/>
                    <a:pt x="1412" y="0"/>
                  </a:cubicBezTo>
                  <a:close/>
                  <a:moveTo>
                    <a:pt x="1587" y="0"/>
                  </a:moveTo>
                  <a:lnTo>
                    <a:pt x="1662" y="0"/>
                  </a:lnTo>
                  <a:cubicBezTo>
                    <a:pt x="1669" y="0"/>
                    <a:pt x="1675" y="6"/>
                    <a:pt x="1675" y="13"/>
                  </a:cubicBezTo>
                  <a:cubicBezTo>
                    <a:pt x="1675" y="20"/>
                    <a:pt x="1669" y="25"/>
                    <a:pt x="1662" y="25"/>
                  </a:cubicBezTo>
                  <a:lnTo>
                    <a:pt x="1587" y="25"/>
                  </a:lnTo>
                  <a:cubicBezTo>
                    <a:pt x="1580" y="25"/>
                    <a:pt x="1575" y="20"/>
                    <a:pt x="1575" y="13"/>
                  </a:cubicBezTo>
                  <a:cubicBezTo>
                    <a:pt x="1575" y="6"/>
                    <a:pt x="1580" y="0"/>
                    <a:pt x="1587" y="0"/>
                  </a:cubicBezTo>
                  <a:close/>
                  <a:moveTo>
                    <a:pt x="1762" y="0"/>
                  </a:moveTo>
                  <a:lnTo>
                    <a:pt x="1837" y="0"/>
                  </a:lnTo>
                  <a:cubicBezTo>
                    <a:pt x="1844" y="0"/>
                    <a:pt x="1850" y="6"/>
                    <a:pt x="1850" y="13"/>
                  </a:cubicBezTo>
                  <a:cubicBezTo>
                    <a:pt x="1850" y="20"/>
                    <a:pt x="1844" y="25"/>
                    <a:pt x="1837" y="25"/>
                  </a:cubicBezTo>
                  <a:lnTo>
                    <a:pt x="1762" y="25"/>
                  </a:lnTo>
                  <a:cubicBezTo>
                    <a:pt x="1755" y="25"/>
                    <a:pt x="1750" y="20"/>
                    <a:pt x="1750" y="13"/>
                  </a:cubicBezTo>
                  <a:cubicBezTo>
                    <a:pt x="1750" y="6"/>
                    <a:pt x="1755" y="0"/>
                    <a:pt x="1762" y="0"/>
                  </a:cubicBezTo>
                  <a:close/>
                  <a:moveTo>
                    <a:pt x="1937" y="0"/>
                  </a:moveTo>
                  <a:lnTo>
                    <a:pt x="2012" y="0"/>
                  </a:lnTo>
                  <a:cubicBezTo>
                    <a:pt x="2019" y="0"/>
                    <a:pt x="2025" y="6"/>
                    <a:pt x="2025" y="13"/>
                  </a:cubicBezTo>
                  <a:cubicBezTo>
                    <a:pt x="2025" y="20"/>
                    <a:pt x="2019" y="25"/>
                    <a:pt x="2012" y="25"/>
                  </a:cubicBezTo>
                  <a:lnTo>
                    <a:pt x="1937" y="25"/>
                  </a:lnTo>
                  <a:cubicBezTo>
                    <a:pt x="1930" y="25"/>
                    <a:pt x="1925" y="20"/>
                    <a:pt x="1925" y="13"/>
                  </a:cubicBezTo>
                  <a:cubicBezTo>
                    <a:pt x="1925" y="6"/>
                    <a:pt x="1930" y="0"/>
                    <a:pt x="1937" y="0"/>
                  </a:cubicBezTo>
                  <a:close/>
                  <a:moveTo>
                    <a:pt x="2112" y="0"/>
                  </a:moveTo>
                  <a:lnTo>
                    <a:pt x="2187" y="0"/>
                  </a:lnTo>
                  <a:cubicBezTo>
                    <a:pt x="2194" y="0"/>
                    <a:pt x="2200" y="6"/>
                    <a:pt x="2200" y="13"/>
                  </a:cubicBezTo>
                  <a:cubicBezTo>
                    <a:pt x="2200" y="20"/>
                    <a:pt x="2194" y="25"/>
                    <a:pt x="2187" y="25"/>
                  </a:cubicBezTo>
                  <a:lnTo>
                    <a:pt x="2112" y="25"/>
                  </a:lnTo>
                  <a:cubicBezTo>
                    <a:pt x="2105" y="25"/>
                    <a:pt x="2100" y="20"/>
                    <a:pt x="2100" y="13"/>
                  </a:cubicBezTo>
                  <a:cubicBezTo>
                    <a:pt x="2100" y="6"/>
                    <a:pt x="2105" y="0"/>
                    <a:pt x="2112" y="0"/>
                  </a:cubicBezTo>
                  <a:close/>
                  <a:moveTo>
                    <a:pt x="2287" y="0"/>
                  </a:moveTo>
                  <a:lnTo>
                    <a:pt x="2362" y="0"/>
                  </a:lnTo>
                  <a:cubicBezTo>
                    <a:pt x="2369" y="0"/>
                    <a:pt x="2375" y="6"/>
                    <a:pt x="2375" y="13"/>
                  </a:cubicBezTo>
                  <a:cubicBezTo>
                    <a:pt x="2375" y="20"/>
                    <a:pt x="2369" y="25"/>
                    <a:pt x="2362" y="25"/>
                  </a:cubicBezTo>
                  <a:lnTo>
                    <a:pt x="2287" y="25"/>
                  </a:lnTo>
                  <a:cubicBezTo>
                    <a:pt x="2280" y="25"/>
                    <a:pt x="2275" y="20"/>
                    <a:pt x="2275" y="13"/>
                  </a:cubicBezTo>
                  <a:cubicBezTo>
                    <a:pt x="2275" y="6"/>
                    <a:pt x="2280" y="0"/>
                    <a:pt x="2287" y="0"/>
                  </a:cubicBezTo>
                  <a:close/>
                  <a:moveTo>
                    <a:pt x="2462" y="0"/>
                  </a:moveTo>
                  <a:lnTo>
                    <a:pt x="2537" y="0"/>
                  </a:lnTo>
                  <a:cubicBezTo>
                    <a:pt x="2544" y="0"/>
                    <a:pt x="2550" y="6"/>
                    <a:pt x="2550" y="13"/>
                  </a:cubicBezTo>
                  <a:cubicBezTo>
                    <a:pt x="2550" y="20"/>
                    <a:pt x="2544" y="25"/>
                    <a:pt x="2537" y="25"/>
                  </a:cubicBezTo>
                  <a:lnTo>
                    <a:pt x="2462" y="25"/>
                  </a:lnTo>
                  <a:cubicBezTo>
                    <a:pt x="2455" y="25"/>
                    <a:pt x="2450" y="20"/>
                    <a:pt x="2450" y="13"/>
                  </a:cubicBezTo>
                  <a:cubicBezTo>
                    <a:pt x="2450" y="6"/>
                    <a:pt x="2455" y="0"/>
                    <a:pt x="2462" y="0"/>
                  </a:cubicBezTo>
                  <a:close/>
                  <a:moveTo>
                    <a:pt x="2637" y="0"/>
                  </a:moveTo>
                  <a:lnTo>
                    <a:pt x="2712" y="0"/>
                  </a:lnTo>
                  <a:cubicBezTo>
                    <a:pt x="2719" y="0"/>
                    <a:pt x="2725" y="6"/>
                    <a:pt x="2725" y="13"/>
                  </a:cubicBezTo>
                  <a:cubicBezTo>
                    <a:pt x="2725" y="20"/>
                    <a:pt x="2719" y="25"/>
                    <a:pt x="2712" y="25"/>
                  </a:cubicBezTo>
                  <a:lnTo>
                    <a:pt x="2637" y="25"/>
                  </a:lnTo>
                  <a:cubicBezTo>
                    <a:pt x="2630" y="25"/>
                    <a:pt x="2625" y="20"/>
                    <a:pt x="2625" y="13"/>
                  </a:cubicBezTo>
                  <a:cubicBezTo>
                    <a:pt x="2625" y="6"/>
                    <a:pt x="2630" y="0"/>
                    <a:pt x="2637" y="0"/>
                  </a:cubicBezTo>
                  <a:close/>
                  <a:moveTo>
                    <a:pt x="2812" y="0"/>
                  </a:moveTo>
                  <a:lnTo>
                    <a:pt x="2887" y="0"/>
                  </a:lnTo>
                  <a:cubicBezTo>
                    <a:pt x="2894" y="0"/>
                    <a:pt x="2900" y="6"/>
                    <a:pt x="2900" y="13"/>
                  </a:cubicBezTo>
                  <a:cubicBezTo>
                    <a:pt x="2900" y="20"/>
                    <a:pt x="2894" y="25"/>
                    <a:pt x="2887" y="25"/>
                  </a:cubicBezTo>
                  <a:lnTo>
                    <a:pt x="2812" y="25"/>
                  </a:lnTo>
                  <a:cubicBezTo>
                    <a:pt x="2805" y="25"/>
                    <a:pt x="2800" y="20"/>
                    <a:pt x="2800" y="13"/>
                  </a:cubicBezTo>
                  <a:cubicBezTo>
                    <a:pt x="2800" y="6"/>
                    <a:pt x="2805" y="0"/>
                    <a:pt x="2812" y="0"/>
                  </a:cubicBezTo>
                  <a:close/>
                  <a:moveTo>
                    <a:pt x="2987" y="0"/>
                  </a:moveTo>
                  <a:lnTo>
                    <a:pt x="3062" y="0"/>
                  </a:lnTo>
                  <a:cubicBezTo>
                    <a:pt x="3069" y="0"/>
                    <a:pt x="3075" y="6"/>
                    <a:pt x="3075" y="13"/>
                  </a:cubicBezTo>
                  <a:cubicBezTo>
                    <a:pt x="3075" y="20"/>
                    <a:pt x="3069" y="25"/>
                    <a:pt x="3062" y="25"/>
                  </a:cubicBezTo>
                  <a:lnTo>
                    <a:pt x="2987" y="25"/>
                  </a:lnTo>
                  <a:cubicBezTo>
                    <a:pt x="2980" y="25"/>
                    <a:pt x="2975" y="20"/>
                    <a:pt x="2975" y="13"/>
                  </a:cubicBezTo>
                  <a:cubicBezTo>
                    <a:pt x="2975" y="6"/>
                    <a:pt x="2980" y="0"/>
                    <a:pt x="2987" y="0"/>
                  </a:cubicBezTo>
                  <a:close/>
                  <a:moveTo>
                    <a:pt x="3162" y="0"/>
                  </a:moveTo>
                  <a:lnTo>
                    <a:pt x="3237" y="0"/>
                  </a:lnTo>
                  <a:cubicBezTo>
                    <a:pt x="3244" y="0"/>
                    <a:pt x="3250" y="6"/>
                    <a:pt x="3250" y="13"/>
                  </a:cubicBezTo>
                  <a:cubicBezTo>
                    <a:pt x="3250" y="20"/>
                    <a:pt x="3244" y="25"/>
                    <a:pt x="3237" y="25"/>
                  </a:cubicBezTo>
                  <a:lnTo>
                    <a:pt x="3162" y="25"/>
                  </a:lnTo>
                  <a:cubicBezTo>
                    <a:pt x="3155" y="25"/>
                    <a:pt x="3150" y="20"/>
                    <a:pt x="3150" y="13"/>
                  </a:cubicBezTo>
                  <a:cubicBezTo>
                    <a:pt x="3150" y="6"/>
                    <a:pt x="3155" y="0"/>
                    <a:pt x="3162" y="0"/>
                  </a:cubicBezTo>
                  <a:close/>
                  <a:moveTo>
                    <a:pt x="3337" y="0"/>
                  </a:moveTo>
                  <a:lnTo>
                    <a:pt x="3412" y="0"/>
                  </a:lnTo>
                  <a:cubicBezTo>
                    <a:pt x="3419" y="0"/>
                    <a:pt x="3425" y="6"/>
                    <a:pt x="3425" y="13"/>
                  </a:cubicBezTo>
                  <a:cubicBezTo>
                    <a:pt x="3425" y="20"/>
                    <a:pt x="3419" y="25"/>
                    <a:pt x="3412" y="25"/>
                  </a:cubicBezTo>
                  <a:lnTo>
                    <a:pt x="3337" y="25"/>
                  </a:lnTo>
                  <a:cubicBezTo>
                    <a:pt x="3330" y="25"/>
                    <a:pt x="3325" y="20"/>
                    <a:pt x="3325" y="13"/>
                  </a:cubicBezTo>
                  <a:cubicBezTo>
                    <a:pt x="3325" y="6"/>
                    <a:pt x="3330" y="0"/>
                    <a:pt x="3337" y="0"/>
                  </a:cubicBezTo>
                  <a:close/>
                  <a:moveTo>
                    <a:pt x="3512" y="0"/>
                  </a:moveTo>
                  <a:lnTo>
                    <a:pt x="3587" y="0"/>
                  </a:lnTo>
                  <a:cubicBezTo>
                    <a:pt x="3594" y="0"/>
                    <a:pt x="3600" y="6"/>
                    <a:pt x="3600" y="13"/>
                  </a:cubicBezTo>
                  <a:cubicBezTo>
                    <a:pt x="3600" y="20"/>
                    <a:pt x="3594" y="25"/>
                    <a:pt x="3587" y="25"/>
                  </a:cubicBezTo>
                  <a:lnTo>
                    <a:pt x="3512" y="25"/>
                  </a:lnTo>
                  <a:cubicBezTo>
                    <a:pt x="3505" y="25"/>
                    <a:pt x="3500" y="20"/>
                    <a:pt x="3500" y="13"/>
                  </a:cubicBezTo>
                  <a:cubicBezTo>
                    <a:pt x="3500" y="6"/>
                    <a:pt x="3505" y="0"/>
                    <a:pt x="3512" y="0"/>
                  </a:cubicBezTo>
                  <a:close/>
                  <a:moveTo>
                    <a:pt x="3687" y="0"/>
                  </a:moveTo>
                  <a:lnTo>
                    <a:pt x="3762" y="0"/>
                  </a:lnTo>
                  <a:cubicBezTo>
                    <a:pt x="3769" y="0"/>
                    <a:pt x="3775" y="6"/>
                    <a:pt x="3775" y="13"/>
                  </a:cubicBezTo>
                  <a:cubicBezTo>
                    <a:pt x="3775" y="20"/>
                    <a:pt x="3769" y="25"/>
                    <a:pt x="3762" y="25"/>
                  </a:cubicBezTo>
                  <a:lnTo>
                    <a:pt x="3687" y="25"/>
                  </a:lnTo>
                  <a:cubicBezTo>
                    <a:pt x="3680" y="25"/>
                    <a:pt x="3675" y="20"/>
                    <a:pt x="3675" y="13"/>
                  </a:cubicBezTo>
                  <a:cubicBezTo>
                    <a:pt x="3675" y="6"/>
                    <a:pt x="3680" y="0"/>
                    <a:pt x="3687" y="0"/>
                  </a:cubicBezTo>
                  <a:close/>
                  <a:moveTo>
                    <a:pt x="3862" y="0"/>
                  </a:moveTo>
                  <a:lnTo>
                    <a:pt x="3937" y="0"/>
                  </a:lnTo>
                  <a:cubicBezTo>
                    <a:pt x="3944" y="0"/>
                    <a:pt x="3950" y="6"/>
                    <a:pt x="3950" y="13"/>
                  </a:cubicBezTo>
                  <a:cubicBezTo>
                    <a:pt x="3950" y="20"/>
                    <a:pt x="3944" y="25"/>
                    <a:pt x="3937" y="25"/>
                  </a:cubicBezTo>
                  <a:lnTo>
                    <a:pt x="3862" y="25"/>
                  </a:lnTo>
                  <a:cubicBezTo>
                    <a:pt x="3855" y="25"/>
                    <a:pt x="3850" y="20"/>
                    <a:pt x="3850" y="13"/>
                  </a:cubicBezTo>
                  <a:cubicBezTo>
                    <a:pt x="3850" y="6"/>
                    <a:pt x="3855" y="0"/>
                    <a:pt x="3862" y="0"/>
                  </a:cubicBezTo>
                  <a:close/>
                  <a:moveTo>
                    <a:pt x="4037" y="0"/>
                  </a:moveTo>
                  <a:lnTo>
                    <a:pt x="4112" y="0"/>
                  </a:lnTo>
                  <a:cubicBezTo>
                    <a:pt x="4119" y="0"/>
                    <a:pt x="4125" y="6"/>
                    <a:pt x="4125" y="13"/>
                  </a:cubicBezTo>
                  <a:cubicBezTo>
                    <a:pt x="4125" y="20"/>
                    <a:pt x="4119" y="25"/>
                    <a:pt x="4112" y="25"/>
                  </a:cubicBezTo>
                  <a:lnTo>
                    <a:pt x="4037" y="25"/>
                  </a:lnTo>
                  <a:cubicBezTo>
                    <a:pt x="4030" y="25"/>
                    <a:pt x="4025" y="20"/>
                    <a:pt x="4025" y="13"/>
                  </a:cubicBezTo>
                  <a:cubicBezTo>
                    <a:pt x="4025" y="6"/>
                    <a:pt x="4030" y="0"/>
                    <a:pt x="4037" y="0"/>
                  </a:cubicBezTo>
                  <a:close/>
                  <a:moveTo>
                    <a:pt x="4212" y="0"/>
                  </a:moveTo>
                  <a:lnTo>
                    <a:pt x="4287" y="0"/>
                  </a:lnTo>
                  <a:cubicBezTo>
                    <a:pt x="4294" y="0"/>
                    <a:pt x="4300" y="6"/>
                    <a:pt x="4300" y="13"/>
                  </a:cubicBezTo>
                  <a:cubicBezTo>
                    <a:pt x="4300" y="20"/>
                    <a:pt x="4294" y="25"/>
                    <a:pt x="4287" y="25"/>
                  </a:cubicBezTo>
                  <a:lnTo>
                    <a:pt x="4212" y="25"/>
                  </a:lnTo>
                  <a:cubicBezTo>
                    <a:pt x="4205" y="25"/>
                    <a:pt x="4200" y="20"/>
                    <a:pt x="4200" y="13"/>
                  </a:cubicBezTo>
                  <a:cubicBezTo>
                    <a:pt x="4200" y="6"/>
                    <a:pt x="4205" y="0"/>
                    <a:pt x="4212" y="0"/>
                  </a:cubicBezTo>
                  <a:close/>
                  <a:moveTo>
                    <a:pt x="4387" y="0"/>
                  </a:moveTo>
                  <a:lnTo>
                    <a:pt x="4462" y="0"/>
                  </a:lnTo>
                  <a:cubicBezTo>
                    <a:pt x="4469" y="0"/>
                    <a:pt x="4475" y="6"/>
                    <a:pt x="4475" y="13"/>
                  </a:cubicBezTo>
                  <a:cubicBezTo>
                    <a:pt x="4475" y="20"/>
                    <a:pt x="4469" y="25"/>
                    <a:pt x="4462" y="25"/>
                  </a:cubicBezTo>
                  <a:lnTo>
                    <a:pt x="4387" y="25"/>
                  </a:lnTo>
                  <a:cubicBezTo>
                    <a:pt x="4380" y="25"/>
                    <a:pt x="4375" y="20"/>
                    <a:pt x="4375" y="13"/>
                  </a:cubicBezTo>
                  <a:cubicBezTo>
                    <a:pt x="4375" y="6"/>
                    <a:pt x="4380" y="0"/>
                    <a:pt x="4387" y="0"/>
                  </a:cubicBezTo>
                  <a:close/>
                  <a:moveTo>
                    <a:pt x="4562" y="0"/>
                  </a:moveTo>
                  <a:lnTo>
                    <a:pt x="4637" y="0"/>
                  </a:lnTo>
                  <a:cubicBezTo>
                    <a:pt x="4644" y="0"/>
                    <a:pt x="4650" y="6"/>
                    <a:pt x="4650" y="13"/>
                  </a:cubicBezTo>
                  <a:cubicBezTo>
                    <a:pt x="4650" y="20"/>
                    <a:pt x="4644" y="25"/>
                    <a:pt x="4637" y="25"/>
                  </a:cubicBezTo>
                  <a:lnTo>
                    <a:pt x="4562" y="25"/>
                  </a:lnTo>
                  <a:cubicBezTo>
                    <a:pt x="4555" y="25"/>
                    <a:pt x="4550" y="20"/>
                    <a:pt x="4550" y="13"/>
                  </a:cubicBezTo>
                  <a:cubicBezTo>
                    <a:pt x="4550" y="6"/>
                    <a:pt x="4555" y="0"/>
                    <a:pt x="4562" y="0"/>
                  </a:cubicBezTo>
                  <a:close/>
                  <a:moveTo>
                    <a:pt x="4737" y="0"/>
                  </a:moveTo>
                  <a:lnTo>
                    <a:pt x="4812" y="0"/>
                  </a:lnTo>
                  <a:cubicBezTo>
                    <a:pt x="4819" y="0"/>
                    <a:pt x="4825" y="6"/>
                    <a:pt x="4825" y="13"/>
                  </a:cubicBezTo>
                  <a:cubicBezTo>
                    <a:pt x="4825" y="20"/>
                    <a:pt x="4819" y="25"/>
                    <a:pt x="4812" y="25"/>
                  </a:cubicBezTo>
                  <a:lnTo>
                    <a:pt x="4737" y="25"/>
                  </a:lnTo>
                  <a:cubicBezTo>
                    <a:pt x="4730" y="25"/>
                    <a:pt x="4725" y="20"/>
                    <a:pt x="4725" y="13"/>
                  </a:cubicBezTo>
                  <a:cubicBezTo>
                    <a:pt x="4725" y="6"/>
                    <a:pt x="4730" y="0"/>
                    <a:pt x="4737" y="0"/>
                  </a:cubicBezTo>
                  <a:close/>
                  <a:moveTo>
                    <a:pt x="4912" y="0"/>
                  </a:moveTo>
                  <a:lnTo>
                    <a:pt x="4987" y="0"/>
                  </a:lnTo>
                  <a:cubicBezTo>
                    <a:pt x="4994" y="0"/>
                    <a:pt x="5000" y="6"/>
                    <a:pt x="5000" y="13"/>
                  </a:cubicBezTo>
                  <a:cubicBezTo>
                    <a:pt x="5000" y="20"/>
                    <a:pt x="4994" y="25"/>
                    <a:pt x="4987" y="25"/>
                  </a:cubicBezTo>
                  <a:lnTo>
                    <a:pt x="4912" y="25"/>
                  </a:lnTo>
                  <a:cubicBezTo>
                    <a:pt x="4905" y="25"/>
                    <a:pt x="4900" y="20"/>
                    <a:pt x="4900" y="13"/>
                  </a:cubicBezTo>
                  <a:cubicBezTo>
                    <a:pt x="4900" y="6"/>
                    <a:pt x="4905" y="0"/>
                    <a:pt x="4912" y="0"/>
                  </a:cubicBezTo>
                  <a:close/>
                  <a:moveTo>
                    <a:pt x="5087" y="0"/>
                  </a:moveTo>
                  <a:lnTo>
                    <a:pt x="5162" y="0"/>
                  </a:lnTo>
                  <a:cubicBezTo>
                    <a:pt x="5169" y="0"/>
                    <a:pt x="5175" y="6"/>
                    <a:pt x="5175" y="13"/>
                  </a:cubicBezTo>
                  <a:cubicBezTo>
                    <a:pt x="5175" y="20"/>
                    <a:pt x="5169" y="25"/>
                    <a:pt x="5162" y="25"/>
                  </a:cubicBezTo>
                  <a:lnTo>
                    <a:pt x="5087" y="25"/>
                  </a:lnTo>
                  <a:cubicBezTo>
                    <a:pt x="5080" y="25"/>
                    <a:pt x="5075" y="20"/>
                    <a:pt x="5075" y="13"/>
                  </a:cubicBezTo>
                  <a:cubicBezTo>
                    <a:pt x="5075" y="6"/>
                    <a:pt x="5080" y="0"/>
                    <a:pt x="5087" y="0"/>
                  </a:cubicBezTo>
                  <a:close/>
                  <a:moveTo>
                    <a:pt x="5262" y="0"/>
                  </a:moveTo>
                  <a:lnTo>
                    <a:pt x="5337" y="0"/>
                  </a:lnTo>
                  <a:cubicBezTo>
                    <a:pt x="5344" y="0"/>
                    <a:pt x="5350" y="6"/>
                    <a:pt x="5350" y="13"/>
                  </a:cubicBezTo>
                  <a:cubicBezTo>
                    <a:pt x="5350" y="20"/>
                    <a:pt x="5344" y="25"/>
                    <a:pt x="5337" y="25"/>
                  </a:cubicBezTo>
                  <a:lnTo>
                    <a:pt x="5262" y="25"/>
                  </a:lnTo>
                  <a:cubicBezTo>
                    <a:pt x="5255" y="25"/>
                    <a:pt x="5250" y="20"/>
                    <a:pt x="5250" y="13"/>
                  </a:cubicBezTo>
                  <a:cubicBezTo>
                    <a:pt x="5250" y="6"/>
                    <a:pt x="5255" y="0"/>
                    <a:pt x="5262" y="0"/>
                  </a:cubicBezTo>
                  <a:close/>
                  <a:moveTo>
                    <a:pt x="5437" y="0"/>
                  </a:moveTo>
                  <a:lnTo>
                    <a:pt x="5512" y="0"/>
                  </a:lnTo>
                  <a:cubicBezTo>
                    <a:pt x="5519" y="0"/>
                    <a:pt x="5525" y="6"/>
                    <a:pt x="5525" y="13"/>
                  </a:cubicBezTo>
                  <a:cubicBezTo>
                    <a:pt x="5525" y="20"/>
                    <a:pt x="5519" y="25"/>
                    <a:pt x="5512" y="25"/>
                  </a:cubicBezTo>
                  <a:lnTo>
                    <a:pt x="5437" y="25"/>
                  </a:lnTo>
                  <a:cubicBezTo>
                    <a:pt x="5430" y="25"/>
                    <a:pt x="5425" y="20"/>
                    <a:pt x="5425" y="13"/>
                  </a:cubicBezTo>
                  <a:cubicBezTo>
                    <a:pt x="5425" y="6"/>
                    <a:pt x="5430" y="0"/>
                    <a:pt x="5437" y="0"/>
                  </a:cubicBezTo>
                  <a:close/>
                  <a:moveTo>
                    <a:pt x="5612" y="0"/>
                  </a:moveTo>
                  <a:lnTo>
                    <a:pt x="5687" y="0"/>
                  </a:lnTo>
                  <a:cubicBezTo>
                    <a:pt x="5694" y="0"/>
                    <a:pt x="5700" y="6"/>
                    <a:pt x="5700" y="13"/>
                  </a:cubicBezTo>
                  <a:cubicBezTo>
                    <a:pt x="5700" y="20"/>
                    <a:pt x="5694" y="25"/>
                    <a:pt x="5687" y="25"/>
                  </a:cubicBezTo>
                  <a:lnTo>
                    <a:pt x="5612" y="25"/>
                  </a:lnTo>
                  <a:cubicBezTo>
                    <a:pt x="5605" y="25"/>
                    <a:pt x="5600" y="20"/>
                    <a:pt x="5600" y="13"/>
                  </a:cubicBezTo>
                  <a:cubicBezTo>
                    <a:pt x="5600" y="6"/>
                    <a:pt x="5605" y="0"/>
                    <a:pt x="5612" y="0"/>
                  </a:cubicBezTo>
                  <a:close/>
                  <a:moveTo>
                    <a:pt x="5787" y="0"/>
                  </a:moveTo>
                  <a:lnTo>
                    <a:pt x="5862" y="0"/>
                  </a:lnTo>
                  <a:cubicBezTo>
                    <a:pt x="5869" y="0"/>
                    <a:pt x="5875" y="6"/>
                    <a:pt x="5875" y="13"/>
                  </a:cubicBezTo>
                  <a:cubicBezTo>
                    <a:pt x="5875" y="20"/>
                    <a:pt x="5869" y="25"/>
                    <a:pt x="5862" y="25"/>
                  </a:cubicBezTo>
                  <a:lnTo>
                    <a:pt x="5787" y="25"/>
                  </a:lnTo>
                  <a:cubicBezTo>
                    <a:pt x="5780" y="25"/>
                    <a:pt x="5775" y="20"/>
                    <a:pt x="5775" y="13"/>
                  </a:cubicBezTo>
                  <a:cubicBezTo>
                    <a:pt x="5775" y="6"/>
                    <a:pt x="5780" y="0"/>
                    <a:pt x="5787" y="0"/>
                  </a:cubicBezTo>
                  <a:close/>
                  <a:moveTo>
                    <a:pt x="5962" y="0"/>
                  </a:moveTo>
                  <a:lnTo>
                    <a:pt x="6037" y="0"/>
                  </a:lnTo>
                  <a:cubicBezTo>
                    <a:pt x="6044" y="0"/>
                    <a:pt x="6050" y="6"/>
                    <a:pt x="6050" y="13"/>
                  </a:cubicBezTo>
                  <a:cubicBezTo>
                    <a:pt x="6050" y="20"/>
                    <a:pt x="6044" y="25"/>
                    <a:pt x="6037" y="25"/>
                  </a:cubicBezTo>
                  <a:lnTo>
                    <a:pt x="5962" y="25"/>
                  </a:lnTo>
                  <a:cubicBezTo>
                    <a:pt x="5955" y="25"/>
                    <a:pt x="5950" y="20"/>
                    <a:pt x="5950" y="13"/>
                  </a:cubicBezTo>
                  <a:cubicBezTo>
                    <a:pt x="5950" y="6"/>
                    <a:pt x="5955" y="0"/>
                    <a:pt x="5962" y="0"/>
                  </a:cubicBezTo>
                  <a:close/>
                  <a:moveTo>
                    <a:pt x="6137" y="0"/>
                  </a:moveTo>
                  <a:lnTo>
                    <a:pt x="6212" y="0"/>
                  </a:lnTo>
                  <a:cubicBezTo>
                    <a:pt x="6219" y="0"/>
                    <a:pt x="6225" y="6"/>
                    <a:pt x="6225" y="13"/>
                  </a:cubicBezTo>
                  <a:cubicBezTo>
                    <a:pt x="6225" y="20"/>
                    <a:pt x="6219" y="25"/>
                    <a:pt x="6212" y="25"/>
                  </a:cubicBezTo>
                  <a:lnTo>
                    <a:pt x="6137" y="25"/>
                  </a:lnTo>
                  <a:cubicBezTo>
                    <a:pt x="6130" y="25"/>
                    <a:pt x="6125" y="20"/>
                    <a:pt x="6125" y="13"/>
                  </a:cubicBezTo>
                  <a:cubicBezTo>
                    <a:pt x="6125" y="6"/>
                    <a:pt x="6130" y="0"/>
                    <a:pt x="6137" y="0"/>
                  </a:cubicBezTo>
                  <a:close/>
                  <a:moveTo>
                    <a:pt x="6312" y="0"/>
                  </a:moveTo>
                  <a:lnTo>
                    <a:pt x="6387" y="0"/>
                  </a:lnTo>
                  <a:cubicBezTo>
                    <a:pt x="6394" y="0"/>
                    <a:pt x="6400" y="6"/>
                    <a:pt x="6400" y="13"/>
                  </a:cubicBezTo>
                  <a:cubicBezTo>
                    <a:pt x="6400" y="20"/>
                    <a:pt x="6394" y="25"/>
                    <a:pt x="6387" y="25"/>
                  </a:cubicBezTo>
                  <a:lnTo>
                    <a:pt x="6312" y="25"/>
                  </a:lnTo>
                  <a:cubicBezTo>
                    <a:pt x="6305" y="25"/>
                    <a:pt x="6300" y="20"/>
                    <a:pt x="6300" y="13"/>
                  </a:cubicBezTo>
                  <a:cubicBezTo>
                    <a:pt x="6300" y="6"/>
                    <a:pt x="6305" y="0"/>
                    <a:pt x="6312" y="0"/>
                  </a:cubicBezTo>
                  <a:close/>
                  <a:moveTo>
                    <a:pt x="6487" y="0"/>
                  </a:moveTo>
                  <a:lnTo>
                    <a:pt x="6562" y="0"/>
                  </a:lnTo>
                  <a:cubicBezTo>
                    <a:pt x="6569" y="0"/>
                    <a:pt x="6575" y="6"/>
                    <a:pt x="6575" y="13"/>
                  </a:cubicBezTo>
                  <a:cubicBezTo>
                    <a:pt x="6575" y="20"/>
                    <a:pt x="6569" y="25"/>
                    <a:pt x="6562" y="25"/>
                  </a:cubicBezTo>
                  <a:lnTo>
                    <a:pt x="6487" y="25"/>
                  </a:lnTo>
                  <a:cubicBezTo>
                    <a:pt x="6480" y="25"/>
                    <a:pt x="6475" y="20"/>
                    <a:pt x="6475" y="13"/>
                  </a:cubicBezTo>
                  <a:cubicBezTo>
                    <a:pt x="6475" y="6"/>
                    <a:pt x="6480" y="0"/>
                    <a:pt x="6487" y="0"/>
                  </a:cubicBezTo>
                  <a:close/>
                  <a:moveTo>
                    <a:pt x="6662" y="0"/>
                  </a:moveTo>
                  <a:lnTo>
                    <a:pt x="6737" y="0"/>
                  </a:lnTo>
                  <a:cubicBezTo>
                    <a:pt x="6744" y="0"/>
                    <a:pt x="6750" y="6"/>
                    <a:pt x="6750" y="13"/>
                  </a:cubicBezTo>
                  <a:cubicBezTo>
                    <a:pt x="6750" y="20"/>
                    <a:pt x="6744" y="25"/>
                    <a:pt x="6737" y="25"/>
                  </a:cubicBezTo>
                  <a:lnTo>
                    <a:pt x="6662" y="25"/>
                  </a:lnTo>
                  <a:cubicBezTo>
                    <a:pt x="6655" y="25"/>
                    <a:pt x="6650" y="20"/>
                    <a:pt x="6650" y="13"/>
                  </a:cubicBezTo>
                  <a:cubicBezTo>
                    <a:pt x="6650" y="6"/>
                    <a:pt x="6655" y="0"/>
                    <a:pt x="6662" y="0"/>
                  </a:cubicBezTo>
                  <a:close/>
                  <a:moveTo>
                    <a:pt x="6837" y="0"/>
                  </a:moveTo>
                  <a:lnTo>
                    <a:pt x="6912" y="0"/>
                  </a:lnTo>
                  <a:cubicBezTo>
                    <a:pt x="6919" y="0"/>
                    <a:pt x="6925" y="6"/>
                    <a:pt x="6925" y="13"/>
                  </a:cubicBezTo>
                  <a:cubicBezTo>
                    <a:pt x="6925" y="20"/>
                    <a:pt x="6919" y="25"/>
                    <a:pt x="6912" y="25"/>
                  </a:cubicBezTo>
                  <a:lnTo>
                    <a:pt x="6837" y="25"/>
                  </a:lnTo>
                  <a:cubicBezTo>
                    <a:pt x="6830" y="25"/>
                    <a:pt x="6825" y="20"/>
                    <a:pt x="6825" y="13"/>
                  </a:cubicBezTo>
                  <a:cubicBezTo>
                    <a:pt x="6825" y="6"/>
                    <a:pt x="6830" y="0"/>
                    <a:pt x="6837" y="0"/>
                  </a:cubicBezTo>
                  <a:close/>
                  <a:moveTo>
                    <a:pt x="7012" y="0"/>
                  </a:moveTo>
                  <a:lnTo>
                    <a:pt x="7087" y="0"/>
                  </a:lnTo>
                  <a:cubicBezTo>
                    <a:pt x="7094" y="0"/>
                    <a:pt x="7100" y="6"/>
                    <a:pt x="7100" y="13"/>
                  </a:cubicBezTo>
                  <a:cubicBezTo>
                    <a:pt x="7100" y="20"/>
                    <a:pt x="7094" y="25"/>
                    <a:pt x="7087" y="25"/>
                  </a:cubicBezTo>
                  <a:lnTo>
                    <a:pt x="7012" y="25"/>
                  </a:lnTo>
                  <a:cubicBezTo>
                    <a:pt x="7005" y="25"/>
                    <a:pt x="7000" y="20"/>
                    <a:pt x="7000" y="13"/>
                  </a:cubicBezTo>
                  <a:cubicBezTo>
                    <a:pt x="7000" y="6"/>
                    <a:pt x="7005" y="0"/>
                    <a:pt x="7012" y="0"/>
                  </a:cubicBezTo>
                  <a:close/>
                  <a:moveTo>
                    <a:pt x="7187" y="0"/>
                  </a:moveTo>
                  <a:lnTo>
                    <a:pt x="7262" y="0"/>
                  </a:lnTo>
                  <a:cubicBezTo>
                    <a:pt x="7269" y="0"/>
                    <a:pt x="7275" y="6"/>
                    <a:pt x="7275" y="13"/>
                  </a:cubicBezTo>
                  <a:cubicBezTo>
                    <a:pt x="7275" y="20"/>
                    <a:pt x="7269" y="25"/>
                    <a:pt x="7262" y="25"/>
                  </a:cubicBezTo>
                  <a:lnTo>
                    <a:pt x="7187" y="25"/>
                  </a:lnTo>
                  <a:cubicBezTo>
                    <a:pt x="7180" y="25"/>
                    <a:pt x="7175" y="20"/>
                    <a:pt x="7175" y="13"/>
                  </a:cubicBezTo>
                  <a:cubicBezTo>
                    <a:pt x="7175" y="6"/>
                    <a:pt x="7180" y="0"/>
                    <a:pt x="7187" y="0"/>
                  </a:cubicBezTo>
                  <a:close/>
                  <a:moveTo>
                    <a:pt x="7362" y="0"/>
                  </a:moveTo>
                  <a:lnTo>
                    <a:pt x="7437" y="0"/>
                  </a:lnTo>
                  <a:cubicBezTo>
                    <a:pt x="7444" y="0"/>
                    <a:pt x="7450" y="6"/>
                    <a:pt x="7450" y="13"/>
                  </a:cubicBezTo>
                  <a:cubicBezTo>
                    <a:pt x="7450" y="20"/>
                    <a:pt x="7444" y="25"/>
                    <a:pt x="7437" y="25"/>
                  </a:cubicBezTo>
                  <a:lnTo>
                    <a:pt x="7362" y="25"/>
                  </a:lnTo>
                  <a:cubicBezTo>
                    <a:pt x="7355" y="25"/>
                    <a:pt x="7350" y="20"/>
                    <a:pt x="7350" y="13"/>
                  </a:cubicBezTo>
                  <a:cubicBezTo>
                    <a:pt x="7350" y="6"/>
                    <a:pt x="7355" y="0"/>
                    <a:pt x="7362" y="0"/>
                  </a:cubicBezTo>
                  <a:close/>
                  <a:moveTo>
                    <a:pt x="7537" y="0"/>
                  </a:moveTo>
                  <a:lnTo>
                    <a:pt x="7612" y="0"/>
                  </a:lnTo>
                  <a:cubicBezTo>
                    <a:pt x="7619" y="0"/>
                    <a:pt x="7625" y="6"/>
                    <a:pt x="7625" y="13"/>
                  </a:cubicBezTo>
                  <a:cubicBezTo>
                    <a:pt x="7625" y="20"/>
                    <a:pt x="7619" y="25"/>
                    <a:pt x="7612" y="25"/>
                  </a:cubicBezTo>
                  <a:lnTo>
                    <a:pt x="7537" y="25"/>
                  </a:lnTo>
                  <a:cubicBezTo>
                    <a:pt x="7530" y="25"/>
                    <a:pt x="7525" y="20"/>
                    <a:pt x="7525" y="13"/>
                  </a:cubicBezTo>
                  <a:cubicBezTo>
                    <a:pt x="7525" y="6"/>
                    <a:pt x="7530" y="0"/>
                    <a:pt x="7537" y="0"/>
                  </a:cubicBezTo>
                  <a:close/>
                  <a:moveTo>
                    <a:pt x="7712" y="0"/>
                  </a:moveTo>
                  <a:lnTo>
                    <a:pt x="7787" y="0"/>
                  </a:lnTo>
                  <a:cubicBezTo>
                    <a:pt x="7794" y="0"/>
                    <a:pt x="7800" y="6"/>
                    <a:pt x="7800" y="13"/>
                  </a:cubicBezTo>
                  <a:cubicBezTo>
                    <a:pt x="7800" y="20"/>
                    <a:pt x="7794" y="25"/>
                    <a:pt x="7787" y="25"/>
                  </a:cubicBezTo>
                  <a:lnTo>
                    <a:pt x="7712" y="25"/>
                  </a:lnTo>
                  <a:cubicBezTo>
                    <a:pt x="7705" y="25"/>
                    <a:pt x="7700" y="20"/>
                    <a:pt x="7700" y="13"/>
                  </a:cubicBezTo>
                  <a:cubicBezTo>
                    <a:pt x="7700" y="6"/>
                    <a:pt x="7705" y="0"/>
                    <a:pt x="7712" y="0"/>
                  </a:cubicBezTo>
                  <a:close/>
                  <a:moveTo>
                    <a:pt x="7887" y="0"/>
                  </a:moveTo>
                  <a:lnTo>
                    <a:pt x="7962" y="0"/>
                  </a:lnTo>
                  <a:cubicBezTo>
                    <a:pt x="7969" y="0"/>
                    <a:pt x="7975" y="6"/>
                    <a:pt x="7975" y="13"/>
                  </a:cubicBezTo>
                  <a:cubicBezTo>
                    <a:pt x="7975" y="20"/>
                    <a:pt x="7969" y="25"/>
                    <a:pt x="7962" y="25"/>
                  </a:cubicBezTo>
                  <a:lnTo>
                    <a:pt x="7887" y="25"/>
                  </a:lnTo>
                  <a:cubicBezTo>
                    <a:pt x="7880" y="25"/>
                    <a:pt x="7875" y="20"/>
                    <a:pt x="7875" y="13"/>
                  </a:cubicBezTo>
                  <a:cubicBezTo>
                    <a:pt x="7875" y="6"/>
                    <a:pt x="7880" y="0"/>
                    <a:pt x="7887" y="0"/>
                  </a:cubicBezTo>
                  <a:close/>
                  <a:moveTo>
                    <a:pt x="8062" y="0"/>
                  </a:moveTo>
                  <a:lnTo>
                    <a:pt x="8137" y="0"/>
                  </a:lnTo>
                  <a:cubicBezTo>
                    <a:pt x="8144" y="0"/>
                    <a:pt x="8150" y="6"/>
                    <a:pt x="8150" y="13"/>
                  </a:cubicBezTo>
                  <a:cubicBezTo>
                    <a:pt x="8150" y="20"/>
                    <a:pt x="8144" y="25"/>
                    <a:pt x="8137" y="25"/>
                  </a:cubicBezTo>
                  <a:lnTo>
                    <a:pt x="8062" y="25"/>
                  </a:lnTo>
                  <a:cubicBezTo>
                    <a:pt x="8055" y="25"/>
                    <a:pt x="8050" y="20"/>
                    <a:pt x="8050" y="13"/>
                  </a:cubicBezTo>
                  <a:cubicBezTo>
                    <a:pt x="8050" y="6"/>
                    <a:pt x="8055" y="0"/>
                    <a:pt x="8062" y="0"/>
                  </a:cubicBezTo>
                  <a:close/>
                  <a:moveTo>
                    <a:pt x="8237" y="0"/>
                  </a:moveTo>
                  <a:lnTo>
                    <a:pt x="8312" y="0"/>
                  </a:lnTo>
                  <a:cubicBezTo>
                    <a:pt x="8319" y="0"/>
                    <a:pt x="8325" y="6"/>
                    <a:pt x="8325" y="13"/>
                  </a:cubicBezTo>
                  <a:cubicBezTo>
                    <a:pt x="8325" y="20"/>
                    <a:pt x="8319" y="25"/>
                    <a:pt x="8312" y="25"/>
                  </a:cubicBezTo>
                  <a:lnTo>
                    <a:pt x="8237" y="25"/>
                  </a:lnTo>
                  <a:cubicBezTo>
                    <a:pt x="8230" y="25"/>
                    <a:pt x="8225" y="20"/>
                    <a:pt x="8225" y="13"/>
                  </a:cubicBezTo>
                  <a:cubicBezTo>
                    <a:pt x="8225" y="6"/>
                    <a:pt x="8230" y="0"/>
                    <a:pt x="8237" y="0"/>
                  </a:cubicBezTo>
                  <a:close/>
                  <a:moveTo>
                    <a:pt x="8412" y="0"/>
                  </a:moveTo>
                  <a:lnTo>
                    <a:pt x="8487" y="0"/>
                  </a:lnTo>
                  <a:cubicBezTo>
                    <a:pt x="8494" y="0"/>
                    <a:pt x="8500" y="6"/>
                    <a:pt x="8500" y="13"/>
                  </a:cubicBezTo>
                  <a:cubicBezTo>
                    <a:pt x="8500" y="20"/>
                    <a:pt x="8494" y="25"/>
                    <a:pt x="8487" y="25"/>
                  </a:cubicBezTo>
                  <a:lnTo>
                    <a:pt x="8412" y="25"/>
                  </a:lnTo>
                  <a:cubicBezTo>
                    <a:pt x="8405" y="25"/>
                    <a:pt x="8400" y="20"/>
                    <a:pt x="8400" y="13"/>
                  </a:cubicBezTo>
                  <a:cubicBezTo>
                    <a:pt x="8400" y="6"/>
                    <a:pt x="8405" y="0"/>
                    <a:pt x="8412" y="0"/>
                  </a:cubicBezTo>
                  <a:close/>
                  <a:moveTo>
                    <a:pt x="8587" y="0"/>
                  </a:moveTo>
                  <a:lnTo>
                    <a:pt x="8662" y="0"/>
                  </a:lnTo>
                  <a:cubicBezTo>
                    <a:pt x="8669" y="0"/>
                    <a:pt x="8675" y="6"/>
                    <a:pt x="8675" y="13"/>
                  </a:cubicBezTo>
                  <a:cubicBezTo>
                    <a:pt x="8675" y="20"/>
                    <a:pt x="8669" y="25"/>
                    <a:pt x="8662" y="25"/>
                  </a:cubicBezTo>
                  <a:lnTo>
                    <a:pt x="8587" y="25"/>
                  </a:lnTo>
                  <a:cubicBezTo>
                    <a:pt x="8580" y="25"/>
                    <a:pt x="8575" y="20"/>
                    <a:pt x="8575" y="13"/>
                  </a:cubicBezTo>
                  <a:cubicBezTo>
                    <a:pt x="8575" y="6"/>
                    <a:pt x="8580" y="0"/>
                    <a:pt x="8587" y="0"/>
                  </a:cubicBezTo>
                  <a:close/>
                  <a:moveTo>
                    <a:pt x="8762" y="0"/>
                  </a:moveTo>
                  <a:lnTo>
                    <a:pt x="8837" y="0"/>
                  </a:lnTo>
                  <a:cubicBezTo>
                    <a:pt x="8844" y="0"/>
                    <a:pt x="8850" y="6"/>
                    <a:pt x="8850" y="13"/>
                  </a:cubicBezTo>
                  <a:cubicBezTo>
                    <a:pt x="8850" y="20"/>
                    <a:pt x="8844" y="25"/>
                    <a:pt x="8837" y="25"/>
                  </a:cubicBezTo>
                  <a:lnTo>
                    <a:pt x="8762" y="25"/>
                  </a:lnTo>
                  <a:cubicBezTo>
                    <a:pt x="8755" y="25"/>
                    <a:pt x="8750" y="20"/>
                    <a:pt x="8750" y="13"/>
                  </a:cubicBezTo>
                  <a:cubicBezTo>
                    <a:pt x="8750" y="6"/>
                    <a:pt x="8755" y="0"/>
                    <a:pt x="8762" y="0"/>
                  </a:cubicBezTo>
                  <a:close/>
                  <a:moveTo>
                    <a:pt x="8937" y="0"/>
                  </a:moveTo>
                  <a:lnTo>
                    <a:pt x="9012" y="0"/>
                  </a:lnTo>
                  <a:cubicBezTo>
                    <a:pt x="9019" y="0"/>
                    <a:pt x="9025" y="6"/>
                    <a:pt x="9025" y="13"/>
                  </a:cubicBezTo>
                  <a:cubicBezTo>
                    <a:pt x="9025" y="20"/>
                    <a:pt x="9019" y="25"/>
                    <a:pt x="9012" y="25"/>
                  </a:cubicBezTo>
                  <a:lnTo>
                    <a:pt x="8937" y="25"/>
                  </a:lnTo>
                  <a:cubicBezTo>
                    <a:pt x="8930" y="25"/>
                    <a:pt x="8925" y="20"/>
                    <a:pt x="8925" y="13"/>
                  </a:cubicBezTo>
                  <a:cubicBezTo>
                    <a:pt x="8925" y="6"/>
                    <a:pt x="8930" y="0"/>
                    <a:pt x="8937" y="0"/>
                  </a:cubicBezTo>
                  <a:close/>
                  <a:moveTo>
                    <a:pt x="9112" y="0"/>
                  </a:moveTo>
                  <a:lnTo>
                    <a:pt x="9187" y="0"/>
                  </a:lnTo>
                  <a:cubicBezTo>
                    <a:pt x="9194" y="0"/>
                    <a:pt x="9200" y="6"/>
                    <a:pt x="9200" y="13"/>
                  </a:cubicBezTo>
                  <a:cubicBezTo>
                    <a:pt x="9200" y="20"/>
                    <a:pt x="9194" y="25"/>
                    <a:pt x="9187" y="25"/>
                  </a:cubicBezTo>
                  <a:lnTo>
                    <a:pt x="9112" y="25"/>
                  </a:lnTo>
                  <a:cubicBezTo>
                    <a:pt x="9105" y="25"/>
                    <a:pt x="9100" y="20"/>
                    <a:pt x="9100" y="13"/>
                  </a:cubicBezTo>
                  <a:cubicBezTo>
                    <a:pt x="9100" y="6"/>
                    <a:pt x="9105" y="0"/>
                    <a:pt x="9112" y="0"/>
                  </a:cubicBezTo>
                  <a:close/>
                  <a:moveTo>
                    <a:pt x="9287" y="0"/>
                  </a:moveTo>
                  <a:lnTo>
                    <a:pt x="9362" y="0"/>
                  </a:lnTo>
                  <a:cubicBezTo>
                    <a:pt x="9369" y="0"/>
                    <a:pt x="9375" y="6"/>
                    <a:pt x="9375" y="13"/>
                  </a:cubicBezTo>
                  <a:cubicBezTo>
                    <a:pt x="9375" y="20"/>
                    <a:pt x="9369" y="25"/>
                    <a:pt x="9362" y="25"/>
                  </a:cubicBezTo>
                  <a:lnTo>
                    <a:pt x="9287" y="25"/>
                  </a:lnTo>
                  <a:cubicBezTo>
                    <a:pt x="9280" y="25"/>
                    <a:pt x="9275" y="20"/>
                    <a:pt x="9275" y="13"/>
                  </a:cubicBezTo>
                  <a:cubicBezTo>
                    <a:pt x="9275" y="6"/>
                    <a:pt x="9280" y="0"/>
                    <a:pt x="9287" y="0"/>
                  </a:cubicBezTo>
                  <a:close/>
                  <a:moveTo>
                    <a:pt x="9462" y="0"/>
                  </a:moveTo>
                  <a:lnTo>
                    <a:pt x="9537" y="0"/>
                  </a:lnTo>
                  <a:cubicBezTo>
                    <a:pt x="9544" y="0"/>
                    <a:pt x="9550" y="6"/>
                    <a:pt x="9550" y="13"/>
                  </a:cubicBezTo>
                  <a:cubicBezTo>
                    <a:pt x="9550" y="20"/>
                    <a:pt x="9544" y="25"/>
                    <a:pt x="9537" y="25"/>
                  </a:cubicBezTo>
                  <a:lnTo>
                    <a:pt x="9462" y="25"/>
                  </a:lnTo>
                  <a:cubicBezTo>
                    <a:pt x="9455" y="25"/>
                    <a:pt x="9450" y="20"/>
                    <a:pt x="9450" y="13"/>
                  </a:cubicBezTo>
                  <a:cubicBezTo>
                    <a:pt x="9450" y="6"/>
                    <a:pt x="9455" y="0"/>
                    <a:pt x="9462" y="0"/>
                  </a:cubicBezTo>
                  <a:close/>
                  <a:moveTo>
                    <a:pt x="9637" y="0"/>
                  </a:moveTo>
                  <a:lnTo>
                    <a:pt x="9712" y="0"/>
                  </a:lnTo>
                  <a:cubicBezTo>
                    <a:pt x="9719" y="0"/>
                    <a:pt x="9725" y="6"/>
                    <a:pt x="9725" y="13"/>
                  </a:cubicBezTo>
                  <a:cubicBezTo>
                    <a:pt x="9725" y="20"/>
                    <a:pt x="9719" y="25"/>
                    <a:pt x="9712" y="25"/>
                  </a:cubicBezTo>
                  <a:lnTo>
                    <a:pt x="9637" y="25"/>
                  </a:lnTo>
                  <a:cubicBezTo>
                    <a:pt x="9630" y="25"/>
                    <a:pt x="9625" y="20"/>
                    <a:pt x="9625" y="13"/>
                  </a:cubicBezTo>
                  <a:cubicBezTo>
                    <a:pt x="9625" y="6"/>
                    <a:pt x="9630" y="0"/>
                    <a:pt x="9637" y="0"/>
                  </a:cubicBezTo>
                  <a:close/>
                  <a:moveTo>
                    <a:pt x="9812" y="0"/>
                  </a:moveTo>
                  <a:lnTo>
                    <a:pt x="9887" y="0"/>
                  </a:lnTo>
                  <a:cubicBezTo>
                    <a:pt x="9894" y="0"/>
                    <a:pt x="9900" y="6"/>
                    <a:pt x="9900" y="13"/>
                  </a:cubicBezTo>
                  <a:cubicBezTo>
                    <a:pt x="9900" y="20"/>
                    <a:pt x="9894" y="25"/>
                    <a:pt x="9887" y="25"/>
                  </a:cubicBezTo>
                  <a:lnTo>
                    <a:pt x="9812" y="25"/>
                  </a:lnTo>
                  <a:cubicBezTo>
                    <a:pt x="9805" y="25"/>
                    <a:pt x="9800" y="20"/>
                    <a:pt x="9800" y="13"/>
                  </a:cubicBezTo>
                  <a:cubicBezTo>
                    <a:pt x="9800" y="6"/>
                    <a:pt x="9805" y="0"/>
                    <a:pt x="9812" y="0"/>
                  </a:cubicBezTo>
                  <a:close/>
                  <a:moveTo>
                    <a:pt x="9987" y="0"/>
                  </a:moveTo>
                  <a:lnTo>
                    <a:pt x="10062" y="0"/>
                  </a:lnTo>
                  <a:cubicBezTo>
                    <a:pt x="10069" y="0"/>
                    <a:pt x="10075" y="6"/>
                    <a:pt x="10075" y="13"/>
                  </a:cubicBezTo>
                  <a:cubicBezTo>
                    <a:pt x="10075" y="20"/>
                    <a:pt x="10069" y="25"/>
                    <a:pt x="10062" y="25"/>
                  </a:cubicBezTo>
                  <a:lnTo>
                    <a:pt x="9987" y="25"/>
                  </a:lnTo>
                  <a:cubicBezTo>
                    <a:pt x="9980" y="25"/>
                    <a:pt x="9975" y="20"/>
                    <a:pt x="9975" y="13"/>
                  </a:cubicBezTo>
                  <a:cubicBezTo>
                    <a:pt x="9975" y="6"/>
                    <a:pt x="9980" y="0"/>
                    <a:pt x="9987" y="0"/>
                  </a:cubicBezTo>
                  <a:close/>
                  <a:moveTo>
                    <a:pt x="10162" y="0"/>
                  </a:moveTo>
                  <a:lnTo>
                    <a:pt x="10237" y="0"/>
                  </a:lnTo>
                  <a:cubicBezTo>
                    <a:pt x="10244" y="0"/>
                    <a:pt x="10250" y="6"/>
                    <a:pt x="10250" y="13"/>
                  </a:cubicBezTo>
                  <a:cubicBezTo>
                    <a:pt x="10250" y="20"/>
                    <a:pt x="10244" y="25"/>
                    <a:pt x="10237" y="25"/>
                  </a:cubicBezTo>
                  <a:lnTo>
                    <a:pt x="10162" y="25"/>
                  </a:lnTo>
                  <a:cubicBezTo>
                    <a:pt x="10155" y="25"/>
                    <a:pt x="10150" y="20"/>
                    <a:pt x="10150" y="13"/>
                  </a:cubicBezTo>
                  <a:cubicBezTo>
                    <a:pt x="10150" y="6"/>
                    <a:pt x="10155" y="0"/>
                    <a:pt x="10162" y="0"/>
                  </a:cubicBezTo>
                  <a:close/>
                  <a:moveTo>
                    <a:pt x="10337" y="0"/>
                  </a:moveTo>
                  <a:lnTo>
                    <a:pt x="10412" y="0"/>
                  </a:lnTo>
                  <a:cubicBezTo>
                    <a:pt x="10419" y="0"/>
                    <a:pt x="10425" y="6"/>
                    <a:pt x="10425" y="13"/>
                  </a:cubicBezTo>
                  <a:cubicBezTo>
                    <a:pt x="10425" y="20"/>
                    <a:pt x="10419" y="25"/>
                    <a:pt x="10412" y="25"/>
                  </a:cubicBezTo>
                  <a:lnTo>
                    <a:pt x="10337" y="25"/>
                  </a:lnTo>
                  <a:cubicBezTo>
                    <a:pt x="10330" y="25"/>
                    <a:pt x="10325" y="20"/>
                    <a:pt x="10325" y="13"/>
                  </a:cubicBezTo>
                  <a:cubicBezTo>
                    <a:pt x="10325" y="6"/>
                    <a:pt x="10330" y="0"/>
                    <a:pt x="10337" y="0"/>
                  </a:cubicBezTo>
                  <a:close/>
                  <a:moveTo>
                    <a:pt x="10512" y="0"/>
                  </a:moveTo>
                  <a:lnTo>
                    <a:pt x="10587" y="0"/>
                  </a:lnTo>
                  <a:cubicBezTo>
                    <a:pt x="10594" y="0"/>
                    <a:pt x="10600" y="6"/>
                    <a:pt x="10600" y="13"/>
                  </a:cubicBezTo>
                  <a:cubicBezTo>
                    <a:pt x="10600" y="20"/>
                    <a:pt x="10594" y="25"/>
                    <a:pt x="10587" y="25"/>
                  </a:cubicBezTo>
                  <a:lnTo>
                    <a:pt x="10512" y="25"/>
                  </a:lnTo>
                  <a:cubicBezTo>
                    <a:pt x="10505" y="25"/>
                    <a:pt x="10500" y="20"/>
                    <a:pt x="10500" y="13"/>
                  </a:cubicBezTo>
                  <a:cubicBezTo>
                    <a:pt x="10500" y="6"/>
                    <a:pt x="10505" y="0"/>
                    <a:pt x="10512" y="0"/>
                  </a:cubicBezTo>
                  <a:close/>
                  <a:moveTo>
                    <a:pt x="10687" y="0"/>
                  </a:moveTo>
                  <a:lnTo>
                    <a:pt x="10762" y="0"/>
                  </a:lnTo>
                  <a:cubicBezTo>
                    <a:pt x="10769" y="0"/>
                    <a:pt x="10775" y="6"/>
                    <a:pt x="10775" y="13"/>
                  </a:cubicBezTo>
                  <a:cubicBezTo>
                    <a:pt x="10775" y="20"/>
                    <a:pt x="10769" y="25"/>
                    <a:pt x="10762" y="25"/>
                  </a:cubicBezTo>
                  <a:lnTo>
                    <a:pt x="10687" y="25"/>
                  </a:lnTo>
                  <a:cubicBezTo>
                    <a:pt x="10680" y="25"/>
                    <a:pt x="10675" y="20"/>
                    <a:pt x="10675" y="13"/>
                  </a:cubicBezTo>
                  <a:cubicBezTo>
                    <a:pt x="10675" y="6"/>
                    <a:pt x="10680" y="0"/>
                    <a:pt x="10687" y="0"/>
                  </a:cubicBezTo>
                  <a:close/>
                  <a:moveTo>
                    <a:pt x="10862" y="0"/>
                  </a:moveTo>
                  <a:lnTo>
                    <a:pt x="10937" y="0"/>
                  </a:lnTo>
                  <a:cubicBezTo>
                    <a:pt x="10944" y="0"/>
                    <a:pt x="10950" y="6"/>
                    <a:pt x="10950" y="13"/>
                  </a:cubicBezTo>
                  <a:cubicBezTo>
                    <a:pt x="10950" y="20"/>
                    <a:pt x="10944" y="25"/>
                    <a:pt x="10937" y="25"/>
                  </a:cubicBezTo>
                  <a:lnTo>
                    <a:pt x="10862" y="25"/>
                  </a:lnTo>
                  <a:cubicBezTo>
                    <a:pt x="10855" y="25"/>
                    <a:pt x="10850" y="20"/>
                    <a:pt x="10850" y="13"/>
                  </a:cubicBezTo>
                  <a:cubicBezTo>
                    <a:pt x="10850" y="6"/>
                    <a:pt x="10855" y="0"/>
                    <a:pt x="10862" y="0"/>
                  </a:cubicBezTo>
                  <a:close/>
                  <a:moveTo>
                    <a:pt x="11037" y="0"/>
                  </a:moveTo>
                  <a:lnTo>
                    <a:pt x="11112" y="0"/>
                  </a:lnTo>
                  <a:cubicBezTo>
                    <a:pt x="11119" y="0"/>
                    <a:pt x="11125" y="6"/>
                    <a:pt x="11125" y="13"/>
                  </a:cubicBezTo>
                  <a:cubicBezTo>
                    <a:pt x="11125" y="20"/>
                    <a:pt x="11119" y="25"/>
                    <a:pt x="11112" y="25"/>
                  </a:cubicBezTo>
                  <a:lnTo>
                    <a:pt x="11037" y="25"/>
                  </a:lnTo>
                  <a:cubicBezTo>
                    <a:pt x="11030" y="25"/>
                    <a:pt x="11025" y="20"/>
                    <a:pt x="11025" y="13"/>
                  </a:cubicBezTo>
                  <a:cubicBezTo>
                    <a:pt x="11025" y="6"/>
                    <a:pt x="11030" y="0"/>
                    <a:pt x="11037" y="0"/>
                  </a:cubicBezTo>
                  <a:close/>
                  <a:moveTo>
                    <a:pt x="11212" y="0"/>
                  </a:moveTo>
                  <a:lnTo>
                    <a:pt x="11287" y="0"/>
                  </a:lnTo>
                  <a:cubicBezTo>
                    <a:pt x="11294" y="0"/>
                    <a:pt x="11300" y="6"/>
                    <a:pt x="11300" y="13"/>
                  </a:cubicBezTo>
                  <a:cubicBezTo>
                    <a:pt x="11300" y="20"/>
                    <a:pt x="11294" y="25"/>
                    <a:pt x="11287" y="25"/>
                  </a:cubicBezTo>
                  <a:lnTo>
                    <a:pt x="11212" y="25"/>
                  </a:lnTo>
                  <a:cubicBezTo>
                    <a:pt x="11205" y="25"/>
                    <a:pt x="11200" y="20"/>
                    <a:pt x="11200" y="13"/>
                  </a:cubicBezTo>
                  <a:cubicBezTo>
                    <a:pt x="11200" y="6"/>
                    <a:pt x="11205" y="0"/>
                    <a:pt x="11212" y="0"/>
                  </a:cubicBezTo>
                  <a:close/>
                  <a:moveTo>
                    <a:pt x="11387" y="0"/>
                  </a:moveTo>
                  <a:lnTo>
                    <a:pt x="11462" y="0"/>
                  </a:lnTo>
                  <a:cubicBezTo>
                    <a:pt x="11469" y="0"/>
                    <a:pt x="11475" y="6"/>
                    <a:pt x="11475" y="13"/>
                  </a:cubicBezTo>
                  <a:cubicBezTo>
                    <a:pt x="11475" y="20"/>
                    <a:pt x="11469" y="25"/>
                    <a:pt x="11462" y="25"/>
                  </a:cubicBezTo>
                  <a:lnTo>
                    <a:pt x="11387" y="25"/>
                  </a:lnTo>
                  <a:cubicBezTo>
                    <a:pt x="11380" y="25"/>
                    <a:pt x="11375" y="20"/>
                    <a:pt x="11375" y="13"/>
                  </a:cubicBezTo>
                  <a:cubicBezTo>
                    <a:pt x="11375" y="6"/>
                    <a:pt x="11380" y="0"/>
                    <a:pt x="11387" y="0"/>
                  </a:cubicBezTo>
                  <a:close/>
                  <a:moveTo>
                    <a:pt x="11562" y="0"/>
                  </a:moveTo>
                  <a:lnTo>
                    <a:pt x="11637" y="0"/>
                  </a:lnTo>
                  <a:cubicBezTo>
                    <a:pt x="11644" y="0"/>
                    <a:pt x="11650" y="6"/>
                    <a:pt x="11650" y="13"/>
                  </a:cubicBezTo>
                  <a:cubicBezTo>
                    <a:pt x="11650" y="20"/>
                    <a:pt x="11644" y="25"/>
                    <a:pt x="11637" y="25"/>
                  </a:cubicBezTo>
                  <a:lnTo>
                    <a:pt x="11562" y="25"/>
                  </a:lnTo>
                  <a:cubicBezTo>
                    <a:pt x="11555" y="25"/>
                    <a:pt x="11550" y="20"/>
                    <a:pt x="11550" y="13"/>
                  </a:cubicBezTo>
                  <a:cubicBezTo>
                    <a:pt x="11550" y="6"/>
                    <a:pt x="11555" y="0"/>
                    <a:pt x="11562" y="0"/>
                  </a:cubicBezTo>
                  <a:close/>
                  <a:moveTo>
                    <a:pt x="11737" y="0"/>
                  </a:moveTo>
                  <a:lnTo>
                    <a:pt x="11812" y="0"/>
                  </a:lnTo>
                  <a:cubicBezTo>
                    <a:pt x="11819" y="0"/>
                    <a:pt x="11825" y="6"/>
                    <a:pt x="11825" y="13"/>
                  </a:cubicBezTo>
                  <a:cubicBezTo>
                    <a:pt x="11825" y="20"/>
                    <a:pt x="11819" y="25"/>
                    <a:pt x="11812" y="25"/>
                  </a:cubicBezTo>
                  <a:lnTo>
                    <a:pt x="11737" y="25"/>
                  </a:lnTo>
                  <a:cubicBezTo>
                    <a:pt x="11730" y="25"/>
                    <a:pt x="11725" y="20"/>
                    <a:pt x="11725" y="13"/>
                  </a:cubicBezTo>
                  <a:cubicBezTo>
                    <a:pt x="11725" y="6"/>
                    <a:pt x="11730" y="0"/>
                    <a:pt x="11737" y="0"/>
                  </a:cubicBezTo>
                  <a:close/>
                  <a:moveTo>
                    <a:pt x="11912" y="0"/>
                  </a:moveTo>
                  <a:lnTo>
                    <a:pt x="11987" y="0"/>
                  </a:lnTo>
                  <a:cubicBezTo>
                    <a:pt x="11994" y="0"/>
                    <a:pt x="12000" y="6"/>
                    <a:pt x="12000" y="13"/>
                  </a:cubicBezTo>
                  <a:cubicBezTo>
                    <a:pt x="12000" y="20"/>
                    <a:pt x="11994" y="25"/>
                    <a:pt x="11987" y="25"/>
                  </a:cubicBezTo>
                  <a:lnTo>
                    <a:pt x="11912" y="25"/>
                  </a:lnTo>
                  <a:cubicBezTo>
                    <a:pt x="11905" y="25"/>
                    <a:pt x="11900" y="20"/>
                    <a:pt x="11900" y="13"/>
                  </a:cubicBezTo>
                  <a:cubicBezTo>
                    <a:pt x="11900" y="6"/>
                    <a:pt x="11905" y="0"/>
                    <a:pt x="11912" y="0"/>
                  </a:cubicBezTo>
                  <a:close/>
                  <a:moveTo>
                    <a:pt x="12087" y="0"/>
                  </a:moveTo>
                  <a:lnTo>
                    <a:pt x="12162" y="0"/>
                  </a:lnTo>
                  <a:cubicBezTo>
                    <a:pt x="12169" y="0"/>
                    <a:pt x="12175" y="6"/>
                    <a:pt x="12175" y="13"/>
                  </a:cubicBezTo>
                  <a:cubicBezTo>
                    <a:pt x="12175" y="20"/>
                    <a:pt x="12169" y="25"/>
                    <a:pt x="12162" y="25"/>
                  </a:cubicBezTo>
                  <a:lnTo>
                    <a:pt x="12087" y="25"/>
                  </a:lnTo>
                  <a:cubicBezTo>
                    <a:pt x="12080" y="25"/>
                    <a:pt x="12075" y="20"/>
                    <a:pt x="12075" y="13"/>
                  </a:cubicBezTo>
                  <a:cubicBezTo>
                    <a:pt x="12075" y="6"/>
                    <a:pt x="12080" y="0"/>
                    <a:pt x="12087" y="0"/>
                  </a:cubicBezTo>
                  <a:close/>
                  <a:moveTo>
                    <a:pt x="12262" y="0"/>
                  </a:moveTo>
                  <a:lnTo>
                    <a:pt x="12337" y="0"/>
                  </a:lnTo>
                  <a:cubicBezTo>
                    <a:pt x="12344" y="0"/>
                    <a:pt x="12350" y="6"/>
                    <a:pt x="12350" y="13"/>
                  </a:cubicBezTo>
                  <a:cubicBezTo>
                    <a:pt x="12350" y="20"/>
                    <a:pt x="12344" y="25"/>
                    <a:pt x="12337" y="25"/>
                  </a:cubicBezTo>
                  <a:lnTo>
                    <a:pt x="12262" y="25"/>
                  </a:lnTo>
                  <a:cubicBezTo>
                    <a:pt x="12255" y="25"/>
                    <a:pt x="12250" y="20"/>
                    <a:pt x="12250" y="13"/>
                  </a:cubicBezTo>
                  <a:cubicBezTo>
                    <a:pt x="12250" y="6"/>
                    <a:pt x="12255" y="0"/>
                    <a:pt x="12262" y="0"/>
                  </a:cubicBezTo>
                  <a:close/>
                  <a:moveTo>
                    <a:pt x="12437" y="0"/>
                  </a:moveTo>
                  <a:lnTo>
                    <a:pt x="12512" y="0"/>
                  </a:lnTo>
                  <a:cubicBezTo>
                    <a:pt x="12519" y="0"/>
                    <a:pt x="12525" y="6"/>
                    <a:pt x="12525" y="13"/>
                  </a:cubicBezTo>
                  <a:cubicBezTo>
                    <a:pt x="12525" y="20"/>
                    <a:pt x="12519" y="25"/>
                    <a:pt x="12512" y="25"/>
                  </a:cubicBezTo>
                  <a:lnTo>
                    <a:pt x="12437" y="25"/>
                  </a:lnTo>
                  <a:cubicBezTo>
                    <a:pt x="12430" y="25"/>
                    <a:pt x="12425" y="20"/>
                    <a:pt x="12425" y="13"/>
                  </a:cubicBezTo>
                  <a:cubicBezTo>
                    <a:pt x="12425" y="6"/>
                    <a:pt x="12430" y="0"/>
                    <a:pt x="12437" y="0"/>
                  </a:cubicBezTo>
                  <a:close/>
                  <a:moveTo>
                    <a:pt x="12612" y="0"/>
                  </a:moveTo>
                  <a:lnTo>
                    <a:pt x="12675" y="0"/>
                  </a:lnTo>
                  <a:cubicBezTo>
                    <a:pt x="12682" y="0"/>
                    <a:pt x="12687" y="6"/>
                    <a:pt x="12687" y="13"/>
                  </a:cubicBezTo>
                  <a:cubicBezTo>
                    <a:pt x="12687" y="20"/>
                    <a:pt x="12682" y="25"/>
                    <a:pt x="12675" y="25"/>
                  </a:cubicBezTo>
                  <a:lnTo>
                    <a:pt x="12612" y="25"/>
                  </a:lnTo>
                  <a:cubicBezTo>
                    <a:pt x="12605" y="25"/>
                    <a:pt x="12600" y="20"/>
                    <a:pt x="12600" y="13"/>
                  </a:cubicBezTo>
                  <a:cubicBezTo>
                    <a:pt x="12600" y="6"/>
                    <a:pt x="12605" y="0"/>
                    <a:pt x="12612" y="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75921" y="1904364"/>
              <a:ext cx="464628" cy="18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Die #1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75921" y="2410460"/>
              <a:ext cx="464628" cy="189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900" b="1">
                  <a:solidFill>
                    <a:srgbClr val="000000"/>
                  </a:solidFill>
                  <a:effectLst/>
                  <a:latin typeface="Arial"/>
                  <a:ea typeface="ＭＳ 明朝"/>
                  <a:cs typeface="Times New Roman"/>
                </a:rPr>
                <a:t>Die #2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1167130" y="168910"/>
              <a:ext cx="932815" cy="487680"/>
              <a:chOff x="4382" y="3280"/>
              <a:chExt cx="1469" cy="768"/>
            </a:xfrm>
          </p:grpSpPr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4382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4382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09039" y="257175"/>
              <a:ext cx="841376" cy="2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STNoC/STBus/AXI initiator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223135" y="168910"/>
              <a:ext cx="932815" cy="487680"/>
              <a:chOff x="6060" y="3280"/>
              <a:chExt cx="1469" cy="768"/>
            </a:xfrm>
          </p:grpSpPr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1167130" y="3860165"/>
              <a:ext cx="932815" cy="487680"/>
              <a:chOff x="4382" y="9093"/>
              <a:chExt cx="1469" cy="768"/>
            </a:xfrm>
          </p:grpSpPr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4382" y="9093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382" y="9093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223135" y="3860165"/>
              <a:ext cx="932815" cy="487680"/>
              <a:chOff x="6060" y="9093"/>
              <a:chExt cx="1469" cy="768"/>
            </a:xfrm>
          </p:grpSpPr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6060" y="9093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6060" y="9093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284855" y="165100"/>
              <a:ext cx="645795" cy="487680"/>
              <a:chOff x="6060" y="3280"/>
              <a:chExt cx="1469" cy="768"/>
            </a:xfrm>
          </p:grpSpPr>
          <p:sp>
            <p:nvSpPr>
              <p:cNvPr id="51" name="Rectangle 50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2" name="Rectangle 51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345813" y="227330"/>
              <a:ext cx="74422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 dirty="0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Virtual wires </a:t>
              </a:r>
              <a:endParaRPr lang="en-US" sz="1000" dirty="0">
                <a:effectLst/>
                <a:latin typeface="Cambria"/>
                <a:ea typeface="ＭＳ 明朝"/>
                <a:cs typeface="Times New Roman"/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3275330" y="3863340"/>
              <a:ext cx="645795" cy="487680"/>
              <a:chOff x="6060" y="3280"/>
              <a:chExt cx="1469" cy="768"/>
            </a:xfrm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6060" y="3280"/>
                <a:ext cx="1469" cy="768"/>
              </a:xfrm>
              <a:prstGeom prst="rect">
                <a:avLst/>
              </a:prstGeom>
              <a:noFill/>
              <a:ln w="889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1200"/>
              </a:p>
            </p:txBody>
          </p:sp>
        </p:grp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341370" y="3925570"/>
              <a:ext cx="54038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Virtual wires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506855" y="667385"/>
              <a:ext cx="944880" cy="3157220"/>
            </a:xfrm>
            <a:custGeom>
              <a:avLst/>
              <a:gdLst>
                <a:gd name="T0" fmla="*/ 0 w 1488"/>
                <a:gd name="T1" fmla="*/ 0 h 4972"/>
                <a:gd name="T2" fmla="*/ 565 w 1488"/>
                <a:gd name="T3" fmla="*/ 791 h 4972"/>
                <a:gd name="T4" fmla="*/ 678 w 1488"/>
                <a:gd name="T5" fmla="*/ 3616 h 4972"/>
                <a:gd name="T6" fmla="*/ 1356 w 1488"/>
                <a:gd name="T7" fmla="*/ 4633 h 4972"/>
                <a:gd name="T8" fmla="*/ 1469 w 1488"/>
                <a:gd name="T9" fmla="*/ 4972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4972">
                  <a:moveTo>
                    <a:pt x="0" y="0"/>
                  </a:moveTo>
                  <a:cubicBezTo>
                    <a:pt x="226" y="94"/>
                    <a:pt x="452" y="188"/>
                    <a:pt x="565" y="791"/>
                  </a:cubicBezTo>
                  <a:cubicBezTo>
                    <a:pt x="678" y="1394"/>
                    <a:pt x="546" y="2976"/>
                    <a:pt x="678" y="3616"/>
                  </a:cubicBezTo>
                  <a:cubicBezTo>
                    <a:pt x="810" y="4256"/>
                    <a:pt x="1224" y="4407"/>
                    <a:pt x="1356" y="4633"/>
                  </a:cubicBezTo>
                  <a:cubicBezTo>
                    <a:pt x="1488" y="4859"/>
                    <a:pt x="1450" y="4915"/>
                    <a:pt x="1469" y="4972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865630" y="667385"/>
              <a:ext cx="1339215" cy="3157220"/>
            </a:xfrm>
            <a:custGeom>
              <a:avLst/>
              <a:gdLst>
                <a:gd name="T0" fmla="*/ 1582 w 2109"/>
                <a:gd name="T1" fmla="*/ 4859 h 4859"/>
                <a:gd name="T2" fmla="*/ 1921 w 2109"/>
                <a:gd name="T3" fmla="*/ 4520 h 4859"/>
                <a:gd name="T4" fmla="*/ 2034 w 2109"/>
                <a:gd name="T5" fmla="*/ 3842 h 4859"/>
                <a:gd name="T6" fmla="*/ 2034 w 2109"/>
                <a:gd name="T7" fmla="*/ 1130 h 4859"/>
                <a:gd name="T8" fmla="*/ 1582 w 2109"/>
                <a:gd name="T9" fmla="*/ 339 h 4859"/>
                <a:gd name="T10" fmla="*/ 452 w 2109"/>
                <a:gd name="T11" fmla="*/ 226 h 4859"/>
                <a:gd name="T12" fmla="*/ 0 w 2109"/>
                <a:gd name="T13" fmla="*/ 0 h 4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09" h="4859">
                  <a:moveTo>
                    <a:pt x="1582" y="4859"/>
                  </a:moveTo>
                  <a:cubicBezTo>
                    <a:pt x="1714" y="4774"/>
                    <a:pt x="1846" y="4689"/>
                    <a:pt x="1921" y="4520"/>
                  </a:cubicBezTo>
                  <a:cubicBezTo>
                    <a:pt x="1996" y="4351"/>
                    <a:pt x="2015" y="4407"/>
                    <a:pt x="2034" y="3842"/>
                  </a:cubicBezTo>
                  <a:cubicBezTo>
                    <a:pt x="2053" y="3277"/>
                    <a:pt x="2109" y="1714"/>
                    <a:pt x="2034" y="1130"/>
                  </a:cubicBezTo>
                  <a:cubicBezTo>
                    <a:pt x="1959" y="546"/>
                    <a:pt x="1846" y="490"/>
                    <a:pt x="1582" y="339"/>
                  </a:cubicBezTo>
                  <a:cubicBezTo>
                    <a:pt x="1318" y="188"/>
                    <a:pt x="716" y="282"/>
                    <a:pt x="452" y="226"/>
                  </a:cubicBezTo>
                  <a:cubicBezTo>
                    <a:pt x="188" y="170"/>
                    <a:pt x="75" y="38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13255" y="667385"/>
              <a:ext cx="1674495" cy="3157220"/>
            </a:xfrm>
            <a:custGeom>
              <a:avLst/>
              <a:gdLst>
                <a:gd name="T0" fmla="*/ 2637 w 2675"/>
                <a:gd name="T1" fmla="*/ 0 h 4972"/>
                <a:gd name="T2" fmla="*/ 2524 w 2675"/>
                <a:gd name="T3" fmla="*/ 339 h 4972"/>
                <a:gd name="T4" fmla="*/ 1959 w 2675"/>
                <a:gd name="T5" fmla="*/ 452 h 4972"/>
                <a:gd name="T6" fmla="*/ 603 w 2675"/>
                <a:gd name="T7" fmla="*/ 565 h 4972"/>
                <a:gd name="T8" fmla="*/ 151 w 2675"/>
                <a:gd name="T9" fmla="*/ 1469 h 4972"/>
                <a:gd name="T10" fmla="*/ 151 w 2675"/>
                <a:gd name="T11" fmla="*/ 3503 h 4972"/>
                <a:gd name="T12" fmla="*/ 1055 w 2675"/>
                <a:gd name="T13" fmla="*/ 4520 h 4972"/>
                <a:gd name="T14" fmla="*/ 2411 w 2675"/>
                <a:gd name="T15" fmla="*/ 4746 h 4972"/>
                <a:gd name="T16" fmla="*/ 2637 w 2675"/>
                <a:gd name="T17" fmla="*/ 4972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5" h="4972">
                  <a:moveTo>
                    <a:pt x="2637" y="0"/>
                  </a:moveTo>
                  <a:cubicBezTo>
                    <a:pt x="2637" y="132"/>
                    <a:pt x="2637" y="264"/>
                    <a:pt x="2524" y="339"/>
                  </a:cubicBezTo>
                  <a:cubicBezTo>
                    <a:pt x="2411" y="414"/>
                    <a:pt x="2279" y="414"/>
                    <a:pt x="1959" y="452"/>
                  </a:cubicBezTo>
                  <a:cubicBezTo>
                    <a:pt x="1639" y="490"/>
                    <a:pt x="904" y="396"/>
                    <a:pt x="603" y="565"/>
                  </a:cubicBezTo>
                  <a:cubicBezTo>
                    <a:pt x="302" y="734"/>
                    <a:pt x="226" y="979"/>
                    <a:pt x="151" y="1469"/>
                  </a:cubicBezTo>
                  <a:cubicBezTo>
                    <a:pt x="76" y="1959"/>
                    <a:pt x="0" y="2994"/>
                    <a:pt x="151" y="3503"/>
                  </a:cubicBezTo>
                  <a:cubicBezTo>
                    <a:pt x="302" y="4012"/>
                    <a:pt x="678" y="4313"/>
                    <a:pt x="1055" y="4520"/>
                  </a:cubicBezTo>
                  <a:cubicBezTo>
                    <a:pt x="1432" y="4727"/>
                    <a:pt x="2147" y="4671"/>
                    <a:pt x="2411" y="4746"/>
                  </a:cubicBezTo>
                  <a:cubicBezTo>
                    <a:pt x="2675" y="4821"/>
                    <a:pt x="2599" y="4934"/>
                    <a:pt x="2637" y="4972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200"/>
            </a:p>
          </p:txBody>
        </p:sp>
        <p:cxnSp>
          <p:nvCxnSpPr>
            <p:cNvPr id="34" name="Line 55"/>
            <p:cNvCxnSpPr/>
            <p:nvPr/>
          </p:nvCxnSpPr>
          <p:spPr bwMode="auto">
            <a:xfrm>
              <a:off x="287655" y="4622800"/>
              <a:ext cx="215265" cy="63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5" name="Line 56"/>
            <p:cNvCxnSpPr/>
            <p:nvPr/>
          </p:nvCxnSpPr>
          <p:spPr bwMode="auto">
            <a:xfrm>
              <a:off x="287655" y="4780280"/>
              <a:ext cx="215265" cy="6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6" name="Text Box 57"/>
            <p:cNvSpPr txBox="1">
              <a:spLocks noChangeArrowheads="1"/>
            </p:cNvSpPr>
            <p:nvPr/>
          </p:nvSpPr>
          <p:spPr bwMode="auto">
            <a:xfrm>
              <a:off x="574038" y="4483099"/>
              <a:ext cx="1981200" cy="612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Cambria"/>
                  <a:ea typeface="ＭＳ 明朝"/>
                  <a:cs typeface="Times New Roman"/>
                </a:rPr>
                <a:t>Request traffic flow</a:t>
              </a:r>
            </a:p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Cambria"/>
                  <a:ea typeface="ＭＳ 明朝"/>
                  <a:cs typeface="Times New Roman"/>
                </a:rPr>
                <a:t>Response traffic flow</a:t>
              </a:r>
            </a:p>
            <a:p>
              <a:pPr>
                <a:spcAft>
                  <a:spcPts val="0"/>
                </a:spcAft>
              </a:pPr>
              <a:r>
                <a:rPr lang="en-US" sz="1000" dirty="0">
                  <a:effectLst/>
                  <a:latin typeface="Cambria"/>
                  <a:ea typeface="ＭＳ 明朝"/>
                  <a:cs typeface="Times New Roman"/>
                </a:rPr>
                <a:t>Virtual wires</a:t>
              </a: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578610" y="676910"/>
              <a:ext cx="932815" cy="3157220"/>
            </a:xfrm>
            <a:custGeom>
              <a:avLst/>
              <a:gdLst>
                <a:gd name="T0" fmla="*/ 1469 w 1469"/>
                <a:gd name="T1" fmla="*/ 0 h 4972"/>
                <a:gd name="T2" fmla="*/ 678 w 1469"/>
                <a:gd name="T3" fmla="*/ 226 h 4972"/>
                <a:gd name="T4" fmla="*/ 452 w 1469"/>
                <a:gd name="T5" fmla="*/ 1017 h 4972"/>
                <a:gd name="T6" fmla="*/ 452 w 1469"/>
                <a:gd name="T7" fmla="*/ 3277 h 4972"/>
                <a:gd name="T8" fmla="*/ 339 w 1469"/>
                <a:gd name="T9" fmla="*/ 4407 h 4972"/>
                <a:gd name="T10" fmla="*/ 0 w 1469"/>
                <a:gd name="T11" fmla="*/ 4972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9" h="4972">
                  <a:moveTo>
                    <a:pt x="1469" y="0"/>
                  </a:moveTo>
                  <a:cubicBezTo>
                    <a:pt x="1158" y="28"/>
                    <a:pt x="847" y="57"/>
                    <a:pt x="678" y="226"/>
                  </a:cubicBezTo>
                  <a:cubicBezTo>
                    <a:pt x="509" y="395"/>
                    <a:pt x="490" y="509"/>
                    <a:pt x="452" y="1017"/>
                  </a:cubicBezTo>
                  <a:cubicBezTo>
                    <a:pt x="414" y="1525"/>
                    <a:pt x="471" y="2712"/>
                    <a:pt x="452" y="3277"/>
                  </a:cubicBezTo>
                  <a:cubicBezTo>
                    <a:pt x="433" y="3842"/>
                    <a:pt x="414" y="4124"/>
                    <a:pt x="339" y="4407"/>
                  </a:cubicBezTo>
                  <a:cubicBezTo>
                    <a:pt x="264" y="4690"/>
                    <a:pt x="56" y="4878"/>
                    <a:pt x="0" y="497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200400" y="667385"/>
              <a:ext cx="511810" cy="3157220"/>
            </a:xfrm>
            <a:custGeom>
              <a:avLst/>
              <a:gdLst>
                <a:gd name="T0" fmla="*/ 753 w 753"/>
                <a:gd name="T1" fmla="*/ 4972 h 4972"/>
                <a:gd name="T2" fmla="*/ 640 w 753"/>
                <a:gd name="T3" fmla="*/ 4746 h 4972"/>
                <a:gd name="T4" fmla="*/ 188 w 753"/>
                <a:gd name="T5" fmla="*/ 4520 h 4972"/>
                <a:gd name="T6" fmla="*/ 75 w 753"/>
                <a:gd name="T7" fmla="*/ 3616 h 4972"/>
                <a:gd name="T8" fmla="*/ 75 w 753"/>
                <a:gd name="T9" fmla="*/ 1130 h 4972"/>
                <a:gd name="T10" fmla="*/ 527 w 753"/>
                <a:gd name="T11" fmla="*/ 452 h 4972"/>
                <a:gd name="T12" fmla="*/ 640 w 753"/>
                <a:gd name="T13" fmla="*/ 0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3" h="4972">
                  <a:moveTo>
                    <a:pt x="753" y="4972"/>
                  </a:moveTo>
                  <a:cubicBezTo>
                    <a:pt x="743" y="4896"/>
                    <a:pt x="734" y="4821"/>
                    <a:pt x="640" y="4746"/>
                  </a:cubicBezTo>
                  <a:cubicBezTo>
                    <a:pt x="546" y="4671"/>
                    <a:pt x="282" y="4708"/>
                    <a:pt x="188" y="4520"/>
                  </a:cubicBezTo>
                  <a:cubicBezTo>
                    <a:pt x="94" y="4332"/>
                    <a:pt x="94" y="4181"/>
                    <a:pt x="75" y="3616"/>
                  </a:cubicBezTo>
                  <a:cubicBezTo>
                    <a:pt x="56" y="3051"/>
                    <a:pt x="0" y="1657"/>
                    <a:pt x="75" y="1130"/>
                  </a:cubicBezTo>
                  <a:cubicBezTo>
                    <a:pt x="150" y="603"/>
                    <a:pt x="433" y="640"/>
                    <a:pt x="527" y="452"/>
                  </a:cubicBezTo>
                  <a:cubicBezTo>
                    <a:pt x="621" y="264"/>
                    <a:pt x="621" y="75"/>
                    <a:pt x="640" y="0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755775" y="667385"/>
              <a:ext cx="1387475" cy="3157220"/>
            </a:xfrm>
            <a:custGeom>
              <a:avLst/>
              <a:gdLst>
                <a:gd name="T0" fmla="*/ 0 w 2185"/>
                <a:gd name="T1" fmla="*/ 4972 h 4972"/>
                <a:gd name="T2" fmla="*/ 452 w 2185"/>
                <a:gd name="T3" fmla="*/ 4633 h 4972"/>
                <a:gd name="T4" fmla="*/ 1695 w 2185"/>
                <a:gd name="T5" fmla="*/ 4520 h 4972"/>
                <a:gd name="T6" fmla="*/ 2034 w 2185"/>
                <a:gd name="T7" fmla="*/ 4181 h 4972"/>
                <a:gd name="T8" fmla="*/ 2147 w 2185"/>
                <a:gd name="T9" fmla="*/ 3051 h 4972"/>
                <a:gd name="T10" fmla="*/ 2147 w 2185"/>
                <a:gd name="T11" fmla="*/ 1469 h 4972"/>
                <a:gd name="T12" fmla="*/ 1921 w 2185"/>
                <a:gd name="T13" fmla="*/ 678 h 4972"/>
                <a:gd name="T14" fmla="*/ 1582 w 2185"/>
                <a:gd name="T15" fmla="*/ 339 h 4972"/>
                <a:gd name="T16" fmla="*/ 1469 w 2185"/>
                <a:gd name="T17" fmla="*/ 0 h 4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5" h="4972">
                  <a:moveTo>
                    <a:pt x="0" y="4972"/>
                  </a:moveTo>
                  <a:cubicBezTo>
                    <a:pt x="84" y="4840"/>
                    <a:pt x="169" y="4708"/>
                    <a:pt x="452" y="4633"/>
                  </a:cubicBezTo>
                  <a:cubicBezTo>
                    <a:pt x="735" y="4558"/>
                    <a:pt x="1431" y="4595"/>
                    <a:pt x="1695" y="4520"/>
                  </a:cubicBezTo>
                  <a:cubicBezTo>
                    <a:pt x="1959" y="4445"/>
                    <a:pt x="1959" y="4426"/>
                    <a:pt x="2034" y="4181"/>
                  </a:cubicBezTo>
                  <a:cubicBezTo>
                    <a:pt x="2109" y="3936"/>
                    <a:pt x="2128" y="3503"/>
                    <a:pt x="2147" y="3051"/>
                  </a:cubicBezTo>
                  <a:cubicBezTo>
                    <a:pt x="2166" y="2599"/>
                    <a:pt x="2185" y="1864"/>
                    <a:pt x="2147" y="1469"/>
                  </a:cubicBezTo>
                  <a:cubicBezTo>
                    <a:pt x="2109" y="1074"/>
                    <a:pt x="2015" y="866"/>
                    <a:pt x="1921" y="678"/>
                  </a:cubicBezTo>
                  <a:cubicBezTo>
                    <a:pt x="1827" y="490"/>
                    <a:pt x="1657" y="452"/>
                    <a:pt x="1582" y="339"/>
                  </a:cubicBezTo>
                  <a:cubicBezTo>
                    <a:pt x="1507" y="226"/>
                    <a:pt x="1488" y="57"/>
                    <a:pt x="1469" y="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sz="1200"/>
            </a:p>
          </p:txBody>
        </p:sp>
        <p:sp>
          <p:nvSpPr>
            <p:cNvPr id="40" name="Text Box 61"/>
            <p:cNvSpPr txBox="1">
              <a:spLocks noChangeArrowheads="1"/>
            </p:cNvSpPr>
            <p:nvPr/>
          </p:nvSpPr>
          <p:spPr bwMode="auto">
            <a:xfrm>
              <a:off x="4090036" y="2329816"/>
              <a:ext cx="1573091" cy="612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rot="0" vert="horz" wrap="square" lIns="22860" tIns="21600" rIns="22860" bIns="22860" anchor="ctr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it-IT" sz="1000" b="1" dirty="0" err="1">
                  <a:effectLst/>
                  <a:latin typeface="Cambria"/>
                  <a:ea typeface="ＭＳ 明朝"/>
                  <a:cs typeface="Times New Roman"/>
                </a:rPr>
                <a:t>Unidirectional</a:t>
              </a:r>
              <a:r>
                <a:rPr lang="it-IT" sz="1000" b="1" dirty="0">
                  <a:effectLst/>
                  <a:latin typeface="Cambria"/>
                  <a:ea typeface="ＭＳ 明朝"/>
                  <a:cs typeface="Times New Roman"/>
                </a:rPr>
                <a:t> </a:t>
              </a:r>
              <a:r>
                <a:rPr lang="it-IT" sz="1000" b="1" dirty="0" err="1">
                  <a:effectLst/>
                  <a:latin typeface="Cambria"/>
                  <a:ea typeface="ＭＳ 明朝"/>
                  <a:cs typeface="Times New Roman"/>
                </a:rPr>
                <a:t>physical</a:t>
              </a:r>
              <a:r>
                <a:rPr lang="it-IT" sz="1000" b="1" dirty="0">
                  <a:effectLst/>
                  <a:latin typeface="Cambria"/>
                  <a:ea typeface="ＭＳ 明朝"/>
                  <a:cs typeface="Times New Roman"/>
                </a:rPr>
                <a:t> </a:t>
              </a:r>
              <a:r>
                <a:rPr lang="it-IT" sz="1000" b="1" dirty="0" err="1">
                  <a:effectLst/>
                  <a:latin typeface="Cambria"/>
                  <a:ea typeface="ＭＳ 明朝"/>
                  <a:cs typeface="Times New Roman"/>
                </a:rPr>
                <a:t>links</a:t>
              </a:r>
              <a:endParaRPr lang="en-US" sz="1000" dirty="0">
                <a:effectLst/>
                <a:latin typeface="Cambria"/>
                <a:ea typeface="ＭＳ 明朝"/>
                <a:cs typeface="Times New Roman"/>
              </a:endParaRPr>
            </a:p>
          </p:txBody>
        </p:sp>
        <p:cxnSp>
          <p:nvCxnSpPr>
            <p:cNvPr id="41" name="Line 62"/>
            <p:cNvCxnSpPr/>
            <p:nvPr/>
          </p:nvCxnSpPr>
          <p:spPr bwMode="auto">
            <a:xfrm flipH="1" flipV="1">
              <a:off x="2080895" y="2317750"/>
              <a:ext cx="2009140" cy="14351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2" name="Line 63"/>
            <p:cNvCxnSpPr/>
            <p:nvPr/>
          </p:nvCxnSpPr>
          <p:spPr bwMode="auto">
            <a:xfrm flipH="1" flipV="1">
              <a:off x="3300730" y="2174240"/>
              <a:ext cx="789305" cy="28702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3" name="Line 64"/>
            <p:cNvCxnSpPr/>
            <p:nvPr/>
          </p:nvCxnSpPr>
          <p:spPr bwMode="auto">
            <a:xfrm>
              <a:off x="297180" y="4932680"/>
              <a:ext cx="215265" cy="63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740024" y="2745740"/>
              <a:ext cx="837565" cy="46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DDCM Tx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531620" y="2745740"/>
              <a:ext cx="842010" cy="565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DDCM Rx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255520" y="257175"/>
              <a:ext cx="869950" cy="2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STNoC/STBus/AXI target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256790" y="3943350"/>
              <a:ext cx="858521" cy="2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STNoC/STBus/AXI initiator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1208405" y="3954144"/>
              <a:ext cx="852170" cy="29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700" b="1">
                  <a:solidFill>
                    <a:srgbClr val="000000"/>
                  </a:solidFill>
                  <a:effectLst/>
                  <a:latin typeface="Times"/>
                  <a:ea typeface="ＭＳ 明朝"/>
                  <a:cs typeface="Times"/>
                </a:rPr>
                <a:t>STNoC/STBus/AXI target </a:t>
              </a:r>
              <a:endParaRPr lang="en-US" sz="1000">
                <a:effectLst/>
                <a:latin typeface="Cambria"/>
                <a:ea typeface="ＭＳ 明朝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496" y="1403484"/>
            <a:ext cx="418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DDCM module specified and verified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398248" y="1700808"/>
            <a:ext cx="4662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generation coupler designed and under fabrication</a:t>
            </a:r>
            <a:endParaRPr lang="en-US" dirty="0"/>
          </a:p>
        </p:txBody>
      </p:sp>
      <p:pic>
        <p:nvPicPr>
          <p:cNvPr id="749568" name="Picture 7495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793409"/>
            <a:ext cx="4950055" cy="2651815"/>
          </a:xfrm>
          <a:prstGeom prst="rect">
            <a:avLst/>
          </a:prstGeom>
        </p:spPr>
      </p:pic>
      <p:sp>
        <p:nvSpPr>
          <p:cNvPr id="749573" name="TextBox 749572"/>
          <p:cNvSpPr txBox="1"/>
          <p:nvPr/>
        </p:nvSpPr>
        <p:spPr>
          <a:xfrm>
            <a:off x="6704635" y="2401143"/>
            <a:ext cx="2043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Trade-off distance/pitch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17676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6 </a:t>
            </a:r>
            <a:r>
              <a:rPr lang="en-US" sz="3200" dirty="0" smtClean="0"/>
              <a:t>Summary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55576" y="908720"/>
            <a:ext cx="7920880" cy="379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Objectives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Characterization and testing of active and passive plasmonic </a:t>
            </a:r>
            <a:r>
              <a:rPr lang="en-US" sz="1800" b="0" dirty="0" smtClean="0"/>
              <a:t>devices</a:t>
            </a:r>
            <a:endParaRPr lang="en-US" sz="1800" b="0" dirty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Integration of plasmonic devices with the electrical parts the chip-to-chip communication structure is composed </a:t>
            </a:r>
            <a:r>
              <a:rPr lang="en-US" sz="1800" b="0" dirty="0" smtClean="0"/>
              <a:t>of</a:t>
            </a:r>
            <a:endParaRPr lang="en-US" sz="1800" b="0" dirty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1800" b="0" dirty="0"/>
              <a:t>Characterization and testing of a complete System in Package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Achievements</a:t>
            </a:r>
            <a:endParaRPr lang="en-US" sz="2000" u="sng" dirty="0" smtClean="0"/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 err="1" smtClean="0"/>
              <a:t>Characterzation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of</a:t>
            </a:r>
            <a:r>
              <a:rPr lang="de-DE" sz="1800" b="0" dirty="0" smtClean="0"/>
              <a:t> plasmonic </a:t>
            </a:r>
            <a:r>
              <a:rPr lang="de-DE" sz="1800" b="0" dirty="0" err="1" smtClean="0"/>
              <a:t>devices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almost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completed</a:t>
            </a:r>
            <a:endParaRPr lang="de-DE" sz="1800" b="0" dirty="0" smtClean="0"/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 smtClean="0"/>
              <a:t>2D in-plane </a:t>
            </a:r>
            <a:r>
              <a:rPr lang="de-DE" sz="1800" b="0" dirty="0" err="1" smtClean="0"/>
              <a:t>packaging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started</a:t>
            </a:r>
            <a:endParaRPr lang="de-DE" sz="1800" b="0" dirty="0" smtClean="0"/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1800" b="0" dirty="0" smtClean="0"/>
              <a:t>Integration </a:t>
            </a:r>
            <a:r>
              <a:rPr lang="de-DE" sz="1800" b="0" dirty="0" err="1" smtClean="0"/>
              <a:t>with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electronics</a:t>
            </a:r>
            <a:r>
              <a:rPr lang="de-DE" sz="1800" b="0" dirty="0" smtClean="0"/>
              <a:t> </a:t>
            </a:r>
            <a:r>
              <a:rPr lang="de-DE" sz="1800" b="0" dirty="0" err="1" smtClean="0"/>
              <a:t>started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2703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WP 6 </a:t>
            </a:r>
            <a:r>
              <a:rPr lang="en-US" sz="3200" dirty="0" smtClean="0"/>
              <a:t>Highlights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1556792"/>
            <a:ext cx="44644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2D in plane packaging</a:t>
            </a:r>
            <a:endParaRPr lang="en-US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19949" r="-9" b="7127"/>
          <a:stretch/>
        </p:blipFill>
        <p:spPr>
          <a:xfrm>
            <a:off x="1187624" y="2060848"/>
            <a:ext cx="7693720" cy="4207945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1" y="1084674"/>
            <a:ext cx="64751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de-DE" sz="2000" dirty="0" smtClean="0"/>
              <a:t>Interconnect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– </a:t>
            </a:r>
            <a:r>
              <a:rPr lang="de-DE" sz="2000" dirty="0" err="1" smtClean="0"/>
              <a:t>contingency</a:t>
            </a:r>
            <a:r>
              <a:rPr lang="de-DE" sz="2000" dirty="0" smtClean="0"/>
              <a:t> plan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 bwMode="auto">
          <a:xfrm>
            <a:off x="4139952" y="4653136"/>
            <a:ext cx="1008112" cy="64807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1331640" y="5949280"/>
            <a:ext cx="1224136" cy="319513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Review Meeting Agenda</a:t>
            </a:r>
          </a:p>
        </p:txBody>
      </p:sp>
      <p:sp>
        <p:nvSpPr>
          <p:cNvPr id="747523" name="Text Box 3"/>
          <p:cNvSpPr txBox="1">
            <a:spLocks noChangeArrowheads="1"/>
          </p:cNvSpPr>
          <p:nvPr/>
        </p:nvSpPr>
        <p:spPr bwMode="auto">
          <a:xfrm>
            <a:off x="954948" y="836712"/>
            <a:ext cx="734536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9:15</a:t>
            </a:r>
            <a:r>
              <a:rPr lang="en-US" sz="1800" dirty="0"/>
              <a:t>	Coordinators Talk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9:40</a:t>
            </a:r>
            <a:r>
              <a:rPr lang="en-US" sz="1800" dirty="0"/>
              <a:t>	Review of Project Administration (</a:t>
            </a:r>
            <a:r>
              <a:rPr lang="en-US" sz="1800" dirty="0" smtClean="0"/>
              <a:t>WP1)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9:50</a:t>
            </a:r>
            <a:r>
              <a:rPr lang="en-US" sz="1800" dirty="0"/>
              <a:t>	Presentations of Work Packages </a:t>
            </a:r>
            <a:r>
              <a:rPr lang="en-US" sz="1800" dirty="0" smtClean="0"/>
              <a:t>(WP2</a:t>
            </a:r>
            <a:r>
              <a:rPr lang="en-US" sz="1800" dirty="0"/>
              <a:t>)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10:15</a:t>
            </a:r>
            <a:r>
              <a:rPr lang="en-US" sz="1800" dirty="0"/>
              <a:t>	Break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10:30</a:t>
            </a:r>
            <a:r>
              <a:rPr lang="en-US" sz="1800" dirty="0"/>
              <a:t>	Presentations of Work Packages (</a:t>
            </a:r>
            <a:r>
              <a:rPr lang="en-US" sz="1800" dirty="0" err="1"/>
              <a:t>WP3-WP5</a:t>
            </a:r>
            <a:r>
              <a:rPr lang="en-US" sz="1800" dirty="0"/>
              <a:t>)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12:00</a:t>
            </a:r>
            <a:r>
              <a:rPr lang="en-US" sz="1800" dirty="0"/>
              <a:t>	Lunch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12:45</a:t>
            </a:r>
            <a:r>
              <a:rPr lang="en-US" sz="1800" dirty="0"/>
              <a:t>	Presentations of Work Packages (</a:t>
            </a:r>
            <a:r>
              <a:rPr lang="en-US" sz="1800" dirty="0" err="1"/>
              <a:t>WP6</a:t>
            </a:r>
            <a:r>
              <a:rPr lang="en-US" sz="1800" dirty="0"/>
              <a:t>, </a:t>
            </a:r>
            <a:r>
              <a:rPr lang="en-US" sz="1800" dirty="0" err="1"/>
              <a:t>WP7</a:t>
            </a:r>
            <a:r>
              <a:rPr lang="en-US" sz="1800" dirty="0"/>
              <a:t>)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13:45</a:t>
            </a:r>
            <a:r>
              <a:rPr lang="en-US" sz="1800" dirty="0"/>
              <a:t>	Break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14:00</a:t>
            </a:r>
            <a:r>
              <a:rPr lang="en-US" sz="1800" dirty="0"/>
              <a:t>	General </a:t>
            </a:r>
            <a:r>
              <a:rPr lang="en-US" sz="1800" dirty="0" smtClean="0"/>
              <a:t>Discussion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14:30	Discussion of expected innovations</a:t>
            </a:r>
            <a:endParaRPr lang="en-US" sz="1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15:00</a:t>
            </a:r>
            <a:r>
              <a:rPr lang="en-US" sz="1800" dirty="0"/>
              <a:t>	Discussion between EC Officer and Reviewers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16:00</a:t>
            </a:r>
            <a:r>
              <a:rPr lang="en-US" sz="1800" dirty="0"/>
              <a:t>	Feedback to Consortium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/>
              <a:t>16:30</a:t>
            </a:r>
            <a:r>
              <a:rPr lang="en-US" sz="1800" dirty="0"/>
              <a:t>	End of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 7 Summary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Rectángulo 4"/>
          <p:cNvSpPr>
            <a:spLocks noChangeArrowheads="1"/>
          </p:cNvSpPr>
          <p:nvPr/>
        </p:nvSpPr>
        <p:spPr bwMode="auto">
          <a:xfrm>
            <a:off x="612000" y="972000"/>
            <a:ext cx="756019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u="sng" dirty="0">
                <a:ea typeface="ＭＳ Ｐゴシック" pitchFamily="34" charset="-128"/>
              </a:rPr>
              <a:t>Objectives</a:t>
            </a:r>
            <a:r>
              <a:rPr lang="en-US" sz="2000" u="sng" dirty="0" smtClean="0">
                <a:ea typeface="ＭＳ Ｐゴシック" pitchFamily="34" charset="-128"/>
              </a:rPr>
              <a:t>:</a:t>
            </a:r>
            <a:endParaRPr lang="en-US" sz="1600" u="sng" dirty="0">
              <a:ea typeface="ＭＳ Ｐゴシック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b="0" dirty="0">
                <a:cs typeface="Arial"/>
              </a:rPr>
              <a:t>Dissemination through paper submission to high quality scientific journals and conferences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b="0" dirty="0">
                <a:cs typeface="Arial"/>
              </a:rPr>
              <a:t>Organizing workshops &amp; seminars on NAVOLCHI technology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b="0" dirty="0">
                <a:cs typeface="Arial"/>
              </a:rPr>
              <a:t>Dissemination through the website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b="0" dirty="0">
                <a:cs typeface="Arial"/>
              </a:rPr>
              <a:t>Issuing press releases and brochures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b="0" dirty="0">
                <a:cs typeface="Arial"/>
              </a:rPr>
              <a:t>Patents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it-IT" b="0" dirty="0" err="1">
                <a:cs typeface="Arial"/>
              </a:rPr>
              <a:t>Theses</a:t>
            </a:r>
            <a:r>
              <a:rPr lang="it-IT" b="0" dirty="0">
                <a:cs typeface="Arial"/>
              </a:rPr>
              <a:t> </a:t>
            </a:r>
            <a:r>
              <a:rPr lang="it-IT" b="0" dirty="0" err="1">
                <a:cs typeface="Arial"/>
              </a:rPr>
              <a:t>at</a:t>
            </a:r>
            <a:r>
              <a:rPr lang="it-IT" b="0" dirty="0">
                <a:cs typeface="Arial"/>
              </a:rPr>
              <a:t> </a:t>
            </a:r>
            <a:r>
              <a:rPr lang="it-IT" b="0" dirty="0" err="1">
                <a:cs typeface="Arial"/>
              </a:rPr>
              <a:t>partners</a:t>
            </a:r>
            <a:r>
              <a:rPr lang="it-IT" b="0" dirty="0">
                <a:cs typeface="Arial"/>
              </a:rPr>
              <a:t>’ </a:t>
            </a:r>
            <a:r>
              <a:rPr lang="it-IT" b="0" dirty="0" err="1">
                <a:cs typeface="Arial"/>
              </a:rPr>
              <a:t>institutes</a:t>
            </a:r>
            <a:endParaRPr lang="it-IT" b="0" dirty="0">
              <a:cs typeface="Arial"/>
            </a:endParaRPr>
          </a:p>
          <a:p>
            <a:pPr>
              <a:defRPr/>
            </a:pPr>
            <a:endParaRPr lang="en-US" u="sng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000" u="sng" dirty="0" smtClean="0">
                <a:ea typeface="ＭＳ Ｐゴシック" pitchFamily="34" charset="-128"/>
              </a:rPr>
              <a:t>Achievements within reporting period:</a:t>
            </a:r>
            <a:endParaRPr lang="en-US" b="0" u="sng" dirty="0">
              <a:ea typeface="ＭＳ Ｐゴシック" pitchFamily="34" charset="-128"/>
            </a:endParaRPr>
          </a:p>
          <a:p>
            <a:pPr marL="742950" lvl="1" indent="-285750">
              <a:spcBef>
                <a:spcPts val="600"/>
              </a:spcBef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11 journal paper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14 conference papers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8 talks/posters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1 patent</a:t>
            </a:r>
          </a:p>
          <a:p>
            <a:pPr marL="742950" lvl="1" indent="-285750">
              <a:spcAft>
                <a:spcPct val="20000"/>
              </a:spcAft>
              <a:buFont typeface="Arial" pitchFamily="34" charset="0"/>
              <a:buChar char="•"/>
              <a:tabLst>
                <a:tab pos="408940" algn="l"/>
              </a:tabLst>
              <a:defRPr/>
            </a:pPr>
            <a:r>
              <a:rPr lang="en-US" b="0" dirty="0" smtClean="0">
                <a:cs typeface="Arial"/>
              </a:rPr>
              <a:t>8 finished thesis</a:t>
            </a:r>
            <a:endParaRPr lang="en-US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94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</a:t>
            </a:r>
            <a:r>
              <a:rPr lang="en-US" sz="3200" dirty="0" smtClean="0">
                <a:solidFill>
                  <a:srgbClr val="002060"/>
                </a:solidFill>
              </a:rPr>
              <a:t>Objectives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0060" y="4462954"/>
            <a:ext cx="84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b="0" dirty="0" smtClean="0"/>
              <a:t>The </a:t>
            </a:r>
            <a:r>
              <a:rPr lang="en-GB" b="0" dirty="0"/>
              <a:t>expected potential impact in economic, competition and social terms, and the beneficiaries' plan for the use and dissemination of foreground</a:t>
            </a:r>
            <a:r>
              <a:rPr lang="en-GB" b="0" dirty="0" smtClean="0"/>
              <a:t>.</a:t>
            </a:r>
            <a:endParaRPr lang="en-GB" b="0" dirty="0" smtClean="0"/>
          </a:p>
        </p:txBody>
      </p:sp>
      <p:sp>
        <p:nvSpPr>
          <p:cNvPr id="2" name="Rechteck 1"/>
          <p:cNvSpPr/>
          <p:nvPr/>
        </p:nvSpPr>
        <p:spPr>
          <a:xfrm>
            <a:off x="395536" y="90872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b="0" dirty="0"/>
              <a:t>The continued relevance of the objectives and breakthrough potential with respect to the scientific and industrial state-of-the-art</a:t>
            </a:r>
          </a:p>
        </p:txBody>
      </p:sp>
      <p:sp>
        <p:nvSpPr>
          <p:cNvPr id="3" name="Rechteck 2"/>
          <p:cNvSpPr/>
          <p:nvPr/>
        </p:nvSpPr>
        <p:spPr>
          <a:xfrm>
            <a:off x="683568" y="162880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2060"/>
                </a:solidFill>
              </a:rPr>
              <a:t>The breakthrough potential of the </a:t>
            </a:r>
            <a:r>
              <a:rPr lang="en-US" b="0" i="1" dirty="0" err="1" smtClean="0">
                <a:solidFill>
                  <a:srgbClr val="002060"/>
                </a:solidFill>
              </a:rPr>
              <a:t>plasmonic</a:t>
            </a:r>
            <a:r>
              <a:rPr lang="en-US" b="0" i="1" dirty="0" smtClean="0">
                <a:solidFill>
                  <a:srgbClr val="002060"/>
                </a:solidFill>
              </a:rPr>
              <a:t> components (</a:t>
            </a:r>
            <a:r>
              <a:rPr lang="en-US" b="0" i="1" dirty="0" err="1" smtClean="0">
                <a:solidFill>
                  <a:srgbClr val="002060"/>
                </a:solidFill>
              </a:rPr>
              <a:t>nanolaser</a:t>
            </a:r>
            <a:r>
              <a:rPr lang="en-US" b="0" i="1" dirty="0" smtClean="0">
                <a:solidFill>
                  <a:srgbClr val="002060"/>
                </a:solidFill>
              </a:rPr>
              <a:t>, phase modulator, </a:t>
            </a:r>
            <a:r>
              <a:rPr lang="en-US" b="0" i="1" dirty="0" err="1" smtClean="0">
                <a:solidFill>
                  <a:srgbClr val="002060"/>
                </a:solidFill>
              </a:rPr>
              <a:t>photodetector</a:t>
            </a:r>
            <a:r>
              <a:rPr lang="en-US" b="0" i="1" dirty="0" smtClean="0">
                <a:solidFill>
                  <a:srgbClr val="002060"/>
                </a:solidFill>
              </a:rPr>
              <a:t>) </a:t>
            </a:r>
            <a:r>
              <a:rPr lang="en-US" b="0" i="1" dirty="0">
                <a:solidFill>
                  <a:srgbClr val="002060"/>
                </a:solidFill>
              </a:rPr>
              <a:t>remains </a:t>
            </a:r>
            <a:r>
              <a:rPr lang="en-US" b="0" i="1" dirty="0" smtClean="0">
                <a:solidFill>
                  <a:srgbClr val="002060"/>
                </a:solidFill>
              </a:rPr>
              <a:t>valid. Their </a:t>
            </a:r>
            <a:r>
              <a:rPr lang="en-US" b="0" i="1" dirty="0" err="1" smtClean="0">
                <a:solidFill>
                  <a:srgbClr val="002060"/>
                </a:solidFill>
              </a:rPr>
              <a:t>integratation</a:t>
            </a:r>
            <a:r>
              <a:rPr lang="en-US" b="0" i="1" dirty="0" smtClean="0">
                <a:solidFill>
                  <a:srgbClr val="002060"/>
                </a:solidFill>
              </a:rPr>
              <a:t> in </a:t>
            </a:r>
            <a:r>
              <a:rPr lang="en-US" b="0" i="1" dirty="0">
                <a:solidFill>
                  <a:srgbClr val="002060"/>
                </a:solidFill>
              </a:rPr>
              <a:t>a photonic circuit has not yet been </a:t>
            </a:r>
            <a:r>
              <a:rPr lang="en-US" b="0" i="1" dirty="0" smtClean="0">
                <a:solidFill>
                  <a:srgbClr val="002060"/>
                </a:solidFill>
              </a:rPr>
              <a:t>demonstrated.</a:t>
            </a:r>
            <a:endParaRPr lang="en-US" b="0" i="1" dirty="0">
              <a:solidFill>
                <a:srgbClr val="00206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95536" y="270892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n-GB" b="0" dirty="0"/>
              <a:t>The degree of fulfilment of the project work plan and of the related </a:t>
            </a:r>
            <a:r>
              <a:rPr lang="en-GB" b="0" dirty="0" smtClean="0"/>
              <a:t>deliverables</a:t>
            </a:r>
          </a:p>
          <a:p>
            <a:pPr lvl="0"/>
            <a:r>
              <a:rPr lang="en-GB" b="0" dirty="0"/>
              <a:t> </a:t>
            </a:r>
            <a:r>
              <a:rPr lang="en-GB" b="0" dirty="0" smtClean="0"/>
              <a:t>    -&gt; </a:t>
            </a:r>
            <a:r>
              <a:rPr lang="en-GB" b="0" i="1" dirty="0" smtClean="0"/>
              <a:t>WP presentations </a:t>
            </a:r>
            <a:endParaRPr lang="en-GB" b="0" i="1" dirty="0"/>
          </a:p>
        </p:txBody>
      </p:sp>
      <p:sp>
        <p:nvSpPr>
          <p:cNvPr id="6" name="Rechteck 5"/>
          <p:cNvSpPr/>
          <p:nvPr/>
        </p:nvSpPr>
        <p:spPr>
          <a:xfrm>
            <a:off x="400060" y="3573016"/>
            <a:ext cx="846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0" dirty="0" smtClean="0"/>
              <a:t>The </a:t>
            </a:r>
            <a:r>
              <a:rPr lang="en-GB" b="0" dirty="0"/>
              <a:t>resources planned and utilised in relation to the achieved progress </a:t>
            </a:r>
            <a:endParaRPr lang="en-GB" b="0" dirty="0" smtClean="0"/>
          </a:p>
          <a:p>
            <a:r>
              <a:rPr lang="en-GB" b="0" i="1" dirty="0"/>
              <a:t> </a:t>
            </a:r>
            <a:r>
              <a:rPr lang="en-GB" b="0" i="1" dirty="0" smtClean="0"/>
              <a:t>    -&gt; Table of </a:t>
            </a:r>
            <a:r>
              <a:rPr lang="en-GB" b="0" i="1" dirty="0"/>
              <a:t>person-months at WP </a:t>
            </a:r>
            <a:r>
              <a:rPr lang="en-GB" b="0" i="1" dirty="0" smtClean="0"/>
              <a:t>level</a:t>
            </a:r>
            <a:endParaRPr lang="de-DE" i="1" dirty="0"/>
          </a:p>
        </p:txBody>
      </p:sp>
      <p:sp>
        <p:nvSpPr>
          <p:cNvPr id="7" name="Rechteck 6"/>
          <p:cNvSpPr/>
          <p:nvPr/>
        </p:nvSpPr>
        <p:spPr>
          <a:xfrm>
            <a:off x="711764" y="5169966"/>
            <a:ext cx="8468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2060"/>
                </a:solidFill>
              </a:rPr>
              <a:t>Photonic interconnect technology is crucial for increasing the capacity of data centers. </a:t>
            </a:r>
            <a:r>
              <a:rPr lang="en-US" b="0" i="1" dirty="0" smtClean="0">
                <a:solidFill>
                  <a:srgbClr val="002060"/>
                </a:solidFill>
              </a:rPr>
              <a:t>The </a:t>
            </a:r>
            <a:r>
              <a:rPr lang="en-US" b="0" i="1" dirty="0" err="1" smtClean="0">
                <a:solidFill>
                  <a:srgbClr val="002060"/>
                </a:solidFill>
              </a:rPr>
              <a:t>plasmonic</a:t>
            </a:r>
            <a:r>
              <a:rPr lang="en-US" b="0" i="1" dirty="0" smtClean="0">
                <a:solidFill>
                  <a:srgbClr val="002060"/>
                </a:solidFill>
              </a:rPr>
              <a:t> components developed in NAVOLCHI are </a:t>
            </a:r>
            <a:r>
              <a:rPr lang="en-US" b="0" i="1" dirty="0">
                <a:solidFill>
                  <a:srgbClr val="002060"/>
                </a:solidFill>
              </a:rPr>
              <a:t>key components in such interconnects</a:t>
            </a:r>
            <a:r>
              <a:rPr lang="en-US" b="0" i="1" dirty="0" smtClean="0">
                <a:solidFill>
                  <a:srgbClr val="002060"/>
                </a:solidFill>
              </a:rPr>
              <a:t>. Other long-terms prospects are foreseen. </a:t>
            </a:r>
            <a:endParaRPr lang="en-US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Review </a:t>
            </a:r>
            <a:r>
              <a:rPr lang="en-US" sz="3200" dirty="0" smtClean="0">
                <a:solidFill>
                  <a:srgbClr val="002060"/>
                </a:solidFill>
              </a:rPr>
              <a:t>Objectives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8336" y="1052736"/>
            <a:ext cx="8468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0" dirty="0" smtClean="0"/>
              <a:t>The </a:t>
            </a:r>
            <a:r>
              <a:rPr lang="en-GB" b="0" dirty="0"/>
              <a:t>resources planned and utilised in relation to the achieved </a:t>
            </a:r>
            <a:r>
              <a:rPr lang="en-GB" b="0" dirty="0" smtClean="0"/>
              <a:t>progress</a:t>
            </a:r>
          </a:p>
        </p:txBody>
      </p:sp>
      <p:pic>
        <p:nvPicPr>
          <p:cNvPr id="783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28800"/>
            <a:ext cx="9046652" cy="416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Outline Coordinator Talk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604872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Project Overview.</a:t>
            </a:r>
          </a:p>
          <a:p>
            <a:pPr marL="720000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Vision</a:t>
            </a:r>
          </a:p>
          <a:p>
            <a:pPr marL="720000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Partners</a:t>
            </a:r>
            <a:endParaRPr lang="en-US" sz="2000" dirty="0"/>
          </a:p>
          <a:p>
            <a:pPr marL="720000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Structure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Reviewers Recommendations from Review 2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Status </a:t>
            </a:r>
            <a:r>
              <a:rPr lang="en-US" sz="2000" dirty="0"/>
              <a:t>of Work: </a:t>
            </a:r>
            <a:r>
              <a:rPr lang="en-US" sz="2000" dirty="0" smtClean="0"/>
              <a:t>- The </a:t>
            </a:r>
            <a:r>
              <a:rPr lang="en-US" sz="2000" dirty="0"/>
              <a:t>Project after </a:t>
            </a:r>
            <a:r>
              <a:rPr lang="en-US" sz="2000" dirty="0" smtClean="0"/>
              <a:t>3 Years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</a:t>
            </a:r>
            <a:r>
              <a:rPr lang="en-US" sz="2000" dirty="0" smtClean="0"/>
              <a:t>	       - WP Summaries</a:t>
            </a:r>
            <a:endParaRPr lang="en-US" sz="2000" dirty="0"/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4.   </a:t>
            </a:r>
            <a:r>
              <a:rPr lang="en-US" sz="2000" dirty="0" smtClean="0"/>
              <a:t>Review Objectives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</a:t>
            </a:r>
          </a:p>
        </p:txBody>
      </p:sp>
      <p:sp>
        <p:nvSpPr>
          <p:cNvPr id="718851" name="Text Box 3"/>
          <p:cNvSpPr txBox="1">
            <a:spLocks noChangeArrowheads="1"/>
          </p:cNvSpPr>
          <p:nvPr/>
        </p:nvSpPr>
        <p:spPr bwMode="auto">
          <a:xfrm>
            <a:off x="900113" y="1125538"/>
            <a:ext cx="7345362" cy="27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800" u="sng" dirty="0"/>
              <a:t>Vision:</a:t>
            </a:r>
            <a:endParaRPr lang="en-US" sz="28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Very high speed (~ </a:t>
            </a:r>
            <a:r>
              <a:rPr lang="en-US" sz="2000" dirty="0" err="1"/>
              <a:t>Tbit</a:t>
            </a:r>
            <a:r>
              <a:rPr lang="en-US" sz="2000" dirty="0"/>
              <a:t>/s) chip to chip interconnects with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smallest footprint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cross talk noise immunity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	- low power consumption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/>
              <a:t>for future generation high speed </a:t>
            </a:r>
            <a:r>
              <a:rPr lang="en-US" sz="2000" dirty="0" smtClean="0"/>
              <a:t>computing</a:t>
            </a:r>
            <a:endParaRPr lang="en-US" sz="2000" dirty="0"/>
          </a:p>
        </p:txBody>
      </p:sp>
      <p:sp>
        <p:nvSpPr>
          <p:cNvPr id="718852" name="Text Box 4"/>
          <p:cNvSpPr txBox="1">
            <a:spLocks noChangeArrowheads="1"/>
          </p:cNvSpPr>
          <p:nvPr/>
        </p:nvSpPr>
        <p:spPr bwMode="auto">
          <a:xfrm>
            <a:off x="3851275" y="1125538"/>
            <a:ext cx="3824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MHz </a:t>
            </a:r>
            <a:r>
              <a:rPr lang="de-DE" sz="3200">
                <a:sym typeface="Wingdings" pitchFamily="2" charset="2"/>
              </a:rPr>
              <a:t> GHz  THz</a:t>
            </a:r>
            <a:endParaRPr lang="de-DE" sz="3200"/>
          </a:p>
        </p:txBody>
      </p:sp>
      <p:grpSp>
        <p:nvGrpSpPr>
          <p:cNvPr id="718858" name="Group 10"/>
          <p:cNvGrpSpPr>
            <a:grpSpLocks/>
          </p:cNvGrpSpPr>
          <p:nvPr/>
        </p:nvGrpSpPr>
        <p:grpSpPr bwMode="auto">
          <a:xfrm>
            <a:off x="755650" y="5084763"/>
            <a:ext cx="6902450" cy="509587"/>
            <a:chOff x="612" y="3113"/>
            <a:chExt cx="4348" cy="321"/>
          </a:xfrm>
        </p:grpSpPr>
        <p:sp>
          <p:nvSpPr>
            <p:cNvPr id="718853" name="Text Box 5"/>
            <p:cNvSpPr txBox="1">
              <a:spLocks noChangeArrowheads="1"/>
            </p:cNvSpPr>
            <p:nvPr/>
          </p:nvSpPr>
          <p:spPr bwMode="auto">
            <a:xfrm>
              <a:off x="612" y="3203"/>
              <a:ext cx="4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Electronics 		Photonics		Electronics</a:t>
              </a:r>
              <a:endParaRPr lang="de-DE" sz="1400" i="1">
                <a:solidFill>
                  <a:srgbClr val="FF0000"/>
                </a:solidFill>
              </a:endParaRPr>
            </a:p>
          </p:txBody>
        </p:sp>
        <p:sp>
          <p:nvSpPr>
            <p:cNvPr id="718854" name="Line 6"/>
            <p:cNvSpPr>
              <a:spLocks noChangeShapeType="1"/>
            </p:cNvSpPr>
            <p:nvPr/>
          </p:nvSpPr>
          <p:spPr bwMode="auto">
            <a:xfrm>
              <a:off x="1565" y="3329"/>
              <a:ext cx="725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855" name="Line 7"/>
            <p:cNvSpPr>
              <a:spLocks noChangeShapeType="1"/>
            </p:cNvSpPr>
            <p:nvPr/>
          </p:nvSpPr>
          <p:spPr bwMode="auto">
            <a:xfrm>
              <a:off x="3278" y="3329"/>
              <a:ext cx="725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856" name="Rectangle 8"/>
            <p:cNvSpPr>
              <a:spLocks noChangeArrowheads="1"/>
            </p:cNvSpPr>
            <p:nvPr/>
          </p:nvSpPr>
          <p:spPr bwMode="auto">
            <a:xfrm>
              <a:off x="1519" y="3113"/>
              <a:ext cx="7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i="1">
                  <a:solidFill>
                    <a:srgbClr val="FF0000"/>
                  </a:solidFill>
                </a:rPr>
                <a:t>Plasmonics</a:t>
              </a:r>
            </a:p>
          </p:txBody>
        </p:sp>
        <p:sp>
          <p:nvSpPr>
            <p:cNvPr id="718857" name="Rectangle 9"/>
            <p:cNvSpPr>
              <a:spLocks noChangeArrowheads="1"/>
            </p:cNvSpPr>
            <p:nvPr/>
          </p:nvSpPr>
          <p:spPr bwMode="auto">
            <a:xfrm>
              <a:off x="3243" y="3113"/>
              <a:ext cx="7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400" i="1">
                  <a:solidFill>
                    <a:srgbClr val="FF0000"/>
                  </a:solidFill>
                </a:rPr>
                <a:t>Plasmonics</a:t>
              </a:r>
            </a:p>
          </p:txBody>
        </p:sp>
      </p:grpSp>
      <p:sp>
        <p:nvSpPr>
          <p:cNvPr id="718859" name="Text Box 11"/>
          <p:cNvSpPr txBox="1">
            <a:spLocks noChangeArrowheads="1"/>
          </p:cNvSpPr>
          <p:nvPr/>
        </p:nvSpPr>
        <p:spPr bwMode="auto">
          <a:xfrm>
            <a:off x="735013" y="4405313"/>
            <a:ext cx="386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u="sng"/>
              <a:t>NAVOLCHI approach: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Project Overview</a:t>
            </a:r>
          </a:p>
        </p:txBody>
      </p:sp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971550" y="1511300"/>
            <a:ext cx="734536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800" u="sng"/>
              <a:t>Focus: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endParaRPr lang="en-US" sz="2000" u="sng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800" u="sng"/>
              <a:t>Impact: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/>
              <a:t>Improving Europe’s position in systems communication technologies, in particular SiP.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/>
              <a:t>Environment: Decrease CO</a:t>
            </a:r>
            <a:r>
              <a:rPr lang="en-US" sz="2000" baseline="-25000"/>
              <a:t>2</a:t>
            </a:r>
            <a:r>
              <a:rPr lang="en-US" sz="2000"/>
              <a:t>-emission while electronic data processing increases.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Char char="•"/>
            </a:pPr>
            <a:r>
              <a:rPr lang="en-US" sz="2000"/>
              <a:t>Employment: Strengthening of SMEs for international competition.</a:t>
            </a:r>
          </a:p>
        </p:txBody>
      </p:sp>
      <p:sp>
        <p:nvSpPr>
          <p:cNvPr id="740356" name="Rectangle 4"/>
          <p:cNvSpPr>
            <a:spLocks noChangeArrowheads="1"/>
          </p:cNvSpPr>
          <p:nvPr/>
        </p:nvSpPr>
        <p:spPr bwMode="auto">
          <a:xfrm>
            <a:off x="2771775" y="1196975"/>
            <a:ext cx="54006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ICT-2011.3.5: Core and Disruptive Photonic Technologies</a:t>
            </a:r>
          </a:p>
        </p:txBody>
      </p:sp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2771775" y="1989138"/>
            <a:ext cx="540067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/>
              <a:t>ICT-2011.3.1: Very advanced nanoelectronic</a:t>
            </a:r>
          </a:p>
          <a:p>
            <a:r>
              <a:rPr lang="de-DE"/>
              <a:t>components: design, engineering, technology and </a:t>
            </a:r>
            <a:r>
              <a:rPr lang="de-DE">
                <a:solidFill>
                  <a:srgbClr val="CC6600"/>
                </a:solidFill>
              </a:rPr>
              <a:t>manufacturability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Partners Contributions</a:t>
            </a:r>
          </a:p>
        </p:txBody>
      </p:sp>
      <p:pic>
        <p:nvPicPr>
          <p:cNvPr id="71168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3292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685" name="Picture 5" descr="STMicroelectronics (SR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6477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6" name="Picture 6" descr="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419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8" name="Picture 8" descr="TU/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129698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9" name="Picture 9" descr="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2914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0" name="Picture 10" descr="ICMU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11525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1" name="Picture 11" descr="Ghent Univers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6477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2" name="Picture 12" descr="K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57626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3" name="Picture 13" descr="STMicroelectronics (SR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647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1694" name="Oval 14"/>
          <p:cNvSpPr>
            <a:spLocks noChangeArrowheads="1"/>
          </p:cNvSpPr>
          <p:nvPr/>
        </p:nvSpPr>
        <p:spPr bwMode="auto">
          <a:xfrm rot="-1334020">
            <a:off x="3851275" y="4508500"/>
            <a:ext cx="14398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695" name="Line 15"/>
          <p:cNvSpPr>
            <a:spLocks noChangeShapeType="1"/>
          </p:cNvSpPr>
          <p:nvPr/>
        </p:nvSpPr>
        <p:spPr bwMode="auto">
          <a:xfrm flipH="1" flipV="1">
            <a:off x="2555875" y="4508500"/>
            <a:ext cx="15113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697" name="Line 17"/>
          <p:cNvSpPr>
            <a:spLocks noChangeShapeType="1"/>
          </p:cNvSpPr>
          <p:nvPr/>
        </p:nvSpPr>
        <p:spPr bwMode="auto">
          <a:xfrm flipV="1">
            <a:off x="5865813" y="3573463"/>
            <a:ext cx="361950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1619250" y="4797425"/>
            <a:ext cx="1273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Optical amplifier</a:t>
            </a:r>
          </a:p>
        </p:txBody>
      </p:sp>
      <p:sp>
        <p:nvSpPr>
          <p:cNvPr id="711705" name="Oval 25"/>
          <p:cNvSpPr>
            <a:spLocks noChangeArrowheads="1"/>
          </p:cNvSpPr>
          <p:nvPr/>
        </p:nvSpPr>
        <p:spPr bwMode="auto">
          <a:xfrm>
            <a:off x="2124075" y="2565400"/>
            <a:ext cx="936625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06" name="Line 26"/>
          <p:cNvSpPr>
            <a:spLocks noChangeShapeType="1"/>
          </p:cNvSpPr>
          <p:nvPr/>
        </p:nvSpPr>
        <p:spPr bwMode="auto">
          <a:xfrm>
            <a:off x="6516688" y="4630738"/>
            <a:ext cx="215900" cy="311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07" name="Line 27"/>
          <p:cNvSpPr>
            <a:spLocks noChangeShapeType="1"/>
          </p:cNvSpPr>
          <p:nvPr/>
        </p:nvSpPr>
        <p:spPr bwMode="auto">
          <a:xfrm flipH="1">
            <a:off x="1835150" y="2781300"/>
            <a:ext cx="2889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09" name="Oval 29"/>
          <p:cNvSpPr>
            <a:spLocks noChangeArrowheads="1"/>
          </p:cNvSpPr>
          <p:nvPr/>
        </p:nvSpPr>
        <p:spPr bwMode="auto">
          <a:xfrm>
            <a:off x="3148013" y="2524125"/>
            <a:ext cx="936625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0" name="Line 30"/>
          <p:cNvSpPr>
            <a:spLocks noChangeShapeType="1"/>
          </p:cNvSpPr>
          <p:nvPr/>
        </p:nvSpPr>
        <p:spPr bwMode="auto">
          <a:xfrm flipV="1">
            <a:off x="3724275" y="2397125"/>
            <a:ext cx="287338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5851525" y="3925888"/>
            <a:ext cx="1368425" cy="695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2" name="Oval 32"/>
          <p:cNvSpPr>
            <a:spLocks noChangeArrowheads="1"/>
          </p:cNvSpPr>
          <p:nvPr/>
        </p:nvSpPr>
        <p:spPr bwMode="auto">
          <a:xfrm>
            <a:off x="5003800" y="3644900"/>
            <a:ext cx="1223963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3" name="Oval 33"/>
          <p:cNvSpPr>
            <a:spLocks noChangeArrowheads="1"/>
          </p:cNvSpPr>
          <p:nvPr/>
        </p:nvSpPr>
        <p:spPr bwMode="auto">
          <a:xfrm>
            <a:off x="3943350" y="2740025"/>
            <a:ext cx="1060450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4" name="Line 34"/>
          <p:cNvSpPr>
            <a:spLocks noChangeShapeType="1"/>
          </p:cNvSpPr>
          <p:nvPr/>
        </p:nvSpPr>
        <p:spPr bwMode="auto">
          <a:xfrm flipV="1">
            <a:off x="4859338" y="2709863"/>
            <a:ext cx="288925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16" name="Arc 36"/>
          <p:cNvSpPr>
            <a:spLocks/>
          </p:cNvSpPr>
          <p:nvPr/>
        </p:nvSpPr>
        <p:spPr bwMode="auto">
          <a:xfrm rot="-2489101">
            <a:off x="1908175" y="765175"/>
            <a:ext cx="4576763" cy="4351338"/>
          </a:xfrm>
          <a:custGeom>
            <a:avLst/>
            <a:gdLst>
              <a:gd name="G0" fmla="+- 807 0 0"/>
              <a:gd name="G1" fmla="+- 21600 0 0"/>
              <a:gd name="G2" fmla="+- 21600 0 0"/>
              <a:gd name="T0" fmla="*/ 0 w 22407"/>
              <a:gd name="T1" fmla="*/ 15 h 21600"/>
              <a:gd name="T2" fmla="*/ 22407 w 22407"/>
              <a:gd name="T3" fmla="*/ 21600 h 21600"/>
              <a:gd name="T4" fmla="*/ 807 w 224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07" h="21600" fill="none" extrusionOk="0">
                <a:moveTo>
                  <a:pt x="0" y="15"/>
                </a:moveTo>
                <a:cubicBezTo>
                  <a:pt x="268" y="5"/>
                  <a:pt x="537" y="-1"/>
                  <a:pt x="807" y="0"/>
                </a:cubicBezTo>
                <a:cubicBezTo>
                  <a:pt x="12736" y="0"/>
                  <a:pt x="22407" y="9670"/>
                  <a:pt x="22407" y="21600"/>
                </a:cubicBezTo>
              </a:path>
              <a:path w="22407" h="21600" stroke="0" extrusionOk="0">
                <a:moveTo>
                  <a:pt x="0" y="15"/>
                </a:moveTo>
                <a:cubicBezTo>
                  <a:pt x="268" y="5"/>
                  <a:pt x="537" y="-1"/>
                  <a:pt x="807" y="0"/>
                </a:cubicBezTo>
                <a:cubicBezTo>
                  <a:pt x="12736" y="0"/>
                  <a:pt x="22407" y="9670"/>
                  <a:pt x="22407" y="21600"/>
                </a:cubicBezTo>
                <a:lnTo>
                  <a:pt x="807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8" name="Text Box 38"/>
          <p:cNvSpPr txBox="1">
            <a:spLocks noChangeArrowheads="1"/>
          </p:cNvSpPr>
          <p:nvPr/>
        </p:nvSpPr>
        <p:spPr bwMode="auto">
          <a:xfrm>
            <a:off x="2195513" y="1412875"/>
            <a:ext cx="1069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Management</a:t>
            </a:r>
          </a:p>
        </p:txBody>
      </p:sp>
      <p:sp>
        <p:nvSpPr>
          <p:cNvPr id="711719" name="Text Box 39"/>
          <p:cNvSpPr txBox="1">
            <a:spLocks noChangeArrowheads="1"/>
          </p:cNvSpPr>
          <p:nvPr/>
        </p:nvSpPr>
        <p:spPr bwMode="auto">
          <a:xfrm>
            <a:off x="4787900" y="122872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Specifications, </a:t>
            </a:r>
          </a:p>
          <a:p>
            <a:r>
              <a:rPr lang="de-DE" sz="1200" b="0"/>
              <a:t>dissemination</a:t>
            </a:r>
          </a:p>
        </p:txBody>
      </p:sp>
      <p:sp>
        <p:nvSpPr>
          <p:cNvPr id="711723" name="AutoShape 43"/>
          <p:cNvSpPr>
            <a:spLocks/>
          </p:cNvSpPr>
          <p:nvPr/>
        </p:nvSpPr>
        <p:spPr bwMode="auto">
          <a:xfrm>
            <a:off x="1692275" y="3644900"/>
            <a:ext cx="73025" cy="1008063"/>
          </a:xfrm>
          <a:prstGeom prst="leftBrace">
            <a:avLst>
              <a:gd name="adj1" fmla="val 115036"/>
              <a:gd name="adj2" fmla="val 46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24" name="AutoShape 44"/>
          <p:cNvSpPr>
            <a:spLocks/>
          </p:cNvSpPr>
          <p:nvPr/>
        </p:nvSpPr>
        <p:spPr bwMode="auto">
          <a:xfrm>
            <a:off x="3708400" y="4724400"/>
            <a:ext cx="73025" cy="1008063"/>
          </a:xfrm>
          <a:prstGeom prst="leftBrace">
            <a:avLst>
              <a:gd name="adj1" fmla="val 115036"/>
              <a:gd name="adj2" fmla="val 46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11725" name="Picture 45" descr="IM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5762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726" name="Picture 46" descr="IM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41888"/>
            <a:ext cx="5762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32923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685" name="Picture 5" descr="STMicroelectronics (SR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647700" cy="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6" name="Picture 6" descr="KI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4192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8" name="Picture 8" descr="TU/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060575"/>
            <a:ext cx="1296988" cy="4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89" name="Picture 9" descr="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25538"/>
            <a:ext cx="2914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0" name="Picture 10" descr="ICMU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84538"/>
            <a:ext cx="1152525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1" name="Picture 11" descr="Ghent Universit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6477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2" name="Picture 12" descr="KI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65400"/>
            <a:ext cx="576263" cy="2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693" name="Picture 13" descr="STMicroelectronics (SRL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647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1694" name="Oval 14"/>
          <p:cNvSpPr>
            <a:spLocks noChangeArrowheads="1"/>
          </p:cNvSpPr>
          <p:nvPr/>
        </p:nvSpPr>
        <p:spPr bwMode="auto">
          <a:xfrm rot="-1334020">
            <a:off x="3851275" y="4508500"/>
            <a:ext cx="1439863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695" name="Line 15"/>
          <p:cNvSpPr>
            <a:spLocks noChangeShapeType="1"/>
          </p:cNvSpPr>
          <p:nvPr/>
        </p:nvSpPr>
        <p:spPr bwMode="auto">
          <a:xfrm flipH="1" flipV="1">
            <a:off x="2555875" y="4508500"/>
            <a:ext cx="1511300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697" name="Line 17"/>
          <p:cNvSpPr>
            <a:spLocks noChangeShapeType="1"/>
          </p:cNvSpPr>
          <p:nvPr/>
        </p:nvSpPr>
        <p:spPr bwMode="auto">
          <a:xfrm flipV="1">
            <a:off x="5865813" y="3573463"/>
            <a:ext cx="361950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1619250" y="4797425"/>
            <a:ext cx="1273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Optical amplifier</a:t>
            </a:r>
          </a:p>
        </p:txBody>
      </p:sp>
      <p:sp>
        <p:nvSpPr>
          <p:cNvPr id="711705" name="Oval 25"/>
          <p:cNvSpPr>
            <a:spLocks noChangeArrowheads="1"/>
          </p:cNvSpPr>
          <p:nvPr/>
        </p:nvSpPr>
        <p:spPr bwMode="auto">
          <a:xfrm>
            <a:off x="2124075" y="2565400"/>
            <a:ext cx="936625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06" name="Line 26"/>
          <p:cNvSpPr>
            <a:spLocks noChangeShapeType="1"/>
          </p:cNvSpPr>
          <p:nvPr/>
        </p:nvSpPr>
        <p:spPr bwMode="auto">
          <a:xfrm>
            <a:off x="6516688" y="4630738"/>
            <a:ext cx="215900" cy="311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07" name="Line 27"/>
          <p:cNvSpPr>
            <a:spLocks noChangeShapeType="1"/>
          </p:cNvSpPr>
          <p:nvPr/>
        </p:nvSpPr>
        <p:spPr bwMode="auto">
          <a:xfrm flipH="1">
            <a:off x="1835150" y="2781300"/>
            <a:ext cx="288925" cy="215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09" name="Oval 29"/>
          <p:cNvSpPr>
            <a:spLocks noChangeArrowheads="1"/>
          </p:cNvSpPr>
          <p:nvPr/>
        </p:nvSpPr>
        <p:spPr bwMode="auto">
          <a:xfrm>
            <a:off x="3148013" y="2524125"/>
            <a:ext cx="936625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0" name="Line 30"/>
          <p:cNvSpPr>
            <a:spLocks noChangeShapeType="1"/>
          </p:cNvSpPr>
          <p:nvPr/>
        </p:nvSpPr>
        <p:spPr bwMode="auto">
          <a:xfrm flipV="1">
            <a:off x="3724275" y="2397125"/>
            <a:ext cx="287338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11" name="Oval 31"/>
          <p:cNvSpPr>
            <a:spLocks noChangeArrowheads="1"/>
          </p:cNvSpPr>
          <p:nvPr/>
        </p:nvSpPr>
        <p:spPr bwMode="auto">
          <a:xfrm>
            <a:off x="5851525" y="3925888"/>
            <a:ext cx="1368425" cy="6953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2" name="Oval 32"/>
          <p:cNvSpPr>
            <a:spLocks noChangeArrowheads="1"/>
          </p:cNvSpPr>
          <p:nvPr/>
        </p:nvSpPr>
        <p:spPr bwMode="auto">
          <a:xfrm>
            <a:off x="5003800" y="3644900"/>
            <a:ext cx="1223963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3" name="Oval 33"/>
          <p:cNvSpPr>
            <a:spLocks noChangeArrowheads="1"/>
          </p:cNvSpPr>
          <p:nvPr/>
        </p:nvSpPr>
        <p:spPr bwMode="auto">
          <a:xfrm>
            <a:off x="3943350" y="2740025"/>
            <a:ext cx="1060450" cy="4333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4" name="Line 34"/>
          <p:cNvSpPr>
            <a:spLocks noChangeShapeType="1"/>
          </p:cNvSpPr>
          <p:nvPr/>
        </p:nvSpPr>
        <p:spPr bwMode="auto">
          <a:xfrm flipV="1">
            <a:off x="4859338" y="2709863"/>
            <a:ext cx="288925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1716" name="Arc 36"/>
          <p:cNvSpPr>
            <a:spLocks/>
          </p:cNvSpPr>
          <p:nvPr/>
        </p:nvSpPr>
        <p:spPr bwMode="auto">
          <a:xfrm rot="-2489101">
            <a:off x="1908175" y="765175"/>
            <a:ext cx="4576763" cy="4351338"/>
          </a:xfrm>
          <a:custGeom>
            <a:avLst/>
            <a:gdLst>
              <a:gd name="G0" fmla="+- 807 0 0"/>
              <a:gd name="G1" fmla="+- 21600 0 0"/>
              <a:gd name="G2" fmla="+- 21600 0 0"/>
              <a:gd name="T0" fmla="*/ 0 w 22407"/>
              <a:gd name="T1" fmla="*/ 15 h 21600"/>
              <a:gd name="T2" fmla="*/ 22407 w 22407"/>
              <a:gd name="T3" fmla="*/ 21600 h 21600"/>
              <a:gd name="T4" fmla="*/ 807 w 2240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407" h="21600" fill="none" extrusionOk="0">
                <a:moveTo>
                  <a:pt x="0" y="15"/>
                </a:moveTo>
                <a:cubicBezTo>
                  <a:pt x="268" y="5"/>
                  <a:pt x="537" y="-1"/>
                  <a:pt x="807" y="0"/>
                </a:cubicBezTo>
                <a:cubicBezTo>
                  <a:pt x="12736" y="0"/>
                  <a:pt x="22407" y="9670"/>
                  <a:pt x="22407" y="21600"/>
                </a:cubicBezTo>
              </a:path>
              <a:path w="22407" h="21600" stroke="0" extrusionOk="0">
                <a:moveTo>
                  <a:pt x="0" y="15"/>
                </a:moveTo>
                <a:cubicBezTo>
                  <a:pt x="268" y="5"/>
                  <a:pt x="537" y="-1"/>
                  <a:pt x="807" y="0"/>
                </a:cubicBezTo>
                <a:cubicBezTo>
                  <a:pt x="12736" y="0"/>
                  <a:pt x="22407" y="9670"/>
                  <a:pt x="22407" y="21600"/>
                </a:cubicBezTo>
                <a:lnTo>
                  <a:pt x="807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18" name="Text Box 38"/>
          <p:cNvSpPr txBox="1">
            <a:spLocks noChangeArrowheads="1"/>
          </p:cNvSpPr>
          <p:nvPr/>
        </p:nvSpPr>
        <p:spPr bwMode="auto">
          <a:xfrm>
            <a:off x="2195513" y="1412875"/>
            <a:ext cx="1069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Management</a:t>
            </a:r>
          </a:p>
        </p:txBody>
      </p:sp>
      <p:sp>
        <p:nvSpPr>
          <p:cNvPr id="711719" name="Text Box 39"/>
          <p:cNvSpPr txBox="1">
            <a:spLocks noChangeArrowheads="1"/>
          </p:cNvSpPr>
          <p:nvPr/>
        </p:nvSpPr>
        <p:spPr bwMode="auto">
          <a:xfrm>
            <a:off x="4787900" y="122872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200" b="0"/>
              <a:t>Specifications, </a:t>
            </a:r>
          </a:p>
          <a:p>
            <a:r>
              <a:rPr lang="de-DE" sz="1200" b="0"/>
              <a:t>dissemination</a:t>
            </a:r>
          </a:p>
        </p:txBody>
      </p:sp>
      <p:sp>
        <p:nvSpPr>
          <p:cNvPr id="711723" name="AutoShape 43"/>
          <p:cNvSpPr>
            <a:spLocks/>
          </p:cNvSpPr>
          <p:nvPr/>
        </p:nvSpPr>
        <p:spPr bwMode="auto">
          <a:xfrm>
            <a:off x="1692275" y="3644900"/>
            <a:ext cx="73025" cy="1008063"/>
          </a:xfrm>
          <a:prstGeom prst="leftBrace">
            <a:avLst>
              <a:gd name="adj1" fmla="val 115036"/>
              <a:gd name="adj2" fmla="val 46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1724" name="AutoShape 44"/>
          <p:cNvSpPr>
            <a:spLocks/>
          </p:cNvSpPr>
          <p:nvPr/>
        </p:nvSpPr>
        <p:spPr bwMode="auto">
          <a:xfrm>
            <a:off x="3708400" y="4724400"/>
            <a:ext cx="73025" cy="1008063"/>
          </a:xfrm>
          <a:prstGeom prst="leftBrace">
            <a:avLst>
              <a:gd name="adj1" fmla="val 115036"/>
              <a:gd name="adj2" fmla="val 4613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711725" name="Picture 45" descr="IM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5762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1726" name="Picture 46" descr="IMEC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941888"/>
            <a:ext cx="57626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kern="0" smtClean="0">
                <a:solidFill>
                  <a:srgbClr val="002060"/>
                </a:solidFill>
              </a:rPr>
              <a:t>Project Ammendment</a:t>
            </a:r>
            <a:endParaRPr lang="en-US" sz="3200" kern="0" dirty="0" smtClean="0">
              <a:solidFill>
                <a:srgbClr val="FF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37" y="5306268"/>
            <a:ext cx="1690687" cy="426988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1690687" cy="4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Structure: Interrelation of WPs</a:t>
            </a:r>
          </a:p>
        </p:txBody>
      </p:sp>
      <p:pic>
        <p:nvPicPr>
          <p:cNvPr id="7229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08050"/>
            <a:ext cx="72009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796136" y="406778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[ETH]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1545</Words>
  <Application>Microsoft Office PowerPoint</Application>
  <PresentationFormat>Bildschirmpräsentation (4:3)</PresentationFormat>
  <Paragraphs>321</Paragraphs>
  <Slides>32</Slides>
  <Notes>31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4" baseType="lpstr">
      <vt:lpstr>PowerPoint_Template_IHQ</vt:lpstr>
      <vt:lpstr>MSPhotoEd.3</vt:lpstr>
      <vt:lpstr>PowerPoint-Präsentation</vt:lpstr>
      <vt:lpstr>Attendees</vt:lpstr>
      <vt:lpstr>Review Meeting Agenda</vt:lpstr>
      <vt:lpstr>Outline Coordinator Talk</vt:lpstr>
      <vt:lpstr>Project Overview</vt:lpstr>
      <vt:lpstr>Project Overview</vt:lpstr>
      <vt:lpstr>Partners Contributions</vt:lpstr>
      <vt:lpstr>PowerPoint-Präsentation</vt:lpstr>
      <vt:lpstr>Structure: Interrelation of WPs</vt:lpstr>
      <vt:lpstr>Project Overview</vt:lpstr>
      <vt:lpstr>Project Overview: Objectives</vt:lpstr>
      <vt:lpstr>Project Overview: Objectives</vt:lpstr>
      <vt:lpstr>Project Overview: Objectives</vt:lpstr>
      <vt:lpstr>Project Overview: Objectives</vt:lpstr>
      <vt:lpstr>Project Overview: Objectives</vt:lpstr>
      <vt:lpstr>Review 2 Results</vt:lpstr>
      <vt:lpstr>Review 2 Recommendations</vt:lpstr>
      <vt:lpstr>Review 2 Recommendations</vt:lpstr>
      <vt:lpstr>WP 2 Summary</vt:lpstr>
      <vt:lpstr>WP 3 Summary</vt:lpstr>
      <vt:lpstr>WP 3 Highlights</vt:lpstr>
      <vt:lpstr>WP 3 Summary</vt:lpstr>
      <vt:lpstr>WP 4 Summary</vt:lpstr>
      <vt:lpstr>WP 4 Highlights</vt:lpstr>
      <vt:lpstr>WP 4 Summary</vt:lpstr>
      <vt:lpstr>WP 5 Summary</vt:lpstr>
      <vt:lpstr>WP 5 Summary</vt:lpstr>
      <vt:lpstr>WP 6 Summary</vt:lpstr>
      <vt:lpstr>WP 6 Highlights</vt:lpstr>
      <vt:lpstr>WP 7 Summary</vt:lpstr>
      <vt:lpstr>Review Objectives</vt:lpstr>
      <vt:lpstr>Review Objectives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Kohl, Manfred (IMT)</cp:lastModifiedBy>
  <cp:revision>535</cp:revision>
  <cp:lastPrinted>2000-09-29T14:26:26Z</cp:lastPrinted>
  <dcterms:created xsi:type="dcterms:W3CDTF">2010-01-08T09:05:51Z</dcterms:created>
  <dcterms:modified xsi:type="dcterms:W3CDTF">2014-11-04T16:08:25Z</dcterms:modified>
</cp:coreProperties>
</file>