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3" r:id="rId1"/>
    <p:sldMasterId id="2147483705" r:id="rId2"/>
  </p:sldMasterIdLst>
  <p:notesMasterIdLst>
    <p:notesMasterId r:id="rId37"/>
  </p:notesMasterIdLst>
  <p:handoutMasterIdLst>
    <p:handoutMasterId r:id="rId38"/>
  </p:handoutMasterIdLst>
  <p:sldIdLst>
    <p:sldId id="484" r:id="rId3"/>
    <p:sldId id="434" r:id="rId4"/>
    <p:sldId id="446" r:id="rId5"/>
    <p:sldId id="435" r:id="rId6"/>
    <p:sldId id="447" r:id="rId7"/>
    <p:sldId id="448" r:id="rId8"/>
    <p:sldId id="449" r:id="rId9"/>
    <p:sldId id="481" r:id="rId10"/>
    <p:sldId id="482" r:id="rId11"/>
    <p:sldId id="469" r:id="rId12"/>
    <p:sldId id="468" r:id="rId13"/>
    <p:sldId id="477" r:id="rId14"/>
    <p:sldId id="486" r:id="rId15"/>
    <p:sldId id="487" r:id="rId16"/>
    <p:sldId id="488" r:id="rId17"/>
    <p:sldId id="489" r:id="rId18"/>
    <p:sldId id="490" r:id="rId19"/>
    <p:sldId id="491" r:id="rId20"/>
    <p:sldId id="492" r:id="rId21"/>
    <p:sldId id="493" r:id="rId22"/>
    <p:sldId id="494" r:id="rId23"/>
    <p:sldId id="495" r:id="rId24"/>
    <p:sldId id="496" r:id="rId25"/>
    <p:sldId id="498" r:id="rId26"/>
    <p:sldId id="500" r:id="rId27"/>
    <p:sldId id="503" r:id="rId28"/>
    <p:sldId id="504" r:id="rId29"/>
    <p:sldId id="514" r:id="rId30"/>
    <p:sldId id="515" r:id="rId31"/>
    <p:sldId id="520" r:id="rId32"/>
    <p:sldId id="518" r:id="rId33"/>
    <p:sldId id="519" r:id="rId34"/>
    <p:sldId id="463" r:id="rId35"/>
    <p:sldId id="452" r:id="rId36"/>
  </p:sldIdLst>
  <p:sldSz cx="9144000" cy="6858000" type="screen4x3"/>
  <p:notesSz cx="9866313" cy="673576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200" b="1" kern="1200">
        <a:solidFill>
          <a:srgbClr val="220060"/>
        </a:solidFill>
        <a:latin typeface="Arial" panose="020B0604020202020204" pitchFamily="34" charset="0"/>
        <a:ea typeface="+mn-ea"/>
        <a:cs typeface="+mn-cs"/>
      </a:defRPr>
    </a:lvl1pPr>
    <a:lvl2pPr marL="457200" algn="l" rtl="0" fontAlgn="base">
      <a:spcBef>
        <a:spcPct val="0"/>
      </a:spcBef>
      <a:spcAft>
        <a:spcPct val="0"/>
      </a:spcAft>
      <a:defRPr sz="3200" b="1" kern="1200">
        <a:solidFill>
          <a:srgbClr val="220060"/>
        </a:solidFill>
        <a:latin typeface="Arial" panose="020B0604020202020204" pitchFamily="34" charset="0"/>
        <a:ea typeface="+mn-ea"/>
        <a:cs typeface="+mn-cs"/>
      </a:defRPr>
    </a:lvl2pPr>
    <a:lvl3pPr marL="914400" algn="l" rtl="0" fontAlgn="base">
      <a:spcBef>
        <a:spcPct val="0"/>
      </a:spcBef>
      <a:spcAft>
        <a:spcPct val="0"/>
      </a:spcAft>
      <a:defRPr sz="3200" b="1" kern="1200">
        <a:solidFill>
          <a:srgbClr val="220060"/>
        </a:solidFill>
        <a:latin typeface="Arial" panose="020B0604020202020204" pitchFamily="34" charset="0"/>
        <a:ea typeface="+mn-ea"/>
        <a:cs typeface="+mn-cs"/>
      </a:defRPr>
    </a:lvl3pPr>
    <a:lvl4pPr marL="1371600" algn="l" rtl="0" fontAlgn="base">
      <a:spcBef>
        <a:spcPct val="0"/>
      </a:spcBef>
      <a:spcAft>
        <a:spcPct val="0"/>
      </a:spcAft>
      <a:defRPr sz="3200" b="1" kern="1200">
        <a:solidFill>
          <a:srgbClr val="220060"/>
        </a:solidFill>
        <a:latin typeface="Arial" panose="020B0604020202020204" pitchFamily="34" charset="0"/>
        <a:ea typeface="+mn-ea"/>
        <a:cs typeface="+mn-cs"/>
      </a:defRPr>
    </a:lvl4pPr>
    <a:lvl5pPr marL="1828800" algn="l" rtl="0" fontAlgn="base">
      <a:spcBef>
        <a:spcPct val="0"/>
      </a:spcBef>
      <a:spcAft>
        <a:spcPct val="0"/>
      </a:spcAft>
      <a:defRPr sz="3200" b="1" kern="1200">
        <a:solidFill>
          <a:srgbClr val="220060"/>
        </a:solidFill>
        <a:latin typeface="Arial" panose="020B0604020202020204" pitchFamily="34" charset="0"/>
        <a:ea typeface="+mn-ea"/>
        <a:cs typeface="+mn-cs"/>
      </a:defRPr>
    </a:lvl5pPr>
    <a:lvl6pPr marL="2286000" algn="l" defTabSz="914400" rtl="0" eaLnBrk="1" latinLnBrk="0" hangingPunct="1">
      <a:defRPr sz="3200" b="1" kern="1200">
        <a:solidFill>
          <a:srgbClr val="220060"/>
        </a:solidFill>
        <a:latin typeface="Arial" panose="020B0604020202020204" pitchFamily="34" charset="0"/>
        <a:ea typeface="+mn-ea"/>
        <a:cs typeface="+mn-cs"/>
      </a:defRPr>
    </a:lvl6pPr>
    <a:lvl7pPr marL="2743200" algn="l" defTabSz="914400" rtl="0" eaLnBrk="1" latinLnBrk="0" hangingPunct="1">
      <a:defRPr sz="3200" b="1" kern="1200">
        <a:solidFill>
          <a:srgbClr val="220060"/>
        </a:solidFill>
        <a:latin typeface="Arial" panose="020B0604020202020204" pitchFamily="34" charset="0"/>
        <a:ea typeface="+mn-ea"/>
        <a:cs typeface="+mn-cs"/>
      </a:defRPr>
    </a:lvl7pPr>
    <a:lvl8pPr marL="3200400" algn="l" defTabSz="914400" rtl="0" eaLnBrk="1" latinLnBrk="0" hangingPunct="1">
      <a:defRPr sz="3200" b="1" kern="1200">
        <a:solidFill>
          <a:srgbClr val="220060"/>
        </a:solidFill>
        <a:latin typeface="Arial" panose="020B0604020202020204" pitchFamily="34" charset="0"/>
        <a:ea typeface="+mn-ea"/>
        <a:cs typeface="+mn-cs"/>
      </a:defRPr>
    </a:lvl8pPr>
    <a:lvl9pPr marL="3657600" algn="l" defTabSz="914400" rtl="0" eaLnBrk="1" latinLnBrk="0" hangingPunct="1">
      <a:defRPr sz="3200" b="1" kern="1200">
        <a:solidFill>
          <a:srgbClr val="220060"/>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220060"/>
    <a:srgbClr val="262FDA"/>
    <a:srgbClr val="5A42BE"/>
    <a:srgbClr val="FBEEAD"/>
    <a:srgbClr val="66FFCC"/>
    <a:srgbClr val="FF0000"/>
    <a:srgbClr val="F3CE13"/>
    <a:srgbClr val="1EA0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5" autoAdjust="0"/>
    <p:restoredTop sz="90339" autoAdjust="0"/>
  </p:normalViewPr>
  <p:slideViewPr>
    <p:cSldViewPr>
      <p:cViewPr>
        <p:scale>
          <a:sx n="70" d="100"/>
          <a:sy n="70" d="100"/>
        </p:scale>
        <p:origin x="-11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9587166" y="6601283"/>
            <a:ext cx="1923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699">
                <a:solidFill>
                  <a:srgbClr val="000000"/>
                </a:solidFill>
                <a:miter lim="800000"/>
                <a:headEnd/>
                <a:tailEnd/>
              </a14:hiddenLine>
            </a:ext>
          </a:extLst>
        </p:spPr>
        <p:txBody>
          <a:bodyPr wrap="none" lIns="0" tIns="0" rIns="0" bIns="0">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r"/>
            <a:fld id="{A96D042A-4FE3-40EE-BB1A-D760B8B67597}" type="slidenum">
              <a:rPr lang="en-US" sz="1000" b="0">
                <a:solidFill>
                  <a:schemeClr val="tx1"/>
                </a:solidFill>
                <a:latin typeface="Tahoma" panose="020B0604030504040204" pitchFamily="34" charset="0"/>
              </a:rPr>
              <a:pPr algn="r"/>
              <a:t>‹#›</a:t>
            </a:fld>
            <a:endParaRPr lang="en-US" sz="1000" b="0">
              <a:solidFill>
                <a:schemeClr val="tx1"/>
              </a:solidFill>
              <a:latin typeface="Tahoma" panose="020B0604030504040204" pitchFamily="34" charset="0"/>
            </a:endParaRPr>
          </a:p>
        </p:txBody>
      </p:sp>
      <p:sp>
        <p:nvSpPr>
          <p:cNvPr id="26627" name="Rectangle 3"/>
          <p:cNvSpPr>
            <a:spLocks noChangeArrowheads="1"/>
          </p:cNvSpPr>
          <p:nvPr/>
        </p:nvSpPr>
        <p:spPr bwMode="auto">
          <a:xfrm>
            <a:off x="3820854" y="6580233"/>
            <a:ext cx="3144947" cy="212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699">
                <a:solidFill>
                  <a:srgbClr val="000000"/>
                </a:solidFill>
                <a:miter lim="800000"/>
                <a:headEnd/>
                <a:tailEnd/>
              </a14:hiddenLine>
            </a:ext>
          </a:extLst>
        </p:spPr>
        <p:txBody>
          <a:bodyPr wrap="none" lIns="90416" tIns="44414" rIns="90416" bIns="44414">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r"/>
            <a:r>
              <a:rPr lang="en-US" sz="800" b="0">
                <a:solidFill>
                  <a:schemeClr val="tx1"/>
                </a:solidFill>
              </a:rPr>
              <a:t>University of Karlsruhe Proprietary – Use pursuant to instructions</a:t>
            </a:r>
          </a:p>
        </p:txBody>
      </p:sp>
    </p:spTree>
    <p:extLst>
      <p:ext uri="{BB962C8B-B14F-4D97-AF65-F5344CB8AC3E}">
        <p14:creationId xmlns="" xmlns:p14="http://schemas.microsoft.com/office/powerpoint/2010/main" val="4182388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idx="2"/>
          </p:nvPr>
        </p:nvSpPr>
        <p:spPr bwMode="auto">
          <a:xfrm>
            <a:off x="3257550" y="509588"/>
            <a:ext cx="3354388" cy="2516187"/>
          </a:xfrm>
          <a:prstGeom prst="rect">
            <a:avLst/>
          </a:prstGeom>
          <a:noFill/>
          <a:ln w="12699">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1313227" y="3199488"/>
            <a:ext cx="7239864" cy="3031093"/>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 xmlns:p14="http://schemas.microsoft.com/office/powerpoint/2010/main" val="2248650579"/>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2"/>
          <p:cNvSpPr>
            <a:spLocks noGrp="1" noRot="1" noChangeAspect="1" noChangeArrowheads="1" noTextEdit="1"/>
          </p:cNvSpPr>
          <p:nvPr>
            <p:ph type="sldImg"/>
          </p:nvPr>
        </p:nvSpPr>
        <p:spPr>
          <a:ln/>
        </p:spPr>
      </p:sp>
      <p:sp>
        <p:nvSpPr>
          <p:cNvPr id="5785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A7F32E88-BF2C-4EBA-91FE-F9F914E30440}" type="slidenum">
              <a:rPr lang="el-GR" altLang="el-GR" smtClean="0"/>
              <a:pPr eaLnBrk="1" hangingPunct="1">
                <a:spcBef>
                  <a:spcPct val="0"/>
                </a:spcBef>
              </a:pPr>
              <a:t>19</a:t>
            </a:fld>
            <a:endParaRPr lang="el-GR" altLang="el-GR" smtClean="0"/>
          </a:p>
        </p:txBody>
      </p:sp>
      <p:sp>
        <p:nvSpPr>
          <p:cNvPr id="56323"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6324"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
        <p:nvSpPr>
          <p:cNvPr id="5" name="Notes Placeholder 4"/>
          <p:cNvSpPr>
            <a:spLocks noGrp="1"/>
          </p:cNvSpPr>
          <p:nvPr>
            <p:ph type="body" idx="1"/>
          </p:nvPr>
        </p:nvSpPr>
        <p:spPr/>
        <p:txBody>
          <a:bodyPr>
            <a:normAutofit/>
          </a:bodyPr>
          <a:lstStyle/>
          <a:p>
            <a:r>
              <a:rPr lang="en-US" dirty="0" smtClean="0"/>
              <a:t>Remove </a:t>
            </a:r>
            <a:r>
              <a:rPr lang="en-US" dirty="0" err="1" smtClean="0"/>
              <a:t>eml</a:t>
            </a:r>
            <a:r>
              <a:rPr lang="en-US" dirty="0" smtClean="0"/>
              <a:t> and</a:t>
            </a:r>
            <a:r>
              <a:rPr lang="en-US" baseline="0" dirty="0" smtClean="0"/>
              <a:t> </a:t>
            </a:r>
            <a:r>
              <a:rPr lang="en-US" baseline="0" dirty="0" err="1" smtClean="0"/>
              <a:t>metallo</a:t>
            </a:r>
            <a:r>
              <a:rPr lang="en-US" baseline="0" dirty="0" smtClean="0"/>
              <a:t> dielectric</a:t>
            </a:r>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9942469A-5A82-4FBE-A02B-4CA01415CCEB}" type="slidenum">
              <a:rPr lang="el-GR" altLang="el-GR" smtClean="0"/>
              <a:pPr eaLnBrk="1" hangingPunct="1">
                <a:spcBef>
                  <a:spcPct val="0"/>
                </a:spcBef>
              </a:pPr>
              <a:t>20</a:t>
            </a:fld>
            <a:endParaRPr lang="el-GR" altLang="el-GR" smtClean="0"/>
          </a:p>
        </p:txBody>
      </p:sp>
      <p:sp>
        <p:nvSpPr>
          <p:cNvPr id="57347"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7348"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37B31848-7769-4B02-A71B-8C4F98772D44}" type="slidenum">
              <a:rPr lang="el-GR" altLang="el-GR" smtClean="0"/>
              <a:pPr eaLnBrk="1" hangingPunct="1">
                <a:spcBef>
                  <a:spcPct val="0"/>
                </a:spcBef>
              </a:pPr>
              <a:t>21</a:t>
            </a:fld>
            <a:endParaRPr lang="el-GR" altLang="el-GR" smtClean="0"/>
          </a:p>
        </p:txBody>
      </p:sp>
      <p:sp>
        <p:nvSpPr>
          <p:cNvPr id="58371"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8372"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B629E374-7E01-4510-8E61-EF5EDAC226E0}" type="slidenum">
              <a:rPr lang="el-GR" altLang="el-GR" smtClean="0"/>
              <a:pPr eaLnBrk="1" hangingPunct="1">
                <a:spcBef>
                  <a:spcPct val="0"/>
                </a:spcBef>
              </a:pPr>
              <a:t>22</a:t>
            </a:fld>
            <a:endParaRPr lang="el-GR" altLang="el-GR" smtClean="0"/>
          </a:p>
        </p:txBody>
      </p:sp>
      <p:sp>
        <p:nvSpPr>
          <p:cNvPr id="59395"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9396"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DA7C713D-A108-4F5A-9462-7F9DCA660118}" type="slidenum">
              <a:rPr lang="el-GR" altLang="el-GR" smtClean="0"/>
              <a:pPr eaLnBrk="1" hangingPunct="1">
                <a:spcBef>
                  <a:spcPct val="0"/>
                </a:spcBef>
              </a:pPr>
              <a:t>23</a:t>
            </a:fld>
            <a:endParaRPr lang="el-GR" altLang="el-GR" smtClean="0"/>
          </a:p>
        </p:txBody>
      </p:sp>
      <p:sp>
        <p:nvSpPr>
          <p:cNvPr id="60419"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0420"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E561E566-4F42-4E0D-AF5C-D6CBFD3A7987}" type="slidenum">
              <a:rPr lang="el-GR" altLang="el-GR" smtClean="0"/>
              <a:pPr eaLnBrk="1" hangingPunct="1">
                <a:spcBef>
                  <a:spcPct val="0"/>
                </a:spcBef>
              </a:pPr>
              <a:t>24</a:t>
            </a:fld>
            <a:endParaRPr lang="el-GR" altLang="el-GR" smtClean="0"/>
          </a:p>
        </p:txBody>
      </p:sp>
      <p:sp>
        <p:nvSpPr>
          <p:cNvPr id="62467"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2468"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1939F7D3-B4C9-4705-AA55-9A65D228E487}" type="slidenum">
              <a:rPr lang="el-GR" altLang="el-GR" smtClean="0"/>
              <a:pPr eaLnBrk="1" hangingPunct="1">
                <a:spcBef>
                  <a:spcPct val="0"/>
                </a:spcBef>
              </a:pPr>
              <a:t>25</a:t>
            </a:fld>
            <a:endParaRPr lang="el-GR" altLang="el-GR" smtClean="0"/>
          </a:p>
        </p:txBody>
      </p:sp>
      <p:sp>
        <p:nvSpPr>
          <p:cNvPr id="64515"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4516"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1476E4E4-097F-4A26-8F9B-C9010FEA5CD5}" type="slidenum">
              <a:rPr lang="el-GR" altLang="el-GR" smtClean="0"/>
              <a:pPr eaLnBrk="1" hangingPunct="1">
                <a:spcBef>
                  <a:spcPct val="0"/>
                </a:spcBef>
              </a:pPr>
              <a:t>26</a:t>
            </a:fld>
            <a:endParaRPr lang="el-GR" altLang="el-GR" smtClean="0"/>
          </a:p>
        </p:txBody>
      </p:sp>
      <p:sp>
        <p:nvSpPr>
          <p:cNvPr id="67587"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7588"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74648199-EEFB-4797-AE5E-DC41D3469C36}" type="slidenum">
              <a:rPr lang="el-GR" altLang="el-GR" smtClean="0"/>
              <a:pPr eaLnBrk="1" hangingPunct="1">
                <a:spcBef>
                  <a:spcPct val="0"/>
                </a:spcBef>
              </a:pPr>
              <a:t>27</a:t>
            </a:fld>
            <a:endParaRPr lang="el-GR" altLang="el-GR" smtClean="0"/>
          </a:p>
        </p:txBody>
      </p:sp>
      <p:sp>
        <p:nvSpPr>
          <p:cNvPr id="68611"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8612"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68C1B5EC-32E9-4CCF-A7E2-B595470B1894}" type="slidenum">
              <a:rPr lang="el-GR" altLang="el-GR" smtClean="0"/>
              <a:pPr eaLnBrk="1" hangingPunct="1">
                <a:spcBef>
                  <a:spcPct val="0"/>
                </a:spcBef>
              </a:pPr>
              <a:t>28</a:t>
            </a:fld>
            <a:endParaRPr lang="el-GR" altLang="el-GR" smtClean="0"/>
          </a:p>
        </p:txBody>
      </p:sp>
      <p:sp>
        <p:nvSpPr>
          <p:cNvPr id="78851"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8852"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 xmlns:p14="http://schemas.microsoft.com/office/powerpoint/2010/main" val="2147725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BBD2DFF8-F6C7-469B-832C-299F1A2F8BD6}" type="slidenum">
              <a:rPr lang="el-GR" altLang="el-GR" smtClean="0"/>
              <a:pPr eaLnBrk="1" hangingPunct="1">
                <a:spcBef>
                  <a:spcPct val="0"/>
                </a:spcBef>
              </a:pPr>
              <a:t>29</a:t>
            </a:fld>
            <a:endParaRPr lang="el-GR" altLang="el-GR" smtClean="0"/>
          </a:p>
        </p:txBody>
      </p:sp>
      <p:sp>
        <p:nvSpPr>
          <p:cNvPr id="79875"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9876"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 xmlns:p14="http://schemas.microsoft.com/office/powerpoint/2010/main" val="2728000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 xmlns:p14="http://schemas.microsoft.com/office/powerpoint/2010/main" val="383550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latin typeface="Arial" panose="020B0604020202020204" pitchFamily="34" charset="0"/>
              <a:sym typeface="Wingdings" panose="05000000000000000000" pitchFamily="2" charset="2"/>
            </a:endParaRPr>
          </a:p>
        </p:txBody>
      </p:sp>
    </p:spTree>
    <p:extLst>
      <p:ext uri="{BB962C8B-B14F-4D97-AF65-F5344CB8AC3E}">
        <p14:creationId xmlns="" xmlns:p14="http://schemas.microsoft.com/office/powerpoint/2010/main" val="8651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249613" y="504825"/>
            <a:ext cx="3367087" cy="2525713"/>
          </a:xfrm>
          <a:ln/>
        </p:spPr>
      </p:sp>
      <p:sp>
        <p:nvSpPr>
          <p:cNvPr id="86019" name="Rectangle 3"/>
          <p:cNvSpPr>
            <a:spLocks noGrp="1" noChangeArrowheads="1"/>
          </p:cNvSpPr>
          <p:nvPr>
            <p:ph type="body" idx="1"/>
          </p:nvPr>
        </p:nvSpPr>
        <p:spPr>
          <a:xfrm>
            <a:off x="986632" y="3199488"/>
            <a:ext cx="7893050" cy="3031093"/>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699">
                <a:solidFill>
                  <a:srgbClr val="000000"/>
                </a:solidFill>
                <a:miter lim="800000"/>
                <a:headEnd/>
                <a:tailEnd/>
              </a14:hiddenLine>
            </a:ext>
          </a:extLst>
        </p:spPr>
        <p:txBody>
          <a:bodyPr/>
          <a:lstStyle/>
          <a:p>
            <a:endParaRPr lang="el-GR" smtClean="0">
              <a:latin typeface="Arial" panose="020B0604020202020204" pitchFamily="34" charset="0"/>
            </a:endParaRPr>
          </a:p>
        </p:txBody>
      </p:sp>
    </p:spTree>
    <p:extLst>
      <p:ext uri="{BB962C8B-B14F-4D97-AF65-F5344CB8AC3E}">
        <p14:creationId xmlns="" xmlns:p14="http://schemas.microsoft.com/office/powerpoint/2010/main" val="20429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EAD8836E-1828-4D35-92A6-0516A0EEB9E9}" type="slidenum">
              <a:rPr lang="el-GR" altLang="el-GR" smtClean="0"/>
              <a:pPr eaLnBrk="1" hangingPunct="1">
                <a:spcBef>
                  <a:spcPct val="0"/>
                </a:spcBef>
              </a:pPr>
              <a:t>14</a:t>
            </a:fld>
            <a:endParaRPr lang="el-GR" altLang="el-GR" smtClean="0"/>
          </a:p>
        </p:txBody>
      </p:sp>
      <p:sp>
        <p:nvSpPr>
          <p:cNvPr id="51203"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1204"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0D2F42D4-948D-4D24-ADB7-F49BBD1991C0}" type="slidenum">
              <a:rPr lang="el-GR" altLang="el-GR" smtClean="0"/>
              <a:pPr eaLnBrk="1" hangingPunct="1">
                <a:spcBef>
                  <a:spcPct val="0"/>
                </a:spcBef>
              </a:pPr>
              <a:t>15</a:t>
            </a:fld>
            <a:endParaRPr lang="el-GR" altLang="el-GR" smtClean="0"/>
          </a:p>
        </p:txBody>
      </p:sp>
      <p:sp>
        <p:nvSpPr>
          <p:cNvPr id="52227"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2228"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39644948-80A7-4342-8CDF-A613497C2027}" type="slidenum">
              <a:rPr lang="el-GR" altLang="el-GR" smtClean="0"/>
              <a:pPr eaLnBrk="1" hangingPunct="1">
                <a:spcBef>
                  <a:spcPct val="0"/>
                </a:spcBef>
              </a:pPr>
              <a:t>16</a:t>
            </a:fld>
            <a:endParaRPr lang="el-GR" altLang="el-GR" smtClean="0"/>
          </a:p>
        </p:txBody>
      </p:sp>
      <p:sp>
        <p:nvSpPr>
          <p:cNvPr id="53251"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3252"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B0AE3A34-8E77-40F5-8C56-9404A13271AE}" type="slidenum">
              <a:rPr lang="el-GR" altLang="el-GR" smtClean="0"/>
              <a:pPr eaLnBrk="1" hangingPunct="1">
                <a:spcBef>
                  <a:spcPct val="0"/>
                </a:spcBef>
              </a:pPr>
              <a:t>17</a:t>
            </a:fld>
            <a:endParaRPr lang="el-GR" altLang="el-GR" smtClean="0"/>
          </a:p>
        </p:txBody>
      </p:sp>
      <p:sp>
        <p:nvSpPr>
          <p:cNvPr id="54275"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noChangeArrowheads="1"/>
          </p:cNvSpPr>
          <p:nvPr>
            <p:ph type="sldNum" sz="quarter"/>
          </p:nvPr>
        </p:nvSpPr>
        <p:spPr>
          <a:xfrm>
            <a:off x="5589144" y="6397468"/>
            <a:ext cx="4274864" cy="337219"/>
          </a:xfrm>
          <a:prstGeom prst="rect">
            <a:avLst/>
          </a:prstGeom>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0955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sz="1200">
                <a:solidFill>
                  <a:srgbClr val="000000"/>
                </a:solidFill>
                <a:latin typeface="Times New Roman" pitchFamily="16" charset="0"/>
              </a:defRPr>
            </a:lvl9pPr>
          </a:lstStyle>
          <a:p>
            <a:pPr eaLnBrk="1" hangingPunct="1">
              <a:spcBef>
                <a:spcPct val="0"/>
              </a:spcBef>
            </a:pPr>
            <a:fld id="{8E91473E-2489-4CC9-906F-290B24439971}" type="slidenum">
              <a:rPr lang="el-GR" altLang="el-GR" smtClean="0"/>
              <a:pPr eaLnBrk="1" hangingPunct="1">
                <a:spcBef>
                  <a:spcPct val="0"/>
                </a:spcBef>
              </a:pPr>
              <a:t>18</a:t>
            </a:fld>
            <a:endParaRPr lang="el-GR" altLang="el-GR" smtClean="0"/>
          </a:p>
        </p:txBody>
      </p:sp>
      <p:sp>
        <p:nvSpPr>
          <p:cNvPr id="55299" name="Rectangle 1"/>
          <p:cNvSpPr>
            <a:spLocks noGrp="1" noRot="1" noChangeAspect="1" noChangeArrowheads="1" noTextEdit="1"/>
          </p:cNvSpPr>
          <p:nvPr>
            <p:ph type="sldImg"/>
          </p:nvPr>
        </p:nvSpPr>
        <p:spPr>
          <a:xfrm>
            <a:off x="3249613" y="504825"/>
            <a:ext cx="3367087" cy="2525713"/>
          </a:xfrm>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5300" name="Text Box 2"/>
          <p:cNvSpPr txBox="1">
            <a:spLocks noChangeArrowheads="1"/>
          </p:cNvSpPr>
          <p:nvPr/>
        </p:nvSpPr>
        <p:spPr bwMode="auto">
          <a:xfrm>
            <a:off x="986864" y="3199812"/>
            <a:ext cx="7892590" cy="3030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
        <p:nvSpPr>
          <p:cNvPr id="5" name="Notes Placeholder 4"/>
          <p:cNvSpPr>
            <a:spLocks noGrp="1"/>
          </p:cNvSpPr>
          <p:nvPr>
            <p:ph type="body" idx="1"/>
          </p:nvPr>
        </p:nvSpPr>
        <p:spPr/>
        <p:txBody>
          <a:bodyPr>
            <a:normAutofit/>
          </a:bodyPr>
          <a:lstStyle/>
          <a:p>
            <a:r>
              <a:rPr lang="en-US" dirty="0" smtClean="0"/>
              <a:t>Why the BER is high even for 0 losses?</a:t>
            </a:r>
          </a:p>
          <a:p>
            <a:r>
              <a:rPr lang="en-US" dirty="0" smtClean="0"/>
              <a:t>Key point for each figure (which BER can be tolerated?)</a:t>
            </a:r>
          </a:p>
          <a:p>
            <a:r>
              <a:rPr lang="en-US" dirty="0" smtClean="0"/>
              <a:t>What is the best-case</a:t>
            </a:r>
            <a:r>
              <a:rPr lang="en-US" baseline="0" dirty="0" smtClean="0"/>
              <a:t> and worst-case scenarios for losses?</a:t>
            </a:r>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mlDrawing" Target="../drawings/vmlDrawing3.v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Tree>
    <p:extLst>
      <p:ext uri="{BB962C8B-B14F-4D97-AF65-F5344CB8AC3E}">
        <p14:creationId xmlns="" xmlns:p14="http://schemas.microsoft.com/office/powerpoint/2010/main" val="229268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 xmlns:p14="http://schemas.microsoft.com/office/powerpoint/2010/main" val="351832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187325"/>
            <a:ext cx="2125662" cy="5938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79388" y="187325"/>
            <a:ext cx="6229350" cy="5938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 xmlns:p14="http://schemas.microsoft.com/office/powerpoint/2010/main" val="2749792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5"/>
            <a:ext cx="7416800" cy="6096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l-GR" noProof="0" smtClean="0"/>
          </a:p>
        </p:txBody>
      </p:sp>
    </p:spTree>
    <p:extLst>
      <p:ext uri="{BB962C8B-B14F-4D97-AF65-F5344CB8AC3E}">
        <p14:creationId xmlns="" xmlns:p14="http://schemas.microsoft.com/office/powerpoint/2010/main" val="3344028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Tree>
    <p:extLst>
      <p:ext uri="{BB962C8B-B14F-4D97-AF65-F5344CB8AC3E}">
        <p14:creationId xmlns="" xmlns:p14="http://schemas.microsoft.com/office/powerpoint/2010/main" val="19762778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7572467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Tree>
    <p:extLst>
      <p:ext uri="{BB962C8B-B14F-4D97-AF65-F5344CB8AC3E}">
        <p14:creationId xmlns="" xmlns:p14="http://schemas.microsoft.com/office/powerpoint/2010/main" val="4338741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8324497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42027470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 xmlns:p14="http://schemas.microsoft.com/office/powerpoint/2010/main" val="8924274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800159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 xmlns:p14="http://schemas.microsoft.com/office/powerpoint/2010/main" val="423601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 xmlns:p14="http://schemas.microsoft.com/office/powerpoint/2010/main" val="22947687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 xmlns:p14="http://schemas.microsoft.com/office/powerpoint/2010/main" val="2196037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6859277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32550" y="187325"/>
            <a:ext cx="2082800" cy="59896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9388" y="187325"/>
            <a:ext cx="6100762" cy="59896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73505864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ea typeface="+mn-ea"/>
            </a:endParaRPr>
          </a:p>
        </p:txBody>
      </p:sp>
      <p:graphicFrame>
        <p:nvGraphicFramePr>
          <p:cNvPr id="3" name="Object 2"/>
          <p:cNvGraphicFramePr>
            <a:graphicFrameLocks noChangeAspect="1"/>
          </p:cNvGraphicFramePr>
          <p:nvPr/>
        </p:nvGraphicFramePr>
        <p:xfrm>
          <a:off x="7380288" y="260350"/>
          <a:ext cx="1485900" cy="1071563"/>
        </p:xfrm>
        <a:graphic>
          <a:graphicData uri="http://schemas.openxmlformats.org/presentationml/2006/ole">
            <p:oleObj spid="_x0000_s57368" r:id="rId4" imgW="3895238" imgH="2809524" progId="">
              <p:embed/>
            </p:oleObj>
          </a:graphicData>
        </a:graphic>
      </p:graphicFrame>
      <p:pic>
        <p:nvPicPr>
          <p:cNvPr id="4" name="Picture 8"/>
          <p:cNvPicPr>
            <a:picLocks noChangeAspect="1" noChangeArrowheads="1"/>
          </p:cNvPicPr>
          <p:nvPr userDrawn="1"/>
        </p:nvPicPr>
        <p:blipFill>
          <a:blip r:embed="rId5" cstate="email">
            <a:extLst>
              <a:ext uri="{28A0092B-C50C-407E-A947-70E740481C1C}">
                <a14:useLocalDpi xmlns="" xmlns:a14="http://schemas.microsoft.com/office/drawing/2010/main" val="0"/>
              </a:ext>
            </a:extLst>
          </a:blip>
          <a:srcRect/>
          <a:stretch>
            <a:fillRect/>
          </a:stretch>
        </p:blipFill>
        <p:spPr bwMode="auto">
          <a:xfrm>
            <a:off x="107950" y="4651375"/>
            <a:ext cx="3240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spcBef>
                <a:spcPct val="50000"/>
              </a:spcBef>
            </a:pPr>
            <a:r>
              <a:rPr lang="en-US" sz="1800">
                <a:solidFill>
                  <a:schemeClr val="tx1"/>
                </a:solidFill>
              </a:rPr>
              <a:t>Nano Scale Disruptive Silicon-Plasmonic Platform for Chip-to-Chip Interconnection</a:t>
            </a:r>
          </a:p>
          <a:p>
            <a:pPr eaLnBrk="1" hangingPunct="1">
              <a:lnSpc>
                <a:spcPct val="90000"/>
              </a:lnSpc>
              <a:spcBef>
                <a:spcPct val="50000"/>
              </a:spcBef>
            </a:pPr>
            <a:r>
              <a:rPr lang="en-US" sz="1800">
                <a:solidFill>
                  <a:schemeClr val="tx1"/>
                </a:solidFill>
              </a:rPr>
              <a:t>www.navolchi.eu</a:t>
            </a:r>
          </a:p>
        </p:txBody>
      </p:sp>
      <p:sp>
        <p:nvSpPr>
          <p:cNvPr id="6" name="Text Box 11"/>
          <p:cNvSpPr txBox="1">
            <a:spLocks noChangeArrowheads="1"/>
          </p:cNvSpPr>
          <p:nvPr userDrawn="1"/>
        </p:nvSpPr>
        <p:spPr bwMode="auto">
          <a:xfrm>
            <a:off x="664777" y="333375"/>
            <a:ext cx="6317435" cy="1154162"/>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nSpc>
                <a:spcPct val="150000"/>
              </a:lnSpc>
            </a:pPr>
            <a:r>
              <a:rPr lang="en-US" i="1" dirty="0">
                <a:solidFill>
                  <a:schemeClr val="tx1"/>
                </a:solidFill>
              </a:rPr>
              <a:t>NAVOLCHI</a:t>
            </a:r>
            <a:r>
              <a:rPr lang="en-US" dirty="0"/>
              <a:t>  </a:t>
            </a:r>
            <a:r>
              <a:rPr lang="en-US" dirty="0" smtClean="0"/>
              <a:t>3</a:t>
            </a:r>
            <a:r>
              <a:rPr lang="en-US" baseline="30000" dirty="0" smtClean="0"/>
              <a:t>rd</a:t>
            </a:r>
            <a:r>
              <a:rPr lang="en-US" dirty="0" smtClean="0"/>
              <a:t> </a:t>
            </a:r>
            <a:r>
              <a:rPr lang="en-US" dirty="0"/>
              <a:t>Review Meeting</a:t>
            </a:r>
            <a:r>
              <a:rPr lang="en-US" sz="2400" dirty="0"/>
              <a:t> </a:t>
            </a:r>
          </a:p>
          <a:p>
            <a:pPr>
              <a:lnSpc>
                <a:spcPct val="150000"/>
              </a:lnSpc>
            </a:pPr>
            <a:r>
              <a:rPr lang="en-US" sz="1800" dirty="0"/>
              <a:t>November </a:t>
            </a:r>
            <a:r>
              <a:rPr lang="en-US" sz="1800" dirty="0" smtClean="0"/>
              <a:t>5</a:t>
            </a:r>
            <a:r>
              <a:rPr lang="en-US" sz="1800" baseline="30000" dirty="0" smtClean="0"/>
              <a:t>th</a:t>
            </a:r>
            <a:r>
              <a:rPr lang="en-US" sz="1800" dirty="0" smtClean="0"/>
              <a:t> 2014, </a:t>
            </a:r>
            <a:r>
              <a:rPr lang="en-US" sz="1800" dirty="0"/>
              <a:t>Brussels</a:t>
            </a:r>
            <a:endParaRPr lang="de-DE" sz="1800" dirty="0"/>
          </a:p>
        </p:txBody>
      </p:sp>
      <p:sp>
        <p:nvSpPr>
          <p:cNvPr id="7"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pPr>
            <a:r>
              <a:rPr lang="en-US" sz="1200">
                <a:solidFill>
                  <a:schemeClr val="tx1"/>
                </a:solidFill>
              </a:rPr>
              <a:t>FP7-ICT-2011-7</a:t>
            </a:r>
          </a:p>
          <a:p>
            <a:pPr eaLnBrk="1" hangingPunct="1">
              <a:lnSpc>
                <a:spcPct val="90000"/>
              </a:lnSpc>
            </a:pPr>
            <a:r>
              <a:rPr lang="en-US" sz="1200">
                <a:solidFill>
                  <a:schemeClr val="tx1"/>
                </a:solidFill>
              </a:rPr>
              <a:t>GA 288869</a:t>
            </a:r>
          </a:p>
        </p:txBody>
      </p:sp>
    </p:spTree>
    <p:extLst>
      <p:ext uri="{BB962C8B-B14F-4D97-AF65-F5344CB8AC3E}">
        <p14:creationId xmlns="" xmlns:p14="http://schemas.microsoft.com/office/powerpoint/2010/main" val="3374463802"/>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7866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 xmlns:p14="http://schemas.microsoft.com/office/powerpoint/2010/main" val="241401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 xmlns:p14="http://schemas.microsoft.com/office/powerpoint/2010/main" val="140098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 xmlns:p14="http://schemas.microsoft.com/office/powerpoint/2010/main" val="36200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5104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28429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02452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49"/>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9050" y="6130925"/>
            <a:ext cx="1744663"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60426" name="Text Box 10"/>
          <p:cNvSpPr txBox="1">
            <a:spLocks noChangeArrowheads="1"/>
          </p:cNvSpPr>
          <p:nvPr/>
        </p:nvSpPr>
        <p:spPr bwMode="auto">
          <a:xfrm>
            <a:off x="1643063" y="6500813"/>
            <a:ext cx="6526212" cy="1651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defRPr>
            </a:lvl1pPr>
            <a:lvl2pPr marL="742950" indent="-285750" algn="ctr" eaLnBrk="0" hangingPunct="0">
              <a:lnSpc>
                <a:spcPts val="3200"/>
              </a:lnSpc>
              <a:defRPr sz="3200" b="1">
                <a:solidFill>
                  <a:srgbClr val="220060"/>
                </a:solidFill>
                <a:latin typeface="Arial" charset="0"/>
              </a:defRPr>
            </a:lvl2pPr>
            <a:lvl3pPr marL="1143000" indent="-228600" algn="ctr" eaLnBrk="0" hangingPunct="0">
              <a:lnSpc>
                <a:spcPts val="3200"/>
              </a:lnSpc>
              <a:defRPr sz="3200" b="1">
                <a:solidFill>
                  <a:srgbClr val="220060"/>
                </a:solidFill>
                <a:latin typeface="Arial" charset="0"/>
              </a:defRPr>
            </a:lvl3pPr>
            <a:lvl4pPr marL="1600200" indent="-228600" algn="ctr" eaLnBrk="0" hangingPunct="0">
              <a:lnSpc>
                <a:spcPts val="3200"/>
              </a:lnSpc>
              <a:defRPr sz="3200" b="1">
                <a:solidFill>
                  <a:srgbClr val="220060"/>
                </a:solidFill>
                <a:latin typeface="Arial" charset="0"/>
              </a:defRPr>
            </a:lvl4pPr>
            <a:lvl5pPr marL="2057400" indent="-228600" algn="ctr" eaLnBrk="0" hangingPunct="0">
              <a:lnSpc>
                <a:spcPts val="3200"/>
              </a:lnSpc>
              <a:defRPr sz="3200" b="1">
                <a:solidFill>
                  <a:srgbClr val="220060"/>
                </a:solidFill>
                <a:latin typeface="Arial"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defRPr>
            </a:lvl9pPr>
          </a:lstStyle>
          <a:p>
            <a:pPr algn="l" eaLnBrk="1" hangingPunct="1">
              <a:lnSpc>
                <a:spcPct val="90000"/>
              </a:lnSpc>
              <a:spcBef>
                <a:spcPct val="50000"/>
              </a:spcBef>
              <a:defRPr/>
            </a:pPr>
            <a:r>
              <a:rPr lang="en-US" sz="1200" smtClean="0">
                <a:solidFill>
                  <a:schemeClr val="tx1"/>
                </a:solidFill>
              </a:rPr>
              <a:t>N</a:t>
            </a:r>
            <a:r>
              <a:rPr lang="en-US" sz="1200" smtClean="0"/>
              <a:t>ano Scale Disruptive Silicon-Plasmonic Platform for Chip-to-Chip Interconnection</a:t>
            </a:r>
          </a:p>
        </p:txBody>
      </p:sp>
      <p:sp>
        <p:nvSpPr>
          <p:cNvPr id="60427" name="Text Box 11"/>
          <p:cNvSpPr txBox="1">
            <a:spLocks noChangeArrowheads="1"/>
          </p:cNvSpPr>
          <p:nvPr/>
        </p:nvSpPr>
        <p:spPr bwMode="auto">
          <a:xfrm>
            <a:off x="8429625" y="6500813"/>
            <a:ext cx="215900" cy="212725"/>
          </a:xfrm>
          <a:prstGeom prst="rect">
            <a:avLst/>
          </a:prstGeom>
          <a:noFill/>
          <a:ln w="9525">
            <a:noFill/>
            <a:miter lim="800000"/>
            <a:headEnd/>
            <a:tailEnd/>
          </a:ln>
          <a:effectLst/>
        </p:spPr>
        <p:txBody>
          <a:bodyPr wrap="none" lIns="0" tIns="0" rIns="0" bIns="0">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fld id="{346E87EC-9B89-45AB-82E3-AB3D52CAB771}" type="slidenum">
              <a:rPr lang="en-US" sz="1400"/>
              <a:pPr/>
              <a:t>‹#›</a:t>
            </a:fld>
            <a:endParaRPr lang="en-US" sz="1400"/>
          </a:p>
        </p:txBody>
      </p:sp>
      <p:graphicFrame>
        <p:nvGraphicFramePr>
          <p:cNvPr id="3078" name="Object 54"/>
          <p:cNvGraphicFramePr>
            <a:graphicFrameLocks noChangeAspect="1"/>
          </p:cNvGraphicFramePr>
          <p:nvPr/>
        </p:nvGraphicFramePr>
        <p:xfrm>
          <a:off x="7740650" y="115888"/>
          <a:ext cx="1143000" cy="823912"/>
        </p:xfrm>
        <a:graphic>
          <a:graphicData uri="http://schemas.openxmlformats.org/presentationml/2006/ole">
            <p:oleObj spid="_x0000_s3104" r:id="rId16" imgW="3895238" imgH="2809524" progId="">
              <p:embed/>
            </p:oleObj>
          </a:graphicData>
        </a:graphic>
      </p:graphicFrame>
      <p:cxnSp>
        <p:nvCxnSpPr>
          <p:cNvPr id="3079" name="Gerade Verbindung 10"/>
          <p:cNvCxnSpPr>
            <a:cxnSpLocks noChangeShapeType="1"/>
          </p:cNvCxnSpPr>
          <p:nvPr/>
        </p:nvCxnSpPr>
        <p:spPr bwMode="auto">
          <a:xfrm>
            <a:off x="1619250" y="6430963"/>
            <a:ext cx="7310438" cy="22225"/>
          </a:xfrm>
          <a:prstGeom prst="line">
            <a:avLst/>
          </a:prstGeom>
          <a:noFill/>
          <a:ln w="19050" algn="ctr">
            <a:solidFill>
              <a:srgbClr val="262FDA"/>
            </a:solidFill>
            <a:round/>
            <a:headEnd/>
            <a:tailEnd/>
          </a:ln>
          <a:extLst>
            <a:ext uri="{909E8E84-426E-40DD-AFC4-6F175D3DCCD1}">
              <a14:hiddenFill xmlns="" xmlns:a14="http://schemas.microsoft.com/office/drawing/2010/main">
                <a:noFill/>
              </a14:hiddenFill>
            </a:ext>
          </a:extLst>
        </p:spPr>
      </p:cxnSp>
      <p:cxnSp>
        <p:nvCxnSpPr>
          <p:cNvPr id="3080" name="Gerade Verbindung 10"/>
          <p:cNvCxnSpPr>
            <a:cxnSpLocks noChangeShapeType="1"/>
          </p:cNvCxnSpPr>
          <p:nvPr/>
        </p:nvCxnSpPr>
        <p:spPr bwMode="auto">
          <a:xfrm>
            <a:off x="177800" y="765175"/>
            <a:ext cx="7418388" cy="0"/>
          </a:xfrm>
          <a:prstGeom prst="line">
            <a:avLst/>
          </a:prstGeom>
          <a:noFill/>
          <a:ln w="19050" algn="ctr">
            <a:solidFill>
              <a:srgbClr val="0000FF"/>
            </a:solidFill>
            <a:round/>
            <a:headEnd/>
            <a:tailEnd/>
          </a:ln>
          <a:extLst>
            <a:ext uri="{909E8E84-426E-40DD-AFC4-6F175D3DCCD1}">
              <a14:hiddenFill xmlns=""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cs typeface="Arial" charset="0"/>
        </a:defRPr>
      </a:lvl2pPr>
      <a:lvl3pPr algn="ctr" rtl="0" eaLnBrk="0" fontAlgn="base" hangingPunct="0">
        <a:lnSpc>
          <a:spcPts val="3200"/>
        </a:lnSpc>
        <a:spcBef>
          <a:spcPct val="0"/>
        </a:spcBef>
        <a:spcAft>
          <a:spcPct val="0"/>
        </a:spcAft>
        <a:defRPr sz="2800" b="1">
          <a:solidFill>
            <a:srgbClr val="220060"/>
          </a:solidFill>
          <a:latin typeface="Arial" charset="0"/>
          <a:cs typeface="Arial" charset="0"/>
        </a:defRPr>
      </a:lvl3pPr>
      <a:lvl4pPr algn="ctr" rtl="0" eaLnBrk="0" fontAlgn="base" hangingPunct="0">
        <a:lnSpc>
          <a:spcPts val="3200"/>
        </a:lnSpc>
        <a:spcBef>
          <a:spcPct val="0"/>
        </a:spcBef>
        <a:spcAft>
          <a:spcPct val="0"/>
        </a:spcAft>
        <a:defRPr sz="2800" b="1">
          <a:solidFill>
            <a:srgbClr val="220060"/>
          </a:solidFill>
          <a:latin typeface="Arial" charset="0"/>
          <a:cs typeface="Arial" charset="0"/>
        </a:defRPr>
      </a:lvl4pPr>
      <a:lvl5pPr algn="ctr" rtl="0" eaLnBrk="0" fontAlgn="base" hangingPunct="0">
        <a:lnSpc>
          <a:spcPts val="3200"/>
        </a:lnSpc>
        <a:spcBef>
          <a:spcPct val="0"/>
        </a:spcBef>
        <a:spcAft>
          <a:spcPct val="0"/>
        </a:spcAft>
        <a:defRPr sz="2800" b="1">
          <a:solidFill>
            <a:srgbClr val="220060"/>
          </a:solidFill>
          <a:latin typeface="Arial" charset="0"/>
          <a:cs typeface="Arial" charset="0"/>
        </a:defRPr>
      </a:lvl5pPr>
      <a:lvl6pPr marL="457200" algn="ctr" rtl="0" fontAlgn="base">
        <a:lnSpc>
          <a:spcPts val="3200"/>
        </a:lnSpc>
        <a:spcBef>
          <a:spcPct val="0"/>
        </a:spcBef>
        <a:spcAft>
          <a:spcPct val="0"/>
        </a:spcAft>
        <a:defRPr sz="2800" b="1">
          <a:solidFill>
            <a:srgbClr val="220060"/>
          </a:solidFill>
          <a:latin typeface="Arial" charset="0"/>
          <a:cs typeface="Arial" charset="0"/>
        </a:defRPr>
      </a:lvl6pPr>
      <a:lvl7pPr marL="914400" algn="ctr" rtl="0" fontAlgn="base">
        <a:lnSpc>
          <a:spcPts val="3200"/>
        </a:lnSpc>
        <a:spcBef>
          <a:spcPct val="0"/>
        </a:spcBef>
        <a:spcAft>
          <a:spcPct val="0"/>
        </a:spcAft>
        <a:defRPr sz="2800" b="1">
          <a:solidFill>
            <a:srgbClr val="220060"/>
          </a:solidFill>
          <a:latin typeface="Arial" charset="0"/>
          <a:cs typeface="Arial" charset="0"/>
        </a:defRPr>
      </a:lvl7pPr>
      <a:lvl8pPr marL="1371600" algn="ctr" rtl="0" fontAlgn="base">
        <a:lnSpc>
          <a:spcPts val="3200"/>
        </a:lnSpc>
        <a:spcBef>
          <a:spcPct val="0"/>
        </a:spcBef>
        <a:spcAft>
          <a:spcPct val="0"/>
        </a:spcAft>
        <a:defRPr sz="2800" b="1">
          <a:solidFill>
            <a:srgbClr val="220060"/>
          </a:solidFill>
          <a:latin typeface="Arial" charset="0"/>
          <a:cs typeface="Arial" charset="0"/>
        </a:defRPr>
      </a:lvl8pPr>
      <a:lvl9pPr marL="1828800" algn="ctr" rtl="0" fontAlgn="base">
        <a:lnSpc>
          <a:spcPts val="3200"/>
        </a:lnSpc>
        <a:spcBef>
          <a:spcPct val="0"/>
        </a:spcBef>
        <a:spcAft>
          <a:spcPct val="0"/>
        </a:spcAft>
        <a:defRPr sz="2800" b="1">
          <a:solidFill>
            <a:srgbClr val="220060"/>
          </a:solidFill>
          <a:latin typeface="Arial" charset="0"/>
          <a:cs typeface="Arial" charset="0"/>
        </a:defRPr>
      </a:lvl9pPr>
    </p:titleStyle>
    <p:bodyStyle>
      <a:lvl1pPr marL="342900" indent="-342900" algn="l" rtl="0" eaLnBrk="0" fontAlgn="base" hangingPunct="0">
        <a:lnSpc>
          <a:spcPct val="80000"/>
        </a:lnSpc>
        <a:spcBef>
          <a:spcPct val="25000"/>
        </a:spcBef>
        <a:spcAft>
          <a:spcPct val="0"/>
        </a:spcAft>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mn-ea"/>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5pPr>
      <a:lvl6pPr marL="25146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6pPr>
      <a:lvl7pPr marL="29718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7pPr>
      <a:lvl8pPr marL="34290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8pPr>
      <a:lvl9pPr marL="38862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endParaRPr>
          </a:p>
        </p:txBody>
      </p:sp>
      <p:graphicFrame>
        <p:nvGraphicFramePr>
          <p:cNvPr id="56323" name="Object 3"/>
          <p:cNvGraphicFramePr>
            <a:graphicFrameLocks noChangeAspect="1"/>
          </p:cNvGraphicFramePr>
          <p:nvPr/>
        </p:nvGraphicFramePr>
        <p:xfrm>
          <a:off x="7380288" y="260350"/>
          <a:ext cx="1485900" cy="1071563"/>
        </p:xfrm>
        <a:graphic>
          <a:graphicData uri="http://schemas.openxmlformats.org/presentationml/2006/ole">
            <p:oleObj spid="_x0000_s56352" r:id="rId15" imgW="3895238" imgH="2809524" progId="">
              <p:embed/>
            </p:oleObj>
          </a:graphicData>
        </a:graphic>
      </p:graphicFrame>
      <p:pic>
        <p:nvPicPr>
          <p:cNvPr id="56324" name="Picture 8"/>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107950" y="4651375"/>
            <a:ext cx="3240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eaLnBrk="1" hangingPunct="1">
              <a:lnSpc>
                <a:spcPct val="90000"/>
              </a:lnSpc>
              <a:spcBef>
                <a:spcPct val="50000"/>
              </a:spcBef>
              <a:defRPr/>
            </a:pPr>
            <a:r>
              <a:rPr lang="en-US" sz="1800">
                <a:solidFill>
                  <a:schemeClr val="tx1"/>
                </a:solidFill>
              </a:rPr>
              <a:t>Nano Scale Disruptive Silicon-Plasmonic Platform for Chip-to-Chip Interconnection</a:t>
            </a:r>
          </a:p>
          <a:p>
            <a:pPr eaLnBrk="1" hangingPunct="1">
              <a:lnSpc>
                <a:spcPct val="90000"/>
              </a:lnSpc>
              <a:spcBef>
                <a:spcPct val="50000"/>
              </a:spcBef>
              <a:defRPr/>
            </a:pPr>
            <a:r>
              <a:rPr lang="en-US" sz="1800">
                <a:solidFill>
                  <a:schemeClr val="tx1"/>
                </a:solidFill>
              </a:rPr>
              <a:t>www.navolchi.eu</a:t>
            </a:r>
          </a:p>
        </p:txBody>
      </p:sp>
      <p:sp>
        <p:nvSpPr>
          <p:cNvPr id="13" name="Text Box 11"/>
          <p:cNvSpPr txBox="1">
            <a:spLocks noChangeArrowheads="1"/>
          </p:cNvSpPr>
          <p:nvPr userDrawn="1"/>
        </p:nvSpPr>
        <p:spPr bwMode="auto">
          <a:xfrm>
            <a:off x="654050" y="333375"/>
            <a:ext cx="6338888" cy="1154113"/>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a:lnSpc>
                <a:spcPct val="150000"/>
              </a:lnSpc>
              <a:defRPr/>
            </a:pPr>
            <a:r>
              <a:rPr lang="en-US" i="1" dirty="0">
                <a:solidFill>
                  <a:schemeClr val="tx1"/>
                </a:solidFill>
              </a:rPr>
              <a:t>NAVOLCHI</a:t>
            </a:r>
            <a:r>
              <a:rPr lang="en-US" dirty="0"/>
              <a:t>  </a:t>
            </a:r>
            <a:r>
              <a:rPr lang="en-US" dirty="0" smtClean="0"/>
              <a:t>2</a:t>
            </a:r>
            <a:r>
              <a:rPr lang="en-US" baseline="30000" dirty="0" smtClean="0"/>
              <a:t>nd</a:t>
            </a:r>
            <a:r>
              <a:rPr lang="en-US" dirty="0" smtClean="0"/>
              <a:t> </a:t>
            </a:r>
            <a:r>
              <a:rPr lang="en-US" dirty="0"/>
              <a:t>Review Meeting</a:t>
            </a:r>
            <a:r>
              <a:rPr lang="en-US" sz="2400" dirty="0"/>
              <a:t> </a:t>
            </a:r>
          </a:p>
          <a:p>
            <a:pPr>
              <a:lnSpc>
                <a:spcPct val="150000"/>
              </a:lnSpc>
              <a:defRPr/>
            </a:pPr>
            <a:r>
              <a:rPr lang="en-US" sz="1800" dirty="0" smtClean="0"/>
              <a:t>July 10</a:t>
            </a:r>
            <a:r>
              <a:rPr lang="en-US" sz="1800" baseline="30000" dirty="0" smtClean="0"/>
              <a:t>th</a:t>
            </a:r>
            <a:r>
              <a:rPr lang="en-US" sz="1800" dirty="0" smtClean="0"/>
              <a:t> 2013, </a:t>
            </a:r>
            <a:r>
              <a:rPr lang="en-US" sz="1800" dirty="0"/>
              <a:t>Brussels</a:t>
            </a:r>
            <a:endParaRPr lang="de-DE" sz="1800" dirty="0"/>
          </a:p>
        </p:txBody>
      </p:sp>
      <p:sp>
        <p:nvSpPr>
          <p:cNvPr id="14"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eaLnBrk="1" hangingPunct="1">
              <a:lnSpc>
                <a:spcPct val="90000"/>
              </a:lnSpc>
              <a:defRPr/>
            </a:pPr>
            <a:r>
              <a:rPr lang="en-US" sz="1200">
                <a:solidFill>
                  <a:schemeClr val="tx1"/>
                </a:solidFill>
              </a:rPr>
              <a:t>FP7-ICT-2011-7</a:t>
            </a:r>
          </a:p>
          <a:p>
            <a:pPr eaLnBrk="1" hangingPunct="1">
              <a:lnSpc>
                <a:spcPct val="90000"/>
              </a:lnSpc>
              <a:defRPr/>
            </a:pPr>
            <a:r>
              <a:rPr lang="en-US" sz="1200">
                <a:solidFill>
                  <a:schemeClr val="tx1"/>
                </a:solidFill>
              </a:rPr>
              <a:t>GA 288869</a:t>
            </a:r>
          </a:p>
        </p:txBody>
      </p:sp>
      <p:sp>
        <p:nvSpPr>
          <p:cNvPr id="56328"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ransition/>
  <p:txStyles>
    <p:titleStyle>
      <a:lvl1pPr algn="ctr" rtl="0" fontAlgn="base">
        <a:lnSpc>
          <a:spcPts val="3200"/>
        </a:lnSpc>
        <a:spcBef>
          <a:spcPct val="0"/>
        </a:spcBef>
        <a:spcAft>
          <a:spcPct val="0"/>
        </a:spcAft>
        <a:defRPr sz="2800" b="1" kern="1200">
          <a:solidFill>
            <a:srgbClr val="220060"/>
          </a:solidFill>
          <a:latin typeface="+mj-lt"/>
          <a:ea typeface="+mj-ea"/>
          <a:cs typeface="+mj-cs"/>
        </a:defRPr>
      </a:lvl1pPr>
      <a:lvl2pPr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2pPr>
      <a:lvl3pPr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3pPr>
      <a:lvl4pPr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4pPr>
      <a:lvl5pPr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5pPr>
      <a:lvl6pPr marL="457200"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6pPr>
      <a:lvl7pPr marL="914400"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7pPr>
      <a:lvl8pPr marL="1371600"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8pPr>
      <a:lvl9pPr marL="1828800" algn="ctr" rtl="0" fontAlgn="base">
        <a:lnSpc>
          <a:spcPts val="3200"/>
        </a:lnSpc>
        <a:spcBef>
          <a:spcPct val="0"/>
        </a:spcBef>
        <a:spcAft>
          <a:spcPct val="0"/>
        </a:spcAft>
        <a:defRPr sz="2800" b="1">
          <a:solidFill>
            <a:srgbClr val="220060"/>
          </a:solidFill>
          <a:latin typeface="Arial" panose="020B0604020202020204" pitchFamily="34" charset="0"/>
          <a:cs typeface="Arial" panose="020B0604020202020204" pitchFamily="34" charset="0"/>
        </a:defRPr>
      </a:lvl9pPr>
    </p:titleStyle>
    <p:bodyStyle>
      <a:lvl1pPr marL="342900" indent="-342900" algn="l" rtl="0" fontAlgn="base">
        <a:lnSpc>
          <a:spcPct val="80000"/>
        </a:lnSpc>
        <a:spcBef>
          <a:spcPct val="25000"/>
        </a:spcBef>
        <a:spcAft>
          <a:spcPct val="0"/>
        </a:spcAft>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1pPr>
      <a:lvl2pPr marL="742950" indent="-28575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2pPr>
      <a:lvl3pPr marL="11430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3pPr>
      <a:lvl4pPr marL="16002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4pPr>
      <a:lvl5pPr marL="2057400" indent="-228600" algn="l" rtl="0" fontAlgn="base">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7" name="Text Box 10"/>
          <p:cNvSpPr txBox="1">
            <a:spLocks noChangeArrowheads="1"/>
          </p:cNvSpPr>
          <p:nvPr/>
        </p:nvSpPr>
        <p:spPr bwMode="auto">
          <a:xfrm>
            <a:off x="0" y="1988840"/>
            <a:ext cx="9144000" cy="1682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spcAft>
                <a:spcPts val="600"/>
              </a:spcAft>
            </a:pPr>
            <a:r>
              <a:rPr lang="en-US" sz="2000" dirty="0">
                <a:solidFill>
                  <a:schemeClr val="bg1"/>
                </a:solidFill>
                <a:cs typeface="Arial" panose="020B0604020202020204" pitchFamily="34" charset="0"/>
              </a:rPr>
              <a:t>Work Package 2: Definition and Specifications of </a:t>
            </a:r>
            <a:r>
              <a:rPr lang="en-US" sz="2000" dirty="0" err="1">
                <a:solidFill>
                  <a:schemeClr val="bg1"/>
                </a:solidFill>
                <a:cs typeface="Arial" panose="020B0604020202020204" pitchFamily="34" charset="0"/>
              </a:rPr>
              <a:t>Plasmonic</a:t>
            </a:r>
            <a:r>
              <a:rPr lang="en-US" sz="2000" dirty="0">
                <a:solidFill>
                  <a:schemeClr val="bg1"/>
                </a:solidFill>
                <a:cs typeface="Arial" panose="020B0604020202020204" pitchFamily="34" charset="0"/>
              </a:rPr>
              <a:t> Chip-to-Chip Interconnection Platform</a:t>
            </a:r>
          </a:p>
          <a:p>
            <a:pPr>
              <a:lnSpc>
                <a:spcPct val="100000"/>
              </a:lnSpc>
              <a:spcAft>
                <a:spcPts val="600"/>
              </a:spcAft>
            </a:pPr>
            <a:r>
              <a:rPr lang="en-US" sz="2000" u="sng" dirty="0" smtClean="0">
                <a:solidFill>
                  <a:schemeClr val="bg1"/>
                </a:solidFill>
              </a:rPr>
              <a:t>Christoforos Kachris</a:t>
            </a:r>
            <a:r>
              <a:rPr lang="en-US" sz="2000" dirty="0" smtClean="0">
                <a:solidFill>
                  <a:schemeClr val="bg1"/>
                </a:solidFill>
              </a:rPr>
              <a:t>, </a:t>
            </a:r>
            <a:r>
              <a:rPr lang="en-US" sz="2000" dirty="0" err="1" smtClean="0">
                <a:solidFill>
                  <a:schemeClr val="bg1"/>
                </a:solidFill>
              </a:rPr>
              <a:t>Thymios</a:t>
            </a:r>
            <a:r>
              <a:rPr lang="en-US" sz="2000" dirty="0">
                <a:solidFill>
                  <a:schemeClr val="bg1"/>
                </a:solidFill>
              </a:rPr>
              <a:t> </a:t>
            </a:r>
            <a:r>
              <a:rPr lang="en-US" sz="2000" dirty="0" err="1" smtClean="0">
                <a:solidFill>
                  <a:schemeClr val="bg1"/>
                </a:solidFill>
              </a:rPr>
              <a:t>Lallas</a:t>
            </a:r>
            <a:r>
              <a:rPr lang="en-US" sz="2000" dirty="0" smtClean="0">
                <a:solidFill>
                  <a:schemeClr val="bg1"/>
                </a:solidFill>
              </a:rPr>
              <a:t>, Dimitris </a:t>
            </a:r>
            <a:r>
              <a:rPr lang="en-US" sz="2000" dirty="0" err="1" smtClean="0">
                <a:solidFill>
                  <a:schemeClr val="bg1"/>
                </a:solidFill>
              </a:rPr>
              <a:t>Klonidis</a:t>
            </a:r>
            <a:r>
              <a:rPr lang="en-US" sz="2000" dirty="0" smtClean="0">
                <a:solidFill>
                  <a:schemeClr val="bg1"/>
                </a:solidFill>
              </a:rPr>
              <a:t>, Ioannis Tomkos</a:t>
            </a:r>
            <a:endParaRPr lang="en-US" sz="2000" dirty="0">
              <a:solidFill>
                <a:schemeClr val="bg1"/>
              </a:solidFill>
            </a:endParaRPr>
          </a:p>
          <a:p>
            <a:pPr>
              <a:lnSpc>
                <a:spcPct val="100000"/>
              </a:lnSpc>
              <a:spcAft>
                <a:spcPts val="600"/>
              </a:spcAft>
            </a:pPr>
            <a:r>
              <a:rPr lang="en-US" sz="2000" dirty="0" smtClean="0">
                <a:solidFill>
                  <a:schemeClr val="bg1"/>
                </a:solidFill>
              </a:rPr>
              <a:t>Athens Information Technology, Greece</a:t>
            </a:r>
            <a:endParaRPr lang="de-DE" sz="2000" dirty="0">
              <a:solidFill>
                <a:schemeClr val="bg1"/>
              </a:solidFill>
            </a:endParaRPr>
          </a:p>
        </p:txBody>
      </p:sp>
    </p:spTree>
    <p:extLst>
      <p:ext uri="{BB962C8B-B14F-4D97-AF65-F5344CB8AC3E}">
        <p14:creationId xmlns="" xmlns:p14="http://schemas.microsoft.com/office/powerpoint/2010/main" val="962832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200" smtClean="0"/>
              <a:t>Task 2.1 Requirements and Needs</a:t>
            </a:r>
            <a:endParaRPr lang="el-GR" sz="3200" smtClean="0"/>
          </a:p>
        </p:txBody>
      </p:sp>
      <p:sp>
        <p:nvSpPr>
          <p:cNvPr id="70659" name="Rectangle 7"/>
          <p:cNvSpPr>
            <a:spLocks noChangeArrowheads="1"/>
          </p:cNvSpPr>
          <p:nvPr/>
        </p:nvSpPr>
        <p:spPr bwMode="auto">
          <a:xfrm>
            <a:off x="684213" y="765175"/>
            <a:ext cx="612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marL="176213" indent="-176213"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lnSpc>
                <a:spcPct val="150000"/>
              </a:lnSpc>
            </a:pPr>
            <a:r>
              <a:rPr lang="es-ES" sz="2000">
                <a:solidFill>
                  <a:srgbClr val="0000DD"/>
                </a:solidFill>
                <a:ea typeface="ＭＳ Ｐゴシック" panose="020B0600070205080204" pitchFamily="34" charset="-128"/>
              </a:rPr>
              <a:t>II. Market &amp; Projects Review</a:t>
            </a:r>
            <a:endParaRPr lang="de-DE" sz="2000">
              <a:solidFill>
                <a:srgbClr val="0000DD"/>
              </a:solidFill>
              <a:ea typeface="ＭＳ Ｐゴシック" panose="020B0600070205080204" pitchFamily="34" charset="-128"/>
            </a:endParaRPr>
          </a:p>
        </p:txBody>
      </p:sp>
      <p:graphicFrame>
        <p:nvGraphicFramePr>
          <p:cNvPr id="70660" name="Group 4"/>
          <p:cNvGraphicFramePr>
            <a:graphicFrameLocks noGrp="1"/>
          </p:cNvGraphicFramePr>
          <p:nvPr/>
        </p:nvGraphicFramePr>
        <p:xfrm>
          <a:off x="1403350" y="2420938"/>
          <a:ext cx="7078663" cy="1934847"/>
        </p:xfrm>
        <a:graphic>
          <a:graphicData uri="http://schemas.openxmlformats.org/drawingml/2006/table">
            <a:tbl>
              <a:tblPr/>
              <a:tblGrid>
                <a:gridCol w="1709738"/>
                <a:gridCol w="754062"/>
                <a:gridCol w="1042988"/>
                <a:gridCol w="1035050"/>
                <a:gridCol w="1268412"/>
                <a:gridCol w="1268413"/>
              </a:tblGrid>
              <a:tr h="5619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Link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Type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Throughput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Latency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Pins/Channels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Power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Intel 50G Link</a:t>
                      </a:r>
                      <a:endParaRPr kumimoji="0" lang="en-GB"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Opt.</a:t>
                      </a:r>
                      <a:endParaRPr kumimoji="0" lang="en-GB"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 Gb/s </a:t>
                      </a:r>
                      <a:endParaRPr kumimoji="0" lang="en-GB"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pPr>
                      <a:endParaRPr kumimoji="0" lang="el-GR" sz="1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pPr>
                      <a:r>
                        <a:rPr kumimoji="0" lang="en-US"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endParaRPr kumimoji="0" lang="el-GR"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pPr>
                      <a:endParaRPr kumimoji="0" lang="el-GR" sz="1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UNIC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Opt.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 Gb/s*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pPr>
                      <a:endParaRPr kumimoji="0" lang="el-GR" sz="1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 mW*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 C2C</a:t>
                      </a:r>
                      <a:endParaRPr kumimoji="0" lang="en-GB"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Electr.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6.4 Gb/s</a:t>
                      </a:r>
                      <a:endParaRPr kumimoji="0" lang="en-GB"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50 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pPr>
                      <a:r>
                        <a:rPr kumimoji="0" lang="en-US"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16</a:t>
                      </a:r>
                      <a:endParaRPr kumimoji="0" lang="el-GR"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pPr>
                      <a:endParaRPr kumimoji="0" lang="el-GR" sz="1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MIPI LLI </a:t>
                      </a:r>
                      <a:endParaRPr kumimoji="0" lang="en-GB"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Electr.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5.8 Gb/s</a:t>
                      </a:r>
                      <a:endParaRPr kumimoji="0" lang="en-GB"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80 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 pJ/bit</a:t>
                      </a:r>
                      <a:endParaRPr kumimoji="0" lang="en-GB"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MIPI UniPort</a:t>
                      </a:r>
                      <a:endParaRPr kumimoji="0" lang="en-GB"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Electr.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 Gb/s</a:t>
                      </a:r>
                      <a:endParaRPr kumimoji="0" lang="en-GB"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 pJ/bit</a:t>
                      </a:r>
                      <a:endParaRPr kumimoji="0" lang="en-GB" sz="12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711" name="Rectangle 55"/>
          <p:cNvSpPr>
            <a:spLocks noChangeArrowheads="1"/>
          </p:cNvSpPr>
          <p:nvPr/>
        </p:nvSpPr>
        <p:spPr bwMode="auto">
          <a:xfrm>
            <a:off x="1331913" y="4221163"/>
            <a:ext cx="3192462"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de-DE" sz="1400">
                <a:cs typeface="Times New Roman" panose="02020603050405020304" pitchFamily="18" charset="0"/>
              </a:rPr>
              <a:t>*</a:t>
            </a:r>
            <a:r>
              <a:rPr lang="de-DE" sz="1400" b="0">
                <a:solidFill>
                  <a:schemeClr val="tx1"/>
                </a:solidFill>
                <a:cs typeface="Times New Roman" panose="02020603050405020304" pitchFamily="18" charset="0"/>
              </a:rPr>
              <a:t>first-year results of research project</a:t>
            </a:r>
            <a:r>
              <a:rPr lang="de-DE" sz="1400">
                <a:cs typeface="Times New Roman" panose="02020603050405020304" pitchFamily="18" charset="0"/>
              </a:rPr>
              <a:t>.</a:t>
            </a:r>
            <a:r>
              <a:rPr lang="el-GR"/>
              <a:t> </a:t>
            </a:r>
          </a:p>
        </p:txBody>
      </p:sp>
      <p:sp>
        <p:nvSpPr>
          <p:cNvPr id="70712" name="Text Box 3"/>
          <p:cNvSpPr txBox="1">
            <a:spLocks noChangeArrowheads="1"/>
          </p:cNvSpPr>
          <p:nvPr/>
        </p:nvSpPr>
        <p:spPr bwMode="auto">
          <a:xfrm>
            <a:off x="755650" y="1341438"/>
            <a:ext cx="7345363" cy="97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pPr>
            <a:r>
              <a:rPr lang="it-IT" sz="1800" b="0"/>
              <a:t>	</a:t>
            </a:r>
            <a:r>
              <a:rPr lang="it-IT" sz="1800"/>
              <a:t>In order to set the system targets, market products and research projects were reviewed.</a:t>
            </a:r>
          </a:p>
          <a:p>
            <a:pPr eaLnBrk="1" hangingPunct="1">
              <a:spcAft>
                <a:spcPct val="20000"/>
              </a:spcAft>
            </a:pPr>
            <a:r>
              <a:rPr lang="it-IT" sz="1800"/>
              <a:t>	See D2.2 and Intermediate Report</a:t>
            </a:r>
          </a:p>
        </p:txBody>
      </p:sp>
      <p:pic>
        <p:nvPicPr>
          <p:cNvPr id="70713" name="Picture 57" descr="Intel 50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6013" y="4868863"/>
            <a:ext cx="1673225" cy="1146175"/>
          </a:xfrm>
          <a:prstGeom prst="rect">
            <a:avLst/>
          </a:prstGeom>
          <a:noFill/>
          <a:extLst>
            <a:ext uri="{909E8E84-426E-40DD-AFC4-6F175D3DCCD1}">
              <a14:hiddenFill xmlns="" xmlns:a14="http://schemas.microsoft.com/office/drawing/2010/main">
                <a:solidFill>
                  <a:srgbClr val="FFFFFF"/>
                </a:solidFill>
              </a14:hiddenFill>
            </a:ext>
          </a:extLst>
        </p:spPr>
      </p:pic>
      <p:sp>
        <p:nvSpPr>
          <p:cNvPr id="70714" name="Text Box 3"/>
          <p:cNvSpPr txBox="1">
            <a:spLocks noChangeArrowheads="1"/>
          </p:cNvSpPr>
          <p:nvPr/>
        </p:nvSpPr>
        <p:spPr bwMode="auto">
          <a:xfrm>
            <a:off x="2339975" y="5726113"/>
            <a:ext cx="15843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pPr>
            <a:r>
              <a:rPr lang="it-IT" sz="1800" b="0"/>
              <a:t>	</a:t>
            </a:r>
            <a:r>
              <a:rPr lang="it-IT" sz="1600"/>
              <a:t>Intel 50G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Task 2.1 Requirements and Needs</a:t>
            </a:r>
            <a:endParaRPr lang="el-GR" smtClean="0"/>
          </a:p>
        </p:txBody>
      </p:sp>
      <p:sp>
        <p:nvSpPr>
          <p:cNvPr id="69635" name="Rectangle 7"/>
          <p:cNvSpPr>
            <a:spLocks noChangeArrowheads="1"/>
          </p:cNvSpPr>
          <p:nvPr/>
        </p:nvSpPr>
        <p:spPr bwMode="auto">
          <a:xfrm>
            <a:off x="684213" y="765175"/>
            <a:ext cx="612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marL="176213" indent="-176213"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lnSpc>
                <a:spcPct val="150000"/>
              </a:lnSpc>
            </a:pPr>
            <a:r>
              <a:rPr lang="es-ES" sz="2000">
                <a:solidFill>
                  <a:srgbClr val="0000DD"/>
                </a:solidFill>
                <a:ea typeface="ＭＳ Ｐゴシック" panose="020B0600070205080204" pitchFamily="34" charset="-128"/>
              </a:rPr>
              <a:t>III. Bandwidth In-Principle Considerations</a:t>
            </a:r>
            <a:endParaRPr lang="de-DE" sz="2000">
              <a:solidFill>
                <a:srgbClr val="0000DD"/>
              </a:solidFill>
              <a:ea typeface="ＭＳ Ｐゴシック" panose="020B0600070205080204" pitchFamily="34" charset="-128"/>
            </a:endParaRPr>
          </a:p>
        </p:txBody>
      </p:sp>
      <p:pic>
        <p:nvPicPr>
          <p:cNvPr id="69641"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0463" y="3429000"/>
            <a:ext cx="4086225" cy="2524125"/>
          </a:xfrm>
          <a:prstGeom prst="rect">
            <a:avLst/>
          </a:prstGeom>
          <a:noFill/>
          <a:extLst>
            <a:ext uri="{909E8E84-426E-40DD-AFC4-6F175D3DCCD1}">
              <a14:hiddenFill xmlns="" xmlns:a14="http://schemas.microsoft.com/office/drawing/2010/main">
                <a:solidFill>
                  <a:srgbClr val="FFFFFF"/>
                </a:solidFill>
              </a14:hiddenFill>
            </a:ext>
          </a:extLst>
        </p:spPr>
      </p:pic>
      <p:sp>
        <p:nvSpPr>
          <p:cNvPr id="69637" name="Text Box 3"/>
          <p:cNvSpPr txBox="1">
            <a:spLocks noChangeArrowheads="1"/>
          </p:cNvSpPr>
          <p:nvPr/>
        </p:nvSpPr>
        <p:spPr bwMode="auto">
          <a:xfrm>
            <a:off x="755650" y="1412875"/>
            <a:ext cx="7345363" cy="185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buFontTx/>
              <a:buChar char="•"/>
            </a:pPr>
            <a:r>
              <a:rPr lang="en-US" sz="1800"/>
              <a:t>Photonics has superior data rate capability per channel to electronics</a:t>
            </a:r>
            <a:r>
              <a:rPr lang="en-US" sz="1800" b="0"/>
              <a:t>, due to greater operating frequencies (x1000).</a:t>
            </a:r>
          </a:p>
          <a:p>
            <a:pPr eaLnBrk="1" hangingPunct="1">
              <a:spcAft>
                <a:spcPct val="20000"/>
              </a:spcAft>
              <a:buFontTx/>
              <a:buChar char="•"/>
            </a:pPr>
            <a:r>
              <a:rPr lang="en-US" sz="1800"/>
              <a:t>Surface plasmon-polaritons</a:t>
            </a:r>
            <a:r>
              <a:rPr lang="en-US" sz="1800" b="0"/>
              <a:t> (electromagnetic waves coupled to metal surface charge oscillations) have optical bandwidths and </a:t>
            </a:r>
            <a:r>
              <a:rPr lang="en-US" sz="1800"/>
              <a:t>retain the data rate capabilities of photonics</a:t>
            </a:r>
            <a:r>
              <a:rPr lang="en-US" sz="1800" b="0"/>
              <a:t>.</a:t>
            </a:r>
          </a:p>
          <a:p>
            <a:pPr eaLnBrk="1" hangingPunct="1">
              <a:spcAft>
                <a:spcPct val="20000"/>
              </a:spcAft>
              <a:buFontTx/>
              <a:buChar char="•"/>
            </a:pPr>
            <a:r>
              <a:rPr lang="en-US" sz="1800"/>
              <a:t>Plasmonics </a:t>
            </a:r>
            <a:r>
              <a:rPr lang="en-US" sz="1800" b="0"/>
              <a:t>have</a:t>
            </a:r>
            <a:r>
              <a:rPr lang="en-US" sz="1800"/>
              <a:t> better crosstalk </a:t>
            </a:r>
            <a:r>
              <a:rPr lang="en-US" sz="1800" b="0"/>
              <a:t>properties</a:t>
            </a:r>
            <a:r>
              <a:rPr lang="en-US" sz="1800"/>
              <a:t> than electronics.</a:t>
            </a:r>
            <a:endParaRPr lang="it-IT"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Task 2.1 Requirements and Needs</a:t>
            </a:r>
            <a:endParaRPr lang="el-GR" smtClean="0"/>
          </a:p>
        </p:txBody>
      </p:sp>
      <p:pic>
        <p:nvPicPr>
          <p:cNvPr id="79877" name="Picture 5" descr="Siz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7463" y="3756025"/>
            <a:ext cx="4029075" cy="2409825"/>
          </a:xfrm>
          <a:prstGeom prst="rect">
            <a:avLst/>
          </a:prstGeom>
          <a:noFill/>
          <a:extLst>
            <a:ext uri="{909E8E84-426E-40DD-AFC4-6F175D3DCCD1}">
              <a14:hiddenFill xmlns="" xmlns:a14="http://schemas.microsoft.com/office/drawing/2010/main">
                <a:solidFill>
                  <a:srgbClr val="FFFFFF"/>
                </a:solidFill>
              </a14:hiddenFill>
            </a:ext>
          </a:extLst>
        </p:spPr>
      </p:pic>
      <p:sp>
        <p:nvSpPr>
          <p:cNvPr id="79875" name="Rectangle 3"/>
          <p:cNvSpPr>
            <a:spLocks noGrp="1" noChangeArrowheads="1"/>
          </p:cNvSpPr>
          <p:nvPr>
            <p:ph type="body" idx="1"/>
          </p:nvPr>
        </p:nvSpPr>
        <p:spPr bwMode="auto">
          <a:xfrm>
            <a:off x="468313" y="1412875"/>
            <a:ext cx="8229600" cy="4525963"/>
          </a:xfr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Tx/>
              <a:buChar char="•"/>
            </a:pPr>
            <a:r>
              <a:rPr lang="en-US" sz="1600" b="1" smtClean="0">
                <a:solidFill>
                  <a:srgbClr val="220060"/>
                </a:solidFill>
              </a:rPr>
              <a:t>Electronics are approaching their size limit</a:t>
            </a:r>
            <a:r>
              <a:rPr lang="en-US" sz="1600" smtClean="0">
                <a:solidFill>
                  <a:srgbClr val="220060"/>
                </a:solidFill>
              </a:rPr>
              <a:t> (several nanometers for device features). Quantum tunneling for &lt; 15 nm. Silicon lattice constant ~ 0.5 nm.</a:t>
            </a:r>
          </a:p>
          <a:p>
            <a:pPr>
              <a:buFontTx/>
              <a:buChar char="•"/>
            </a:pPr>
            <a:r>
              <a:rPr lang="en-US" sz="1600" b="1" smtClean="0">
                <a:solidFill>
                  <a:srgbClr val="220060"/>
                </a:solidFill>
              </a:rPr>
              <a:t>Photonics is much bulkier than electronics.</a:t>
            </a:r>
            <a:r>
              <a:rPr lang="en-US" sz="1600" smtClean="0">
                <a:solidFill>
                  <a:srgbClr val="220060"/>
                </a:solidFill>
              </a:rPr>
              <a:t> Minimum possible confinement of light in any dimension of conventional photonics</a:t>
            </a:r>
            <a:r>
              <a:rPr lang="el-GR" sz="1600" smtClean="0">
                <a:solidFill>
                  <a:srgbClr val="220060"/>
                </a:solidFill>
              </a:rPr>
              <a:t> </a:t>
            </a:r>
            <a:r>
              <a:rPr lang="en-US" sz="1600" smtClean="0">
                <a:solidFill>
                  <a:srgbClr val="220060"/>
                </a:solidFill>
              </a:rPr>
              <a:t>is called the diffraction limit: </a:t>
            </a:r>
            <a:r>
              <a:rPr lang="el-GR" sz="1600" b="1" smtClean="0">
                <a:solidFill>
                  <a:srgbClr val="220060"/>
                </a:solidFill>
              </a:rPr>
              <a:t>λ/2</a:t>
            </a:r>
            <a:r>
              <a:rPr lang="en-US" sz="1600" smtClean="0">
                <a:solidFill>
                  <a:srgbClr val="220060"/>
                </a:solidFill>
              </a:rPr>
              <a:t> (~500 nm for telecom frequencies in glass). This limit comes up when one tries to solve Maxwell’s Equations for materials with positive permittivities (i.e. non-metals).</a:t>
            </a:r>
          </a:p>
          <a:p>
            <a:pPr>
              <a:buFontTx/>
              <a:buChar char="•"/>
            </a:pPr>
            <a:r>
              <a:rPr lang="en-US" sz="1600" b="1" smtClean="0">
                <a:solidFill>
                  <a:srgbClr val="220060"/>
                </a:solidFill>
              </a:rPr>
              <a:t>Confinement in plasmonics can beat the diffraction limit by about an order of magnitude</a:t>
            </a:r>
            <a:r>
              <a:rPr lang="en-US" sz="1600" smtClean="0">
                <a:solidFill>
                  <a:srgbClr val="220060"/>
                </a:solidFill>
              </a:rPr>
              <a:t> in any dimension (</a:t>
            </a:r>
            <a:r>
              <a:rPr lang="el-GR" sz="1600" b="1" smtClean="0">
                <a:solidFill>
                  <a:srgbClr val="220060"/>
                </a:solidFill>
              </a:rPr>
              <a:t>λ/20</a:t>
            </a:r>
            <a:r>
              <a:rPr lang="el-GR" sz="1600" smtClean="0">
                <a:solidFill>
                  <a:srgbClr val="220060"/>
                </a:solidFill>
              </a:rPr>
              <a:t>)</a:t>
            </a:r>
            <a:r>
              <a:rPr lang="en-US" sz="1600" smtClean="0">
                <a:solidFill>
                  <a:srgbClr val="220060"/>
                </a:solidFill>
              </a:rPr>
              <a:t>.</a:t>
            </a:r>
            <a:r>
              <a:rPr lang="el-GR" sz="1600" smtClean="0">
                <a:solidFill>
                  <a:srgbClr val="220060"/>
                </a:solidFill>
              </a:rPr>
              <a:t> </a:t>
            </a:r>
            <a:r>
              <a:rPr lang="en-US" sz="1600" smtClean="0">
                <a:solidFill>
                  <a:srgbClr val="220060"/>
                </a:solidFill>
              </a:rPr>
              <a:t>In laboratory practice, dimensions of </a:t>
            </a:r>
            <a:r>
              <a:rPr lang="el-GR" sz="1600" smtClean="0">
                <a:solidFill>
                  <a:srgbClr val="220060"/>
                </a:solidFill>
              </a:rPr>
              <a:t>&lt; λ/2</a:t>
            </a:r>
            <a:r>
              <a:rPr lang="en-US" sz="1600" smtClean="0">
                <a:solidFill>
                  <a:srgbClr val="220060"/>
                </a:solidFill>
              </a:rPr>
              <a:t> (subwavelength) are typical. This makes plasmonic devices significantly more compact. There is a trade-off between confinement and loss.</a:t>
            </a:r>
          </a:p>
          <a:p>
            <a:pPr>
              <a:buFontTx/>
              <a:buChar char="•"/>
            </a:pPr>
            <a:r>
              <a:rPr lang="en-US" sz="1600" smtClean="0">
                <a:solidFill>
                  <a:srgbClr val="220060"/>
                </a:solidFill>
              </a:rPr>
              <a:t>In practice, photonic/plasmonic devices are longer than the limits, because many wavelengths are needed for meaningful light-matter interaction.</a:t>
            </a:r>
            <a:endParaRPr lang="el-GR" sz="1600" smtClean="0">
              <a:solidFill>
                <a:srgbClr val="220060"/>
              </a:solidFill>
            </a:endParaRPr>
          </a:p>
        </p:txBody>
      </p:sp>
      <p:sp>
        <p:nvSpPr>
          <p:cNvPr id="79876" name="Rectangle 7"/>
          <p:cNvSpPr>
            <a:spLocks noChangeArrowheads="1"/>
          </p:cNvSpPr>
          <p:nvPr/>
        </p:nvSpPr>
        <p:spPr bwMode="auto">
          <a:xfrm>
            <a:off x="684213" y="765175"/>
            <a:ext cx="612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marL="176213" indent="-176213"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lnSpc>
                <a:spcPct val="150000"/>
              </a:lnSpc>
            </a:pPr>
            <a:r>
              <a:rPr lang="es-ES" sz="2000">
                <a:solidFill>
                  <a:srgbClr val="0000DD"/>
                </a:solidFill>
                <a:ea typeface="ＭＳ Ｐゴシック" panose="020B0600070205080204" pitchFamily="34" charset="-128"/>
              </a:rPr>
              <a:t>V. Size. Theory.</a:t>
            </a:r>
            <a:endParaRPr lang="de-DE" sz="2000">
              <a:solidFill>
                <a:srgbClr val="0000DD"/>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539750" y="885824"/>
            <a:ext cx="8229600" cy="4919439"/>
          </a:xfrm>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t"/>
          <a:lstStyle/>
          <a:p>
            <a:pPr algn="l" eaLnBrk="1" hangingPunct="1">
              <a:spcBef>
                <a:spcPts val="800"/>
              </a:spcBef>
              <a:buClr>
                <a:srgbClr val="00007D"/>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altLang="el-GR" sz="2000" dirty="0" smtClean="0"/>
              <a:t>Three system architecture have been emulated</a:t>
            </a:r>
          </a:p>
          <a:p>
            <a:pPr algn="l" eaLnBrk="1" hangingPunct="1">
              <a:spcBef>
                <a:spcPts val="800"/>
              </a:spcBef>
              <a:buClr>
                <a:srgbClr val="00007D"/>
              </a:buClr>
              <a:buFont typeface="Times New Roman" pitchFamily="16" charset="0"/>
              <a:buAutoNum type="arabicPeriod"/>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altLang="el-GR" sz="2000" dirty="0" smtClean="0"/>
              <a:t>  </a:t>
            </a:r>
            <a:r>
              <a:rPr lang="en-US" altLang="el-GR" sz="2000" dirty="0" smtClean="0"/>
              <a:t>A directly modulated laser (DML) - based system in which the data are applied directly on the driving current of the </a:t>
            </a:r>
            <a:r>
              <a:rPr lang="en-US" altLang="el-GR" sz="2000" dirty="0" err="1" smtClean="0"/>
              <a:t>metallo</a:t>
            </a:r>
            <a:r>
              <a:rPr lang="en-US" altLang="el-GR" sz="2000" dirty="0" smtClean="0"/>
              <a:t>-dielectric laser source</a:t>
            </a:r>
          </a:p>
          <a:p>
            <a:pPr algn="l" eaLnBrk="1" hangingPunct="1">
              <a:spcBef>
                <a:spcPts val="800"/>
              </a:spcBef>
              <a:buClr>
                <a:srgbClr val="00007D"/>
              </a:buClr>
              <a:buFont typeface="Times New Roman" pitchFamily="16" charset="0"/>
              <a:buAutoNum type="arabicPeriod"/>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altLang="el-GR" sz="2000" dirty="0" smtClean="0"/>
              <a:t>  A differential phase shift keying (DPSK) transmitter, utilizing the </a:t>
            </a:r>
            <a:r>
              <a:rPr lang="en-US" altLang="el-GR" sz="2000" dirty="0" err="1" smtClean="0"/>
              <a:t>plasmonic</a:t>
            </a:r>
            <a:r>
              <a:rPr lang="en-US" altLang="el-GR" sz="2000" dirty="0" smtClean="0"/>
              <a:t> MZM driven by the </a:t>
            </a:r>
            <a:r>
              <a:rPr lang="en-US" altLang="el-GR" sz="2000" dirty="0" err="1" smtClean="0"/>
              <a:t>metallo</a:t>
            </a:r>
            <a:r>
              <a:rPr lang="en-US" altLang="el-GR" sz="2000" dirty="0" smtClean="0"/>
              <a:t> dielectric laser source in continuous wave (CW) mode and with differential phase shift keying (DPSK) detection based on a passive delay line interferometer (DLI) at the receiver </a:t>
            </a:r>
          </a:p>
          <a:p>
            <a:pPr algn="l" eaLnBrk="1" hangingPunct="1">
              <a:spcBef>
                <a:spcPts val="800"/>
              </a:spcBef>
              <a:buClr>
                <a:srgbClr val="00007D"/>
              </a:buClr>
              <a:buFont typeface="Times New Roman" pitchFamily="16" charset="0"/>
              <a:buAutoNum type="arabicPeriod"/>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altLang="el-GR" sz="2000" dirty="0" smtClean="0"/>
              <a:t>  An intensity modulation transmitter(OOK) utilizing the MZM and the laser source in CW mode, with direct detection at the receiver</a:t>
            </a:r>
          </a:p>
          <a:p>
            <a:pPr marL="341313" indent="-334963" eaLnBrk="1" hangingPunct="1">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600" dirty="0" smtClean="0"/>
          </a:p>
          <a:p>
            <a:pPr indent="7938" eaLnBrk="1" hangingPunct="1">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600" dirty="0" smtClean="0"/>
          </a:p>
        </p:txBody>
      </p:sp>
      <p:sp>
        <p:nvSpPr>
          <p:cNvPr id="3" name="TextBox 2"/>
          <p:cNvSpPr txBox="1"/>
          <p:nvPr/>
        </p:nvSpPr>
        <p:spPr>
          <a:xfrm>
            <a:off x="395536" y="188640"/>
            <a:ext cx="7059946" cy="584775"/>
          </a:xfrm>
          <a:prstGeom prst="rect">
            <a:avLst/>
          </a:prstGeom>
          <a:noFill/>
        </p:spPr>
        <p:txBody>
          <a:bodyPr wrap="none" rtlCol="0">
            <a:spAutoFit/>
          </a:bodyPr>
          <a:lstStyle/>
          <a:p>
            <a:r>
              <a:rPr lang="en-US" dirty="0" smtClean="0"/>
              <a:t>T2.2 </a:t>
            </a:r>
            <a:r>
              <a:rPr lang="en-US" dirty="0" smtClean="0">
                <a:solidFill>
                  <a:srgbClr val="002060"/>
                </a:solidFill>
              </a:rPr>
              <a:t>Modeling of Devices &amp; System</a:t>
            </a:r>
            <a:endParaRPr lang="el-GR" dirty="0"/>
          </a:p>
        </p:txBody>
      </p:sp>
    </p:spTree>
    <p:extLst>
      <p:ext uri="{BB962C8B-B14F-4D97-AF65-F5344CB8AC3E}">
        <p14:creationId xmlns="" xmlns:p14="http://schemas.microsoft.com/office/powerpoint/2010/main" val="17159857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t="22795" b="35553"/>
          <a:stretch>
            <a:fillRect/>
          </a:stretch>
        </p:blipFill>
        <p:spPr bwMode="auto">
          <a:xfrm>
            <a:off x="1619672" y="4437112"/>
            <a:ext cx="6810870" cy="2005422"/>
          </a:xfrm>
          <a:prstGeom prst="rect">
            <a:avLst/>
          </a:prstGeom>
          <a:noFill/>
          <a:ln>
            <a:noFill/>
          </a:ln>
          <a:effectLst/>
          <a:extLst>
            <a:ext uri="{909E8E84-426E-40DD-AFC4-6F175D3DCCD1}">
              <a14:hiddenFill xmlns="" xmlns:a14="http://schemas.microsoft.com/office/drawing/2010/main">
                <a:blipFill dpi="0" rotWithShape="0">
                  <a:blip/>
                  <a:srcRect t="22795" b="35553"/>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7411" name="Rectangle 1"/>
          <p:cNvSpPr>
            <a:spLocks noGrp="1" noChangeArrowheads="1"/>
          </p:cNvSpPr>
          <p:nvPr>
            <p:ph type="title" idx="4294967295"/>
          </p:nvPr>
        </p:nvSpPr>
        <p:spPr>
          <a:xfrm>
            <a:off x="323528" y="0"/>
            <a:ext cx="7416824" cy="764704"/>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dirty="0" smtClean="0"/>
              <a:t>Scenario-1: Directly modulated laser</a:t>
            </a:r>
            <a:endParaRPr lang="en-US" altLang="el-GR" dirty="0" smtClean="0"/>
          </a:p>
        </p:txBody>
      </p:sp>
      <p:sp>
        <p:nvSpPr>
          <p:cNvPr id="6146" name="Rectangle 2"/>
          <p:cNvSpPr>
            <a:spLocks noGrp="1" noChangeArrowheads="1"/>
          </p:cNvSpPr>
          <p:nvPr>
            <p:ph type="body" idx="1"/>
          </p:nvPr>
        </p:nvSpPr>
        <p:spPr>
          <a:xfrm>
            <a:off x="457200" y="908720"/>
            <a:ext cx="8362950" cy="3886200"/>
          </a:xfrm>
        </p:spPr>
        <p:txBody>
          <a:bodyPr/>
          <a:lstStyle/>
          <a:p>
            <a:pPr marL="0" indent="0" eaLnBrk="1" hangingPunct="1">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altLang="el-GR" sz="2800" dirty="0" smtClean="0"/>
              <a:t>A directly modulated laser (DML) - based system in which the data are applied directly on the driving current of the </a:t>
            </a:r>
            <a:r>
              <a:rPr lang="en-US" altLang="el-GR" sz="2800" dirty="0" err="1" smtClean="0"/>
              <a:t>metallo</a:t>
            </a:r>
            <a:r>
              <a:rPr lang="en-US" altLang="el-GR" sz="2800" dirty="0" smtClean="0"/>
              <a:t>-dielectric laser source</a:t>
            </a:r>
            <a:endParaRPr lang="en-US" altLang="el-GR" sz="2400" dirty="0" smtClean="0"/>
          </a:p>
          <a:p>
            <a:pPr marL="341313" indent="-334963" eaLnBrk="1" hangingPunct="1">
              <a:lnSpc>
                <a:spcPct val="9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400" dirty="0" smtClean="0"/>
          </a:p>
          <a:p>
            <a:pPr marL="341313" indent="-334963" eaLnBrk="1" hangingPunct="1">
              <a:lnSpc>
                <a:spcPct val="9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400" dirty="0" smtClean="0"/>
          </a:p>
        </p:txBody>
      </p:sp>
      <p:pic>
        <p:nvPicPr>
          <p:cNvPr id="5" name="Picture 4"/>
          <p:cNvPicPr>
            <a:picLocks noChangeAspect="1" noChangeArrowheads="1"/>
          </p:cNvPicPr>
          <p:nvPr/>
        </p:nvPicPr>
        <p:blipFill>
          <a:blip r:embed="rId4" cstate="print"/>
          <a:srcRect/>
          <a:stretch>
            <a:fillRect/>
          </a:stretch>
        </p:blipFill>
        <p:spPr bwMode="auto">
          <a:xfrm>
            <a:off x="2555776" y="2045824"/>
            <a:ext cx="3960440" cy="2607312"/>
          </a:xfrm>
          <a:prstGeom prst="rect">
            <a:avLst/>
          </a:prstGeom>
          <a:noFill/>
          <a:ln w="9525">
            <a:noFill/>
            <a:miter lim="800000"/>
            <a:headEnd/>
            <a:tailEnd/>
          </a:ln>
        </p:spPr>
      </p:pic>
    </p:spTree>
    <p:extLst>
      <p:ext uri="{BB962C8B-B14F-4D97-AF65-F5344CB8AC3E}">
        <p14:creationId xmlns="" xmlns:p14="http://schemas.microsoft.com/office/powerpoint/2010/main" val="8054343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l="5003" t="4985" r="20018" b="54843"/>
          <a:stretch>
            <a:fillRect/>
          </a:stretch>
        </p:blipFill>
        <p:spPr bwMode="auto">
          <a:xfrm>
            <a:off x="179512" y="2734419"/>
            <a:ext cx="4174811" cy="3483730"/>
          </a:xfrm>
          <a:prstGeom prst="rect">
            <a:avLst/>
          </a:prstGeom>
          <a:noFill/>
          <a:ln>
            <a:noFill/>
          </a:ln>
          <a:effectLst/>
          <a:extLst>
            <a:ext uri="{909E8E84-426E-40DD-AFC4-6F175D3DCCD1}">
              <a14:hiddenFill xmlns="" xmlns:a14="http://schemas.microsoft.com/office/drawing/2010/main">
                <a:blipFill dpi="0" rotWithShape="0">
                  <a:blip/>
                  <a:srcRect l="5003" t="4985" r="20018" b="54843"/>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8435" name="Rectangle 1"/>
          <p:cNvSpPr>
            <a:spLocks noGrp="1" noChangeArrowheads="1"/>
          </p:cNvSpPr>
          <p:nvPr>
            <p:ph type="title" idx="4294967295"/>
          </p:nvPr>
        </p:nvSpPr>
        <p:spPr>
          <a:xfrm>
            <a:off x="107504" y="28997"/>
            <a:ext cx="4799013" cy="911225"/>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3200" dirty="0" smtClean="0"/>
              <a:t>Scenario-1 remarks</a:t>
            </a:r>
          </a:p>
        </p:txBody>
      </p:sp>
      <p:sp>
        <p:nvSpPr>
          <p:cNvPr id="18436" name="Rectangle 2"/>
          <p:cNvSpPr>
            <a:spLocks noGrp="1" noChangeArrowheads="1"/>
          </p:cNvSpPr>
          <p:nvPr>
            <p:ph type="body" idx="1"/>
          </p:nvPr>
        </p:nvSpPr>
        <p:spPr>
          <a:xfrm>
            <a:off x="457200" y="1160463"/>
            <a:ext cx="8362950" cy="1647825"/>
          </a:xfrm>
        </p:spPr>
        <p:txBody>
          <a:bodyPr/>
          <a:lstStyle/>
          <a:p>
            <a:pPr marL="334963"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US" altLang="el-GR" sz="1800" smtClean="0"/>
              <a:t>A significant number of parameters concerning primarily the laser structure were not possible to be estimated as long as the specific device is under development. This creates a large number of uncertainties for the accurate evaluation of the DML-based system, since the resulted signal shape from this type of transmitter depends strongly on these parameters and affects the final performance evaluation results</a:t>
            </a:r>
            <a:r>
              <a:rPr lang="en-US" altLang="el-GR" sz="2000" smtClean="0"/>
              <a:t>.  </a:t>
            </a:r>
          </a:p>
        </p:txBody>
      </p:sp>
      <p:pic>
        <p:nvPicPr>
          <p:cNvPr id="1843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l="5003" t="4985" r="20018" b="54843"/>
          <a:stretch>
            <a:fillRect/>
          </a:stretch>
        </p:blipFill>
        <p:spPr bwMode="auto">
          <a:xfrm>
            <a:off x="4556125" y="2492375"/>
            <a:ext cx="4578350" cy="3905250"/>
          </a:xfrm>
          <a:prstGeom prst="rect">
            <a:avLst/>
          </a:prstGeom>
          <a:noFill/>
          <a:ln>
            <a:noFill/>
          </a:ln>
          <a:effectLst/>
          <a:extLst>
            <a:ext uri="{909E8E84-426E-40DD-AFC4-6F175D3DCCD1}">
              <a14:hiddenFill xmlns="" xmlns:a14="http://schemas.microsoft.com/office/drawing/2010/main">
                <a:blipFill dpi="0" rotWithShape="0">
                  <a:blip/>
                  <a:srcRect l="5003" t="4985" r="20018" b="54843"/>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7518063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
          <p:cNvSpPr>
            <a:spLocks noGrp="1" noChangeArrowheads="1"/>
          </p:cNvSpPr>
          <p:nvPr>
            <p:ph type="title" idx="4294967295"/>
          </p:nvPr>
        </p:nvSpPr>
        <p:spPr>
          <a:xfrm>
            <a:off x="107504" y="44624"/>
            <a:ext cx="4799013" cy="911225"/>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3200" dirty="0" smtClean="0"/>
              <a:t>Scenario-1 remarks</a:t>
            </a:r>
          </a:p>
        </p:txBody>
      </p:sp>
      <p:sp>
        <p:nvSpPr>
          <p:cNvPr id="19460" name="Rectangle 2"/>
          <p:cNvSpPr>
            <a:spLocks noGrp="1" noChangeArrowheads="1"/>
          </p:cNvSpPr>
          <p:nvPr>
            <p:ph type="body" idx="1"/>
          </p:nvPr>
        </p:nvSpPr>
        <p:spPr>
          <a:xfrm>
            <a:off x="457200" y="1519238"/>
            <a:ext cx="8362950" cy="3886200"/>
          </a:xfrm>
        </p:spPr>
        <p:txBody>
          <a:bodyPr/>
          <a:lstStyle/>
          <a:p>
            <a:pPr marL="334963"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US" altLang="el-GR" sz="2400" dirty="0" smtClean="0"/>
              <a:t>An attenuator is placed between transmitter and receiver in order to simulate</a:t>
            </a:r>
            <a:r>
              <a:rPr lang="en-US" altLang="el-GR" sz="2600" dirty="0" smtClean="0"/>
              <a:t> </a:t>
            </a:r>
            <a:r>
              <a:rPr lang="en-US" altLang="el-GR" sz="2300" dirty="0" smtClean="0"/>
              <a:t>overall end to end system losses, and mainly those come from </a:t>
            </a:r>
            <a:r>
              <a:rPr lang="en-US" altLang="el-GR" sz="2400" dirty="0" smtClean="0"/>
              <a:t>conventional</a:t>
            </a:r>
            <a:r>
              <a:rPr lang="en-US" altLang="el-GR" sz="2300" dirty="0" smtClean="0"/>
              <a:t> fiber interconnection</a:t>
            </a:r>
            <a:r>
              <a:rPr lang="en-US" altLang="el-GR" sz="2400" dirty="0" smtClean="0"/>
              <a:t>.  </a:t>
            </a:r>
          </a:p>
          <a:p>
            <a:pPr marL="334963"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US" altLang="el-GR" sz="2400" dirty="0" smtClean="0"/>
              <a:t>The </a:t>
            </a:r>
            <a:r>
              <a:rPr lang="en-US" altLang="el-GR" sz="2400" dirty="0" err="1" smtClean="0"/>
              <a:t>photodetector</a:t>
            </a:r>
            <a:r>
              <a:rPr lang="en-US" altLang="el-GR" sz="2400" dirty="0" smtClean="0"/>
              <a:t> could be either a conventional Si/Ge Photonics detector (IMEC feedback data) or a </a:t>
            </a:r>
            <a:r>
              <a:rPr lang="en-US" altLang="el-GR" sz="2400" dirty="0" err="1" smtClean="0"/>
              <a:t>Plasmonics</a:t>
            </a:r>
            <a:r>
              <a:rPr lang="en-US" altLang="el-GR" sz="2400" dirty="0" smtClean="0"/>
              <a:t> detector (UVEG feedback data).</a:t>
            </a:r>
          </a:p>
          <a:p>
            <a:pPr marL="334963"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US" altLang="el-GR" sz="2400" dirty="0" smtClean="0"/>
              <a:t>DML nanolaser operates at low powers (</a:t>
            </a:r>
            <a:r>
              <a:rPr lang="en-US" altLang="el-GR" sz="2400" dirty="0" err="1" smtClean="0"/>
              <a:t>appr</a:t>
            </a:r>
            <a:r>
              <a:rPr lang="en-US" altLang="el-GR" sz="2400" dirty="0" smtClean="0"/>
              <a:t>. 40uW).</a:t>
            </a:r>
          </a:p>
        </p:txBody>
      </p:sp>
    </p:spTree>
    <p:extLst>
      <p:ext uri="{BB962C8B-B14F-4D97-AF65-F5344CB8AC3E}">
        <p14:creationId xmlns="" xmlns:p14="http://schemas.microsoft.com/office/powerpoint/2010/main" val="21840715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idx="4294967295"/>
          </p:nvPr>
        </p:nvSpPr>
        <p:spPr>
          <a:xfrm>
            <a:off x="5730" y="0"/>
            <a:ext cx="4799013" cy="911225"/>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3200" dirty="0" smtClean="0"/>
              <a:t>Scenario-1 results</a:t>
            </a:r>
          </a:p>
        </p:txBody>
      </p:sp>
      <p:sp>
        <p:nvSpPr>
          <p:cNvPr id="9218" name="Rectangle 2"/>
          <p:cNvSpPr>
            <a:spLocks noGrp="1" noChangeArrowheads="1"/>
          </p:cNvSpPr>
          <p:nvPr>
            <p:ph type="body" idx="1"/>
          </p:nvPr>
        </p:nvSpPr>
        <p:spPr>
          <a:xfrm>
            <a:off x="457200" y="1519238"/>
            <a:ext cx="8362950" cy="3493938"/>
          </a:xfrm>
        </p:spPr>
        <p:txBody>
          <a:bodyPr/>
          <a:lstStyle/>
          <a:p>
            <a:pPr marL="334963"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altLang="el-GR" sz="2400" dirty="0" smtClean="0"/>
              <a:t>BER performance is estimated for </a:t>
            </a:r>
            <a:r>
              <a:rPr lang="en-US" altLang="el-GR" sz="2400" dirty="0"/>
              <a:t> losses</a:t>
            </a:r>
            <a:r>
              <a:rPr lang="en-US" altLang="el-GR" sz="2300" dirty="0"/>
              <a:t> </a:t>
            </a:r>
            <a:r>
              <a:rPr lang="en-US" altLang="el-GR" sz="2400" dirty="0"/>
              <a:t>come from conventional fiber interconnection at proposed bitrate (7.2Gbps</a:t>
            </a:r>
            <a:r>
              <a:rPr lang="en-US" altLang="el-GR" sz="2400" dirty="0" smtClean="0"/>
              <a:t>) for:</a:t>
            </a:r>
          </a:p>
          <a:p>
            <a:pPr marL="735013" lvl="1"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altLang="el-GR" sz="2400" dirty="0" smtClean="0"/>
              <a:t>a range of typical nanolaser output powers </a:t>
            </a:r>
          </a:p>
          <a:p>
            <a:pPr marL="735013" lvl="1"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altLang="el-GR" sz="2400" dirty="0" smtClean="0"/>
              <a:t>for a range of receiver </a:t>
            </a:r>
            <a:r>
              <a:rPr lang="en-US" altLang="el-GR" sz="2400" dirty="0" err="1" smtClean="0"/>
              <a:t>responsivities</a:t>
            </a:r>
            <a:r>
              <a:rPr lang="en-US" altLang="el-GR" sz="2400" dirty="0" smtClean="0"/>
              <a:t> covering both cases, </a:t>
            </a:r>
          </a:p>
          <a:p>
            <a:pPr marL="1135063" lvl="2"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altLang="el-GR" sz="2400" dirty="0" smtClean="0"/>
              <a:t>a conventional photoreceiver and </a:t>
            </a:r>
          </a:p>
          <a:p>
            <a:pPr marL="1135063" lvl="2" indent="-334963" eaLnBrk="1" hangingPunct="1">
              <a:lnSpc>
                <a:spcPct val="90000"/>
              </a:lnSpc>
              <a:spcBef>
                <a:spcPts val="600"/>
              </a:spcBef>
              <a:buClr>
                <a:srgbClr val="00007D"/>
              </a:buClr>
              <a:buSzPct val="75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en-US" altLang="el-GR" sz="2400" dirty="0" smtClean="0"/>
              <a:t>a </a:t>
            </a:r>
            <a:r>
              <a:rPr lang="en-US" altLang="el-GR" sz="2400" dirty="0" err="1" smtClean="0"/>
              <a:t>plasmonic</a:t>
            </a:r>
            <a:r>
              <a:rPr lang="en-US" altLang="el-GR" sz="2400" dirty="0" smtClean="0"/>
              <a:t> one.  </a:t>
            </a:r>
          </a:p>
          <a:p>
            <a:pPr marL="334963" indent="-327025" eaLnBrk="1" hangingPunct="1">
              <a:lnSpc>
                <a:spcPct val="90000"/>
              </a:lnSpc>
              <a:spcBef>
                <a:spcPts val="600"/>
              </a:spcBef>
              <a:buClrTx/>
              <a:buSzPct val="75000"/>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en-US" altLang="el-GR" sz="2400" dirty="0" smtClean="0"/>
          </a:p>
        </p:txBody>
      </p:sp>
    </p:spTree>
    <p:extLst>
      <p:ext uri="{BB962C8B-B14F-4D97-AF65-F5344CB8AC3E}">
        <p14:creationId xmlns="" xmlns:p14="http://schemas.microsoft.com/office/powerpoint/2010/main" val="28021936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4460" y="3381375"/>
            <a:ext cx="4482479" cy="301074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1509" name="Rectangle 1"/>
          <p:cNvSpPr>
            <a:spLocks noGrp="1" noChangeArrowheads="1"/>
          </p:cNvSpPr>
          <p:nvPr>
            <p:ph type="title" idx="4294967295"/>
          </p:nvPr>
        </p:nvSpPr>
        <p:spPr>
          <a:xfrm>
            <a:off x="4716016" y="980728"/>
            <a:ext cx="4130550" cy="1511374"/>
          </a:xfrm>
          <a:solidFill>
            <a:schemeClr val="accent1">
              <a:lumMod val="20000"/>
              <a:lumOff val="80000"/>
            </a:schemeClr>
          </a:solidFill>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dirty="0" smtClean="0"/>
              <a:t>At const system bitrate:7.2Gbps</a:t>
            </a:r>
            <a:br>
              <a:rPr lang="en-US" altLang="el-GR" sz="1400" dirty="0" smtClean="0"/>
            </a:br>
            <a:r>
              <a:rPr lang="en-US" altLang="el-GR" sz="1400" dirty="0" smtClean="0"/>
              <a:t>and 0.4A/W Rx </a:t>
            </a:r>
            <a:r>
              <a:rPr lang="en-US" altLang="el-GR" sz="1400" dirty="0" err="1" smtClean="0"/>
              <a:t>responsivity</a:t>
            </a:r>
            <a:r>
              <a:rPr lang="en-US" altLang="el-GR" sz="1400" dirty="0" smtClean="0"/>
              <a:t/>
            </a:r>
            <a:br>
              <a:rPr lang="en-US" altLang="el-GR" sz="1400" dirty="0" smtClean="0"/>
            </a:br>
            <a:r>
              <a:rPr lang="en-US" altLang="el-GR" sz="1400" dirty="0" smtClean="0"/>
              <a:t>A DML laser with output power over -10dBm  is required </a:t>
            </a:r>
          </a:p>
        </p:txBody>
      </p:sp>
      <p:pic>
        <p:nvPicPr>
          <p:cNvPr id="21511" name="Picture 7" descr="C:\Users\thymios Lallas\Desktop\BRUSSELLS SLIDES\BER vs loss margin for various DML power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2644" y="269677"/>
            <a:ext cx="4581525" cy="319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524328" y="3956570"/>
            <a:ext cx="1199367" cy="338554"/>
          </a:xfrm>
          <a:prstGeom prst="rect">
            <a:avLst/>
          </a:prstGeom>
          <a:noFill/>
        </p:spPr>
        <p:txBody>
          <a:bodyPr wrap="none" rtlCol="0">
            <a:spAutoFit/>
          </a:bodyPr>
          <a:lstStyle/>
          <a:p>
            <a:r>
              <a:rPr lang="en-US" sz="1600" dirty="0" err="1" smtClean="0"/>
              <a:t>plasmonic</a:t>
            </a:r>
            <a:endParaRPr lang="el-GR" sz="1600" dirty="0"/>
          </a:p>
        </p:txBody>
      </p:sp>
      <p:sp>
        <p:nvSpPr>
          <p:cNvPr id="11" name="TextBox 10"/>
          <p:cNvSpPr txBox="1"/>
          <p:nvPr/>
        </p:nvSpPr>
        <p:spPr>
          <a:xfrm>
            <a:off x="7551698" y="4645516"/>
            <a:ext cx="1449436" cy="338554"/>
          </a:xfrm>
          <a:prstGeom prst="rect">
            <a:avLst/>
          </a:prstGeom>
          <a:noFill/>
        </p:spPr>
        <p:txBody>
          <a:bodyPr wrap="none" rtlCol="0">
            <a:spAutoFit/>
          </a:bodyPr>
          <a:lstStyle/>
          <a:p>
            <a:r>
              <a:rPr lang="en-US" sz="1600" dirty="0" smtClean="0"/>
              <a:t>conventional</a:t>
            </a:r>
            <a:endParaRPr lang="el-GR" sz="1600" dirty="0"/>
          </a:p>
        </p:txBody>
      </p:sp>
      <p:cxnSp>
        <p:nvCxnSpPr>
          <p:cNvPr id="4" name="Straight Arrow Connector 3"/>
          <p:cNvCxnSpPr/>
          <p:nvPr/>
        </p:nvCxnSpPr>
        <p:spPr>
          <a:xfrm flipH="1">
            <a:off x="6804248" y="4210486"/>
            <a:ext cx="720080" cy="1692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804248" y="4645516"/>
            <a:ext cx="720080" cy="204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1"/>
          <p:cNvSpPr>
            <a:spLocks noGrp="1" noChangeArrowheads="1"/>
          </p:cNvSpPr>
          <p:nvPr>
            <p:ph type="title" idx="4294967295"/>
          </p:nvPr>
        </p:nvSpPr>
        <p:spPr>
          <a:xfrm>
            <a:off x="611560" y="3501008"/>
            <a:ext cx="3221037" cy="2592288"/>
          </a:xfrm>
          <a:solidFill>
            <a:schemeClr val="accent1">
              <a:lumMod val="20000"/>
              <a:lumOff val="80000"/>
            </a:schemeClr>
          </a:solidFill>
        </p:spPr>
        <p:txBody>
          <a:bodyPr/>
          <a:lstStyle/>
          <a:p>
            <a:pPr algn="l"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dirty="0" smtClean="0"/>
              <a:t>At const laser output power:-14dBm</a:t>
            </a:r>
            <a:br>
              <a:rPr lang="en-US" altLang="el-GR" sz="1400" dirty="0" smtClean="0"/>
            </a:br>
            <a:r>
              <a:rPr lang="en-US" altLang="el-GR" sz="1400" dirty="0" smtClean="0"/>
              <a:t>At const system bitrate:7.2Gbps</a:t>
            </a:r>
            <a:br>
              <a:rPr lang="en-US" altLang="el-GR" sz="1400" dirty="0" smtClean="0"/>
            </a:br>
            <a:r>
              <a:rPr lang="en-US" altLang="el-GR" sz="1400" dirty="0" smtClean="0"/>
              <a:t>Conventional detector’s </a:t>
            </a:r>
            <a:r>
              <a:rPr lang="en-US" altLang="el-GR" sz="1400" dirty="0" err="1" smtClean="0"/>
              <a:t>responsivity</a:t>
            </a:r>
            <a:r>
              <a:rPr lang="en-US" altLang="el-GR" sz="1400" dirty="0" smtClean="0"/>
              <a:t> (and even higher than 0.4A/W) is required for acceptable BER at lower than 10dB overall system loss </a:t>
            </a:r>
          </a:p>
        </p:txBody>
      </p:sp>
    </p:spTree>
    <p:extLst>
      <p:ext uri="{BB962C8B-B14F-4D97-AF65-F5344CB8AC3E}">
        <p14:creationId xmlns="" xmlns:p14="http://schemas.microsoft.com/office/powerpoint/2010/main" val="33249067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thymios Lallas\Desktop\Untitle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16832"/>
            <a:ext cx="5843744"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22531" name="Rectangle 1"/>
          <p:cNvSpPr>
            <a:spLocks noGrp="1" noChangeArrowheads="1"/>
          </p:cNvSpPr>
          <p:nvPr>
            <p:ph type="title" idx="4294967295"/>
          </p:nvPr>
        </p:nvSpPr>
        <p:spPr>
          <a:xfrm>
            <a:off x="-108520" y="113184"/>
            <a:ext cx="8229600" cy="13716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dirty="0" smtClean="0"/>
              <a:t>Scenario-2</a:t>
            </a:r>
            <a:br>
              <a:rPr lang="en-US" altLang="el-GR" dirty="0" smtClean="0"/>
            </a:br>
            <a:r>
              <a:rPr lang="en-US" altLang="el-GR" sz="2600" dirty="0" smtClean="0"/>
              <a:t>External laser with phase modulated MZM (DPSK)</a:t>
            </a:r>
          </a:p>
        </p:txBody>
      </p:sp>
      <p:sp>
        <p:nvSpPr>
          <p:cNvPr id="12290" name="Rectangle 2"/>
          <p:cNvSpPr>
            <a:spLocks noGrp="1" noChangeArrowheads="1"/>
          </p:cNvSpPr>
          <p:nvPr>
            <p:ph type="body" idx="1"/>
          </p:nvPr>
        </p:nvSpPr>
        <p:spPr>
          <a:xfrm>
            <a:off x="251520" y="1268760"/>
            <a:ext cx="8892480" cy="892175"/>
          </a:xfrm>
        </p:spPr>
        <p:txBody>
          <a:bodyPr/>
          <a:lstStyle/>
          <a:p>
            <a:pPr marL="0" indent="3175" eaLnBrk="1" hangingPunct="1">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altLang="el-GR" sz="2600" dirty="0" smtClean="0"/>
              <a:t>2 cases examined: with or without </a:t>
            </a:r>
            <a:r>
              <a:rPr lang="en-US" altLang="el-GR" sz="2600" dirty="0" err="1" smtClean="0"/>
              <a:t>plasmonic</a:t>
            </a:r>
            <a:r>
              <a:rPr lang="en-US" altLang="el-GR" sz="2600" dirty="0" smtClean="0"/>
              <a:t> preamplifier prior to detector</a:t>
            </a:r>
          </a:p>
          <a:p>
            <a:pPr marL="0" indent="3175" eaLnBrk="1" hangingPunct="1">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600" dirty="0" smtClean="0"/>
          </a:p>
          <a:p>
            <a:pPr marL="0" indent="7938" eaLnBrk="1" hangingPunct="1">
              <a:lnSpc>
                <a:spcPct val="9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400" dirty="0" smtClean="0"/>
          </a:p>
          <a:p>
            <a:pPr marL="341313" indent="-334963" eaLnBrk="1" hangingPunct="1">
              <a:lnSpc>
                <a:spcPct val="9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400" dirty="0" smtClean="0"/>
          </a:p>
          <a:p>
            <a:pPr marL="341313" indent="-334963" eaLnBrk="1" hangingPunct="1">
              <a:lnSpc>
                <a:spcPct val="9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400" dirty="0" smtClean="0"/>
          </a:p>
        </p:txBody>
      </p:sp>
      <p:pic>
        <p:nvPicPr>
          <p:cNvPr id="5" name="Picture 3"/>
          <p:cNvPicPr>
            <a:picLocks noChangeAspect="1" noChangeArrowheads="1"/>
          </p:cNvPicPr>
          <p:nvPr/>
        </p:nvPicPr>
        <p:blipFill>
          <a:blip r:embed="rId4" cstate="print"/>
          <a:srcRect/>
          <a:stretch>
            <a:fillRect/>
          </a:stretch>
        </p:blipFill>
        <p:spPr bwMode="auto">
          <a:xfrm>
            <a:off x="4932040" y="4149080"/>
            <a:ext cx="3888432" cy="2106233"/>
          </a:xfrm>
          <a:prstGeom prst="rect">
            <a:avLst/>
          </a:prstGeom>
          <a:noFill/>
          <a:ln w="9525">
            <a:noFill/>
            <a:miter lim="800000"/>
            <a:headEnd/>
            <a:tailEnd/>
          </a:ln>
        </p:spPr>
      </p:pic>
    </p:spTree>
    <p:extLst>
      <p:ext uri="{BB962C8B-B14F-4D97-AF65-F5344CB8AC3E}">
        <p14:creationId xmlns="" xmlns:p14="http://schemas.microsoft.com/office/powerpoint/2010/main" val="7896637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sz="3200" smtClean="0">
                <a:solidFill>
                  <a:srgbClr val="002060"/>
                </a:solidFill>
              </a:rPr>
              <a:t>Outline</a:t>
            </a:r>
          </a:p>
        </p:txBody>
      </p:sp>
      <p:sp>
        <p:nvSpPr>
          <p:cNvPr id="5123" name="Text Box 6"/>
          <p:cNvSpPr txBox="1">
            <a:spLocks noChangeArrowheads="1"/>
          </p:cNvSpPr>
          <p:nvPr/>
        </p:nvSpPr>
        <p:spPr bwMode="auto">
          <a:xfrm>
            <a:off x="971550" y="1341438"/>
            <a:ext cx="7345363" cy="222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812800" indent="-812800" eaLnBrk="0" hangingPunct="0">
              <a:defRPr sz="3200" b="1">
                <a:solidFill>
                  <a:srgbClr val="220060"/>
                </a:solidFill>
                <a:latin typeface="Arial" panose="020B0604020202020204" pitchFamily="34" charset="0"/>
              </a:defRPr>
            </a:lvl1pPr>
            <a:lvl2pPr marL="1270000" indent="-812800" eaLnBrk="0" hangingPunct="0">
              <a:defRPr sz="3200" b="1">
                <a:solidFill>
                  <a:srgbClr val="220060"/>
                </a:solidFill>
                <a:latin typeface="Arial" panose="020B0604020202020204" pitchFamily="34" charset="0"/>
              </a:defRPr>
            </a:lvl2pPr>
            <a:lvl3pPr marL="1727200" indent="-812800" eaLnBrk="0" hangingPunct="0">
              <a:defRPr sz="3200" b="1">
                <a:solidFill>
                  <a:srgbClr val="220060"/>
                </a:solidFill>
                <a:latin typeface="Arial" panose="020B0604020202020204" pitchFamily="34" charset="0"/>
              </a:defRPr>
            </a:lvl3pPr>
            <a:lvl4pPr marL="2184400" indent="-812800" eaLnBrk="0" hangingPunct="0">
              <a:defRPr sz="3200" b="1">
                <a:solidFill>
                  <a:srgbClr val="220060"/>
                </a:solidFill>
                <a:latin typeface="Arial" panose="020B0604020202020204" pitchFamily="34" charset="0"/>
              </a:defRPr>
            </a:lvl4pPr>
            <a:lvl5pPr marL="2641600" indent="-812800" eaLnBrk="0" hangingPunct="0">
              <a:defRPr sz="3200" b="1">
                <a:solidFill>
                  <a:srgbClr val="220060"/>
                </a:solidFill>
                <a:latin typeface="Arial" panose="020B0604020202020204" pitchFamily="34" charset="0"/>
              </a:defRPr>
            </a:lvl5pPr>
            <a:lvl6pPr marL="3098800" indent="-812800" eaLnBrk="0" fontAlgn="base" hangingPunct="0">
              <a:spcBef>
                <a:spcPct val="0"/>
              </a:spcBef>
              <a:spcAft>
                <a:spcPct val="0"/>
              </a:spcAft>
              <a:defRPr sz="3200" b="1">
                <a:solidFill>
                  <a:srgbClr val="220060"/>
                </a:solidFill>
                <a:latin typeface="Arial" panose="020B0604020202020204" pitchFamily="34" charset="0"/>
              </a:defRPr>
            </a:lvl6pPr>
            <a:lvl7pPr marL="3556000" indent="-812800" eaLnBrk="0" fontAlgn="base" hangingPunct="0">
              <a:spcBef>
                <a:spcPct val="0"/>
              </a:spcBef>
              <a:spcAft>
                <a:spcPct val="0"/>
              </a:spcAft>
              <a:defRPr sz="3200" b="1">
                <a:solidFill>
                  <a:srgbClr val="220060"/>
                </a:solidFill>
                <a:latin typeface="Arial" panose="020B0604020202020204" pitchFamily="34" charset="0"/>
              </a:defRPr>
            </a:lvl7pPr>
            <a:lvl8pPr marL="4013200" indent="-812800" eaLnBrk="0" fontAlgn="base" hangingPunct="0">
              <a:spcBef>
                <a:spcPct val="0"/>
              </a:spcBef>
              <a:spcAft>
                <a:spcPct val="0"/>
              </a:spcAft>
              <a:defRPr sz="3200" b="1">
                <a:solidFill>
                  <a:srgbClr val="220060"/>
                </a:solidFill>
                <a:latin typeface="Arial" panose="020B0604020202020204" pitchFamily="34" charset="0"/>
              </a:defRPr>
            </a:lvl8pPr>
            <a:lvl9pPr marL="4470400" indent="-8128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buFontTx/>
              <a:buChar char="•"/>
            </a:pPr>
            <a:r>
              <a:rPr lang="en-US" sz="2000"/>
              <a:t>WP2 Position in Project</a:t>
            </a:r>
          </a:p>
          <a:p>
            <a:pPr eaLnBrk="1" hangingPunct="1">
              <a:spcAft>
                <a:spcPct val="20000"/>
              </a:spcAft>
              <a:buFontTx/>
              <a:buChar char="•"/>
            </a:pPr>
            <a:r>
              <a:rPr lang="en-US" sz="2000"/>
              <a:t>Objectives</a:t>
            </a:r>
          </a:p>
          <a:p>
            <a:pPr eaLnBrk="1" hangingPunct="1">
              <a:spcAft>
                <a:spcPct val="20000"/>
              </a:spcAft>
              <a:buFontTx/>
              <a:buChar char="•"/>
            </a:pPr>
            <a:r>
              <a:rPr lang="en-US" sz="2000"/>
              <a:t>Tasks</a:t>
            </a:r>
          </a:p>
          <a:p>
            <a:pPr eaLnBrk="1" hangingPunct="1">
              <a:spcAft>
                <a:spcPct val="20000"/>
              </a:spcAft>
              <a:buFontTx/>
              <a:buChar char="•"/>
            </a:pPr>
            <a:r>
              <a:rPr lang="en-US" sz="2000"/>
              <a:t>Milestones and Deliverables</a:t>
            </a:r>
          </a:p>
          <a:p>
            <a:pPr eaLnBrk="1" hangingPunct="1">
              <a:spcAft>
                <a:spcPct val="20000"/>
              </a:spcAft>
              <a:buFontTx/>
              <a:buChar char="•"/>
            </a:pPr>
            <a:r>
              <a:rPr lang="en-US" sz="2000"/>
              <a:t>Status of Work</a:t>
            </a:r>
          </a:p>
          <a:p>
            <a:pPr eaLnBrk="1" hangingPunct="1">
              <a:spcAft>
                <a:spcPct val="20000"/>
              </a:spcAft>
              <a:buFontTx/>
              <a:buChar char="•"/>
            </a:pPr>
            <a:r>
              <a:rPr lang="en-US" sz="2000"/>
              <a:t>Summary and Outlook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
          <p:cNvSpPr>
            <a:spLocks noGrp="1" noChangeArrowheads="1"/>
          </p:cNvSpPr>
          <p:nvPr>
            <p:ph type="title" idx="4294967295"/>
          </p:nvPr>
        </p:nvSpPr>
        <p:spPr>
          <a:xfrm>
            <a:off x="14808" y="113184"/>
            <a:ext cx="8229600" cy="13716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dirty="0" smtClean="0"/>
              <a:t>Scenario-3</a:t>
            </a:r>
            <a:br>
              <a:rPr lang="en-US" altLang="el-GR" dirty="0" smtClean="0"/>
            </a:br>
            <a:r>
              <a:rPr lang="en-US" altLang="el-GR" sz="2600" dirty="0" smtClean="0"/>
              <a:t>external laser with amplitude modulated MZM (OOK)</a:t>
            </a:r>
          </a:p>
        </p:txBody>
      </p:sp>
      <p:sp>
        <p:nvSpPr>
          <p:cNvPr id="13314" name="Rectangle 2"/>
          <p:cNvSpPr>
            <a:spLocks noGrp="1" noChangeArrowheads="1"/>
          </p:cNvSpPr>
          <p:nvPr>
            <p:ph type="body" idx="1"/>
          </p:nvPr>
        </p:nvSpPr>
        <p:spPr>
          <a:xfrm>
            <a:off x="457200" y="1196975"/>
            <a:ext cx="8362950" cy="1431925"/>
          </a:xfrm>
        </p:spPr>
        <p:txBody>
          <a:bodyPr/>
          <a:lstStyle/>
          <a:p>
            <a:pPr marL="0" indent="3175" eaLnBrk="1" hangingPunct="1">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600" dirty="0" smtClean="0"/>
          </a:p>
          <a:p>
            <a:pPr marL="0" indent="3175" eaLnBrk="1" hangingPunct="1">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altLang="el-GR" sz="2600" dirty="0" smtClean="0"/>
              <a:t>2 cases examined: with or without </a:t>
            </a:r>
            <a:r>
              <a:rPr lang="en-US" altLang="el-GR" sz="2600" dirty="0" err="1" smtClean="0"/>
              <a:t>plasmonic</a:t>
            </a:r>
            <a:r>
              <a:rPr lang="en-US" altLang="el-GR" sz="2600" dirty="0" smtClean="0"/>
              <a:t> preamplifier prior to detector</a:t>
            </a:r>
          </a:p>
          <a:p>
            <a:pPr marL="0" indent="3175" eaLnBrk="1" hangingPunct="1">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600" dirty="0" smtClean="0"/>
          </a:p>
          <a:p>
            <a:pPr marL="0" indent="7938" eaLnBrk="1" hangingPunct="1">
              <a:lnSpc>
                <a:spcPct val="9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400" dirty="0" smtClean="0"/>
          </a:p>
          <a:p>
            <a:pPr marL="341313" indent="-334963" eaLnBrk="1" hangingPunct="1">
              <a:lnSpc>
                <a:spcPct val="9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400" dirty="0" smtClean="0"/>
          </a:p>
          <a:p>
            <a:pPr marL="341313" indent="-334963" eaLnBrk="1" hangingPunct="1">
              <a:lnSpc>
                <a:spcPct val="9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el-GR" sz="2400" dirty="0" smtClean="0"/>
          </a:p>
        </p:txBody>
      </p:sp>
      <p:pic>
        <p:nvPicPr>
          <p:cNvPr id="5" name="Picture 2" descr="C:\Users\thymios Lallas\Desktop\Untitled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2780928"/>
            <a:ext cx="6182588" cy="2905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4135801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p:cNvSpPr>
            <a:spLocks noGrp="1" noChangeArrowheads="1"/>
          </p:cNvSpPr>
          <p:nvPr>
            <p:ph type="title" idx="4294967295"/>
          </p:nvPr>
        </p:nvSpPr>
        <p:spPr>
          <a:xfrm>
            <a:off x="251520" y="-171400"/>
            <a:ext cx="5591175" cy="13716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2600" dirty="0" smtClean="0"/>
              <a:t>EML scenarios common remarks</a:t>
            </a:r>
          </a:p>
        </p:txBody>
      </p:sp>
      <p:sp>
        <p:nvSpPr>
          <p:cNvPr id="14339" name="Text Box 3"/>
          <p:cNvSpPr txBox="1">
            <a:spLocks noChangeArrowheads="1"/>
          </p:cNvSpPr>
          <p:nvPr/>
        </p:nvSpPr>
        <p:spPr bwMode="auto">
          <a:xfrm>
            <a:off x="395536" y="764704"/>
            <a:ext cx="8568952" cy="52565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9pPr>
          </a:lstStyle>
          <a:p>
            <a:pPr>
              <a:lnSpc>
                <a:spcPct val="90000"/>
              </a:lnSpc>
              <a:spcBef>
                <a:spcPts val="600"/>
              </a:spcBef>
              <a:buClr>
                <a:srgbClr val="00007D"/>
              </a:buClr>
              <a:buSzPct val="75000"/>
              <a:buFont typeface="Wingdings" charset="2"/>
              <a:buChar char=""/>
              <a:defRPr/>
            </a:pPr>
            <a:r>
              <a:rPr lang="en-US" altLang="el-GR" sz="2400" dirty="0" smtClean="0"/>
              <a:t>An attenuator is placed between transmitter and receiver in order to simulate</a:t>
            </a:r>
            <a:r>
              <a:rPr lang="en-US" altLang="el-GR" sz="2600" dirty="0" smtClean="0"/>
              <a:t> </a:t>
            </a:r>
            <a:r>
              <a:rPr lang="en-US" altLang="el-GR" sz="2300" dirty="0" smtClean="0"/>
              <a:t>overall end to end system losses, which include:</a:t>
            </a:r>
          </a:p>
          <a:p>
            <a:pPr marL="466724" lvl="1" indent="-342900">
              <a:lnSpc>
                <a:spcPct val="90000"/>
              </a:lnSpc>
              <a:spcBef>
                <a:spcPts val="600"/>
              </a:spcBef>
              <a:buFont typeface="Arial" panose="020B0604020202020204" pitchFamily="34" charset="0"/>
              <a:buChar char="•"/>
              <a:defRPr/>
            </a:pPr>
            <a:r>
              <a:rPr lang="en-US" altLang="el-GR" sz="2300" dirty="0" smtClean="0"/>
              <a:t>Mainly losses come from chip to chip conventional fiber interconnection</a:t>
            </a:r>
            <a:r>
              <a:rPr lang="en-US" altLang="el-GR" sz="2400" dirty="0" smtClean="0"/>
              <a:t>. </a:t>
            </a:r>
          </a:p>
          <a:p>
            <a:pPr marL="466724" lvl="1" indent="-342900">
              <a:lnSpc>
                <a:spcPct val="90000"/>
              </a:lnSpc>
              <a:spcBef>
                <a:spcPts val="600"/>
              </a:spcBef>
              <a:buFont typeface="Arial" panose="020B0604020202020204" pitchFamily="34" charset="0"/>
              <a:buChar char="•"/>
              <a:defRPr/>
            </a:pPr>
            <a:r>
              <a:rPr lang="en-US" altLang="el-GR" sz="2400" dirty="0" smtClean="0"/>
              <a:t>Fiber losses between CW external laser and MZM chip</a:t>
            </a:r>
          </a:p>
          <a:p>
            <a:pPr marL="466724" lvl="1" indent="-342900">
              <a:lnSpc>
                <a:spcPct val="90000"/>
              </a:lnSpc>
              <a:spcBef>
                <a:spcPts val="600"/>
              </a:spcBef>
              <a:buFont typeface="Arial" panose="020B0604020202020204" pitchFamily="34" charset="0"/>
              <a:buChar char="•"/>
              <a:defRPr/>
            </a:pPr>
            <a:r>
              <a:rPr lang="en-US" altLang="el-GR" sz="2400" dirty="0" smtClean="0"/>
              <a:t>Coupling losses between </a:t>
            </a:r>
            <a:r>
              <a:rPr lang="en-US" altLang="el-GR" sz="2400" dirty="0" err="1" smtClean="0"/>
              <a:t>plasmonic</a:t>
            </a:r>
            <a:r>
              <a:rPr lang="en-US" altLang="el-GR" sz="2400" dirty="0" smtClean="0"/>
              <a:t> amplifier and detector(in cases a preamplifier is used)   </a:t>
            </a:r>
          </a:p>
          <a:p>
            <a:pPr>
              <a:lnSpc>
                <a:spcPct val="90000"/>
              </a:lnSpc>
              <a:spcBef>
                <a:spcPts val="600"/>
              </a:spcBef>
              <a:buClr>
                <a:srgbClr val="00007D"/>
              </a:buClr>
              <a:buSzPct val="75000"/>
              <a:buFont typeface="Wingdings" charset="2"/>
              <a:buChar char=""/>
              <a:defRPr/>
            </a:pPr>
            <a:r>
              <a:rPr lang="en-US" altLang="el-GR" sz="2400" dirty="0" smtClean="0"/>
              <a:t>MZM overall losses include: </a:t>
            </a:r>
          </a:p>
          <a:p>
            <a:pPr marL="466724" lvl="1" indent="-342900">
              <a:lnSpc>
                <a:spcPct val="90000"/>
              </a:lnSpc>
              <a:spcBef>
                <a:spcPts val="600"/>
              </a:spcBef>
              <a:buSzPct val="75000"/>
              <a:buFont typeface="Arial" panose="020B0604020202020204" pitchFamily="34" charset="0"/>
              <a:buChar char="•"/>
              <a:defRPr/>
            </a:pPr>
            <a:r>
              <a:rPr lang="en-US" altLang="el-GR" sz="2400" dirty="0" smtClean="0"/>
              <a:t>Propagation loss across the </a:t>
            </a:r>
            <a:r>
              <a:rPr lang="en-US" altLang="el-GR" sz="2400" dirty="0" err="1" smtClean="0"/>
              <a:t>Plasmonic</a:t>
            </a:r>
            <a:r>
              <a:rPr lang="en-US" altLang="el-GR" sz="2400" dirty="0" smtClean="0"/>
              <a:t> Phase Shifter length</a:t>
            </a:r>
          </a:p>
          <a:p>
            <a:pPr marL="466724" lvl="1" indent="-342900">
              <a:lnSpc>
                <a:spcPct val="90000"/>
              </a:lnSpc>
              <a:spcBef>
                <a:spcPts val="600"/>
              </a:spcBef>
              <a:buSzPct val="75000"/>
              <a:buFont typeface="Arial" panose="020B0604020202020204" pitchFamily="34" charset="0"/>
              <a:buChar char="•"/>
              <a:defRPr/>
            </a:pPr>
            <a:r>
              <a:rPr lang="en-US" altLang="el-GR" sz="2400" dirty="0" smtClean="0"/>
              <a:t>Coupling losses due to photonic Multi Mode Interference coupler and due to photonic to </a:t>
            </a:r>
            <a:r>
              <a:rPr lang="en-US" altLang="el-GR" sz="2400" dirty="0" err="1" smtClean="0"/>
              <a:t>plasmonic</a:t>
            </a:r>
            <a:r>
              <a:rPr lang="en-US" altLang="el-GR" sz="2400" dirty="0" smtClean="0"/>
              <a:t> taper coupler</a:t>
            </a:r>
          </a:p>
        </p:txBody>
      </p:sp>
    </p:spTree>
    <p:extLst>
      <p:ext uri="{BB962C8B-B14F-4D97-AF65-F5344CB8AC3E}">
        <p14:creationId xmlns="" xmlns:p14="http://schemas.microsoft.com/office/powerpoint/2010/main" val="1522790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
          <p:cNvSpPr>
            <a:spLocks noGrp="1" noChangeArrowheads="1"/>
          </p:cNvSpPr>
          <p:nvPr>
            <p:ph type="title" idx="4294967295"/>
          </p:nvPr>
        </p:nvSpPr>
        <p:spPr>
          <a:xfrm>
            <a:off x="14858" y="0"/>
            <a:ext cx="7355160" cy="938808"/>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2600" dirty="0" smtClean="0"/>
              <a:t>EML scenarios device characteristic tables</a:t>
            </a:r>
          </a:p>
        </p:txBody>
      </p:sp>
      <p:pic>
        <p:nvPicPr>
          <p:cNvPr id="2560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5003" t="4985" r="20018" b="54843"/>
          <a:stretch>
            <a:fillRect/>
          </a:stretch>
        </p:blipFill>
        <p:spPr bwMode="auto">
          <a:xfrm>
            <a:off x="0" y="1422400"/>
            <a:ext cx="4535488" cy="3905250"/>
          </a:xfrm>
          <a:prstGeom prst="rect">
            <a:avLst/>
          </a:prstGeom>
          <a:noFill/>
          <a:ln>
            <a:noFill/>
          </a:ln>
          <a:effectLst/>
          <a:extLst>
            <a:ext uri="{909E8E84-426E-40DD-AFC4-6F175D3DCCD1}">
              <a14:hiddenFill xmlns="" xmlns:a14="http://schemas.microsoft.com/office/drawing/2010/main">
                <a:blipFill dpi="0" rotWithShape="0">
                  <a:blip/>
                  <a:srcRect l="5003" t="4985" r="20018" b="54843"/>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560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l="5003" t="4985" r="25017" b="59828"/>
          <a:stretch>
            <a:fillRect/>
          </a:stretch>
        </p:blipFill>
        <p:spPr bwMode="auto">
          <a:xfrm>
            <a:off x="4248150" y="1800225"/>
            <a:ext cx="4808538" cy="3424238"/>
          </a:xfrm>
          <a:prstGeom prst="rect">
            <a:avLst/>
          </a:prstGeom>
          <a:noFill/>
          <a:ln>
            <a:noFill/>
          </a:ln>
          <a:effectLst/>
          <a:extLst>
            <a:ext uri="{909E8E84-426E-40DD-AFC4-6F175D3DCCD1}">
              <a14:hiddenFill xmlns="" xmlns:a14="http://schemas.microsoft.com/office/drawing/2010/main">
                <a:blipFill dpi="0" rotWithShape="0">
                  <a:blip/>
                  <a:srcRect l="5003" t="4985" r="25017" b="59828"/>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7140701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
          <p:cNvSpPr>
            <a:spLocks noGrp="1" noChangeArrowheads="1"/>
          </p:cNvSpPr>
          <p:nvPr>
            <p:ph type="title" idx="4294967295"/>
          </p:nvPr>
        </p:nvSpPr>
        <p:spPr>
          <a:xfrm>
            <a:off x="0" y="0"/>
            <a:ext cx="8532440" cy="911225"/>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3200" dirty="0" smtClean="0"/>
              <a:t>EML scenarios results: without amplifier</a:t>
            </a:r>
          </a:p>
        </p:txBody>
      </p:sp>
      <p:sp>
        <p:nvSpPr>
          <p:cNvPr id="16387" name="Text Box 3"/>
          <p:cNvSpPr txBox="1">
            <a:spLocks noChangeArrowheads="1"/>
          </p:cNvSpPr>
          <p:nvPr/>
        </p:nvSpPr>
        <p:spPr bwMode="auto">
          <a:xfrm>
            <a:off x="215900" y="980728"/>
            <a:ext cx="8640763" cy="50405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1pPr>
            <a:lvl2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charset="0"/>
                <a:ea typeface="Droid Sans Fallback" charset="0"/>
                <a:cs typeface="Droid Sans Fallback" charset="0"/>
              </a:defRPr>
            </a:lvl9pPr>
          </a:lstStyle>
          <a:p>
            <a:pPr>
              <a:lnSpc>
                <a:spcPct val="90000"/>
              </a:lnSpc>
              <a:spcBef>
                <a:spcPts val="600"/>
              </a:spcBef>
              <a:buClr>
                <a:srgbClr val="00007D"/>
              </a:buClr>
              <a:buSzPct val="75000"/>
              <a:buFont typeface="Wingdings" charset="2"/>
              <a:buChar char=""/>
              <a:defRPr/>
            </a:pPr>
            <a:r>
              <a:rPr lang="en-US" altLang="el-GR" sz="2000" dirty="0" smtClean="0"/>
              <a:t>BER performance at specified bitrate (7.2Gbps) is estimated for maximum overall losses that the system can handle, for range of values of various critical parameters: </a:t>
            </a:r>
          </a:p>
          <a:p>
            <a:pPr marL="1038224" lvl="2" indent="-457200">
              <a:lnSpc>
                <a:spcPct val="90000"/>
              </a:lnSpc>
              <a:spcBef>
                <a:spcPts val="600"/>
              </a:spcBef>
              <a:buSzPct val="75000"/>
              <a:buFont typeface="+mj-lt"/>
              <a:buAutoNum type="arabicPeriod"/>
              <a:defRPr/>
            </a:pPr>
            <a:r>
              <a:rPr lang="en-US" altLang="el-GR" sz="2000" dirty="0" smtClean="0"/>
              <a:t>CW laser output powers(no booster amplifier between CW and MZM) </a:t>
            </a:r>
          </a:p>
          <a:p>
            <a:pPr marL="1038224" lvl="2" indent="-457200">
              <a:lnSpc>
                <a:spcPct val="90000"/>
              </a:lnSpc>
              <a:spcBef>
                <a:spcPts val="600"/>
              </a:spcBef>
              <a:buSzPct val="75000"/>
              <a:buFont typeface="+mj-lt"/>
              <a:buAutoNum type="arabicPeriod"/>
              <a:defRPr/>
            </a:pPr>
            <a:r>
              <a:rPr lang="en-US" altLang="el-GR" sz="2000" dirty="0" smtClean="0"/>
              <a:t>Amplified input powers to MZM (booster amplifier is placed between CW and MZM ) </a:t>
            </a:r>
          </a:p>
          <a:p>
            <a:pPr marL="1038224" lvl="2" indent="-457200">
              <a:lnSpc>
                <a:spcPct val="90000"/>
              </a:lnSpc>
              <a:spcBef>
                <a:spcPts val="600"/>
              </a:spcBef>
              <a:buSzPct val="75000"/>
              <a:buFont typeface="+mj-lt"/>
              <a:buAutoNum type="arabicPeriod"/>
              <a:defRPr/>
            </a:pPr>
            <a:r>
              <a:rPr lang="en-US" altLang="el-GR" sz="2000" dirty="0" smtClean="0"/>
              <a:t>MZM overall losses</a:t>
            </a:r>
          </a:p>
          <a:p>
            <a:pPr marL="1038224" lvl="2" indent="-457200">
              <a:lnSpc>
                <a:spcPct val="90000"/>
              </a:lnSpc>
              <a:spcBef>
                <a:spcPts val="600"/>
              </a:spcBef>
              <a:buSzPct val="75000"/>
              <a:buFont typeface="+mj-lt"/>
              <a:buAutoNum type="arabicPeriod"/>
              <a:defRPr/>
            </a:pPr>
            <a:r>
              <a:rPr lang="en-US" altLang="el-GR" sz="2000" dirty="0" smtClean="0"/>
              <a:t>Detector </a:t>
            </a:r>
            <a:r>
              <a:rPr lang="en-US" altLang="el-GR" sz="2000" dirty="0" err="1" smtClean="0"/>
              <a:t>responsivities</a:t>
            </a:r>
            <a:r>
              <a:rPr lang="en-US" altLang="el-GR" sz="2000" dirty="0" smtClean="0"/>
              <a:t>(range covers both conventional Si/Ge and </a:t>
            </a:r>
            <a:r>
              <a:rPr lang="en-US" altLang="el-GR" sz="2000" dirty="0" err="1" smtClean="0"/>
              <a:t>plasmonic</a:t>
            </a:r>
            <a:r>
              <a:rPr lang="en-US" altLang="el-GR" sz="2000" dirty="0" smtClean="0"/>
              <a:t> detectors)</a:t>
            </a:r>
          </a:p>
          <a:p>
            <a:pPr marL="1038224" lvl="2" indent="-457200">
              <a:lnSpc>
                <a:spcPct val="90000"/>
              </a:lnSpc>
              <a:spcBef>
                <a:spcPts val="600"/>
              </a:spcBef>
              <a:buSzPct val="75000"/>
              <a:buFont typeface="+mj-lt"/>
              <a:buAutoNum type="arabicPeriod"/>
              <a:defRPr/>
            </a:pPr>
            <a:r>
              <a:rPr lang="en-US" altLang="el-GR" sz="2000" dirty="0" smtClean="0"/>
              <a:t>Other system bitrates</a:t>
            </a:r>
          </a:p>
          <a:p>
            <a:pPr>
              <a:lnSpc>
                <a:spcPct val="90000"/>
              </a:lnSpc>
              <a:spcBef>
                <a:spcPts val="600"/>
              </a:spcBef>
              <a:buClr>
                <a:srgbClr val="00007D"/>
              </a:buClr>
              <a:buSzPct val="75000"/>
              <a:buFont typeface="Wingdings" charset="2"/>
              <a:buChar char=""/>
              <a:defRPr/>
            </a:pPr>
            <a:r>
              <a:rPr lang="en-US" altLang="el-GR" sz="2000" dirty="0" smtClean="0"/>
              <a:t>For measuring BER performance versus chip to chip interconnection distance at specified bitrate and other bitrates, data values of interconnection loss in dB/mm and typical ranges of chip to chip distances are required.</a:t>
            </a:r>
          </a:p>
          <a:p>
            <a:pPr>
              <a:lnSpc>
                <a:spcPct val="90000"/>
              </a:lnSpc>
              <a:spcBef>
                <a:spcPts val="600"/>
              </a:spcBef>
              <a:buClrTx/>
              <a:buFontTx/>
              <a:buNone/>
              <a:defRPr/>
            </a:pPr>
            <a:endParaRPr lang="en-US" altLang="el-GR" sz="2400" dirty="0" smtClean="0"/>
          </a:p>
        </p:txBody>
      </p:sp>
    </p:spTree>
    <p:extLst>
      <p:ext uri="{BB962C8B-B14F-4D97-AF65-F5344CB8AC3E}">
        <p14:creationId xmlns="" xmlns:p14="http://schemas.microsoft.com/office/powerpoint/2010/main" val="37344415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793431"/>
            <a:ext cx="4248472" cy="30033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7154" y="116632"/>
            <a:ext cx="6077882" cy="584775"/>
          </a:xfrm>
          <a:prstGeom prst="rect">
            <a:avLst/>
          </a:prstGeom>
          <a:noFill/>
        </p:spPr>
        <p:txBody>
          <a:bodyPr wrap="none" rtlCol="0">
            <a:spAutoFit/>
          </a:bodyPr>
          <a:lstStyle/>
          <a:p>
            <a:r>
              <a:rPr lang="en-US" dirty="0" smtClean="0"/>
              <a:t>Scenario </a:t>
            </a:r>
            <a:r>
              <a:rPr lang="en-US" dirty="0" smtClean="0"/>
              <a:t>2: </a:t>
            </a:r>
            <a:r>
              <a:rPr lang="en-US" dirty="0" smtClean="0"/>
              <a:t>EML DPSK </a:t>
            </a:r>
            <a:r>
              <a:rPr lang="en-US" dirty="0" smtClean="0"/>
              <a:t>results</a:t>
            </a:r>
            <a:endParaRPr lang="el-GR" dirty="0"/>
          </a:p>
        </p:txBody>
      </p:sp>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7984" y="3144367"/>
            <a:ext cx="4533106" cy="320459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Rectangle 1"/>
          <p:cNvSpPr>
            <a:spLocks noGrp="1" noChangeArrowheads="1"/>
          </p:cNvSpPr>
          <p:nvPr>
            <p:ph type="title" idx="4294967295"/>
          </p:nvPr>
        </p:nvSpPr>
        <p:spPr>
          <a:xfrm>
            <a:off x="4211960" y="908720"/>
            <a:ext cx="3266454" cy="1944216"/>
          </a:xfrm>
          <a:solidFill>
            <a:schemeClr val="accent1">
              <a:lumMod val="20000"/>
              <a:lumOff val="80000"/>
            </a:schemeClr>
          </a:solidFill>
        </p:spPr>
        <p:txBody>
          <a:bodyPr/>
          <a:lstStyle/>
          <a:p>
            <a:pPr algn="l"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b="0" dirty="0" smtClean="0"/>
              <a:t>At </a:t>
            </a:r>
            <a:r>
              <a:rPr lang="en-US" altLang="el-GR" sz="1400" b="0" dirty="0" err="1" smtClean="0"/>
              <a:t>const</a:t>
            </a:r>
            <a:r>
              <a:rPr lang="en-US" altLang="el-GR" sz="1400" b="0" dirty="0" smtClean="0"/>
              <a:t> system bitrate:7.2Gbps</a:t>
            </a:r>
            <a:br>
              <a:rPr lang="en-US" altLang="el-GR" sz="1400" b="0" dirty="0" smtClean="0"/>
            </a:br>
            <a:r>
              <a:rPr lang="en-US" altLang="el-GR" sz="1400" b="0" dirty="0" smtClean="0"/>
              <a:t>CW laser power 10dBm</a:t>
            </a:r>
            <a:br>
              <a:rPr lang="en-US" altLang="el-GR" sz="1400" b="0" dirty="0" smtClean="0"/>
            </a:br>
            <a:r>
              <a:rPr lang="en-US" altLang="el-GR" sz="1400" b="0" dirty="0" smtClean="0"/>
              <a:t>and 0.4A/W Rx </a:t>
            </a:r>
            <a:r>
              <a:rPr lang="en-US" altLang="el-GR" sz="1400" b="0" dirty="0" err="1" smtClean="0"/>
              <a:t>responsivity</a:t>
            </a:r>
            <a:r>
              <a:rPr lang="en-US" altLang="el-GR" sz="1400" b="0" dirty="0"/>
              <a:t>.</a:t>
            </a:r>
            <a:r>
              <a:rPr lang="en-US" altLang="el-GR" sz="1400" dirty="0"/>
              <a:t/>
            </a:r>
            <a:br>
              <a:rPr lang="en-US" altLang="el-GR" sz="1400" dirty="0"/>
            </a:br>
            <a:r>
              <a:rPr lang="en-US" altLang="el-GR" sz="1400" dirty="0" smtClean="0"/>
              <a:t>BER </a:t>
            </a:r>
            <a:r>
              <a:rPr lang="en-US" altLang="el-GR" sz="1400" dirty="0"/>
              <a:t>performances </a:t>
            </a:r>
            <a:r>
              <a:rPr lang="en-US" altLang="el-GR" sz="1400" dirty="0" smtClean="0"/>
              <a:t>can </a:t>
            </a:r>
            <a:r>
              <a:rPr lang="en-US" altLang="el-GR" sz="1400" dirty="0"/>
              <a:t>be significantly improved by reducing MZM total losses, especially when system is to be operated at higher than default bit rate (7.2Gbps</a:t>
            </a:r>
            <a:r>
              <a:rPr lang="en-US" altLang="el-GR" sz="1400" dirty="0" smtClean="0"/>
              <a:t>).</a:t>
            </a:r>
            <a:endParaRPr lang="en-US" altLang="el-GR" sz="1400" dirty="0" smtClean="0"/>
          </a:p>
        </p:txBody>
      </p:sp>
      <p:sp>
        <p:nvSpPr>
          <p:cNvPr id="11" name="Rectangle 1"/>
          <p:cNvSpPr>
            <a:spLocks noGrp="1" noChangeArrowheads="1"/>
          </p:cNvSpPr>
          <p:nvPr>
            <p:ph type="title" idx="4294967295"/>
          </p:nvPr>
        </p:nvSpPr>
        <p:spPr>
          <a:xfrm>
            <a:off x="755576" y="4427538"/>
            <a:ext cx="3528392" cy="1305718"/>
          </a:xfrm>
          <a:solidFill>
            <a:schemeClr val="accent1">
              <a:lumMod val="20000"/>
              <a:lumOff val="80000"/>
            </a:schemeClr>
          </a:solidFill>
        </p:spPr>
        <p:txBody>
          <a:bodyPr/>
          <a:lstStyle/>
          <a:p>
            <a:pPr algn="l"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b="0" dirty="0" smtClean="0"/>
              <a:t>At </a:t>
            </a:r>
            <a:r>
              <a:rPr lang="en-US" altLang="el-GR" sz="1400" b="0" dirty="0" err="1" smtClean="0"/>
              <a:t>const</a:t>
            </a:r>
            <a:r>
              <a:rPr lang="en-US" altLang="el-GR" sz="1400" b="0" dirty="0" smtClean="0"/>
              <a:t> system bitrate:7.2Gbps</a:t>
            </a:r>
            <a:br>
              <a:rPr lang="en-US" altLang="el-GR" sz="1400" b="0" dirty="0" smtClean="0"/>
            </a:br>
            <a:r>
              <a:rPr lang="en-US" altLang="el-GR" sz="1400" b="0" dirty="0" smtClean="0"/>
              <a:t>CW laser power 10dBm, MZ </a:t>
            </a:r>
            <a:r>
              <a:rPr lang="en-US" altLang="el-GR" sz="1400" b="0" dirty="0"/>
              <a:t>loss 12dB.</a:t>
            </a:r>
            <a:r>
              <a:rPr lang="en-US" altLang="el-GR" sz="1400" dirty="0"/>
              <a:t/>
            </a:r>
            <a:br>
              <a:rPr lang="en-US" altLang="el-GR" sz="1400" dirty="0"/>
            </a:br>
            <a:r>
              <a:rPr lang="en-US" altLang="el-GR" sz="1400" dirty="0"/>
              <a:t>External laser </a:t>
            </a:r>
            <a:r>
              <a:rPr lang="en-US" altLang="el-GR" sz="1400" dirty="0" smtClean="0"/>
              <a:t>scenario </a:t>
            </a:r>
            <a:r>
              <a:rPr lang="en-US" altLang="el-GR" sz="1400" dirty="0"/>
              <a:t>shows </a:t>
            </a:r>
            <a:r>
              <a:rPr lang="en-US" altLang="el-GR" sz="1400" dirty="0" smtClean="0"/>
              <a:t>good </a:t>
            </a:r>
            <a:r>
              <a:rPr lang="en-US" altLang="el-GR" sz="1400" dirty="0"/>
              <a:t>BER performances </a:t>
            </a:r>
            <a:r>
              <a:rPr lang="en-US" altLang="el-GR" sz="1400" dirty="0" smtClean="0"/>
              <a:t>even for the lowest </a:t>
            </a:r>
            <a:r>
              <a:rPr lang="en-US" altLang="el-GR" sz="1400" dirty="0" err="1" smtClean="0"/>
              <a:t>responsivity</a:t>
            </a:r>
            <a:r>
              <a:rPr lang="en-US" altLang="el-GR" sz="1400" dirty="0" smtClean="0"/>
              <a:t> for system losses up to </a:t>
            </a:r>
            <a:r>
              <a:rPr lang="en-US" altLang="el-GR" sz="1400" dirty="0" smtClean="0"/>
              <a:t>10dB</a:t>
            </a:r>
            <a:endParaRPr lang="en-US" altLang="el-GR" sz="1400" dirty="0" smtClean="0"/>
          </a:p>
        </p:txBody>
      </p:sp>
    </p:spTree>
    <p:extLst>
      <p:ext uri="{BB962C8B-B14F-4D97-AF65-F5344CB8AC3E}">
        <p14:creationId xmlns="" xmlns:p14="http://schemas.microsoft.com/office/powerpoint/2010/main" val="39574415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idx="4294967295"/>
          </p:nvPr>
        </p:nvSpPr>
        <p:spPr>
          <a:xfrm>
            <a:off x="4283968" y="908720"/>
            <a:ext cx="3456384" cy="1152128"/>
          </a:xfrm>
          <a:solidFill>
            <a:schemeClr val="accent1">
              <a:lumMod val="20000"/>
              <a:lumOff val="80000"/>
            </a:schemeClr>
          </a:solidFill>
        </p:spPr>
        <p:txBody>
          <a:bodyPr/>
          <a:lstStyle/>
          <a:p>
            <a:pPr algn="l"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b="0" dirty="0" smtClean="0"/>
              <a:t>CW laser power 10dBm and 0.4A/W Rx </a:t>
            </a:r>
            <a:r>
              <a:rPr lang="en-US" altLang="el-GR" sz="1400" b="0" dirty="0" err="1" smtClean="0"/>
              <a:t>responsivity</a:t>
            </a:r>
            <a:r>
              <a:rPr lang="en-US" altLang="el-GR" sz="1400" b="0" dirty="0" smtClean="0"/>
              <a:t>.</a:t>
            </a:r>
            <a:r>
              <a:rPr lang="en-US" altLang="el-GR" sz="1400" dirty="0" smtClean="0"/>
              <a:t/>
            </a:r>
            <a:br>
              <a:rPr lang="en-US" altLang="el-GR" sz="1400" dirty="0" smtClean="0"/>
            </a:br>
            <a:r>
              <a:rPr lang="en-US" altLang="el-GR" sz="1400" dirty="0" smtClean="0"/>
              <a:t>System shows  quite good BER performance for bit rates up to 20Gbps and overall losses up to 15dB</a:t>
            </a:r>
          </a:p>
        </p:txBody>
      </p:sp>
      <p:pic>
        <p:nvPicPr>
          <p:cNvPr id="6" name="Picture 2" descr="E:\MORE SLIDES\BER vs loss margin for Amp NF-DPSK NE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4725" y="2780928"/>
            <a:ext cx="4752529"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1"/>
          <p:cNvSpPr>
            <a:spLocks noGrp="1" noChangeArrowheads="1"/>
          </p:cNvSpPr>
          <p:nvPr>
            <p:ph type="title" idx="4294967295"/>
          </p:nvPr>
        </p:nvSpPr>
        <p:spPr>
          <a:xfrm>
            <a:off x="467544" y="3861048"/>
            <a:ext cx="3456384" cy="1872208"/>
          </a:xfrm>
          <a:solidFill>
            <a:schemeClr val="accent1">
              <a:lumMod val="20000"/>
              <a:lumOff val="80000"/>
            </a:schemeClr>
          </a:solidFill>
        </p:spPr>
        <p:txBody>
          <a:bodyPr/>
          <a:lstStyle/>
          <a:p>
            <a:pPr algn="l"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b="0" dirty="0" smtClean="0"/>
              <a:t>CW laser power 10dBm and 0.4A/W Rx </a:t>
            </a:r>
            <a:r>
              <a:rPr lang="en-US" altLang="el-GR" sz="1400" b="0" dirty="0" err="1" smtClean="0"/>
              <a:t>responsivity</a:t>
            </a:r>
            <a:r>
              <a:rPr lang="en-US" altLang="el-GR" sz="1400" b="0" dirty="0" smtClean="0"/>
              <a:t> at default bitrate(7.2Gbps) for various Noise Figures (NF) when an amplifier is used prior to detector(10dB target Gain).</a:t>
            </a:r>
            <a:r>
              <a:rPr lang="en-US" altLang="el-GR" sz="1400" dirty="0" smtClean="0"/>
              <a:t/>
            </a:r>
            <a:br>
              <a:rPr lang="en-US" altLang="el-GR" sz="1400" dirty="0" smtClean="0"/>
            </a:br>
            <a:r>
              <a:rPr lang="en-US" altLang="el-GR" sz="1400" dirty="0" smtClean="0"/>
              <a:t>System shows  good BER performance for quite all NF range for total system loss around 20dB </a:t>
            </a:r>
          </a:p>
        </p:txBody>
      </p:sp>
      <p:pic>
        <p:nvPicPr>
          <p:cNvPr id="8" name="Picture 2" descr="C:\Users\thymios Lallas\Desktop\ber vs margin loss for various bitrates-DPS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5" y="121050"/>
            <a:ext cx="4104455" cy="3307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5182081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E:\MORE SLIDES\BER vs loss margin for RESPONSIVITIES-OOK no amp NEW.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6" y="2924944"/>
            <a:ext cx="4464496" cy="3322846"/>
          </a:xfrm>
          <a:prstGeom prst="rect">
            <a:avLst/>
          </a:prstGeom>
          <a:noFill/>
          <a:extLst>
            <a:ext uri="{909E8E84-426E-40DD-AFC4-6F175D3DCCD1}">
              <a14:hiddenFill xmlns="" xmlns:a14="http://schemas.microsoft.com/office/drawing/2010/main">
                <a:solidFill>
                  <a:srgbClr val="FFFFFF"/>
                </a:solidFill>
              </a14:hiddenFill>
            </a:ext>
          </a:extLst>
        </p:spPr>
      </p:pic>
      <p:pic>
        <p:nvPicPr>
          <p:cNvPr id="62467" name="Picture 3" descr="E:\MORE SLIDES\BER vs loss margin for MZ losses-OOK no amp NEW.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764704"/>
            <a:ext cx="3960440" cy="294768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7154" y="116632"/>
            <a:ext cx="5871094" cy="584775"/>
          </a:xfrm>
          <a:prstGeom prst="rect">
            <a:avLst/>
          </a:prstGeom>
          <a:noFill/>
        </p:spPr>
        <p:txBody>
          <a:bodyPr wrap="none" rtlCol="0">
            <a:spAutoFit/>
          </a:bodyPr>
          <a:lstStyle/>
          <a:p>
            <a:r>
              <a:rPr lang="en-US" dirty="0" smtClean="0"/>
              <a:t>Scenario </a:t>
            </a:r>
            <a:r>
              <a:rPr lang="en-US" dirty="0" smtClean="0"/>
              <a:t>3: </a:t>
            </a:r>
            <a:r>
              <a:rPr lang="en-US" dirty="0" smtClean="0"/>
              <a:t>EML OOK </a:t>
            </a:r>
            <a:r>
              <a:rPr lang="en-US" dirty="0" smtClean="0"/>
              <a:t>results</a:t>
            </a:r>
            <a:endParaRPr lang="el-GR" dirty="0"/>
          </a:p>
        </p:txBody>
      </p:sp>
      <p:sp>
        <p:nvSpPr>
          <p:cNvPr id="12" name="Rectangle 1"/>
          <p:cNvSpPr>
            <a:spLocks noGrp="1" noChangeArrowheads="1"/>
          </p:cNvSpPr>
          <p:nvPr>
            <p:ph type="title" idx="4294967295"/>
          </p:nvPr>
        </p:nvSpPr>
        <p:spPr>
          <a:xfrm>
            <a:off x="4067944" y="836712"/>
            <a:ext cx="3266454" cy="1871414"/>
          </a:xfrm>
          <a:solidFill>
            <a:schemeClr val="accent1">
              <a:lumMod val="20000"/>
              <a:lumOff val="80000"/>
            </a:schemeClr>
          </a:solidFill>
        </p:spPr>
        <p:txBody>
          <a:bodyPr/>
          <a:lstStyle/>
          <a:p>
            <a:pPr algn="l"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b="0" dirty="0" smtClean="0"/>
              <a:t>At </a:t>
            </a:r>
            <a:r>
              <a:rPr lang="en-US" altLang="el-GR" sz="1400" b="0" dirty="0" err="1" smtClean="0"/>
              <a:t>const</a:t>
            </a:r>
            <a:r>
              <a:rPr lang="en-US" altLang="el-GR" sz="1400" b="0" dirty="0" smtClean="0"/>
              <a:t> system bitrate:7.2Gbps</a:t>
            </a:r>
            <a:br>
              <a:rPr lang="en-US" altLang="el-GR" sz="1400" b="0" dirty="0" smtClean="0"/>
            </a:br>
            <a:r>
              <a:rPr lang="en-US" altLang="el-GR" sz="1400" b="0" dirty="0" smtClean="0"/>
              <a:t>CW laser power 10dBm</a:t>
            </a:r>
            <a:br>
              <a:rPr lang="en-US" altLang="el-GR" sz="1400" b="0" dirty="0" smtClean="0"/>
            </a:br>
            <a:r>
              <a:rPr lang="en-US" altLang="el-GR" sz="1400" b="0" dirty="0" smtClean="0"/>
              <a:t>and 0.4A/W Rx </a:t>
            </a:r>
            <a:r>
              <a:rPr lang="en-US" altLang="el-GR" sz="1400" b="0" dirty="0" err="1" smtClean="0"/>
              <a:t>responsivity</a:t>
            </a:r>
            <a:r>
              <a:rPr lang="en-US" altLang="el-GR" sz="1400" b="0" dirty="0"/>
              <a:t>.</a:t>
            </a:r>
            <a:r>
              <a:rPr lang="en-US" altLang="el-GR" sz="1400" dirty="0"/>
              <a:t/>
            </a:r>
            <a:br>
              <a:rPr lang="en-US" altLang="el-GR" sz="1400" dirty="0"/>
            </a:br>
            <a:r>
              <a:rPr lang="en-US" altLang="el-GR" sz="1400" dirty="0" smtClean="0"/>
              <a:t>BER </a:t>
            </a:r>
            <a:r>
              <a:rPr lang="en-US" altLang="el-GR" sz="1400" dirty="0"/>
              <a:t>performances </a:t>
            </a:r>
            <a:r>
              <a:rPr lang="en-US" altLang="el-GR" sz="1400" dirty="0" smtClean="0"/>
              <a:t>can </a:t>
            </a:r>
            <a:r>
              <a:rPr lang="en-US" altLang="el-GR" sz="1400" dirty="0"/>
              <a:t>be significantly improved by reducing MZM total losses, </a:t>
            </a:r>
            <a:r>
              <a:rPr lang="en-US" altLang="el-GR" sz="1400" dirty="0" smtClean="0"/>
              <a:t>and the improvements will be greater than DPSK scenario</a:t>
            </a:r>
            <a:r>
              <a:rPr lang="en-US" altLang="el-GR" sz="1400" dirty="0" smtClean="0"/>
              <a:t>.</a:t>
            </a:r>
            <a:endParaRPr lang="en-US" altLang="el-GR" sz="1400" dirty="0" smtClean="0"/>
          </a:p>
        </p:txBody>
      </p:sp>
      <p:sp>
        <p:nvSpPr>
          <p:cNvPr id="13" name="Rectangle 1"/>
          <p:cNvSpPr>
            <a:spLocks noGrp="1" noChangeArrowheads="1"/>
          </p:cNvSpPr>
          <p:nvPr>
            <p:ph type="title" idx="4294967295"/>
          </p:nvPr>
        </p:nvSpPr>
        <p:spPr>
          <a:xfrm>
            <a:off x="755576" y="4293096"/>
            <a:ext cx="3528392" cy="1440160"/>
          </a:xfrm>
          <a:solidFill>
            <a:schemeClr val="accent1">
              <a:lumMod val="20000"/>
              <a:lumOff val="80000"/>
            </a:schemeClr>
          </a:solidFill>
        </p:spPr>
        <p:txBody>
          <a:bodyPr/>
          <a:lstStyle/>
          <a:p>
            <a:pPr algn="l"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b="0" dirty="0" smtClean="0"/>
              <a:t>At </a:t>
            </a:r>
            <a:r>
              <a:rPr lang="en-US" altLang="el-GR" sz="1400" b="0" dirty="0" err="1" smtClean="0"/>
              <a:t>const</a:t>
            </a:r>
            <a:r>
              <a:rPr lang="en-US" altLang="el-GR" sz="1400" b="0" dirty="0" smtClean="0"/>
              <a:t> system bitrate:7.2Gbps</a:t>
            </a:r>
            <a:br>
              <a:rPr lang="en-US" altLang="el-GR" sz="1400" b="0" dirty="0" smtClean="0"/>
            </a:br>
            <a:r>
              <a:rPr lang="en-US" altLang="el-GR" sz="1400" b="0" dirty="0" smtClean="0"/>
              <a:t>CW laser power 10dBm, MZ </a:t>
            </a:r>
            <a:r>
              <a:rPr lang="en-US" altLang="el-GR" sz="1400" b="0" dirty="0"/>
              <a:t>loss 12dB.</a:t>
            </a:r>
            <a:r>
              <a:rPr lang="en-US" altLang="el-GR" sz="1400" dirty="0"/>
              <a:t/>
            </a:r>
            <a:br>
              <a:rPr lang="en-US" altLang="el-GR" sz="1400" dirty="0"/>
            </a:br>
            <a:r>
              <a:rPr lang="en-US" altLang="el-GR" sz="1400" dirty="0" smtClean="0"/>
              <a:t>Again, OOK scenario </a:t>
            </a:r>
            <a:r>
              <a:rPr lang="en-US" altLang="el-GR" sz="1400" dirty="0"/>
              <a:t>shows  </a:t>
            </a:r>
            <a:r>
              <a:rPr lang="en-US" altLang="el-GR" sz="1400" dirty="0" smtClean="0"/>
              <a:t>adequate </a:t>
            </a:r>
            <a:r>
              <a:rPr lang="en-US" altLang="el-GR" sz="1400" dirty="0"/>
              <a:t>BER </a:t>
            </a:r>
            <a:r>
              <a:rPr lang="en-US" altLang="el-GR" sz="1400" dirty="0" smtClean="0"/>
              <a:t>performance even for  the lowest </a:t>
            </a:r>
            <a:r>
              <a:rPr lang="en-US" altLang="el-GR" sz="1400" dirty="0" err="1" smtClean="0"/>
              <a:t>responsivity</a:t>
            </a:r>
            <a:r>
              <a:rPr lang="en-US" altLang="el-GR" sz="1400" dirty="0" smtClean="0"/>
              <a:t> for system losses up to </a:t>
            </a:r>
            <a:r>
              <a:rPr lang="en-US" altLang="el-GR" sz="1400" dirty="0" smtClean="0"/>
              <a:t>10dB</a:t>
            </a:r>
            <a:endParaRPr lang="en-US" altLang="el-GR" sz="1400" dirty="0" smtClean="0"/>
          </a:p>
        </p:txBody>
      </p:sp>
    </p:spTree>
    <p:extLst>
      <p:ext uri="{BB962C8B-B14F-4D97-AF65-F5344CB8AC3E}">
        <p14:creationId xmlns="" xmlns:p14="http://schemas.microsoft.com/office/powerpoint/2010/main" val="20112169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MORE SLIDES\BER vs loss margin for BITRATES-OOK no amp NE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40" y="139611"/>
            <a:ext cx="4582165" cy="341042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E:\MORE SLIDES\BER vs loss margin for Amp NF-OOK NE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3212976"/>
            <a:ext cx="4248472" cy="30963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1"/>
          <p:cNvSpPr>
            <a:spLocks noGrp="1" noChangeArrowheads="1"/>
          </p:cNvSpPr>
          <p:nvPr>
            <p:ph type="title" idx="4294967295"/>
          </p:nvPr>
        </p:nvSpPr>
        <p:spPr>
          <a:xfrm>
            <a:off x="1187624" y="3861048"/>
            <a:ext cx="3456384" cy="1872208"/>
          </a:xfrm>
          <a:solidFill>
            <a:schemeClr val="accent1">
              <a:lumMod val="20000"/>
              <a:lumOff val="80000"/>
            </a:schemeClr>
          </a:solidFill>
        </p:spPr>
        <p:txBody>
          <a:bodyPr/>
          <a:lstStyle/>
          <a:p>
            <a:pPr algn="l"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b="0" dirty="0" smtClean="0"/>
              <a:t>CW laser power 10dBm and 0.4A/W Rx </a:t>
            </a:r>
            <a:r>
              <a:rPr lang="en-US" altLang="el-GR" sz="1400" b="0" dirty="0" err="1" smtClean="0"/>
              <a:t>responsivity</a:t>
            </a:r>
            <a:r>
              <a:rPr lang="en-US" altLang="el-GR" sz="1400" b="0" dirty="0" smtClean="0"/>
              <a:t> at default bitrate(7.2Gbps) for various Noise Figures (NF) when an amplifier is used prior to detector(10dB target Gain).</a:t>
            </a:r>
            <a:br>
              <a:rPr lang="en-US" altLang="el-GR" sz="1400" b="0" dirty="0" smtClean="0"/>
            </a:br>
            <a:r>
              <a:rPr lang="en-US" altLang="el-GR" sz="1400" dirty="0" smtClean="0"/>
              <a:t>System shows  good BER performance for quite all NF range for total system loss up to 25dB </a:t>
            </a:r>
          </a:p>
        </p:txBody>
      </p:sp>
      <p:sp>
        <p:nvSpPr>
          <p:cNvPr id="7" name="Rectangle 1"/>
          <p:cNvSpPr>
            <a:spLocks noGrp="1" noChangeArrowheads="1"/>
          </p:cNvSpPr>
          <p:nvPr>
            <p:ph type="title" idx="4294967295"/>
          </p:nvPr>
        </p:nvSpPr>
        <p:spPr>
          <a:xfrm>
            <a:off x="4572000" y="764704"/>
            <a:ext cx="3456384" cy="1296144"/>
          </a:xfrm>
          <a:solidFill>
            <a:schemeClr val="accent1">
              <a:lumMod val="20000"/>
              <a:lumOff val="80000"/>
            </a:schemeClr>
          </a:solidFill>
        </p:spPr>
        <p:txBody>
          <a:bodyPr/>
          <a:lstStyle/>
          <a:p>
            <a:pPr algn="l"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sz="1400" b="0" dirty="0" smtClean="0"/>
              <a:t>CW laser power 10dBm and 0.4A/W Rx </a:t>
            </a:r>
            <a:r>
              <a:rPr lang="en-US" altLang="el-GR" sz="1400" b="0" dirty="0" err="1" smtClean="0"/>
              <a:t>responsivity</a:t>
            </a:r>
            <a:r>
              <a:rPr lang="en-US" altLang="el-GR" sz="1400" b="0" dirty="0" smtClean="0"/>
              <a:t>.</a:t>
            </a:r>
            <a:r>
              <a:rPr lang="en-US" altLang="el-GR" sz="1400" dirty="0" smtClean="0"/>
              <a:t/>
            </a:r>
            <a:br>
              <a:rPr lang="en-US" altLang="el-GR" sz="1400" dirty="0" smtClean="0"/>
            </a:br>
            <a:r>
              <a:rPr lang="en-US" altLang="el-GR" sz="1400" dirty="0" smtClean="0"/>
              <a:t>System shows  quite good BER performance for all range of bit rates and for overall losses up to </a:t>
            </a:r>
            <a:r>
              <a:rPr lang="en-US" altLang="el-GR" sz="1400" dirty="0" smtClean="0"/>
              <a:t>15dB</a:t>
            </a:r>
            <a:endParaRPr lang="en-US" altLang="el-GR" sz="1400" dirty="0" smtClean="0"/>
          </a:p>
        </p:txBody>
      </p:sp>
    </p:spTree>
    <p:extLst>
      <p:ext uri="{BB962C8B-B14F-4D97-AF65-F5344CB8AC3E}">
        <p14:creationId xmlns="" xmlns:p14="http://schemas.microsoft.com/office/powerpoint/2010/main" val="3863413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2"/>
          <p:cNvSpPr txBox="1">
            <a:spLocks noChangeArrowheads="1"/>
          </p:cNvSpPr>
          <p:nvPr/>
        </p:nvSpPr>
        <p:spPr bwMode="auto">
          <a:xfrm>
            <a:off x="107504" y="44624"/>
            <a:ext cx="8229600"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Droid Sans Fallback" charset="0"/>
                <a:cs typeface="Droid Sans Fallback"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9pPr>
          </a:lstStyle>
          <a:p>
            <a:pPr eaLnBrk="1" hangingPunct="1">
              <a:spcBef>
                <a:spcPct val="0"/>
              </a:spcBef>
              <a:buClrTx/>
              <a:buFontTx/>
              <a:buNone/>
            </a:pPr>
            <a:r>
              <a:rPr lang="en-US" altLang="el-GR" sz="2600" dirty="0"/>
              <a:t>Conclusions</a:t>
            </a:r>
          </a:p>
        </p:txBody>
      </p:sp>
      <p:sp>
        <p:nvSpPr>
          <p:cNvPr id="45061" name="Text Box 3"/>
          <p:cNvSpPr txBox="1">
            <a:spLocks noChangeArrowheads="1"/>
          </p:cNvSpPr>
          <p:nvPr/>
        </p:nvSpPr>
        <p:spPr bwMode="auto">
          <a:xfrm>
            <a:off x="320675" y="1628775"/>
            <a:ext cx="8362950" cy="3886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eaLnBrk="0" hangingPunct="0">
              <a:spcBef>
                <a:spcPts val="8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200">
                <a:solidFill>
                  <a:srgbClr val="000000"/>
                </a:solidFill>
                <a:latin typeface="Arial" charset="0"/>
                <a:ea typeface="Droid Sans Fallback" charset="0"/>
                <a:cs typeface="Droid Sans Fallback" charset="0"/>
              </a:defRPr>
            </a:lvl1pPr>
            <a:lvl2pPr eaLnBrk="0" hangingPunct="0">
              <a:spcBef>
                <a:spcPts val="7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800">
                <a:solidFill>
                  <a:srgbClr val="000000"/>
                </a:solidFill>
                <a:latin typeface="Arial" charset="0"/>
                <a:ea typeface="Droid Sans Fallback" charset="0"/>
                <a:cs typeface="Droid Sans Fallback" charset="0"/>
              </a:defRPr>
            </a:lvl2pPr>
            <a:lvl3pPr eaLnBrk="0" hangingPunct="0">
              <a:spcBef>
                <a:spcPts val="6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000000"/>
                </a:solidFill>
                <a:latin typeface="Arial" charset="0"/>
                <a:ea typeface="Droid Sans Fallback" charset="0"/>
                <a:cs typeface="Droid Sans Fallback" charset="0"/>
              </a:defRPr>
            </a:lvl3pPr>
            <a:lvl4pPr eaLnBrk="0" hangingPunct="0">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4pPr>
            <a:lvl5pPr eaLnBrk="0" hangingPunct="0">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9pPr>
          </a:lstStyle>
          <a:p>
            <a:pPr eaLnBrk="1" hangingPunct="1">
              <a:lnSpc>
                <a:spcPct val="90000"/>
              </a:lnSpc>
              <a:spcBef>
                <a:spcPts val="600"/>
              </a:spcBef>
              <a:buClr>
                <a:srgbClr val="00007D"/>
              </a:buClr>
              <a:buSzPct val="75000"/>
              <a:buFont typeface="Wingdings" charset="2"/>
              <a:buChar char=""/>
            </a:pPr>
            <a:r>
              <a:rPr lang="en-US" altLang="el-GR" sz="2400"/>
              <a:t>Direclty modulated (DML) scenario shows poor BER performance for such low operating laser powers(40uW).</a:t>
            </a:r>
          </a:p>
          <a:p>
            <a:pPr eaLnBrk="1" hangingPunct="1">
              <a:lnSpc>
                <a:spcPct val="90000"/>
              </a:lnSpc>
              <a:spcBef>
                <a:spcPts val="600"/>
              </a:spcBef>
              <a:buClr>
                <a:srgbClr val="00007D"/>
              </a:buClr>
              <a:buSzPct val="75000"/>
              <a:buFont typeface="Wingdings" charset="2"/>
              <a:buChar char=""/>
            </a:pPr>
            <a:r>
              <a:rPr lang="en-US" altLang="el-GR" sz="2400"/>
              <a:t>Moreover a significant number of parameters concerning primarily the laser structure were not possible to be estimated as long as the specific device is under development. This creates a large number of uncertainties for the accurate evaluation of the DML-based system</a:t>
            </a:r>
          </a:p>
        </p:txBody>
      </p:sp>
    </p:spTree>
    <p:extLst>
      <p:ext uri="{BB962C8B-B14F-4D97-AF65-F5344CB8AC3E}">
        <p14:creationId xmlns="" xmlns:p14="http://schemas.microsoft.com/office/powerpoint/2010/main" val="18464867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2"/>
          <p:cNvSpPr txBox="1">
            <a:spLocks noChangeArrowheads="1"/>
          </p:cNvSpPr>
          <p:nvPr/>
        </p:nvSpPr>
        <p:spPr bwMode="auto">
          <a:xfrm>
            <a:off x="179512" y="116632"/>
            <a:ext cx="8229600"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Droid Sans Fallback" charset="0"/>
                <a:cs typeface="Droid Sans Fallback"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9pPr>
          </a:lstStyle>
          <a:p>
            <a:pPr eaLnBrk="1" hangingPunct="1">
              <a:spcBef>
                <a:spcPct val="0"/>
              </a:spcBef>
              <a:buClrTx/>
              <a:buFontTx/>
              <a:buNone/>
            </a:pPr>
            <a:r>
              <a:rPr lang="en-US" altLang="el-GR" sz="2600" dirty="0"/>
              <a:t>Conclusions</a:t>
            </a:r>
          </a:p>
        </p:txBody>
      </p:sp>
      <p:sp>
        <p:nvSpPr>
          <p:cNvPr id="46085" name="Text Box 3"/>
          <p:cNvSpPr txBox="1">
            <a:spLocks noChangeArrowheads="1"/>
          </p:cNvSpPr>
          <p:nvPr/>
        </p:nvSpPr>
        <p:spPr bwMode="auto">
          <a:xfrm>
            <a:off x="320675" y="1628775"/>
            <a:ext cx="8362950" cy="3886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eaLnBrk="0" hangingPunct="0">
              <a:spcBef>
                <a:spcPts val="8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3200">
                <a:solidFill>
                  <a:srgbClr val="000000"/>
                </a:solidFill>
                <a:latin typeface="Arial" charset="0"/>
                <a:ea typeface="Droid Sans Fallback" charset="0"/>
                <a:cs typeface="Droid Sans Fallback" charset="0"/>
              </a:defRPr>
            </a:lvl1pPr>
            <a:lvl2pPr eaLnBrk="0" hangingPunct="0">
              <a:spcBef>
                <a:spcPts val="7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800">
                <a:solidFill>
                  <a:srgbClr val="000000"/>
                </a:solidFill>
                <a:latin typeface="Arial" charset="0"/>
                <a:ea typeface="Droid Sans Fallback" charset="0"/>
                <a:cs typeface="Droid Sans Fallback" charset="0"/>
              </a:defRPr>
            </a:lvl2pPr>
            <a:lvl3pPr eaLnBrk="0" hangingPunct="0">
              <a:spcBef>
                <a:spcPts val="6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400">
                <a:solidFill>
                  <a:srgbClr val="000000"/>
                </a:solidFill>
                <a:latin typeface="Arial" charset="0"/>
                <a:ea typeface="Droid Sans Fallback" charset="0"/>
                <a:cs typeface="Droid Sans Fallback" charset="0"/>
              </a:defRPr>
            </a:lvl3pPr>
            <a:lvl4pPr eaLnBrk="0" hangingPunct="0">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4pPr>
            <a:lvl5pPr eaLnBrk="0" hangingPunct="0">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sz="2000">
                <a:solidFill>
                  <a:srgbClr val="000000"/>
                </a:solidFill>
                <a:latin typeface="Arial" charset="0"/>
                <a:ea typeface="Droid Sans Fallback" charset="0"/>
                <a:cs typeface="Droid Sans Fallback" charset="0"/>
              </a:defRPr>
            </a:lvl9pPr>
          </a:lstStyle>
          <a:p>
            <a:pPr eaLnBrk="1" hangingPunct="1">
              <a:lnSpc>
                <a:spcPct val="90000"/>
              </a:lnSpc>
              <a:spcBef>
                <a:spcPts val="600"/>
              </a:spcBef>
              <a:buClr>
                <a:srgbClr val="00007D"/>
              </a:buClr>
              <a:buSzPct val="75000"/>
              <a:buFont typeface="Wingdings" charset="2"/>
              <a:buChar char=""/>
            </a:pPr>
            <a:r>
              <a:rPr lang="en-US" altLang="el-GR" sz="2400" dirty="0" smtClean="0"/>
              <a:t>External laser scenario with MZM shows </a:t>
            </a:r>
            <a:r>
              <a:rPr lang="en-US" altLang="el-GR" sz="2400" dirty="0"/>
              <a:t>better BER performances than DML but they can be significantly improved by reducing MZM total losses, especially when system is to be operated at higher than default bit </a:t>
            </a:r>
            <a:r>
              <a:rPr lang="en-US" altLang="el-GR" sz="2400" dirty="0" smtClean="0"/>
              <a:t>rate (</a:t>
            </a:r>
            <a:r>
              <a:rPr lang="en-US" altLang="el-GR" sz="2400" dirty="0"/>
              <a:t>7.2Gbps).</a:t>
            </a:r>
          </a:p>
          <a:p>
            <a:pPr eaLnBrk="1" hangingPunct="1">
              <a:lnSpc>
                <a:spcPct val="90000"/>
              </a:lnSpc>
              <a:spcBef>
                <a:spcPts val="600"/>
              </a:spcBef>
              <a:buClr>
                <a:srgbClr val="00007D"/>
              </a:buClr>
              <a:buSzPct val="75000"/>
              <a:buFont typeface="Wingdings" charset="2"/>
              <a:buChar char=""/>
            </a:pPr>
            <a:r>
              <a:rPr lang="en-US" altLang="el-GR" sz="2400" dirty="0" smtClean="0"/>
              <a:t>External laser scenario </a:t>
            </a:r>
            <a:r>
              <a:rPr lang="en-US" altLang="el-GR" sz="2400" dirty="0"/>
              <a:t>performance can be greatly enhanced by placing a </a:t>
            </a:r>
            <a:r>
              <a:rPr lang="en-US" altLang="el-GR" sz="2400" dirty="0" smtClean="0"/>
              <a:t>optical amplifier </a:t>
            </a:r>
            <a:r>
              <a:rPr lang="en-US" altLang="el-GR" sz="2400" dirty="0"/>
              <a:t>prior to detector, extending system total loss margins. </a:t>
            </a:r>
          </a:p>
          <a:p>
            <a:pPr eaLnBrk="1" hangingPunct="1">
              <a:lnSpc>
                <a:spcPct val="90000"/>
              </a:lnSpc>
              <a:spcBef>
                <a:spcPts val="600"/>
              </a:spcBef>
              <a:buClr>
                <a:srgbClr val="00007D"/>
              </a:buClr>
              <a:buSzPct val="75000"/>
              <a:buFont typeface="Wingdings" charset="2"/>
              <a:buChar char=""/>
            </a:pPr>
            <a:endParaRPr lang="en-US" altLang="el-GR" sz="2400" dirty="0"/>
          </a:p>
        </p:txBody>
      </p:sp>
    </p:spTree>
    <p:extLst>
      <p:ext uri="{BB962C8B-B14F-4D97-AF65-F5344CB8AC3E}">
        <p14:creationId xmlns="" xmlns:p14="http://schemas.microsoft.com/office/powerpoint/2010/main" val="5512033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smtClean="0"/>
              <a:t>WP2 Position in Project</a:t>
            </a:r>
            <a:endParaRPr lang="el-GR" sz="3200" smtClean="0"/>
          </a:p>
        </p:txBody>
      </p:sp>
      <p:sp>
        <p:nvSpPr>
          <p:cNvPr id="6147" name="Rectangle 5"/>
          <p:cNvSpPr>
            <a:spLocks noChangeArrowheads="1"/>
          </p:cNvSpPr>
          <p:nvPr/>
        </p:nvSpPr>
        <p:spPr bwMode="auto">
          <a:xfrm>
            <a:off x="3276600" y="1628775"/>
            <a:ext cx="914400" cy="33813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endParaRPr lang="el-GR"/>
          </a:p>
        </p:txBody>
      </p:sp>
      <p:pic>
        <p:nvPicPr>
          <p:cNvPr id="6148"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4063" y="1196975"/>
            <a:ext cx="5895975" cy="436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ounded Rectangle 5"/>
          <p:cNvSpPr/>
          <p:nvPr/>
        </p:nvSpPr>
        <p:spPr bwMode="auto">
          <a:xfrm>
            <a:off x="1636806" y="1061584"/>
            <a:ext cx="5150509" cy="1014904"/>
          </a:xfrm>
          <a:prstGeom prst="roundRect">
            <a:avLst/>
          </a:prstGeom>
          <a:noFill/>
          <a:ln w="0" cap="flat" cmpd="sng" algn="ctr">
            <a:solidFill>
              <a:srgbClr val="00B0F0">
                <a:alpha val="3000"/>
              </a:srgbClr>
            </a:solidFill>
            <a:prstDash val="solid"/>
            <a:round/>
            <a:headEnd type="none" w="med" len="med"/>
            <a:tailEnd type="none" w="med" len="med"/>
          </a:ln>
          <a:effectLst>
            <a:glow rad="254000">
              <a:srgbClr val="00B0F0"/>
            </a:glow>
          </a:effectLst>
        </p:spPr>
        <p:txBody>
          <a:bodyPr>
            <a:spAutoFit/>
          </a:bodyPr>
          <a:lstStyle>
            <a:defPPr>
              <a:defRPr lang="en-US"/>
            </a:defPPr>
            <a:lvl1pPr algn="l" rtl="0" fontAlgn="base">
              <a:spcBef>
                <a:spcPct val="0"/>
              </a:spcBef>
              <a:spcAft>
                <a:spcPct val="0"/>
              </a:spcAft>
              <a:defRPr b="1" kern="1200">
                <a:solidFill>
                  <a:srgbClr val="220060"/>
                </a:solidFill>
                <a:latin typeface="Arial" charset="0"/>
                <a:ea typeface="+mn-ea"/>
                <a:cs typeface="+mn-cs"/>
              </a:defRPr>
            </a:lvl1pPr>
            <a:lvl2pPr marL="457200" algn="l" rtl="0" fontAlgn="base">
              <a:spcBef>
                <a:spcPct val="0"/>
              </a:spcBef>
              <a:spcAft>
                <a:spcPct val="0"/>
              </a:spcAft>
              <a:defRPr b="1" kern="1200">
                <a:solidFill>
                  <a:srgbClr val="220060"/>
                </a:solidFill>
                <a:latin typeface="Arial" charset="0"/>
                <a:ea typeface="+mn-ea"/>
                <a:cs typeface="+mn-cs"/>
              </a:defRPr>
            </a:lvl2pPr>
            <a:lvl3pPr marL="914400" algn="l" rtl="0" fontAlgn="base">
              <a:spcBef>
                <a:spcPct val="0"/>
              </a:spcBef>
              <a:spcAft>
                <a:spcPct val="0"/>
              </a:spcAft>
              <a:defRPr b="1" kern="1200">
                <a:solidFill>
                  <a:srgbClr val="220060"/>
                </a:solidFill>
                <a:latin typeface="Arial" charset="0"/>
                <a:ea typeface="+mn-ea"/>
                <a:cs typeface="+mn-cs"/>
              </a:defRPr>
            </a:lvl3pPr>
            <a:lvl4pPr marL="1371600" algn="l" rtl="0" fontAlgn="base">
              <a:spcBef>
                <a:spcPct val="0"/>
              </a:spcBef>
              <a:spcAft>
                <a:spcPct val="0"/>
              </a:spcAft>
              <a:defRPr b="1" kern="1200">
                <a:solidFill>
                  <a:srgbClr val="220060"/>
                </a:solidFill>
                <a:latin typeface="Arial" charset="0"/>
                <a:ea typeface="+mn-ea"/>
                <a:cs typeface="+mn-cs"/>
              </a:defRPr>
            </a:lvl4pPr>
            <a:lvl5pPr marL="1828800" algn="l" rtl="0" fontAlgn="base">
              <a:spcBef>
                <a:spcPct val="0"/>
              </a:spcBef>
              <a:spcAft>
                <a:spcPct val="0"/>
              </a:spcAft>
              <a:defRPr b="1" kern="1200">
                <a:solidFill>
                  <a:srgbClr val="220060"/>
                </a:solidFill>
                <a:latin typeface="Arial" charset="0"/>
                <a:ea typeface="+mn-ea"/>
                <a:cs typeface="+mn-cs"/>
              </a:defRPr>
            </a:lvl5pPr>
            <a:lvl6pPr marL="2286000" algn="l" defTabSz="914400" rtl="0" eaLnBrk="1" latinLnBrk="0" hangingPunct="1">
              <a:defRPr b="1" kern="1200">
                <a:solidFill>
                  <a:srgbClr val="220060"/>
                </a:solidFill>
                <a:latin typeface="Arial" charset="0"/>
                <a:ea typeface="+mn-ea"/>
                <a:cs typeface="+mn-cs"/>
              </a:defRPr>
            </a:lvl6pPr>
            <a:lvl7pPr marL="2743200" algn="l" defTabSz="914400" rtl="0" eaLnBrk="1" latinLnBrk="0" hangingPunct="1">
              <a:defRPr b="1" kern="1200">
                <a:solidFill>
                  <a:srgbClr val="220060"/>
                </a:solidFill>
                <a:latin typeface="Arial" charset="0"/>
                <a:ea typeface="+mn-ea"/>
                <a:cs typeface="+mn-cs"/>
              </a:defRPr>
            </a:lvl7pPr>
            <a:lvl8pPr marL="3200400" algn="l" defTabSz="914400" rtl="0" eaLnBrk="1" latinLnBrk="0" hangingPunct="1">
              <a:defRPr b="1" kern="1200">
                <a:solidFill>
                  <a:srgbClr val="220060"/>
                </a:solidFill>
                <a:latin typeface="Arial" charset="0"/>
                <a:ea typeface="+mn-ea"/>
                <a:cs typeface="+mn-cs"/>
              </a:defRPr>
            </a:lvl8pPr>
            <a:lvl9pPr marL="3657600" algn="l" defTabSz="914400" rtl="0" eaLnBrk="1" latinLnBrk="0" hangingPunct="1">
              <a:defRPr b="1" kern="1200">
                <a:solidFill>
                  <a:srgbClr val="220060"/>
                </a:solidFill>
                <a:latin typeface="Arial" charset="0"/>
                <a:ea typeface="+mn-ea"/>
                <a:cs typeface="+mn-cs"/>
              </a:defRPr>
            </a:lvl9pPr>
          </a:lstStyle>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a:pPr>
            <a:endParaRPr lang="en-US" sz="2000" b="0" smtClean="0">
              <a:solidFill>
                <a:srgbClr val="000000"/>
              </a:solidFill>
            </a:endParaRPr>
          </a:p>
        </p:txBody>
      </p:sp>
      <p:sp>
        <p:nvSpPr>
          <p:cNvPr id="6152" name="Rectangle 6"/>
          <p:cNvSpPr>
            <a:spLocks noChangeArrowheads="1"/>
          </p:cNvSpPr>
          <p:nvPr/>
        </p:nvSpPr>
        <p:spPr bwMode="auto">
          <a:xfrm>
            <a:off x="7235825" y="1268413"/>
            <a:ext cx="1644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r>
              <a:rPr lang="en-US" sz="1800"/>
              <a:t>Contributors:</a:t>
            </a:r>
          </a:p>
        </p:txBody>
      </p:sp>
      <p:pic>
        <p:nvPicPr>
          <p:cNvPr id="6153"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0650" y="1844675"/>
            <a:ext cx="685800" cy="65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4"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40650" y="2636838"/>
            <a:ext cx="762000"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5"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96188" y="4005263"/>
            <a:ext cx="9239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6"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51725" y="5516563"/>
            <a:ext cx="1196975"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60" name="Picture 11"/>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96188" y="4581525"/>
            <a:ext cx="1096962"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61" name="Picture 9"/>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92950" y="3357563"/>
            <a:ext cx="18748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Interconnect Application Domains</a:t>
            </a:r>
            <a:endParaRPr lang="en-US" dirty="0"/>
          </a:p>
        </p:txBody>
      </p:sp>
      <p:sp>
        <p:nvSpPr>
          <p:cNvPr id="3" name="Content Placeholder 2"/>
          <p:cNvSpPr>
            <a:spLocks noGrp="1"/>
          </p:cNvSpPr>
          <p:nvPr>
            <p:ph idx="1"/>
          </p:nvPr>
        </p:nvSpPr>
        <p:spPr/>
        <p:txBody>
          <a:bodyPr/>
          <a:lstStyle/>
          <a:p>
            <a:r>
              <a:rPr lang="en-US" sz="1800" dirty="0" smtClean="0"/>
              <a:t>Network Interconnects in Datacenters</a:t>
            </a:r>
          </a:p>
          <a:p>
            <a:pPr lvl="1"/>
            <a:r>
              <a:rPr lang="en-US" sz="1800" dirty="0" smtClean="0"/>
              <a:t>Rack-to-rack</a:t>
            </a:r>
          </a:p>
          <a:p>
            <a:pPr lvl="1"/>
            <a:r>
              <a:rPr lang="en-US" sz="1800" dirty="0" smtClean="0"/>
              <a:t>5m-500m+</a:t>
            </a:r>
          </a:p>
          <a:p>
            <a:pPr lvl="1"/>
            <a:r>
              <a:rPr lang="en-US" sz="1800" dirty="0" smtClean="0"/>
              <a:t>Today: MMF</a:t>
            </a:r>
            <a:r>
              <a:rPr lang="en-US" sz="1800" dirty="0" smtClean="0">
                <a:sym typeface="Wingdings"/>
              </a:rPr>
              <a:t>SMF transition, 100G links</a:t>
            </a:r>
          </a:p>
          <a:p>
            <a:r>
              <a:rPr lang="en-US" sz="1800" dirty="0" smtClean="0">
                <a:sym typeface="Wingdings"/>
              </a:rPr>
              <a:t>Backplane</a:t>
            </a:r>
          </a:p>
          <a:p>
            <a:pPr lvl="1"/>
            <a:r>
              <a:rPr lang="en-US" sz="1800" dirty="0" smtClean="0">
                <a:sym typeface="Wingdings"/>
              </a:rPr>
              <a:t>Board-to-board</a:t>
            </a:r>
          </a:p>
          <a:p>
            <a:pPr lvl="1"/>
            <a:r>
              <a:rPr lang="en-US" sz="1800" dirty="0" smtClean="0">
                <a:sym typeface="Wingdings"/>
              </a:rPr>
              <a:t>0.5m-5m</a:t>
            </a:r>
          </a:p>
          <a:p>
            <a:pPr lvl="1"/>
            <a:r>
              <a:rPr lang="en-US" sz="1800" dirty="0" smtClean="0">
                <a:sym typeface="Wingdings"/>
              </a:rPr>
              <a:t>Today: Cu, MMF</a:t>
            </a:r>
          </a:p>
          <a:p>
            <a:r>
              <a:rPr lang="en-US" sz="1800" dirty="0" smtClean="0">
                <a:sym typeface="Wingdings"/>
              </a:rPr>
              <a:t>Board</a:t>
            </a:r>
          </a:p>
          <a:p>
            <a:pPr lvl="1"/>
            <a:r>
              <a:rPr lang="en-US" sz="1800" dirty="0" smtClean="0">
                <a:sym typeface="Wingdings"/>
              </a:rPr>
              <a:t>Package-to-package </a:t>
            </a:r>
          </a:p>
          <a:p>
            <a:pPr lvl="1"/>
            <a:r>
              <a:rPr lang="en-US" sz="1800" dirty="0" smtClean="0">
                <a:sym typeface="Wingdings"/>
              </a:rPr>
              <a:t>5cm-1m</a:t>
            </a:r>
          </a:p>
          <a:p>
            <a:pPr lvl="1"/>
            <a:r>
              <a:rPr lang="en-US" sz="1800" dirty="0" smtClean="0">
                <a:sym typeface="Wingdings"/>
              </a:rPr>
              <a:t>Today: Cu</a:t>
            </a:r>
          </a:p>
          <a:p>
            <a:r>
              <a:rPr lang="en-US" sz="1800" dirty="0" smtClean="0">
                <a:sym typeface="Wingdings"/>
              </a:rPr>
              <a:t>Intra-chip, Interposer</a:t>
            </a:r>
          </a:p>
          <a:p>
            <a:pPr lvl="1"/>
            <a:r>
              <a:rPr lang="en-US" sz="1800" dirty="0" smtClean="0">
                <a:sym typeface="Wingdings"/>
              </a:rPr>
              <a:t>1mm-5cm</a:t>
            </a:r>
          </a:p>
          <a:p>
            <a:pPr lvl="1"/>
            <a:r>
              <a:rPr lang="en-US" sz="1800" dirty="0" smtClean="0">
                <a:sym typeface="Wingdings"/>
              </a:rPr>
              <a:t>Today: Cu</a:t>
            </a:r>
          </a:p>
          <a:p>
            <a:endParaRPr lang="en-US" sz="1800" dirty="0" smtClean="0">
              <a:sym typeface="Wingdings"/>
            </a:endParaRPr>
          </a:p>
          <a:p>
            <a:pPr lvl="1"/>
            <a:endParaRPr lang="en-US" sz="1800" dirty="0" smtClean="0">
              <a:sym typeface="Wingdings"/>
            </a:endParaRPr>
          </a:p>
          <a:p>
            <a:endParaRPr lang="en-US" sz="1800" dirty="0"/>
          </a:p>
        </p:txBody>
      </p:sp>
      <p:pic>
        <p:nvPicPr>
          <p:cNvPr id="4" name="Picture 3"/>
          <p:cNvPicPr>
            <a:picLocks noChangeAspect="1"/>
          </p:cNvPicPr>
          <p:nvPr/>
        </p:nvPicPr>
        <p:blipFill>
          <a:blip r:embed="rId2" cstate="print"/>
          <a:stretch>
            <a:fillRect/>
          </a:stretch>
        </p:blipFill>
        <p:spPr>
          <a:xfrm>
            <a:off x="6488164" y="2924944"/>
            <a:ext cx="2548332" cy="1684288"/>
          </a:xfrm>
          <a:prstGeom prst="rect">
            <a:avLst/>
          </a:prstGeom>
        </p:spPr>
      </p:pic>
      <p:sp>
        <p:nvSpPr>
          <p:cNvPr id="5" name="TextBox 4"/>
          <p:cNvSpPr txBox="1"/>
          <p:nvPr/>
        </p:nvSpPr>
        <p:spPr>
          <a:xfrm>
            <a:off x="6416156" y="4365104"/>
            <a:ext cx="1107996" cy="276999"/>
          </a:xfrm>
          <a:prstGeom prst="rect">
            <a:avLst/>
          </a:prstGeom>
          <a:solidFill>
            <a:srgbClr val="FFFFFF"/>
          </a:solidFill>
        </p:spPr>
        <p:txBody>
          <a:bodyPr wrap="none" rtlCol="0">
            <a:spAutoFit/>
          </a:bodyPr>
          <a:lstStyle/>
          <a:p>
            <a:r>
              <a:rPr lang="en-US" sz="1200" dirty="0" smtClean="0"/>
              <a:t>Intel/corning</a:t>
            </a:r>
            <a:endParaRPr lang="en-US" sz="1200" dirty="0"/>
          </a:p>
        </p:txBody>
      </p:sp>
      <p:pic>
        <p:nvPicPr>
          <p:cNvPr id="6" name="Picture 5"/>
          <p:cNvPicPr>
            <a:picLocks noChangeAspect="1"/>
          </p:cNvPicPr>
          <p:nvPr/>
        </p:nvPicPr>
        <p:blipFill>
          <a:blip r:embed="rId3" cstate="print"/>
          <a:stretch>
            <a:fillRect/>
          </a:stretch>
        </p:blipFill>
        <p:spPr>
          <a:xfrm>
            <a:off x="6478013" y="4725144"/>
            <a:ext cx="2558483" cy="1677228"/>
          </a:xfrm>
          <a:prstGeom prst="rect">
            <a:avLst/>
          </a:prstGeom>
        </p:spPr>
      </p:pic>
      <p:sp>
        <p:nvSpPr>
          <p:cNvPr id="7" name="TextBox 6"/>
          <p:cNvSpPr txBox="1"/>
          <p:nvPr/>
        </p:nvSpPr>
        <p:spPr>
          <a:xfrm>
            <a:off x="6588224" y="6093296"/>
            <a:ext cx="466744" cy="276999"/>
          </a:xfrm>
          <a:prstGeom prst="rect">
            <a:avLst/>
          </a:prstGeom>
          <a:solidFill>
            <a:srgbClr val="FFFFFF"/>
          </a:solidFill>
        </p:spPr>
        <p:txBody>
          <a:bodyPr wrap="none" rtlCol="0">
            <a:spAutoFit/>
          </a:bodyPr>
          <a:lstStyle/>
          <a:p>
            <a:r>
              <a:rPr lang="en-US" sz="1200" dirty="0" smtClean="0"/>
              <a:t>IBM</a:t>
            </a:r>
            <a:endParaRPr lang="en-US" sz="1200" dirty="0"/>
          </a:p>
        </p:txBody>
      </p:sp>
      <p:pic>
        <p:nvPicPr>
          <p:cNvPr id="8" name="Picture 7"/>
          <p:cNvPicPr>
            <a:picLocks noChangeAspect="1"/>
          </p:cNvPicPr>
          <p:nvPr/>
        </p:nvPicPr>
        <p:blipFill>
          <a:blip r:embed="rId4" cstate="print"/>
          <a:stretch>
            <a:fillRect/>
          </a:stretch>
        </p:blipFill>
        <p:spPr>
          <a:xfrm>
            <a:off x="6516688" y="1119470"/>
            <a:ext cx="2474911" cy="1642829"/>
          </a:xfrm>
          <a:prstGeom prst="rect">
            <a:avLst/>
          </a:prstGeom>
        </p:spPr>
      </p:pic>
      <p:sp>
        <p:nvSpPr>
          <p:cNvPr id="9" name="TextBox 8"/>
          <p:cNvSpPr txBox="1"/>
          <p:nvPr/>
        </p:nvSpPr>
        <p:spPr>
          <a:xfrm>
            <a:off x="6548855" y="2420888"/>
            <a:ext cx="868447" cy="276999"/>
          </a:xfrm>
          <a:prstGeom prst="rect">
            <a:avLst/>
          </a:prstGeom>
          <a:solidFill>
            <a:srgbClr val="FFFFFF"/>
          </a:solidFill>
        </p:spPr>
        <p:txBody>
          <a:bodyPr wrap="none" rtlCol="0">
            <a:spAutoFit/>
          </a:bodyPr>
          <a:lstStyle/>
          <a:p>
            <a:r>
              <a:rPr lang="en-US" sz="1200" dirty="0" err="1" smtClean="0"/>
              <a:t>PhotonIC</a:t>
            </a:r>
            <a:endParaRPr lang="en-US" sz="1200" dirty="0"/>
          </a:p>
        </p:txBody>
      </p:sp>
    </p:spTree>
    <p:extLst>
      <p:ext uri="{BB962C8B-B14F-4D97-AF65-F5344CB8AC3E}">
        <p14:creationId xmlns:p14="http://schemas.microsoft.com/office/powerpoint/2010/main" xmlns="" val="3827151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Optical </a:t>
            </a:r>
            <a:r>
              <a:rPr lang="en-US" sz="2400" dirty="0"/>
              <a:t>I</a:t>
            </a:r>
            <a:r>
              <a:rPr lang="en-US" sz="2400" dirty="0" smtClean="0"/>
              <a:t>nterconnect Roadmap: Requirements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3782854769"/>
              </p:ext>
            </p:extLst>
          </p:nvPr>
        </p:nvGraphicFramePr>
        <p:xfrm>
          <a:off x="323530" y="1016282"/>
          <a:ext cx="8496940" cy="3992880"/>
        </p:xfrm>
        <a:graphic>
          <a:graphicData uri="http://schemas.openxmlformats.org/drawingml/2006/table">
            <a:tbl>
              <a:tblPr firstRow="1" bandRow="1">
                <a:tableStyleId>{5C22544A-7EE6-4342-B048-85BDC9FD1C3A}</a:tableStyleId>
              </a:tblPr>
              <a:tblGrid>
                <a:gridCol w="1815586"/>
                <a:gridCol w="1113559"/>
                <a:gridCol w="1113559"/>
                <a:gridCol w="1113559"/>
                <a:gridCol w="1113559"/>
                <a:gridCol w="1113559"/>
                <a:gridCol w="1113559"/>
              </a:tblGrid>
              <a:tr h="370840">
                <a:tc>
                  <a:txBody>
                    <a:bodyPr/>
                    <a:lstStyle/>
                    <a:p>
                      <a:r>
                        <a:rPr lang="en-US" dirty="0" smtClean="0"/>
                        <a:t>CMOS node</a:t>
                      </a:r>
                      <a:endParaRPr lang="en-US" dirty="0"/>
                    </a:p>
                  </a:txBody>
                  <a:tcPr/>
                </a:tc>
                <a:tc>
                  <a:txBody>
                    <a:bodyPr/>
                    <a:lstStyle/>
                    <a:p>
                      <a:r>
                        <a:rPr lang="en-US" dirty="0" smtClean="0"/>
                        <a:t>28nm</a:t>
                      </a:r>
                      <a:endParaRPr lang="en-US" dirty="0"/>
                    </a:p>
                  </a:txBody>
                  <a:tcPr/>
                </a:tc>
                <a:tc>
                  <a:txBody>
                    <a:bodyPr/>
                    <a:lstStyle/>
                    <a:p>
                      <a:r>
                        <a:rPr lang="en-US" dirty="0" smtClean="0"/>
                        <a:t>20nm</a:t>
                      </a:r>
                      <a:endParaRPr lang="en-US" dirty="0"/>
                    </a:p>
                  </a:txBody>
                  <a:tcPr/>
                </a:tc>
                <a:tc>
                  <a:txBody>
                    <a:bodyPr/>
                    <a:lstStyle/>
                    <a:p>
                      <a:r>
                        <a:rPr lang="en-US" dirty="0" smtClean="0"/>
                        <a:t>14nm</a:t>
                      </a:r>
                      <a:endParaRPr lang="en-US" dirty="0"/>
                    </a:p>
                  </a:txBody>
                  <a:tcPr/>
                </a:tc>
                <a:tc>
                  <a:txBody>
                    <a:bodyPr/>
                    <a:lstStyle/>
                    <a:p>
                      <a:r>
                        <a:rPr lang="en-US" dirty="0" smtClean="0"/>
                        <a:t>10nm</a:t>
                      </a:r>
                      <a:endParaRPr lang="en-US" dirty="0"/>
                    </a:p>
                  </a:txBody>
                  <a:tcPr/>
                </a:tc>
                <a:tc>
                  <a:txBody>
                    <a:bodyPr/>
                    <a:lstStyle/>
                    <a:p>
                      <a:r>
                        <a:rPr lang="en-US" dirty="0" smtClean="0"/>
                        <a:t>7nm</a:t>
                      </a:r>
                      <a:endParaRPr lang="en-US" dirty="0"/>
                    </a:p>
                  </a:txBody>
                  <a:tcPr/>
                </a:tc>
                <a:tc>
                  <a:txBody>
                    <a:bodyPr/>
                    <a:lstStyle/>
                    <a:p>
                      <a:r>
                        <a:rPr lang="en-US" dirty="0" smtClean="0"/>
                        <a:t>5nm</a:t>
                      </a:r>
                      <a:endParaRPr lang="en-US" dirty="0"/>
                    </a:p>
                  </a:txBody>
                  <a:tcPr/>
                </a:tc>
              </a:tr>
              <a:tr h="370840">
                <a:tc>
                  <a:txBody>
                    <a:bodyPr/>
                    <a:lstStyle/>
                    <a:p>
                      <a:r>
                        <a:rPr lang="en-US" sz="1200" b="1" dirty="0" smtClean="0"/>
                        <a:t>Max I/O BW</a:t>
                      </a:r>
                      <a:endParaRPr lang="en-US" sz="1200" b="1" dirty="0"/>
                    </a:p>
                  </a:txBody>
                  <a:tcPr/>
                </a:tc>
                <a:tc>
                  <a:txBody>
                    <a:bodyPr/>
                    <a:lstStyle/>
                    <a:p>
                      <a:r>
                        <a:rPr lang="en-US" sz="1200" dirty="0" smtClean="0"/>
                        <a:t>1.6Tb/s</a:t>
                      </a:r>
                      <a:endParaRPr lang="en-US" sz="1200" dirty="0"/>
                    </a:p>
                  </a:txBody>
                  <a:tcPr/>
                </a:tc>
                <a:tc>
                  <a:txBody>
                    <a:bodyPr/>
                    <a:lstStyle/>
                    <a:p>
                      <a:r>
                        <a:rPr lang="en-US" sz="1200" dirty="0" smtClean="0"/>
                        <a:t>3.2 Tb/s</a:t>
                      </a:r>
                      <a:endParaRPr lang="en-US" sz="1200" dirty="0"/>
                    </a:p>
                  </a:txBody>
                  <a:tcPr/>
                </a:tc>
                <a:tc>
                  <a:txBody>
                    <a:bodyPr/>
                    <a:lstStyle/>
                    <a:p>
                      <a:r>
                        <a:rPr lang="en-US" sz="1200" dirty="0" smtClean="0"/>
                        <a:t>6.4Tb/s</a:t>
                      </a:r>
                      <a:endParaRPr lang="en-US" sz="1200" dirty="0"/>
                    </a:p>
                  </a:txBody>
                  <a:tcPr/>
                </a:tc>
                <a:tc>
                  <a:txBody>
                    <a:bodyPr/>
                    <a:lstStyle/>
                    <a:p>
                      <a:r>
                        <a:rPr lang="en-US" sz="1200" dirty="0" smtClean="0"/>
                        <a:t>12.8 TB/s</a:t>
                      </a:r>
                      <a:endParaRPr lang="en-US" sz="1200" dirty="0"/>
                    </a:p>
                  </a:txBody>
                  <a:tcPr/>
                </a:tc>
                <a:tc>
                  <a:txBody>
                    <a:bodyPr/>
                    <a:lstStyle/>
                    <a:p>
                      <a:r>
                        <a:rPr lang="en-US" sz="1200" dirty="0" smtClean="0"/>
                        <a:t>25.6 Tb/s</a:t>
                      </a:r>
                      <a:r>
                        <a:rPr lang="en-US" sz="1200" baseline="0" dirty="0" smtClean="0"/>
                        <a:t> </a:t>
                      </a:r>
                      <a:endParaRPr lang="en-US" sz="1200" dirty="0"/>
                    </a:p>
                  </a:txBody>
                  <a:tcPr/>
                </a:tc>
                <a:tc>
                  <a:txBody>
                    <a:bodyPr/>
                    <a:lstStyle/>
                    <a:p>
                      <a:r>
                        <a:rPr lang="en-US" sz="1200" dirty="0" smtClean="0"/>
                        <a:t>51.2 Tb/s</a:t>
                      </a:r>
                      <a:endParaRPr lang="en-US" sz="1200" dirty="0"/>
                    </a:p>
                  </a:txBody>
                  <a:tcPr/>
                </a:tc>
              </a:tr>
              <a:tr h="370840">
                <a:tc>
                  <a:txBody>
                    <a:bodyPr/>
                    <a:lstStyle/>
                    <a:p>
                      <a:r>
                        <a:rPr lang="en-US" sz="1200" b="1" dirty="0" smtClean="0"/>
                        <a:t>Max Data Rate</a:t>
                      </a:r>
                      <a:endParaRPr lang="en-US" sz="1200" b="1" dirty="0"/>
                    </a:p>
                  </a:txBody>
                  <a:tcPr/>
                </a:tc>
                <a:tc>
                  <a:txBody>
                    <a:bodyPr/>
                    <a:lstStyle/>
                    <a:p>
                      <a:r>
                        <a:rPr lang="en-US" sz="1200" dirty="0" smtClean="0"/>
                        <a:t>25 Gb/s</a:t>
                      </a:r>
                      <a:endParaRPr lang="en-US" sz="1200" dirty="0"/>
                    </a:p>
                  </a:txBody>
                  <a:tcPr/>
                </a:tc>
                <a:tc>
                  <a:txBody>
                    <a:bodyPr/>
                    <a:lstStyle/>
                    <a:p>
                      <a:r>
                        <a:rPr lang="en-US" sz="1200" dirty="0" smtClean="0"/>
                        <a:t>35 Gb/s</a:t>
                      </a:r>
                      <a:endParaRPr lang="en-US" sz="1200" dirty="0"/>
                    </a:p>
                  </a:txBody>
                  <a:tcPr/>
                </a:tc>
                <a:tc>
                  <a:txBody>
                    <a:bodyPr/>
                    <a:lstStyle/>
                    <a:p>
                      <a:r>
                        <a:rPr lang="en-US" sz="1200" dirty="0" smtClean="0"/>
                        <a:t>50 Gb/s</a:t>
                      </a:r>
                      <a:endParaRPr lang="en-US" sz="1200" dirty="0"/>
                    </a:p>
                  </a:txBody>
                  <a:tcPr/>
                </a:tc>
                <a:tc>
                  <a:txBody>
                    <a:bodyPr/>
                    <a:lstStyle/>
                    <a:p>
                      <a:r>
                        <a:rPr lang="en-US" sz="1200" dirty="0" smtClean="0"/>
                        <a:t>70 Gb/s</a:t>
                      </a:r>
                      <a:endParaRPr lang="en-US" sz="1200" dirty="0"/>
                    </a:p>
                  </a:txBody>
                  <a:tcPr/>
                </a:tc>
                <a:tc>
                  <a:txBody>
                    <a:bodyPr/>
                    <a:lstStyle/>
                    <a:p>
                      <a:r>
                        <a:rPr lang="en-US" sz="1200" dirty="0" smtClean="0"/>
                        <a:t>100 Gb/s</a:t>
                      </a:r>
                      <a:endParaRPr lang="en-US" sz="1200" dirty="0"/>
                    </a:p>
                  </a:txBody>
                  <a:tcPr/>
                </a:tc>
                <a:tc>
                  <a:txBody>
                    <a:bodyPr/>
                    <a:lstStyle/>
                    <a:p>
                      <a:r>
                        <a:rPr lang="en-US" sz="1200" dirty="0" smtClean="0"/>
                        <a:t>140 Gb/s</a:t>
                      </a:r>
                      <a:endParaRPr lang="en-US" sz="1200" dirty="0"/>
                    </a:p>
                  </a:txBody>
                  <a:tcPr/>
                </a:tc>
              </a:tr>
              <a:tr h="370840">
                <a:tc>
                  <a:txBody>
                    <a:bodyPr/>
                    <a:lstStyle/>
                    <a:p>
                      <a:r>
                        <a:rPr lang="en-US" sz="1200" b="1" dirty="0" smtClean="0"/>
                        <a:t>Network</a:t>
                      </a:r>
                    </a:p>
                    <a:p>
                      <a:r>
                        <a:rPr lang="en-US" sz="1200" dirty="0" smtClean="0"/>
                        <a:t>5-500m+</a:t>
                      </a:r>
                    </a:p>
                    <a:p>
                      <a:r>
                        <a:rPr lang="en-US" sz="1200" dirty="0" smtClean="0"/>
                        <a:t>(SMF)</a:t>
                      </a:r>
                      <a:endParaRPr lang="en-US" sz="1200" dirty="0"/>
                    </a:p>
                  </a:txBody>
                  <a:tcPr/>
                </a:tc>
                <a:tc>
                  <a:txBody>
                    <a:bodyPr/>
                    <a:lstStyle/>
                    <a:p>
                      <a:r>
                        <a:rPr lang="en-US" sz="1200" dirty="0" err="1" smtClean="0"/>
                        <a:t>SiPh</a:t>
                      </a:r>
                      <a:endParaRPr lang="en-US" sz="1200" dirty="0" smtClean="0"/>
                    </a:p>
                    <a:p>
                      <a:r>
                        <a:rPr lang="en-US" sz="1200" dirty="0" smtClean="0"/>
                        <a:t>20pJ/Bit</a:t>
                      </a:r>
                      <a:endParaRPr lang="en-US" sz="1200" dirty="0"/>
                    </a:p>
                  </a:txBody>
                  <a:tcPr/>
                </a:tc>
                <a:tc>
                  <a:txBody>
                    <a:bodyPr/>
                    <a:lstStyle/>
                    <a:p>
                      <a:r>
                        <a:rPr lang="en-US" sz="1200" dirty="0" err="1" smtClean="0"/>
                        <a:t>SiPh</a:t>
                      </a:r>
                      <a:endParaRPr lang="en-US" sz="1200" dirty="0" smtClean="0"/>
                    </a:p>
                    <a:p>
                      <a:r>
                        <a:rPr lang="en-US" sz="1200" dirty="0" smtClean="0"/>
                        <a:t>10pJ/Bit</a:t>
                      </a:r>
                    </a:p>
                    <a:p>
                      <a:endParaRPr lang="en-US" sz="1200" dirty="0"/>
                    </a:p>
                  </a:txBody>
                  <a:tcPr/>
                </a:tc>
                <a:tc>
                  <a:txBody>
                    <a:bodyPr/>
                    <a:lstStyle/>
                    <a:p>
                      <a:r>
                        <a:rPr lang="en-US" sz="1200" dirty="0" err="1" smtClean="0"/>
                        <a:t>SiPh</a:t>
                      </a:r>
                      <a:endParaRPr lang="en-US" sz="1200" dirty="0" smtClean="0"/>
                    </a:p>
                    <a:p>
                      <a:r>
                        <a:rPr lang="en-US" sz="1200" dirty="0" smtClean="0"/>
                        <a:t>5pJ/Bit</a:t>
                      </a:r>
                    </a:p>
                    <a:p>
                      <a:endParaRPr lang="en-US" sz="1200" dirty="0"/>
                    </a:p>
                  </a:txBody>
                  <a:tcPr/>
                </a:tc>
                <a:tc>
                  <a:txBody>
                    <a:bodyPr/>
                    <a:lstStyle/>
                    <a:p>
                      <a:r>
                        <a:rPr lang="en-US" sz="1200" dirty="0" err="1" smtClean="0"/>
                        <a:t>SiPh</a:t>
                      </a:r>
                      <a:endParaRPr lang="en-US" sz="1200" dirty="0" smtClean="0"/>
                    </a:p>
                    <a:p>
                      <a:r>
                        <a:rPr lang="en-US" sz="1200" dirty="0" smtClean="0"/>
                        <a:t>2pJ/Bit</a:t>
                      </a:r>
                    </a:p>
                    <a:p>
                      <a:endParaRPr lang="en-US" sz="1200" dirty="0"/>
                    </a:p>
                  </a:txBody>
                  <a:tcPr/>
                </a:tc>
                <a:tc>
                  <a:txBody>
                    <a:bodyPr/>
                    <a:lstStyle/>
                    <a:p>
                      <a:r>
                        <a:rPr lang="en-US" sz="1200" dirty="0" err="1" smtClean="0"/>
                        <a:t>SiPh</a:t>
                      </a:r>
                      <a:endParaRPr lang="en-US" sz="1200" dirty="0" smtClean="0"/>
                    </a:p>
                    <a:p>
                      <a:r>
                        <a:rPr lang="en-US" sz="1200" dirty="0" smtClean="0"/>
                        <a:t>1pJ/Bit</a:t>
                      </a:r>
                    </a:p>
                    <a:p>
                      <a:endParaRPr lang="en-US" sz="1200" dirty="0"/>
                    </a:p>
                  </a:txBody>
                  <a:tcPr/>
                </a:tc>
                <a:tc>
                  <a:txBody>
                    <a:bodyPr/>
                    <a:lstStyle/>
                    <a:p>
                      <a:r>
                        <a:rPr lang="en-US" sz="1200" dirty="0" err="1" smtClean="0"/>
                        <a:t>SiPh</a:t>
                      </a:r>
                      <a:endParaRPr lang="en-US" sz="1200" dirty="0" smtClean="0"/>
                    </a:p>
                    <a:p>
                      <a:r>
                        <a:rPr lang="en-US" sz="1200" dirty="0" smtClean="0"/>
                        <a:t>0.5pJ/Bit</a:t>
                      </a:r>
                    </a:p>
                    <a:p>
                      <a:endParaRPr lang="en-US" sz="1200" dirty="0"/>
                    </a:p>
                  </a:txBody>
                  <a:tcPr/>
                </a:tc>
              </a:tr>
              <a:tr h="370840">
                <a:tc>
                  <a:txBody>
                    <a:bodyPr/>
                    <a:lstStyle/>
                    <a:p>
                      <a:r>
                        <a:rPr lang="en-US" sz="1200" b="1" dirty="0" smtClean="0"/>
                        <a:t>Backplane</a:t>
                      </a:r>
                    </a:p>
                    <a:p>
                      <a:r>
                        <a:rPr lang="en-US" sz="1200" dirty="0" smtClean="0"/>
                        <a:t>0.5-5m</a:t>
                      </a:r>
                    </a:p>
                    <a:p>
                      <a:r>
                        <a:rPr lang="en-US" sz="1100" dirty="0" smtClean="0"/>
                        <a:t>(SMF</a:t>
                      </a:r>
                      <a:r>
                        <a:rPr lang="en-US" sz="1100" baseline="0" dirty="0" smtClean="0"/>
                        <a:t> or custom fiber)</a:t>
                      </a:r>
                      <a:endParaRPr lang="en-US" sz="1100" dirty="0"/>
                    </a:p>
                  </a:txBody>
                  <a:tcPr/>
                </a:tc>
                <a:tc>
                  <a:txBody>
                    <a:bodyPr/>
                    <a:lstStyle/>
                    <a:p>
                      <a:r>
                        <a:rPr lang="en-US" sz="1200" dirty="0" smtClean="0"/>
                        <a:t>Cu/VCSEL</a:t>
                      </a:r>
                    </a:p>
                    <a:p>
                      <a:r>
                        <a:rPr lang="en-US" sz="1200" dirty="0" smtClean="0"/>
                        <a:t>10pJ/bit</a:t>
                      </a:r>
                      <a:endParaRPr lang="en-US" sz="1200" dirty="0"/>
                    </a:p>
                  </a:txBody>
                  <a:tcPr/>
                </a:tc>
                <a:tc>
                  <a:txBody>
                    <a:bodyPr/>
                    <a:lstStyle/>
                    <a:p>
                      <a:r>
                        <a:rPr lang="en-US" sz="1200" dirty="0" smtClean="0"/>
                        <a:t>Cu/VCSEL</a:t>
                      </a:r>
                    </a:p>
                    <a:p>
                      <a:r>
                        <a:rPr lang="en-US" sz="1200" dirty="0" smtClean="0"/>
                        <a:t>5pJ/bit</a:t>
                      </a:r>
                    </a:p>
                    <a:p>
                      <a:endParaRPr lang="en-US" sz="1200" dirty="0"/>
                    </a:p>
                  </a:txBody>
                  <a:tcPr/>
                </a:tc>
                <a:tc>
                  <a:txBody>
                    <a:bodyPr/>
                    <a:lstStyle/>
                    <a:p>
                      <a:r>
                        <a:rPr lang="en-US" sz="1200" dirty="0" smtClean="0"/>
                        <a:t>Cu/VCSEL/</a:t>
                      </a:r>
                      <a:r>
                        <a:rPr lang="en-US" sz="1200" dirty="0" err="1" smtClean="0"/>
                        <a:t>SiPh</a:t>
                      </a:r>
                      <a:endParaRPr lang="en-US" sz="1200" dirty="0" smtClean="0"/>
                    </a:p>
                    <a:p>
                      <a:r>
                        <a:rPr lang="en-US" sz="1200" dirty="0" smtClean="0"/>
                        <a:t>2pJ/bit</a:t>
                      </a:r>
                    </a:p>
                    <a:p>
                      <a:endParaRPr lang="en-US" sz="1200" dirty="0"/>
                    </a:p>
                  </a:txBody>
                  <a:tcPr/>
                </a:tc>
                <a:tc>
                  <a:txBody>
                    <a:bodyPr/>
                    <a:lstStyle/>
                    <a:p>
                      <a:r>
                        <a:rPr lang="en-US" sz="1200" dirty="0" smtClean="0"/>
                        <a:t>Cu/VCSEL/</a:t>
                      </a:r>
                      <a:r>
                        <a:rPr lang="en-US" sz="1200" dirty="0" err="1" smtClean="0"/>
                        <a:t>SiPh</a:t>
                      </a:r>
                      <a:endParaRPr lang="en-US" sz="1200" dirty="0" smtClean="0"/>
                    </a:p>
                    <a:p>
                      <a:r>
                        <a:rPr lang="en-US" sz="1200" dirty="0" smtClean="0"/>
                        <a:t>1pJ/bit</a:t>
                      </a:r>
                    </a:p>
                    <a:p>
                      <a:endParaRPr lang="en-US" sz="1200" dirty="0"/>
                    </a:p>
                  </a:txBody>
                  <a:tcPr/>
                </a:tc>
                <a:tc>
                  <a:txBody>
                    <a:bodyPr/>
                    <a:lstStyle/>
                    <a:p>
                      <a:r>
                        <a:rPr lang="en-US" sz="1200" dirty="0" err="1" smtClean="0"/>
                        <a:t>SiPh</a:t>
                      </a:r>
                      <a:endParaRPr lang="en-US" sz="1200" dirty="0" smtClean="0"/>
                    </a:p>
                    <a:p>
                      <a:r>
                        <a:rPr lang="en-US" sz="1200" dirty="0" smtClean="0"/>
                        <a:t>0.5pJ/bit</a:t>
                      </a:r>
                    </a:p>
                    <a:p>
                      <a:endParaRPr lang="en-US" sz="1200" dirty="0"/>
                    </a:p>
                  </a:txBody>
                  <a:tcPr/>
                </a:tc>
                <a:tc>
                  <a:txBody>
                    <a:bodyPr/>
                    <a:lstStyle/>
                    <a:p>
                      <a:r>
                        <a:rPr lang="en-US" sz="1200" dirty="0" err="1" smtClean="0"/>
                        <a:t>SiPh</a:t>
                      </a:r>
                      <a:endParaRPr lang="en-US" sz="1200" dirty="0" smtClean="0"/>
                    </a:p>
                    <a:p>
                      <a:r>
                        <a:rPr lang="en-US" sz="1200" dirty="0" smtClean="0"/>
                        <a:t>0.2pJ/bit</a:t>
                      </a:r>
                    </a:p>
                    <a:p>
                      <a:endParaRPr lang="en-US" sz="1200" dirty="0"/>
                    </a:p>
                  </a:txBody>
                  <a:tcPr/>
                </a:tc>
              </a:tr>
              <a:tr h="370840">
                <a:tc>
                  <a:txBody>
                    <a:bodyPr/>
                    <a:lstStyle/>
                    <a:p>
                      <a:r>
                        <a:rPr lang="en-US" sz="1200" b="1" dirty="0" smtClean="0"/>
                        <a:t>Board</a:t>
                      </a:r>
                    </a:p>
                    <a:p>
                      <a:r>
                        <a:rPr lang="en-US" sz="1200" dirty="0" smtClean="0"/>
                        <a:t>5cm-50cm</a:t>
                      </a:r>
                    </a:p>
                    <a:p>
                      <a:r>
                        <a:rPr lang="en-US" sz="1100" dirty="0" smtClean="0"/>
                        <a:t>(custom</a:t>
                      </a:r>
                      <a:r>
                        <a:rPr lang="en-US" sz="1100" baseline="0" dirty="0" smtClean="0"/>
                        <a:t> fiber or waveguide)</a:t>
                      </a:r>
                      <a:endParaRPr lang="en-US" sz="1100" dirty="0"/>
                    </a:p>
                  </a:txBody>
                  <a:tcPr/>
                </a:tc>
                <a:tc>
                  <a:txBody>
                    <a:bodyPr/>
                    <a:lstStyle/>
                    <a:p>
                      <a:r>
                        <a:rPr lang="en-US" sz="1200" dirty="0" smtClean="0"/>
                        <a:t>Cu</a:t>
                      </a:r>
                    </a:p>
                    <a:p>
                      <a:r>
                        <a:rPr lang="en-US" sz="1200" dirty="0" smtClean="0"/>
                        <a:t>10pJ/bit</a:t>
                      </a:r>
                      <a:endParaRPr lang="en-US" sz="1200" dirty="0"/>
                    </a:p>
                  </a:txBody>
                  <a:tcPr/>
                </a:tc>
                <a:tc>
                  <a:txBody>
                    <a:bodyPr/>
                    <a:lstStyle/>
                    <a:p>
                      <a:r>
                        <a:rPr lang="en-US" sz="1200" dirty="0" smtClean="0"/>
                        <a:t>Cu</a:t>
                      </a:r>
                    </a:p>
                    <a:p>
                      <a:r>
                        <a:rPr lang="en-US" sz="1200" dirty="0" smtClean="0"/>
                        <a:t>5pJ/bit</a:t>
                      </a:r>
                    </a:p>
                  </a:txBody>
                  <a:tcPr/>
                </a:tc>
                <a:tc>
                  <a:txBody>
                    <a:bodyPr/>
                    <a:lstStyle/>
                    <a:p>
                      <a:r>
                        <a:rPr lang="en-US" sz="1200" dirty="0" smtClean="0"/>
                        <a:t>Cu/VCSEL/</a:t>
                      </a:r>
                      <a:r>
                        <a:rPr lang="en-US" sz="1200" dirty="0" err="1" smtClean="0"/>
                        <a:t>SiPh</a:t>
                      </a:r>
                      <a:endParaRPr lang="en-US" sz="1200" dirty="0" smtClean="0"/>
                    </a:p>
                    <a:p>
                      <a:r>
                        <a:rPr lang="en-US" sz="1200" dirty="0" smtClean="0"/>
                        <a:t>2pJ/bit</a:t>
                      </a:r>
                    </a:p>
                  </a:txBody>
                  <a:tcPr/>
                </a:tc>
                <a:tc>
                  <a:txBody>
                    <a:bodyPr/>
                    <a:lstStyle/>
                    <a:p>
                      <a:r>
                        <a:rPr lang="en-US" sz="1200" dirty="0" smtClean="0"/>
                        <a:t>Cu/VCSEL/</a:t>
                      </a:r>
                      <a:r>
                        <a:rPr lang="en-US" sz="1200" dirty="0" err="1" smtClean="0"/>
                        <a:t>SiPh</a:t>
                      </a:r>
                      <a:endParaRPr lang="en-US" sz="1200" dirty="0" smtClean="0"/>
                    </a:p>
                    <a:p>
                      <a:r>
                        <a:rPr lang="en-US" sz="1200" dirty="0" smtClean="0"/>
                        <a:t>1pJ/bit</a:t>
                      </a:r>
                    </a:p>
                  </a:txBody>
                  <a:tcPr/>
                </a:tc>
                <a:tc>
                  <a:txBody>
                    <a:bodyPr/>
                    <a:lstStyle/>
                    <a:p>
                      <a:r>
                        <a:rPr lang="en-US" sz="1200" dirty="0" err="1" smtClean="0"/>
                        <a:t>SiPh</a:t>
                      </a:r>
                      <a:endParaRPr lang="en-US" sz="1200" dirty="0" smtClean="0"/>
                    </a:p>
                    <a:p>
                      <a:r>
                        <a:rPr lang="en-US" sz="1200" dirty="0" smtClean="0"/>
                        <a:t>0.5pJ/bit</a:t>
                      </a:r>
                    </a:p>
                  </a:txBody>
                  <a:tcPr/>
                </a:tc>
                <a:tc>
                  <a:txBody>
                    <a:bodyPr/>
                    <a:lstStyle/>
                    <a:p>
                      <a:r>
                        <a:rPr lang="en-US" sz="1200" dirty="0" err="1" smtClean="0"/>
                        <a:t>SiPh</a:t>
                      </a:r>
                      <a:endParaRPr lang="en-US" sz="1200" dirty="0" smtClean="0"/>
                    </a:p>
                    <a:p>
                      <a:r>
                        <a:rPr lang="en-US" sz="1200" dirty="0" smtClean="0"/>
                        <a:t>0.2pJ/bit</a:t>
                      </a:r>
                    </a:p>
                  </a:txBody>
                  <a:tcPr/>
                </a:tc>
              </a:tr>
              <a:tr h="370840">
                <a:tc>
                  <a:txBody>
                    <a:bodyPr/>
                    <a:lstStyle/>
                    <a:p>
                      <a:r>
                        <a:rPr lang="en-US" sz="1200" b="1" dirty="0" smtClean="0"/>
                        <a:t>Interposer/chip</a:t>
                      </a:r>
                    </a:p>
                    <a:p>
                      <a:r>
                        <a:rPr lang="en-US" sz="1200" dirty="0" smtClean="0"/>
                        <a:t>1mm-5cm</a:t>
                      </a:r>
                    </a:p>
                    <a:p>
                      <a:r>
                        <a:rPr lang="en-US" sz="1100" dirty="0" smtClean="0"/>
                        <a:t>(Si</a:t>
                      </a:r>
                      <a:r>
                        <a:rPr lang="en-US" sz="1100" baseline="0" dirty="0" smtClean="0"/>
                        <a:t> waveguide)</a:t>
                      </a:r>
                      <a:endParaRPr lang="en-US" sz="1100" dirty="0"/>
                    </a:p>
                  </a:txBody>
                  <a:tcPr/>
                </a:tc>
                <a:tc>
                  <a:txBody>
                    <a:bodyPr/>
                    <a:lstStyle/>
                    <a:p>
                      <a:r>
                        <a:rPr lang="en-US" sz="1200" dirty="0" smtClean="0"/>
                        <a:t>Cu</a:t>
                      </a:r>
                      <a:endParaRPr lang="en-US" sz="1200" dirty="0"/>
                    </a:p>
                  </a:txBody>
                  <a:tcPr/>
                </a:tc>
                <a:tc>
                  <a:txBody>
                    <a:bodyPr/>
                    <a:lstStyle/>
                    <a:p>
                      <a:r>
                        <a:rPr lang="en-US" sz="1200" dirty="0" smtClean="0"/>
                        <a:t>Cu</a:t>
                      </a:r>
                      <a:endParaRPr lang="en-US" sz="1200" dirty="0"/>
                    </a:p>
                  </a:txBody>
                  <a:tcPr/>
                </a:tc>
                <a:tc>
                  <a:txBody>
                    <a:bodyPr/>
                    <a:lstStyle/>
                    <a:p>
                      <a:r>
                        <a:rPr lang="en-US" sz="1200" dirty="0" smtClean="0"/>
                        <a:t>Cu</a:t>
                      </a:r>
                      <a:endParaRPr lang="en-US" sz="1200" dirty="0"/>
                    </a:p>
                  </a:txBody>
                  <a:tcPr/>
                </a:tc>
                <a:tc>
                  <a:txBody>
                    <a:bodyPr/>
                    <a:lstStyle/>
                    <a:p>
                      <a:r>
                        <a:rPr lang="en-US" sz="1200" dirty="0" smtClean="0"/>
                        <a:t>Cu</a:t>
                      </a:r>
                      <a:endParaRPr lang="en-US" sz="1200" dirty="0"/>
                    </a:p>
                  </a:txBody>
                  <a:tcPr/>
                </a:tc>
                <a:tc>
                  <a:txBody>
                    <a:bodyPr/>
                    <a:lstStyle/>
                    <a:p>
                      <a:r>
                        <a:rPr lang="en-US" sz="1200" dirty="0" smtClean="0"/>
                        <a:t>Cu/</a:t>
                      </a:r>
                      <a:r>
                        <a:rPr lang="en-US" sz="1200" dirty="0" err="1" smtClean="0"/>
                        <a:t>SiP</a:t>
                      </a:r>
                      <a:endParaRPr lang="en-US" sz="1200" dirty="0" smtClean="0"/>
                    </a:p>
                    <a:p>
                      <a:r>
                        <a:rPr lang="en-US" sz="1200" dirty="0" smtClean="0"/>
                        <a:t>0.1pJ/bit</a:t>
                      </a:r>
                      <a:endParaRPr lang="en-US" sz="1200" dirty="0"/>
                    </a:p>
                  </a:txBody>
                  <a:tcPr/>
                </a:tc>
                <a:tc>
                  <a:txBody>
                    <a:bodyPr/>
                    <a:lstStyle/>
                    <a:p>
                      <a:r>
                        <a:rPr lang="en-US" sz="1200" dirty="0" err="1" smtClean="0"/>
                        <a:t>SiPh</a:t>
                      </a:r>
                      <a:endParaRPr lang="en-US" sz="1200" dirty="0" smtClean="0"/>
                    </a:p>
                    <a:p>
                      <a:r>
                        <a:rPr lang="en-US" sz="1200" dirty="0" smtClean="0"/>
                        <a:t>0.05pJ/bit</a:t>
                      </a:r>
                      <a:endParaRPr lang="en-US" sz="1200" dirty="0"/>
                    </a:p>
                  </a:txBody>
                  <a:tcPr/>
                </a:tc>
              </a:tr>
            </a:tbl>
          </a:graphicData>
        </a:graphic>
      </p:graphicFrame>
      <p:sp>
        <p:nvSpPr>
          <p:cNvPr id="5" name="TextBox 4"/>
          <p:cNvSpPr txBox="1"/>
          <p:nvPr/>
        </p:nvSpPr>
        <p:spPr>
          <a:xfrm>
            <a:off x="4355976" y="6093296"/>
            <a:ext cx="4323269" cy="276999"/>
          </a:xfrm>
          <a:prstGeom prst="rect">
            <a:avLst/>
          </a:prstGeom>
          <a:noFill/>
        </p:spPr>
        <p:txBody>
          <a:bodyPr wrap="none" rtlCol="0">
            <a:spAutoFit/>
          </a:bodyPr>
          <a:lstStyle/>
          <a:p>
            <a:r>
              <a:rPr lang="en-US" sz="1200" dirty="0" smtClean="0"/>
              <a:t>Source: </a:t>
            </a:r>
            <a:r>
              <a:rPr lang="en-US" sz="1200" dirty="0" err="1" smtClean="0"/>
              <a:t>imec</a:t>
            </a:r>
            <a:r>
              <a:rPr lang="en-US" sz="1200" dirty="0" smtClean="0"/>
              <a:t> optical interconnect program - confidential</a:t>
            </a:r>
            <a:endParaRPr lang="en-US" sz="1200" dirty="0"/>
          </a:p>
        </p:txBody>
      </p:sp>
      <p:sp>
        <p:nvSpPr>
          <p:cNvPr id="6" name="TextBox 5"/>
          <p:cNvSpPr txBox="1"/>
          <p:nvPr/>
        </p:nvSpPr>
        <p:spPr>
          <a:xfrm>
            <a:off x="467544" y="5157192"/>
            <a:ext cx="8012643" cy="307777"/>
          </a:xfrm>
          <a:prstGeom prst="rect">
            <a:avLst/>
          </a:prstGeom>
          <a:noFill/>
        </p:spPr>
        <p:txBody>
          <a:bodyPr wrap="none" rtlCol="0">
            <a:spAutoFit/>
          </a:bodyPr>
          <a:lstStyle/>
          <a:p>
            <a:r>
              <a:rPr lang="en-US" sz="1400" dirty="0" err="1" smtClean="0"/>
              <a:t>SiPh</a:t>
            </a:r>
            <a:r>
              <a:rPr lang="en-US" sz="1400" dirty="0" smtClean="0"/>
              <a:t> : “silicon photonics”, refers to guided wave solutions, may include NAVOLCHI devices</a:t>
            </a:r>
            <a:endParaRPr lang="en-US" sz="1400" dirty="0"/>
          </a:p>
        </p:txBody>
      </p:sp>
      <p:sp>
        <p:nvSpPr>
          <p:cNvPr id="7" name="Freeform 6"/>
          <p:cNvSpPr/>
          <p:nvPr/>
        </p:nvSpPr>
        <p:spPr>
          <a:xfrm>
            <a:off x="4859779" y="1963482"/>
            <a:ext cx="3451429" cy="3975970"/>
          </a:xfrm>
          <a:custGeom>
            <a:avLst/>
            <a:gdLst>
              <a:gd name="connsiteX0" fmla="*/ 3451429 w 3451429"/>
              <a:gd name="connsiteY0" fmla="*/ 97399 h 3975970"/>
              <a:gd name="connsiteX1" fmla="*/ 1925108 w 3451429"/>
              <a:gd name="connsiteY1" fmla="*/ 141959 h 3975970"/>
              <a:gd name="connsiteX2" fmla="*/ 86838 w 3451429"/>
              <a:gd name="connsiteY2" fmla="*/ 1456467 h 3975970"/>
              <a:gd name="connsiteX3" fmla="*/ 331941 w 3451429"/>
              <a:gd name="connsiteY3" fmla="*/ 3862685 h 3975970"/>
            </a:gdLst>
            <a:ahLst/>
            <a:cxnLst>
              <a:cxn ang="0">
                <a:pos x="connsiteX0" y="connsiteY0"/>
              </a:cxn>
              <a:cxn ang="0">
                <a:pos x="connsiteX1" y="connsiteY1"/>
              </a:cxn>
              <a:cxn ang="0">
                <a:pos x="connsiteX2" y="connsiteY2"/>
              </a:cxn>
              <a:cxn ang="0">
                <a:pos x="connsiteX3" y="connsiteY3"/>
              </a:cxn>
            </a:cxnLst>
            <a:rect l="l" t="t" r="r" b="b"/>
            <a:pathLst>
              <a:path w="3451429" h="3975970">
                <a:moveTo>
                  <a:pt x="3451429" y="97399"/>
                </a:moveTo>
                <a:cubicBezTo>
                  <a:pt x="2968651" y="6423"/>
                  <a:pt x="2485873" y="-84552"/>
                  <a:pt x="1925108" y="141959"/>
                </a:cubicBezTo>
                <a:cubicBezTo>
                  <a:pt x="1364343" y="368470"/>
                  <a:pt x="352366" y="836346"/>
                  <a:pt x="86838" y="1456467"/>
                </a:cubicBezTo>
                <a:cubicBezTo>
                  <a:pt x="-178690" y="2076588"/>
                  <a:pt x="240956" y="4527366"/>
                  <a:pt x="331941" y="3862685"/>
                </a:cubicBezTo>
              </a:path>
            </a:pathLst>
          </a:custGeom>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n-US" sz="2000" b="0" i="0" u="none" strike="noStrike" cap="none" normalizeH="0" baseline="0" smtClean="0">
              <a:ln>
                <a:noFill/>
              </a:ln>
              <a:solidFill>
                <a:schemeClr val="tx1"/>
              </a:solidFill>
              <a:effectLst/>
              <a:latin typeface="Arial" charset="0"/>
            </a:endParaRPr>
          </a:p>
        </p:txBody>
      </p:sp>
      <p:sp>
        <p:nvSpPr>
          <p:cNvPr id="9" name="Freeform 8"/>
          <p:cNvSpPr/>
          <p:nvPr/>
        </p:nvSpPr>
        <p:spPr>
          <a:xfrm>
            <a:off x="6885113" y="1904923"/>
            <a:ext cx="2139121" cy="735233"/>
          </a:xfrm>
          <a:custGeom>
            <a:avLst/>
            <a:gdLst>
              <a:gd name="connsiteX0" fmla="*/ 2139121 w 2139121"/>
              <a:gd name="connsiteY0" fmla="*/ 211658 h 735233"/>
              <a:gd name="connsiteX1" fmla="*/ 2027711 w 2139121"/>
              <a:gd name="connsiteY1" fmla="*/ 200518 h 735233"/>
              <a:gd name="connsiteX2" fmla="*/ 1994288 w 2139121"/>
              <a:gd name="connsiteY2" fmla="*/ 189378 h 735233"/>
              <a:gd name="connsiteX3" fmla="*/ 1927441 w 2139121"/>
              <a:gd name="connsiteY3" fmla="*/ 178238 h 735233"/>
              <a:gd name="connsiteX4" fmla="*/ 1894018 w 2139121"/>
              <a:gd name="connsiteY4" fmla="*/ 144818 h 735233"/>
              <a:gd name="connsiteX5" fmla="*/ 1860595 w 2139121"/>
              <a:gd name="connsiteY5" fmla="*/ 122539 h 735233"/>
              <a:gd name="connsiteX6" fmla="*/ 1816031 w 2139121"/>
              <a:gd name="connsiteY6" fmla="*/ 89119 h 735233"/>
              <a:gd name="connsiteX7" fmla="*/ 1782608 w 2139121"/>
              <a:gd name="connsiteY7" fmla="*/ 55699 h 735233"/>
              <a:gd name="connsiteX8" fmla="*/ 1738044 w 2139121"/>
              <a:gd name="connsiteY8" fmla="*/ 33419 h 735233"/>
              <a:gd name="connsiteX9" fmla="*/ 1682339 w 2139121"/>
              <a:gd name="connsiteY9" fmla="*/ 0 h 735233"/>
              <a:gd name="connsiteX10" fmla="*/ 1593210 w 2139121"/>
              <a:gd name="connsiteY10" fmla="*/ 111399 h 735233"/>
              <a:gd name="connsiteX11" fmla="*/ 1359249 w 2139121"/>
              <a:gd name="connsiteY11" fmla="*/ 211658 h 735233"/>
              <a:gd name="connsiteX12" fmla="*/ 947031 w 2139121"/>
              <a:gd name="connsiteY12" fmla="*/ 311917 h 735233"/>
              <a:gd name="connsiteX13" fmla="*/ 701928 w 2139121"/>
              <a:gd name="connsiteY13" fmla="*/ 389896 h 735233"/>
              <a:gd name="connsiteX14" fmla="*/ 300851 w 2139121"/>
              <a:gd name="connsiteY14" fmla="*/ 512435 h 735233"/>
              <a:gd name="connsiteX15" fmla="*/ 22325 w 2139121"/>
              <a:gd name="connsiteY15" fmla="*/ 690673 h 735233"/>
              <a:gd name="connsiteX16" fmla="*/ 43 w 2139121"/>
              <a:gd name="connsiteY16" fmla="*/ 735233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121" h="735233">
                <a:moveTo>
                  <a:pt x="2139121" y="211658"/>
                </a:moveTo>
                <a:cubicBezTo>
                  <a:pt x="2101984" y="207945"/>
                  <a:pt x="2064599" y="206193"/>
                  <a:pt x="2027711" y="200518"/>
                </a:cubicBezTo>
                <a:cubicBezTo>
                  <a:pt x="2016104" y="198732"/>
                  <a:pt x="2005752" y="191925"/>
                  <a:pt x="1994288" y="189378"/>
                </a:cubicBezTo>
                <a:cubicBezTo>
                  <a:pt x="1972236" y="184478"/>
                  <a:pt x="1949723" y="181951"/>
                  <a:pt x="1927441" y="178238"/>
                </a:cubicBezTo>
                <a:cubicBezTo>
                  <a:pt x="1916300" y="167098"/>
                  <a:pt x="1906122" y="154903"/>
                  <a:pt x="1894018" y="144818"/>
                </a:cubicBezTo>
                <a:cubicBezTo>
                  <a:pt x="1883732" y="136247"/>
                  <a:pt x="1871491" y="130321"/>
                  <a:pt x="1860595" y="122539"/>
                </a:cubicBezTo>
                <a:cubicBezTo>
                  <a:pt x="1845485" y="111747"/>
                  <a:pt x="1830129" y="101202"/>
                  <a:pt x="1816031" y="89119"/>
                </a:cubicBezTo>
                <a:cubicBezTo>
                  <a:pt x="1804068" y="78866"/>
                  <a:pt x="1795429" y="64856"/>
                  <a:pt x="1782608" y="55699"/>
                </a:cubicBezTo>
                <a:cubicBezTo>
                  <a:pt x="1769093" y="46047"/>
                  <a:pt x="1752562" y="41484"/>
                  <a:pt x="1738044" y="33419"/>
                </a:cubicBezTo>
                <a:cubicBezTo>
                  <a:pt x="1719115" y="22904"/>
                  <a:pt x="1700907" y="11140"/>
                  <a:pt x="1682339" y="0"/>
                </a:cubicBezTo>
                <a:cubicBezTo>
                  <a:pt x="1529390" y="25489"/>
                  <a:pt x="1699708" y="-24129"/>
                  <a:pt x="1593210" y="111399"/>
                </a:cubicBezTo>
                <a:cubicBezTo>
                  <a:pt x="1561832" y="151330"/>
                  <a:pt x="1394121" y="202407"/>
                  <a:pt x="1359249" y="211658"/>
                </a:cubicBezTo>
                <a:cubicBezTo>
                  <a:pt x="1222565" y="247918"/>
                  <a:pt x="1081787" y="269045"/>
                  <a:pt x="947031" y="311917"/>
                </a:cubicBezTo>
                <a:cubicBezTo>
                  <a:pt x="865330" y="337910"/>
                  <a:pt x="784297" y="366103"/>
                  <a:pt x="701928" y="389896"/>
                </a:cubicBezTo>
                <a:cubicBezTo>
                  <a:pt x="550176" y="433731"/>
                  <a:pt x="437517" y="446179"/>
                  <a:pt x="300851" y="512435"/>
                </a:cubicBezTo>
                <a:cubicBezTo>
                  <a:pt x="160414" y="580519"/>
                  <a:pt x="105322" y="595829"/>
                  <a:pt x="22325" y="690673"/>
                </a:cubicBezTo>
                <a:cubicBezTo>
                  <a:pt x="-2017" y="718490"/>
                  <a:pt x="43" y="713115"/>
                  <a:pt x="43" y="735233"/>
                </a:cubicBezTo>
              </a:path>
            </a:pathLst>
          </a:custGeom>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n-US" sz="2000" b="0" i="0" u="none" strike="noStrike" cap="none" normalizeH="0" baseline="0" smtClean="0">
              <a:ln>
                <a:noFill/>
              </a:ln>
              <a:solidFill>
                <a:schemeClr val="tx1"/>
              </a:solidFill>
              <a:effectLst/>
              <a:latin typeface="Arial" charset="0"/>
            </a:endParaRPr>
          </a:p>
        </p:txBody>
      </p:sp>
      <p:sp>
        <p:nvSpPr>
          <p:cNvPr id="12" name="Rectangle 11"/>
          <p:cNvSpPr/>
          <p:nvPr/>
        </p:nvSpPr>
        <p:spPr>
          <a:xfrm>
            <a:off x="6516216" y="908720"/>
            <a:ext cx="2304256" cy="4248472"/>
          </a:xfrm>
          <a:prstGeom prst="rect">
            <a:avLst/>
          </a:prstGeom>
          <a:ln w="76200" cmpd="sng">
            <a:solidFill>
              <a:srgbClr val="CC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r>
              <a:rPr kumimoji="0" lang="en-US" sz="2000" b="0" i="0" u="none" strike="noStrike" cap="none" normalizeH="0" baseline="0" dirty="0" smtClean="0">
                <a:ln>
                  <a:noFill/>
                </a:ln>
                <a:solidFill>
                  <a:schemeClr val="tx1"/>
                </a:solidFill>
                <a:effectLst/>
                <a:latin typeface="Arial" charset="0"/>
              </a:rPr>
              <a:t> </a:t>
            </a:r>
          </a:p>
        </p:txBody>
      </p:sp>
    </p:spTree>
    <p:extLst>
      <p:ext uri="{BB962C8B-B14F-4D97-AF65-F5344CB8AC3E}">
        <p14:creationId xmlns:p14="http://schemas.microsoft.com/office/powerpoint/2010/main" xmlns="" val="914943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a:t>
            </a:r>
            <a:r>
              <a:rPr lang="en-US" dirty="0"/>
              <a:t>I</a:t>
            </a:r>
            <a:r>
              <a:rPr lang="en-US" dirty="0" smtClean="0"/>
              <a:t>nterconnect Roadmap – Devices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085923761"/>
              </p:ext>
            </p:extLst>
          </p:nvPr>
        </p:nvGraphicFramePr>
        <p:xfrm>
          <a:off x="323530" y="1016282"/>
          <a:ext cx="8424936" cy="3124200"/>
        </p:xfrm>
        <a:graphic>
          <a:graphicData uri="http://schemas.openxmlformats.org/drawingml/2006/table">
            <a:tbl>
              <a:tblPr firstRow="1" bandRow="1">
                <a:tableStyleId>{5C22544A-7EE6-4342-B048-85BDC9FD1C3A}</a:tableStyleId>
              </a:tblPr>
              <a:tblGrid>
                <a:gridCol w="2071706"/>
                <a:gridCol w="1270646"/>
                <a:gridCol w="1270646"/>
                <a:gridCol w="1270646"/>
                <a:gridCol w="1270646"/>
                <a:gridCol w="1270646"/>
              </a:tblGrid>
              <a:tr h="370840">
                <a:tc>
                  <a:txBody>
                    <a:bodyPr/>
                    <a:lstStyle/>
                    <a:p>
                      <a:r>
                        <a:rPr lang="en-US" dirty="0" smtClean="0"/>
                        <a:t>CMOS node</a:t>
                      </a:r>
                      <a:endParaRPr lang="en-US" dirty="0"/>
                    </a:p>
                  </a:txBody>
                  <a:tcPr/>
                </a:tc>
                <a:tc>
                  <a:txBody>
                    <a:bodyPr/>
                    <a:lstStyle/>
                    <a:p>
                      <a:r>
                        <a:rPr lang="en-US" dirty="0" smtClean="0"/>
                        <a:t>20nm</a:t>
                      </a:r>
                      <a:endParaRPr lang="en-US" dirty="0"/>
                    </a:p>
                  </a:txBody>
                  <a:tcPr/>
                </a:tc>
                <a:tc>
                  <a:txBody>
                    <a:bodyPr/>
                    <a:lstStyle/>
                    <a:p>
                      <a:r>
                        <a:rPr lang="en-US" dirty="0" smtClean="0"/>
                        <a:t>14nm</a:t>
                      </a:r>
                      <a:endParaRPr lang="en-US" dirty="0"/>
                    </a:p>
                  </a:txBody>
                  <a:tcPr/>
                </a:tc>
                <a:tc>
                  <a:txBody>
                    <a:bodyPr/>
                    <a:lstStyle/>
                    <a:p>
                      <a:r>
                        <a:rPr lang="en-US" dirty="0" smtClean="0"/>
                        <a:t>10nm</a:t>
                      </a:r>
                      <a:endParaRPr lang="en-US" dirty="0"/>
                    </a:p>
                  </a:txBody>
                  <a:tcPr/>
                </a:tc>
                <a:tc>
                  <a:txBody>
                    <a:bodyPr/>
                    <a:lstStyle/>
                    <a:p>
                      <a:r>
                        <a:rPr lang="en-US" dirty="0" smtClean="0"/>
                        <a:t>7nm</a:t>
                      </a:r>
                      <a:endParaRPr lang="en-US" dirty="0"/>
                    </a:p>
                  </a:txBody>
                  <a:tcPr/>
                </a:tc>
                <a:tc>
                  <a:txBody>
                    <a:bodyPr/>
                    <a:lstStyle/>
                    <a:p>
                      <a:r>
                        <a:rPr lang="en-US" dirty="0" smtClean="0"/>
                        <a:t>5nm</a:t>
                      </a:r>
                      <a:endParaRPr lang="en-US" dirty="0"/>
                    </a:p>
                  </a:txBody>
                  <a:tcPr/>
                </a:tc>
              </a:tr>
              <a:tr h="370840">
                <a:tc>
                  <a:txBody>
                    <a:bodyPr/>
                    <a:lstStyle/>
                    <a:p>
                      <a:r>
                        <a:rPr lang="en-US" sz="1200" b="1" dirty="0" smtClean="0"/>
                        <a:t>Max Channel Rate</a:t>
                      </a:r>
                      <a:endParaRPr lang="en-US" sz="1200" b="1" dirty="0"/>
                    </a:p>
                  </a:txBody>
                  <a:tcPr/>
                </a:tc>
                <a:tc>
                  <a:txBody>
                    <a:bodyPr/>
                    <a:lstStyle/>
                    <a:p>
                      <a:r>
                        <a:rPr lang="en-US" sz="1200" dirty="0" smtClean="0"/>
                        <a:t>35 GB/s</a:t>
                      </a:r>
                      <a:endParaRPr lang="en-US" sz="1200" dirty="0"/>
                    </a:p>
                  </a:txBody>
                  <a:tcPr/>
                </a:tc>
                <a:tc>
                  <a:txBody>
                    <a:bodyPr/>
                    <a:lstStyle/>
                    <a:p>
                      <a:r>
                        <a:rPr lang="en-US" sz="1200" dirty="0" smtClean="0"/>
                        <a:t> 50 GB/s</a:t>
                      </a:r>
                      <a:endParaRPr lang="en-US" sz="1200" dirty="0"/>
                    </a:p>
                  </a:txBody>
                  <a:tcPr/>
                </a:tc>
                <a:tc>
                  <a:txBody>
                    <a:bodyPr/>
                    <a:lstStyle/>
                    <a:p>
                      <a:r>
                        <a:rPr lang="en-US" sz="1200" dirty="0" smtClean="0"/>
                        <a:t>70 GB/s</a:t>
                      </a:r>
                      <a:endParaRPr lang="en-US" sz="1200" dirty="0"/>
                    </a:p>
                  </a:txBody>
                  <a:tcPr/>
                </a:tc>
                <a:tc>
                  <a:txBody>
                    <a:bodyPr/>
                    <a:lstStyle/>
                    <a:p>
                      <a:r>
                        <a:rPr lang="en-US" sz="1200" dirty="0" smtClean="0"/>
                        <a:t>100 GB/s</a:t>
                      </a:r>
                      <a:endParaRPr lang="en-US" sz="1200" dirty="0"/>
                    </a:p>
                  </a:txBody>
                  <a:tcPr/>
                </a:tc>
                <a:tc>
                  <a:txBody>
                    <a:bodyPr/>
                    <a:lstStyle/>
                    <a:p>
                      <a:r>
                        <a:rPr lang="en-US" sz="1200" dirty="0" smtClean="0"/>
                        <a:t>140 GB/s</a:t>
                      </a:r>
                      <a:endParaRPr lang="en-US" sz="1200" dirty="0"/>
                    </a:p>
                  </a:txBody>
                  <a:tcPr/>
                </a:tc>
              </a:tr>
              <a:tr h="370840">
                <a:tc>
                  <a:txBody>
                    <a:bodyPr/>
                    <a:lstStyle/>
                    <a:p>
                      <a:r>
                        <a:rPr lang="en-US" sz="1200" b="1" dirty="0" smtClean="0"/>
                        <a:t>E/O power</a:t>
                      </a:r>
                      <a:r>
                        <a:rPr lang="en-US" sz="1200" b="1" baseline="0" dirty="0" smtClean="0"/>
                        <a:t> target</a:t>
                      </a:r>
                      <a:endParaRPr lang="en-US" sz="1200" b="1" dirty="0"/>
                    </a:p>
                  </a:txBody>
                  <a:tcPr/>
                </a:tc>
                <a:tc>
                  <a:txBody>
                    <a:bodyPr/>
                    <a:lstStyle/>
                    <a:p>
                      <a:r>
                        <a:rPr lang="en-US" sz="1200" dirty="0" smtClean="0"/>
                        <a:t>10 </a:t>
                      </a:r>
                      <a:r>
                        <a:rPr lang="en-US" sz="1200" dirty="0" err="1" smtClean="0"/>
                        <a:t>pJ</a:t>
                      </a:r>
                      <a:r>
                        <a:rPr lang="en-US" sz="1200" dirty="0" smtClean="0"/>
                        <a:t>/bit</a:t>
                      </a:r>
                      <a:endParaRPr lang="en-US" sz="1200" dirty="0"/>
                    </a:p>
                  </a:txBody>
                  <a:tcPr/>
                </a:tc>
                <a:tc>
                  <a:txBody>
                    <a:bodyPr/>
                    <a:lstStyle/>
                    <a:p>
                      <a:r>
                        <a:rPr lang="en-US" sz="1200" dirty="0" smtClean="0"/>
                        <a:t>5 </a:t>
                      </a:r>
                      <a:r>
                        <a:rPr lang="en-US" sz="1200" dirty="0" err="1" smtClean="0"/>
                        <a:t>pJ</a:t>
                      </a:r>
                      <a:r>
                        <a:rPr lang="en-US" sz="1200" dirty="0" smtClean="0"/>
                        <a:t>/bit</a:t>
                      </a:r>
                      <a:endParaRPr lang="en-US" sz="1200" dirty="0"/>
                    </a:p>
                  </a:txBody>
                  <a:tcPr/>
                </a:tc>
                <a:tc>
                  <a:txBody>
                    <a:bodyPr/>
                    <a:lstStyle/>
                    <a:p>
                      <a:r>
                        <a:rPr lang="en-US" sz="1200" dirty="0" smtClean="0"/>
                        <a:t>1-2 </a:t>
                      </a:r>
                      <a:r>
                        <a:rPr lang="en-US" sz="1200" dirty="0" err="1" smtClean="0"/>
                        <a:t>pJ</a:t>
                      </a:r>
                      <a:r>
                        <a:rPr lang="en-US" sz="1200" dirty="0" smtClean="0"/>
                        <a:t>/bit</a:t>
                      </a:r>
                      <a:endParaRPr lang="en-US" sz="1200" dirty="0"/>
                    </a:p>
                  </a:txBody>
                  <a:tcPr/>
                </a:tc>
                <a:tc>
                  <a:txBody>
                    <a:bodyPr/>
                    <a:lstStyle/>
                    <a:p>
                      <a:r>
                        <a:rPr lang="en-US" sz="1200" dirty="0" smtClean="0"/>
                        <a:t>0.1 – 1 </a:t>
                      </a:r>
                      <a:r>
                        <a:rPr lang="en-US" sz="1200" dirty="0" err="1" smtClean="0"/>
                        <a:t>pJ</a:t>
                      </a:r>
                      <a:r>
                        <a:rPr lang="en-US" sz="1200" dirty="0" smtClean="0"/>
                        <a:t>/bit</a:t>
                      </a:r>
                      <a:endParaRPr lang="en-US" sz="1200" dirty="0"/>
                    </a:p>
                  </a:txBody>
                  <a:tcPr/>
                </a:tc>
                <a:tc>
                  <a:txBody>
                    <a:bodyPr/>
                    <a:lstStyle/>
                    <a:p>
                      <a:r>
                        <a:rPr lang="en-US" sz="1200" dirty="0" smtClean="0"/>
                        <a:t>50-500fJ/bit</a:t>
                      </a:r>
                      <a:endParaRPr lang="en-US" sz="1200" dirty="0"/>
                    </a:p>
                  </a:txBody>
                  <a:tcPr/>
                </a:tc>
              </a:tr>
              <a:tr h="370840">
                <a:tc>
                  <a:txBody>
                    <a:bodyPr/>
                    <a:lstStyle/>
                    <a:p>
                      <a:r>
                        <a:rPr lang="en-US" sz="1200" b="1" dirty="0" smtClean="0"/>
                        <a:t>Modulators</a:t>
                      </a:r>
                      <a:endParaRPr lang="en-US" sz="1200" b="1" dirty="0"/>
                    </a:p>
                  </a:txBody>
                  <a:tcPr/>
                </a:tc>
                <a:tc>
                  <a:txBody>
                    <a:bodyPr/>
                    <a:lstStyle/>
                    <a:p>
                      <a:r>
                        <a:rPr lang="en-US" sz="1200" dirty="0" smtClean="0"/>
                        <a:t>Si MZ</a:t>
                      </a:r>
                      <a:endParaRPr lang="en-US" sz="1200" dirty="0"/>
                    </a:p>
                  </a:txBody>
                  <a:tcPr/>
                </a:tc>
                <a:tc>
                  <a:txBody>
                    <a:bodyPr/>
                    <a:lstStyle/>
                    <a:p>
                      <a:r>
                        <a:rPr lang="en-US" sz="1200" dirty="0" smtClean="0"/>
                        <a:t>Si MZ,</a:t>
                      </a:r>
                      <a:r>
                        <a:rPr lang="en-US" sz="1200" baseline="0" dirty="0" smtClean="0"/>
                        <a:t> </a:t>
                      </a:r>
                      <a:r>
                        <a:rPr lang="en-US" sz="1200" baseline="0" dirty="0" err="1" smtClean="0"/>
                        <a:t>Ge</a:t>
                      </a:r>
                      <a:r>
                        <a:rPr lang="en-US" sz="1200" baseline="0" dirty="0" smtClean="0"/>
                        <a:t> EAM</a:t>
                      </a:r>
                      <a:endParaRPr lang="en-US" sz="1200" dirty="0"/>
                    </a:p>
                  </a:txBody>
                  <a:tcPr/>
                </a:tc>
                <a:tc>
                  <a:txBody>
                    <a:bodyPr/>
                    <a:lstStyle/>
                    <a:p>
                      <a:r>
                        <a:rPr lang="en-US" sz="1200" dirty="0" smtClean="0"/>
                        <a:t>Si ring</a:t>
                      </a:r>
                    </a:p>
                    <a:p>
                      <a:r>
                        <a:rPr lang="en-US" sz="1200" dirty="0" err="1" smtClean="0"/>
                        <a:t>Ge</a:t>
                      </a:r>
                      <a:r>
                        <a:rPr lang="en-US" sz="1200" dirty="0" smtClean="0"/>
                        <a:t> EAM</a:t>
                      </a:r>
                      <a:endParaRPr lang="en-US" sz="1200" dirty="0"/>
                    </a:p>
                  </a:txBody>
                  <a:tcPr/>
                </a:tc>
                <a:tc gridSpan="2">
                  <a:txBody>
                    <a:bodyPr/>
                    <a:lstStyle/>
                    <a:p>
                      <a:r>
                        <a:rPr lang="en-US" sz="1200" dirty="0" smtClean="0"/>
                        <a:t>Broad band,</a:t>
                      </a:r>
                      <a:r>
                        <a:rPr lang="en-US" sz="1200" baseline="0" dirty="0" smtClean="0"/>
                        <a:t> h</a:t>
                      </a:r>
                      <a:r>
                        <a:rPr lang="en-US" sz="1200" dirty="0" smtClean="0"/>
                        <a:t>igh speed, low loss modulator</a:t>
                      </a:r>
                      <a:r>
                        <a:rPr lang="en-US" sz="1200" baseline="0" dirty="0" smtClean="0"/>
                        <a:t> – no current solution</a:t>
                      </a:r>
                      <a:endParaRPr lang="en-US" sz="1200" dirty="0"/>
                    </a:p>
                  </a:txBody>
                  <a:tcPr/>
                </a:tc>
                <a:tc hMerge="1">
                  <a:txBody>
                    <a:bodyPr/>
                    <a:lstStyle/>
                    <a:p>
                      <a:endParaRPr lang="en-US" sz="1200" dirty="0"/>
                    </a:p>
                  </a:txBody>
                  <a:tcPr/>
                </a:tc>
              </a:tr>
              <a:tr h="370840">
                <a:tc>
                  <a:txBody>
                    <a:bodyPr/>
                    <a:lstStyle/>
                    <a:p>
                      <a:r>
                        <a:rPr lang="en-US" sz="1100" b="1" dirty="0" smtClean="0"/>
                        <a:t>Detectors</a:t>
                      </a:r>
                      <a:endParaRPr lang="en-US" sz="1100" b="1" dirty="0"/>
                    </a:p>
                  </a:txBody>
                  <a:tcPr/>
                </a:tc>
                <a:tc>
                  <a:txBody>
                    <a:bodyPr/>
                    <a:lstStyle/>
                    <a:p>
                      <a:r>
                        <a:rPr lang="en-US" sz="1200" dirty="0" err="1" smtClean="0"/>
                        <a:t>Ge</a:t>
                      </a:r>
                      <a:r>
                        <a:rPr lang="en-US" sz="1200" dirty="0" smtClean="0"/>
                        <a:t> pin</a:t>
                      </a:r>
                      <a:endParaRPr lang="en-US" sz="1200" dirty="0"/>
                    </a:p>
                  </a:txBody>
                  <a:tcPr/>
                </a:tc>
                <a:tc>
                  <a:txBody>
                    <a:bodyPr/>
                    <a:lstStyle/>
                    <a:p>
                      <a:r>
                        <a:rPr lang="en-US" sz="1200" dirty="0" err="1" smtClean="0"/>
                        <a:t>Ge</a:t>
                      </a:r>
                      <a:r>
                        <a:rPr lang="en-US" sz="1200" dirty="0" smtClean="0"/>
                        <a:t> pin</a:t>
                      </a:r>
                      <a:endParaRPr lang="en-US" sz="1200" dirty="0"/>
                    </a:p>
                  </a:txBody>
                  <a:tcPr/>
                </a:tc>
                <a:tc>
                  <a:txBody>
                    <a:bodyPr/>
                    <a:lstStyle/>
                    <a:p>
                      <a:r>
                        <a:rPr lang="en-US" sz="1200" dirty="0" err="1" smtClean="0"/>
                        <a:t>Ge</a:t>
                      </a:r>
                      <a:r>
                        <a:rPr lang="en-US" sz="1200" dirty="0" smtClean="0"/>
                        <a:t> pin</a:t>
                      </a:r>
                      <a:r>
                        <a:rPr lang="en-US" sz="1200" baseline="0" dirty="0" smtClean="0"/>
                        <a:t> or APD</a:t>
                      </a:r>
                      <a:endParaRPr lang="en-US" sz="12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Broad band,</a:t>
                      </a:r>
                      <a:r>
                        <a:rPr lang="en-US" sz="1200" baseline="0" dirty="0" smtClean="0"/>
                        <a:t> h</a:t>
                      </a:r>
                      <a:r>
                        <a:rPr lang="en-US" sz="1200" dirty="0" smtClean="0"/>
                        <a:t>igh speed, high </a:t>
                      </a:r>
                      <a:r>
                        <a:rPr lang="en-US" sz="1200" dirty="0" err="1" smtClean="0"/>
                        <a:t>responsivity</a:t>
                      </a:r>
                      <a:r>
                        <a:rPr lang="en-US" sz="1200" baseline="0" dirty="0" smtClean="0"/>
                        <a:t> detector – no current solution</a:t>
                      </a:r>
                      <a:endParaRPr lang="en-US" sz="1200" dirty="0" smtClean="0"/>
                    </a:p>
                  </a:txBody>
                  <a:tcPr/>
                </a:tc>
                <a:tc hMerge="1">
                  <a:txBody>
                    <a:bodyPr/>
                    <a:lstStyle/>
                    <a:p>
                      <a:endParaRPr lang="en-US" sz="1200" dirty="0"/>
                    </a:p>
                  </a:txBody>
                  <a:tcPr/>
                </a:tc>
              </a:tr>
              <a:tr h="370840">
                <a:tc>
                  <a:txBody>
                    <a:bodyPr/>
                    <a:lstStyle/>
                    <a:p>
                      <a:r>
                        <a:rPr lang="en-US" sz="1100" b="1" dirty="0" smtClean="0"/>
                        <a:t>Fiber</a:t>
                      </a:r>
                      <a:endParaRPr lang="en-US" sz="1100" b="1" dirty="0"/>
                    </a:p>
                  </a:txBody>
                  <a:tcPr/>
                </a:tc>
                <a:tc>
                  <a:txBody>
                    <a:bodyPr/>
                    <a:lstStyle/>
                    <a:p>
                      <a:r>
                        <a:rPr lang="en-US" sz="1200" dirty="0" smtClean="0"/>
                        <a:t>SMF array</a:t>
                      </a:r>
                    </a:p>
                  </a:txBody>
                  <a:tcPr/>
                </a:tc>
                <a:tc>
                  <a:txBody>
                    <a:bodyPr/>
                    <a:lstStyle/>
                    <a:p>
                      <a:r>
                        <a:rPr lang="en-US" sz="1200" dirty="0" smtClean="0"/>
                        <a:t>SMF array</a:t>
                      </a:r>
                    </a:p>
                  </a:txBody>
                  <a:tcPr/>
                </a:tc>
                <a:tc>
                  <a:txBody>
                    <a:bodyPr/>
                    <a:lstStyle/>
                    <a:p>
                      <a:r>
                        <a:rPr lang="en-US" sz="1200" dirty="0" smtClean="0"/>
                        <a:t>SMF array or MCF</a:t>
                      </a:r>
                    </a:p>
                  </a:txBody>
                  <a:tcPr/>
                </a:tc>
                <a:tc gridSpan="2">
                  <a:txBody>
                    <a:bodyPr/>
                    <a:lstStyle/>
                    <a:p>
                      <a:r>
                        <a:rPr lang="en-US" sz="1200" dirty="0" smtClean="0"/>
                        <a:t>MCF, on board waveguide links …</a:t>
                      </a:r>
                    </a:p>
                  </a:txBody>
                  <a:tcPr/>
                </a:tc>
                <a:tc hMerge="1">
                  <a:txBody>
                    <a:bodyPr/>
                    <a:lstStyle/>
                    <a:p>
                      <a:endParaRPr lang="en-US" sz="1200" dirty="0" smtClean="0"/>
                    </a:p>
                  </a:txBody>
                  <a:tcPr/>
                </a:tc>
              </a:tr>
              <a:tr h="370840">
                <a:tc>
                  <a:txBody>
                    <a:bodyPr/>
                    <a:lstStyle/>
                    <a:p>
                      <a:r>
                        <a:rPr lang="en-US" sz="1100" b="1" dirty="0" smtClean="0"/>
                        <a:t>Lasers</a:t>
                      </a:r>
                      <a:endParaRPr lang="en-US" sz="1100" b="1" dirty="0"/>
                    </a:p>
                  </a:txBody>
                  <a:tcPr/>
                </a:tc>
                <a:tc>
                  <a:txBody>
                    <a:bodyPr/>
                    <a:lstStyle/>
                    <a:p>
                      <a:r>
                        <a:rPr lang="en-US" sz="1200" dirty="0" smtClean="0"/>
                        <a:t>DFB-array</a:t>
                      </a:r>
                      <a:endParaRPr lang="en-US" sz="1200" dirty="0"/>
                    </a:p>
                  </a:txBody>
                  <a:tcPr/>
                </a:tc>
                <a:tc>
                  <a:txBody>
                    <a:bodyPr/>
                    <a:lstStyle/>
                    <a:p>
                      <a:r>
                        <a:rPr lang="en-US" sz="1200" dirty="0" smtClean="0"/>
                        <a:t>DFB-array</a:t>
                      </a:r>
                      <a:endParaRPr lang="en-US" sz="1200" dirty="0"/>
                    </a:p>
                  </a:txBody>
                  <a:tcPr/>
                </a:tc>
                <a:tc>
                  <a:txBody>
                    <a:bodyPr/>
                    <a:lstStyle/>
                    <a:p>
                      <a:r>
                        <a:rPr lang="en-US" sz="1200" dirty="0" smtClean="0"/>
                        <a:t>DFB-array or comb </a:t>
                      </a:r>
                      <a:endParaRPr lang="en-US" sz="1200" dirty="0"/>
                    </a:p>
                  </a:txBody>
                  <a:tcPr/>
                </a:tc>
                <a:tc gridSpan="2">
                  <a:txBody>
                    <a:bodyPr/>
                    <a:lstStyle/>
                    <a:p>
                      <a:r>
                        <a:rPr lang="en-US" sz="1200" dirty="0" smtClean="0"/>
                        <a:t>Low power, high efficiency</a:t>
                      </a:r>
                      <a:r>
                        <a:rPr lang="en-US" sz="1200" baseline="0" dirty="0" smtClean="0"/>
                        <a:t> lasers, integrated with silicon waveguides</a:t>
                      </a:r>
                      <a:endParaRPr lang="en-US" sz="1200" dirty="0"/>
                    </a:p>
                  </a:txBody>
                  <a:tcPr/>
                </a:tc>
                <a:tc hMerge="1">
                  <a:txBody>
                    <a:bodyPr/>
                    <a:lstStyle/>
                    <a:p>
                      <a:endParaRPr lang="en-US" sz="1200" dirty="0"/>
                    </a:p>
                  </a:txBody>
                  <a:tcPr/>
                </a:tc>
              </a:tr>
            </a:tbl>
          </a:graphicData>
        </a:graphic>
      </p:graphicFrame>
      <p:sp>
        <p:nvSpPr>
          <p:cNvPr id="5" name="TextBox 4"/>
          <p:cNvSpPr txBox="1"/>
          <p:nvPr/>
        </p:nvSpPr>
        <p:spPr>
          <a:xfrm>
            <a:off x="1835696" y="6381328"/>
            <a:ext cx="4323269" cy="276999"/>
          </a:xfrm>
          <a:prstGeom prst="rect">
            <a:avLst/>
          </a:prstGeom>
          <a:solidFill>
            <a:schemeClr val="bg1"/>
          </a:solidFill>
          <a:ln>
            <a:solidFill>
              <a:srgbClr val="CC0000"/>
            </a:solidFill>
          </a:ln>
        </p:spPr>
        <p:txBody>
          <a:bodyPr wrap="none" rtlCol="0">
            <a:spAutoFit/>
          </a:bodyPr>
          <a:lstStyle/>
          <a:p>
            <a:r>
              <a:rPr lang="en-US" sz="1200" dirty="0" smtClean="0"/>
              <a:t>Source: </a:t>
            </a:r>
            <a:r>
              <a:rPr lang="en-US" sz="1200" dirty="0" err="1" smtClean="0"/>
              <a:t>imec</a:t>
            </a:r>
            <a:r>
              <a:rPr lang="en-US" sz="1200" dirty="0" smtClean="0"/>
              <a:t> optical interconnect program - confidential</a:t>
            </a:r>
            <a:endParaRPr lang="en-US" sz="1200" dirty="0"/>
          </a:p>
        </p:txBody>
      </p:sp>
      <p:sp>
        <p:nvSpPr>
          <p:cNvPr id="9" name="Freeform 8"/>
          <p:cNvSpPr/>
          <p:nvPr/>
        </p:nvSpPr>
        <p:spPr>
          <a:xfrm>
            <a:off x="6885113" y="1904923"/>
            <a:ext cx="2139121" cy="735233"/>
          </a:xfrm>
          <a:custGeom>
            <a:avLst/>
            <a:gdLst>
              <a:gd name="connsiteX0" fmla="*/ 2139121 w 2139121"/>
              <a:gd name="connsiteY0" fmla="*/ 211658 h 735233"/>
              <a:gd name="connsiteX1" fmla="*/ 2027711 w 2139121"/>
              <a:gd name="connsiteY1" fmla="*/ 200518 h 735233"/>
              <a:gd name="connsiteX2" fmla="*/ 1994288 w 2139121"/>
              <a:gd name="connsiteY2" fmla="*/ 189378 h 735233"/>
              <a:gd name="connsiteX3" fmla="*/ 1927441 w 2139121"/>
              <a:gd name="connsiteY3" fmla="*/ 178238 h 735233"/>
              <a:gd name="connsiteX4" fmla="*/ 1894018 w 2139121"/>
              <a:gd name="connsiteY4" fmla="*/ 144818 h 735233"/>
              <a:gd name="connsiteX5" fmla="*/ 1860595 w 2139121"/>
              <a:gd name="connsiteY5" fmla="*/ 122539 h 735233"/>
              <a:gd name="connsiteX6" fmla="*/ 1816031 w 2139121"/>
              <a:gd name="connsiteY6" fmla="*/ 89119 h 735233"/>
              <a:gd name="connsiteX7" fmla="*/ 1782608 w 2139121"/>
              <a:gd name="connsiteY7" fmla="*/ 55699 h 735233"/>
              <a:gd name="connsiteX8" fmla="*/ 1738044 w 2139121"/>
              <a:gd name="connsiteY8" fmla="*/ 33419 h 735233"/>
              <a:gd name="connsiteX9" fmla="*/ 1682339 w 2139121"/>
              <a:gd name="connsiteY9" fmla="*/ 0 h 735233"/>
              <a:gd name="connsiteX10" fmla="*/ 1593210 w 2139121"/>
              <a:gd name="connsiteY10" fmla="*/ 111399 h 735233"/>
              <a:gd name="connsiteX11" fmla="*/ 1359249 w 2139121"/>
              <a:gd name="connsiteY11" fmla="*/ 211658 h 735233"/>
              <a:gd name="connsiteX12" fmla="*/ 947031 w 2139121"/>
              <a:gd name="connsiteY12" fmla="*/ 311917 h 735233"/>
              <a:gd name="connsiteX13" fmla="*/ 701928 w 2139121"/>
              <a:gd name="connsiteY13" fmla="*/ 389896 h 735233"/>
              <a:gd name="connsiteX14" fmla="*/ 300851 w 2139121"/>
              <a:gd name="connsiteY14" fmla="*/ 512435 h 735233"/>
              <a:gd name="connsiteX15" fmla="*/ 22325 w 2139121"/>
              <a:gd name="connsiteY15" fmla="*/ 690673 h 735233"/>
              <a:gd name="connsiteX16" fmla="*/ 43 w 2139121"/>
              <a:gd name="connsiteY16" fmla="*/ 735233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121" h="735233">
                <a:moveTo>
                  <a:pt x="2139121" y="211658"/>
                </a:moveTo>
                <a:cubicBezTo>
                  <a:pt x="2101984" y="207945"/>
                  <a:pt x="2064599" y="206193"/>
                  <a:pt x="2027711" y="200518"/>
                </a:cubicBezTo>
                <a:cubicBezTo>
                  <a:pt x="2016104" y="198732"/>
                  <a:pt x="2005752" y="191925"/>
                  <a:pt x="1994288" y="189378"/>
                </a:cubicBezTo>
                <a:cubicBezTo>
                  <a:pt x="1972236" y="184478"/>
                  <a:pt x="1949723" y="181951"/>
                  <a:pt x="1927441" y="178238"/>
                </a:cubicBezTo>
                <a:cubicBezTo>
                  <a:pt x="1916300" y="167098"/>
                  <a:pt x="1906122" y="154903"/>
                  <a:pt x="1894018" y="144818"/>
                </a:cubicBezTo>
                <a:cubicBezTo>
                  <a:pt x="1883732" y="136247"/>
                  <a:pt x="1871491" y="130321"/>
                  <a:pt x="1860595" y="122539"/>
                </a:cubicBezTo>
                <a:cubicBezTo>
                  <a:pt x="1845485" y="111747"/>
                  <a:pt x="1830129" y="101202"/>
                  <a:pt x="1816031" y="89119"/>
                </a:cubicBezTo>
                <a:cubicBezTo>
                  <a:pt x="1804068" y="78866"/>
                  <a:pt x="1795429" y="64856"/>
                  <a:pt x="1782608" y="55699"/>
                </a:cubicBezTo>
                <a:cubicBezTo>
                  <a:pt x="1769093" y="46047"/>
                  <a:pt x="1752562" y="41484"/>
                  <a:pt x="1738044" y="33419"/>
                </a:cubicBezTo>
                <a:cubicBezTo>
                  <a:pt x="1719115" y="22904"/>
                  <a:pt x="1700907" y="11140"/>
                  <a:pt x="1682339" y="0"/>
                </a:cubicBezTo>
                <a:cubicBezTo>
                  <a:pt x="1529390" y="25489"/>
                  <a:pt x="1699708" y="-24129"/>
                  <a:pt x="1593210" y="111399"/>
                </a:cubicBezTo>
                <a:cubicBezTo>
                  <a:pt x="1561832" y="151330"/>
                  <a:pt x="1394121" y="202407"/>
                  <a:pt x="1359249" y="211658"/>
                </a:cubicBezTo>
                <a:cubicBezTo>
                  <a:pt x="1222565" y="247918"/>
                  <a:pt x="1081787" y="269045"/>
                  <a:pt x="947031" y="311917"/>
                </a:cubicBezTo>
                <a:cubicBezTo>
                  <a:pt x="865330" y="337910"/>
                  <a:pt x="784297" y="366103"/>
                  <a:pt x="701928" y="389896"/>
                </a:cubicBezTo>
                <a:cubicBezTo>
                  <a:pt x="550176" y="433731"/>
                  <a:pt x="437517" y="446179"/>
                  <a:pt x="300851" y="512435"/>
                </a:cubicBezTo>
                <a:cubicBezTo>
                  <a:pt x="160414" y="580519"/>
                  <a:pt x="105322" y="595829"/>
                  <a:pt x="22325" y="690673"/>
                </a:cubicBezTo>
                <a:cubicBezTo>
                  <a:pt x="-2017" y="718490"/>
                  <a:pt x="43" y="713115"/>
                  <a:pt x="43" y="735233"/>
                </a:cubicBezTo>
              </a:path>
            </a:pathLst>
          </a:custGeom>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n-US" sz="2000" b="0" i="0" u="none" strike="noStrike" cap="none" normalizeH="0" baseline="0" smtClean="0">
              <a:ln>
                <a:noFill/>
              </a:ln>
              <a:solidFill>
                <a:schemeClr val="tx1"/>
              </a:solidFill>
              <a:effectLst/>
              <a:latin typeface="Arial" charset="0"/>
            </a:endParaRPr>
          </a:p>
        </p:txBody>
      </p:sp>
      <p:sp>
        <p:nvSpPr>
          <p:cNvPr id="12" name="Rectangle 11"/>
          <p:cNvSpPr/>
          <p:nvPr/>
        </p:nvSpPr>
        <p:spPr>
          <a:xfrm>
            <a:off x="6084168" y="908720"/>
            <a:ext cx="2736304" cy="3384376"/>
          </a:xfrm>
          <a:prstGeom prst="rect">
            <a:avLst/>
          </a:prstGeom>
          <a:ln w="76200" cmpd="sng">
            <a:solidFill>
              <a:srgbClr val="CC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r>
              <a:rPr kumimoji="0" lang="en-US" sz="2000" b="0" i="0" u="none" strike="noStrike" cap="none" normalizeH="0" baseline="0" dirty="0" smtClean="0">
                <a:ln>
                  <a:noFill/>
                </a:ln>
                <a:solidFill>
                  <a:schemeClr val="tx1"/>
                </a:solidFill>
                <a:effectLst/>
                <a:latin typeface="Arial" charset="0"/>
              </a:rPr>
              <a:t> </a:t>
            </a:r>
          </a:p>
        </p:txBody>
      </p:sp>
      <p:sp>
        <p:nvSpPr>
          <p:cNvPr id="3" name="TextBox 2"/>
          <p:cNvSpPr txBox="1"/>
          <p:nvPr/>
        </p:nvSpPr>
        <p:spPr>
          <a:xfrm>
            <a:off x="3995936" y="4797152"/>
            <a:ext cx="3040203" cy="369332"/>
          </a:xfrm>
          <a:prstGeom prst="rect">
            <a:avLst/>
          </a:prstGeom>
          <a:noFill/>
        </p:spPr>
        <p:txBody>
          <a:bodyPr wrap="none" rtlCol="0">
            <a:spAutoFit/>
          </a:bodyPr>
          <a:lstStyle/>
          <a:p>
            <a:r>
              <a:rPr lang="en-US" dirty="0" smtClean="0"/>
              <a:t>Main target for NAVOLCHI</a:t>
            </a:r>
            <a:endParaRPr lang="en-US" dirty="0"/>
          </a:p>
        </p:txBody>
      </p:sp>
      <p:sp>
        <p:nvSpPr>
          <p:cNvPr id="8" name="Down Arrow 7"/>
          <p:cNvSpPr/>
          <p:nvPr/>
        </p:nvSpPr>
        <p:spPr>
          <a:xfrm>
            <a:off x="7164288" y="4365104"/>
            <a:ext cx="432048" cy="504056"/>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n-US" sz="20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894143" y="5137447"/>
            <a:ext cx="2998337" cy="307777"/>
          </a:xfrm>
          <a:prstGeom prst="rect">
            <a:avLst/>
          </a:prstGeom>
          <a:noFill/>
        </p:spPr>
        <p:txBody>
          <a:bodyPr wrap="none" rtlCol="0">
            <a:spAutoFit/>
          </a:bodyPr>
          <a:lstStyle/>
          <a:p>
            <a:r>
              <a:rPr lang="en-US" sz="1400" dirty="0" smtClean="0"/>
              <a:t>Need fundamentally new devices</a:t>
            </a:r>
            <a:endParaRPr lang="en-US" sz="1400" dirty="0"/>
          </a:p>
        </p:txBody>
      </p:sp>
      <p:sp>
        <p:nvSpPr>
          <p:cNvPr id="11" name="TextBox 10"/>
          <p:cNvSpPr txBox="1"/>
          <p:nvPr/>
        </p:nvSpPr>
        <p:spPr>
          <a:xfrm>
            <a:off x="4916687" y="5517232"/>
            <a:ext cx="3975793" cy="738664"/>
          </a:xfrm>
          <a:prstGeom prst="rect">
            <a:avLst/>
          </a:prstGeom>
          <a:noFill/>
        </p:spPr>
        <p:txBody>
          <a:bodyPr wrap="none" rtlCol="0">
            <a:spAutoFit/>
          </a:bodyPr>
          <a:lstStyle/>
          <a:p>
            <a:r>
              <a:rPr lang="en-US" sz="1400" dirty="0" err="1" smtClean="0"/>
              <a:t>Navolchi</a:t>
            </a:r>
            <a:endParaRPr lang="en-US" sz="1400" dirty="0" smtClean="0"/>
          </a:p>
          <a:p>
            <a:r>
              <a:rPr lang="en-US" sz="1400" dirty="0" smtClean="0"/>
              <a:t>- Wins on: broad band, high speed</a:t>
            </a:r>
          </a:p>
          <a:p>
            <a:r>
              <a:rPr lang="en-US" sz="1400" dirty="0" smtClean="0"/>
              <a:t>- Still work needed: insertion loss, efficiency</a:t>
            </a:r>
            <a:endParaRPr lang="en-US" sz="1400" dirty="0"/>
          </a:p>
        </p:txBody>
      </p:sp>
    </p:spTree>
    <p:extLst>
      <p:ext uri="{BB962C8B-B14F-4D97-AF65-F5344CB8AC3E}">
        <p14:creationId xmlns:p14="http://schemas.microsoft.com/office/powerpoint/2010/main" xmlns="" val="1085374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r>
              <a:rPr lang="en-US" smtClean="0">
                <a:solidFill>
                  <a:srgbClr val="002060"/>
                </a:solidFill>
              </a:rPr>
              <a:t>Task 2.5 VHDL Modeling</a:t>
            </a:r>
            <a:endParaRPr lang="en-US" smtClean="0">
              <a:solidFill>
                <a:srgbClr val="FF0000"/>
              </a:solidFill>
            </a:endParaRPr>
          </a:p>
        </p:txBody>
      </p:sp>
      <p:sp>
        <p:nvSpPr>
          <p:cNvPr id="61443" name="Text Box 4"/>
          <p:cNvSpPr txBox="1">
            <a:spLocks noChangeArrowheads="1"/>
          </p:cNvSpPr>
          <p:nvPr/>
        </p:nvSpPr>
        <p:spPr bwMode="auto">
          <a:xfrm>
            <a:off x="539750" y="981075"/>
            <a:ext cx="7345363" cy="240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pPr>
            <a:r>
              <a:rPr lang="en-US" sz="2000" b="0"/>
              <a:t>VHDL modeling of generic serializer/deserializer</a:t>
            </a:r>
          </a:p>
          <a:p>
            <a:pPr eaLnBrk="1" hangingPunct="1">
              <a:spcAft>
                <a:spcPct val="20000"/>
              </a:spcAft>
              <a:buFont typeface="Arial" panose="020B0604020202020204" pitchFamily="34" charset="0"/>
              <a:buChar char="•"/>
            </a:pPr>
            <a:r>
              <a:rPr lang="en-US" sz="2000" b="0"/>
              <a:t>Parametric building-blocks with configurable input and output size</a:t>
            </a:r>
          </a:p>
          <a:p>
            <a:pPr eaLnBrk="1" hangingPunct="1">
              <a:spcAft>
                <a:spcPct val="20000"/>
              </a:spcAft>
              <a:buFont typeface="Arial" panose="020B0604020202020204" pitchFamily="34" charset="0"/>
              <a:buChar char="•"/>
            </a:pPr>
            <a:r>
              <a:rPr lang="en-US" sz="2000" b="0"/>
              <a:t>Allowing to carry out architectural exploration simply changing the values of the parameters</a:t>
            </a:r>
          </a:p>
          <a:p>
            <a:pPr eaLnBrk="1" hangingPunct="1">
              <a:spcAft>
                <a:spcPct val="20000"/>
              </a:spcAft>
              <a:buFont typeface="Arial" panose="020B0604020202020204" pitchFamily="34" charset="0"/>
              <a:buChar char="•"/>
            </a:pPr>
            <a:r>
              <a:rPr lang="en-US" sz="2000" b="0"/>
              <a:t>Different configurations already verified and characterized in terms of area occupancy and operation frequency</a:t>
            </a:r>
          </a:p>
        </p:txBody>
      </p:sp>
      <p:pic>
        <p:nvPicPr>
          <p:cNvPr id="6144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9975" y="3727450"/>
            <a:ext cx="4608513" cy="239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sz="3200" smtClean="0">
                <a:solidFill>
                  <a:srgbClr val="002060"/>
                </a:solidFill>
              </a:rPr>
              <a:t>Summary and Outlook</a:t>
            </a:r>
          </a:p>
        </p:txBody>
      </p:sp>
      <p:sp>
        <p:nvSpPr>
          <p:cNvPr id="34819" name="Text Box 6"/>
          <p:cNvSpPr txBox="1">
            <a:spLocks noChangeArrowheads="1"/>
          </p:cNvSpPr>
          <p:nvPr/>
        </p:nvSpPr>
        <p:spPr bwMode="auto">
          <a:xfrm>
            <a:off x="755650" y="1052513"/>
            <a:ext cx="7345363"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220060"/>
                </a:solidFill>
                <a:latin typeface="Arial" panose="020B0604020202020204" pitchFamily="34" charset="0"/>
              </a:defRPr>
            </a:lvl1pPr>
            <a:lvl2pPr marL="346075" indent="-342900" eaLnBrk="0" hangingPunct="0">
              <a:defRPr sz="3200" b="1">
                <a:solidFill>
                  <a:srgbClr val="220060"/>
                </a:solidFill>
                <a:latin typeface="Arial" panose="020B0604020202020204" pitchFamily="34" charset="0"/>
              </a:defRPr>
            </a:lvl2pPr>
            <a:lvl3pPr marL="1135063" indent="-3429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lvl="1" eaLnBrk="1" hangingPunct="1">
              <a:spcAft>
                <a:spcPct val="20000"/>
              </a:spcAft>
              <a:buFont typeface="Arial" panose="020B0604020202020204" pitchFamily="34" charset="0"/>
              <a:buChar char="•"/>
            </a:pPr>
            <a:r>
              <a:rPr lang="en-US" sz="2000" dirty="0"/>
              <a:t>Summary</a:t>
            </a:r>
          </a:p>
          <a:p>
            <a:pPr lvl="2" eaLnBrk="1" hangingPunct="1">
              <a:spcAft>
                <a:spcPct val="20000"/>
              </a:spcAft>
              <a:buFont typeface="Arial" panose="020B0604020202020204" pitchFamily="34" charset="0"/>
              <a:buChar char="•"/>
            </a:pPr>
            <a:r>
              <a:rPr lang="en-US" sz="2000" b="0" dirty="0" smtClean="0"/>
              <a:t>Modeling of 3 architectures with the latest characteristics of the system components</a:t>
            </a:r>
          </a:p>
          <a:p>
            <a:pPr lvl="2" eaLnBrk="1" hangingPunct="1">
              <a:spcAft>
                <a:spcPct val="20000"/>
              </a:spcAft>
              <a:buFont typeface="Arial" panose="020B0604020202020204" pitchFamily="34" charset="0"/>
              <a:buChar char="•"/>
            </a:pPr>
            <a:r>
              <a:rPr lang="en-US" sz="2000" b="0" dirty="0" smtClean="0"/>
              <a:t>Extraction of the system characteristics and specifications</a:t>
            </a:r>
          </a:p>
          <a:p>
            <a:pPr lvl="2" eaLnBrk="1" hangingPunct="1">
              <a:spcAft>
                <a:spcPct val="20000"/>
              </a:spcAft>
              <a:buFont typeface="Arial" panose="020B0604020202020204" pitchFamily="34" charset="0"/>
              <a:buChar char="•"/>
            </a:pPr>
            <a:r>
              <a:rPr lang="en-US" sz="2000" b="0" dirty="0" smtClean="0"/>
              <a:t>Preliminary results, (will be fine-tuned using the final characteristics of the components)</a:t>
            </a:r>
            <a:endParaRPr lang="en-US" sz="2000" b="0" dirty="0"/>
          </a:p>
          <a:p>
            <a:pPr lvl="1" eaLnBrk="1" hangingPunct="1">
              <a:spcAft>
                <a:spcPct val="20000"/>
              </a:spcAft>
              <a:buFont typeface="Arial" panose="020B0604020202020204" pitchFamily="34" charset="0"/>
              <a:buChar char="•"/>
            </a:pPr>
            <a:r>
              <a:rPr lang="en-US" sz="2000" dirty="0"/>
              <a:t>Outlook</a:t>
            </a:r>
          </a:p>
          <a:p>
            <a:pPr lvl="2" eaLnBrk="1" hangingPunct="1">
              <a:spcAft>
                <a:spcPct val="20000"/>
              </a:spcAft>
              <a:buFont typeface="Arial" panose="020B0604020202020204" pitchFamily="34" charset="0"/>
              <a:buChar char="•"/>
            </a:pPr>
            <a:r>
              <a:rPr lang="en-US" sz="2000" b="0" dirty="0"/>
              <a:t>Modeling of devices and system for communications </a:t>
            </a:r>
            <a:r>
              <a:rPr lang="en-US" sz="2000" b="0" dirty="0" smtClean="0"/>
              <a:t>applications with the final specification of the components</a:t>
            </a:r>
            <a:endParaRPr lang="en-US" sz="2000" b="0" dirty="0"/>
          </a:p>
          <a:p>
            <a:pPr lvl="2" eaLnBrk="1" hangingPunct="1">
              <a:spcAft>
                <a:spcPct val="20000"/>
              </a:spcAft>
              <a:buFont typeface="Arial" panose="020B0604020202020204" pitchFamily="34" charset="0"/>
              <a:buChar char="•"/>
            </a:pPr>
            <a:r>
              <a:rPr lang="en-US" sz="2000" b="0" dirty="0" smtClean="0"/>
              <a:t>Value </a:t>
            </a:r>
            <a:r>
              <a:rPr lang="en-US" sz="2000" b="0" dirty="0"/>
              <a:t>analysis in terms of cost and green aspects</a:t>
            </a:r>
          </a:p>
          <a:p>
            <a:pPr lvl="2" eaLnBrk="1" hangingPunct="1">
              <a:spcAft>
                <a:spcPct val="20000"/>
              </a:spcAft>
              <a:buFont typeface="Arial" panose="020B0604020202020204" pitchFamily="34" charset="0"/>
              <a:buChar char="•"/>
            </a:pPr>
            <a:r>
              <a:rPr lang="en-US" sz="2000" b="0" dirty="0" smtClean="0"/>
              <a:t>Techno-economical </a:t>
            </a:r>
            <a:r>
              <a:rPr lang="en-US" sz="2000" b="0" dirty="0"/>
              <a:t>evaluation and benchmarking</a:t>
            </a:r>
          </a:p>
          <a:p>
            <a:pPr lvl="2" eaLnBrk="1" hangingPunct="1">
              <a:spcAft>
                <a:spcPct val="20000"/>
              </a:spcAft>
              <a:buFont typeface="Arial" panose="020B0604020202020204" pitchFamily="34" charset="0"/>
              <a:buChar char="•"/>
            </a:pPr>
            <a:endParaRPr lang="en-US" sz="2000" b="0" dirty="0"/>
          </a:p>
          <a:p>
            <a:pPr lvl="2" eaLnBrk="1" hangingPunct="1">
              <a:spcAft>
                <a:spcPct val="20000"/>
              </a:spcAft>
              <a:buFont typeface="Arial" panose="020B0604020202020204" pitchFamily="34" charset="0"/>
              <a:buChar char="•"/>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eaLnBrk="1" hangingPunct="1"/>
            <a:r>
              <a:rPr lang="en-US" sz="3200" smtClean="0">
                <a:solidFill>
                  <a:srgbClr val="002060"/>
                </a:solidFill>
              </a:rPr>
              <a:t>Objectives</a:t>
            </a:r>
            <a:endParaRPr lang="en-US" sz="3200" smtClean="0">
              <a:solidFill>
                <a:srgbClr val="FF0000"/>
              </a:solidFill>
            </a:endParaRPr>
          </a:p>
        </p:txBody>
      </p:sp>
      <p:sp>
        <p:nvSpPr>
          <p:cNvPr id="7172" name="Text Box 3"/>
          <p:cNvSpPr txBox="1">
            <a:spLocks noChangeArrowheads="1"/>
          </p:cNvSpPr>
          <p:nvPr/>
        </p:nvSpPr>
        <p:spPr bwMode="auto">
          <a:xfrm>
            <a:off x="755650" y="1196975"/>
            <a:ext cx="7345363" cy="389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eaLnBrk="1" hangingPunct="1">
              <a:spcAft>
                <a:spcPct val="20000"/>
              </a:spcAft>
              <a:buFont typeface="Wingdings" panose="05000000000000000000" pitchFamily="2" charset="2"/>
              <a:buNone/>
            </a:pPr>
            <a:r>
              <a:rPr lang="en-US" sz="1800"/>
              <a:t>     </a:t>
            </a:r>
            <a:endParaRPr lang="en-US" sz="1800" b="0"/>
          </a:p>
          <a:p>
            <a:pPr eaLnBrk="1" hangingPunct="1">
              <a:spcAft>
                <a:spcPct val="20000"/>
              </a:spcAft>
              <a:buFontTx/>
              <a:buChar char="•"/>
            </a:pPr>
            <a:r>
              <a:rPr lang="en-US" sz="2000"/>
              <a:t>Review requirements and needs for chip-to-chip interconnects</a:t>
            </a:r>
          </a:p>
          <a:p>
            <a:pPr eaLnBrk="1" hangingPunct="1">
              <a:spcAft>
                <a:spcPct val="20000"/>
              </a:spcAft>
              <a:buFontTx/>
              <a:buChar char="•"/>
            </a:pPr>
            <a:endParaRPr lang="en-US" sz="800"/>
          </a:p>
          <a:p>
            <a:pPr eaLnBrk="1" hangingPunct="1">
              <a:spcAft>
                <a:spcPct val="20000"/>
              </a:spcAft>
              <a:buFontTx/>
              <a:buChar char="•"/>
            </a:pPr>
            <a:r>
              <a:rPr lang="en-US" sz="2000"/>
              <a:t>Initial benchmarking</a:t>
            </a:r>
          </a:p>
          <a:p>
            <a:pPr eaLnBrk="1" hangingPunct="1">
              <a:spcAft>
                <a:spcPct val="20000"/>
              </a:spcAft>
              <a:buFontTx/>
              <a:buChar char="•"/>
            </a:pPr>
            <a:endParaRPr lang="en-US" sz="800"/>
          </a:p>
          <a:p>
            <a:pPr eaLnBrk="1" hangingPunct="1">
              <a:spcAft>
                <a:spcPct val="20000"/>
              </a:spcAft>
              <a:buFontTx/>
              <a:buChar char="•"/>
            </a:pPr>
            <a:r>
              <a:rPr lang="en-US" sz="2000"/>
              <a:t>Set target specifications for system</a:t>
            </a:r>
          </a:p>
          <a:p>
            <a:pPr eaLnBrk="1" hangingPunct="1">
              <a:spcAft>
                <a:spcPct val="20000"/>
              </a:spcAft>
              <a:buFontTx/>
              <a:buChar char="•"/>
            </a:pPr>
            <a:endParaRPr lang="en-US" sz="800"/>
          </a:p>
          <a:p>
            <a:pPr eaLnBrk="1" hangingPunct="1">
              <a:spcAft>
                <a:spcPct val="20000"/>
              </a:spcAft>
              <a:buFontTx/>
              <a:buChar char="•"/>
            </a:pPr>
            <a:r>
              <a:rPr lang="en-US" sz="2000"/>
              <a:t>Define subsystem plasmonic devices</a:t>
            </a:r>
          </a:p>
          <a:p>
            <a:pPr eaLnBrk="1" hangingPunct="1">
              <a:spcAft>
                <a:spcPct val="20000"/>
              </a:spcAft>
              <a:buFontTx/>
              <a:buChar char="•"/>
            </a:pPr>
            <a:endParaRPr lang="en-US" sz="800"/>
          </a:p>
          <a:p>
            <a:pPr eaLnBrk="1" hangingPunct="1">
              <a:spcAft>
                <a:spcPct val="20000"/>
              </a:spcAft>
              <a:buFontTx/>
              <a:buChar char="•"/>
            </a:pPr>
            <a:r>
              <a:rPr lang="en-US" sz="2000"/>
              <a:t>System modeling</a:t>
            </a:r>
          </a:p>
          <a:p>
            <a:pPr eaLnBrk="1" hangingPunct="1">
              <a:spcAft>
                <a:spcPct val="20000"/>
              </a:spcAft>
              <a:buFontTx/>
              <a:buChar char="•"/>
            </a:pPr>
            <a:endParaRPr lang="en-US" sz="800"/>
          </a:p>
          <a:p>
            <a:pPr eaLnBrk="1" hangingPunct="1">
              <a:spcAft>
                <a:spcPct val="20000"/>
              </a:spcAft>
              <a:buFontTx/>
              <a:buChar char="•"/>
            </a:pPr>
            <a:r>
              <a:rPr lang="en-US" sz="2000"/>
              <a:t>Development of a cycle accurate VHDL model of a serializer/deserializer</a:t>
            </a:r>
            <a:endParaRPr lang="it-IT"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smtClean="0"/>
              <a:t>Tasks</a:t>
            </a:r>
            <a:endParaRPr lang="el-GR" sz="3200" smtClean="0"/>
          </a:p>
        </p:txBody>
      </p:sp>
      <p:graphicFrame>
        <p:nvGraphicFramePr>
          <p:cNvPr id="27700" name="Group 52"/>
          <p:cNvGraphicFramePr>
            <a:graphicFrameLocks noGrp="1"/>
          </p:cNvGraphicFramePr>
          <p:nvPr>
            <p:ph idx="1"/>
            <p:extLst>
              <p:ext uri="{D42A27DB-BD31-4B8C-83A1-F6EECF244321}">
                <p14:modId xmlns="" xmlns:p14="http://schemas.microsoft.com/office/powerpoint/2010/main" val="3398159891"/>
              </p:ext>
            </p:extLst>
          </p:nvPr>
        </p:nvGraphicFramePr>
        <p:xfrm>
          <a:off x="468313" y="1052513"/>
          <a:ext cx="8229600" cy="4667569"/>
        </p:xfrm>
        <a:graphic>
          <a:graphicData uri="http://schemas.openxmlformats.org/drawingml/2006/table">
            <a:tbl>
              <a:tblPr/>
              <a:tblGrid>
                <a:gridCol w="1093787"/>
                <a:gridCol w="5632450"/>
                <a:gridCol w="1503363"/>
              </a:tblGrid>
              <a:tr h="5762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Names of the Tasks</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Time Period [months]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Analysis of chip to chip interconnect requirements and needs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 – 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Modeling of devices and system for communications applications</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 – 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2.3</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Value analysis in terms of cost and green aspects</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 – 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Techno-economical evaluation and benchmarking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24 – 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900">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Task 2.5</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VHDL modeling of plasmonic interconnect and CMOS interface circuits</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 – 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200" smtClean="0"/>
              <a:t>Milestones</a:t>
            </a:r>
            <a:endParaRPr lang="el-GR" sz="3200" smtClean="0"/>
          </a:p>
        </p:txBody>
      </p:sp>
      <p:graphicFrame>
        <p:nvGraphicFramePr>
          <p:cNvPr id="29776" name="Group 80"/>
          <p:cNvGraphicFramePr>
            <a:graphicFrameLocks noGrp="1"/>
          </p:cNvGraphicFramePr>
          <p:nvPr>
            <p:ph idx="1"/>
            <p:extLst>
              <p:ext uri="{D42A27DB-BD31-4B8C-83A1-F6EECF244321}">
                <p14:modId xmlns="" xmlns:p14="http://schemas.microsoft.com/office/powerpoint/2010/main" val="1419256871"/>
              </p:ext>
            </p:extLst>
          </p:nvPr>
        </p:nvGraphicFramePr>
        <p:xfrm>
          <a:off x="395288" y="1196975"/>
          <a:ext cx="8424862" cy="4665726"/>
        </p:xfrm>
        <a:graphic>
          <a:graphicData uri="http://schemas.openxmlformats.org/drawingml/2006/table">
            <a:tbl>
              <a:tblPr/>
              <a:tblGrid>
                <a:gridCol w="793750"/>
                <a:gridCol w="5634037"/>
                <a:gridCol w="884238"/>
                <a:gridCol w="1112837"/>
              </a:tblGrid>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Names of the Milestones</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Month</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Partner</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chip-to-chip interconnection</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system environment and specification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plasmonic devices and material</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properties for chip-to-chip interconnection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Development of a system and device</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simulation platform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the interconnection level specification employing developed plasmonic devices </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MS5</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Digital domain to </a:t>
                      </a:r>
                      <a:r>
                        <a:rPr kumimoji="0" lang="en-GB"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plasmonic</a:t>
                      </a: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domain interface</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specification and VHDL modelling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21</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MS6</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Plasmonic interconnect VHDL modelling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MS7</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Investigation of the cost and power</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consumption efficiency of the developed</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plasmonic devices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28</a:t>
                      </a:r>
                      <a:endParaRPr kumimoji="0" lang="en-GB" sz="1800" b="0"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200" smtClean="0"/>
              <a:t>Deliverables</a:t>
            </a:r>
            <a:endParaRPr lang="el-GR" sz="3200" smtClean="0"/>
          </a:p>
        </p:txBody>
      </p:sp>
      <p:graphicFrame>
        <p:nvGraphicFramePr>
          <p:cNvPr id="31806" name="Group 62"/>
          <p:cNvGraphicFramePr>
            <a:graphicFrameLocks noGrp="1"/>
          </p:cNvGraphicFramePr>
          <p:nvPr>
            <p:ph idx="1"/>
            <p:extLst>
              <p:ext uri="{D42A27DB-BD31-4B8C-83A1-F6EECF244321}">
                <p14:modId xmlns="" xmlns:p14="http://schemas.microsoft.com/office/powerpoint/2010/main" val="3499086200"/>
              </p:ext>
            </p:extLst>
          </p:nvPr>
        </p:nvGraphicFramePr>
        <p:xfrm>
          <a:off x="395288" y="1268413"/>
          <a:ext cx="8424862" cy="3414141"/>
        </p:xfrm>
        <a:graphic>
          <a:graphicData uri="http://schemas.openxmlformats.org/drawingml/2006/table">
            <a:tbl>
              <a:tblPr/>
              <a:tblGrid>
                <a:gridCol w="793750"/>
                <a:gridCol w="5634037"/>
                <a:gridCol w="884238"/>
                <a:gridCol w="1112837"/>
              </a:tblGrid>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Names of the Deliverables</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Month</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Partner</a:t>
                      </a:r>
                      <a:endPar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Definition of chip-to-chip interconnection</a:t>
                      </a:r>
                    </a:p>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system environment and specification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Definition of </a:t>
                      </a:r>
                      <a:r>
                        <a:rPr kumimoji="0" lang="en-GB"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plasmonic</a:t>
                      </a: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Investigation of chip-to-chip interconnection-level specifications employing new </a:t>
                      </a:r>
                      <a:r>
                        <a:rPr kumimoji="0" lang="en-GB"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plasmonic</a:t>
                      </a: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Interface and </a:t>
                      </a:r>
                      <a:r>
                        <a:rPr kumimoji="0" lang="en-GB"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plasmonic</a:t>
                      </a: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interconnect models and reports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D2.5</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25000"/>
                        </a:spcBef>
                        <a:spcAft>
                          <a:spcPct val="0"/>
                        </a:spcAft>
                        <a:buClrTx/>
                        <a:buSzTx/>
                        <a:buFont typeface="Wingdings" panose="05000000000000000000" pitchFamily="2" charset="2"/>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Techno-economical evaluation with respect to the cost efficiency and green aspects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30</a:t>
                      </a:r>
                      <a:endParaRPr kumimoji="0" lang="en-GB" sz="1800" b="0"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D2.6</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Report on new applications and their opportunities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36</a:t>
                      </a:r>
                      <a:endParaRPr kumimoji="0" lang="en-GB" sz="1800" b="0" i="0" u="none" strike="noStrike" cap="none" normalizeH="0" baseline="0" dirty="0" smtClean="0">
                        <a:ln>
                          <a:noFill/>
                        </a:ln>
                        <a:solidFill>
                          <a:srgbClr val="00B05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80000"/>
                        </a:lnSpc>
                        <a:spcBef>
                          <a:spcPct val="25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28575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80000"/>
                        </a:lnSpc>
                        <a:spcBef>
                          <a:spcPct val="25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25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AIT</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Task 2.1 Requirements and Needs</a:t>
            </a:r>
            <a:endParaRPr lang="el-GR" smtClean="0"/>
          </a:p>
        </p:txBody>
      </p:sp>
      <p:sp>
        <p:nvSpPr>
          <p:cNvPr id="83971" name="Rectangle 7"/>
          <p:cNvSpPr>
            <a:spLocks noChangeArrowheads="1"/>
          </p:cNvSpPr>
          <p:nvPr/>
        </p:nvSpPr>
        <p:spPr bwMode="auto">
          <a:xfrm>
            <a:off x="684213" y="765175"/>
            <a:ext cx="612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marL="176213" indent="-176213"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lnSpc>
                <a:spcPct val="150000"/>
              </a:lnSpc>
            </a:pPr>
            <a:r>
              <a:rPr lang="es-ES" sz="2000">
                <a:solidFill>
                  <a:srgbClr val="0000DD"/>
                </a:solidFill>
                <a:ea typeface="ＭＳ Ｐゴシック" panose="020B0600070205080204" pitchFamily="34" charset="-128"/>
              </a:rPr>
              <a:t>I. What we are interested in</a:t>
            </a:r>
            <a:endParaRPr lang="de-DE" sz="2000">
              <a:solidFill>
                <a:srgbClr val="0000DD"/>
              </a:solidFill>
              <a:ea typeface="ＭＳ Ｐゴシック" panose="020B0600070205080204" pitchFamily="34" charset="-128"/>
            </a:endParaRPr>
          </a:p>
        </p:txBody>
      </p:sp>
      <p:sp>
        <p:nvSpPr>
          <p:cNvPr id="83972" name="Text Box 6"/>
          <p:cNvSpPr txBox="1">
            <a:spLocks noChangeArrowheads="1"/>
          </p:cNvSpPr>
          <p:nvPr/>
        </p:nvSpPr>
        <p:spPr bwMode="auto">
          <a:xfrm>
            <a:off x="755650" y="1341438"/>
            <a:ext cx="7345363" cy="277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220060"/>
                </a:solidFill>
                <a:latin typeface="Arial" panose="020B0604020202020204" pitchFamily="34" charset="0"/>
              </a:defRPr>
            </a:lvl1pPr>
            <a:lvl2pPr marL="346075" indent="-342900" eaLnBrk="0" hangingPunct="0">
              <a:defRPr sz="3200" b="1">
                <a:solidFill>
                  <a:srgbClr val="220060"/>
                </a:solidFill>
                <a:latin typeface="Arial" panose="020B0604020202020204" pitchFamily="34" charset="0"/>
              </a:defRPr>
            </a:lvl2pPr>
            <a:lvl3pPr marL="1135063" indent="-3429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lvl="1" eaLnBrk="1" hangingPunct="1">
              <a:spcAft>
                <a:spcPct val="20000"/>
              </a:spcAft>
              <a:buFont typeface="Arial" panose="020B0604020202020204" pitchFamily="34" charset="0"/>
              <a:buNone/>
            </a:pPr>
            <a:r>
              <a:rPr lang="en-US" sz="2000"/>
              <a:t>     </a:t>
            </a:r>
            <a:r>
              <a:rPr lang="en-US" sz="1800" b="0"/>
              <a:t>In the context of chip-to-chip interconnects, we are looking for:</a:t>
            </a:r>
          </a:p>
          <a:p>
            <a:pPr lvl="1" eaLnBrk="1" hangingPunct="1">
              <a:spcAft>
                <a:spcPct val="20000"/>
              </a:spcAft>
              <a:buFont typeface="Arial" panose="020B0604020202020204" pitchFamily="34" charset="0"/>
              <a:buChar char="•"/>
            </a:pPr>
            <a:r>
              <a:rPr lang="en-US" sz="1800" b="0"/>
              <a:t>Large</a:t>
            </a:r>
            <a:r>
              <a:rPr lang="en-US" sz="1800"/>
              <a:t> bandwidth </a:t>
            </a:r>
            <a:r>
              <a:rPr lang="en-US" sz="1800" b="0"/>
              <a:t>to resolve the data rate bottleneck</a:t>
            </a:r>
          </a:p>
          <a:p>
            <a:pPr lvl="1" eaLnBrk="1" hangingPunct="1">
              <a:spcAft>
                <a:spcPct val="20000"/>
              </a:spcAft>
              <a:buFont typeface="Arial" panose="020B0604020202020204" pitchFamily="34" charset="0"/>
              <a:buChar char="•"/>
            </a:pPr>
            <a:r>
              <a:rPr lang="en-US" sz="1800" b="0"/>
              <a:t>Small</a:t>
            </a:r>
            <a:r>
              <a:rPr lang="en-US" sz="1800"/>
              <a:t> Size </a:t>
            </a:r>
            <a:r>
              <a:rPr lang="en-US" sz="1800" b="0"/>
              <a:t>for increased integrability</a:t>
            </a:r>
          </a:p>
          <a:p>
            <a:pPr lvl="1" eaLnBrk="1" hangingPunct="1">
              <a:spcAft>
                <a:spcPct val="20000"/>
              </a:spcAft>
              <a:buFont typeface="Arial" panose="020B0604020202020204" pitchFamily="34" charset="0"/>
              <a:buChar char="•"/>
            </a:pPr>
            <a:r>
              <a:rPr lang="en-US" sz="1800" b="0"/>
              <a:t>Low</a:t>
            </a:r>
            <a:r>
              <a:rPr lang="en-US" sz="1800"/>
              <a:t> latency </a:t>
            </a:r>
            <a:r>
              <a:rPr lang="en-US" sz="1800" b="0"/>
              <a:t>also for improved performance and scalability</a:t>
            </a:r>
          </a:p>
          <a:p>
            <a:pPr lvl="1" eaLnBrk="1" hangingPunct="1">
              <a:spcAft>
                <a:spcPct val="20000"/>
              </a:spcAft>
              <a:buFont typeface="Arial" panose="020B0604020202020204" pitchFamily="34" charset="0"/>
              <a:buChar char="•"/>
            </a:pPr>
            <a:r>
              <a:rPr lang="en-US" sz="1800" b="0"/>
              <a:t>Low</a:t>
            </a:r>
            <a:r>
              <a:rPr lang="en-US" sz="1800"/>
              <a:t> power consumption </a:t>
            </a:r>
            <a:r>
              <a:rPr lang="en-US" sz="1800" b="0"/>
              <a:t>for energy and cost considerations</a:t>
            </a:r>
          </a:p>
          <a:p>
            <a:pPr lvl="2" eaLnBrk="1" hangingPunct="1">
              <a:spcAft>
                <a:spcPct val="20000"/>
              </a:spcAft>
              <a:buFont typeface="Arial" panose="020B0604020202020204" pitchFamily="34" charset="0"/>
              <a:buChar char="•"/>
            </a:pPr>
            <a:endParaRPr lang="en-US" sz="1800" b="0"/>
          </a:p>
          <a:p>
            <a:pPr lvl="2" eaLnBrk="1" hangingPunct="1">
              <a:spcAft>
                <a:spcPct val="20000"/>
              </a:spcAft>
              <a:buFont typeface="Arial" panose="020B0604020202020204" pitchFamily="34" charset="0"/>
              <a:buChar char="•"/>
            </a:pPr>
            <a:endParaRPr lang="en-US" sz="2000" b="0"/>
          </a:p>
          <a:p>
            <a:pPr lvl="2" eaLnBrk="1" hangingPunct="1">
              <a:spcAft>
                <a:spcPct val="20000"/>
              </a:spcAft>
              <a:buFont typeface="Arial" panose="020B0604020202020204" pitchFamily="34" charset="0"/>
              <a:buChar char="•"/>
            </a:pPr>
            <a:endParaRPr lang="en-US" sz="2000"/>
          </a:p>
        </p:txBody>
      </p:sp>
      <p:pic>
        <p:nvPicPr>
          <p:cNvPr id="8397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2138" y="3141663"/>
            <a:ext cx="2401887" cy="2030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3974" name="Text Box 6"/>
          <p:cNvSpPr txBox="1">
            <a:spLocks noChangeArrowheads="1"/>
          </p:cNvSpPr>
          <p:nvPr/>
        </p:nvSpPr>
        <p:spPr bwMode="auto">
          <a:xfrm>
            <a:off x="755650" y="5229225"/>
            <a:ext cx="734536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220060"/>
                </a:solidFill>
                <a:latin typeface="Arial" panose="020B0604020202020204" pitchFamily="34" charset="0"/>
              </a:defRPr>
            </a:lvl1pPr>
            <a:lvl2pPr marL="346075" indent="-342900" eaLnBrk="0" hangingPunct="0">
              <a:defRPr sz="3200" b="1">
                <a:solidFill>
                  <a:srgbClr val="220060"/>
                </a:solidFill>
                <a:latin typeface="Arial" panose="020B0604020202020204" pitchFamily="34" charset="0"/>
              </a:defRPr>
            </a:lvl2pPr>
            <a:lvl3pPr marL="1135063" indent="-3429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lvl="1" eaLnBrk="1" hangingPunct="1">
              <a:spcAft>
                <a:spcPct val="20000"/>
              </a:spcAft>
              <a:buFont typeface="Arial" panose="020B0604020202020204" pitchFamily="34" charset="0"/>
              <a:buNone/>
            </a:pPr>
            <a:r>
              <a:rPr lang="en-US" sz="1800" b="0"/>
              <a:t>     In multicore systems, the chip-to-chip interconnect is the data rate bottleneck</a:t>
            </a:r>
            <a:endParaRPr 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sz="3200" smtClean="0"/>
              <a:t>Task 2.1 Requirements and Needs</a:t>
            </a:r>
          </a:p>
        </p:txBody>
      </p:sp>
      <p:sp>
        <p:nvSpPr>
          <p:cNvPr id="84995" name="Rectangle 3"/>
          <p:cNvSpPr>
            <a:spLocks noGrp="1" noChangeArrowheads="1"/>
          </p:cNvSpPr>
          <p:nvPr>
            <p:ph type="body" idx="1"/>
          </p:nvPr>
        </p:nvSpPr>
        <p:spPr bwMode="auto">
          <a:xfrm>
            <a:off x="611188" y="1268760"/>
            <a:ext cx="8382000" cy="5486400"/>
          </a:xfr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i="1" dirty="0" smtClean="0">
                <a:solidFill>
                  <a:srgbClr val="220060"/>
                </a:solidFill>
              </a:rPr>
              <a:t>Chip-to-chip optical interconnection requires high speed transceivers that are monolithically integrated with electronic ICs</a:t>
            </a:r>
            <a:r>
              <a:rPr lang="en-US" dirty="0" smtClean="0">
                <a:solidFill>
                  <a:srgbClr val="220060"/>
                </a:solidFill>
              </a:rPr>
              <a:t>, which can convert digital information from electrical domain to optical domain and vice versa. </a:t>
            </a:r>
          </a:p>
          <a:p>
            <a:pPr lvl="1"/>
            <a:r>
              <a:rPr lang="en-US" dirty="0" smtClean="0">
                <a:solidFill>
                  <a:srgbClr val="220060"/>
                </a:solidFill>
              </a:rPr>
              <a:t>Such transceivers should be compact, offer large bandwidth, low latency and consume little power in order to be economically and technologically efficient.</a:t>
            </a:r>
          </a:p>
          <a:p>
            <a:endParaRPr lang="en-US" sz="1050" dirty="0" smtClean="0">
              <a:solidFill>
                <a:srgbClr val="220060"/>
              </a:solidFill>
            </a:endParaRPr>
          </a:p>
          <a:p>
            <a:r>
              <a:rPr lang="en-US" b="1" i="1" dirty="0" smtClean="0">
                <a:solidFill>
                  <a:srgbClr val="220060"/>
                </a:solidFill>
              </a:rPr>
              <a:t>The most promising technology for realization of such transceivers is the CMOS compatible silicon photonics platform</a:t>
            </a:r>
            <a:r>
              <a:rPr lang="en-US" dirty="0" smtClean="0">
                <a:solidFill>
                  <a:srgbClr val="220060"/>
                </a:solidFill>
              </a:rPr>
              <a:t> whose low cost and large scale fabrication is ensured by well-developed advanced CMOS fabrication techniques. </a:t>
            </a:r>
          </a:p>
          <a:p>
            <a:endParaRPr lang="en-US" sz="1050" dirty="0" smtClean="0">
              <a:solidFill>
                <a:srgbClr val="220060"/>
              </a:solidFill>
            </a:endParaRPr>
          </a:p>
          <a:p>
            <a:r>
              <a:rPr lang="en-US" b="1" i="1" dirty="0" smtClean="0">
                <a:solidFill>
                  <a:srgbClr val="220060"/>
                </a:solidFill>
              </a:rPr>
              <a:t>Unfortunately, there is a size mismatch between silicon electronics and silicon photonics.</a:t>
            </a:r>
            <a:r>
              <a:rPr lang="en-US" dirty="0" smtClean="0">
                <a:solidFill>
                  <a:srgbClr val="220060"/>
                </a:solidFill>
              </a:rPr>
              <a:t> Even state-of-the-art Si photonic transceivers are bulky comparing to electronic transistors. Therefore, the integrated silicon photonic transceivers would occupy large portion of the optoelectronic ICs making them not economically viable…</a:t>
            </a:r>
          </a:p>
        </p:txBody>
      </p:sp>
      <p:sp>
        <p:nvSpPr>
          <p:cNvPr id="84996" name="Rectangle 7"/>
          <p:cNvSpPr>
            <a:spLocks noChangeArrowheads="1"/>
          </p:cNvSpPr>
          <p:nvPr/>
        </p:nvSpPr>
        <p:spPr bwMode="auto">
          <a:xfrm>
            <a:off x="684213" y="765175"/>
            <a:ext cx="612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marL="176213" indent="-176213" eaLnBrk="0" hangingPunct="0">
              <a:defRPr sz="3200" b="1">
                <a:solidFill>
                  <a:srgbClr val="220060"/>
                </a:solidFill>
                <a:latin typeface="Arial" panose="020B0604020202020204" pitchFamily="34" charset="0"/>
              </a:defRPr>
            </a:lvl1pPr>
            <a:lvl2pPr marL="742950" indent="-285750" eaLnBrk="0" hangingPunct="0">
              <a:defRPr sz="3200" b="1">
                <a:solidFill>
                  <a:srgbClr val="220060"/>
                </a:solidFill>
                <a:latin typeface="Arial" panose="020B0604020202020204" pitchFamily="34" charset="0"/>
              </a:defRPr>
            </a:lvl2pPr>
            <a:lvl3pPr marL="1143000" indent="-228600" eaLnBrk="0" hangingPunct="0">
              <a:defRPr sz="3200" b="1">
                <a:solidFill>
                  <a:srgbClr val="220060"/>
                </a:solidFill>
                <a:latin typeface="Arial" panose="020B0604020202020204" pitchFamily="34" charset="0"/>
              </a:defRPr>
            </a:lvl3pPr>
            <a:lvl4pPr marL="1600200" indent="-228600" eaLnBrk="0" hangingPunct="0">
              <a:defRPr sz="3200" b="1">
                <a:solidFill>
                  <a:srgbClr val="220060"/>
                </a:solidFill>
                <a:latin typeface="Arial" panose="020B0604020202020204" pitchFamily="34" charset="0"/>
              </a:defRPr>
            </a:lvl4pPr>
            <a:lvl5pPr marL="2057400" indent="-228600" eaLnBrk="0" hangingPunct="0">
              <a:defRPr sz="3200" b="1">
                <a:solidFill>
                  <a:srgbClr val="220060"/>
                </a:solidFill>
                <a:latin typeface="Arial" panose="020B0604020202020204" pitchFamily="34" charset="0"/>
              </a:defRPr>
            </a:lvl5pPr>
            <a:lvl6pPr marL="2514600" indent="-228600" eaLnBrk="0" fontAlgn="base" hangingPunct="0">
              <a:spcBef>
                <a:spcPct val="0"/>
              </a:spcBef>
              <a:spcAft>
                <a:spcPct val="0"/>
              </a:spcAft>
              <a:defRPr sz="3200" b="1">
                <a:solidFill>
                  <a:srgbClr val="220060"/>
                </a:solidFill>
                <a:latin typeface="Arial" panose="020B0604020202020204" pitchFamily="34" charset="0"/>
              </a:defRPr>
            </a:lvl6pPr>
            <a:lvl7pPr marL="2971800" indent="-228600" eaLnBrk="0" fontAlgn="base" hangingPunct="0">
              <a:spcBef>
                <a:spcPct val="0"/>
              </a:spcBef>
              <a:spcAft>
                <a:spcPct val="0"/>
              </a:spcAft>
              <a:defRPr sz="3200" b="1">
                <a:solidFill>
                  <a:srgbClr val="220060"/>
                </a:solidFill>
                <a:latin typeface="Arial" panose="020B0604020202020204" pitchFamily="34" charset="0"/>
              </a:defRPr>
            </a:lvl7pPr>
            <a:lvl8pPr marL="3429000" indent="-228600" eaLnBrk="0" fontAlgn="base" hangingPunct="0">
              <a:spcBef>
                <a:spcPct val="0"/>
              </a:spcBef>
              <a:spcAft>
                <a:spcPct val="0"/>
              </a:spcAft>
              <a:defRPr sz="3200" b="1">
                <a:solidFill>
                  <a:srgbClr val="220060"/>
                </a:solidFill>
                <a:latin typeface="Arial" panose="020B0604020202020204" pitchFamily="34" charset="0"/>
              </a:defRPr>
            </a:lvl8pPr>
            <a:lvl9pPr marL="3886200" indent="-228600" eaLnBrk="0" fontAlgn="base" hangingPunct="0">
              <a:spcBef>
                <a:spcPct val="0"/>
              </a:spcBef>
              <a:spcAft>
                <a:spcPct val="0"/>
              </a:spcAft>
              <a:defRPr sz="3200" b="1">
                <a:solidFill>
                  <a:srgbClr val="220060"/>
                </a:solidFill>
                <a:latin typeface="Arial" panose="020B0604020202020204" pitchFamily="34" charset="0"/>
              </a:defRPr>
            </a:lvl9pPr>
          </a:lstStyle>
          <a:p>
            <a:pPr algn="ctr">
              <a:lnSpc>
                <a:spcPct val="150000"/>
              </a:lnSpc>
            </a:pPr>
            <a:r>
              <a:rPr lang="es-ES" sz="2000">
                <a:solidFill>
                  <a:srgbClr val="0000DD"/>
                </a:solidFill>
                <a:ea typeface="ＭＳ Ｐゴシック" panose="020B0600070205080204" pitchFamily="34" charset="-128"/>
              </a:rPr>
              <a:t>I. What we are interested in</a:t>
            </a:r>
            <a:endParaRPr lang="de-DE" sz="2000">
              <a:solidFill>
                <a:srgbClr val="0000DD"/>
              </a:solidFill>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PowerPoint_Template_IHQ">
  <a:themeElements>
    <a:clrScheme name="2_PowerPoint_Template_IHQ 3">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2_PowerPoint_Template_IHQ">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2_PowerPoint_Template_IHQ 2">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2_PowerPoint_Template_IHQ 3">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_Template_IHQ">
  <a:themeElements>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fontScheme name="1_PowerPoint_Template_IHQ">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1_PowerPoint_Template_IHQ 2">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1_PowerPoint_Template_IHQ 3">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3081</TotalTime>
  <Words>2137</Words>
  <Application>Microsoft Office PowerPoint</Application>
  <PresentationFormat>On-screen Show (4:3)</PresentationFormat>
  <Paragraphs>423</Paragraphs>
  <Slides>34</Slides>
  <Notes>22</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34</vt:i4>
      </vt:variant>
    </vt:vector>
  </HeadingPairs>
  <TitlesOfParts>
    <vt:vector size="36" baseType="lpstr">
      <vt:lpstr>2_PowerPoint_Template_IHQ</vt:lpstr>
      <vt:lpstr>1_PowerPoint_Template_IHQ</vt:lpstr>
      <vt:lpstr>Slide 1</vt:lpstr>
      <vt:lpstr>Outline</vt:lpstr>
      <vt:lpstr>WP2 Position in Project</vt:lpstr>
      <vt:lpstr>Objectives</vt:lpstr>
      <vt:lpstr>Tasks</vt:lpstr>
      <vt:lpstr>Milestones</vt:lpstr>
      <vt:lpstr>Deliverables</vt:lpstr>
      <vt:lpstr>Task 2.1 Requirements and Needs</vt:lpstr>
      <vt:lpstr>Task 2.1 Requirements and Needs</vt:lpstr>
      <vt:lpstr>Task 2.1 Requirements and Needs</vt:lpstr>
      <vt:lpstr>Task 2.1 Requirements and Needs</vt:lpstr>
      <vt:lpstr>Task 2.1 Requirements and Needs</vt:lpstr>
      <vt:lpstr>Slide 13</vt:lpstr>
      <vt:lpstr>Scenario-1: Directly modulated laser</vt:lpstr>
      <vt:lpstr>Scenario-1 remarks</vt:lpstr>
      <vt:lpstr>Scenario-1 remarks</vt:lpstr>
      <vt:lpstr>Scenario-1 results</vt:lpstr>
      <vt:lpstr>At const system bitrate:7.2Gbps and 0.4A/W Rx responsivity A DML laser with output power over -10dBm  is required </vt:lpstr>
      <vt:lpstr>Scenario-2 External laser with phase modulated MZM (DPSK)</vt:lpstr>
      <vt:lpstr>Scenario-3 external laser with amplitude modulated MZM (OOK)</vt:lpstr>
      <vt:lpstr>EML scenarios common remarks</vt:lpstr>
      <vt:lpstr>EML scenarios device characteristic tables</vt:lpstr>
      <vt:lpstr>EML scenarios results: without amplifier</vt:lpstr>
      <vt:lpstr>At const system bitrate:7.2Gbps CW laser power 10dBm and 0.4A/W Rx responsivity. BER performances can be significantly improved by reducing MZM total losses, especially when system is to be operated at higher than default bit rate (7.2Gbps).</vt:lpstr>
      <vt:lpstr>CW laser power 10dBm and 0.4A/W Rx responsivity. System shows  quite good BER performance for bit rates up to 20Gbps and overall losses up to 15dB</vt:lpstr>
      <vt:lpstr>At const system bitrate:7.2Gbps CW laser power 10dBm and 0.4A/W Rx responsivity. BER performances can be significantly improved by reducing MZM total losses, and the improvements will be greater than DPSK scenario.</vt:lpstr>
      <vt:lpstr>CW laser power 10dBm and 0.4A/W Rx responsivity at default bitrate(7.2Gbps) for various Noise Figures (NF) when an amplifier is used prior to detector(10dB target Gain). System shows  good BER performance for quite all NF range for total system loss up to 25dB </vt:lpstr>
      <vt:lpstr>Slide 28</vt:lpstr>
      <vt:lpstr>Slide 29</vt:lpstr>
      <vt:lpstr>Optical Interconnect Application Domains</vt:lpstr>
      <vt:lpstr>Optical Interconnect Roadmap: Requirements</vt:lpstr>
      <vt:lpstr>Optical Interconnect Roadmap – Devices ?</vt:lpstr>
      <vt:lpstr>Task 2.5 VHDL Modeling</vt:lpstr>
      <vt:lpstr>Summary and Outlook</vt:lpstr>
    </vt:vector>
  </TitlesOfParts>
  <Company>Universitaet Karlsruhe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chris</cp:lastModifiedBy>
  <cp:revision>618</cp:revision>
  <cp:lastPrinted>2014-11-03T16:50:52Z</cp:lastPrinted>
  <dcterms:created xsi:type="dcterms:W3CDTF">2010-01-08T09:05:51Z</dcterms:created>
  <dcterms:modified xsi:type="dcterms:W3CDTF">2014-11-04T15:25:48Z</dcterms:modified>
</cp:coreProperties>
</file>