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854" r:id="rId2"/>
  </p:sldMasterIdLst>
  <p:notesMasterIdLst>
    <p:notesMasterId r:id="rId26"/>
  </p:notesMasterIdLst>
  <p:handoutMasterIdLst>
    <p:handoutMasterId r:id="rId27"/>
  </p:handoutMasterIdLst>
  <p:sldIdLst>
    <p:sldId id="793" r:id="rId3"/>
    <p:sldId id="809" r:id="rId4"/>
    <p:sldId id="810" r:id="rId5"/>
    <p:sldId id="811" r:id="rId6"/>
    <p:sldId id="812" r:id="rId7"/>
    <p:sldId id="813" r:id="rId8"/>
    <p:sldId id="814" r:id="rId9"/>
    <p:sldId id="815" r:id="rId10"/>
    <p:sldId id="816" r:id="rId11"/>
    <p:sldId id="828" r:id="rId12"/>
    <p:sldId id="838" r:id="rId13"/>
    <p:sldId id="819" r:id="rId14"/>
    <p:sldId id="829" r:id="rId15"/>
    <p:sldId id="824" r:id="rId16"/>
    <p:sldId id="844" r:id="rId17"/>
    <p:sldId id="832" r:id="rId18"/>
    <p:sldId id="833" r:id="rId19"/>
    <p:sldId id="842" r:id="rId20"/>
    <p:sldId id="834" r:id="rId21"/>
    <p:sldId id="843" r:id="rId22"/>
    <p:sldId id="835" r:id="rId23"/>
    <p:sldId id="836" r:id="rId24"/>
    <p:sldId id="837" r:id="rId25"/>
  </p:sldIdLst>
  <p:sldSz cx="9144000" cy="6858000" type="screen4x3"/>
  <p:notesSz cx="7004050" cy="9221788"/>
  <p:custDataLst>
    <p:tags r:id="rId28"/>
  </p:custDataLst>
  <p:defaultTextStyle>
    <a:defPPr>
      <a:defRPr lang="en-GB"/>
    </a:defPPr>
    <a:lvl1pPr algn="r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8F200"/>
    <a:srgbClr val="1EA019"/>
    <a:srgbClr val="008000"/>
    <a:srgbClr val="333333"/>
    <a:srgbClr val="C80000"/>
    <a:srgbClr val="FF8989"/>
    <a:srgbClr val="6E0000"/>
    <a:srgbClr val="FF7979"/>
    <a:srgbClr val="FF6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41" autoAdjust="0"/>
    <p:restoredTop sz="94671" autoAdjust="0"/>
  </p:normalViewPr>
  <p:slideViewPr>
    <p:cSldViewPr snapToGrid="0">
      <p:cViewPr>
        <p:scale>
          <a:sx n="70" d="100"/>
          <a:sy n="70" d="100"/>
        </p:scale>
        <p:origin x="-1104" y="-48"/>
      </p:cViewPr>
      <p:guideLst>
        <p:guide orient="horz" pos="9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7" d="100"/>
          <a:sy n="47" d="100"/>
        </p:scale>
        <p:origin x="-1986" y="-90"/>
      </p:cViewPr>
      <p:guideLst>
        <p:guide orient="horz" pos="2905"/>
        <p:guide pos="220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5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8" tIns="45721" rIns="91448" bIns="45721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8750" y="0"/>
            <a:ext cx="3035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8" tIns="45721" rIns="91448" bIns="4572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9825"/>
            <a:ext cx="3035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8" tIns="45721" rIns="91448" bIns="45721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8750" y="8759825"/>
            <a:ext cx="3035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8" tIns="45721" rIns="91448" bIns="45721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384E59D-036F-4583-AF59-E278D498328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010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0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1" tIns="45730" rIns="91461" bIns="4573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1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9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7000" y="0"/>
            <a:ext cx="30670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1" tIns="45730" rIns="91461" bIns="4573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1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709613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9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4563" y="4398963"/>
            <a:ext cx="5114925" cy="41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1" tIns="45730" rIns="91461" bIns="457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6488"/>
            <a:ext cx="30670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1" tIns="45730" rIns="91461" bIns="4573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1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9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000" y="8726488"/>
            <a:ext cx="30670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1" tIns="45730" rIns="91461" bIns="4573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1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F2519A4-DE25-4771-9F84-CCC87C93377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23554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06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de-DE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06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de-DE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06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de-DE" dirty="0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06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de-DE" dirty="0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06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de-DE" dirty="0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06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de-DE" dirty="0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06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de-DE" dirty="0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06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de-DE" dirty="0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06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de-DE" dirty="0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06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de-DE" dirty="0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06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de-DE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06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de-DE" dirty="0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06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de-DE" dirty="0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06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de-DE" dirty="0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06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de-DE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06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de-DE" dirty="0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06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de-DE" dirty="0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06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de-DE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06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de-DE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06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de-DE" dirty="0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06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de-DE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25261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03887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1138" y="187325"/>
            <a:ext cx="2125662" cy="5938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388" y="187325"/>
            <a:ext cx="6229350" cy="5938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0168237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58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1781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2385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25332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3048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8209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6383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5973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2124366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7208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73044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1138" y="187325"/>
            <a:ext cx="2125662" cy="5938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388" y="187325"/>
            <a:ext cx="6229350" cy="5938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31940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187325"/>
            <a:ext cx="74168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l-GR" noProof="0" smtClean="0"/>
          </a:p>
        </p:txBody>
      </p:sp>
    </p:spTree>
    <p:extLst>
      <p:ext uri="{BB962C8B-B14F-4D97-AF65-F5344CB8AC3E}">
        <p14:creationId xmlns:p14="http://schemas.microsoft.com/office/powerpoint/2010/main" val="3131701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738220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523596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3660025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275611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66847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95830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88656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2.bin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vmlDrawing" Target="../drawings/vmlDrawing2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1422" y="1931987"/>
            <a:ext cx="9037945" cy="1800225"/>
          </a:xfrm>
          <a:prstGeom prst="rect">
            <a:avLst/>
          </a:prstGeom>
          <a:solidFill>
            <a:srgbClr val="220060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reflection blurRad="6350" stA="50000" endA="275" endPos="40000" dist="101600" dir="5400000" sy="-100000" algn="bl" rotWithShape="0"/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endParaRPr lang="en-US" altLang="en-US" sz="16800">
              <a:solidFill>
                <a:srgbClr val="666666"/>
              </a:solidFill>
              <a:latin typeface="Times New Roman" pitchFamily="18" charset="0"/>
              <a:cs typeface="+mn-cs"/>
            </a:endParaRPr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7380288" y="260350"/>
          <a:ext cx="1485900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" r:id="rId14" imgW="3895238" imgH="2809524" progId="">
                  <p:embed/>
                </p:oleObj>
              </mc:Choice>
              <mc:Fallback>
                <p:oleObj r:id="rId14" imgW="3895238" imgH="2809524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288" y="260350"/>
                        <a:ext cx="1485900" cy="1071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8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651375"/>
            <a:ext cx="3240088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/>
          <p:cNvSpPr txBox="1">
            <a:spLocks noChangeArrowheads="1"/>
          </p:cNvSpPr>
          <p:nvPr userDrawn="1"/>
        </p:nvSpPr>
        <p:spPr bwMode="auto">
          <a:xfrm>
            <a:off x="3276600" y="4724400"/>
            <a:ext cx="5616575" cy="88106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pitchFamily="34" charset="0"/>
              </a:defRPr>
            </a:lvl1pPr>
            <a:lvl2pPr marL="742950" indent="-2857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pitchFamily="34" charset="0"/>
              </a:defRPr>
            </a:lvl2pPr>
            <a:lvl3pPr marL="11430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pitchFamily="34" charset="0"/>
              </a:defRPr>
            </a:lvl3pPr>
            <a:lvl4pPr marL="16002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pitchFamily="34" charset="0"/>
              </a:defRPr>
            </a:lvl4pPr>
            <a:lvl5pPr marL="20574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1800">
                <a:solidFill>
                  <a:srgbClr val="000000"/>
                </a:solidFill>
                <a:cs typeface="+mn-cs"/>
              </a:rPr>
              <a:t>Nano Scale Disruptive Silicon-Plasmonic Platform for Chip-to-Chip Interconnection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1800">
                <a:solidFill>
                  <a:srgbClr val="000000"/>
                </a:solidFill>
                <a:cs typeface="+mn-cs"/>
              </a:rPr>
              <a:t>www.navolchi.eu</a:t>
            </a:r>
          </a:p>
        </p:txBody>
      </p:sp>
      <p:sp>
        <p:nvSpPr>
          <p:cNvPr id="13" name="Text Box 11"/>
          <p:cNvSpPr txBox="1">
            <a:spLocks noChangeArrowheads="1"/>
          </p:cNvSpPr>
          <p:nvPr userDrawn="1"/>
        </p:nvSpPr>
        <p:spPr bwMode="auto">
          <a:xfrm>
            <a:off x="684012" y="333375"/>
            <a:ext cx="6278963" cy="1154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pitchFamily="34" charset="0"/>
              </a:defRPr>
            </a:lvl1pPr>
            <a:lvl2pPr marL="742950" indent="-2857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pitchFamily="34" charset="0"/>
              </a:defRPr>
            </a:lvl2pPr>
            <a:lvl3pPr marL="11430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pitchFamily="34" charset="0"/>
              </a:defRPr>
            </a:lvl3pPr>
            <a:lvl4pPr marL="16002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pitchFamily="34" charset="0"/>
              </a:defRPr>
            </a:lvl4pPr>
            <a:lvl5pPr marL="20574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pitchFamily="34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i="1" dirty="0">
                <a:solidFill>
                  <a:srgbClr val="000000"/>
                </a:solidFill>
                <a:cs typeface="+mn-cs"/>
              </a:rPr>
              <a:t>NAVOLCHI</a:t>
            </a:r>
            <a:r>
              <a:rPr lang="en-US" dirty="0">
                <a:cs typeface="+mn-cs"/>
              </a:rPr>
              <a:t>  </a:t>
            </a:r>
            <a:r>
              <a:rPr lang="en-US" dirty="0" smtClean="0">
                <a:cs typeface="+mn-cs"/>
              </a:rPr>
              <a:t>3</a:t>
            </a:r>
            <a:r>
              <a:rPr lang="en-US" baseline="30000" dirty="0" smtClean="0">
                <a:cs typeface="+mn-cs"/>
              </a:rPr>
              <a:t>rd</a:t>
            </a:r>
            <a:r>
              <a:rPr lang="en-US" dirty="0" smtClean="0">
                <a:cs typeface="+mn-cs"/>
              </a:rPr>
              <a:t> </a:t>
            </a:r>
            <a:r>
              <a:rPr lang="en-US" dirty="0">
                <a:cs typeface="+mn-cs"/>
              </a:rPr>
              <a:t>Review Meeting</a:t>
            </a:r>
            <a:r>
              <a:rPr lang="en-US" sz="2400" dirty="0">
                <a:cs typeface="+mn-cs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en-US" sz="1800" dirty="0" smtClean="0">
                <a:cs typeface="+mn-cs"/>
              </a:rPr>
              <a:t>November 5</a:t>
            </a:r>
            <a:r>
              <a:rPr lang="en-US" sz="1800" baseline="30000" dirty="0" smtClean="0">
                <a:cs typeface="+mn-cs"/>
              </a:rPr>
              <a:t>th</a:t>
            </a:r>
            <a:r>
              <a:rPr lang="en-US" sz="1800" dirty="0" smtClean="0">
                <a:cs typeface="+mn-cs"/>
              </a:rPr>
              <a:t> 2014, </a:t>
            </a:r>
            <a:r>
              <a:rPr lang="en-US" sz="1800" dirty="0">
                <a:cs typeface="+mn-cs"/>
              </a:rPr>
              <a:t>Brussels</a:t>
            </a:r>
            <a:endParaRPr lang="de-DE" sz="1800" dirty="0">
              <a:cs typeface="+mn-cs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 userDrawn="1"/>
        </p:nvSpPr>
        <p:spPr bwMode="auto">
          <a:xfrm>
            <a:off x="7451725" y="1452563"/>
            <a:ext cx="1439863" cy="3302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pitchFamily="34" charset="0"/>
              </a:defRPr>
            </a:lvl1pPr>
            <a:lvl2pPr marL="742950" indent="-2857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pitchFamily="34" charset="0"/>
              </a:defRPr>
            </a:lvl2pPr>
            <a:lvl3pPr marL="11430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pitchFamily="34" charset="0"/>
              </a:defRPr>
            </a:lvl3pPr>
            <a:lvl4pPr marL="16002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pitchFamily="34" charset="0"/>
              </a:defRPr>
            </a:lvl4pPr>
            <a:lvl5pPr marL="20574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sz="1200">
                <a:solidFill>
                  <a:srgbClr val="000000"/>
                </a:solidFill>
                <a:cs typeface="+mn-cs"/>
              </a:rPr>
              <a:t>FP7-ICT-2011-7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200">
                <a:solidFill>
                  <a:srgbClr val="000000"/>
                </a:solidFill>
                <a:cs typeface="+mn-cs"/>
              </a:rPr>
              <a:t>GA 288869</a:t>
            </a:r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220060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220060"/>
          </a:solidFill>
          <a:latin typeface="Arial" charset="0"/>
          <a:cs typeface="Arial" charset="0"/>
        </a:defRPr>
      </a:lvl2pPr>
      <a:lvl3pPr algn="ctr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220060"/>
          </a:solidFill>
          <a:latin typeface="Arial" charset="0"/>
          <a:cs typeface="Arial" charset="0"/>
        </a:defRPr>
      </a:lvl3pPr>
      <a:lvl4pPr algn="ctr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220060"/>
          </a:solidFill>
          <a:latin typeface="Arial" charset="0"/>
          <a:cs typeface="Arial" charset="0"/>
        </a:defRPr>
      </a:lvl4pPr>
      <a:lvl5pPr algn="ctr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220060"/>
          </a:solidFill>
          <a:latin typeface="Arial" charset="0"/>
          <a:cs typeface="Arial" charset="0"/>
        </a:defRPr>
      </a:lvl5pPr>
      <a:lvl6pPr marL="457200" algn="ctr" rtl="0" fontAlgn="base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220060"/>
          </a:solidFill>
          <a:latin typeface="Arial" charset="0"/>
          <a:cs typeface="Arial" charset="0"/>
        </a:defRPr>
      </a:lvl6pPr>
      <a:lvl7pPr marL="914400" algn="ctr" rtl="0" fontAlgn="base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220060"/>
          </a:solidFill>
          <a:latin typeface="Arial" charset="0"/>
          <a:cs typeface="Arial" charset="0"/>
        </a:defRPr>
      </a:lvl7pPr>
      <a:lvl8pPr marL="1371600" algn="ctr" rtl="0" fontAlgn="base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220060"/>
          </a:solidFill>
          <a:latin typeface="Arial" charset="0"/>
          <a:cs typeface="Arial" charset="0"/>
        </a:defRPr>
      </a:lvl8pPr>
      <a:lvl9pPr marL="1828800" algn="ctr" rtl="0" fontAlgn="base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220060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lnSpc>
          <a:spcPct val="80000"/>
        </a:lnSpc>
        <a:spcBef>
          <a:spcPct val="25000"/>
        </a:spcBef>
        <a:spcAft>
          <a:spcPct val="0"/>
        </a:spcAft>
        <a:buFont typeface="Wingdings" pitchFamily="2" charset="2"/>
        <a:tabLst>
          <a:tab pos="269875" algn="l"/>
          <a:tab pos="357188" algn="l"/>
          <a:tab pos="715963" algn="l"/>
          <a:tab pos="1073150" algn="l"/>
          <a:tab pos="1431925" algn="l"/>
          <a:tab pos="1797050" algn="l"/>
          <a:tab pos="2154238" algn="l"/>
          <a:tab pos="2513013" algn="l"/>
          <a:tab pos="2870200" algn="l"/>
          <a:tab pos="3228975" algn="l"/>
          <a:tab pos="3586163" algn="l"/>
          <a:tab pos="3943350" algn="l"/>
          <a:tab pos="7537450" algn="l"/>
          <a:tab pos="7896225" algn="l"/>
        </a:tabLs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80000"/>
        </a:lnSpc>
        <a:spcBef>
          <a:spcPct val="25000"/>
        </a:spcBef>
        <a:spcAft>
          <a:spcPct val="0"/>
        </a:spcAft>
        <a:buChar char="–"/>
        <a:tabLst>
          <a:tab pos="269875" algn="l"/>
          <a:tab pos="357188" algn="l"/>
          <a:tab pos="715963" algn="l"/>
          <a:tab pos="1073150" algn="l"/>
          <a:tab pos="1431925" algn="l"/>
          <a:tab pos="1797050" algn="l"/>
          <a:tab pos="2154238" algn="l"/>
          <a:tab pos="2513013" algn="l"/>
          <a:tab pos="2870200" algn="l"/>
          <a:tab pos="3228975" algn="l"/>
          <a:tab pos="3586163" algn="l"/>
          <a:tab pos="3943350" algn="l"/>
          <a:tab pos="7537450" algn="l"/>
          <a:tab pos="7896225" algn="l"/>
        </a:tabLst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lnSpc>
          <a:spcPct val="80000"/>
        </a:lnSpc>
        <a:spcBef>
          <a:spcPct val="25000"/>
        </a:spcBef>
        <a:spcAft>
          <a:spcPct val="0"/>
        </a:spcAft>
        <a:buChar char="•"/>
        <a:tabLst>
          <a:tab pos="269875" algn="l"/>
          <a:tab pos="357188" algn="l"/>
          <a:tab pos="715963" algn="l"/>
          <a:tab pos="1073150" algn="l"/>
          <a:tab pos="1431925" algn="l"/>
          <a:tab pos="1797050" algn="l"/>
          <a:tab pos="2154238" algn="l"/>
          <a:tab pos="2513013" algn="l"/>
          <a:tab pos="2870200" algn="l"/>
          <a:tab pos="3228975" algn="l"/>
          <a:tab pos="3586163" algn="l"/>
          <a:tab pos="3943350" algn="l"/>
          <a:tab pos="7537450" algn="l"/>
          <a:tab pos="7896225" algn="l"/>
        </a:tabLst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lnSpc>
          <a:spcPct val="80000"/>
        </a:lnSpc>
        <a:spcBef>
          <a:spcPct val="25000"/>
        </a:spcBef>
        <a:spcAft>
          <a:spcPct val="0"/>
        </a:spcAft>
        <a:buChar char="–"/>
        <a:tabLst>
          <a:tab pos="269875" algn="l"/>
          <a:tab pos="357188" algn="l"/>
          <a:tab pos="715963" algn="l"/>
          <a:tab pos="1073150" algn="l"/>
          <a:tab pos="1431925" algn="l"/>
          <a:tab pos="1797050" algn="l"/>
          <a:tab pos="2154238" algn="l"/>
          <a:tab pos="2513013" algn="l"/>
          <a:tab pos="2870200" algn="l"/>
          <a:tab pos="3228975" algn="l"/>
          <a:tab pos="3586163" algn="l"/>
          <a:tab pos="3943350" algn="l"/>
          <a:tab pos="7537450" algn="l"/>
          <a:tab pos="7896225" algn="l"/>
        </a:tabLst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lnSpc>
          <a:spcPct val="80000"/>
        </a:lnSpc>
        <a:spcBef>
          <a:spcPct val="25000"/>
        </a:spcBef>
        <a:spcAft>
          <a:spcPct val="0"/>
        </a:spcAft>
        <a:buChar char="»"/>
        <a:tabLst>
          <a:tab pos="269875" algn="l"/>
          <a:tab pos="357188" algn="l"/>
          <a:tab pos="715963" algn="l"/>
          <a:tab pos="1073150" algn="l"/>
          <a:tab pos="1431925" algn="l"/>
          <a:tab pos="1797050" algn="l"/>
          <a:tab pos="2154238" algn="l"/>
          <a:tab pos="2513013" algn="l"/>
          <a:tab pos="2870200" algn="l"/>
          <a:tab pos="3228975" algn="l"/>
          <a:tab pos="3586163" algn="l"/>
          <a:tab pos="3943350" algn="l"/>
          <a:tab pos="7537450" algn="l"/>
          <a:tab pos="7896225" algn="l"/>
        </a:tabLst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lnSpc>
          <a:spcPct val="80000"/>
        </a:lnSpc>
        <a:spcBef>
          <a:spcPct val="25000"/>
        </a:spcBef>
        <a:spcAft>
          <a:spcPct val="0"/>
        </a:spcAft>
        <a:buChar char="»"/>
        <a:tabLst>
          <a:tab pos="269875" algn="l"/>
          <a:tab pos="357188" algn="l"/>
          <a:tab pos="715963" algn="l"/>
          <a:tab pos="1073150" algn="l"/>
          <a:tab pos="1431925" algn="l"/>
          <a:tab pos="1797050" algn="l"/>
          <a:tab pos="2154238" algn="l"/>
          <a:tab pos="2513013" algn="l"/>
          <a:tab pos="2870200" algn="l"/>
          <a:tab pos="3228975" algn="l"/>
          <a:tab pos="3586163" algn="l"/>
          <a:tab pos="3943350" algn="l"/>
          <a:tab pos="7537450" algn="l"/>
          <a:tab pos="7896225" algn="l"/>
        </a:tabLst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lnSpc>
          <a:spcPct val="80000"/>
        </a:lnSpc>
        <a:spcBef>
          <a:spcPct val="25000"/>
        </a:spcBef>
        <a:spcAft>
          <a:spcPct val="0"/>
        </a:spcAft>
        <a:buChar char="»"/>
        <a:tabLst>
          <a:tab pos="269875" algn="l"/>
          <a:tab pos="357188" algn="l"/>
          <a:tab pos="715963" algn="l"/>
          <a:tab pos="1073150" algn="l"/>
          <a:tab pos="1431925" algn="l"/>
          <a:tab pos="1797050" algn="l"/>
          <a:tab pos="2154238" algn="l"/>
          <a:tab pos="2513013" algn="l"/>
          <a:tab pos="2870200" algn="l"/>
          <a:tab pos="3228975" algn="l"/>
          <a:tab pos="3586163" algn="l"/>
          <a:tab pos="3943350" algn="l"/>
          <a:tab pos="7537450" algn="l"/>
          <a:tab pos="7896225" algn="l"/>
        </a:tabLst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lnSpc>
          <a:spcPct val="80000"/>
        </a:lnSpc>
        <a:spcBef>
          <a:spcPct val="25000"/>
        </a:spcBef>
        <a:spcAft>
          <a:spcPct val="0"/>
        </a:spcAft>
        <a:buChar char="»"/>
        <a:tabLst>
          <a:tab pos="269875" algn="l"/>
          <a:tab pos="357188" algn="l"/>
          <a:tab pos="715963" algn="l"/>
          <a:tab pos="1073150" algn="l"/>
          <a:tab pos="1431925" algn="l"/>
          <a:tab pos="1797050" algn="l"/>
          <a:tab pos="2154238" algn="l"/>
          <a:tab pos="2513013" algn="l"/>
          <a:tab pos="2870200" algn="l"/>
          <a:tab pos="3228975" algn="l"/>
          <a:tab pos="3586163" algn="l"/>
          <a:tab pos="3943350" algn="l"/>
          <a:tab pos="7537450" algn="l"/>
          <a:tab pos="7896225" algn="l"/>
        </a:tabLst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lnSpc>
          <a:spcPct val="80000"/>
        </a:lnSpc>
        <a:spcBef>
          <a:spcPct val="25000"/>
        </a:spcBef>
        <a:spcAft>
          <a:spcPct val="0"/>
        </a:spcAft>
        <a:buChar char="»"/>
        <a:tabLst>
          <a:tab pos="269875" algn="l"/>
          <a:tab pos="357188" algn="l"/>
          <a:tab pos="715963" algn="l"/>
          <a:tab pos="1073150" algn="l"/>
          <a:tab pos="1431925" algn="l"/>
          <a:tab pos="1797050" algn="l"/>
          <a:tab pos="2154238" algn="l"/>
          <a:tab pos="2513013" algn="l"/>
          <a:tab pos="2870200" algn="l"/>
          <a:tab pos="3228975" algn="l"/>
          <a:tab pos="3586163" algn="l"/>
          <a:tab pos="3943350" algn="l"/>
          <a:tab pos="7537450" algn="l"/>
          <a:tab pos="7896225" algn="l"/>
        </a:tabLst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6130925"/>
            <a:ext cx="1744663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1643063" y="6500813"/>
            <a:ext cx="6526212" cy="1651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742950" indent="-2857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11430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16002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20574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1200" smtClean="0">
                <a:solidFill>
                  <a:srgbClr val="000000"/>
                </a:solidFill>
                <a:cs typeface="+mn-cs"/>
              </a:rPr>
              <a:t>N</a:t>
            </a:r>
            <a:r>
              <a:rPr lang="en-US" sz="1200" smtClean="0">
                <a:cs typeface="+mn-cs"/>
              </a:rPr>
              <a:t>ano Scale Disruptive Silicon-Plasmonic Platform for Chip-to-Chip Interconnection</a:t>
            </a:r>
          </a:p>
        </p:txBody>
      </p:sp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8429625" y="6500813"/>
            <a:ext cx="2159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>
            <a:lvl1pPr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742950" indent="-2857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11430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16002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20574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algn="l">
              <a:lnSpc>
                <a:spcPct val="100000"/>
              </a:lnSpc>
              <a:defRPr/>
            </a:pPr>
            <a:fld id="{301C42ED-BDB9-4232-A3B6-6EF883CF1C07}" type="slidenum">
              <a:rPr lang="en-US" sz="1400" smtClean="0">
                <a:cs typeface="+mn-cs"/>
              </a:rPr>
              <a:pPr algn="l">
                <a:lnSpc>
                  <a:spcPct val="100000"/>
                </a:lnSpc>
                <a:defRPr/>
              </a:pPr>
              <a:t>‹#›</a:t>
            </a:fld>
            <a:endParaRPr lang="en-US" sz="1400" smtClean="0">
              <a:cs typeface="+mn-cs"/>
            </a:endParaRPr>
          </a:p>
        </p:txBody>
      </p:sp>
      <p:graphicFrame>
        <p:nvGraphicFramePr>
          <p:cNvPr id="10246" name="Object 54"/>
          <p:cNvGraphicFramePr>
            <a:graphicFrameLocks noChangeAspect="1"/>
          </p:cNvGraphicFramePr>
          <p:nvPr/>
        </p:nvGraphicFramePr>
        <p:xfrm>
          <a:off x="7740650" y="115888"/>
          <a:ext cx="1143000" cy="82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2" r:id="rId16" imgW="3895238" imgH="2809524" progId="MSPhotoEd.3">
                  <p:embed/>
                </p:oleObj>
              </mc:Choice>
              <mc:Fallback>
                <p:oleObj r:id="rId16" imgW="3895238" imgH="2809524" progId="MSPhotoEd.3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0650" y="115888"/>
                        <a:ext cx="1143000" cy="82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247" name="Gerade Verbindung 10"/>
          <p:cNvCxnSpPr>
            <a:cxnSpLocks noChangeShapeType="1"/>
          </p:cNvCxnSpPr>
          <p:nvPr/>
        </p:nvCxnSpPr>
        <p:spPr bwMode="auto">
          <a:xfrm>
            <a:off x="1619250" y="6430963"/>
            <a:ext cx="7310438" cy="22225"/>
          </a:xfrm>
          <a:prstGeom prst="line">
            <a:avLst/>
          </a:prstGeom>
          <a:noFill/>
          <a:ln w="19050" algn="ctr">
            <a:solidFill>
              <a:srgbClr val="262FD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48" name="Gerade Verbindung 10"/>
          <p:cNvCxnSpPr>
            <a:cxnSpLocks noChangeShapeType="1"/>
          </p:cNvCxnSpPr>
          <p:nvPr/>
        </p:nvCxnSpPr>
        <p:spPr bwMode="auto">
          <a:xfrm>
            <a:off x="177800" y="765175"/>
            <a:ext cx="7418388" cy="0"/>
          </a:xfrm>
          <a:prstGeom prst="lin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220060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220060"/>
          </a:solidFill>
          <a:latin typeface="Arial" charset="0"/>
          <a:cs typeface="Arial" charset="0"/>
        </a:defRPr>
      </a:lvl2pPr>
      <a:lvl3pPr algn="ctr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220060"/>
          </a:solidFill>
          <a:latin typeface="Arial" charset="0"/>
          <a:cs typeface="Arial" charset="0"/>
        </a:defRPr>
      </a:lvl3pPr>
      <a:lvl4pPr algn="ctr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220060"/>
          </a:solidFill>
          <a:latin typeface="Arial" charset="0"/>
          <a:cs typeface="Arial" charset="0"/>
        </a:defRPr>
      </a:lvl4pPr>
      <a:lvl5pPr algn="ctr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220060"/>
          </a:solidFill>
          <a:latin typeface="Arial" charset="0"/>
          <a:cs typeface="Arial" charset="0"/>
        </a:defRPr>
      </a:lvl5pPr>
      <a:lvl6pPr marL="457200" algn="ctr" rtl="0" fontAlgn="base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220060"/>
          </a:solidFill>
          <a:latin typeface="Arial" charset="0"/>
          <a:cs typeface="Arial" charset="0"/>
        </a:defRPr>
      </a:lvl6pPr>
      <a:lvl7pPr marL="914400" algn="ctr" rtl="0" fontAlgn="base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220060"/>
          </a:solidFill>
          <a:latin typeface="Arial" charset="0"/>
          <a:cs typeface="Arial" charset="0"/>
        </a:defRPr>
      </a:lvl7pPr>
      <a:lvl8pPr marL="1371600" algn="ctr" rtl="0" fontAlgn="base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220060"/>
          </a:solidFill>
          <a:latin typeface="Arial" charset="0"/>
          <a:cs typeface="Arial" charset="0"/>
        </a:defRPr>
      </a:lvl8pPr>
      <a:lvl9pPr marL="1828800" algn="ctr" rtl="0" fontAlgn="base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220060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lnSpc>
          <a:spcPct val="80000"/>
        </a:lnSpc>
        <a:spcBef>
          <a:spcPct val="25000"/>
        </a:spcBef>
        <a:spcAft>
          <a:spcPct val="0"/>
        </a:spcAft>
        <a:buFont typeface="Wingdings" pitchFamily="2" charset="2"/>
        <a:tabLst>
          <a:tab pos="269875" algn="l"/>
          <a:tab pos="357188" algn="l"/>
          <a:tab pos="715963" algn="l"/>
          <a:tab pos="1073150" algn="l"/>
          <a:tab pos="1431925" algn="l"/>
          <a:tab pos="1797050" algn="l"/>
          <a:tab pos="2154238" algn="l"/>
          <a:tab pos="2513013" algn="l"/>
          <a:tab pos="2870200" algn="l"/>
          <a:tab pos="3228975" algn="l"/>
          <a:tab pos="3586163" algn="l"/>
          <a:tab pos="3943350" algn="l"/>
          <a:tab pos="7537450" algn="l"/>
          <a:tab pos="7896225" algn="l"/>
        </a:tabLs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80000"/>
        </a:lnSpc>
        <a:spcBef>
          <a:spcPct val="25000"/>
        </a:spcBef>
        <a:spcAft>
          <a:spcPct val="0"/>
        </a:spcAft>
        <a:buChar char="–"/>
        <a:tabLst>
          <a:tab pos="269875" algn="l"/>
          <a:tab pos="357188" algn="l"/>
          <a:tab pos="715963" algn="l"/>
          <a:tab pos="1073150" algn="l"/>
          <a:tab pos="1431925" algn="l"/>
          <a:tab pos="1797050" algn="l"/>
          <a:tab pos="2154238" algn="l"/>
          <a:tab pos="2513013" algn="l"/>
          <a:tab pos="2870200" algn="l"/>
          <a:tab pos="3228975" algn="l"/>
          <a:tab pos="3586163" algn="l"/>
          <a:tab pos="3943350" algn="l"/>
          <a:tab pos="7537450" algn="l"/>
          <a:tab pos="7896225" algn="l"/>
        </a:tabLst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lnSpc>
          <a:spcPct val="80000"/>
        </a:lnSpc>
        <a:spcBef>
          <a:spcPct val="25000"/>
        </a:spcBef>
        <a:spcAft>
          <a:spcPct val="0"/>
        </a:spcAft>
        <a:buChar char="•"/>
        <a:tabLst>
          <a:tab pos="269875" algn="l"/>
          <a:tab pos="357188" algn="l"/>
          <a:tab pos="715963" algn="l"/>
          <a:tab pos="1073150" algn="l"/>
          <a:tab pos="1431925" algn="l"/>
          <a:tab pos="1797050" algn="l"/>
          <a:tab pos="2154238" algn="l"/>
          <a:tab pos="2513013" algn="l"/>
          <a:tab pos="2870200" algn="l"/>
          <a:tab pos="3228975" algn="l"/>
          <a:tab pos="3586163" algn="l"/>
          <a:tab pos="3943350" algn="l"/>
          <a:tab pos="7537450" algn="l"/>
          <a:tab pos="7896225" algn="l"/>
        </a:tabLst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lnSpc>
          <a:spcPct val="80000"/>
        </a:lnSpc>
        <a:spcBef>
          <a:spcPct val="25000"/>
        </a:spcBef>
        <a:spcAft>
          <a:spcPct val="0"/>
        </a:spcAft>
        <a:buChar char="–"/>
        <a:tabLst>
          <a:tab pos="269875" algn="l"/>
          <a:tab pos="357188" algn="l"/>
          <a:tab pos="715963" algn="l"/>
          <a:tab pos="1073150" algn="l"/>
          <a:tab pos="1431925" algn="l"/>
          <a:tab pos="1797050" algn="l"/>
          <a:tab pos="2154238" algn="l"/>
          <a:tab pos="2513013" algn="l"/>
          <a:tab pos="2870200" algn="l"/>
          <a:tab pos="3228975" algn="l"/>
          <a:tab pos="3586163" algn="l"/>
          <a:tab pos="3943350" algn="l"/>
          <a:tab pos="7537450" algn="l"/>
          <a:tab pos="7896225" algn="l"/>
        </a:tabLst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lnSpc>
          <a:spcPct val="80000"/>
        </a:lnSpc>
        <a:spcBef>
          <a:spcPct val="25000"/>
        </a:spcBef>
        <a:spcAft>
          <a:spcPct val="0"/>
        </a:spcAft>
        <a:buChar char="»"/>
        <a:tabLst>
          <a:tab pos="269875" algn="l"/>
          <a:tab pos="357188" algn="l"/>
          <a:tab pos="715963" algn="l"/>
          <a:tab pos="1073150" algn="l"/>
          <a:tab pos="1431925" algn="l"/>
          <a:tab pos="1797050" algn="l"/>
          <a:tab pos="2154238" algn="l"/>
          <a:tab pos="2513013" algn="l"/>
          <a:tab pos="2870200" algn="l"/>
          <a:tab pos="3228975" algn="l"/>
          <a:tab pos="3586163" algn="l"/>
          <a:tab pos="3943350" algn="l"/>
          <a:tab pos="7537450" algn="l"/>
          <a:tab pos="7896225" algn="l"/>
        </a:tabLst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lnSpc>
          <a:spcPct val="80000"/>
        </a:lnSpc>
        <a:spcBef>
          <a:spcPct val="25000"/>
        </a:spcBef>
        <a:spcAft>
          <a:spcPct val="0"/>
        </a:spcAft>
        <a:buChar char="»"/>
        <a:tabLst>
          <a:tab pos="269875" algn="l"/>
          <a:tab pos="357188" algn="l"/>
          <a:tab pos="715963" algn="l"/>
          <a:tab pos="1073150" algn="l"/>
          <a:tab pos="1431925" algn="l"/>
          <a:tab pos="1797050" algn="l"/>
          <a:tab pos="2154238" algn="l"/>
          <a:tab pos="2513013" algn="l"/>
          <a:tab pos="2870200" algn="l"/>
          <a:tab pos="3228975" algn="l"/>
          <a:tab pos="3586163" algn="l"/>
          <a:tab pos="3943350" algn="l"/>
          <a:tab pos="7537450" algn="l"/>
          <a:tab pos="7896225" algn="l"/>
        </a:tabLst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lnSpc>
          <a:spcPct val="80000"/>
        </a:lnSpc>
        <a:spcBef>
          <a:spcPct val="25000"/>
        </a:spcBef>
        <a:spcAft>
          <a:spcPct val="0"/>
        </a:spcAft>
        <a:buChar char="»"/>
        <a:tabLst>
          <a:tab pos="269875" algn="l"/>
          <a:tab pos="357188" algn="l"/>
          <a:tab pos="715963" algn="l"/>
          <a:tab pos="1073150" algn="l"/>
          <a:tab pos="1431925" algn="l"/>
          <a:tab pos="1797050" algn="l"/>
          <a:tab pos="2154238" algn="l"/>
          <a:tab pos="2513013" algn="l"/>
          <a:tab pos="2870200" algn="l"/>
          <a:tab pos="3228975" algn="l"/>
          <a:tab pos="3586163" algn="l"/>
          <a:tab pos="3943350" algn="l"/>
          <a:tab pos="7537450" algn="l"/>
          <a:tab pos="7896225" algn="l"/>
        </a:tabLst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lnSpc>
          <a:spcPct val="80000"/>
        </a:lnSpc>
        <a:spcBef>
          <a:spcPct val="25000"/>
        </a:spcBef>
        <a:spcAft>
          <a:spcPct val="0"/>
        </a:spcAft>
        <a:buChar char="»"/>
        <a:tabLst>
          <a:tab pos="269875" algn="l"/>
          <a:tab pos="357188" algn="l"/>
          <a:tab pos="715963" algn="l"/>
          <a:tab pos="1073150" algn="l"/>
          <a:tab pos="1431925" algn="l"/>
          <a:tab pos="1797050" algn="l"/>
          <a:tab pos="2154238" algn="l"/>
          <a:tab pos="2513013" algn="l"/>
          <a:tab pos="2870200" algn="l"/>
          <a:tab pos="3228975" algn="l"/>
          <a:tab pos="3586163" algn="l"/>
          <a:tab pos="3943350" algn="l"/>
          <a:tab pos="7537450" algn="l"/>
          <a:tab pos="7896225" algn="l"/>
        </a:tabLst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lnSpc>
          <a:spcPct val="80000"/>
        </a:lnSpc>
        <a:spcBef>
          <a:spcPct val="25000"/>
        </a:spcBef>
        <a:spcAft>
          <a:spcPct val="0"/>
        </a:spcAft>
        <a:buChar char="»"/>
        <a:tabLst>
          <a:tab pos="269875" algn="l"/>
          <a:tab pos="357188" algn="l"/>
          <a:tab pos="715963" algn="l"/>
          <a:tab pos="1073150" algn="l"/>
          <a:tab pos="1431925" algn="l"/>
          <a:tab pos="1797050" algn="l"/>
          <a:tab pos="2154238" algn="l"/>
          <a:tab pos="2513013" algn="l"/>
          <a:tab pos="2870200" algn="l"/>
          <a:tab pos="3228975" algn="l"/>
          <a:tab pos="3586163" algn="l"/>
          <a:tab pos="3943350" algn="l"/>
          <a:tab pos="7537450" algn="l"/>
          <a:tab pos="7896225" algn="l"/>
        </a:tabLst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11.jpe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323850" y="2133600"/>
            <a:ext cx="83820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742950" indent="-2857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11430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16002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20574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Work Package </a:t>
            </a:r>
            <a:r>
              <a:rPr lang="en-US" sz="2000" dirty="0" smtClean="0">
                <a:solidFill>
                  <a:schemeClr val="bg1"/>
                </a:solidFill>
              </a:rPr>
              <a:t>3: Plasmonic Transmitter</a:t>
            </a:r>
            <a:endParaRPr lang="en-US" sz="20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Victor Dolores-Calzadilla, </a:t>
            </a:r>
            <a:r>
              <a:rPr lang="en-US" sz="2000" dirty="0" err="1" smtClean="0">
                <a:solidFill>
                  <a:schemeClr val="bg1"/>
                </a:solidFill>
              </a:rPr>
              <a:t>Meint</a:t>
            </a:r>
            <a:r>
              <a:rPr lang="en-US" sz="2000" dirty="0" smtClean="0">
                <a:solidFill>
                  <a:schemeClr val="bg1"/>
                </a:solidFill>
              </a:rPr>
              <a:t> Smit</a:t>
            </a:r>
            <a:endParaRPr lang="en-US" sz="20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Eindhoven University of Technology (TU/e), The Netherlands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endParaRPr lang="de-DE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z="3200" dirty="0"/>
              <a:t>Task </a:t>
            </a:r>
            <a:r>
              <a:rPr lang="en-GB" sz="3200" dirty="0" smtClean="0"/>
              <a:t>3.3 </a:t>
            </a:r>
            <a:r>
              <a:rPr lang="en-US" sz="3200" dirty="0" smtClean="0">
                <a:solidFill>
                  <a:srgbClr val="002060"/>
                </a:solidFill>
              </a:rPr>
              <a:t>Fabrication </a:t>
            </a:r>
            <a:r>
              <a:rPr lang="en-US" sz="3200" dirty="0">
                <a:solidFill>
                  <a:srgbClr val="002060"/>
                </a:solidFill>
              </a:rPr>
              <a:t>of the Nanolaser</a:t>
            </a:r>
            <a:endParaRPr lang="en-US" sz="3200" dirty="0" smtClean="0">
              <a:solidFill>
                <a:srgbClr val="002060"/>
              </a:solidFill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648048" y="1194379"/>
            <a:ext cx="8165752" cy="37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 smtClean="0"/>
              <a:t>Low-loss low-resistance Ge/Ag ohmic contacts </a:t>
            </a:r>
            <a:r>
              <a:rPr lang="en-US" sz="2000" baseline="30000" dirty="0" smtClean="0"/>
              <a:t>[1]</a:t>
            </a:r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b="0" dirty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b="0" dirty="0" smtClean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b="0" dirty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b="0" dirty="0" smtClean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b="0" dirty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b="0" dirty="0" smtClean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b="0" dirty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b="0" dirty="0" smtClean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dirty="0"/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6908904" y="5933340"/>
            <a:ext cx="2023370" cy="369332"/>
          </a:xfrm>
          <a:prstGeom prst="rect">
            <a:avLst/>
          </a:prstGeom>
          <a:solidFill>
            <a:srgbClr val="28CE2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marL="0" indent="0" algn="r" eaLnBrk="1" hangingPunct="1">
              <a:lnSpc>
                <a:spcPct val="100000"/>
              </a:lnSpc>
              <a:spcAft>
                <a:spcPct val="20000"/>
              </a:spcAft>
            </a:pPr>
            <a:r>
              <a:rPr lang="en-US" sz="1800" dirty="0" smtClean="0">
                <a:solidFill>
                  <a:srgbClr val="002060"/>
                </a:solidFill>
              </a:rPr>
              <a:t>Reported in D6.1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547664" y="5991671"/>
            <a:ext cx="7920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b="0" dirty="0">
                <a:solidFill>
                  <a:srgbClr val="002060"/>
                </a:solidFill>
              </a:rPr>
              <a:t>[1] </a:t>
            </a:r>
            <a:r>
              <a:rPr lang="en-US" sz="1200" b="0" dirty="0" smtClean="0">
                <a:solidFill>
                  <a:srgbClr val="002060"/>
                </a:solidFill>
              </a:rPr>
              <a:t>L. Shen, V. Dolores-Calzadilla, et. al., Journal paper to be submitted</a:t>
            </a:r>
            <a:endParaRPr lang="en-GB" sz="1200" b="0" dirty="0">
              <a:solidFill>
                <a:srgbClr val="002060"/>
              </a:solidFill>
            </a:endParaRPr>
          </a:p>
        </p:txBody>
      </p:sp>
      <p:pic>
        <p:nvPicPr>
          <p:cNvPr id="38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33" r="50000"/>
          <a:stretch/>
        </p:blipFill>
        <p:spPr bwMode="auto">
          <a:xfrm>
            <a:off x="5260062" y="2276319"/>
            <a:ext cx="2660527" cy="194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7" descr="F:\Victor\PhD\Reports\NAVOLCHI\Deliverables\D6-1\fig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" t="12943" r="42959"/>
          <a:stretch/>
        </p:blipFill>
        <p:spPr bwMode="auto">
          <a:xfrm>
            <a:off x="710698" y="2199985"/>
            <a:ext cx="4156458" cy="21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556660" y="4798590"/>
                <a:ext cx="7363929" cy="715389"/>
              </a:xfrm>
              <a:prstGeom prst="rect">
                <a:avLst/>
              </a:prstGeom>
              <a:solidFill>
                <a:srgbClr val="0070C0">
                  <a:alpha val="31000"/>
                </a:srgbClr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285750" indent="-285750" algn="l" eaLnBrk="1" hangingPunct="1">
                  <a:lnSpc>
                    <a:spcPct val="100000"/>
                  </a:lnSpc>
                  <a:spcAft>
                    <a:spcPct val="200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 smtClean="0">
                    <a:solidFill>
                      <a:srgbClr val="002060"/>
                    </a:solidFill>
                  </a:rPr>
                  <a:t>InGaAs (N&gt;1x10</a:t>
                </a:r>
                <a:r>
                  <a:rPr lang="en-US" sz="1800" baseline="30000" dirty="0" smtClean="0">
                    <a:solidFill>
                      <a:srgbClr val="002060"/>
                    </a:solidFill>
                  </a:rPr>
                  <a:t>19</a:t>
                </a:r>
                <a:r>
                  <a:rPr lang="en-US" sz="1800" dirty="0" smtClean="0">
                    <a:solidFill>
                      <a:srgbClr val="002060"/>
                    </a:solidFill>
                  </a:rPr>
                  <a:t> cm</a:t>
                </a:r>
                <a:r>
                  <a:rPr lang="en-US" sz="1800" baseline="30000" dirty="0" smtClean="0">
                    <a:solidFill>
                      <a:srgbClr val="002060"/>
                    </a:solidFill>
                  </a:rPr>
                  <a:t>-3</a:t>
                </a:r>
                <a:r>
                  <a:rPr lang="en-US" sz="1800" dirty="0" smtClean="0">
                    <a:solidFill>
                      <a:srgbClr val="002060"/>
                    </a:solidFill>
                  </a:rPr>
                  <a:t>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𝝆</m:t>
                        </m:r>
                      </m:e>
                      <m:sub>
                        <m:r>
                          <a:rPr lang="en-US" sz="1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𝒄</m:t>
                        </m:r>
                      </m:sub>
                    </m:sSub>
                    <m:r>
                      <a:rPr lang="en-US" sz="1800" b="1" i="1">
                        <a:solidFill>
                          <a:srgbClr val="002060"/>
                        </a:solidFill>
                        <a:latin typeface="Cambria Math"/>
                      </a:rPr>
                      <m:t>&lt;</m:t>
                    </m:r>
                    <m:r>
                      <a:rPr lang="en-US" sz="1800" b="1" i="1">
                        <a:solidFill>
                          <a:srgbClr val="002060"/>
                        </a:solidFill>
                        <a:latin typeface="Cambria Math"/>
                      </a:rPr>
                      <m:t>𝟏</m:t>
                    </m:r>
                    <m:r>
                      <a:rPr lang="en-US" sz="1800" b="1" i="1">
                        <a:solidFill>
                          <a:srgbClr val="002060"/>
                        </a:solidFill>
                        <a:latin typeface="Cambria Math"/>
                      </a:rPr>
                      <m:t>𝒙</m:t>
                    </m:r>
                    <m:r>
                      <a:rPr lang="en-US" sz="1800" b="1" i="1">
                        <a:solidFill>
                          <a:srgbClr val="002060"/>
                        </a:solidFill>
                        <a:latin typeface="Cambria Math"/>
                      </a:rPr>
                      <m:t>𝟏</m:t>
                    </m:r>
                    <m:sSup>
                      <m:sSupPr>
                        <m:ctrlPr>
                          <a:rPr lang="en-US" sz="1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𝟎</m:t>
                        </m:r>
                      </m:e>
                      <m:sup>
                        <m:r>
                          <a:rPr lang="en-US" sz="1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1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𝟕</m:t>
                        </m:r>
                      </m:sup>
                    </m:sSup>
                    <m:r>
                      <a:rPr lang="en-US" sz="1800" b="1" i="1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a:rPr lang="el-GR" sz="1800" b="1" i="1">
                        <a:solidFill>
                          <a:srgbClr val="002060"/>
                        </a:solidFill>
                        <a:latin typeface="Cambria Math"/>
                      </a:rPr>
                      <m:t>Ω</m:t>
                    </m:r>
                    <m:r>
                      <a:rPr lang="en-US" sz="1800" b="1" i="1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a:rPr lang="en-US" sz="1800" b="1" i="1">
                        <a:solidFill>
                          <a:srgbClr val="002060"/>
                        </a:solidFill>
                        <a:latin typeface="Cambria Math"/>
                      </a:rPr>
                      <m:t>𝒄</m:t>
                    </m:r>
                    <m:sSup>
                      <m:sSupPr>
                        <m:ctrlPr>
                          <a:rPr lang="en-US" sz="1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𝒎</m:t>
                        </m:r>
                      </m:e>
                      <m:sup>
                        <m:r>
                          <a:rPr lang="en-US" sz="1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1800" dirty="0" smtClean="0">
                    <a:solidFill>
                      <a:srgbClr val="002060"/>
                    </a:solidFill>
                  </a:rPr>
                  <a:t>, 2nm Ge @ 350C</a:t>
                </a:r>
                <a:endParaRPr lang="en-US" sz="1800" dirty="0">
                  <a:solidFill>
                    <a:srgbClr val="002060"/>
                  </a:solidFill>
                </a:endParaRPr>
              </a:p>
              <a:p>
                <a:pPr marL="285750" indent="-285750" algn="l" eaLnBrk="1" hangingPunct="1">
                  <a:lnSpc>
                    <a:spcPct val="100000"/>
                  </a:lnSpc>
                  <a:spcAft>
                    <a:spcPct val="200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 smtClean="0">
                    <a:solidFill>
                      <a:srgbClr val="002060"/>
                    </a:solidFill>
                  </a:rPr>
                  <a:t>InP (N~2x10</a:t>
                </a:r>
                <a:r>
                  <a:rPr lang="en-US" sz="1800" baseline="30000" dirty="0" smtClean="0">
                    <a:solidFill>
                      <a:srgbClr val="002060"/>
                    </a:solidFill>
                  </a:rPr>
                  <a:t>18</a:t>
                </a:r>
                <a:r>
                  <a:rPr lang="en-US" sz="1800" dirty="0" smtClean="0">
                    <a:solidFill>
                      <a:srgbClr val="002060"/>
                    </a:solidFill>
                  </a:rPr>
                  <a:t> cm</a:t>
                </a:r>
                <a:r>
                  <a:rPr lang="en-US" sz="1800" baseline="30000" dirty="0" smtClean="0">
                    <a:solidFill>
                      <a:srgbClr val="002060"/>
                    </a:solidFill>
                  </a:rPr>
                  <a:t>-3</a:t>
                </a:r>
                <a:r>
                  <a:rPr lang="en-US" sz="1800" dirty="0" smtClean="0">
                    <a:solidFill>
                      <a:srgbClr val="002060"/>
                    </a:solidFill>
                  </a:rPr>
                  <a:t>) </a:t>
                </a:r>
                <a:r>
                  <a:rPr lang="en-US" sz="1800" baseline="30000" dirty="0">
                    <a:solidFill>
                      <a:srgbClr val="002060"/>
                    </a:solidFill>
                  </a:rPr>
                  <a:t>[1] </a:t>
                </a:r>
                <a:r>
                  <a:rPr lang="en-US" sz="1800" dirty="0" smtClean="0">
                    <a:solidFill>
                      <a:srgbClr val="002060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𝝆</m:t>
                        </m:r>
                      </m:e>
                      <m:sub>
                        <m:r>
                          <a:rPr lang="en-US" sz="1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𝒄</m:t>
                        </m:r>
                      </m:sub>
                    </m:sSub>
                    <m:r>
                      <a:rPr lang="en-US" sz="1800" b="1" i="1">
                        <a:solidFill>
                          <a:srgbClr val="002060"/>
                        </a:solidFill>
                        <a:latin typeface="Cambria Math"/>
                      </a:rPr>
                      <m:t>~ </m:t>
                    </m:r>
                    <m:r>
                      <a:rPr lang="en-US" sz="1800" b="1" i="1">
                        <a:solidFill>
                          <a:srgbClr val="002060"/>
                        </a:solidFill>
                        <a:latin typeface="Cambria Math"/>
                      </a:rPr>
                      <m:t>𝟏</m:t>
                    </m:r>
                    <m:r>
                      <a:rPr lang="en-US" sz="1800" b="1" i="1">
                        <a:solidFill>
                          <a:srgbClr val="002060"/>
                        </a:solidFill>
                        <a:latin typeface="Cambria Math"/>
                      </a:rPr>
                      <m:t>.</m:t>
                    </m:r>
                    <m:r>
                      <a:rPr lang="en-US" sz="1800" b="1" i="1">
                        <a:solidFill>
                          <a:srgbClr val="002060"/>
                        </a:solidFill>
                        <a:latin typeface="Cambria Math"/>
                      </a:rPr>
                      <m:t>𝟓</m:t>
                    </m:r>
                    <m:r>
                      <a:rPr lang="en-US" sz="1800" b="1" i="1">
                        <a:solidFill>
                          <a:srgbClr val="002060"/>
                        </a:solidFill>
                        <a:latin typeface="Cambria Math"/>
                      </a:rPr>
                      <m:t>𝒙</m:t>
                    </m:r>
                    <m:r>
                      <a:rPr lang="en-US" sz="1800" b="1" i="1">
                        <a:solidFill>
                          <a:srgbClr val="002060"/>
                        </a:solidFill>
                        <a:latin typeface="Cambria Math"/>
                      </a:rPr>
                      <m:t>𝟏</m:t>
                    </m:r>
                    <m:sSup>
                      <m:sSupPr>
                        <m:ctrlPr>
                          <a:rPr lang="en-US" sz="1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𝟎</m:t>
                        </m:r>
                      </m:e>
                      <m:sup>
                        <m:r>
                          <a:rPr lang="en-US" sz="1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1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𝟔</m:t>
                        </m:r>
                      </m:sup>
                    </m:sSup>
                    <m:r>
                      <a:rPr lang="en-US" sz="1800" b="1" i="1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a:rPr lang="el-GR" sz="1800" b="1" i="1">
                        <a:solidFill>
                          <a:srgbClr val="002060"/>
                        </a:solidFill>
                        <a:latin typeface="Cambria Math"/>
                      </a:rPr>
                      <m:t>Ω</m:t>
                    </m:r>
                    <m:r>
                      <a:rPr lang="en-US" sz="1800" b="1" i="1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a:rPr lang="en-US" sz="1800" b="1" i="1">
                        <a:solidFill>
                          <a:srgbClr val="002060"/>
                        </a:solidFill>
                        <a:latin typeface="Cambria Math"/>
                      </a:rPr>
                      <m:t>𝒄</m:t>
                    </m:r>
                    <m:sSup>
                      <m:sSupPr>
                        <m:ctrlPr>
                          <a:rPr lang="en-US" sz="1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𝒎</m:t>
                        </m:r>
                      </m:e>
                      <m:sup>
                        <m:r>
                          <a:rPr lang="en-US" sz="1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rgbClr val="002060"/>
                    </a:solidFill>
                  </a:rPr>
                  <a:t>, 30nm Ge @ 400C</a:t>
                </a: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60" y="4798590"/>
                <a:ext cx="7363929" cy="715389"/>
              </a:xfrm>
              <a:prstGeom prst="rect">
                <a:avLst/>
              </a:prstGeom>
              <a:blipFill rotWithShape="1">
                <a:blip r:embed="rId5"/>
                <a:stretch>
                  <a:fillRect l="-497" t="-2542" b="-127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995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648048" y="1194379"/>
            <a:ext cx="8168406" cy="342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marL="0" indent="0" algn="l" eaLnBrk="1" hangingPunct="1">
              <a:lnSpc>
                <a:spcPct val="100000"/>
              </a:lnSpc>
              <a:spcAft>
                <a:spcPct val="20000"/>
              </a:spcAft>
            </a:pPr>
            <a:r>
              <a:rPr lang="en-US" sz="2000" dirty="0" smtClean="0"/>
              <a:t>Main fabrication issues</a:t>
            </a:r>
          </a:p>
          <a:p>
            <a:pPr marL="0" indent="0" algn="l" eaLnBrk="1" hangingPunct="1">
              <a:lnSpc>
                <a:spcPct val="100000"/>
              </a:lnSpc>
              <a:spcAft>
                <a:spcPct val="20000"/>
              </a:spcAft>
            </a:pPr>
            <a:endParaRPr lang="en-US" sz="800" dirty="0" smtClean="0"/>
          </a:p>
          <a:p>
            <a:pPr marL="1087438" lvl="1" indent="-373063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b="0" dirty="0" smtClean="0"/>
              <a:t>Outgassing during annealing</a:t>
            </a:r>
          </a:p>
          <a:p>
            <a:pPr marL="1087438" indent="-373063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3000" b="0" dirty="0" smtClean="0"/>
          </a:p>
          <a:p>
            <a:pPr marL="1087438" indent="-373063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b="0" dirty="0"/>
          </a:p>
          <a:p>
            <a:pPr marL="1087438" indent="-373063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b="0" dirty="0" smtClean="0"/>
          </a:p>
          <a:p>
            <a:pPr marL="1087438" indent="-373063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b="0" dirty="0"/>
          </a:p>
          <a:p>
            <a:pPr marL="1087438" indent="-373063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b="0" dirty="0" smtClean="0"/>
          </a:p>
          <a:p>
            <a:pPr marL="1087438" lvl="1" indent="-373063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b="0" dirty="0" smtClean="0"/>
              <a:t>From dummy to real fabrication</a:t>
            </a:r>
            <a:endParaRPr lang="en-US" sz="2000" b="0" dirty="0"/>
          </a:p>
        </p:txBody>
      </p:sp>
      <p:sp>
        <p:nvSpPr>
          <p:cNvPr id="35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kern="0" smtClean="0"/>
              <a:t>Task 3.3 </a:t>
            </a:r>
            <a:r>
              <a:rPr lang="en-US" sz="3200" kern="0" smtClean="0">
                <a:solidFill>
                  <a:srgbClr val="002060"/>
                </a:solidFill>
              </a:rPr>
              <a:t>Fabrication of the Nanolaser</a:t>
            </a:r>
            <a:endParaRPr lang="en-US" sz="3200" kern="0" dirty="0" smtClean="0">
              <a:solidFill>
                <a:srgbClr val="00206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6490" y="2220030"/>
            <a:ext cx="8485286" cy="1545738"/>
            <a:chOff x="236490" y="2125434"/>
            <a:chExt cx="8485286" cy="1545738"/>
          </a:xfrm>
        </p:grpSpPr>
        <p:grpSp>
          <p:nvGrpSpPr>
            <p:cNvPr id="3" name="Group 2"/>
            <p:cNvGrpSpPr/>
            <p:nvPr/>
          </p:nvGrpSpPr>
          <p:grpSpPr>
            <a:xfrm>
              <a:off x="2181768" y="2125435"/>
              <a:ext cx="2060983" cy="1545737"/>
              <a:chOff x="704603" y="2546299"/>
              <a:chExt cx="3417015" cy="2562761"/>
            </a:xfrm>
          </p:grpSpPr>
          <p:pic>
            <p:nvPicPr>
              <p:cNvPr id="20" name="Picture 4" descr="K:\SEM\2014\Victor\2014-02-10_AnnealingTests\SampleB\Annealing_300C_5m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4603" y="2546299"/>
                <a:ext cx="3417015" cy="25627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3" descr="C:\Users\vcalzadilla\Dropbox\Clean Room\20140220_142608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91" t="12941" r="57626" b="38431"/>
              <a:stretch/>
            </p:blipFill>
            <p:spPr bwMode="auto">
              <a:xfrm rot="10800000">
                <a:off x="704603" y="3719967"/>
                <a:ext cx="1393404" cy="13890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4940058" y="2125434"/>
              <a:ext cx="1923949" cy="1539301"/>
              <a:chOff x="6444958" y="2296751"/>
              <a:chExt cx="1923949" cy="1539301"/>
            </a:xfrm>
          </p:grpSpPr>
          <p:pic>
            <p:nvPicPr>
              <p:cNvPr id="28" name="Picture 8" descr="K:\SEM\2014\Victor\2014-02-19_AnnealingTests\sample9\350C30sTC_25x_2kV.bmp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44958" y="2296751"/>
                <a:ext cx="1923949" cy="1539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11" descr="C:\Users\vcalzadilla\Dropbox\Clean Room\20140220_112136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471" t="25156" r="53391" b="27059"/>
              <a:stretch/>
            </p:blipFill>
            <p:spPr bwMode="auto">
              <a:xfrm>
                <a:off x="6444958" y="3038638"/>
                <a:ext cx="758049" cy="7731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7837597" y="2351344"/>
                <a:ext cx="4875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0" dirty="0" smtClean="0">
                    <a:solidFill>
                      <a:schemeClr val="bg1"/>
                    </a:solidFill>
                  </a:rPr>
                  <a:t>Ag</a:t>
                </a:r>
                <a:endParaRPr lang="en-US" b="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236490" y="2587684"/>
              <a:ext cx="1781503" cy="646331"/>
            </a:xfrm>
            <a:prstGeom prst="rect">
              <a:avLst/>
            </a:prstGeom>
            <a:solidFill>
              <a:srgbClr val="0070C0">
                <a:alpha val="31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lvl="1" algn="ctr"/>
              <a:r>
                <a:rPr lang="en-US" sz="18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Typical defects at T&gt;300C</a:t>
              </a:r>
              <a:endParaRPr lang="en-US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940273" y="2464406"/>
              <a:ext cx="1781503" cy="1200329"/>
            </a:xfrm>
            <a:prstGeom prst="rect">
              <a:avLst/>
            </a:prstGeom>
            <a:solidFill>
              <a:srgbClr val="0070C0">
                <a:alpha val="31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lvl="1" algn="ctr"/>
              <a:r>
                <a:rPr lang="en-US" sz="18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Outgassing  minimized by using thick bonding layer</a:t>
              </a:r>
              <a:endParaRPr lang="en-US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4393293" y="2799633"/>
              <a:ext cx="394138" cy="310967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36489" y="4501852"/>
            <a:ext cx="8797149" cy="1691034"/>
            <a:chOff x="236489" y="4344192"/>
            <a:chExt cx="8797149" cy="1691034"/>
          </a:xfrm>
        </p:grpSpPr>
        <p:pic>
          <p:nvPicPr>
            <p:cNvPr id="15" name="Picture 2" descr="C:\Users\vcalzadilla\Desktop\Nanopillar_laser_on_silico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9559" y="4344192"/>
              <a:ext cx="2108012" cy="1685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vcalzadilla\Desktop\Nanopillar_on_waveguide.bmp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1768" y="4344192"/>
              <a:ext cx="2113598" cy="1691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236489" y="4836892"/>
              <a:ext cx="1781503" cy="369332"/>
            </a:xfrm>
            <a:prstGeom prst="rect">
              <a:avLst/>
            </a:prstGeom>
            <a:solidFill>
              <a:srgbClr val="0070C0">
                <a:alpha val="31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lvl="1" algn="ctr"/>
              <a:r>
                <a:rPr lang="en-US" sz="18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Pure InP wafer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034869" y="4697871"/>
              <a:ext cx="1998769" cy="646331"/>
            </a:xfrm>
            <a:prstGeom prst="rect">
              <a:avLst/>
            </a:prstGeom>
            <a:solidFill>
              <a:srgbClr val="0070C0">
                <a:alpha val="31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lvl="1" algn="ctr"/>
              <a:r>
                <a:rPr lang="en-US" sz="18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III-V layer stack bonded to silicon</a:t>
              </a:r>
            </a:p>
          </p:txBody>
        </p:sp>
        <p:sp>
          <p:nvSpPr>
            <p:cNvPr id="25" name="Right Arrow 24"/>
            <p:cNvSpPr/>
            <p:nvPr/>
          </p:nvSpPr>
          <p:spPr>
            <a:xfrm>
              <a:off x="4393293" y="5021036"/>
              <a:ext cx="394138" cy="310967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1833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z="3200" dirty="0"/>
              <a:t>Task </a:t>
            </a:r>
            <a:r>
              <a:rPr lang="en-GB" sz="3200" dirty="0" smtClean="0"/>
              <a:t>3.3 </a:t>
            </a:r>
            <a:r>
              <a:rPr lang="en-US" sz="3200" dirty="0" smtClean="0">
                <a:solidFill>
                  <a:srgbClr val="002060"/>
                </a:solidFill>
              </a:rPr>
              <a:t>Fabrication </a:t>
            </a:r>
            <a:r>
              <a:rPr lang="en-US" sz="3200" dirty="0">
                <a:solidFill>
                  <a:srgbClr val="002060"/>
                </a:solidFill>
              </a:rPr>
              <a:t>of the Nanolaser</a:t>
            </a:r>
            <a:endParaRPr lang="en-US" sz="3200" dirty="0" smtClean="0">
              <a:solidFill>
                <a:srgbClr val="002060"/>
              </a:solidFill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648048" y="1194379"/>
            <a:ext cx="8165752" cy="37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 smtClean="0"/>
              <a:t>Current fabrication of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run (75% progress)</a:t>
            </a:r>
            <a:endParaRPr lang="en-US" sz="2000" b="0" dirty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b="0" dirty="0" smtClean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b="0" dirty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b="0" dirty="0" smtClean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b="0" dirty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b="0" dirty="0" smtClean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b="0" dirty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b="0" dirty="0" smtClean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b="0" dirty="0"/>
          </a:p>
          <a:p>
            <a:pPr marL="0" indent="0" algn="l" eaLnBrk="1" hangingPunct="1">
              <a:lnSpc>
                <a:spcPct val="100000"/>
              </a:lnSpc>
              <a:spcAft>
                <a:spcPct val="20000"/>
              </a:spcAft>
            </a:pPr>
            <a:endParaRPr lang="en-US" sz="2000" b="0" dirty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768365" y="3944585"/>
            <a:ext cx="2011271" cy="369332"/>
          </a:xfrm>
          <a:prstGeom prst="rect">
            <a:avLst/>
          </a:prstGeom>
          <a:solidFill>
            <a:srgbClr val="28CE2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marL="0" indent="0" algn="r" eaLnBrk="1" hangingPunct="1">
              <a:lnSpc>
                <a:spcPct val="100000"/>
              </a:lnSpc>
              <a:spcAft>
                <a:spcPct val="20000"/>
              </a:spcAft>
            </a:pPr>
            <a:r>
              <a:rPr lang="en-US" sz="1800" dirty="0" smtClean="0">
                <a:solidFill>
                  <a:srgbClr val="002060"/>
                </a:solidFill>
              </a:rPr>
              <a:t>Reported in D6.1</a:t>
            </a:r>
            <a:endParaRPr lang="en-US" sz="1800" dirty="0">
              <a:solidFill>
                <a:srgbClr val="002060"/>
              </a:solidFill>
            </a:endParaRPr>
          </a:p>
        </p:txBody>
      </p:sp>
      <p:pic>
        <p:nvPicPr>
          <p:cNvPr id="42" name="Picture 3" descr="K:\SEM\2014\Victor\2014-09-19_RA2277_Q1_run2\04-afterGratingsEtch_and_maskRemoval\device10_panorama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739" y="1809604"/>
            <a:ext cx="2867242" cy="229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K:\SEM\2014\Victor\2014-09-19_RA2277_Q1_run2\03-afterWaveguidesEtch_cleaning_and_maskRemoval\device10_ti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59" y="1809604"/>
            <a:ext cx="2477277" cy="1981093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88625" y="1809604"/>
            <a:ext cx="2485822" cy="1988840"/>
            <a:chOff x="564657" y="1809604"/>
            <a:chExt cx="2485822" cy="1988840"/>
          </a:xfrm>
        </p:grpSpPr>
        <p:pic>
          <p:nvPicPr>
            <p:cNvPr id="44" name="Picture 6" descr="K:\SEM\2014\Victor\2014-09-19_RA2277_Q1_run2\04-afterGratingsEtch_and_maskRemoval\device120_Qetch.bmp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657" y="1809604"/>
              <a:ext cx="2485822" cy="1988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/>
            <p:cNvSpPr txBox="1"/>
            <p:nvPr/>
          </p:nvSpPr>
          <p:spPr>
            <a:xfrm>
              <a:off x="1479802" y="1926236"/>
              <a:ext cx="6480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0" dirty="0" smtClean="0">
                  <a:solidFill>
                    <a:schemeClr val="bg1"/>
                  </a:solidFill>
                </a:rPr>
                <a:t>Q</a:t>
              </a:r>
              <a:endParaRPr lang="en-US" b="0" dirty="0">
                <a:solidFill>
                  <a:schemeClr val="bg1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343898" y="2646316"/>
              <a:ext cx="6480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0" dirty="0" smtClean="0">
                  <a:solidFill>
                    <a:schemeClr val="bg1"/>
                  </a:solidFill>
                </a:rPr>
                <a:t>InP</a:t>
              </a:r>
              <a:endParaRPr lang="en-US" b="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3490422" y="6041155"/>
            <a:ext cx="14077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dirty="0" smtClean="0">
                <a:solidFill>
                  <a:srgbClr val="002060"/>
                </a:solidFill>
              </a:rPr>
              <a:t>Grating coupler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88625" y="3790697"/>
            <a:ext cx="2485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>
                <a:solidFill>
                  <a:srgbClr val="002060"/>
                </a:solidFill>
              </a:rPr>
              <a:t>Interface from Q/InP to InP waveguide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687670" y="1501827"/>
            <a:ext cx="10919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Pillar cavity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5154534" y="3736847"/>
            <a:ext cx="439435" cy="733524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2774447" y="2286000"/>
            <a:ext cx="959353" cy="87874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 flipV="1">
            <a:off x="3623094" y="2009955"/>
            <a:ext cx="2679266" cy="70169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603750" y="4721234"/>
            <a:ext cx="2080656" cy="1015663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0" lvl="1" algn="ctr"/>
            <a:r>
              <a:rPr lang="en-US" sz="18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Critical step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outgassing during silver annealing</a:t>
            </a:r>
            <a:endParaRPr lang="en-US" sz="1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241" y="4432171"/>
            <a:ext cx="1992238" cy="159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58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5" name="Title 1"/>
          <p:cNvSpPr>
            <a:spLocks noGrp="1"/>
          </p:cNvSpPr>
          <p:nvPr>
            <p:ph type="title" idx="4294967295"/>
          </p:nvPr>
        </p:nvSpPr>
        <p:spPr>
          <a:xfrm>
            <a:off x="179388" y="187325"/>
            <a:ext cx="4928639" cy="609600"/>
          </a:xfrm>
        </p:spPr>
        <p:txBody>
          <a:bodyPr/>
          <a:lstStyle/>
          <a:p>
            <a:r>
              <a:rPr lang="en-GB" sz="3200" dirty="0" smtClean="0"/>
              <a:t>Another </a:t>
            </a:r>
            <a:r>
              <a:rPr lang="en-GB" sz="3200" dirty="0"/>
              <a:t>R</a:t>
            </a:r>
            <a:r>
              <a:rPr lang="en-GB" sz="3200" dirty="0" smtClean="0"/>
              <a:t>elevant </a:t>
            </a:r>
            <a:r>
              <a:rPr lang="en-GB" sz="3200" dirty="0"/>
              <a:t>D</a:t>
            </a:r>
            <a:r>
              <a:rPr lang="en-GB" sz="3200" dirty="0" smtClean="0"/>
              <a:t>evice</a:t>
            </a:r>
            <a:endParaRPr lang="en-US" sz="3200" dirty="0" smtClean="0">
              <a:solidFill>
                <a:srgbClr val="002060"/>
              </a:solidFill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648048" y="1194379"/>
            <a:ext cx="8165752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 smtClean="0"/>
              <a:t>Metal grating coupler </a:t>
            </a:r>
            <a:r>
              <a:rPr lang="en-US" sz="2000" baseline="30000" dirty="0" smtClean="0"/>
              <a:t>[1,2]</a:t>
            </a:r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b="0" dirty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b="0" dirty="0" smtClean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b="0" dirty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b="0" dirty="0" smtClean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b="0" dirty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b="0" dirty="0" smtClean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b="0" dirty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b="0" dirty="0" smtClean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b="0" dirty="0"/>
          </a:p>
        </p:txBody>
      </p:sp>
      <p:pic>
        <p:nvPicPr>
          <p:cNvPr id="9" name="Picture 2" descr="F:\Victor\PhD\Reports\Papers\Metal_grating_coupler-IPR_2014\Figures\figures\fig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62" y="1878384"/>
            <a:ext cx="3801030" cy="227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547664" y="5991671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b="0" dirty="0" smtClean="0">
                <a:solidFill>
                  <a:srgbClr val="002060"/>
                </a:solidFill>
              </a:rPr>
              <a:t>[1] </a:t>
            </a:r>
            <a:r>
              <a:rPr lang="nl-NL" sz="1200" dirty="0">
                <a:solidFill>
                  <a:srgbClr val="002060"/>
                </a:solidFill>
              </a:rPr>
              <a:t>V. </a:t>
            </a:r>
            <a:r>
              <a:rPr lang="nl-NL" sz="1200" dirty="0" err="1" smtClean="0">
                <a:solidFill>
                  <a:srgbClr val="002060"/>
                </a:solidFill>
              </a:rPr>
              <a:t>Dolores</a:t>
            </a:r>
            <a:r>
              <a:rPr lang="nl-NL" sz="1200" dirty="0" smtClean="0">
                <a:solidFill>
                  <a:srgbClr val="002060"/>
                </a:solidFill>
              </a:rPr>
              <a:t>-Calzadilla, D. Heiss, M. Smit, </a:t>
            </a:r>
            <a:r>
              <a:rPr lang="nl-NL" sz="1200" dirty="0" err="1">
                <a:solidFill>
                  <a:srgbClr val="002060"/>
                </a:solidFill>
              </a:rPr>
              <a:t>Optics</a:t>
            </a:r>
            <a:r>
              <a:rPr lang="nl-NL" sz="1200" dirty="0">
                <a:solidFill>
                  <a:srgbClr val="002060"/>
                </a:solidFill>
              </a:rPr>
              <a:t> Letters 39, 9 (2014).</a:t>
            </a:r>
          </a:p>
          <a:p>
            <a:pPr algn="l"/>
            <a:r>
              <a:rPr lang="en-US" sz="1200" b="0" dirty="0" smtClean="0">
                <a:solidFill>
                  <a:srgbClr val="002060"/>
                </a:solidFill>
              </a:rPr>
              <a:t>[</a:t>
            </a:r>
            <a:r>
              <a:rPr lang="en-US" sz="1200" b="0" dirty="0">
                <a:solidFill>
                  <a:srgbClr val="002060"/>
                </a:solidFill>
              </a:rPr>
              <a:t>2] </a:t>
            </a:r>
            <a:r>
              <a:rPr lang="nl-NL" sz="1200" dirty="0">
                <a:solidFill>
                  <a:srgbClr val="002060"/>
                </a:solidFill>
              </a:rPr>
              <a:t>V. </a:t>
            </a:r>
            <a:r>
              <a:rPr lang="nl-NL" sz="1200" dirty="0" err="1">
                <a:solidFill>
                  <a:srgbClr val="002060"/>
                </a:solidFill>
              </a:rPr>
              <a:t>Dolores</a:t>
            </a:r>
            <a:r>
              <a:rPr lang="nl-NL" sz="1200" dirty="0">
                <a:solidFill>
                  <a:srgbClr val="002060"/>
                </a:solidFill>
              </a:rPr>
              <a:t>-Calzadilla</a:t>
            </a:r>
            <a:r>
              <a:rPr lang="nl-NL" sz="1200" dirty="0" smtClean="0">
                <a:solidFill>
                  <a:srgbClr val="002060"/>
                </a:solidFill>
              </a:rPr>
              <a:t>, A. Higuera Rodriguez, D. Heiss, </a:t>
            </a:r>
            <a:r>
              <a:rPr lang="en-US" sz="1200" b="0" dirty="0" smtClean="0">
                <a:solidFill>
                  <a:srgbClr val="002060"/>
                </a:solidFill>
              </a:rPr>
              <a:t>USA </a:t>
            </a:r>
            <a:r>
              <a:rPr lang="en-US" sz="1200" dirty="0" smtClean="0">
                <a:solidFill>
                  <a:srgbClr val="002060"/>
                </a:solidFill>
              </a:rPr>
              <a:t>Provisional patent application filed (2014).</a:t>
            </a:r>
            <a:endParaRPr lang="en-GB" sz="1200" b="0" dirty="0">
              <a:solidFill>
                <a:srgbClr val="002060"/>
              </a:solidFill>
            </a:endParaRPr>
          </a:p>
        </p:txBody>
      </p:sp>
      <p:pic>
        <p:nvPicPr>
          <p:cNvPr id="15" name="Picture 2" descr="F:\Victor\PhD\Reports\Papers\Metal_grating_coupler-Optics_Letters\2014-04-02_resubmission\figures\fig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001" y="1248971"/>
            <a:ext cx="3559688" cy="303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vcalzadilla\Desktop\Picture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650" y="2390569"/>
            <a:ext cx="1362118" cy="1107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419650" y="4646616"/>
            <a:ext cx="5284966" cy="1034129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 algn="l" eaLnBrk="1" hangingPunct="1">
              <a:lnSpc>
                <a:spcPct val="100000"/>
              </a:lnSpc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</a:rPr>
              <a:t>Performance independent from buffer thickness</a:t>
            </a:r>
          </a:p>
          <a:p>
            <a:pPr marL="285750" indent="-285750" algn="l" eaLnBrk="1" hangingPunct="1">
              <a:lnSpc>
                <a:spcPct val="100000"/>
              </a:lnSpc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</a:rPr>
              <a:t>Enables high yield (thick) polymer bonding</a:t>
            </a:r>
          </a:p>
          <a:p>
            <a:pPr marL="285750" indent="-285750" algn="l" eaLnBrk="1" hangingPunct="1">
              <a:lnSpc>
                <a:spcPct val="100000"/>
              </a:lnSpc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</a:rPr>
              <a:t>Reduce optical </a:t>
            </a:r>
            <a:r>
              <a:rPr lang="en-US" sz="1800" dirty="0" err="1" smtClean="0">
                <a:solidFill>
                  <a:srgbClr val="002060"/>
                </a:solidFill>
              </a:rPr>
              <a:t>parasitics</a:t>
            </a:r>
            <a:r>
              <a:rPr lang="en-US" sz="1800" dirty="0" smtClean="0">
                <a:solidFill>
                  <a:srgbClr val="002060"/>
                </a:solidFill>
              </a:rPr>
              <a:t> into buffer/substrate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9800" y="4646616"/>
            <a:ext cx="2324118" cy="701731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  <a:spcAft>
                <a:spcPct val="20000"/>
              </a:spcAft>
            </a:pPr>
            <a:r>
              <a:rPr lang="en-US" sz="1800" dirty="0" smtClean="0">
                <a:solidFill>
                  <a:srgbClr val="002060"/>
                </a:solidFill>
              </a:rPr>
              <a:t>First run:</a:t>
            </a:r>
          </a:p>
          <a:p>
            <a:pPr algn="ctr" eaLnBrk="1" hangingPunct="1">
              <a:lnSpc>
                <a:spcPct val="100000"/>
              </a:lnSpc>
              <a:spcAft>
                <a:spcPct val="20000"/>
              </a:spcAft>
            </a:pPr>
            <a:r>
              <a:rPr lang="en-US" sz="1800" dirty="0" smtClean="0">
                <a:solidFill>
                  <a:srgbClr val="002060"/>
                </a:solidFill>
              </a:rPr>
              <a:t>6 dB loss @ 1550nm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7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2060"/>
                </a:solidFill>
              </a:rPr>
              <a:t>Summary and Outlook (Laser)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6"/>
              <p:cNvSpPr txBox="1">
                <a:spLocks noChangeArrowheads="1"/>
              </p:cNvSpPr>
              <p:nvPr/>
            </p:nvSpPr>
            <p:spPr bwMode="auto">
              <a:xfrm>
                <a:off x="378396" y="1196504"/>
                <a:ext cx="8486204" cy="36933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361950" indent="-361950" algn="ctr" eaLnBrk="0" hangingPunct="0">
                  <a:lnSpc>
                    <a:spcPts val="3200"/>
                  </a:lnSpc>
                  <a:defRPr sz="3200" b="1">
                    <a:solidFill>
                      <a:srgbClr val="220060"/>
                    </a:solidFill>
                    <a:latin typeface="Arial" charset="0"/>
                  </a:defRPr>
                </a:lvl1pPr>
                <a:lvl2pPr marL="1323975" indent="-609600" algn="ctr" eaLnBrk="0" hangingPunct="0">
                  <a:lnSpc>
                    <a:spcPts val="3200"/>
                  </a:lnSpc>
                  <a:defRPr sz="3200" b="1">
                    <a:solidFill>
                      <a:srgbClr val="220060"/>
                    </a:solidFill>
                    <a:latin typeface="Arial" charset="0"/>
                  </a:defRPr>
                </a:lvl2pPr>
                <a:lvl3pPr marL="2112963" indent="-609600" algn="ctr" eaLnBrk="0" hangingPunct="0">
                  <a:lnSpc>
                    <a:spcPts val="3200"/>
                  </a:lnSpc>
                  <a:defRPr sz="3200" b="1">
                    <a:solidFill>
                      <a:srgbClr val="220060"/>
                    </a:solidFill>
                    <a:latin typeface="Arial" charset="0"/>
                  </a:defRPr>
                </a:lvl3pPr>
                <a:lvl4pPr marL="2901950" indent="-609600" algn="ctr" eaLnBrk="0" hangingPunct="0">
                  <a:lnSpc>
                    <a:spcPts val="3200"/>
                  </a:lnSpc>
                  <a:defRPr sz="3200" b="1">
                    <a:solidFill>
                      <a:srgbClr val="220060"/>
                    </a:solidFill>
                    <a:latin typeface="Arial" charset="0"/>
                  </a:defRPr>
                </a:lvl4pPr>
                <a:lvl5pPr marL="3690938" indent="-609600" algn="ctr" eaLnBrk="0" hangingPunct="0">
                  <a:lnSpc>
                    <a:spcPts val="3200"/>
                  </a:lnSpc>
                  <a:defRPr sz="3200" b="1">
                    <a:solidFill>
                      <a:srgbClr val="220060"/>
                    </a:solidFill>
                    <a:latin typeface="Arial" charset="0"/>
                  </a:defRPr>
                </a:lvl5pPr>
                <a:lvl6pPr marL="4148138" indent="-609600" algn="ctr" eaLnBrk="0" fontAlgn="base" hangingPunct="0">
                  <a:lnSpc>
                    <a:spcPts val="3200"/>
                  </a:lnSpc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220060"/>
                    </a:solidFill>
                    <a:latin typeface="Arial" charset="0"/>
                  </a:defRPr>
                </a:lvl6pPr>
                <a:lvl7pPr marL="4605338" indent="-609600" algn="ctr" eaLnBrk="0" fontAlgn="base" hangingPunct="0">
                  <a:lnSpc>
                    <a:spcPts val="3200"/>
                  </a:lnSpc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220060"/>
                    </a:solidFill>
                    <a:latin typeface="Arial" charset="0"/>
                  </a:defRPr>
                </a:lvl7pPr>
                <a:lvl8pPr marL="5062538" indent="-609600" algn="ctr" eaLnBrk="0" fontAlgn="base" hangingPunct="0">
                  <a:lnSpc>
                    <a:spcPts val="3200"/>
                  </a:lnSpc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220060"/>
                    </a:solidFill>
                    <a:latin typeface="Arial" charset="0"/>
                  </a:defRPr>
                </a:lvl8pPr>
                <a:lvl9pPr marL="5519738" indent="-609600" algn="ctr" eaLnBrk="0" fontAlgn="base" hangingPunct="0">
                  <a:lnSpc>
                    <a:spcPts val="3200"/>
                  </a:lnSpc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220060"/>
                    </a:solidFill>
                    <a:latin typeface="Arial" charset="0"/>
                  </a:defRPr>
                </a:lvl9pPr>
              </a:lstStyle>
              <a:p>
                <a:pPr marL="346075" lvl="1" indent="-342900" algn="l" eaLnBrk="1" hangingPunct="1">
                  <a:lnSpc>
                    <a:spcPct val="100000"/>
                  </a:lnSpc>
                  <a:spcAft>
                    <a:spcPct val="20000"/>
                  </a:spcAft>
                  <a:buFont typeface="Arial" pitchFamily="34" charset="0"/>
                  <a:buChar char="•"/>
                </a:pPr>
                <a:r>
                  <a:rPr lang="en-US" sz="2000" dirty="0" smtClean="0"/>
                  <a:t>Summary</a:t>
                </a:r>
                <a:endParaRPr lang="en-US" sz="1800" b="0" dirty="0" smtClean="0"/>
              </a:p>
              <a:p>
                <a:pPr marL="1135063" lvl="2" indent="-342900" algn="l" eaLnBrk="1" hangingPunct="1">
                  <a:lnSpc>
                    <a:spcPct val="100000"/>
                  </a:lnSpc>
                  <a:spcAft>
                    <a:spcPct val="20000"/>
                  </a:spcAft>
                  <a:buFont typeface="Arial" pitchFamily="34" charset="0"/>
                  <a:buChar char="•"/>
                </a:pPr>
                <a:r>
                  <a:rPr lang="en-US" sz="1800" b="0" dirty="0" smtClean="0"/>
                  <a:t>Modelling of metal-cavity nanolasers</a:t>
                </a:r>
              </a:p>
              <a:p>
                <a:pPr marL="1135063" lvl="2" indent="-342900" algn="l" eaLnBrk="1" hangingPunct="1">
                  <a:lnSpc>
                    <a:spcPct val="100000"/>
                  </a:lnSpc>
                  <a:spcAft>
                    <a:spcPct val="20000"/>
                  </a:spcAft>
                  <a:buFont typeface="Arial" pitchFamily="34" charset="0"/>
                  <a:buChar char="•"/>
                </a:pPr>
                <a:r>
                  <a:rPr lang="en-US" sz="1800" b="0" dirty="0"/>
                  <a:t>Growth of III-V wafers and </a:t>
                </a:r>
                <a:r>
                  <a:rPr lang="en-US" sz="1800" b="0" dirty="0" smtClean="0"/>
                  <a:t>improvement of bonding </a:t>
                </a:r>
                <a:r>
                  <a:rPr lang="en-US" sz="1800" b="0" dirty="0"/>
                  <a:t>to Si </a:t>
                </a:r>
                <a:r>
                  <a:rPr lang="en-US" sz="1800" b="0" dirty="0" smtClean="0"/>
                  <a:t>substrates</a:t>
                </a:r>
              </a:p>
              <a:p>
                <a:pPr marL="1135063" lvl="2" indent="-342900" algn="l" eaLnBrk="1" hangingPunct="1">
                  <a:lnSpc>
                    <a:spcPct val="100000"/>
                  </a:lnSpc>
                  <a:spcAft>
                    <a:spcPct val="20000"/>
                  </a:spcAft>
                  <a:buFont typeface="Arial" pitchFamily="34" charset="0"/>
                  <a:buChar char="•"/>
                </a:pPr>
                <a:r>
                  <a:rPr lang="en-US" sz="1800" b="0" dirty="0" smtClean="0"/>
                  <a:t>Technology development was carried out of (1) low-loss low-resistance Ge/Ag contacts with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/>
                      </a:rPr>
                      <m:t>𝜌</m:t>
                    </m:r>
                    <m:r>
                      <a:rPr lang="en-US" sz="1800" b="0" i="1" smtClean="0">
                        <a:latin typeface="Cambria Math"/>
                      </a:rPr>
                      <m:t>&lt;1</m:t>
                    </m:r>
                    <m:r>
                      <a:rPr lang="en-US" sz="1800" b="0" i="1" smtClean="0">
                        <a:latin typeface="Cambria Math"/>
                      </a:rPr>
                      <m:t>𝑥</m:t>
                    </m:r>
                    <m:sSup>
                      <m:sSupPr>
                        <m:ctrlPr>
                          <a:rPr lang="en-US" sz="18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1800" b="0" i="1" smtClean="0">
                            <a:latin typeface="Cambria Math"/>
                          </a:rPr>
                          <m:t>−7</m:t>
                        </m:r>
                      </m:sup>
                    </m:sSup>
                    <m:r>
                      <a:rPr lang="en-US" sz="1800" b="0" i="1">
                        <a:latin typeface="Cambria Math"/>
                      </a:rPr>
                      <m:t>Ω</m:t>
                    </m:r>
                    <m:r>
                      <a:rPr lang="en-US" sz="1800" b="0" i="1" smtClean="0">
                        <a:latin typeface="Cambria Math"/>
                      </a:rPr>
                      <m:t>𝑐</m:t>
                    </m:r>
                    <m:sSup>
                      <m:sSupPr>
                        <m:ctrlPr>
                          <a:rPr lang="en-US" sz="18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sz="1800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800" b="0" dirty="0" smtClean="0"/>
                  <a:t>, and (2) lithographic and etching processes for the nanolaser (2</a:t>
                </a:r>
                <a:r>
                  <a:rPr lang="en-US" sz="1800" b="0" baseline="30000" dirty="0" smtClean="0"/>
                  <a:t>nd</a:t>
                </a:r>
                <a:r>
                  <a:rPr lang="en-US" sz="1800" b="0" dirty="0" smtClean="0"/>
                  <a:t> run currently under fabrication)</a:t>
                </a:r>
              </a:p>
              <a:p>
                <a:pPr marL="1135063" lvl="2" indent="-342900" algn="l" eaLnBrk="1" hangingPunct="1">
                  <a:lnSpc>
                    <a:spcPct val="100000"/>
                  </a:lnSpc>
                  <a:spcAft>
                    <a:spcPct val="20000"/>
                  </a:spcAft>
                  <a:buFont typeface="Arial" pitchFamily="34" charset="0"/>
                  <a:buChar char="•"/>
                </a:pPr>
                <a:r>
                  <a:rPr lang="en-US" sz="1800" b="0" dirty="0" smtClean="0"/>
                  <a:t>An additional relevant device was proposed: metal grating coupler</a:t>
                </a:r>
              </a:p>
              <a:p>
                <a:pPr marL="1135063" lvl="2" indent="-342900" algn="l" eaLnBrk="1" hangingPunct="1">
                  <a:lnSpc>
                    <a:spcPct val="100000"/>
                  </a:lnSpc>
                  <a:spcAft>
                    <a:spcPct val="20000"/>
                  </a:spcAft>
                  <a:buFont typeface="Arial" pitchFamily="34" charset="0"/>
                  <a:buChar char="•"/>
                </a:pPr>
                <a:endParaRPr lang="en-US" sz="2000" dirty="0" smtClean="0">
                  <a:solidFill>
                    <a:srgbClr val="002060"/>
                  </a:solidFill>
                </a:endParaRPr>
              </a:p>
              <a:p>
                <a:pPr marL="346075" lvl="1" indent="-342900" algn="l" eaLnBrk="1" hangingPunct="1">
                  <a:lnSpc>
                    <a:spcPct val="100000"/>
                  </a:lnSpc>
                  <a:spcAft>
                    <a:spcPct val="20000"/>
                  </a:spcAft>
                  <a:buFont typeface="Arial" pitchFamily="34" charset="0"/>
                  <a:buChar char="•"/>
                </a:pPr>
                <a:r>
                  <a:rPr lang="en-US" sz="2000" dirty="0" smtClean="0">
                    <a:solidFill>
                      <a:srgbClr val="002060"/>
                    </a:solidFill>
                  </a:rPr>
                  <a:t>Outlook</a:t>
                </a:r>
              </a:p>
              <a:p>
                <a:pPr marL="1135063" lvl="2" indent="-342900" algn="l" eaLnBrk="1" hangingPunct="1">
                  <a:lnSpc>
                    <a:spcPct val="100000"/>
                  </a:lnSpc>
                  <a:spcAft>
                    <a:spcPct val="20000"/>
                  </a:spcAft>
                  <a:buFont typeface="Arial" pitchFamily="34" charset="0"/>
                  <a:buChar char="•"/>
                </a:pPr>
                <a:r>
                  <a:rPr lang="en-US" sz="1800" b="0" dirty="0" smtClean="0">
                    <a:solidFill>
                      <a:srgbClr val="002060"/>
                    </a:solidFill>
                  </a:rPr>
                  <a:t>Finish 2</a:t>
                </a:r>
                <a:r>
                  <a:rPr lang="en-US" sz="1800" b="0" baseline="30000" dirty="0" smtClean="0">
                    <a:solidFill>
                      <a:srgbClr val="002060"/>
                    </a:solidFill>
                  </a:rPr>
                  <a:t>nd</a:t>
                </a:r>
                <a:r>
                  <a:rPr lang="en-US" sz="1800" b="0" dirty="0" smtClean="0">
                    <a:solidFill>
                      <a:srgbClr val="002060"/>
                    </a:solidFill>
                  </a:rPr>
                  <a:t> run of nanolasers</a:t>
                </a:r>
              </a:p>
              <a:p>
                <a:pPr marL="1135063" lvl="2" indent="-342900" algn="l" eaLnBrk="1" hangingPunct="1">
                  <a:lnSpc>
                    <a:spcPct val="100000"/>
                  </a:lnSpc>
                  <a:spcAft>
                    <a:spcPct val="20000"/>
                  </a:spcAft>
                  <a:buFont typeface="Arial" pitchFamily="34" charset="0"/>
                  <a:buChar char="•"/>
                </a:pPr>
                <a:r>
                  <a:rPr lang="en-US" sz="1800" b="0" dirty="0" smtClean="0">
                    <a:solidFill>
                      <a:srgbClr val="002060"/>
                    </a:solidFill>
                  </a:rPr>
                  <a:t>Carry out the characterization of the integrated nanolasers</a:t>
                </a:r>
              </a:p>
            </p:txBody>
          </p:sp>
        </mc:Choice>
        <mc:Fallback xmlns="">
          <p:sp>
            <p:nvSpPr>
              <p:cNvPr id="4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8396" y="1196504"/>
                <a:ext cx="8486204" cy="3693319"/>
              </a:xfrm>
              <a:prstGeom prst="rect">
                <a:avLst/>
              </a:prstGeom>
              <a:blipFill rotWithShape="1">
                <a:blip r:embed="rId3"/>
                <a:stretch>
                  <a:fillRect l="-503" t="-660" r="-1293" b="-165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945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2060"/>
                </a:solidFill>
              </a:rPr>
              <a:t>Long-term Outlook (Laser)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78396" y="1196504"/>
            <a:ext cx="8486204" cy="459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marL="346075" lvl="1" indent="-342900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GB" sz="2000" dirty="0"/>
              <a:t>Classical lasers are not suitable for low power </a:t>
            </a:r>
            <a:r>
              <a:rPr lang="en-GB" sz="2000" dirty="0" smtClean="0"/>
              <a:t>operation</a:t>
            </a:r>
          </a:p>
          <a:p>
            <a:pPr marL="346075" lvl="1" indent="-342900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500" b="0" dirty="0" smtClean="0"/>
          </a:p>
          <a:p>
            <a:pPr marL="1135063" lvl="2" indent="-342900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GB" sz="1800" b="0" dirty="0" smtClean="0"/>
              <a:t>Relatively high </a:t>
            </a:r>
            <a:r>
              <a:rPr lang="en-GB" sz="1800" b="0" dirty="0"/>
              <a:t>threshold currents</a:t>
            </a:r>
            <a:endParaRPr lang="en-US" sz="1800" b="0" dirty="0" smtClean="0"/>
          </a:p>
          <a:p>
            <a:pPr marL="1135063" lvl="2" indent="-342900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GB" sz="1800" b="0" dirty="0" smtClean="0"/>
              <a:t>Low </a:t>
            </a:r>
            <a:r>
              <a:rPr lang="en-GB" sz="1800" b="0" dirty="0"/>
              <a:t>wall plug efficiency at low power </a:t>
            </a:r>
            <a:r>
              <a:rPr lang="en-GB" sz="1800" b="0" dirty="0" smtClean="0"/>
              <a:t>levels</a:t>
            </a:r>
            <a:endParaRPr lang="en-US" sz="1800" b="0" dirty="0" smtClean="0"/>
          </a:p>
          <a:p>
            <a:pPr marL="1135063" lvl="2" indent="-342900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GB" sz="1800" b="0" dirty="0" smtClean="0"/>
              <a:t>Limited </a:t>
            </a:r>
            <a:r>
              <a:rPr lang="en-GB" sz="1800" b="0" dirty="0"/>
              <a:t>direct modulation </a:t>
            </a:r>
            <a:r>
              <a:rPr lang="en-GB" sz="1800" b="0" dirty="0" smtClean="0"/>
              <a:t>speed</a:t>
            </a:r>
          </a:p>
          <a:p>
            <a:pPr marL="1135063" lvl="2" indent="-342900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dirty="0" smtClean="0">
              <a:solidFill>
                <a:srgbClr val="002060"/>
              </a:solidFill>
            </a:endParaRPr>
          </a:p>
          <a:p>
            <a:pPr marL="346075" lvl="1" indent="-342900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Nanolasers</a:t>
            </a:r>
          </a:p>
          <a:p>
            <a:pPr marL="346075" lvl="1" indent="-342900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500" dirty="0" smtClean="0">
              <a:solidFill>
                <a:srgbClr val="002060"/>
              </a:solidFill>
            </a:endParaRPr>
          </a:p>
          <a:p>
            <a:pPr marL="1135063" lvl="2" indent="-342900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GB" sz="1800" b="0" dirty="0" smtClean="0"/>
              <a:t>Combine </a:t>
            </a:r>
            <a:r>
              <a:rPr lang="en-GB" sz="1800" b="0" dirty="0"/>
              <a:t>low threshold currents with high direct modulation </a:t>
            </a:r>
            <a:r>
              <a:rPr lang="en-GB" sz="1800" b="0" dirty="0" smtClean="0"/>
              <a:t>speed</a:t>
            </a:r>
          </a:p>
          <a:p>
            <a:pPr marL="1135063" lvl="2" indent="-342900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GB" sz="1800" b="0" dirty="0"/>
              <a:t>Wall plug efficiency still requires improvement</a:t>
            </a:r>
          </a:p>
          <a:p>
            <a:pPr marL="1135063" lvl="2" indent="-342900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GB" sz="1800" b="0" dirty="0" smtClean="0"/>
              <a:t>Particularly </a:t>
            </a:r>
            <a:r>
              <a:rPr lang="en-GB" sz="1800" b="0" dirty="0"/>
              <a:t>promising in combination with </a:t>
            </a:r>
            <a:r>
              <a:rPr lang="en-GB" sz="1800" b="0" dirty="0" err="1"/>
              <a:t>receiverless</a:t>
            </a:r>
            <a:r>
              <a:rPr lang="en-GB" sz="1800" b="0" dirty="0"/>
              <a:t> transmission (small capacity detectors</a:t>
            </a:r>
            <a:r>
              <a:rPr lang="en-GB" sz="1800" b="0" dirty="0" smtClean="0"/>
              <a:t>)</a:t>
            </a:r>
          </a:p>
          <a:p>
            <a:pPr marL="1135063" lvl="2" indent="-342900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1800" b="0" dirty="0" smtClean="0">
              <a:solidFill>
                <a:srgbClr val="002060"/>
              </a:solidFill>
            </a:endParaRPr>
          </a:p>
          <a:p>
            <a:pPr marL="1135063" lvl="2" indent="-342900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1800" b="0" dirty="0">
              <a:solidFill>
                <a:srgbClr val="002060"/>
              </a:solidFill>
            </a:endParaRPr>
          </a:p>
          <a:p>
            <a:pPr marL="1135063" lvl="2" indent="-342900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1800" b="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75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2060"/>
                </a:solidFill>
              </a:rPr>
              <a:t>Plasmonic Modulator Approaches</a:t>
            </a:r>
          </a:p>
        </p:txBody>
      </p:sp>
      <p:pic>
        <p:nvPicPr>
          <p:cNvPr id="71578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221088"/>
            <a:ext cx="3787135" cy="1535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786650" y="5864498"/>
            <a:ext cx="2776854" cy="369332"/>
          </a:xfrm>
          <a:prstGeom prst="rect">
            <a:avLst/>
          </a:prstGeom>
          <a:solidFill>
            <a:srgbClr val="28CE2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marL="0" indent="0" algn="r" eaLnBrk="1" hangingPunct="1">
              <a:lnSpc>
                <a:spcPct val="100000"/>
              </a:lnSpc>
              <a:spcAft>
                <a:spcPct val="20000"/>
              </a:spcAft>
            </a:pPr>
            <a:r>
              <a:rPr lang="en-US" sz="1800" dirty="0" smtClean="0">
                <a:solidFill>
                  <a:srgbClr val="002060"/>
                </a:solidFill>
              </a:rPr>
              <a:t>Reported in MS9 &amp; D3.2</a:t>
            </a:r>
            <a:endParaRPr lang="en-US" sz="1800" dirty="0">
              <a:solidFill>
                <a:srgbClr val="002060"/>
              </a:solidFill>
            </a:endParaRPr>
          </a:p>
        </p:txBody>
      </p:sp>
      <p:pic>
        <p:nvPicPr>
          <p:cNvPr id="7157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60" y="1984550"/>
            <a:ext cx="4235083" cy="201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48047" y="1194379"/>
            <a:ext cx="44010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 smtClean="0"/>
              <a:t>SPP absorption modulator</a:t>
            </a:r>
            <a:endParaRPr lang="en-US" sz="2000" dirty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014433" y="1192500"/>
            <a:ext cx="362067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 smtClean="0"/>
              <a:t>SPP phase modulator</a:t>
            </a:r>
            <a:endParaRPr lang="en-US" sz="2000" dirty="0"/>
          </a:p>
        </p:txBody>
      </p:sp>
      <p:pic>
        <p:nvPicPr>
          <p:cNvPr id="14" name="Picture 5" descr="http://www.cristinacabal.com/imagenes/tic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10"/>
          <a:stretch/>
        </p:blipFill>
        <p:spPr bwMode="auto">
          <a:xfrm>
            <a:off x="8247439" y="1522448"/>
            <a:ext cx="543744" cy="644751"/>
          </a:xfrm>
          <a:prstGeom prst="rect">
            <a:avLst/>
          </a:prstGeom>
          <a:noFill/>
          <a:extLst/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89" y="1900916"/>
            <a:ext cx="4285211" cy="197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5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kern="0" dirty="0" smtClean="0"/>
              <a:t>Task 3.4 </a:t>
            </a:r>
            <a:r>
              <a:rPr lang="en-US" sz="3200" kern="0" dirty="0" smtClean="0">
                <a:solidFill>
                  <a:srgbClr val="002060"/>
                </a:solidFill>
              </a:rPr>
              <a:t>Fabrication of the Modulator</a:t>
            </a:r>
          </a:p>
        </p:txBody>
      </p:sp>
      <p:sp>
        <p:nvSpPr>
          <p:cNvPr id="15" name="Textfeld 4"/>
          <p:cNvSpPr txBox="1"/>
          <p:nvPr/>
        </p:nvSpPr>
        <p:spPr>
          <a:xfrm>
            <a:off x="4572000" y="1187029"/>
            <a:ext cx="3698448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 smtClean="0">
                <a:solidFill>
                  <a:srgbClr val="220060"/>
                </a:solidFill>
              </a:rPr>
              <a:t>Performance</a:t>
            </a:r>
          </a:p>
          <a:p>
            <a:pPr marL="342900" lvl="3" indent="-342900" algn="l">
              <a:buFont typeface="Arial" panose="020B0604020202020204" pitchFamily="34" charset="0"/>
              <a:buChar char="•"/>
            </a:pPr>
            <a:r>
              <a:rPr lang="de-DE" sz="1800" dirty="0" err="1" smtClean="0"/>
              <a:t>Extinction</a:t>
            </a:r>
            <a:r>
              <a:rPr lang="de-DE" sz="1800" dirty="0" smtClean="0"/>
              <a:t> </a:t>
            </a:r>
            <a:r>
              <a:rPr lang="de-DE" sz="1800" dirty="0" err="1" smtClean="0"/>
              <a:t>ratio</a:t>
            </a:r>
            <a:r>
              <a:rPr lang="de-DE" sz="1800" dirty="0" smtClean="0"/>
              <a:t>: </a:t>
            </a:r>
            <a:r>
              <a:rPr lang="de-DE" sz="1800" dirty="0"/>
              <a:t>6 </a:t>
            </a:r>
            <a:r>
              <a:rPr lang="de-DE" sz="1800" dirty="0" smtClean="0"/>
              <a:t>dB</a:t>
            </a:r>
          </a:p>
          <a:p>
            <a:pPr marL="342900" lvl="3" indent="-342900" algn="l">
              <a:buFont typeface="Arial" panose="020B0604020202020204" pitchFamily="34" charset="0"/>
              <a:buChar char="•"/>
            </a:pPr>
            <a:r>
              <a:rPr lang="de-DE" sz="1800" dirty="0" err="1" smtClean="0"/>
              <a:t>Length</a:t>
            </a:r>
            <a:r>
              <a:rPr lang="de-DE" sz="1800" dirty="0" smtClean="0"/>
              <a:t>: 5 µm</a:t>
            </a:r>
            <a:endParaRPr lang="de-DE" sz="1800" dirty="0"/>
          </a:p>
          <a:p>
            <a:pPr marL="342900" lvl="3" indent="-342900" algn="l">
              <a:buFont typeface="Arial" panose="020B0604020202020204" pitchFamily="34" charset="0"/>
              <a:buChar char="•"/>
            </a:pPr>
            <a:r>
              <a:rPr lang="de-DE" sz="1800" dirty="0" smtClean="0"/>
              <a:t>Operating </a:t>
            </a:r>
            <a:r>
              <a:rPr lang="de-DE" sz="1800" dirty="0" err="1" smtClean="0"/>
              <a:t>voltage</a:t>
            </a:r>
            <a:r>
              <a:rPr lang="de-DE" sz="1800" dirty="0" smtClean="0"/>
              <a:t>: 4</a:t>
            </a:r>
            <a:r>
              <a:rPr lang="de-DE" sz="1800" dirty="0"/>
              <a:t> </a:t>
            </a:r>
            <a:r>
              <a:rPr lang="de-DE" sz="1800" dirty="0" smtClean="0"/>
              <a:t>V</a:t>
            </a:r>
            <a:endParaRPr lang="de-DE" sz="1800" dirty="0"/>
          </a:p>
          <a:p>
            <a:pPr marL="342900" lvl="3" indent="-342900" algn="l">
              <a:buFont typeface="Arial" panose="020B0604020202020204" pitchFamily="34" charset="0"/>
              <a:buChar char="•"/>
            </a:pPr>
            <a:r>
              <a:rPr lang="de-DE" sz="1800" dirty="0" err="1" smtClean="0"/>
              <a:t>Energy</a:t>
            </a:r>
            <a:r>
              <a:rPr lang="de-DE" sz="1800" dirty="0" smtClean="0"/>
              <a:t> </a:t>
            </a:r>
            <a:r>
              <a:rPr lang="de-DE" sz="1800" dirty="0" err="1" smtClean="0"/>
              <a:t>consumption</a:t>
            </a:r>
            <a:r>
              <a:rPr lang="de-DE" sz="1800" dirty="0" smtClean="0"/>
              <a:t>: 76 </a:t>
            </a:r>
            <a:r>
              <a:rPr lang="de-DE" sz="1800" dirty="0" err="1" smtClean="0"/>
              <a:t>fJ</a:t>
            </a:r>
            <a:r>
              <a:rPr lang="de-DE" sz="1800" dirty="0" smtClean="0"/>
              <a:t> / </a:t>
            </a:r>
            <a:r>
              <a:rPr lang="de-DE" sz="1800" dirty="0" err="1" smtClean="0"/>
              <a:t>bit</a:t>
            </a:r>
            <a:endParaRPr lang="de-DE" sz="1800" dirty="0" smtClean="0"/>
          </a:p>
          <a:p>
            <a:pPr marL="342900" lvl="3" indent="-342900" algn="l">
              <a:buFont typeface="Arial" panose="020B0604020202020204" pitchFamily="34" charset="0"/>
              <a:buChar char="•"/>
            </a:pPr>
            <a:r>
              <a:rPr lang="de-DE" sz="1800" dirty="0" smtClean="0"/>
              <a:t>Speed: MHz</a:t>
            </a:r>
            <a:endParaRPr lang="en-US" sz="2000" b="1" dirty="0">
              <a:solidFill>
                <a:srgbClr val="220060"/>
              </a:solidFill>
            </a:endParaRPr>
          </a:p>
        </p:txBody>
      </p:sp>
      <p:pic>
        <p:nvPicPr>
          <p:cNvPr id="16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15"/>
          <a:stretch/>
        </p:blipFill>
        <p:spPr>
          <a:xfrm>
            <a:off x="667074" y="3199919"/>
            <a:ext cx="3605199" cy="2522925"/>
          </a:xfrm>
          <a:prstGeom prst="rect">
            <a:avLst/>
          </a:prstGeom>
        </p:spPr>
      </p:pic>
      <p:pic>
        <p:nvPicPr>
          <p:cNvPr id="17" name="Inhaltsplatzhalt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610" y="3131608"/>
            <a:ext cx="3558779" cy="2631382"/>
          </a:xfrm>
          <a:prstGeom prst="rect">
            <a:avLst/>
          </a:prstGeom>
        </p:spPr>
      </p:pic>
      <p:grpSp>
        <p:nvGrpSpPr>
          <p:cNvPr id="18" name="Gruppieren 9"/>
          <p:cNvGrpSpPr/>
          <p:nvPr/>
        </p:nvGrpSpPr>
        <p:grpSpPr>
          <a:xfrm>
            <a:off x="1371931" y="928262"/>
            <a:ext cx="2484230" cy="2227663"/>
            <a:chOff x="3024770" y="1999101"/>
            <a:chExt cx="4713660" cy="4272178"/>
          </a:xfrm>
        </p:grpSpPr>
        <p:pic>
          <p:nvPicPr>
            <p:cNvPr id="19" name="Grafik 10"/>
            <p:cNvPicPr>
              <a:picLocks noChangeAspect="1"/>
            </p:cNvPicPr>
            <p:nvPr/>
          </p:nvPicPr>
          <p:blipFill rotWithShape="1">
            <a:blip r:embed="rId5"/>
            <a:srcRect t="351"/>
            <a:stretch/>
          </p:blipFill>
          <p:spPr>
            <a:xfrm>
              <a:off x="3024770" y="2745967"/>
              <a:ext cx="4053762" cy="3525312"/>
            </a:xfrm>
            <a:prstGeom prst="rect">
              <a:avLst/>
            </a:prstGeom>
          </p:spPr>
        </p:pic>
        <p:sp>
          <p:nvSpPr>
            <p:cNvPr id="20" name="Pfeil nach rechts 11"/>
            <p:cNvSpPr/>
            <p:nvPr/>
          </p:nvSpPr>
          <p:spPr>
            <a:xfrm>
              <a:off x="3559156" y="2745967"/>
              <a:ext cx="428626" cy="311724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feld 12"/>
            <p:cNvSpPr txBox="1"/>
            <p:nvPr/>
          </p:nvSpPr>
          <p:spPr>
            <a:xfrm>
              <a:off x="3300702" y="4508624"/>
              <a:ext cx="1445366" cy="1003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 err="1" smtClean="0"/>
                <a:t>Bottom</a:t>
              </a:r>
              <a:endParaRPr lang="de-DE" dirty="0"/>
            </a:p>
            <a:p>
              <a:pPr algn="ctr"/>
              <a:r>
                <a:rPr lang="de-DE" dirty="0" err="1" smtClean="0"/>
                <a:t>contact</a:t>
              </a:r>
              <a:endParaRPr lang="en-US" dirty="0"/>
            </a:p>
          </p:txBody>
        </p:sp>
        <p:sp>
          <p:nvSpPr>
            <p:cNvPr id="23" name="Textfeld 13"/>
            <p:cNvSpPr txBox="1"/>
            <p:nvPr/>
          </p:nvSpPr>
          <p:spPr>
            <a:xfrm>
              <a:off x="5478392" y="4508623"/>
              <a:ext cx="9284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 smtClean="0"/>
                <a:t>Top</a:t>
              </a:r>
              <a:endParaRPr lang="de-DE" dirty="0"/>
            </a:p>
            <a:p>
              <a:pPr algn="ctr"/>
              <a:r>
                <a:rPr lang="de-DE" dirty="0" err="1" smtClean="0"/>
                <a:t>contact</a:t>
              </a:r>
              <a:endParaRPr lang="en-US" dirty="0"/>
            </a:p>
          </p:txBody>
        </p:sp>
        <p:cxnSp>
          <p:nvCxnSpPr>
            <p:cNvPr id="24" name="Gerade Verbindung mit Pfeil 14"/>
            <p:cNvCxnSpPr/>
            <p:nvPr/>
          </p:nvCxnSpPr>
          <p:spPr>
            <a:xfrm flipH="1">
              <a:off x="5013028" y="2554859"/>
              <a:ext cx="434276" cy="341644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hteck 15"/>
            <p:cNvSpPr/>
            <p:nvPr/>
          </p:nvSpPr>
          <p:spPr>
            <a:xfrm>
              <a:off x="3251475" y="1999101"/>
              <a:ext cx="4486955" cy="5902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2060"/>
                  </a:solidFill>
                </a:rPr>
                <a:t>5 µm long plasmonic switch</a:t>
              </a:r>
              <a:endParaRPr lang="en-US" dirty="0">
                <a:solidFill>
                  <a:srgbClr val="002060"/>
                </a:solidFill>
              </a:endParaRPr>
            </a:p>
          </p:txBody>
        </p:sp>
      </p:grpSp>
      <p:sp>
        <p:nvSpPr>
          <p:cNvPr id="26" name="Textfeld 18"/>
          <p:cNvSpPr txBox="1"/>
          <p:nvPr/>
        </p:nvSpPr>
        <p:spPr>
          <a:xfrm>
            <a:off x="1642564" y="6039871"/>
            <a:ext cx="7049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200" dirty="0" smtClean="0">
                <a:solidFill>
                  <a:srgbClr val="002060"/>
                </a:solidFill>
              </a:rPr>
              <a:t>C. Hoessbacher, Y. Fedoryshyn, A. Emboras, A. Melikyan, M. Kohl, D. Hillerkuss</a:t>
            </a:r>
            <a:r>
              <a:rPr lang="nb-NO" sz="1200" i="1" dirty="0" smtClean="0">
                <a:solidFill>
                  <a:srgbClr val="002060"/>
                </a:solidFill>
              </a:rPr>
              <a:t>, et al.</a:t>
            </a:r>
            <a:r>
              <a:rPr lang="en-US" sz="1200" dirty="0" smtClean="0">
                <a:solidFill>
                  <a:srgbClr val="002060"/>
                </a:solidFill>
              </a:rPr>
              <a:t>, "The plasmonic memristor: a latching optical switch," </a:t>
            </a:r>
            <a:r>
              <a:rPr lang="en-US" sz="1200" i="1" dirty="0" err="1" smtClean="0">
                <a:solidFill>
                  <a:srgbClr val="002060"/>
                </a:solidFill>
              </a:rPr>
              <a:t>Optica</a:t>
            </a:r>
            <a:r>
              <a:rPr lang="en-US" sz="1200" i="1" dirty="0" smtClean="0">
                <a:solidFill>
                  <a:srgbClr val="002060"/>
                </a:solidFill>
              </a:rPr>
              <a:t>, </a:t>
            </a:r>
            <a:r>
              <a:rPr lang="nl-NL" sz="1200" dirty="0" smtClean="0">
                <a:solidFill>
                  <a:srgbClr val="002060"/>
                </a:solidFill>
              </a:rPr>
              <a:t>vol. 1, pp. 198-202, 2014/10/20 2014.</a:t>
            </a:r>
            <a:endParaRPr lang="nl-NL" sz="1200" i="1" dirty="0" smtClean="0">
              <a:solidFill>
                <a:srgbClr val="002060"/>
              </a:solidFill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6910066" y="5722844"/>
            <a:ext cx="2107989" cy="369332"/>
          </a:xfrm>
          <a:prstGeom prst="rect">
            <a:avLst/>
          </a:prstGeom>
          <a:solidFill>
            <a:srgbClr val="28CE2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marL="0" indent="0" algn="r" eaLnBrk="1" hangingPunct="1">
              <a:lnSpc>
                <a:spcPct val="100000"/>
              </a:lnSpc>
              <a:spcAft>
                <a:spcPct val="20000"/>
              </a:spcAft>
            </a:pPr>
            <a:r>
              <a:rPr lang="en-US" sz="1800" dirty="0" smtClean="0">
                <a:solidFill>
                  <a:srgbClr val="002060"/>
                </a:solidFill>
              </a:rPr>
              <a:t>Reported in D6.1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40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7628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44" y="2452838"/>
            <a:ext cx="7045461" cy="3248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kern="0" dirty="0" smtClean="0"/>
              <a:t>Task 3.4 </a:t>
            </a:r>
            <a:r>
              <a:rPr lang="en-US" sz="3200" kern="0" dirty="0" smtClean="0">
                <a:solidFill>
                  <a:srgbClr val="002060"/>
                </a:solidFill>
              </a:rPr>
              <a:t>Fabrication of the Modulator</a:t>
            </a:r>
          </a:p>
        </p:txBody>
      </p:sp>
      <p:sp>
        <p:nvSpPr>
          <p:cNvPr id="10" name="Rechteck 33"/>
          <p:cNvSpPr/>
          <p:nvPr/>
        </p:nvSpPr>
        <p:spPr>
          <a:xfrm>
            <a:off x="1169288" y="6165304"/>
            <a:ext cx="79849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200" dirty="0">
                <a:solidFill>
                  <a:srgbClr val="002060"/>
                </a:solidFill>
              </a:rPr>
              <a:t>A. </a:t>
            </a:r>
            <a:r>
              <a:rPr lang="en-GB" sz="1200" dirty="0" smtClean="0">
                <a:solidFill>
                  <a:srgbClr val="002060"/>
                </a:solidFill>
              </a:rPr>
              <a:t>Melikyan et al.,  </a:t>
            </a:r>
            <a:r>
              <a:rPr lang="en-GB" sz="1200" dirty="0">
                <a:solidFill>
                  <a:srgbClr val="002060"/>
                </a:solidFill>
              </a:rPr>
              <a:t>"High-speed plasmonic phase modulators," Nature Photon. </a:t>
            </a:r>
            <a:r>
              <a:rPr lang="en-GB" sz="1200" b="1" dirty="0">
                <a:solidFill>
                  <a:srgbClr val="002060"/>
                </a:solidFill>
              </a:rPr>
              <a:t>8</a:t>
            </a:r>
            <a:r>
              <a:rPr lang="en-GB" sz="1200" dirty="0">
                <a:solidFill>
                  <a:srgbClr val="002060"/>
                </a:solidFill>
              </a:rPr>
              <a:t>(2), 229–233 (2014).</a:t>
            </a:r>
            <a:endParaRPr lang="en-GB" sz="1200" b="0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6182" y="824452"/>
            <a:ext cx="6279958" cy="2031325"/>
          </a:xfrm>
          <a:prstGeom prst="rect">
            <a:avLst/>
          </a:prstGeom>
          <a:solidFill>
            <a:srgbClr val="0070C0">
              <a:alpha val="3098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de-DE" sz="1800" dirty="0" smtClean="0">
                <a:solidFill>
                  <a:srgbClr val="002060"/>
                </a:solidFill>
              </a:rPr>
              <a:t>Passive </a:t>
            </a:r>
            <a:r>
              <a:rPr lang="de-DE" sz="1800" dirty="0" err="1" smtClean="0">
                <a:solidFill>
                  <a:srgbClr val="002060"/>
                </a:solidFill>
              </a:rPr>
              <a:t>silicon</a:t>
            </a:r>
            <a:r>
              <a:rPr lang="de-DE" sz="1800" dirty="0" smtClean="0">
                <a:solidFill>
                  <a:srgbClr val="002060"/>
                </a:solidFill>
              </a:rPr>
              <a:t>-on-</a:t>
            </a:r>
            <a:r>
              <a:rPr lang="de-DE" sz="1800" dirty="0" err="1" smtClean="0">
                <a:solidFill>
                  <a:srgbClr val="002060"/>
                </a:solidFill>
              </a:rPr>
              <a:t>insulator</a:t>
            </a:r>
            <a:r>
              <a:rPr lang="de-DE" sz="1800" dirty="0" smtClean="0">
                <a:solidFill>
                  <a:srgbClr val="002060"/>
                </a:solidFill>
              </a:rPr>
              <a:t> </a:t>
            </a:r>
            <a:r>
              <a:rPr lang="de-DE" sz="1800" dirty="0">
                <a:solidFill>
                  <a:srgbClr val="002060"/>
                </a:solidFill>
              </a:rPr>
              <a:t>(SOI) </a:t>
            </a:r>
            <a:r>
              <a:rPr lang="de-DE" sz="1800" dirty="0" err="1">
                <a:solidFill>
                  <a:srgbClr val="002060"/>
                </a:solidFill>
              </a:rPr>
              <a:t>wafer</a:t>
            </a:r>
            <a:r>
              <a:rPr lang="de-DE" sz="1800" dirty="0">
                <a:solidFill>
                  <a:srgbClr val="002060"/>
                </a:solidFill>
              </a:rPr>
              <a:t> </a:t>
            </a:r>
            <a:r>
              <a:rPr lang="de-DE" sz="1800" dirty="0" err="1">
                <a:solidFill>
                  <a:srgbClr val="002060"/>
                </a:solidFill>
              </a:rPr>
              <a:t>processing</a:t>
            </a:r>
            <a:endParaRPr lang="de-DE" sz="1800" dirty="0">
              <a:solidFill>
                <a:srgbClr val="002060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de-DE" sz="1800" dirty="0">
                <a:solidFill>
                  <a:srgbClr val="002060"/>
                </a:solidFill>
              </a:rPr>
              <a:t>E-beam </a:t>
            </a:r>
            <a:r>
              <a:rPr lang="de-DE" sz="1800" dirty="0" err="1">
                <a:solidFill>
                  <a:srgbClr val="002060"/>
                </a:solidFill>
              </a:rPr>
              <a:t>lithography</a:t>
            </a:r>
            <a:r>
              <a:rPr lang="de-DE" sz="1800" dirty="0">
                <a:solidFill>
                  <a:srgbClr val="002060"/>
                </a:solidFill>
              </a:rPr>
              <a:t> </a:t>
            </a:r>
            <a:r>
              <a:rPr lang="de-DE" sz="1800" dirty="0" err="1">
                <a:solidFill>
                  <a:srgbClr val="002060"/>
                </a:solidFill>
              </a:rPr>
              <a:t>for</a:t>
            </a:r>
            <a:r>
              <a:rPr lang="de-DE" sz="1800" dirty="0">
                <a:solidFill>
                  <a:srgbClr val="002060"/>
                </a:solidFill>
              </a:rPr>
              <a:t> </a:t>
            </a:r>
            <a:r>
              <a:rPr lang="de-DE" sz="1800" dirty="0" err="1">
                <a:solidFill>
                  <a:srgbClr val="002060"/>
                </a:solidFill>
              </a:rPr>
              <a:t>defining</a:t>
            </a:r>
            <a:r>
              <a:rPr lang="de-DE" sz="1800" dirty="0">
                <a:solidFill>
                  <a:srgbClr val="002060"/>
                </a:solidFill>
              </a:rPr>
              <a:t> 140 </a:t>
            </a:r>
            <a:r>
              <a:rPr lang="de-DE" sz="1800" dirty="0" err="1">
                <a:solidFill>
                  <a:srgbClr val="002060"/>
                </a:solidFill>
              </a:rPr>
              <a:t>nm</a:t>
            </a:r>
            <a:r>
              <a:rPr lang="de-DE" sz="1800" dirty="0">
                <a:solidFill>
                  <a:srgbClr val="002060"/>
                </a:solidFill>
              </a:rPr>
              <a:t> </a:t>
            </a:r>
            <a:r>
              <a:rPr lang="de-DE" sz="1800" dirty="0" err="1">
                <a:solidFill>
                  <a:srgbClr val="002060"/>
                </a:solidFill>
              </a:rPr>
              <a:t>wide</a:t>
            </a:r>
            <a:r>
              <a:rPr lang="de-DE" sz="1800" dirty="0">
                <a:solidFill>
                  <a:srgbClr val="002060"/>
                </a:solidFill>
              </a:rPr>
              <a:t> </a:t>
            </a:r>
            <a:r>
              <a:rPr lang="de-DE" sz="1800" dirty="0" err="1">
                <a:solidFill>
                  <a:srgbClr val="002060"/>
                </a:solidFill>
              </a:rPr>
              <a:t>slot</a:t>
            </a:r>
            <a:r>
              <a:rPr lang="de-DE" sz="1800" dirty="0">
                <a:solidFill>
                  <a:srgbClr val="002060"/>
                </a:solidFill>
              </a:rPr>
              <a:t> in </a:t>
            </a:r>
            <a:r>
              <a:rPr lang="de-DE" sz="1800" dirty="0" err="1" smtClean="0">
                <a:solidFill>
                  <a:srgbClr val="002060"/>
                </a:solidFill>
              </a:rPr>
              <a:t>gold</a:t>
            </a:r>
            <a:endParaRPr lang="de-DE" sz="1800" dirty="0">
              <a:solidFill>
                <a:srgbClr val="002060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de-DE" sz="1800" dirty="0" err="1">
                <a:solidFill>
                  <a:srgbClr val="002060"/>
                </a:solidFill>
              </a:rPr>
              <a:t>Coating</a:t>
            </a:r>
            <a:r>
              <a:rPr lang="de-DE" sz="1800" dirty="0">
                <a:solidFill>
                  <a:srgbClr val="002060"/>
                </a:solidFill>
              </a:rPr>
              <a:t> </a:t>
            </a:r>
            <a:r>
              <a:rPr lang="de-DE" sz="1800" dirty="0" err="1">
                <a:solidFill>
                  <a:srgbClr val="002060"/>
                </a:solidFill>
              </a:rPr>
              <a:t>with</a:t>
            </a:r>
            <a:r>
              <a:rPr lang="de-DE" sz="1800" dirty="0">
                <a:solidFill>
                  <a:srgbClr val="002060"/>
                </a:solidFill>
              </a:rPr>
              <a:t> an </a:t>
            </a:r>
            <a:r>
              <a:rPr lang="de-DE" sz="1800" dirty="0" err="1" smtClean="0">
                <a:solidFill>
                  <a:srgbClr val="002060"/>
                </a:solidFill>
              </a:rPr>
              <a:t>electro-optic</a:t>
            </a:r>
            <a:r>
              <a:rPr lang="de-DE" sz="1800" dirty="0" smtClean="0">
                <a:solidFill>
                  <a:srgbClr val="002060"/>
                </a:solidFill>
              </a:rPr>
              <a:t> polymer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de-DE" sz="1800" dirty="0" smtClean="0">
                <a:solidFill>
                  <a:srgbClr val="002060"/>
                </a:solidFill>
              </a:rPr>
              <a:t>M3 </a:t>
            </a:r>
            <a:r>
              <a:rPr lang="de-DE" sz="1800" dirty="0">
                <a:solidFill>
                  <a:srgbClr val="002060"/>
                </a:solidFill>
              </a:rPr>
              <a:t>(r</a:t>
            </a:r>
            <a:r>
              <a:rPr lang="de-DE" sz="1800" baseline="-25000" dirty="0">
                <a:solidFill>
                  <a:srgbClr val="002060"/>
                </a:solidFill>
              </a:rPr>
              <a:t>33</a:t>
            </a:r>
            <a:r>
              <a:rPr lang="de-DE" sz="1800" dirty="0">
                <a:solidFill>
                  <a:srgbClr val="002060"/>
                </a:solidFill>
              </a:rPr>
              <a:t> = 70 </a:t>
            </a:r>
            <a:r>
              <a:rPr lang="de-DE" sz="1800" dirty="0" err="1">
                <a:solidFill>
                  <a:srgbClr val="002060"/>
                </a:solidFill>
              </a:rPr>
              <a:t>pm</a:t>
            </a:r>
            <a:r>
              <a:rPr lang="de-DE" sz="1800" dirty="0">
                <a:solidFill>
                  <a:srgbClr val="002060"/>
                </a:solidFill>
              </a:rPr>
              <a:t>/V) [</a:t>
            </a:r>
            <a:r>
              <a:rPr lang="de-DE" sz="1800" dirty="0" err="1">
                <a:solidFill>
                  <a:srgbClr val="002060"/>
                </a:solidFill>
              </a:rPr>
              <a:t>GigOptix</a:t>
            </a:r>
            <a:r>
              <a:rPr lang="de-DE" sz="1800" dirty="0">
                <a:solidFill>
                  <a:srgbClr val="002060"/>
                </a:solidFill>
              </a:rPr>
              <a:t>]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de-DE" sz="1800" dirty="0">
                <a:solidFill>
                  <a:srgbClr val="002060"/>
                </a:solidFill>
              </a:rPr>
              <a:t>SEO100 (r</a:t>
            </a:r>
            <a:r>
              <a:rPr lang="de-DE" sz="1800" baseline="-25000" dirty="0">
                <a:solidFill>
                  <a:srgbClr val="002060"/>
                </a:solidFill>
              </a:rPr>
              <a:t>33</a:t>
            </a:r>
            <a:r>
              <a:rPr lang="de-DE" sz="1800" dirty="0">
                <a:solidFill>
                  <a:srgbClr val="002060"/>
                </a:solidFill>
              </a:rPr>
              <a:t> = 110 </a:t>
            </a:r>
            <a:r>
              <a:rPr lang="de-DE" sz="1800" dirty="0" err="1">
                <a:solidFill>
                  <a:srgbClr val="002060"/>
                </a:solidFill>
              </a:rPr>
              <a:t>pm</a:t>
            </a:r>
            <a:r>
              <a:rPr lang="de-DE" sz="1800" dirty="0">
                <a:solidFill>
                  <a:srgbClr val="002060"/>
                </a:solidFill>
              </a:rPr>
              <a:t>/V) [</a:t>
            </a:r>
            <a:r>
              <a:rPr lang="de-DE" sz="1800" dirty="0" err="1">
                <a:solidFill>
                  <a:srgbClr val="002060"/>
                </a:solidFill>
              </a:rPr>
              <a:t>Soluxra</a:t>
            </a:r>
            <a:r>
              <a:rPr lang="de-DE" sz="1800" dirty="0">
                <a:solidFill>
                  <a:srgbClr val="002060"/>
                </a:solidFill>
              </a:rPr>
              <a:t>]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de-DE" sz="1800" dirty="0">
                <a:solidFill>
                  <a:srgbClr val="002060"/>
                </a:solidFill>
              </a:rPr>
              <a:t>YLD/PSLD (r</a:t>
            </a:r>
            <a:r>
              <a:rPr lang="de-DE" sz="1800" baseline="-25000" dirty="0">
                <a:solidFill>
                  <a:srgbClr val="002060"/>
                </a:solidFill>
              </a:rPr>
              <a:t>33</a:t>
            </a:r>
            <a:r>
              <a:rPr lang="de-DE" sz="1800" dirty="0">
                <a:solidFill>
                  <a:srgbClr val="002060"/>
                </a:solidFill>
              </a:rPr>
              <a:t> = 230 </a:t>
            </a:r>
            <a:r>
              <a:rPr lang="de-DE" sz="1800" dirty="0" err="1">
                <a:solidFill>
                  <a:srgbClr val="002060"/>
                </a:solidFill>
              </a:rPr>
              <a:t>pm</a:t>
            </a:r>
            <a:r>
              <a:rPr lang="de-DE" sz="1800" dirty="0">
                <a:solidFill>
                  <a:srgbClr val="002060"/>
                </a:solidFill>
              </a:rPr>
              <a:t>/V) [Larry Dalton, UW]</a:t>
            </a:r>
            <a:endParaRPr lang="de-DE" sz="1800" dirty="0" smtClean="0">
              <a:solidFill>
                <a:srgbClr val="002060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de-DE" sz="1800" dirty="0" err="1" smtClean="0">
                <a:solidFill>
                  <a:srgbClr val="002060"/>
                </a:solidFill>
              </a:rPr>
              <a:t>Poling</a:t>
            </a:r>
            <a:r>
              <a:rPr lang="de-DE" sz="1800" dirty="0" smtClean="0">
                <a:solidFill>
                  <a:srgbClr val="002060"/>
                </a:solidFill>
              </a:rPr>
              <a:t> </a:t>
            </a:r>
            <a:r>
              <a:rPr lang="de-DE" sz="1800" dirty="0" err="1">
                <a:solidFill>
                  <a:srgbClr val="002060"/>
                </a:solidFill>
              </a:rPr>
              <a:t>of</a:t>
            </a:r>
            <a:r>
              <a:rPr lang="de-DE" sz="1800" dirty="0">
                <a:solidFill>
                  <a:srgbClr val="002060"/>
                </a:solidFill>
              </a:rPr>
              <a:t> </a:t>
            </a:r>
            <a:r>
              <a:rPr lang="de-DE" sz="1800" dirty="0" err="1" smtClean="0">
                <a:solidFill>
                  <a:srgbClr val="002060"/>
                </a:solidFill>
              </a:rPr>
              <a:t>electro-optic</a:t>
            </a:r>
            <a:r>
              <a:rPr lang="de-DE" sz="1800" dirty="0" smtClean="0">
                <a:solidFill>
                  <a:srgbClr val="002060"/>
                </a:solidFill>
              </a:rPr>
              <a:t> polymer </a:t>
            </a:r>
            <a:r>
              <a:rPr lang="de-DE" sz="1800" dirty="0" err="1">
                <a:solidFill>
                  <a:srgbClr val="002060"/>
                </a:solidFill>
              </a:rPr>
              <a:t>with</a:t>
            </a:r>
            <a:r>
              <a:rPr lang="de-DE" sz="1800" dirty="0">
                <a:solidFill>
                  <a:srgbClr val="002060"/>
                </a:solidFill>
              </a:rPr>
              <a:t> </a:t>
            </a:r>
            <a:r>
              <a:rPr lang="de-DE" sz="1800" dirty="0" err="1">
                <a:solidFill>
                  <a:srgbClr val="002060"/>
                </a:solidFill>
              </a:rPr>
              <a:t>static</a:t>
            </a:r>
            <a:r>
              <a:rPr lang="de-DE" sz="1800" dirty="0">
                <a:solidFill>
                  <a:srgbClr val="002060"/>
                </a:solidFill>
              </a:rPr>
              <a:t> </a:t>
            </a:r>
            <a:r>
              <a:rPr lang="de-DE" sz="1800" dirty="0" err="1">
                <a:solidFill>
                  <a:srgbClr val="002060"/>
                </a:solidFill>
              </a:rPr>
              <a:t>electric</a:t>
            </a:r>
            <a:r>
              <a:rPr lang="de-DE" sz="1800" dirty="0">
                <a:solidFill>
                  <a:srgbClr val="002060"/>
                </a:solidFill>
              </a:rPr>
              <a:t> </a:t>
            </a:r>
            <a:r>
              <a:rPr lang="de-DE" sz="1800" dirty="0" err="1">
                <a:solidFill>
                  <a:srgbClr val="002060"/>
                </a:solidFill>
              </a:rPr>
              <a:t>field</a:t>
            </a:r>
            <a:endParaRPr lang="de-DE" sz="1800" dirty="0">
              <a:solidFill>
                <a:srgbClr val="002060"/>
              </a:solidFill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842449" y="5807545"/>
            <a:ext cx="2107989" cy="369332"/>
          </a:xfrm>
          <a:prstGeom prst="rect">
            <a:avLst/>
          </a:prstGeom>
          <a:solidFill>
            <a:srgbClr val="28CE2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marL="0" indent="0" algn="r" eaLnBrk="1" hangingPunct="1">
              <a:lnSpc>
                <a:spcPct val="100000"/>
              </a:lnSpc>
              <a:spcAft>
                <a:spcPct val="20000"/>
              </a:spcAft>
            </a:pPr>
            <a:r>
              <a:rPr lang="en-US" sz="1800" dirty="0" smtClean="0">
                <a:solidFill>
                  <a:srgbClr val="002060"/>
                </a:solidFill>
              </a:rPr>
              <a:t>Reported in MS11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74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4716016" y="1346936"/>
            <a:ext cx="4213469" cy="3349631"/>
            <a:chOff x="4607003" y="1700808"/>
            <a:chExt cx="4213469" cy="3349631"/>
          </a:xfrm>
        </p:grpSpPr>
        <p:pic>
          <p:nvPicPr>
            <p:cNvPr id="28" name="Picture 7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56"/>
            <a:stretch/>
          </p:blipFill>
          <p:spPr bwMode="auto">
            <a:xfrm>
              <a:off x="4607003" y="1700808"/>
              <a:ext cx="4213469" cy="33496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Rechteck 28"/>
            <p:cNvSpPr/>
            <p:nvPr/>
          </p:nvSpPr>
          <p:spPr>
            <a:xfrm>
              <a:off x="7223934" y="3915566"/>
              <a:ext cx="1226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de-DE" sz="1800" b="0" i="1" dirty="0" err="1" smtClean="0"/>
                <a:t>V</a:t>
              </a:r>
              <a:r>
                <a:rPr lang="de-DE" sz="1800" b="0" baseline="-25000" dirty="0" err="1" smtClean="0"/>
                <a:t>m</a:t>
              </a:r>
              <a:r>
                <a:rPr lang="de-DE" sz="1800" b="0" baseline="-25000" dirty="0" smtClean="0"/>
                <a:t> </a:t>
              </a:r>
              <a:r>
                <a:rPr lang="de-DE" sz="1800" b="0" dirty="0"/>
                <a:t>= </a:t>
              </a:r>
              <a:r>
                <a:rPr lang="de-DE" sz="1800" b="0" dirty="0" smtClean="0"/>
                <a:t>0.8</a:t>
              </a:r>
              <a:r>
                <a:rPr lang="de-DE" sz="100" b="0" dirty="0" smtClean="0"/>
                <a:t>  </a:t>
              </a:r>
              <a:r>
                <a:rPr lang="de-DE" sz="1800" b="0" dirty="0" smtClean="0"/>
                <a:t>V</a:t>
              </a:r>
              <a:endParaRPr lang="en-GB" sz="1800" b="0" dirty="0" err="1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79512" y="1510050"/>
            <a:ext cx="4066109" cy="3124355"/>
            <a:chOff x="100575" y="1898667"/>
            <a:chExt cx="4066109" cy="3124355"/>
          </a:xfrm>
        </p:grpSpPr>
        <p:pic>
          <p:nvPicPr>
            <p:cNvPr id="16" name="Picture 14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8" t="4831" r="2792" b="8850"/>
            <a:stretch/>
          </p:blipFill>
          <p:spPr bwMode="auto">
            <a:xfrm>
              <a:off x="100575" y="1898667"/>
              <a:ext cx="4066109" cy="3124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feld 23"/>
            <p:cNvSpPr txBox="1"/>
            <p:nvPr/>
          </p:nvSpPr>
          <p:spPr>
            <a:xfrm>
              <a:off x="2019544" y="2076564"/>
              <a:ext cx="1872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800" b="0" i="1" dirty="0" smtClean="0">
                  <a:solidFill>
                    <a:srgbClr val="333333"/>
                  </a:solidFill>
                </a:rPr>
                <a:t>r</a:t>
              </a:r>
              <a:r>
                <a:rPr lang="de-DE" sz="1800" b="0" baseline="-25000" dirty="0" smtClean="0">
                  <a:solidFill>
                    <a:srgbClr val="333333"/>
                  </a:solidFill>
                </a:rPr>
                <a:t>33 </a:t>
              </a:r>
              <a:r>
                <a:rPr lang="de-DE" sz="1800" b="0" dirty="0" smtClean="0">
                  <a:solidFill>
                    <a:srgbClr val="333333"/>
                  </a:solidFill>
                  <a:latin typeface="Arial"/>
                  <a:cs typeface="Arial"/>
                </a:rPr>
                <a:t>≈</a:t>
              </a:r>
              <a:r>
                <a:rPr lang="de-DE" sz="1800" b="0" dirty="0" smtClean="0">
                  <a:solidFill>
                    <a:srgbClr val="333333"/>
                  </a:solidFill>
                </a:rPr>
                <a:t> 21</a:t>
              </a:r>
              <a:r>
                <a:rPr lang="de-DE" sz="400" b="0" dirty="0" smtClean="0">
                  <a:solidFill>
                    <a:srgbClr val="333333"/>
                  </a:solidFill>
                </a:rPr>
                <a:t> </a:t>
              </a:r>
              <a:r>
                <a:rPr lang="de-DE" sz="1800" b="0" dirty="0" err="1" smtClean="0">
                  <a:solidFill>
                    <a:srgbClr val="333333"/>
                  </a:solidFill>
                </a:rPr>
                <a:t>pm</a:t>
              </a:r>
              <a:r>
                <a:rPr lang="de-DE" sz="500" b="0" dirty="0" smtClean="0">
                  <a:solidFill>
                    <a:srgbClr val="333333"/>
                  </a:solidFill>
                </a:rPr>
                <a:t> </a:t>
              </a:r>
              <a:r>
                <a:rPr lang="de-DE" sz="1800" b="0" dirty="0" smtClean="0">
                  <a:solidFill>
                    <a:srgbClr val="333333"/>
                  </a:solidFill>
                </a:rPr>
                <a:t>/</a:t>
              </a:r>
              <a:r>
                <a:rPr lang="de-DE" sz="300" b="0" dirty="0" smtClean="0">
                  <a:solidFill>
                    <a:srgbClr val="333333"/>
                  </a:solidFill>
                </a:rPr>
                <a:t> </a:t>
              </a:r>
              <a:r>
                <a:rPr lang="de-DE" sz="1800" b="0" dirty="0" smtClean="0">
                  <a:solidFill>
                    <a:srgbClr val="333333"/>
                  </a:solidFill>
                </a:rPr>
                <a:t>V</a:t>
              </a:r>
              <a:endParaRPr lang="en-GB" sz="1800" b="0" dirty="0">
                <a:solidFill>
                  <a:srgbClr val="333333"/>
                </a:solidFill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2010776" y="2411596"/>
              <a:ext cx="1872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800" b="0" i="1" dirty="0" err="1" smtClean="0">
                  <a:solidFill>
                    <a:srgbClr val="333333"/>
                  </a:solidFill>
                </a:rPr>
                <a:t>V</a:t>
              </a:r>
              <a:r>
                <a:rPr lang="de-DE" sz="1800" b="0" baseline="-25000" dirty="0" err="1" smtClean="0">
                  <a:solidFill>
                    <a:srgbClr val="333333"/>
                  </a:solidFill>
                  <a:latin typeface="Symbol" pitchFamily="18" charset="2"/>
                </a:rPr>
                <a:t>p</a:t>
              </a:r>
              <a:r>
                <a:rPr lang="de-DE" sz="1800" b="0" dirty="0" err="1" smtClean="0">
                  <a:solidFill>
                    <a:srgbClr val="333333"/>
                  </a:solidFill>
                  <a:latin typeface="Symbol" pitchFamily="18" charset="2"/>
                  <a:sym typeface="Symbol"/>
                </a:rPr>
                <a:t></a:t>
              </a:r>
              <a:r>
                <a:rPr lang="de-DE" sz="1800" b="0" i="1" dirty="0" err="1" smtClean="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rPr>
                <a:t>L</a:t>
              </a:r>
              <a:r>
                <a:rPr lang="de-DE" sz="1800" b="0" i="1" dirty="0" smtClean="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rPr>
                <a:t> = </a:t>
              </a:r>
              <a:r>
                <a:rPr lang="en-US" sz="1800" b="0" dirty="0" smtClean="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rPr>
                <a:t>1.3</a:t>
              </a:r>
              <a:r>
                <a:rPr lang="en-US" sz="1800" b="0" dirty="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rPr>
                <a:t> </a:t>
              </a:r>
              <a:r>
                <a:rPr lang="en-US" sz="1800" b="0" dirty="0" err="1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rPr>
                <a:t>V</a:t>
              </a:r>
              <a:r>
                <a:rPr lang="en-US" sz="1800" b="0" dirty="0" err="1" smtClean="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rPr>
                <a:t>mm</a:t>
              </a:r>
              <a:endParaRPr lang="en-GB" sz="1800" b="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Rechteck 29"/>
            <p:cNvSpPr/>
            <p:nvPr/>
          </p:nvSpPr>
          <p:spPr>
            <a:xfrm>
              <a:off x="2699792" y="3923764"/>
              <a:ext cx="13195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800" b="0" i="1" dirty="0" err="1"/>
                <a:t>V</a:t>
              </a:r>
              <a:r>
                <a:rPr lang="de-DE" sz="1800" b="0" baseline="-25000" dirty="0" err="1"/>
                <a:t>m</a:t>
              </a:r>
              <a:r>
                <a:rPr lang="de-DE" sz="1800" b="0" baseline="-25000" dirty="0"/>
                <a:t> </a:t>
              </a:r>
              <a:r>
                <a:rPr lang="de-DE" sz="1800" b="0" dirty="0"/>
                <a:t>= 0.1 V </a:t>
              </a:r>
              <a:endParaRPr lang="en-GB" sz="1800" b="0" dirty="0"/>
            </a:p>
          </p:txBody>
        </p:sp>
      </p:grpSp>
      <p:sp>
        <p:nvSpPr>
          <p:cNvPr id="34" name="Rechteck 33"/>
          <p:cNvSpPr/>
          <p:nvPr/>
        </p:nvSpPr>
        <p:spPr>
          <a:xfrm>
            <a:off x="1628775" y="6165304"/>
            <a:ext cx="75152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GB" sz="1200" dirty="0" smtClean="0">
                <a:solidFill>
                  <a:srgbClr val="002060"/>
                </a:solidFill>
              </a:rPr>
              <a:t>A</a:t>
            </a:r>
            <a:r>
              <a:rPr lang="en-GB" sz="1200" dirty="0">
                <a:solidFill>
                  <a:srgbClr val="002060"/>
                </a:solidFill>
              </a:rPr>
              <a:t>. </a:t>
            </a:r>
            <a:r>
              <a:rPr lang="en-GB" sz="1200" dirty="0" smtClean="0">
                <a:solidFill>
                  <a:srgbClr val="002060"/>
                </a:solidFill>
              </a:rPr>
              <a:t>Melikyan et al., "</a:t>
            </a:r>
            <a:r>
              <a:rPr lang="en-GB" sz="1200" dirty="0">
                <a:solidFill>
                  <a:srgbClr val="002060"/>
                </a:solidFill>
              </a:rPr>
              <a:t>High-speed plasmonic phase modulators," Nature Photon. 8(2), 229–233 (2014).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kern="0" dirty="0" smtClean="0"/>
              <a:t>Task 3.4 </a:t>
            </a:r>
            <a:r>
              <a:rPr lang="en-US" sz="3200" kern="0" dirty="0" smtClean="0">
                <a:solidFill>
                  <a:srgbClr val="002060"/>
                </a:solidFill>
              </a:rPr>
              <a:t>Fabrication of the Modulator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07332" y="5169861"/>
            <a:ext cx="6516549" cy="701731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indent="-342900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de-DE" sz="1800" b="0" dirty="0">
                <a:solidFill>
                  <a:srgbClr val="002060"/>
                </a:solidFill>
              </a:rPr>
              <a:t>65 GHz RF </a:t>
            </a:r>
            <a:r>
              <a:rPr lang="de-DE" sz="1800" b="0" dirty="0" err="1" smtClean="0">
                <a:solidFill>
                  <a:srgbClr val="002060"/>
                </a:solidFill>
              </a:rPr>
              <a:t>bandwidth</a:t>
            </a:r>
            <a:r>
              <a:rPr lang="de-DE" sz="1800" b="0" dirty="0" smtClean="0">
                <a:solidFill>
                  <a:srgbClr val="002060"/>
                </a:solidFill>
              </a:rPr>
              <a:t> (</a:t>
            </a:r>
            <a:r>
              <a:rPr lang="de-DE" sz="1800" b="0" i="1" dirty="0" err="1" smtClean="0">
                <a:solidFill>
                  <a:srgbClr val="002060"/>
                </a:solidFill>
                <a:latin typeface="Symbol" pitchFamily="18" charset="2"/>
              </a:rPr>
              <a:t>l</a:t>
            </a:r>
            <a:r>
              <a:rPr lang="de-DE" sz="1800" b="0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de-DE" sz="1800" b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b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de-DE" sz="1800" b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1.55</a:t>
            </a:r>
            <a:r>
              <a:rPr lang="de-DE" sz="1800" b="0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de-DE" sz="1800" b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de-DE" sz="1800" b="0" dirty="0" smtClean="0">
                <a:solidFill>
                  <a:srgbClr val="002060"/>
                </a:solidFill>
              </a:rPr>
              <a:t>)</a:t>
            </a:r>
            <a:endParaRPr lang="en-GB" sz="1800" b="0" dirty="0" smtClean="0">
              <a:solidFill>
                <a:srgbClr val="002060"/>
              </a:solidFill>
            </a:endParaRPr>
          </a:p>
          <a:p>
            <a:pPr marL="342900" indent="-342900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de-DE" sz="1800" b="0" dirty="0" smtClean="0">
                <a:solidFill>
                  <a:srgbClr val="002060"/>
                </a:solidFill>
              </a:rPr>
              <a:t>Broadband </a:t>
            </a:r>
            <a:r>
              <a:rPr lang="de-DE" sz="1800" b="0" dirty="0">
                <a:solidFill>
                  <a:srgbClr val="002060"/>
                </a:solidFill>
              </a:rPr>
              <a:t>optical </a:t>
            </a:r>
            <a:r>
              <a:rPr lang="de-DE" sz="1800" b="0" dirty="0" err="1" smtClean="0">
                <a:solidFill>
                  <a:srgbClr val="002060"/>
                </a:solidFill>
              </a:rPr>
              <a:t>operation</a:t>
            </a:r>
            <a:r>
              <a:rPr lang="de-DE" sz="1800" b="0" dirty="0" smtClean="0">
                <a:solidFill>
                  <a:srgbClr val="002060"/>
                </a:solidFill>
              </a:rPr>
              <a:t> </a:t>
            </a:r>
            <a:r>
              <a:rPr lang="de-DE" sz="1800" b="0" dirty="0" err="1" smtClean="0">
                <a:solidFill>
                  <a:srgbClr val="002060"/>
                </a:solidFill>
              </a:rPr>
              <a:t>across</a:t>
            </a:r>
            <a:r>
              <a:rPr lang="de-DE" sz="1800" b="0" dirty="0" smtClean="0">
                <a:solidFill>
                  <a:srgbClr val="002060"/>
                </a:solidFill>
              </a:rPr>
              <a:t> 120nm (</a:t>
            </a:r>
            <a:r>
              <a:rPr lang="de-DE" sz="1800" b="0" i="1" dirty="0" err="1" smtClean="0">
                <a:solidFill>
                  <a:srgbClr val="002060"/>
                </a:solidFill>
              </a:rPr>
              <a:t>f</a:t>
            </a:r>
            <a:r>
              <a:rPr lang="de-DE" sz="1800" b="0" baseline="-25000" dirty="0" err="1" smtClean="0">
                <a:solidFill>
                  <a:srgbClr val="002060"/>
                </a:solidFill>
              </a:rPr>
              <a:t>m</a:t>
            </a:r>
            <a:r>
              <a:rPr lang="de-DE" sz="1800" b="0" dirty="0" smtClean="0">
                <a:solidFill>
                  <a:srgbClr val="002060"/>
                </a:solidFill>
              </a:rPr>
              <a:t> </a:t>
            </a:r>
            <a:r>
              <a:rPr lang="de-DE" sz="1800" b="0" dirty="0">
                <a:solidFill>
                  <a:srgbClr val="002060"/>
                </a:solidFill>
              </a:rPr>
              <a:t>= 45GHz</a:t>
            </a:r>
            <a:r>
              <a:rPr lang="de-DE" sz="1800" b="0" dirty="0" smtClean="0">
                <a:solidFill>
                  <a:srgbClr val="002060"/>
                </a:solidFill>
              </a:rPr>
              <a:t>)</a:t>
            </a:r>
            <a:endParaRPr lang="en-GB" sz="1800" b="0" dirty="0">
              <a:solidFill>
                <a:srgbClr val="002060"/>
              </a:solidFill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648047" y="1075629"/>
            <a:ext cx="407502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 smtClean="0"/>
              <a:t>Characterization results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520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2060"/>
                </a:solidFill>
              </a:rPr>
              <a:t>Outline</a:t>
            </a:r>
          </a:p>
        </p:txBody>
      </p:sp>
      <p:sp>
        <p:nvSpPr>
          <p:cNvPr id="579590" name="Text Box 6"/>
          <p:cNvSpPr txBox="1">
            <a:spLocks noChangeArrowheads="1"/>
          </p:cNvSpPr>
          <p:nvPr/>
        </p:nvSpPr>
        <p:spPr bwMode="auto">
          <a:xfrm>
            <a:off x="971550" y="1484313"/>
            <a:ext cx="7776914" cy="298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Tx/>
              <a:buAutoNum type="arabicPeriod"/>
            </a:pPr>
            <a:r>
              <a:rPr lang="en-US" sz="2000" dirty="0" smtClean="0"/>
              <a:t>WP3 </a:t>
            </a:r>
            <a:r>
              <a:rPr lang="en-US" sz="2000" dirty="0"/>
              <a:t>Position in </a:t>
            </a:r>
            <a:r>
              <a:rPr lang="en-US" sz="2000" dirty="0" smtClean="0"/>
              <a:t>Project</a:t>
            </a:r>
            <a:endParaRPr lang="en-US" sz="2000" dirty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Tx/>
              <a:buAutoNum type="arabicPeriod"/>
            </a:pPr>
            <a:r>
              <a:rPr lang="en-US" sz="2000" dirty="0" smtClean="0"/>
              <a:t>Objectives</a:t>
            </a:r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Tx/>
              <a:buAutoNum type="arabicPeriod"/>
            </a:pPr>
            <a:r>
              <a:rPr lang="en-US" sz="2000" dirty="0" smtClean="0"/>
              <a:t>Tasks</a:t>
            </a:r>
            <a:endParaRPr lang="en-US" sz="2000" dirty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Tx/>
              <a:buAutoNum type="arabicPeriod"/>
            </a:pPr>
            <a:r>
              <a:rPr lang="en-US" sz="2000" dirty="0"/>
              <a:t>Milestones and </a:t>
            </a:r>
            <a:r>
              <a:rPr lang="en-US" sz="2000" dirty="0" smtClean="0"/>
              <a:t>Deliverables</a:t>
            </a:r>
            <a:endParaRPr lang="en-US" sz="2000" dirty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Tx/>
              <a:buAutoNum type="arabicPeriod"/>
            </a:pPr>
            <a:r>
              <a:rPr lang="en-US" sz="2000" dirty="0"/>
              <a:t>Status of </a:t>
            </a:r>
            <a:r>
              <a:rPr lang="en-US" sz="2000" dirty="0" smtClean="0"/>
              <a:t>Work</a:t>
            </a:r>
          </a:p>
          <a:p>
            <a:pPr marL="1028700" lvl="1" indent="-314325" algn="l" eaLnBrk="1" hangingPunct="1">
              <a:lnSpc>
                <a:spcPct val="100000"/>
              </a:lnSpc>
              <a:spcAft>
                <a:spcPct val="20000"/>
              </a:spcAft>
              <a:buFont typeface="+mj-lt"/>
              <a:buAutoNum type="romanUcPeriod"/>
            </a:pPr>
            <a:r>
              <a:rPr lang="en-US" sz="2000" dirty="0" smtClean="0"/>
              <a:t>Plasmonic/Metallic Laser</a:t>
            </a:r>
          </a:p>
          <a:p>
            <a:pPr marL="1028700" lvl="1" indent="-314325" algn="l" eaLnBrk="1" hangingPunct="1">
              <a:lnSpc>
                <a:spcPct val="100000"/>
              </a:lnSpc>
              <a:spcAft>
                <a:spcPct val="20000"/>
              </a:spcAft>
              <a:buFont typeface="+mj-lt"/>
              <a:buAutoNum type="romanUcPeriod"/>
            </a:pPr>
            <a:r>
              <a:rPr lang="en-US" sz="2000" dirty="0" smtClean="0"/>
              <a:t>Plasmonic Modulator</a:t>
            </a:r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Tx/>
              <a:buAutoNum type="arabicPeriod"/>
            </a:pPr>
            <a:r>
              <a:rPr lang="en-US" sz="2000" dirty="0" smtClean="0"/>
              <a:t>Summary and Outlook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3134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91" y="1425201"/>
            <a:ext cx="8674831" cy="238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kern="0" dirty="0" smtClean="0"/>
              <a:t>Task 3.4 </a:t>
            </a:r>
            <a:r>
              <a:rPr lang="en-US" sz="3200" kern="0" dirty="0" smtClean="0">
                <a:solidFill>
                  <a:srgbClr val="002060"/>
                </a:solidFill>
              </a:rPr>
              <a:t>Fabrication of the Modulator</a:t>
            </a:r>
          </a:p>
        </p:txBody>
      </p:sp>
      <p:sp>
        <p:nvSpPr>
          <p:cNvPr id="19" name="Rechteck 18"/>
          <p:cNvSpPr/>
          <p:nvPr/>
        </p:nvSpPr>
        <p:spPr bwMode="gray">
          <a:xfrm>
            <a:off x="35496" y="955046"/>
            <a:ext cx="9035033" cy="324000"/>
          </a:xfrm>
          <a:prstGeom prst="rect">
            <a:avLst/>
          </a:prstGeom>
          <a:solidFill>
            <a:srgbClr val="0070C0">
              <a:alpha val="3098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l">
              <a:buClr>
                <a:schemeClr val="accent1"/>
              </a:buClr>
            </a:pPr>
            <a:r>
              <a:rPr lang="de-DE" sz="2000" b="1" dirty="0" smtClean="0"/>
              <a:t>Experimental </a:t>
            </a:r>
            <a:r>
              <a:rPr lang="de-DE" sz="2000" b="1" dirty="0" err="1" smtClean="0"/>
              <a:t>setup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for</a:t>
            </a:r>
            <a:r>
              <a:rPr lang="de-DE" sz="2000" b="1" dirty="0" smtClean="0"/>
              <a:t> 200 </a:t>
            </a:r>
            <a:r>
              <a:rPr lang="de-DE" sz="2000" b="1" dirty="0" err="1" smtClean="0"/>
              <a:t>nm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slot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modulator</a:t>
            </a:r>
            <a:r>
              <a:rPr lang="de-DE" sz="2000" b="1" dirty="0"/>
              <a:t> </a:t>
            </a:r>
            <a:r>
              <a:rPr lang="de-DE" sz="2000" b="1" err="1"/>
              <a:t>with</a:t>
            </a:r>
            <a:r>
              <a:rPr lang="de-DE" sz="2000" b="1"/>
              <a:t> </a:t>
            </a:r>
            <a:r>
              <a:rPr lang="de-DE" sz="2000" b="1" smtClean="0"/>
              <a:t>M3-Gig </a:t>
            </a:r>
            <a:r>
              <a:rPr lang="de-DE" sz="2000" b="1" dirty="0" smtClean="0"/>
              <a:t>(1stG)</a:t>
            </a:r>
            <a:endParaRPr kumimoji="0" lang="en-GB" sz="2000" b="1" i="0" u="none" strike="noStrike" cap="none" normalizeH="0" baseline="0" dirty="0" err="1" smtClean="0">
              <a:ln>
                <a:noFill/>
              </a:ln>
              <a:effectLst/>
            </a:endParaRPr>
          </a:p>
        </p:txBody>
      </p:sp>
      <p:sp>
        <p:nvSpPr>
          <p:cNvPr id="31" name="Rechteck 30"/>
          <p:cNvSpPr/>
          <p:nvPr/>
        </p:nvSpPr>
        <p:spPr bwMode="gray">
          <a:xfrm>
            <a:off x="54483" y="3863680"/>
            <a:ext cx="9035033" cy="324000"/>
          </a:xfrm>
          <a:prstGeom prst="rect">
            <a:avLst/>
          </a:prstGeom>
          <a:solidFill>
            <a:srgbClr val="0070C0">
              <a:alpha val="3098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tabLst/>
            </a:pPr>
            <a:r>
              <a:rPr lang="de-DE" sz="2000" b="1" dirty="0" err="1" smtClean="0"/>
              <a:t>Constellation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diagrams</a:t>
            </a:r>
            <a:r>
              <a:rPr lang="de-DE" sz="2000" b="1" dirty="0" smtClean="0"/>
              <a:t> (BER </a:t>
            </a:r>
            <a:r>
              <a:rPr lang="de-DE" sz="2000" b="1" dirty="0" smtClean="0">
                <a:latin typeface="Arial"/>
                <a:cs typeface="Arial"/>
              </a:rPr>
              <a:t>≈</a:t>
            </a:r>
            <a:r>
              <a:rPr lang="de-DE" sz="2000" b="1" dirty="0" smtClean="0"/>
              <a:t> 10</a:t>
            </a:r>
            <a:r>
              <a:rPr lang="de-DE" sz="2000" b="1" baseline="30000" dirty="0" smtClean="0"/>
              <a:t>-3</a:t>
            </a:r>
            <a:r>
              <a:rPr lang="de-DE" sz="2000" b="1" dirty="0" smtClean="0"/>
              <a:t>)</a:t>
            </a:r>
            <a:endParaRPr kumimoji="0" lang="en-GB" sz="2000" b="1" i="0" u="none" strike="noStrike" cap="none" normalizeH="0" dirty="0" err="1" smtClean="0">
              <a:ln>
                <a:noFill/>
              </a:ln>
              <a:effectLst/>
            </a:endParaRPr>
          </a:p>
        </p:txBody>
      </p:sp>
      <p:sp>
        <p:nvSpPr>
          <p:cNvPr id="33" name="Rechteck 32"/>
          <p:cNvSpPr/>
          <p:nvPr/>
        </p:nvSpPr>
        <p:spPr bwMode="gray">
          <a:xfrm>
            <a:off x="1835696" y="1814984"/>
            <a:ext cx="1584176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tabLst/>
            </a:pPr>
            <a:endParaRPr kumimoji="0" lang="en-GB" sz="1600" b="1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3563888" y="3188871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20dBm</a:t>
            </a:r>
            <a:endParaRPr lang="en-GB" dirty="0"/>
          </a:p>
        </p:txBody>
      </p:sp>
      <p:cxnSp>
        <p:nvCxnSpPr>
          <p:cNvPr id="36" name="Gerade Verbindung mit Pfeil 35"/>
          <p:cNvCxnSpPr/>
          <p:nvPr/>
        </p:nvCxnSpPr>
        <p:spPr bwMode="auto">
          <a:xfrm flipV="1">
            <a:off x="4139952" y="2879229"/>
            <a:ext cx="144016" cy="288032"/>
          </a:xfrm>
          <a:prstGeom prst="straightConnector1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5" name="Rechteck 24"/>
          <p:cNvSpPr/>
          <p:nvPr/>
        </p:nvSpPr>
        <p:spPr>
          <a:xfrm>
            <a:off x="4281549" y="1410073"/>
            <a:ext cx="1438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i="1" dirty="0" err="1" smtClean="0">
                <a:solidFill>
                  <a:srgbClr val="FF0000"/>
                </a:solidFill>
              </a:rPr>
              <a:t>V</a:t>
            </a:r>
            <a:r>
              <a:rPr lang="de-DE" sz="1800" baseline="-25000" dirty="0" err="1" smtClean="0">
                <a:solidFill>
                  <a:srgbClr val="FF0000"/>
                </a:solidFill>
              </a:rPr>
              <a:t>m</a:t>
            </a:r>
            <a:r>
              <a:rPr lang="de-DE" sz="1800" dirty="0" smtClean="0">
                <a:solidFill>
                  <a:srgbClr val="FF0000"/>
                </a:solidFill>
              </a:rPr>
              <a:t> = 7.5 </a:t>
            </a:r>
            <a:r>
              <a:rPr lang="de-DE" sz="1800" dirty="0" err="1" smtClean="0">
                <a:solidFill>
                  <a:srgbClr val="FF0000"/>
                </a:solidFill>
              </a:rPr>
              <a:t>V</a:t>
            </a:r>
            <a:r>
              <a:rPr lang="de-DE" sz="1800" baseline="-25000" dirty="0" err="1" smtClean="0">
                <a:solidFill>
                  <a:srgbClr val="FF0000"/>
                </a:solidFill>
              </a:rPr>
              <a:t>pp</a:t>
            </a:r>
            <a:endParaRPr lang="de-DE" sz="1800" baseline="-25000" dirty="0" smtClean="0">
              <a:solidFill>
                <a:srgbClr val="FF0000"/>
              </a:solidFill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5895713" y="1718280"/>
            <a:ext cx="1396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 err="1">
                <a:solidFill>
                  <a:srgbClr val="0000FF"/>
                </a:solidFill>
                <a:latin typeface="Symbol" panose="05050102010706020507" pitchFamily="18" charset="2"/>
              </a:rPr>
              <a:t>Dj</a:t>
            </a:r>
            <a:r>
              <a:rPr lang="de-DE" dirty="0">
                <a:solidFill>
                  <a:srgbClr val="0000FF"/>
                </a:solidFill>
              </a:rPr>
              <a:t> = 0.23rad</a:t>
            </a:r>
            <a:endParaRPr lang="de-DE" sz="1800" dirty="0">
              <a:solidFill>
                <a:srgbClr val="0000FF"/>
              </a:solidFill>
              <a:latin typeface="Symbol" panose="05050102010706020507" pitchFamily="18" charset="2"/>
            </a:endParaRPr>
          </a:p>
        </p:txBody>
      </p:sp>
      <p:cxnSp>
        <p:nvCxnSpPr>
          <p:cNvPr id="29" name="Gerade Verbindung 28"/>
          <p:cNvCxnSpPr/>
          <p:nvPr/>
        </p:nvCxnSpPr>
        <p:spPr bwMode="auto">
          <a:xfrm flipV="1">
            <a:off x="5364088" y="2014712"/>
            <a:ext cx="576064" cy="792088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" name="Picture 2" descr="C:\Users\Melikyan\Documents\W63D\02_Publication\02_Conferences\05_IPR'14_plasmonic_modulators\Fig4_v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" r="4185"/>
          <a:stretch/>
        </p:blipFill>
        <p:spPr bwMode="auto">
          <a:xfrm>
            <a:off x="0" y="4277345"/>
            <a:ext cx="9144000" cy="185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65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kern="0" dirty="0" smtClean="0"/>
              <a:t>Task 3.4 </a:t>
            </a:r>
            <a:r>
              <a:rPr lang="en-US" sz="3200" kern="0" dirty="0" smtClean="0">
                <a:solidFill>
                  <a:srgbClr val="002060"/>
                </a:solidFill>
              </a:rPr>
              <a:t>Fabrication of the Modulator</a:t>
            </a:r>
          </a:p>
        </p:txBody>
      </p:sp>
      <p:sp>
        <p:nvSpPr>
          <p:cNvPr id="19" name="Rechteck 18"/>
          <p:cNvSpPr/>
          <p:nvPr/>
        </p:nvSpPr>
        <p:spPr bwMode="gray">
          <a:xfrm>
            <a:off x="35496" y="955046"/>
            <a:ext cx="9035033" cy="324000"/>
          </a:xfrm>
          <a:prstGeom prst="rect">
            <a:avLst/>
          </a:prstGeom>
          <a:solidFill>
            <a:srgbClr val="0070C0">
              <a:alpha val="3098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l">
              <a:buClr>
                <a:schemeClr val="accent1"/>
              </a:buClr>
            </a:pPr>
            <a:r>
              <a:rPr lang="de-DE" sz="2000" b="1" dirty="0" smtClean="0"/>
              <a:t>Experimental </a:t>
            </a:r>
            <a:r>
              <a:rPr lang="de-DE" sz="2000" b="1" dirty="0" err="1" smtClean="0"/>
              <a:t>setup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for</a:t>
            </a:r>
            <a:r>
              <a:rPr lang="de-DE" sz="2000" b="1" dirty="0" smtClean="0"/>
              <a:t> 140 </a:t>
            </a:r>
            <a:r>
              <a:rPr lang="de-DE" sz="2000" b="1" dirty="0" err="1" smtClean="0"/>
              <a:t>nm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slot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modulator</a:t>
            </a:r>
            <a:r>
              <a:rPr lang="de-DE" sz="2000" b="1" dirty="0"/>
              <a:t> </a:t>
            </a:r>
            <a:r>
              <a:rPr lang="de-DE" sz="2000" b="1" dirty="0" err="1"/>
              <a:t>with</a:t>
            </a:r>
            <a:r>
              <a:rPr lang="de-DE" sz="2000" b="1" dirty="0"/>
              <a:t> </a:t>
            </a:r>
            <a:r>
              <a:rPr lang="de-DE" sz="2000" b="1" dirty="0" smtClean="0"/>
              <a:t>YLD / PSLD (3rdG)</a:t>
            </a:r>
            <a:endParaRPr kumimoji="0" lang="en-GB" sz="2000" b="1" i="0" u="none" strike="noStrike" cap="none" normalizeH="0" baseline="0" dirty="0" err="1" smtClean="0">
              <a:ln>
                <a:noFill/>
              </a:ln>
              <a:effectLst/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4281549" y="1372394"/>
            <a:ext cx="1245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i="1" dirty="0" err="1" smtClean="0">
                <a:solidFill>
                  <a:srgbClr val="FF0000"/>
                </a:solidFill>
              </a:rPr>
              <a:t>V</a:t>
            </a:r>
            <a:r>
              <a:rPr lang="de-DE" sz="1800" baseline="-25000" dirty="0" err="1" smtClean="0">
                <a:solidFill>
                  <a:srgbClr val="FF0000"/>
                </a:solidFill>
              </a:rPr>
              <a:t>m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>
                <a:solidFill>
                  <a:srgbClr val="FF0000"/>
                </a:solidFill>
              </a:rPr>
              <a:t>~</a:t>
            </a:r>
            <a:r>
              <a:rPr lang="de-DE" sz="1800" dirty="0" smtClean="0">
                <a:solidFill>
                  <a:srgbClr val="FF0000"/>
                </a:solidFill>
              </a:rPr>
              <a:t> 4 </a:t>
            </a:r>
            <a:r>
              <a:rPr lang="de-DE" sz="1800" dirty="0" err="1" smtClean="0">
                <a:solidFill>
                  <a:srgbClr val="FF0000"/>
                </a:solidFill>
              </a:rPr>
              <a:t>V</a:t>
            </a:r>
            <a:r>
              <a:rPr lang="de-DE" sz="1800" baseline="-25000" dirty="0" err="1" smtClean="0">
                <a:solidFill>
                  <a:srgbClr val="FF0000"/>
                </a:solidFill>
              </a:rPr>
              <a:t>pp</a:t>
            </a:r>
            <a:endParaRPr lang="de-DE" sz="1800" baseline="-25000" dirty="0" smtClean="0">
              <a:solidFill>
                <a:srgbClr val="FF0000"/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5895713" y="1718701"/>
            <a:ext cx="1396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 err="1">
                <a:solidFill>
                  <a:srgbClr val="0000FF"/>
                </a:solidFill>
                <a:latin typeface="Symbol" panose="05050102010706020507" pitchFamily="18" charset="2"/>
              </a:rPr>
              <a:t>Dj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smtClean="0">
                <a:solidFill>
                  <a:srgbClr val="0000FF"/>
                </a:solidFill>
              </a:rPr>
              <a:t>~ 1.46rad</a:t>
            </a:r>
            <a:endParaRPr lang="de-DE" sz="1800" dirty="0">
              <a:solidFill>
                <a:srgbClr val="0000FF"/>
              </a:solidFill>
              <a:latin typeface="Symbol" panose="05050102010706020507" pitchFamily="18" charset="2"/>
            </a:endParaRPr>
          </a:p>
        </p:txBody>
      </p:sp>
      <p:cxnSp>
        <p:nvCxnSpPr>
          <p:cNvPr id="27" name="Gerade Verbindung 26"/>
          <p:cNvCxnSpPr/>
          <p:nvPr/>
        </p:nvCxnSpPr>
        <p:spPr bwMode="auto">
          <a:xfrm flipV="1">
            <a:off x="5364088" y="2015133"/>
            <a:ext cx="576064" cy="792088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Rechteck 30"/>
          <p:cNvSpPr/>
          <p:nvPr/>
        </p:nvSpPr>
        <p:spPr bwMode="gray">
          <a:xfrm>
            <a:off x="54483" y="4041104"/>
            <a:ext cx="9035033" cy="324000"/>
          </a:xfrm>
          <a:prstGeom prst="rect">
            <a:avLst/>
          </a:prstGeom>
          <a:solidFill>
            <a:srgbClr val="0070C0">
              <a:alpha val="3098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tabLst/>
            </a:pPr>
            <a:r>
              <a:rPr lang="de-DE" sz="2000" b="1" dirty="0" err="1" smtClean="0"/>
              <a:t>Constellation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diagrams</a:t>
            </a:r>
            <a:r>
              <a:rPr lang="de-DE" sz="2000" b="1" dirty="0" smtClean="0"/>
              <a:t> (BER &lt; 10</a:t>
            </a:r>
            <a:r>
              <a:rPr lang="de-DE" sz="2000" b="1" baseline="30000" dirty="0" smtClean="0"/>
              <a:t>-10</a:t>
            </a:r>
            <a:r>
              <a:rPr lang="de-DE" sz="2000" b="1" dirty="0" smtClean="0"/>
              <a:t>)</a:t>
            </a:r>
            <a:endParaRPr kumimoji="0" lang="en-GB" sz="2000" b="1" i="0" u="none" strike="noStrike" cap="none" normalizeH="0" dirty="0" err="1" smtClean="0">
              <a:ln>
                <a:noFill/>
              </a:ln>
              <a:effectLst/>
            </a:endParaRPr>
          </a:p>
        </p:txBody>
      </p:sp>
      <p:pic>
        <p:nvPicPr>
          <p:cNvPr id="32" name="Grafik 31" descr="Fig3_v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90"/>
          <a:stretch/>
        </p:blipFill>
        <p:spPr bwMode="auto">
          <a:xfrm>
            <a:off x="222861" y="4389049"/>
            <a:ext cx="8813635" cy="1453356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Rechteck 32"/>
          <p:cNvSpPr/>
          <p:nvPr/>
        </p:nvSpPr>
        <p:spPr bwMode="gray">
          <a:xfrm>
            <a:off x="1835696" y="1814984"/>
            <a:ext cx="1584176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tabLst/>
            </a:pPr>
            <a:endParaRPr kumimoji="0" lang="en-GB" sz="1600" b="1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3563888" y="3188871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10dBm</a:t>
            </a:r>
            <a:endParaRPr lang="en-GB" dirty="0"/>
          </a:p>
        </p:txBody>
      </p:sp>
      <p:cxnSp>
        <p:nvCxnSpPr>
          <p:cNvPr id="36" name="Gerade Verbindung mit Pfeil 35"/>
          <p:cNvCxnSpPr/>
          <p:nvPr/>
        </p:nvCxnSpPr>
        <p:spPr bwMode="auto">
          <a:xfrm flipV="1">
            <a:off x="4139952" y="2879229"/>
            <a:ext cx="144016" cy="288032"/>
          </a:xfrm>
          <a:prstGeom prst="straightConnector1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pic>
        <p:nvPicPr>
          <p:cNvPr id="11379" name="Picture 1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432463"/>
            <a:ext cx="8675687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hteck 15"/>
          <p:cNvSpPr/>
          <p:nvPr/>
        </p:nvSpPr>
        <p:spPr bwMode="gray">
          <a:xfrm>
            <a:off x="1851616" y="1844552"/>
            <a:ext cx="1584176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tabLst/>
            </a:pPr>
            <a:endParaRPr kumimoji="0" lang="en-GB" sz="1600" b="1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07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kern="0" dirty="0" smtClean="0"/>
              <a:t>Task 3.4 </a:t>
            </a:r>
            <a:r>
              <a:rPr lang="en-US" sz="3200" kern="0" dirty="0" smtClean="0">
                <a:solidFill>
                  <a:srgbClr val="002060"/>
                </a:solidFill>
              </a:rPr>
              <a:t>Fabrication of the MZM</a:t>
            </a:r>
          </a:p>
        </p:txBody>
      </p:sp>
      <p:sp>
        <p:nvSpPr>
          <p:cNvPr id="37" name="Rechteck 36"/>
          <p:cNvSpPr/>
          <p:nvPr/>
        </p:nvSpPr>
        <p:spPr bwMode="gray">
          <a:xfrm>
            <a:off x="0" y="2852936"/>
            <a:ext cx="539552" cy="6983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tabLst/>
            </a:pPr>
            <a:endParaRPr kumimoji="0" lang="en-GB" sz="1600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4"/>
          <a:stretch/>
        </p:blipFill>
        <p:spPr bwMode="auto">
          <a:xfrm>
            <a:off x="342354" y="800430"/>
            <a:ext cx="8351694" cy="26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3876530"/>
            <a:ext cx="8474075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hteck 17"/>
          <p:cNvSpPr/>
          <p:nvPr/>
        </p:nvSpPr>
        <p:spPr bwMode="gray">
          <a:xfrm>
            <a:off x="54483" y="3509582"/>
            <a:ext cx="9035033" cy="294545"/>
          </a:xfrm>
          <a:prstGeom prst="rect">
            <a:avLst/>
          </a:prstGeom>
          <a:solidFill>
            <a:srgbClr val="0070C0">
              <a:alpha val="3098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tabLst/>
            </a:pPr>
            <a:r>
              <a:rPr lang="de-DE" sz="2000" b="1" dirty="0" smtClean="0"/>
              <a:t>OOK </a:t>
            </a:r>
            <a:r>
              <a:rPr lang="de-DE" sz="2000" b="1" dirty="0" err="1" smtClean="0"/>
              <a:t>signaling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up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to</a:t>
            </a:r>
            <a:r>
              <a:rPr lang="de-DE" sz="2000" b="1" dirty="0" smtClean="0"/>
              <a:t> 40Gbit/s</a:t>
            </a:r>
            <a:endParaRPr kumimoji="0" lang="en-GB" sz="2000" b="1" i="0" u="none" strike="noStrike" cap="none" normalizeH="0" baseline="0" dirty="0" err="1" smtClean="0">
              <a:ln>
                <a:noFill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8312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2060"/>
                </a:solidFill>
              </a:rPr>
              <a:t>Summary and Outlook (Modulator)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6"/>
              <p:cNvSpPr txBox="1">
                <a:spLocks noChangeArrowheads="1"/>
              </p:cNvSpPr>
              <p:nvPr/>
            </p:nvSpPr>
            <p:spPr bwMode="auto">
              <a:xfrm>
                <a:off x="291556" y="800712"/>
                <a:ext cx="8588183" cy="60755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361950" indent="-361950" algn="ctr" eaLnBrk="0" hangingPunct="0">
                  <a:lnSpc>
                    <a:spcPts val="3200"/>
                  </a:lnSpc>
                  <a:defRPr sz="3200" b="1">
                    <a:solidFill>
                      <a:srgbClr val="220060"/>
                    </a:solidFill>
                    <a:latin typeface="Arial" charset="0"/>
                  </a:defRPr>
                </a:lvl1pPr>
                <a:lvl2pPr marL="1323975" indent="-609600" algn="ctr" eaLnBrk="0" hangingPunct="0">
                  <a:lnSpc>
                    <a:spcPts val="3200"/>
                  </a:lnSpc>
                  <a:defRPr sz="3200" b="1">
                    <a:solidFill>
                      <a:srgbClr val="220060"/>
                    </a:solidFill>
                    <a:latin typeface="Arial" charset="0"/>
                  </a:defRPr>
                </a:lvl2pPr>
                <a:lvl3pPr marL="2112963" indent="-609600" algn="ctr" eaLnBrk="0" hangingPunct="0">
                  <a:lnSpc>
                    <a:spcPts val="3200"/>
                  </a:lnSpc>
                  <a:defRPr sz="3200" b="1">
                    <a:solidFill>
                      <a:srgbClr val="220060"/>
                    </a:solidFill>
                    <a:latin typeface="Arial" charset="0"/>
                  </a:defRPr>
                </a:lvl3pPr>
                <a:lvl4pPr marL="2901950" indent="-609600" algn="ctr" eaLnBrk="0" hangingPunct="0">
                  <a:lnSpc>
                    <a:spcPts val="3200"/>
                  </a:lnSpc>
                  <a:defRPr sz="3200" b="1">
                    <a:solidFill>
                      <a:srgbClr val="220060"/>
                    </a:solidFill>
                    <a:latin typeface="Arial" charset="0"/>
                  </a:defRPr>
                </a:lvl4pPr>
                <a:lvl5pPr marL="3690938" indent="-609600" algn="ctr" eaLnBrk="0" hangingPunct="0">
                  <a:lnSpc>
                    <a:spcPts val="3200"/>
                  </a:lnSpc>
                  <a:defRPr sz="3200" b="1">
                    <a:solidFill>
                      <a:srgbClr val="220060"/>
                    </a:solidFill>
                    <a:latin typeface="Arial" charset="0"/>
                  </a:defRPr>
                </a:lvl5pPr>
                <a:lvl6pPr marL="4148138" indent="-609600" algn="ctr" eaLnBrk="0" fontAlgn="base" hangingPunct="0">
                  <a:lnSpc>
                    <a:spcPts val="3200"/>
                  </a:lnSpc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220060"/>
                    </a:solidFill>
                    <a:latin typeface="Arial" charset="0"/>
                  </a:defRPr>
                </a:lvl6pPr>
                <a:lvl7pPr marL="4605338" indent="-609600" algn="ctr" eaLnBrk="0" fontAlgn="base" hangingPunct="0">
                  <a:lnSpc>
                    <a:spcPts val="3200"/>
                  </a:lnSpc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220060"/>
                    </a:solidFill>
                    <a:latin typeface="Arial" charset="0"/>
                  </a:defRPr>
                </a:lvl7pPr>
                <a:lvl8pPr marL="5062538" indent="-609600" algn="ctr" eaLnBrk="0" fontAlgn="base" hangingPunct="0">
                  <a:lnSpc>
                    <a:spcPts val="3200"/>
                  </a:lnSpc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220060"/>
                    </a:solidFill>
                    <a:latin typeface="Arial" charset="0"/>
                  </a:defRPr>
                </a:lvl8pPr>
                <a:lvl9pPr marL="5519738" indent="-609600" algn="ctr" eaLnBrk="0" fontAlgn="base" hangingPunct="0">
                  <a:lnSpc>
                    <a:spcPts val="3200"/>
                  </a:lnSpc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220060"/>
                    </a:solidFill>
                    <a:latin typeface="Arial" charset="0"/>
                  </a:defRPr>
                </a:lvl9pPr>
              </a:lstStyle>
              <a:p>
                <a:pPr marL="346075" lvl="1" indent="-342900" algn="l" eaLnBrk="1" hangingPunct="1">
                  <a:lnSpc>
                    <a:spcPct val="100000"/>
                  </a:lnSpc>
                  <a:spcAft>
                    <a:spcPct val="20000"/>
                  </a:spcAft>
                  <a:buFont typeface="Arial" pitchFamily="34" charset="0"/>
                  <a:buChar char="•"/>
                </a:pPr>
                <a:r>
                  <a:rPr lang="en-US" sz="2000" dirty="0" smtClean="0"/>
                  <a:t>Summary</a:t>
                </a:r>
                <a:endParaRPr lang="en-US" sz="1800" b="0" dirty="0" smtClean="0"/>
              </a:p>
              <a:p>
                <a:pPr marL="1135063" lvl="2" indent="-342900" algn="l" eaLnBrk="1" hangingPunct="1">
                  <a:lnSpc>
                    <a:spcPct val="100000"/>
                  </a:lnSpc>
                  <a:spcAft>
                    <a:spcPct val="20000"/>
                  </a:spcAft>
                  <a:buFont typeface="Arial" pitchFamily="34" charset="0"/>
                  <a:buChar char="•"/>
                </a:pPr>
                <a:r>
                  <a:rPr lang="en-US" sz="1800" b="0" dirty="0"/>
                  <a:t>Modelling </a:t>
                </a:r>
                <a:r>
                  <a:rPr lang="en-US" sz="1800" b="0" dirty="0" smtClean="0"/>
                  <a:t>of plasmonic modulators</a:t>
                </a:r>
              </a:p>
              <a:p>
                <a:pPr marL="1135063" lvl="2" indent="-342900" algn="l" eaLnBrk="1" hangingPunct="1">
                  <a:lnSpc>
                    <a:spcPct val="100000"/>
                  </a:lnSpc>
                  <a:spcAft>
                    <a:spcPct val="20000"/>
                  </a:spcAft>
                  <a:buFont typeface="Arial" pitchFamily="34" charset="0"/>
                  <a:buChar char="•"/>
                </a:pPr>
                <a:r>
                  <a:rPr lang="en-US" sz="1800" b="0" dirty="0" smtClean="0"/>
                  <a:t>Plasmonic phase and Mach-Zehnder modulator has been successfully demonstrated</a:t>
                </a:r>
              </a:p>
              <a:p>
                <a:pPr marL="1619250" indent="-285750" algn="l">
                  <a:lnSpc>
                    <a:spcPct val="100000"/>
                  </a:lnSpc>
                  <a:spcBef>
                    <a:spcPts val="0"/>
                  </a:spcBef>
                  <a:buFont typeface="Arial" pitchFamily="34" charset="0"/>
                  <a:buChar char="•"/>
                </a:pPr>
                <a:r>
                  <a:rPr lang="de-DE" sz="1800" b="0" dirty="0" err="1"/>
                  <a:t>Bandwidth</a:t>
                </a:r>
                <a:r>
                  <a:rPr lang="de-DE" sz="1800" b="0" dirty="0"/>
                  <a:t> &gt; 65 </a:t>
                </a:r>
                <a:r>
                  <a:rPr lang="de-DE" sz="1800" b="0" dirty="0" smtClean="0"/>
                  <a:t>GHz</a:t>
                </a:r>
              </a:p>
              <a:p>
                <a:pPr marL="1619250" indent="-285750" algn="l">
                  <a:lnSpc>
                    <a:spcPct val="100000"/>
                  </a:lnSpc>
                  <a:spcBef>
                    <a:spcPts val="0"/>
                  </a:spcBef>
                  <a:buFont typeface="Arial" pitchFamily="34" charset="0"/>
                  <a:buChar char="•"/>
                </a:pPr>
                <a:r>
                  <a:rPr lang="de-DE" sz="1800" b="0" dirty="0" smtClean="0"/>
                  <a:t>Broadband </a:t>
                </a:r>
                <a:r>
                  <a:rPr lang="de-DE" sz="1800" b="0" dirty="0" err="1"/>
                  <a:t>optical</a:t>
                </a:r>
                <a:r>
                  <a:rPr lang="de-DE" sz="1800" b="0" dirty="0"/>
                  <a:t> </a:t>
                </a:r>
                <a:r>
                  <a:rPr lang="de-DE" sz="1800" b="0" dirty="0" err="1"/>
                  <a:t>operation</a:t>
                </a:r>
                <a:r>
                  <a:rPr lang="de-DE" sz="1800" b="0" dirty="0"/>
                  <a:t>: </a:t>
                </a:r>
                <a:r>
                  <a:rPr lang="de-DE" sz="1800" b="0" dirty="0">
                    <a:latin typeface="Symbol" pitchFamily="18" charset="2"/>
                  </a:rPr>
                  <a:t>D</a:t>
                </a:r>
                <a:r>
                  <a:rPr lang="de-DE" sz="1800" b="0" i="1" dirty="0">
                    <a:latin typeface="Symbol" pitchFamily="18" charset="2"/>
                  </a:rPr>
                  <a:t>l</a:t>
                </a:r>
                <a:r>
                  <a:rPr lang="de-DE" sz="1800" b="0" dirty="0"/>
                  <a:t> &gt; 120 </a:t>
                </a:r>
                <a:r>
                  <a:rPr lang="de-DE" sz="1800" b="0" dirty="0" err="1" smtClean="0"/>
                  <a:t>nm</a:t>
                </a:r>
                <a:endParaRPr lang="de-DE" sz="1800" b="0" dirty="0" smtClean="0"/>
              </a:p>
              <a:p>
                <a:pPr marL="1619250" indent="-285750" algn="l">
                  <a:lnSpc>
                    <a:spcPct val="100000"/>
                  </a:lnSpc>
                  <a:spcBef>
                    <a:spcPts val="0"/>
                  </a:spcBef>
                  <a:buFont typeface="Arial" pitchFamily="34" charset="0"/>
                  <a:buChar char="•"/>
                </a:pPr>
                <a:r>
                  <a:rPr lang="de-DE" sz="1800" b="0" i="1" dirty="0" err="1" smtClean="0"/>
                  <a:t>V</a:t>
                </a:r>
                <a:r>
                  <a:rPr lang="de-DE" sz="1800" b="0" baseline="-25000" dirty="0" err="1" smtClean="0">
                    <a:latin typeface="Symbol" pitchFamily="18" charset="2"/>
                  </a:rPr>
                  <a:t>p</a:t>
                </a:r>
                <a:r>
                  <a:rPr lang="de-DE" sz="1800" b="0" dirty="0" err="1">
                    <a:latin typeface="Symbol" pitchFamily="18" charset="2"/>
                    <a:sym typeface="Symbol"/>
                  </a:rPr>
                  <a:t></a:t>
                </a:r>
                <a:r>
                  <a:rPr lang="de-DE" sz="1800" b="0" i="1" dirty="0" err="1"/>
                  <a:t>L</a:t>
                </a:r>
                <a:r>
                  <a:rPr lang="de-DE" sz="1800" b="0" i="1" dirty="0"/>
                  <a:t> = </a:t>
                </a:r>
                <a:r>
                  <a:rPr lang="en-US" sz="1800" b="0" dirty="0" smtClean="0"/>
                  <a:t>0.5</a:t>
                </a:r>
                <a:r>
                  <a:rPr lang="en-US" sz="1800" b="0" dirty="0"/>
                  <a:t> </a:t>
                </a:r>
                <a:r>
                  <a:rPr lang="en-US" sz="1800" b="0" dirty="0" err="1"/>
                  <a:t>Vmm</a:t>
                </a:r>
                <a:r>
                  <a:rPr lang="en-US" sz="1800" b="0" dirty="0"/>
                  <a:t> </a:t>
                </a:r>
                <a:endParaRPr lang="en-US" sz="1800" b="0" dirty="0" smtClean="0"/>
              </a:p>
              <a:p>
                <a:pPr marL="1619250" indent="-285750" algn="l">
                  <a:lnSpc>
                    <a:spcPct val="100000"/>
                  </a:lnSpc>
                  <a:spcBef>
                    <a:spcPts val="0"/>
                  </a:spcBef>
                  <a:buFont typeface="Arial" pitchFamily="34" charset="0"/>
                  <a:buChar char="•"/>
                </a:pPr>
                <a:r>
                  <a:rPr lang="de-DE" sz="1800" b="0" dirty="0" err="1" smtClean="0"/>
                  <a:t>Length</a:t>
                </a:r>
                <a:r>
                  <a:rPr lang="de-DE" sz="1800" b="0" dirty="0"/>
                  <a:t>: 29 </a:t>
                </a:r>
                <a:r>
                  <a:rPr lang="de-DE" sz="1800" b="0" dirty="0" smtClean="0">
                    <a:latin typeface="Symbol" pitchFamily="18" charset="2"/>
                  </a:rPr>
                  <a:t>m</a:t>
                </a:r>
                <a:r>
                  <a:rPr lang="de-DE" sz="1800" b="0" dirty="0" smtClean="0"/>
                  <a:t>m</a:t>
                </a:r>
              </a:p>
              <a:p>
                <a:pPr marL="1619250" lvl="2" indent="-285750" algn="l">
                  <a:lnSpc>
                    <a:spcPct val="100000"/>
                  </a:lnSpc>
                  <a:spcBef>
                    <a:spcPts val="0"/>
                  </a:spcBef>
                  <a:buFont typeface="Arial" pitchFamily="34" charset="0"/>
                  <a:buChar char="•"/>
                </a:pPr>
                <a:r>
                  <a:rPr lang="en-US" sz="1800" b="0" dirty="0" smtClean="0"/>
                  <a:t>Reliable operation at 85</a:t>
                </a:r>
                <a:r>
                  <a:rPr lang="en-US" sz="1800" b="0" dirty="0"/>
                  <a:t>˚ </a:t>
                </a:r>
                <a:r>
                  <a:rPr lang="en-US" sz="1800" b="0" dirty="0" smtClean="0"/>
                  <a:t>C</a:t>
                </a:r>
                <a:endParaRPr lang="de-DE" sz="1800" b="0" dirty="0"/>
              </a:p>
              <a:p>
                <a:pPr marL="1619250" indent="-285750" algn="l">
                  <a:lnSpc>
                    <a:spcPct val="100000"/>
                  </a:lnSpc>
                  <a:spcBef>
                    <a:spcPts val="0"/>
                  </a:spcBef>
                  <a:buFont typeface="Arial" pitchFamily="34" charset="0"/>
                  <a:buChar char="•"/>
                </a:pPr>
                <a:r>
                  <a:rPr lang="de-DE" sz="1800" b="0" dirty="0"/>
                  <a:t>Insertion </a:t>
                </a:r>
                <a:r>
                  <a:rPr lang="de-DE" sz="1800" b="0" dirty="0" err="1"/>
                  <a:t>loss</a:t>
                </a:r>
                <a:r>
                  <a:rPr lang="de-DE" sz="1800" b="0" dirty="0"/>
                  <a:t> (incl. </a:t>
                </a:r>
                <a:r>
                  <a:rPr lang="de-DE" sz="1800" b="0" dirty="0" err="1"/>
                  <a:t>transitions</a:t>
                </a:r>
                <a:r>
                  <a:rPr lang="de-DE" sz="1800" b="0" dirty="0"/>
                  <a:t>): </a:t>
                </a:r>
                <a14:m>
                  <m:oMath xmlns:m="http://schemas.openxmlformats.org/officeDocument/2006/math">
                    <m:r>
                      <a:rPr lang="de-DE" sz="1800" b="0" i="1" dirty="0">
                        <a:latin typeface="Cambria Math"/>
                      </a:rPr>
                      <m:t>~</m:t>
                    </m:r>
                  </m:oMath>
                </a14:m>
                <a:r>
                  <a:rPr lang="de-DE" sz="1800" b="0" dirty="0" smtClean="0"/>
                  <a:t> 12…14 dB</a:t>
                </a:r>
              </a:p>
              <a:p>
                <a:pPr marL="346075" lvl="1" indent="-342900" algn="l" eaLnBrk="1" hangingPunct="1">
                  <a:lnSpc>
                    <a:spcPct val="100000"/>
                  </a:lnSpc>
                  <a:spcAft>
                    <a:spcPct val="20000"/>
                  </a:spcAft>
                  <a:buFont typeface="Arial" pitchFamily="34" charset="0"/>
                  <a:buChar char="•"/>
                </a:pPr>
                <a:r>
                  <a:rPr lang="en-US" sz="2000" dirty="0" smtClean="0"/>
                  <a:t>Outlook</a:t>
                </a:r>
              </a:p>
              <a:p>
                <a:pPr marL="1135063" lvl="2" indent="-342900" algn="l" eaLnBrk="1" hangingPunct="1">
                  <a:lnSpc>
                    <a:spcPct val="100000"/>
                  </a:lnSpc>
                  <a:spcAft>
                    <a:spcPct val="20000"/>
                  </a:spcAft>
                  <a:buFont typeface="Arial" pitchFamily="34" charset="0"/>
                  <a:buChar char="•"/>
                </a:pPr>
                <a:r>
                  <a:rPr lang="en-US" sz="1800" b="0" dirty="0"/>
                  <a:t>Bandwidth improvements of the absorption modulator</a:t>
                </a:r>
              </a:p>
              <a:p>
                <a:pPr marL="1135063" lvl="2" indent="-342900" algn="l" eaLnBrk="1" hangingPunct="1">
                  <a:lnSpc>
                    <a:spcPct val="100000"/>
                  </a:lnSpc>
                  <a:spcAft>
                    <a:spcPct val="20000"/>
                  </a:spcAft>
                  <a:buFont typeface="Arial" pitchFamily="34" charset="0"/>
                  <a:buChar char="•"/>
                </a:pPr>
                <a:r>
                  <a:rPr lang="en-US" sz="1800" b="0" dirty="0" smtClean="0"/>
                  <a:t>BER improvement of the Mach-Zehnder modulators (MZMs)</a:t>
                </a:r>
              </a:p>
              <a:p>
                <a:pPr marL="1135063" lvl="2" indent="-342900" algn="l" eaLnBrk="1" hangingPunct="1">
                  <a:lnSpc>
                    <a:spcPct val="100000"/>
                  </a:lnSpc>
                  <a:spcAft>
                    <a:spcPct val="20000"/>
                  </a:spcAft>
                  <a:buFont typeface="Arial" pitchFamily="34" charset="0"/>
                  <a:buChar char="•"/>
                </a:pPr>
                <a:r>
                  <a:rPr lang="en-US" sz="1800" b="0" dirty="0" smtClean="0"/>
                  <a:t>Fabrication of an array of MZMs</a:t>
                </a:r>
              </a:p>
              <a:p>
                <a:pPr marL="346075" lvl="1" indent="-342900" algn="l" eaLnBrk="1" hangingPunct="1">
                  <a:lnSpc>
                    <a:spcPct val="100000"/>
                  </a:lnSpc>
                  <a:spcAft>
                    <a:spcPct val="20000"/>
                  </a:spcAft>
                  <a:buFont typeface="Arial" pitchFamily="34" charset="0"/>
                  <a:buChar char="•"/>
                </a:pPr>
                <a:r>
                  <a:rPr lang="en-US" sz="2000" dirty="0" smtClean="0"/>
                  <a:t>Application areas</a:t>
                </a:r>
                <a:endParaRPr lang="en-US" sz="2000" dirty="0"/>
              </a:p>
              <a:p>
                <a:pPr marL="1135063" lvl="2" indent="-342900" algn="l" eaLnBrk="1" hangingPunct="1">
                  <a:lnSpc>
                    <a:spcPct val="100000"/>
                  </a:lnSpc>
                  <a:spcAft>
                    <a:spcPct val="20000"/>
                  </a:spcAft>
                  <a:buFont typeface="Arial" pitchFamily="34" charset="0"/>
                  <a:buChar char="•"/>
                </a:pPr>
                <a:r>
                  <a:rPr lang="en-US" sz="1800" b="0" dirty="0" smtClean="0"/>
                  <a:t>Short-reach interconnects</a:t>
                </a:r>
              </a:p>
              <a:p>
                <a:pPr marL="1135063" lvl="2" indent="-342900" algn="l" eaLnBrk="1" hangingPunct="1">
                  <a:lnSpc>
                    <a:spcPct val="100000"/>
                  </a:lnSpc>
                  <a:spcAft>
                    <a:spcPct val="20000"/>
                  </a:spcAft>
                  <a:buFont typeface="Arial" pitchFamily="34" charset="0"/>
                  <a:buChar char="•"/>
                </a:pPr>
                <a:r>
                  <a:rPr lang="en-US" sz="1800" b="0" dirty="0" smtClean="0"/>
                  <a:t>WDM backbone (WDM + QAM formats + high symbol rates)</a:t>
                </a:r>
              </a:p>
              <a:p>
                <a:pPr marL="1135063" lvl="2" indent="-342900" algn="l" eaLnBrk="1" hangingPunct="1">
                  <a:lnSpc>
                    <a:spcPct val="100000"/>
                  </a:lnSpc>
                  <a:spcAft>
                    <a:spcPct val="20000"/>
                  </a:spcAft>
                  <a:buFont typeface="Arial" pitchFamily="34" charset="0"/>
                  <a:buChar char="•"/>
                </a:pPr>
                <a:endParaRPr lang="en-US" sz="1800" b="0" dirty="0" smtClean="0"/>
              </a:p>
              <a:p>
                <a:pPr marL="1135063" lvl="2" indent="-342900" algn="l" eaLnBrk="1" hangingPunct="1">
                  <a:lnSpc>
                    <a:spcPct val="100000"/>
                  </a:lnSpc>
                  <a:spcAft>
                    <a:spcPct val="20000"/>
                  </a:spcAft>
                  <a:buFont typeface="Arial" pitchFamily="34" charset="0"/>
                  <a:buChar char="•"/>
                </a:pPr>
                <a:endParaRPr lang="en-US" sz="1800" b="0" dirty="0" smtClean="0"/>
              </a:p>
            </p:txBody>
          </p:sp>
        </mc:Choice>
        <mc:Fallback xmlns="">
          <p:sp>
            <p:nvSpPr>
              <p:cNvPr id="4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1556" y="800712"/>
                <a:ext cx="8588183" cy="6075509"/>
              </a:xfrm>
              <a:prstGeom prst="rect">
                <a:avLst/>
              </a:prstGeom>
              <a:blipFill rotWithShape="1">
                <a:blip r:embed="rId3"/>
                <a:stretch>
                  <a:fillRect l="-568" t="-40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713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2060"/>
                </a:solidFill>
              </a:rPr>
              <a:t>WP3 Position in Project</a:t>
            </a:r>
          </a:p>
        </p:txBody>
      </p:sp>
      <p:pic>
        <p:nvPicPr>
          <p:cNvPr id="7628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6417945" cy="4755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 bwMode="auto">
          <a:xfrm>
            <a:off x="1331640" y="2204864"/>
            <a:ext cx="2088232" cy="1369827"/>
          </a:xfrm>
          <a:prstGeom prst="roundRect">
            <a:avLst/>
          </a:prstGeom>
          <a:noFill/>
          <a:ln w="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glow rad="254000">
              <a:srgbClr val="00B0F0"/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  <a:tab pos="358775" algn="l"/>
                <a:tab pos="719138" algn="l"/>
                <a:tab pos="1077913" algn="l"/>
                <a:tab pos="1436688" algn="l"/>
                <a:tab pos="1795463" algn="l"/>
                <a:tab pos="2155825" algn="l"/>
                <a:tab pos="2514600" algn="l"/>
                <a:tab pos="2873375" algn="l"/>
                <a:tab pos="3233738" algn="l"/>
                <a:tab pos="3584575" algn="l"/>
                <a:tab pos="6457950" algn="l"/>
              </a:tabLst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" name="Picture 2" descr="http://www2.imec.be/content/user/Image/imec_logo_blauw_5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242" y="4072360"/>
            <a:ext cx="1051256" cy="72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www.foodandyou.nl/wp-content/uploads/2011/02/Logo-TU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25"/>
          <a:stretch/>
        </p:blipFill>
        <p:spPr bwMode="auto">
          <a:xfrm>
            <a:off x="7557174" y="2560192"/>
            <a:ext cx="1018616" cy="49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fik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087" y="3353685"/>
            <a:ext cx="1014725" cy="50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276623" y="1908813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2060"/>
                </a:solidFill>
              </a:rPr>
              <a:t>Contributors: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95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2060"/>
                </a:solidFill>
              </a:rPr>
              <a:t>O</a:t>
            </a:r>
            <a:r>
              <a:rPr lang="en-US" sz="3200" dirty="0" smtClean="0">
                <a:solidFill>
                  <a:srgbClr val="002060"/>
                </a:solidFill>
              </a:rPr>
              <a:t>bjectives</a:t>
            </a:r>
          </a:p>
        </p:txBody>
      </p:sp>
      <p:sp>
        <p:nvSpPr>
          <p:cNvPr id="579590" name="Text Box 6"/>
          <p:cNvSpPr txBox="1">
            <a:spLocks noChangeArrowheads="1"/>
          </p:cNvSpPr>
          <p:nvPr/>
        </p:nvSpPr>
        <p:spPr bwMode="auto">
          <a:xfrm>
            <a:off x="755576" y="1340768"/>
            <a:ext cx="7776864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 smtClean="0"/>
              <a:t>Simulation </a:t>
            </a:r>
            <a:r>
              <a:rPr lang="en-US" sz="2000" dirty="0"/>
              <a:t>studies </a:t>
            </a:r>
            <a:endParaRPr lang="en-US" sz="2000" b="0" dirty="0" smtClean="0"/>
          </a:p>
          <a:p>
            <a:pPr marL="1027113" lvl="1" indent="-312738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b="0" dirty="0" smtClean="0"/>
              <a:t>Plasmonic/metallic nanolaser</a:t>
            </a:r>
          </a:p>
          <a:p>
            <a:pPr marL="1027113" lvl="1" indent="-312738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b="0" dirty="0" smtClean="0"/>
              <a:t>Plasmonic modulator</a:t>
            </a:r>
          </a:p>
          <a:p>
            <a:pPr lvl="1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b="0" dirty="0" smtClean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 smtClean="0"/>
              <a:t>Fabrication</a:t>
            </a:r>
          </a:p>
          <a:p>
            <a:pPr marL="1027113" lvl="1" indent="-312738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b="0" dirty="0" smtClean="0"/>
              <a:t>Electrically </a:t>
            </a:r>
            <a:r>
              <a:rPr lang="en-US" sz="2000" b="0" dirty="0"/>
              <a:t>pumped plasmonic/metallic </a:t>
            </a:r>
            <a:r>
              <a:rPr lang="en-US" sz="2000" b="0" dirty="0" smtClean="0"/>
              <a:t>nanolaser</a:t>
            </a:r>
          </a:p>
          <a:p>
            <a:pPr marL="1027113" lvl="1" indent="-312738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b="0" dirty="0" smtClean="0"/>
              <a:t>Electrically driven plasmonic modulator</a:t>
            </a:r>
          </a:p>
          <a:p>
            <a:pPr lvl="1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b="0" dirty="0" smtClean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 smtClean="0"/>
              <a:t>Performance targets</a:t>
            </a:r>
          </a:p>
          <a:p>
            <a:pPr marL="1027113" lvl="1" indent="-312738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b="0" dirty="0" smtClean="0"/>
              <a:t>Laser: active </a:t>
            </a:r>
            <a:r>
              <a:rPr lang="en-US" sz="2000" b="0" dirty="0"/>
              <a:t>region </a:t>
            </a:r>
            <a:r>
              <a:rPr lang="en-US" sz="2000" b="0" dirty="0" smtClean="0"/>
              <a:t>&lt;</a:t>
            </a:r>
            <a:r>
              <a:rPr lang="en-US" sz="800" b="0" dirty="0" smtClean="0"/>
              <a:t> </a:t>
            </a:r>
            <a:r>
              <a:rPr lang="en-US" sz="2000" b="0" dirty="0" smtClean="0"/>
              <a:t>1</a:t>
            </a:r>
            <a:r>
              <a:rPr lang="en-US" sz="500" b="0" dirty="0" smtClean="0"/>
              <a:t> </a:t>
            </a:r>
            <a:r>
              <a:rPr lang="en-US" sz="2000" b="0" dirty="0" smtClean="0">
                <a:latin typeface="Symbol" pitchFamily="18" charset="2"/>
              </a:rPr>
              <a:t>m</a:t>
            </a:r>
            <a:r>
              <a:rPr lang="en-US" sz="2000" b="0" dirty="0" smtClean="0"/>
              <a:t>m</a:t>
            </a:r>
            <a:r>
              <a:rPr lang="en-US" sz="2000" b="0" baseline="30000" dirty="0" smtClean="0"/>
              <a:t>2</a:t>
            </a:r>
            <a:r>
              <a:rPr lang="en-US" sz="2000" b="0" dirty="0" smtClean="0"/>
              <a:t>, output power &gt; 100</a:t>
            </a:r>
            <a:r>
              <a:rPr lang="en-US" sz="500" b="0" dirty="0" smtClean="0"/>
              <a:t> </a:t>
            </a:r>
            <a:r>
              <a:rPr lang="en-US" sz="2000" b="0" dirty="0" err="1" smtClean="0">
                <a:latin typeface="Symbol" pitchFamily="18" charset="2"/>
              </a:rPr>
              <a:t>m</a:t>
            </a:r>
            <a:r>
              <a:rPr lang="en-US" sz="2000" b="0" dirty="0" err="1" smtClean="0"/>
              <a:t>W</a:t>
            </a:r>
            <a:endParaRPr lang="en-US" sz="2000" b="0" dirty="0" smtClean="0"/>
          </a:p>
          <a:p>
            <a:pPr marL="1027113" lvl="1" indent="-312738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b="0" dirty="0" smtClean="0"/>
              <a:t>Modulator: extinction ratio &gt;</a:t>
            </a:r>
            <a:r>
              <a:rPr lang="en-US" sz="800" b="0" dirty="0" smtClean="0"/>
              <a:t> </a:t>
            </a:r>
            <a:r>
              <a:rPr lang="en-US" sz="2000" b="0" dirty="0"/>
              <a:t>3</a:t>
            </a:r>
            <a:r>
              <a:rPr lang="en-US" sz="2000" b="0" dirty="0" smtClean="0"/>
              <a:t>dB for length &lt; 10 </a:t>
            </a:r>
            <a:r>
              <a:rPr lang="en-US" sz="2000" b="0" dirty="0" smtClean="0">
                <a:latin typeface="Symbol" pitchFamily="18" charset="2"/>
              </a:rPr>
              <a:t>m</a:t>
            </a:r>
            <a:r>
              <a:rPr lang="en-US" sz="2000" b="0" dirty="0" smtClean="0"/>
              <a:t>m,  and a total modulation speed &gt;</a:t>
            </a:r>
            <a:r>
              <a:rPr lang="en-US" sz="800" b="0" dirty="0" smtClean="0"/>
              <a:t>  </a:t>
            </a:r>
            <a:r>
              <a:rPr lang="en-US" sz="2000" b="0" dirty="0" smtClean="0"/>
              <a:t>40</a:t>
            </a:r>
            <a:r>
              <a:rPr lang="en-US" sz="500" b="0" dirty="0" smtClean="0"/>
              <a:t> </a:t>
            </a:r>
            <a:r>
              <a:rPr lang="en-US" sz="2000" b="0" dirty="0" err="1" smtClean="0"/>
              <a:t>Gbit</a:t>
            </a:r>
            <a:r>
              <a:rPr lang="en-US" sz="2000" b="0" dirty="0" smtClean="0"/>
              <a:t>/s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152932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2060"/>
                </a:solidFill>
              </a:rPr>
              <a:t>Tasks</a:t>
            </a:r>
          </a:p>
        </p:txBody>
      </p:sp>
      <p:graphicFrame>
        <p:nvGraphicFramePr>
          <p:cNvPr id="4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183883"/>
              </p:ext>
            </p:extLst>
          </p:nvPr>
        </p:nvGraphicFramePr>
        <p:xfrm>
          <a:off x="347057" y="1268760"/>
          <a:ext cx="8424934" cy="3448392"/>
        </p:xfrm>
        <a:graphic>
          <a:graphicData uri="http://schemas.openxmlformats.org/drawingml/2006/table">
            <a:tbl>
              <a:tblPr firstRow="1" bandRow="1"/>
              <a:tblGrid>
                <a:gridCol w="1118354"/>
                <a:gridCol w="5767902"/>
                <a:gridCol w="1538678"/>
              </a:tblGrid>
              <a:tr h="43204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Names of the Tasks</a:t>
                      </a:r>
                      <a:endParaRPr lang="en-GB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Time Period [months]</a:t>
                      </a:r>
                      <a:endParaRPr lang="en-GB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Task 3.1</a:t>
                      </a:r>
                      <a:endParaRPr lang="en-GB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Modelling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of plasmonic laser and optimization of bonding technology</a:t>
                      </a:r>
                      <a:endParaRPr lang="en-GB" b="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/>
                        <a:t>1 – 6</a:t>
                      </a:r>
                      <a:endParaRPr lang="en-GB" b="0" dirty="0"/>
                    </a:p>
                  </a:txBody>
                  <a:tcPr anchor="ctr">
                    <a:noFill/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Task 3.2</a:t>
                      </a:r>
                      <a:endParaRPr lang="en-GB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Modelling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of plasmonic modulator</a:t>
                      </a:r>
                      <a:endParaRPr lang="en-GB" b="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/>
                        <a:t>1 – 18</a:t>
                      </a:r>
                      <a:endParaRPr lang="en-GB" b="0" dirty="0"/>
                    </a:p>
                  </a:txBody>
                  <a:tcPr anchor="ctr">
                    <a:noFill/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Task</a:t>
                      </a:r>
                      <a:r>
                        <a:rPr lang="de-DE" baseline="0" dirty="0" smtClean="0"/>
                        <a:t> 3.3</a:t>
                      </a:r>
                      <a:endParaRPr lang="en-GB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Fabrication of plasmonic/metallic nanolaser</a:t>
                      </a:r>
                      <a:endParaRPr lang="en-GB" b="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/>
                        <a:t>7 – 30</a:t>
                      </a:r>
                      <a:endParaRPr lang="en-GB" b="0" dirty="0"/>
                    </a:p>
                  </a:txBody>
                  <a:tcPr anchor="ctr">
                    <a:noFill/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Task</a:t>
                      </a:r>
                      <a:r>
                        <a:rPr lang="de-DE" baseline="0" dirty="0" smtClean="0"/>
                        <a:t> 3.4</a:t>
                      </a:r>
                      <a:endParaRPr lang="en-GB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Fabrication of Si-plasmonic modulators</a:t>
                      </a:r>
                      <a:endParaRPr lang="en-GB" b="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/>
                        <a:t>7 – 27</a:t>
                      </a:r>
                      <a:endParaRPr lang="en-GB" b="0" dirty="0"/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337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2060"/>
                </a:solidFill>
              </a:rPr>
              <a:t>Milestones</a:t>
            </a:r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4683644"/>
              </p:ext>
            </p:extLst>
          </p:nvPr>
        </p:nvGraphicFramePr>
        <p:xfrm>
          <a:off x="179512" y="1340768"/>
          <a:ext cx="8820981" cy="4414520"/>
        </p:xfrm>
        <a:graphic>
          <a:graphicData uri="http://schemas.openxmlformats.org/drawingml/2006/table">
            <a:tbl>
              <a:tblPr firstRow="1" bandRow="1"/>
              <a:tblGrid>
                <a:gridCol w="933296"/>
                <a:gridCol w="5955817"/>
                <a:gridCol w="947709"/>
                <a:gridCol w="984159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Names of the Milestones</a:t>
                      </a:r>
                      <a:endParaRPr lang="en-GB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err="1" smtClean="0"/>
                        <a:t>Month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/>
                        <a:t>Partner</a:t>
                      </a:r>
                      <a:endParaRPr lang="en-GB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MS8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Decision on an optimized structure for metallic/plasmonic nanolaser</a:t>
                      </a:r>
                      <a:r>
                        <a:rPr lang="en-GB" baseline="0" dirty="0" smtClean="0"/>
                        <a:t> and its coupling to a Si-waveguide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6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TU/e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MS9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Decision on an optimized structure for plasmonic modulator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6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KIT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MS10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Grown wafer structure</a:t>
                      </a:r>
                      <a:r>
                        <a:rPr lang="en-GB" baseline="0" dirty="0" smtClean="0"/>
                        <a:t> for plasmonic lasers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12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TU/e</a:t>
                      </a:r>
                      <a:endParaRPr lang="en-GB" dirty="0" smtClean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MS11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Fabrication of plasmonic modulator on a SOI platform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15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KIT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MS12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Decision on an optimized structure for plasmonic modulator with a maximum loss of 20dB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18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KIT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MS13</a:t>
                      </a:r>
                      <a:endParaRPr lang="en-GB" dirty="0"/>
                    </a:p>
                  </a:txBody>
                  <a:tcPr anchor="ctr">
                    <a:solidFill>
                      <a:srgbClr val="F8F2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Initial characterization of </a:t>
                      </a:r>
                      <a:r>
                        <a:rPr lang="en-GB" dirty="0" err="1" smtClean="0"/>
                        <a:t>unbonded</a:t>
                      </a:r>
                      <a:r>
                        <a:rPr lang="en-GB" dirty="0" smtClean="0"/>
                        <a:t> plasmonic lasers</a:t>
                      </a:r>
                    </a:p>
                  </a:txBody>
                  <a:tcPr anchor="ctr">
                    <a:solidFill>
                      <a:srgbClr val="F8F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18</a:t>
                      </a:r>
                      <a:endParaRPr lang="en-GB" dirty="0"/>
                    </a:p>
                  </a:txBody>
                  <a:tcPr anchor="ctr">
                    <a:solidFill>
                      <a:srgbClr val="F8F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TU/e</a:t>
                      </a:r>
                      <a:endParaRPr lang="en-GB" dirty="0"/>
                    </a:p>
                  </a:txBody>
                  <a:tcPr anchor="ctr">
                    <a:solidFill>
                      <a:srgbClr val="F8F2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MS14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Initial testing and characterization of plasmonic modulators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21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KIT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*MS15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Initial testing of bonded plasmonic lasers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24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TU/e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325740" y="6027752"/>
            <a:ext cx="573656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Aft>
                <a:spcPct val="20000"/>
              </a:spcAft>
            </a:pPr>
            <a:r>
              <a:rPr lang="en-US" sz="1800" dirty="0" smtClean="0">
                <a:solidFill>
                  <a:srgbClr val="002060"/>
                </a:solidFill>
              </a:rPr>
              <a:t>*MS15 to be updated after demonstration of nanolaser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33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2060"/>
                </a:solidFill>
              </a:rPr>
              <a:t>Deliverables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340951"/>
              </p:ext>
            </p:extLst>
          </p:nvPr>
        </p:nvGraphicFramePr>
        <p:xfrm>
          <a:off x="161509" y="1484784"/>
          <a:ext cx="8820981" cy="2397760"/>
        </p:xfrm>
        <a:graphic>
          <a:graphicData uri="http://schemas.openxmlformats.org/drawingml/2006/table">
            <a:tbl>
              <a:tblPr firstRow="1" bandRow="1"/>
              <a:tblGrid>
                <a:gridCol w="850162"/>
                <a:gridCol w="6038951"/>
                <a:gridCol w="947709"/>
                <a:gridCol w="984159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err="1" smtClean="0"/>
                        <a:t>Names</a:t>
                      </a:r>
                      <a:r>
                        <a:rPr lang="de-DE" b="1" baseline="0" dirty="0" smtClean="0"/>
                        <a:t> </a:t>
                      </a:r>
                      <a:r>
                        <a:rPr lang="de-DE" b="1" baseline="0" dirty="0" err="1" smtClean="0"/>
                        <a:t>of</a:t>
                      </a:r>
                      <a:r>
                        <a:rPr lang="de-DE" b="1" baseline="0" dirty="0" smtClean="0"/>
                        <a:t> </a:t>
                      </a:r>
                      <a:r>
                        <a:rPr lang="de-DE" b="1" baseline="0" dirty="0" err="1" smtClean="0"/>
                        <a:t>the</a:t>
                      </a:r>
                      <a:r>
                        <a:rPr lang="de-DE" b="1" baseline="0" dirty="0" smtClean="0"/>
                        <a:t> </a:t>
                      </a:r>
                      <a:r>
                        <a:rPr lang="de-DE" b="1" baseline="0" dirty="0" err="1" smtClean="0"/>
                        <a:t>Deliverables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err="1" smtClean="0"/>
                        <a:t>Month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/>
                        <a:t>Partner</a:t>
                      </a:r>
                      <a:endParaRPr lang="en-GB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D3.1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Report on studies of optimized structure for metallic/plasmonic nanolaser and its coupling to Si</a:t>
                      </a:r>
                      <a:r>
                        <a:rPr lang="en-GB" baseline="0" dirty="0" smtClean="0"/>
                        <a:t>-</a:t>
                      </a:r>
                      <a:r>
                        <a:rPr lang="en-GB" dirty="0" smtClean="0"/>
                        <a:t>waveguide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12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TU/e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D3.2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Report on modelling of the modulator structure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12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KIT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*D3.3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Fabrication of plasmonic laser device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24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TU/e</a:t>
                      </a:r>
                      <a:endParaRPr lang="en-GB" dirty="0" smtClean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D3.4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Report on fabrication of modulators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24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KIT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325740" y="6027752"/>
            <a:ext cx="573656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Aft>
                <a:spcPct val="20000"/>
              </a:spcAft>
            </a:pPr>
            <a:r>
              <a:rPr lang="en-US" sz="1800" dirty="0" smtClean="0">
                <a:solidFill>
                  <a:srgbClr val="002060"/>
                </a:solidFill>
              </a:rPr>
              <a:t>*D3.3 to be updated after demonstration of nanolaser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40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 smtClean="0"/>
              <a:t>Metallic/Plasmonic Laser Approaches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48048" y="1194379"/>
            <a:ext cx="298367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 smtClean="0"/>
              <a:t>Fabry-Perot plasmonic laser </a:t>
            </a:r>
            <a:r>
              <a:rPr lang="en-US" sz="2000" baseline="30000" dirty="0" smtClean="0"/>
              <a:t>[1]</a:t>
            </a:r>
            <a:endParaRPr lang="en-US" sz="2000" b="0" baseline="30000" dirty="0"/>
          </a:p>
        </p:txBody>
      </p:sp>
      <p:pic>
        <p:nvPicPr>
          <p:cNvPr id="10" name="Picture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/>
          <a:stretch/>
        </p:blipFill>
        <p:spPr bwMode="auto">
          <a:xfrm>
            <a:off x="1146165" y="2077141"/>
            <a:ext cx="1386859" cy="207737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771046" y="4411499"/>
            <a:ext cx="2231691" cy="923330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0" lvl="1" algn="ctr"/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High propagation loss and poor active confinement</a:t>
            </a:r>
            <a:endParaRPr lang="en-US" sz="1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7163529" y="5120051"/>
            <a:ext cx="1608345" cy="646331"/>
          </a:xfrm>
          <a:prstGeom prst="rect">
            <a:avLst/>
          </a:prstGeom>
          <a:solidFill>
            <a:srgbClr val="28CE2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marL="0" indent="0" algn="r" eaLnBrk="1" hangingPunct="1">
              <a:lnSpc>
                <a:spcPct val="100000"/>
              </a:lnSpc>
              <a:spcAft>
                <a:spcPct val="20000"/>
              </a:spcAft>
            </a:pPr>
            <a:r>
              <a:rPr lang="en-US" sz="1800" dirty="0" smtClean="0">
                <a:solidFill>
                  <a:srgbClr val="002060"/>
                </a:solidFill>
              </a:rPr>
              <a:t>Reported in MS8 &amp; D3.1</a:t>
            </a:r>
            <a:endParaRPr lang="en-US" sz="1800" dirty="0">
              <a:solidFill>
                <a:srgbClr val="00206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292080" y="4237532"/>
            <a:ext cx="1651360" cy="1570560"/>
            <a:chOff x="5292080" y="4220280"/>
            <a:chExt cx="1651360" cy="1570560"/>
          </a:xfrm>
        </p:grpSpPr>
        <p:pic>
          <p:nvPicPr>
            <p:cNvPr id="12" name="Picture 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92" t="33602" r="13482" b="1613"/>
            <a:stretch/>
          </p:blipFill>
          <p:spPr bwMode="auto">
            <a:xfrm>
              <a:off x="5292080" y="4221088"/>
              <a:ext cx="1651360" cy="1569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6444208" y="4220280"/>
              <a:ext cx="4180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0" dirty="0" smtClean="0">
                  <a:solidFill>
                    <a:schemeClr val="bg1"/>
                  </a:solidFill>
                </a:rPr>
                <a:t>xy</a:t>
              </a:r>
              <a:endParaRPr lang="en-US" sz="1800" b="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617122" y="3702610"/>
            <a:ext cx="542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</a:rPr>
              <a:t>|E|</a:t>
            </a:r>
            <a:r>
              <a:rPr lang="en-US" sz="1800" b="0" baseline="30000" dirty="0">
                <a:solidFill>
                  <a:schemeClr val="bg1"/>
                </a:solidFill>
              </a:rPr>
              <a:t>2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378832" y="5425888"/>
            <a:ext cx="542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</a:rPr>
              <a:t>|E|</a:t>
            </a:r>
            <a:r>
              <a:rPr lang="en-US" sz="1800" b="0" baseline="30000" dirty="0">
                <a:solidFill>
                  <a:schemeClr val="bg1"/>
                </a:solidFill>
              </a:rPr>
              <a:t>2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3314" name="Picture 2" descr="C:\Users\vcalzadilla\Desktop\nanolaser_v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579" y="1570812"/>
            <a:ext cx="5822925" cy="264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http://www.cristinacabal.com/imagenes/tick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10"/>
          <a:stretch/>
        </p:blipFill>
        <p:spPr bwMode="auto">
          <a:xfrm>
            <a:off x="4090301" y="3380234"/>
            <a:ext cx="543744" cy="644751"/>
          </a:xfrm>
          <a:prstGeom prst="rect">
            <a:avLst/>
          </a:prstGeom>
          <a:noFill/>
          <a:extLst/>
        </p:spPr>
      </p:pic>
      <p:sp>
        <p:nvSpPr>
          <p:cNvPr id="24" name="Rectangle 23"/>
          <p:cNvSpPr/>
          <p:nvPr/>
        </p:nvSpPr>
        <p:spPr>
          <a:xfrm>
            <a:off x="1547664" y="5991671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b="0" dirty="0" smtClean="0">
                <a:solidFill>
                  <a:srgbClr val="002060"/>
                </a:solidFill>
              </a:rPr>
              <a:t>[1</a:t>
            </a:r>
            <a:r>
              <a:rPr lang="en-US" sz="1200" dirty="0">
                <a:solidFill>
                  <a:srgbClr val="002060"/>
                </a:solidFill>
              </a:rPr>
              <a:t>] V. </a:t>
            </a:r>
            <a:r>
              <a:rPr lang="en-US" sz="1200" dirty="0" smtClean="0">
                <a:solidFill>
                  <a:srgbClr val="002060"/>
                </a:solidFill>
              </a:rPr>
              <a:t>Dolores-Calzadilla, </a:t>
            </a:r>
            <a:r>
              <a:rPr lang="en-US" sz="1200" dirty="0">
                <a:solidFill>
                  <a:srgbClr val="002060"/>
                </a:solidFill>
              </a:rPr>
              <a:t>et al., Towards plasmonic lasers for optical interconnects, </a:t>
            </a:r>
            <a:r>
              <a:rPr lang="en-US" sz="1200" dirty="0" smtClean="0">
                <a:solidFill>
                  <a:srgbClr val="002060"/>
                </a:solidFill>
              </a:rPr>
              <a:t>ICTON 2012.</a:t>
            </a:r>
            <a:endParaRPr lang="en-US" sz="1200" dirty="0">
              <a:solidFill>
                <a:srgbClr val="002060"/>
              </a:solidFill>
            </a:endParaRPr>
          </a:p>
          <a:p>
            <a:pPr algn="l"/>
            <a:r>
              <a:rPr lang="en-US" sz="1200" b="0" dirty="0" smtClean="0">
                <a:solidFill>
                  <a:srgbClr val="002060"/>
                </a:solidFill>
              </a:rPr>
              <a:t>[</a:t>
            </a:r>
            <a:r>
              <a:rPr lang="en-US" sz="1200" b="0" dirty="0">
                <a:solidFill>
                  <a:srgbClr val="002060"/>
                </a:solidFill>
              </a:rPr>
              <a:t>2</a:t>
            </a:r>
            <a:r>
              <a:rPr lang="en-US" sz="1200" dirty="0">
                <a:solidFill>
                  <a:srgbClr val="002060"/>
                </a:solidFill>
              </a:rPr>
              <a:t>] V. </a:t>
            </a:r>
            <a:r>
              <a:rPr lang="en-US" sz="1200" dirty="0" smtClean="0">
                <a:solidFill>
                  <a:srgbClr val="002060"/>
                </a:solidFill>
              </a:rPr>
              <a:t>Dolores-Calzadilla, </a:t>
            </a:r>
            <a:r>
              <a:rPr lang="en-US" sz="1200" dirty="0">
                <a:solidFill>
                  <a:srgbClr val="002060"/>
                </a:solidFill>
              </a:rPr>
              <a:t>et al., Waveguide-coupler nanolasers in III-V membranes on silicon , </a:t>
            </a:r>
            <a:r>
              <a:rPr lang="en-US" sz="1200" dirty="0" smtClean="0">
                <a:solidFill>
                  <a:srgbClr val="002060"/>
                </a:solidFill>
              </a:rPr>
              <a:t>ICTON 2013.</a:t>
            </a:r>
            <a:endParaRPr lang="en-US" sz="1200" dirty="0">
              <a:solidFill>
                <a:srgbClr val="002060"/>
              </a:solidFill>
            </a:endParaRPr>
          </a:p>
          <a:p>
            <a:pPr algn="l"/>
            <a:endParaRPr lang="en-GB" sz="1200" b="0" dirty="0">
              <a:solidFill>
                <a:srgbClr val="002060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442316" y="1202779"/>
            <a:ext cx="43295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 smtClean="0"/>
              <a:t>Metallo-dielectric nanolaser </a:t>
            </a:r>
            <a:r>
              <a:rPr lang="en-US" sz="2000" baseline="30000" dirty="0" smtClean="0"/>
              <a:t>[2]</a:t>
            </a:r>
            <a:endParaRPr lang="en-US" sz="2000" b="0" baseline="30000" dirty="0"/>
          </a:p>
        </p:txBody>
      </p:sp>
    </p:spTree>
    <p:extLst>
      <p:ext uri="{BB962C8B-B14F-4D97-AF65-F5344CB8AC3E}">
        <p14:creationId xmlns:p14="http://schemas.microsoft.com/office/powerpoint/2010/main" val="413268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648050" y="1194379"/>
            <a:ext cx="7390482" cy="298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 smtClean="0"/>
              <a:t>Optical and electrical optimization</a:t>
            </a:r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dirty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dirty="0" smtClean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dirty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dirty="0" smtClean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dirty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1500" dirty="0" smtClean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 smtClean="0"/>
              <a:t>Direct modulation (small signal response)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2484101" y="1753394"/>
            <a:ext cx="4497158" cy="1698927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 algn="l">
              <a:spcAft>
                <a:spcPct val="20000"/>
              </a:spcAft>
              <a:buFont typeface="Arial" pitchFamily="34" charset="0"/>
              <a:buChar char="•"/>
            </a:pPr>
            <a:r>
              <a:rPr lang="en-US" sz="1800" b="0" dirty="0" smtClean="0">
                <a:solidFill>
                  <a:srgbClr val="002060"/>
                </a:solidFill>
              </a:rPr>
              <a:t>Q ~ 530 @ </a:t>
            </a:r>
            <a:r>
              <a:rPr lang="en-US" sz="1800" dirty="0">
                <a:solidFill>
                  <a:srgbClr val="002060"/>
                </a:solidFill>
              </a:rPr>
              <a:t>1.55 </a:t>
            </a:r>
            <a:r>
              <a:rPr lang="en-US" sz="1800" dirty="0" smtClean="0">
                <a:solidFill>
                  <a:srgbClr val="002060"/>
                </a:solidFill>
              </a:rPr>
              <a:t>µm</a:t>
            </a:r>
            <a:endParaRPr lang="en-US" sz="1800" b="0" dirty="0" smtClean="0">
              <a:solidFill>
                <a:srgbClr val="002060"/>
              </a:solidFill>
            </a:endParaRPr>
          </a:p>
          <a:p>
            <a:pPr marL="231775" indent="-231775" algn="l">
              <a:spcAft>
                <a:spcPct val="20000"/>
              </a:spcAft>
              <a:buFont typeface="Arial" pitchFamily="34" charset="0"/>
              <a:buChar char="•"/>
            </a:pPr>
            <a:r>
              <a:rPr lang="en-US" sz="1800" b="0" dirty="0" smtClean="0">
                <a:solidFill>
                  <a:srgbClr val="002060"/>
                </a:solidFill>
              </a:rPr>
              <a:t> Threshold gain ~ 800 cm</a:t>
            </a:r>
            <a:r>
              <a:rPr lang="en-US" sz="1800" b="0" baseline="30000" dirty="0" smtClean="0">
                <a:solidFill>
                  <a:srgbClr val="002060"/>
                </a:solidFill>
              </a:rPr>
              <a:t>-1</a:t>
            </a:r>
          </a:p>
          <a:p>
            <a:pPr marL="231775" indent="-231775" algn="l">
              <a:spcAft>
                <a:spcPct val="20000"/>
              </a:spcAft>
              <a:buFont typeface="Arial" pitchFamily="34" charset="0"/>
              <a:buChar char="•"/>
            </a:pPr>
            <a:r>
              <a:rPr lang="en-US" sz="1800" b="0" dirty="0">
                <a:solidFill>
                  <a:srgbClr val="002060"/>
                </a:solidFill>
              </a:rPr>
              <a:t> </a:t>
            </a:r>
            <a:r>
              <a:rPr lang="en-US" sz="1800" b="0" dirty="0" smtClean="0">
                <a:solidFill>
                  <a:srgbClr val="002060"/>
                </a:solidFill>
              </a:rPr>
              <a:t>Threshold current ~ 120 µA</a:t>
            </a:r>
          </a:p>
          <a:p>
            <a:pPr marL="231775" indent="-231775" algn="l">
              <a:spcAft>
                <a:spcPct val="20000"/>
              </a:spcAft>
              <a:buFont typeface="Arial" pitchFamily="34" charset="0"/>
              <a:buChar char="•"/>
            </a:pPr>
            <a:r>
              <a:rPr lang="en-US" sz="1800" b="0" dirty="0">
                <a:solidFill>
                  <a:srgbClr val="002060"/>
                </a:solidFill>
              </a:rPr>
              <a:t> </a:t>
            </a:r>
            <a:r>
              <a:rPr lang="en-US" sz="1800" b="0" dirty="0" smtClean="0">
                <a:solidFill>
                  <a:srgbClr val="002060"/>
                </a:solidFill>
              </a:rPr>
              <a:t>Differential efficiency ~ 0.16</a:t>
            </a:r>
          </a:p>
          <a:p>
            <a:pPr marL="231775" indent="-231775" algn="l">
              <a:spcAft>
                <a:spcPct val="20000"/>
              </a:spcAft>
              <a:buFont typeface="Arial" pitchFamily="34" charset="0"/>
              <a:buChar char="•"/>
            </a:pPr>
            <a:r>
              <a:rPr lang="en-US" sz="1800" b="0" dirty="0">
                <a:solidFill>
                  <a:srgbClr val="002060"/>
                </a:solidFill>
              </a:rPr>
              <a:t> </a:t>
            </a:r>
            <a:r>
              <a:rPr lang="en-US" sz="1800" b="0" dirty="0" smtClean="0">
                <a:solidFill>
                  <a:srgbClr val="002060"/>
                </a:solidFill>
              </a:rPr>
              <a:t>Output power ~ 40 </a:t>
            </a:r>
            <a:r>
              <a:rPr lang="en-US" sz="1800" b="0" dirty="0">
                <a:solidFill>
                  <a:srgbClr val="002060"/>
                </a:solidFill>
              </a:rPr>
              <a:t>µ</a:t>
            </a:r>
            <a:r>
              <a:rPr lang="en-US" sz="1800" b="0" dirty="0" smtClean="0">
                <a:solidFill>
                  <a:srgbClr val="002060"/>
                </a:solidFill>
              </a:rPr>
              <a:t>W @ 420 </a:t>
            </a:r>
            <a:r>
              <a:rPr lang="en-US" sz="1800" b="0" dirty="0">
                <a:solidFill>
                  <a:srgbClr val="002060"/>
                </a:solidFill>
              </a:rPr>
              <a:t>µ</a:t>
            </a:r>
            <a:r>
              <a:rPr lang="en-US" sz="1800" b="0" dirty="0" smtClean="0">
                <a:solidFill>
                  <a:srgbClr val="002060"/>
                </a:solidFill>
              </a:rPr>
              <a:t>A (2V)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dirty="0"/>
              <a:t>Task 3.1 </a:t>
            </a:r>
            <a:r>
              <a:rPr lang="en-US" sz="3200" dirty="0" err="1">
                <a:solidFill>
                  <a:srgbClr val="002060"/>
                </a:solidFill>
              </a:rPr>
              <a:t>Modelling</a:t>
            </a:r>
            <a:r>
              <a:rPr lang="en-US" sz="3200" dirty="0">
                <a:solidFill>
                  <a:srgbClr val="002060"/>
                </a:solidFill>
              </a:rPr>
              <a:t> of the Nanolaser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7117260" y="2805990"/>
            <a:ext cx="1842543" cy="646331"/>
          </a:xfrm>
          <a:prstGeom prst="rect">
            <a:avLst/>
          </a:prstGeom>
          <a:solidFill>
            <a:srgbClr val="28CE2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marL="0" indent="0" algn="r" eaLnBrk="1" hangingPunct="1">
              <a:lnSpc>
                <a:spcPct val="100000"/>
              </a:lnSpc>
              <a:spcAft>
                <a:spcPct val="20000"/>
              </a:spcAft>
            </a:pPr>
            <a:r>
              <a:rPr lang="en-US" sz="1800" dirty="0" smtClean="0">
                <a:solidFill>
                  <a:srgbClr val="002060"/>
                </a:solidFill>
              </a:rPr>
              <a:t>Periodic report (M1-M18)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79713" y="4748605"/>
            <a:ext cx="2003092" cy="646331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0" lvl="1" algn="ctr"/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1800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&gt; 60 GHz</a:t>
            </a:r>
          </a:p>
          <a:p>
            <a:pPr marL="0" lvl="1" algn="ctr"/>
            <a:r>
              <a:rPr lang="en-US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or P</a:t>
            </a:r>
            <a:r>
              <a:rPr lang="en-US" sz="1800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out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50 </a:t>
            </a:r>
            <a:r>
              <a:rPr lang="en-US" sz="1800" dirty="0">
                <a:solidFill>
                  <a:srgbClr val="002060"/>
                </a:solidFill>
              </a:rPr>
              <a:t>µ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</a:t>
            </a:r>
            <a:endParaRPr lang="en-US" sz="1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707948" y="3981791"/>
            <a:ext cx="3333750" cy="2447925"/>
            <a:chOff x="2707948" y="3981791"/>
            <a:chExt cx="3333750" cy="2447925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7948" y="3981791"/>
              <a:ext cx="3333750" cy="2447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Connector 2"/>
            <p:cNvCxnSpPr/>
            <p:nvPr/>
          </p:nvCxnSpPr>
          <p:spPr>
            <a:xfrm>
              <a:off x="3182112" y="4908499"/>
              <a:ext cx="1101528" cy="0"/>
            </a:xfrm>
            <a:prstGeom prst="line">
              <a:avLst/>
            </a:prstGeom>
            <a:ln w="25400">
              <a:solidFill>
                <a:srgbClr val="FF99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4240378" y="4118458"/>
              <a:ext cx="0" cy="790042"/>
            </a:xfrm>
            <a:prstGeom prst="line">
              <a:avLst/>
            </a:prstGeom>
            <a:ln w="25400">
              <a:solidFill>
                <a:srgbClr val="FF99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74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LINAME" val="ᥫᦄᥙᦂ᥷ᦉᦉ᥿᥼᥿᥻᥺"/>
  <p:tag name="DATETIME" val="᥍᥅᥉᥅᥈᥆᥇᥉ᤶᤶ᥇᥈ᥐ᥆᥍ᥗᥣᤶ᤾ᥝᥣᥪ᥁᥈ᥐ᥆᤿"/>
  <p:tag name="DONEBY" val="ᥩᥪᥲᥗᦂ᥸᥻ᦈᦊᦅᤶᥩᥙᥗᥤᥚᥫᥨᥨᥗ"/>
  <p:tag name="IPADDRESS" val="ᥙᥪᥤ᥆᥆᥊᥊᥏᥉"/>
  <p:tag name="APPVER" val="᥉᥄᥆"/>
  <p:tag name="RANDOM" val="22"/>
  <p:tag name="CHECKSUM" val="᥊᥎᥉᥊"/>
</p:tagLst>
</file>

<file path=ppt/theme/theme1.xml><?xml version="1.0" encoding="utf-8"?>
<a:theme xmlns:a="http://schemas.openxmlformats.org/drawingml/2006/main" name="1_PowerPoint_Template_IHQ">
  <a:themeElements>
    <a:clrScheme name="">
      <a:dk1>
        <a:srgbClr val="000000"/>
      </a:dk1>
      <a:lt1>
        <a:srgbClr val="FFFFFF"/>
      </a:lt1>
      <a:dk2>
        <a:srgbClr val="000000"/>
      </a:dk2>
      <a:lt2>
        <a:srgbClr val="707070"/>
      </a:lt2>
      <a:accent1>
        <a:srgbClr val="CC0000"/>
      </a:accent1>
      <a:accent2>
        <a:srgbClr val="CACACA"/>
      </a:accent2>
      <a:accent3>
        <a:srgbClr val="FFFFFF"/>
      </a:accent3>
      <a:accent4>
        <a:srgbClr val="000000"/>
      </a:accent4>
      <a:accent5>
        <a:srgbClr val="E2AAAA"/>
      </a:accent5>
      <a:accent6>
        <a:srgbClr val="B7B7B7"/>
      </a:accent6>
      <a:hlink>
        <a:srgbClr val="707070"/>
      </a:hlink>
      <a:folHlink>
        <a:srgbClr val="000000"/>
      </a:folHlink>
    </a:clrScheme>
    <a:fontScheme name="PowerPoint_Template_IHQ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_Template_IHQ 1">
        <a:dk1>
          <a:srgbClr val="000000"/>
        </a:dk1>
        <a:lt1>
          <a:srgbClr val="FFFFFF"/>
        </a:lt1>
        <a:dk2>
          <a:srgbClr val="000000"/>
        </a:dk2>
        <a:lt2>
          <a:srgbClr val="707070"/>
        </a:lt2>
        <a:accent1>
          <a:srgbClr val="FF0000"/>
        </a:accent1>
        <a:accent2>
          <a:srgbClr val="CACACA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B7B7B7"/>
        </a:accent6>
        <a:hlink>
          <a:srgbClr val="70707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_IHQ 2">
        <a:dk1>
          <a:srgbClr val="000000"/>
        </a:dk1>
        <a:lt1>
          <a:srgbClr val="FFFFFF"/>
        </a:lt1>
        <a:dk2>
          <a:srgbClr val="000000"/>
        </a:dk2>
        <a:lt2>
          <a:srgbClr val="707070"/>
        </a:lt2>
        <a:accent1>
          <a:srgbClr val="FF0000"/>
        </a:accent1>
        <a:accent2>
          <a:srgbClr val="CACACA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B7B7B7"/>
        </a:accent6>
        <a:hlink>
          <a:srgbClr val="70707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_IHQ 3">
        <a:dk1>
          <a:srgbClr val="000000"/>
        </a:dk1>
        <a:lt1>
          <a:srgbClr val="FFFFFF"/>
        </a:lt1>
        <a:dk2>
          <a:srgbClr val="000000"/>
        </a:dk2>
        <a:lt2>
          <a:srgbClr val="707070"/>
        </a:lt2>
        <a:accent1>
          <a:srgbClr val="CC0000"/>
        </a:accent1>
        <a:accent2>
          <a:srgbClr val="CACACA"/>
        </a:accent2>
        <a:accent3>
          <a:srgbClr val="FFFFFF"/>
        </a:accent3>
        <a:accent4>
          <a:srgbClr val="000000"/>
        </a:accent4>
        <a:accent5>
          <a:srgbClr val="E2AAAA"/>
        </a:accent5>
        <a:accent6>
          <a:srgbClr val="B7B7B7"/>
        </a:accent6>
        <a:hlink>
          <a:srgbClr val="0000FF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5_PowerPoint_Template_IHQ">
  <a:themeElements>
    <a:clrScheme name="2_PowerPoint_Template_IHQ 3">
      <a:dk1>
        <a:srgbClr val="000000"/>
      </a:dk1>
      <a:lt1>
        <a:srgbClr val="FFFFFF"/>
      </a:lt1>
      <a:dk2>
        <a:srgbClr val="000000"/>
      </a:dk2>
      <a:lt2>
        <a:srgbClr val="707070"/>
      </a:lt2>
      <a:accent1>
        <a:srgbClr val="CC0000"/>
      </a:accent1>
      <a:accent2>
        <a:srgbClr val="CACACA"/>
      </a:accent2>
      <a:accent3>
        <a:srgbClr val="FFFFFF"/>
      </a:accent3>
      <a:accent4>
        <a:srgbClr val="000000"/>
      </a:accent4>
      <a:accent5>
        <a:srgbClr val="E2AAAA"/>
      </a:accent5>
      <a:accent6>
        <a:srgbClr val="B7B7B7"/>
      </a:accent6>
      <a:hlink>
        <a:srgbClr val="0000FF"/>
      </a:hlink>
      <a:folHlink>
        <a:srgbClr val="000000"/>
      </a:folHlink>
    </a:clrScheme>
    <a:fontScheme name="2_PowerPoint_Template_IHQ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PowerPoint_Template_IHQ 1">
        <a:dk1>
          <a:srgbClr val="000000"/>
        </a:dk1>
        <a:lt1>
          <a:srgbClr val="FFFFFF"/>
        </a:lt1>
        <a:dk2>
          <a:srgbClr val="000000"/>
        </a:dk2>
        <a:lt2>
          <a:srgbClr val="707070"/>
        </a:lt2>
        <a:accent1>
          <a:srgbClr val="FF0000"/>
        </a:accent1>
        <a:accent2>
          <a:srgbClr val="CACACA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B7B7B7"/>
        </a:accent6>
        <a:hlink>
          <a:srgbClr val="70707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owerPoint_Template_IHQ 2">
        <a:dk1>
          <a:srgbClr val="000000"/>
        </a:dk1>
        <a:lt1>
          <a:srgbClr val="FFFFFF"/>
        </a:lt1>
        <a:dk2>
          <a:srgbClr val="000000"/>
        </a:dk2>
        <a:lt2>
          <a:srgbClr val="707070"/>
        </a:lt2>
        <a:accent1>
          <a:srgbClr val="FF0000"/>
        </a:accent1>
        <a:accent2>
          <a:srgbClr val="CACACA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B7B7B7"/>
        </a:accent6>
        <a:hlink>
          <a:srgbClr val="70707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owerPoint_Template_IHQ 3">
        <a:dk1>
          <a:srgbClr val="000000"/>
        </a:dk1>
        <a:lt1>
          <a:srgbClr val="FFFFFF"/>
        </a:lt1>
        <a:dk2>
          <a:srgbClr val="000000"/>
        </a:dk2>
        <a:lt2>
          <a:srgbClr val="707070"/>
        </a:lt2>
        <a:accent1>
          <a:srgbClr val="CC0000"/>
        </a:accent1>
        <a:accent2>
          <a:srgbClr val="CACACA"/>
        </a:accent2>
        <a:accent3>
          <a:srgbClr val="FFFFFF"/>
        </a:accent3>
        <a:accent4>
          <a:srgbClr val="000000"/>
        </a:accent4>
        <a:accent5>
          <a:srgbClr val="E2AAAA"/>
        </a:accent5>
        <a:accent6>
          <a:srgbClr val="B7B7B7"/>
        </a:accent6>
        <a:hlink>
          <a:srgbClr val="0000FF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1235</Words>
  <Application>Microsoft Office PowerPoint</Application>
  <PresentationFormat>On-screen Show (4:3)</PresentationFormat>
  <Paragraphs>277</Paragraphs>
  <Slides>23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1_PowerPoint_Template_IHQ</vt:lpstr>
      <vt:lpstr>15_PowerPoint_Template_IHQ</vt:lpstr>
      <vt:lpstr>MSPhotoEd.3</vt:lpstr>
      <vt:lpstr>PowerPoint Presentation</vt:lpstr>
      <vt:lpstr>Outline</vt:lpstr>
      <vt:lpstr>WP3 Position in Project</vt:lpstr>
      <vt:lpstr>Objectives</vt:lpstr>
      <vt:lpstr>Tasks</vt:lpstr>
      <vt:lpstr>Milestones</vt:lpstr>
      <vt:lpstr>Deliverables</vt:lpstr>
      <vt:lpstr>Metallic/Plasmonic Laser Approaches</vt:lpstr>
      <vt:lpstr>PowerPoint Presentation</vt:lpstr>
      <vt:lpstr>Task 3.3 Fabrication of the Nanolaser</vt:lpstr>
      <vt:lpstr>PowerPoint Presentation</vt:lpstr>
      <vt:lpstr>Task 3.3 Fabrication of the Nanolaser</vt:lpstr>
      <vt:lpstr>Another Relevant Device</vt:lpstr>
      <vt:lpstr>Summary and Outlook (Laser)</vt:lpstr>
      <vt:lpstr>Long-term Outlook (Laser)</vt:lpstr>
      <vt:lpstr>Plasmonic Modulator Approaches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and Outlook (Modulator)</vt:lpstr>
    </vt:vector>
  </TitlesOfParts>
  <Company>Intracom S.A.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lzac</dc:creator>
  <cp:lastModifiedBy>Calzadilla, V.M.</cp:lastModifiedBy>
  <cp:revision>2621</cp:revision>
  <dcterms:created xsi:type="dcterms:W3CDTF">2001-06-14T07:23:40Z</dcterms:created>
  <dcterms:modified xsi:type="dcterms:W3CDTF">2014-11-04T17:17:45Z</dcterms:modified>
</cp:coreProperties>
</file>