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theme/themeOverride1.xml" ContentType="application/vnd.openxmlformats-officedocument.themeOverride+xml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0" r:id="rId2"/>
    <p:sldId id="403" r:id="rId3"/>
    <p:sldId id="426" r:id="rId4"/>
    <p:sldId id="443" r:id="rId5"/>
    <p:sldId id="428" r:id="rId6"/>
    <p:sldId id="444" r:id="rId7"/>
    <p:sldId id="445" r:id="rId8"/>
    <p:sldId id="450" r:id="rId9"/>
    <p:sldId id="468" r:id="rId10"/>
    <p:sldId id="470" r:id="rId11"/>
    <p:sldId id="469" r:id="rId12"/>
    <p:sldId id="453" r:id="rId13"/>
    <p:sldId id="465" r:id="rId14"/>
    <p:sldId id="466" r:id="rId15"/>
    <p:sldId id="446" r:id="rId16"/>
    <p:sldId id="467" r:id="rId17"/>
    <p:sldId id="454" r:id="rId18"/>
    <p:sldId id="463" r:id="rId19"/>
    <p:sldId id="456" r:id="rId20"/>
    <p:sldId id="457" r:id="rId21"/>
    <p:sldId id="464" r:id="rId22"/>
    <p:sldId id="459" r:id="rId23"/>
    <p:sldId id="471" r:id="rId24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00"/>
    <a:srgbClr val="0000DD"/>
    <a:srgbClr val="FFC94C"/>
    <a:srgbClr val="FFDC38"/>
    <a:srgbClr val="220060"/>
    <a:srgbClr val="262FDA"/>
    <a:srgbClr val="5A42BE"/>
    <a:srgbClr val="FBEEAD"/>
    <a:srgbClr val="66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6" autoAdjust="0"/>
    <p:restoredTop sz="93081" autoAdjust="0"/>
  </p:normalViewPr>
  <p:slideViewPr>
    <p:cSldViewPr>
      <p:cViewPr>
        <p:scale>
          <a:sx n="116" d="100"/>
          <a:sy n="116" d="100"/>
        </p:scale>
        <p:origin x="-8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605588" y="8961438"/>
            <a:ext cx="192087" cy="1524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 eaLnBrk="0" hangingPunct="0"/>
            <a:fld id="{23CF98DF-0AD2-1D42-A7E5-4C5009023063}" type="slidenum">
              <a:rPr lang="en-US" sz="1000" b="0">
                <a:solidFill>
                  <a:schemeClr val="tx1"/>
                </a:solidFill>
                <a:latin typeface="Tahoma" charset="0"/>
              </a:rPr>
              <a:pPr algn="r" eaLnBrk="0" hangingPunct="0"/>
              <a:t>‹Nr.›</a:t>
            </a:fld>
            <a:endParaRPr lang="en-US" sz="1000" b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27200" y="8932863"/>
            <a:ext cx="3114675" cy="2111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90416" tIns="44414" rIns="90416" bIns="44414">
            <a:spAutoFit/>
          </a:bodyPr>
          <a:lstStyle/>
          <a:p>
            <a:pPr algn="r" eaLnBrk="0" hangingPunct="0"/>
            <a:r>
              <a:rPr lang="en-US" sz="800" b="0">
                <a:solidFill>
                  <a:schemeClr val="tx1"/>
                </a:solidFill>
              </a:rPr>
              <a:t>University of Karlsruhe Proprietary – Use pursuant to instructions</a:t>
            </a:r>
          </a:p>
        </p:txBody>
      </p:sp>
    </p:spTree>
    <p:extLst>
      <p:ext uri="{BB962C8B-B14F-4D97-AF65-F5344CB8AC3E}">
        <p14:creationId xmlns:p14="http://schemas.microsoft.com/office/powerpoint/2010/main" val="3568110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2150"/>
            <a:ext cx="4554538" cy="341630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43400"/>
            <a:ext cx="5032375" cy="41148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0416" tIns="44414" rIns="90416" bIns="44414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5737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rtl="0" eaLnBrk="0" fontAlgn="base" hangingPunct="0"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00050" indent="-171450" algn="l" rtl="0" eaLnBrk="0" fontAlgn="base" hangingPunct="0">
      <a:spcBef>
        <a:spcPct val="30000"/>
      </a:spcBef>
      <a:spcAft>
        <a:spcPct val="0"/>
      </a:spcAft>
      <a:buSzPct val="100000"/>
      <a:buChar char="–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685800" indent="-114300" algn="l" rtl="0" eaLnBrk="0" fontAlgn="base" hangingPunct="0"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028700" indent="-171450" algn="l" rtl="0" eaLnBrk="0" fontAlgn="base" hangingPunct="0">
      <a:spcBef>
        <a:spcPct val="30000"/>
      </a:spcBef>
      <a:spcAft>
        <a:spcPct val="0"/>
      </a:spcAft>
      <a:buSzPct val="100000"/>
      <a:buChar char="–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baseline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>
              <a:sym typeface="Wingding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themeOverride" Target="../theme/themeOverride1.xml"/><Relationship Id="rId2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1422" y="1931987"/>
            <a:ext cx="9037945" cy="1800225"/>
          </a:xfrm>
          <a:prstGeom prst="rect">
            <a:avLst/>
          </a:prstGeom>
          <a:solidFill>
            <a:srgbClr val="220060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txBody>
          <a:bodyPr wrap="none" lIns="0" tIns="0" rIns="0" bIns="0" anchor="ctr"/>
          <a:lstStyle/>
          <a:p>
            <a:pPr algn="ctr" eaLnBrk="0" hangingPunct="0">
              <a:defRPr/>
            </a:pPr>
            <a:endParaRPr lang="en-US" altLang="en-US" sz="16800" b="0">
              <a:solidFill>
                <a:srgbClr val="666666"/>
              </a:solidFill>
              <a:latin typeface="Times New Roman" pitchFamily="18" charset="0"/>
              <a:ea typeface="+mn-ea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380288" y="260350"/>
          <a:ext cx="14859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110" r:id="rId4" imgW="3895238" imgH="2809524" progId="MSPhotoEd.3">
                  <p:embed/>
                </p:oleObj>
              </mc:Choice>
              <mc:Fallback>
                <p:oleObj r:id="rId4" imgW="3895238" imgH="2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260350"/>
                        <a:ext cx="1485900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51375"/>
            <a:ext cx="32400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3276600" y="4724400"/>
            <a:ext cx="5616575" cy="8810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Nano Scale Disruptive Silicon-Plasmonic Platform for Chip-to-Chip Interconnection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www.navolchi.eu</a:t>
            </a:r>
          </a:p>
        </p:txBody>
      </p:sp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664777" y="333375"/>
            <a:ext cx="6317435" cy="1154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tx1"/>
                </a:solidFill>
              </a:rPr>
              <a:t>NAVOLCHI</a:t>
            </a:r>
            <a:r>
              <a:rPr lang="en-US" dirty="0"/>
              <a:t> 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Review Meeting</a:t>
            </a:r>
            <a:r>
              <a:rPr lang="en-US" sz="24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November </a:t>
            </a:r>
            <a:r>
              <a:rPr lang="en-US" sz="1800" dirty="0" smtClean="0"/>
              <a:t>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2014, </a:t>
            </a:r>
            <a:r>
              <a:rPr lang="en-US" sz="1800" dirty="0"/>
              <a:t>Brussels</a:t>
            </a:r>
            <a:endParaRPr lang="de-DE" sz="1800" dirty="0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7451725" y="1452563"/>
            <a:ext cx="1439863" cy="3302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FP7-ICT-2011-7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GA 288869</a:t>
            </a:r>
          </a:p>
        </p:txBody>
      </p:sp>
    </p:spTree>
    <p:extLst>
      <p:ext uri="{BB962C8B-B14F-4D97-AF65-F5344CB8AC3E}">
        <p14:creationId xmlns:p14="http://schemas.microsoft.com/office/powerpoint/2010/main" val="1648107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3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61138" y="333375"/>
            <a:ext cx="2125662" cy="57927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0975" y="333375"/>
            <a:ext cx="6227763" cy="5792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2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69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4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6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73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755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9428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image" Target="../media/image2.png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76" name="Picture 49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130925"/>
            <a:ext cx="17446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643063" y="6500813"/>
            <a:ext cx="6526212" cy="1651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N</a:t>
            </a:r>
            <a:r>
              <a:rPr lang="en-US" sz="1200"/>
              <a:t>ano Scale Disruptive Silicon-Plasmonic Platform for Chip-to-Chip Interconnection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8429625" y="6500813"/>
            <a:ext cx="365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00000"/>
              </a:lnSpc>
            </a:pPr>
            <a:fld id="{C5A7106A-3D2B-FE4D-913C-1E022C7DA529}" type="slidenum">
              <a:rPr lang="en-US" sz="1400"/>
              <a:pPr algn="l">
                <a:lnSpc>
                  <a:spcPct val="100000"/>
                </a:lnSpc>
              </a:pPr>
              <a:t>‹Nr.›</a:t>
            </a:fld>
            <a:endParaRPr lang="en-US" sz="1400"/>
          </a:p>
        </p:txBody>
      </p:sp>
      <p:graphicFrame>
        <p:nvGraphicFramePr>
          <p:cNvPr id="60470" name="Object 54"/>
          <p:cNvGraphicFramePr>
            <a:graphicFrameLocks noChangeAspect="1"/>
          </p:cNvGraphicFramePr>
          <p:nvPr/>
        </p:nvGraphicFramePr>
        <p:xfrm>
          <a:off x="7740650" y="115888"/>
          <a:ext cx="1143000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32" r:id="rId15" imgW="3895238" imgH="2809524" progId="MSPhotoEd.3">
                  <p:embed/>
                </p:oleObj>
              </mc:Choice>
              <mc:Fallback>
                <p:oleObj r:id="rId15" imgW="3895238" imgH="2809524" progId="MSPhotoEd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115888"/>
                        <a:ext cx="1143000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475" name="Gerade Verbindung 10"/>
          <p:cNvCxnSpPr>
            <a:cxnSpLocks noChangeShapeType="1"/>
          </p:cNvCxnSpPr>
          <p:nvPr/>
        </p:nvCxnSpPr>
        <p:spPr bwMode="auto">
          <a:xfrm>
            <a:off x="1619250" y="6430963"/>
            <a:ext cx="7310438" cy="22225"/>
          </a:xfrm>
          <a:prstGeom prst="line">
            <a:avLst/>
          </a:prstGeom>
          <a:noFill/>
          <a:ln w="19050">
            <a:solidFill>
              <a:srgbClr val="262FD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77" name="Gerade Verbindung 10"/>
          <p:cNvCxnSpPr>
            <a:cxnSpLocks noChangeShapeType="1"/>
          </p:cNvCxnSpPr>
          <p:nvPr/>
        </p:nvCxnSpPr>
        <p:spPr bwMode="auto">
          <a:xfrm>
            <a:off x="177800" y="765175"/>
            <a:ext cx="741838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2pPr>
      <a:lvl3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3pPr>
      <a:lvl4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4pPr>
      <a:lvl5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Font typeface="Wingdings" charset="0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•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jpeg"/><Relationship Id="rId5" Type="http://schemas.openxmlformats.org/officeDocument/2006/relationships/image" Target="../media/image20.emf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emf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emf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3.emf"/><Relationship Id="rId5" Type="http://schemas.openxmlformats.org/officeDocument/2006/relationships/image" Target="../media/image34.jpeg"/><Relationship Id="rId6" Type="http://schemas.openxmlformats.org/officeDocument/2006/relationships/package" Target="../embeddings/Documento_de_Microsoft_Word1.docx"/><Relationship Id="rId7" Type="http://schemas.openxmlformats.org/officeDocument/2006/relationships/image" Target="../media/image3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5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4.jpeg"/><Relationship Id="rId5" Type="http://schemas.microsoft.com/office/2007/relationships/hdphoto" Target="../media/hdphoto2.wdp"/><Relationship Id="rId6" Type="http://schemas.openxmlformats.org/officeDocument/2006/relationships/image" Target="../media/image45.jpeg"/><Relationship Id="rId7" Type="http://schemas.openxmlformats.org/officeDocument/2006/relationships/package" Target="../embeddings/Documento_de_Microsoft_Word2.docx"/><Relationship Id="rId8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microsoft.com/office/2007/relationships/hdphoto" Target="../media/hdphoto3.wdp"/><Relationship Id="rId7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ext Box 10"/>
          <p:cNvSpPr txBox="1">
            <a:spLocks noChangeArrowheads="1"/>
          </p:cNvSpPr>
          <p:nvPr/>
        </p:nvSpPr>
        <p:spPr bwMode="auto">
          <a:xfrm>
            <a:off x="323850" y="2133600"/>
            <a:ext cx="838200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Work Package </a:t>
            </a:r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>
                <a:solidFill>
                  <a:schemeClr val="bg1"/>
                </a:solidFill>
              </a:rPr>
              <a:t> Presentation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“</a:t>
            </a:r>
            <a:r>
              <a:rPr lang="en-US" sz="2000" dirty="0">
                <a:solidFill>
                  <a:schemeClr val="bg1"/>
                </a:solidFill>
              </a:rPr>
              <a:t>Project NAVOLCHI”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Juan </a:t>
            </a:r>
            <a:r>
              <a:rPr lang="en-US" sz="2000" dirty="0">
                <a:solidFill>
                  <a:srgbClr val="FF0000"/>
                </a:solidFill>
              </a:rPr>
              <a:t>P. </a:t>
            </a:r>
            <a:r>
              <a:rPr lang="en-US" sz="2000" dirty="0" err="1">
                <a:solidFill>
                  <a:srgbClr val="FF0000"/>
                </a:solidFill>
              </a:rPr>
              <a:t>Martínez</a:t>
            </a:r>
            <a:r>
              <a:rPr lang="en-US" sz="2000" dirty="0">
                <a:solidFill>
                  <a:srgbClr val="FF0000"/>
                </a:solidFill>
              </a:rPr>
              <a:t> Pastor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</a:rPr>
              <a:t>University of </a:t>
            </a:r>
            <a:r>
              <a:rPr lang="en-US" sz="2000" dirty="0" smtClean="0">
                <a:solidFill>
                  <a:srgbClr val="FF0000"/>
                </a:solidFill>
              </a:rPr>
              <a:t>Valencia,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Spain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/>
          <p:cNvGrpSpPr/>
          <p:nvPr/>
        </p:nvGrpSpPr>
        <p:grpSpPr>
          <a:xfrm>
            <a:off x="4067944" y="832494"/>
            <a:ext cx="3888431" cy="3532610"/>
            <a:chOff x="4067944" y="832494"/>
            <a:chExt cx="3888431" cy="3532610"/>
          </a:xfrm>
        </p:grpSpPr>
        <p:grpSp>
          <p:nvGrpSpPr>
            <p:cNvPr id="4" name="Agrupar 3"/>
            <p:cNvGrpSpPr/>
            <p:nvPr/>
          </p:nvGrpSpPr>
          <p:grpSpPr>
            <a:xfrm>
              <a:off x="4067944" y="832494"/>
              <a:ext cx="3888431" cy="3532610"/>
              <a:chOff x="4644008" y="904502"/>
              <a:chExt cx="3890087" cy="3460602"/>
            </a:xfrm>
          </p:grpSpPr>
          <p:pic>
            <p:nvPicPr>
              <p:cNvPr id="15" name="Picture 4" descr="Macintosh HD:Users:pgeirega:Documents:Phd:Experimenteel - Other:Metingen:Transiente Absorptie:2014:2014- Maart:PureFilm:intialverwerking.pdf"/>
              <p:cNvPicPr/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316" r="52631" b="50707"/>
              <a:stretch/>
            </p:blipFill>
            <p:spPr bwMode="auto">
              <a:xfrm>
                <a:off x="4644008" y="904502"/>
                <a:ext cx="3890087" cy="338859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" name="TextBox 9"/>
              <p:cNvSpPr txBox="1"/>
              <p:nvPr/>
            </p:nvSpPr>
            <p:spPr>
              <a:xfrm>
                <a:off x="6339416" y="4057327"/>
                <a:ext cx="15449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smtClean="0">
                    <a:solidFill>
                      <a:schemeClr val="tx1"/>
                    </a:solidFill>
                  </a:rPr>
                  <a:t>Wavelength (nm)</a:t>
                </a:r>
                <a:endParaRPr lang="en-US" sz="1400" b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9"/>
            <p:cNvSpPr txBox="1"/>
            <p:nvPr/>
          </p:nvSpPr>
          <p:spPr>
            <a:xfrm rot="16200000">
              <a:off x="4205439" y="2229465"/>
              <a:ext cx="6825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600" b="0" dirty="0" err="1" smtClean="0">
                  <a:solidFill>
                    <a:schemeClr val="tx1"/>
                  </a:solidFill>
                </a:rPr>
                <a:t>L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 (-)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4.3 </a:t>
            </a:r>
            <a:r>
              <a:rPr lang="es-ES_tradnl" sz="3200" dirty="0" err="1" smtClean="0"/>
              <a:t>Colloidal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QDs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gain</a:t>
            </a:r>
            <a:r>
              <a:rPr lang="es-ES_tradnl" sz="3200" dirty="0" smtClean="0"/>
              <a:t> …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0" name="Rectangle 20"/>
          <p:cNvSpPr/>
          <p:nvPr/>
        </p:nvSpPr>
        <p:spPr>
          <a:xfrm>
            <a:off x="899592" y="4365104"/>
            <a:ext cx="7200800" cy="1754327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2"/>
            <a:r>
              <a:rPr lang="en-US" dirty="0" err="1"/>
              <a:t>HgTe</a:t>
            </a:r>
            <a:r>
              <a:rPr lang="en-US" dirty="0"/>
              <a:t> </a:t>
            </a:r>
            <a:r>
              <a:rPr lang="en-US" dirty="0" smtClean="0"/>
              <a:t>QDs:</a:t>
            </a:r>
            <a:endParaRPr lang="en-US" dirty="0"/>
          </a:p>
          <a:p>
            <a:pPr marL="285750" lvl="2" indent="-285750">
              <a:buFontTx/>
              <a:buChar char="-"/>
            </a:pPr>
            <a:r>
              <a:rPr lang="en-GB" dirty="0" smtClean="0"/>
              <a:t>Very high gain in colloidal state.</a:t>
            </a:r>
          </a:p>
          <a:p>
            <a:pPr marL="285750" lvl="2" indent="-285750">
              <a:buFontTx/>
              <a:buChar char="-"/>
            </a:pPr>
            <a:r>
              <a:rPr lang="en-GB" dirty="0" smtClean="0"/>
              <a:t>There is still gain present in close-packed layers, but its</a:t>
            </a:r>
            <a:r>
              <a:rPr lang="es-ES" dirty="0" smtClean="0"/>
              <a:t> </a:t>
            </a:r>
            <a:r>
              <a:rPr lang="es-ES" dirty="0" err="1"/>
              <a:t>lifetime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reduced</a:t>
            </a:r>
            <a:r>
              <a:rPr lang="es-ES" dirty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 </a:t>
            </a:r>
            <a:r>
              <a:rPr lang="es-ES" dirty="0"/>
              <a:t>~ 100 </a:t>
            </a:r>
            <a:r>
              <a:rPr lang="es-ES" dirty="0" err="1" smtClean="0"/>
              <a:t>ps</a:t>
            </a:r>
            <a:r>
              <a:rPr lang="en-GB" dirty="0" smtClean="0"/>
              <a:t>. </a:t>
            </a:r>
            <a:r>
              <a:rPr lang="en-GB" b="0" dirty="0" smtClean="0">
                <a:solidFill>
                  <a:srgbClr val="FF0000"/>
                </a:solidFill>
              </a:rPr>
              <a:t>May be for this reason no amplification is found in dielectric waveguides.</a:t>
            </a:r>
            <a:r>
              <a:rPr lang="en-GB" b="0" dirty="0" smtClean="0"/>
              <a:t> </a:t>
            </a:r>
            <a:endParaRPr lang="en-GB" b="0" dirty="0"/>
          </a:p>
          <a:p>
            <a:pPr marL="0" lvl="2"/>
            <a:r>
              <a:rPr lang="en-GB" dirty="0" smtClean="0"/>
              <a:t>						D4.4 – MS22</a:t>
            </a:r>
            <a:endParaRPr lang="en-GB" dirty="0" smtClean="0"/>
          </a:p>
        </p:txBody>
      </p:sp>
      <p:sp>
        <p:nvSpPr>
          <p:cNvPr id="21" name="TextBox 8"/>
          <p:cNvSpPr txBox="1"/>
          <p:nvPr/>
        </p:nvSpPr>
        <p:spPr>
          <a:xfrm>
            <a:off x="6156176" y="1988840"/>
            <a:ext cx="2518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Diff. Absorption spectra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as a function of delay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52839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539552" y="1052736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waveguided</a:t>
            </a:r>
            <a:r>
              <a:rPr lang="en-GB" dirty="0" smtClean="0">
                <a:solidFill>
                  <a:srgbClr val="FF0000"/>
                </a:solidFill>
              </a:rPr>
              <a:t> PL (polymer-QD)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855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4.3 </a:t>
            </a:r>
            <a:r>
              <a:rPr lang="es-ES_tradnl" sz="3200" dirty="0" err="1" smtClean="0"/>
              <a:t>Colloidal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QDs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gain</a:t>
            </a:r>
            <a:r>
              <a:rPr lang="es-ES_tradnl" sz="3200" dirty="0" smtClean="0"/>
              <a:t> …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0" name="Rectangle 20"/>
          <p:cNvSpPr/>
          <p:nvPr/>
        </p:nvSpPr>
        <p:spPr>
          <a:xfrm>
            <a:off x="899592" y="4293096"/>
            <a:ext cx="7200800" cy="1754327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2"/>
            <a:r>
              <a:rPr lang="en-US" dirty="0" err="1"/>
              <a:t>HgTe</a:t>
            </a:r>
            <a:r>
              <a:rPr lang="en-US" dirty="0"/>
              <a:t> </a:t>
            </a:r>
            <a:r>
              <a:rPr lang="en-US" dirty="0" smtClean="0"/>
              <a:t>QDs (conclusion): </a:t>
            </a:r>
          </a:p>
          <a:p>
            <a:pPr marL="285750" lvl="2" indent="-285750">
              <a:buFontTx/>
              <a:buChar char="-"/>
            </a:pPr>
            <a:r>
              <a:rPr lang="en-US" dirty="0" smtClean="0"/>
              <a:t>Very low gain threshold (&lt; 0.01 </a:t>
            </a:r>
            <a:r>
              <a:rPr lang="en-US" dirty="0" err="1" smtClean="0"/>
              <a:t>excitons</a:t>
            </a:r>
            <a:r>
              <a:rPr lang="en-US" dirty="0" smtClean="0"/>
              <a:t>/dot).</a:t>
            </a:r>
          </a:p>
          <a:p>
            <a:pPr marL="285750" lvl="2" indent="-285750">
              <a:buFontTx/>
              <a:buChar char="-"/>
            </a:pPr>
            <a:r>
              <a:rPr lang="en-US" dirty="0" smtClean="0"/>
              <a:t>Gain higher than 400 cm</a:t>
            </a:r>
            <a:r>
              <a:rPr lang="en-US" baseline="30000" dirty="0" smtClean="0"/>
              <a:t>-1</a:t>
            </a:r>
            <a:r>
              <a:rPr lang="en-US" dirty="0" smtClean="0"/>
              <a:t> at 1550 nm in solution and expected in layers </a:t>
            </a:r>
            <a:r>
              <a:rPr lang="en-US" dirty="0" smtClean="0">
                <a:solidFill>
                  <a:srgbClr val="339900"/>
                </a:solidFill>
              </a:rPr>
              <a:t>… </a:t>
            </a:r>
            <a:r>
              <a:rPr lang="es-ES" dirty="0" err="1" smtClean="0">
                <a:solidFill>
                  <a:srgbClr val="339900"/>
                </a:solidFill>
              </a:rPr>
              <a:t>provided</a:t>
            </a:r>
            <a:r>
              <a:rPr lang="es-ES" dirty="0" smtClean="0">
                <a:solidFill>
                  <a:srgbClr val="339900"/>
                </a:solidFill>
              </a:rPr>
              <a:t> </a:t>
            </a:r>
            <a:r>
              <a:rPr lang="es-ES" dirty="0" err="1" smtClean="0">
                <a:solidFill>
                  <a:srgbClr val="339900"/>
                </a:solidFill>
              </a:rPr>
              <a:t>synthesis</a:t>
            </a:r>
            <a:r>
              <a:rPr lang="es-ES" dirty="0" smtClean="0">
                <a:solidFill>
                  <a:srgbClr val="339900"/>
                </a:solidFill>
              </a:rPr>
              <a:t> </a:t>
            </a:r>
            <a:r>
              <a:rPr lang="es-ES" dirty="0" err="1" smtClean="0">
                <a:solidFill>
                  <a:srgbClr val="339900"/>
                </a:solidFill>
              </a:rPr>
              <a:t>improvement</a:t>
            </a:r>
            <a:r>
              <a:rPr lang="es-ES" dirty="0">
                <a:solidFill>
                  <a:srgbClr val="339900"/>
                </a:solidFill>
              </a:rPr>
              <a:t> </a:t>
            </a:r>
            <a:r>
              <a:rPr lang="es-ES" dirty="0" smtClean="0">
                <a:solidFill>
                  <a:srgbClr val="339900"/>
                </a:solidFill>
              </a:rPr>
              <a:t>and </a:t>
            </a:r>
            <a:r>
              <a:rPr lang="es-ES" dirty="0" err="1" smtClean="0">
                <a:solidFill>
                  <a:srgbClr val="339900"/>
                </a:solidFill>
              </a:rPr>
              <a:t>preparation</a:t>
            </a:r>
            <a:r>
              <a:rPr lang="es-ES" dirty="0" smtClean="0">
                <a:solidFill>
                  <a:srgbClr val="339900"/>
                </a:solidFill>
              </a:rPr>
              <a:t> of </a:t>
            </a:r>
            <a:r>
              <a:rPr lang="es-ES" dirty="0" err="1" smtClean="0">
                <a:solidFill>
                  <a:srgbClr val="339900"/>
                </a:solidFill>
              </a:rPr>
              <a:t>layers</a:t>
            </a:r>
            <a:r>
              <a:rPr lang="es-ES" dirty="0" smtClean="0">
                <a:solidFill>
                  <a:srgbClr val="339900"/>
                </a:solidFill>
              </a:rPr>
              <a:t> </a:t>
            </a:r>
            <a:r>
              <a:rPr lang="es-ES" dirty="0" err="1" smtClean="0">
                <a:solidFill>
                  <a:srgbClr val="339900"/>
                </a:solidFill>
              </a:rPr>
              <a:t>under</a:t>
            </a:r>
            <a:r>
              <a:rPr lang="es-ES" dirty="0" smtClean="0">
                <a:solidFill>
                  <a:srgbClr val="339900"/>
                </a:solidFill>
              </a:rPr>
              <a:t> </a:t>
            </a:r>
            <a:r>
              <a:rPr lang="es-ES" dirty="0" err="1" smtClean="0">
                <a:solidFill>
                  <a:srgbClr val="339900"/>
                </a:solidFill>
              </a:rPr>
              <a:t>vacuum</a:t>
            </a:r>
            <a:r>
              <a:rPr lang="es-ES" dirty="0" smtClean="0">
                <a:solidFill>
                  <a:srgbClr val="339900"/>
                </a:solidFill>
              </a:rPr>
              <a:t> </a:t>
            </a:r>
            <a:r>
              <a:rPr lang="es-ES" dirty="0" err="1" smtClean="0">
                <a:solidFill>
                  <a:srgbClr val="339900"/>
                </a:solidFill>
              </a:rPr>
              <a:t>conditions</a:t>
            </a:r>
            <a:r>
              <a:rPr lang="es-ES" dirty="0" smtClean="0">
                <a:solidFill>
                  <a:srgbClr val="339900"/>
                </a:solidFill>
              </a:rPr>
              <a:t>.</a:t>
            </a:r>
            <a:endParaRPr lang="en-GB" dirty="0">
              <a:solidFill>
                <a:srgbClr val="339900"/>
              </a:solidFill>
            </a:endParaRPr>
          </a:p>
          <a:p>
            <a:pPr marL="0" lvl="2"/>
            <a:r>
              <a:rPr lang="en-GB" dirty="0" smtClean="0"/>
              <a:t>							D4.4</a:t>
            </a:r>
            <a:endParaRPr lang="en-GB" dirty="0" smtClean="0"/>
          </a:p>
        </p:txBody>
      </p:sp>
      <p:pic>
        <p:nvPicPr>
          <p:cNvPr id="3" name="Imagen 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456384" cy="3059749"/>
          </a:xfrm>
          <a:prstGeom prst="rect">
            <a:avLst/>
          </a:prstGeom>
        </p:spPr>
      </p:pic>
      <p:pic>
        <p:nvPicPr>
          <p:cNvPr id="17" name="Content Placeholder 3" descr="Figure6.pd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80" r="-11280"/>
          <a:stretch>
            <a:fillRect/>
          </a:stretch>
        </p:blipFill>
        <p:spPr>
          <a:xfrm>
            <a:off x="4355976" y="1412776"/>
            <a:ext cx="3751183" cy="2664296"/>
          </a:xfrm>
          <a:prstGeom prst="rect">
            <a:avLst/>
          </a:prstGeom>
          <a:noFill/>
        </p:spPr>
      </p:pic>
      <p:sp>
        <p:nvSpPr>
          <p:cNvPr id="18" name="Rectángulo 17"/>
          <p:cNvSpPr/>
          <p:nvPr/>
        </p:nvSpPr>
        <p:spPr>
          <a:xfrm>
            <a:off x="971600" y="980728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QD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emitting around 1250 nm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857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4.4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QD-</a:t>
            </a:r>
            <a:r>
              <a:rPr lang="es-ES_tradnl" sz="3200" dirty="0" err="1" smtClean="0"/>
              <a:t>based</a:t>
            </a:r>
            <a:r>
              <a:rPr lang="es-ES_tradnl" sz="3200" dirty="0" smtClean="0"/>
              <a:t> PA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95536" y="764704"/>
            <a:ext cx="65162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Structure 1: Polymer-QD/Au amplifier</a:t>
            </a:r>
            <a:endParaRPr lang="en-US" sz="2000" b="0" dirty="0"/>
          </a:p>
        </p:txBody>
      </p:sp>
      <p:sp>
        <p:nvSpPr>
          <p:cNvPr id="24" name="Rectangle 20"/>
          <p:cNvSpPr/>
          <p:nvPr/>
        </p:nvSpPr>
        <p:spPr>
          <a:xfrm>
            <a:off x="323528" y="4338969"/>
            <a:ext cx="8424936" cy="1754327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s-ES" dirty="0" err="1" smtClean="0"/>
              <a:t>Developed</a:t>
            </a:r>
            <a:r>
              <a:rPr lang="es-ES" dirty="0" smtClean="0"/>
              <a:t> a </a:t>
            </a:r>
            <a:r>
              <a:rPr lang="es-ES" dirty="0" err="1" smtClean="0"/>
              <a:t>method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a </a:t>
            </a:r>
            <a:r>
              <a:rPr lang="es-ES" dirty="0" err="1" smtClean="0"/>
              <a:t>direct</a:t>
            </a:r>
            <a:r>
              <a:rPr lang="es-ES" dirty="0" smtClean="0"/>
              <a:t> </a:t>
            </a:r>
            <a:r>
              <a:rPr lang="es-ES" dirty="0" err="1" smtClean="0"/>
              <a:t>measure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SPP </a:t>
            </a:r>
            <a:r>
              <a:rPr lang="es-ES" dirty="0" err="1" smtClean="0"/>
              <a:t>propagation</a:t>
            </a:r>
            <a:r>
              <a:rPr lang="es-ES" dirty="0" smtClean="0"/>
              <a:t> </a:t>
            </a:r>
            <a:r>
              <a:rPr lang="es-ES" dirty="0" err="1" smtClean="0"/>
              <a:t>length</a:t>
            </a:r>
            <a:r>
              <a:rPr lang="es-ES" dirty="0" smtClean="0"/>
              <a:t> in a </a:t>
            </a:r>
            <a:r>
              <a:rPr lang="es-ES" dirty="0" err="1" smtClean="0"/>
              <a:t>plasmonic</a:t>
            </a:r>
            <a:r>
              <a:rPr lang="es-ES" dirty="0" smtClean="0"/>
              <a:t> </a:t>
            </a:r>
            <a:r>
              <a:rPr lang="es-ES" dirty="0" err="1" smtClean="0"/>
              <a:t>waveguide</a:t>
            </a:r>
            <a:r>
              <a:rPr lang="es-ES" dirty="0" smtClean="0"/>
              <a:t> </a:t>
            </a:r>
            <a:r>
              <a:rPr lang="es-ES" dirty="0" err="1" smtClean="0"/>
              <a:t>cladded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a QD-</a:t>
            </a:r>
            <a:r>
              <a:rPr lang="es-ES" dirty="0" err="1" smtClean="0"/>
              <a:t>polymer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: a </a:t>
            </a:r>
            <a:r>
              <a:rPr lang="es-ES" dirty="0" err="1" smtClean="0"/>
              <a:t>probe</a:t>
            </a:r>
            <a:r>
              <a:rPr lang="es-ES" dirty="0" smtClean="0"/>
              <a:t> </a:t>
            </a:r>
            <a:r>
              <a:rPr lang="es-ES" dirty="0" err="1" smtClean="0"/>
              <a:t>fiber</a:t>
            </a:r>
            <a:r>
              <a:rPr lang="es-ES" dirty="0" smtClean="0"/>
              <a:t> </a:t>
            </a:r>
            <a:r>
              <a:rPr lang="es-ES" dirty="0" err="1" smtClean="0"/>
              <a:t>tip</a:t>
            </a:r>
            <a:r>
              <a:rPr lang="es-ES" dirty="0" smtClean="0"/>
              <a:t> </a:t>
            </a:r>
            <a:r>
              <a:rPr lang="es-ES" dirty="0" err="1" smtClean="0"/>
              <a:t>locally</a:t>
            </a:r>
            <a:r>
              <a:rPr lang="es-ES" dirty="0" smtClean="0"/>
              <a:t> excites </a:t>
            </a:r>
            <a:r>
              <a:rPr lang="es-ES" dirty="0" err="1" smtClean="0"/>
              <a:t>the</a:t>
            </a:r>
            <a:r>
              <a:rPr lang="es-ES" dirty="0" smtClean="0"/>
              <a:t> QD </a:t>
            </a:r>
            <a:r>
              <a:rPr lang="es-ES" dirty="0" err="1" smtClean="0"/>
              <a:t>emission</a:t>
            </a:r>
            <a:r>
              <a:rPr lang="es-ES" dirty="0" smtClean="0"/>
              <a:t> </a:t>
            </a:r>
            <a:r>
              <a:rPr lang="es-ES" dirty="0" err="1" smtClean="0"/>
              <a:t>partially</a:t>
            </a:r>
            <a:r>
              <a:rPr lang="es-ES" dirty="0" smtClean="0"/>
              <a:t> </a:t>
            </a:r>
            <a:r>
              <a:rPr lang="es-ES" dirty="0" err="1" smtClean="0"/>
              <a:t>coupled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SPP </a:t>
            </a:r>
            <a:r>
              <a:rPr lang="es-ES" dirty="0" err="1" smtClean="0"/>
              <a:t>mode</a:t>
            </a:r>
            <a:r>
              <a:rPr lang="es-ES" dirty="0" smtClean="0"/>
              <a:t>.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measure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PL </a:t>
            </a:r>
            <a:r>
              <a:rPr lang="es-ES" dirty="0" err="1" smtClean="0"/>
              <a:t>intensity</a:t>
            </a:r>
            <a:r>
              <a:rPr lang="es-ES" dirty="0" smtClean="0"/>
              <a:t> </a:t>
            </a:r>
            <a:r>
              <a:rPr lang="es-ES" dirty="0" err="1" smtClean="0"/>
              <a:t>leaving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/>
              <a:t> </a:t>
            </a:r>
            <a:r>
              <a:rPr lang="es-ES" dirty="0" err="1" smtClean="0"/>
              <a:t>waveguide</a:t>
            </a:r>
            <a:r>
              <a:rPr lang="es-ES" dirty="0" smtClean="0"/>
              <a:t> </a:t>
            </a:r>
            <a:r>
              <a:rPr lang="es-ES" dirty="0" err="1" smtClean="0"/>
              <a:t>edge</a:t>
            </a:r>
            <a:r>
              <a:rPr lang="es-ES" dirty="0" smtClean="0"/>
              <a:t>.</a:t>
            </a:r>
            <a:endParaRPr lang="es-ES" dirty="0" smtClean="0"/>
          </a:p>
          <a:p>
            <a:pPr marL="282575" lvl="2"/>
            <a:r>
              <a:rPr lang="es-ES" dirty="0"/>
              <a:t>	</a:t>
            </a:r>
            <a:r>
              <a:rPr lang="es-ES" dirty="0" smtClean="0"/>
              <a:t>					</a:t>
            </a:r>
          </a:p>
          <a:p>
            <a:pPr marL="282575" lvl="2"/>
            <a:r>
              <a:rPr lang="es-ES" dirty="0"/>
              <a:t>	</a:t>
            </a:r>
            <a:r>
              <a:rPr lang="es-ES" dirty="0" smtClean="0"/>
              <a:t>							</a:t>
            </a:r>
            <a:r>
              <a:rPr lang="es-ES" dirty="0" smtClean="0"/>
              <a:t>D4.4</a:t>
            </a:r>
            <a:endParaRPr lang="es-ES" dirty="0" smtClean="0"/>
          </a:p>
        </p:txBody>
      </p:sp>
      <p:pic>
        <p:nvPicPr>
          <p:cNvPr id="17" name="Imagen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071" y="1124744"/>
            <a:ext cx="4894193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73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4.4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QD-</a:t>
            </a:r>
            <a:r>
              <a:rPr lang="es-ES_tradnl" sz="3200" dirty="0" err="1" smtClean="0"/>
              <a:t>based</a:t>
            </a:r>
            <a:r>
              <a:rPr lang="es-ES_tradnl" sz="3200" dirty="0" smtClean="0"/>
              <a:t> PA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23528" y="764704"/>
            <a:ext cx="73083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Structure 1: Polymer-QD/Au amplifier (planar) </a:t>
            </a:r>
            <a:endParaRPr lang="en-US" sz="2000" b="0" dirty="0"/>
          </a:p>
        </p:txBody>
      </p:sp>
      <p:pic>
        <p:nvPicPr>
          <p:cNvPr id="13" name="Imagen 1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288032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4248472" cy="1440160"/>
          </a:xfrm>
          <a:prstGeom prst="rect">
            <a:avLst/>
          </a:prstGeom>
          <a:noFill/>
        </p:spPr>
      </p:pic>
      <p:pic>
        <p:nvPicPr>
          <p:cNvPr id="7" name="Imagen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3960440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4427984" y="2771636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CdSe</a:t>
            </a:r>
            <a:r>
              <a:rPr lang="en-GB" dirty="0" smtClean="0">
                <a:solidFill>
                  <a:srgbClr val="FF0000"/>
                </a:solidFill>
              </a:rPr>
              <a:t> QDs emitting around 600 nm</a:t>
            </a:r>
            <a:endParaRPr lang="es-E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68718" r="68421" b="18243"/>
          <a:stretch/>
        </p:blipFill>
        <p:spPr bwMode="auto">
          <a:xfrm>
            <a:off x="-14123" y="1844824"/>
            <a:ext cx="1397983" cy="46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0"/>
          <p:cNvSpPr/>
          <p:nvPr/>
        </p:nvSpPr>
        <p:spPr>
          <a:xfrm>
            <a:off x="179512" y="3789040"/>
            <a:ext cx="4320480" cy="2246769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s-ES" sz="1400" dirty="0" err="1" smtClean="0"/>
              <a:t>Probe</a:t>
            </a:r>
            <a:r>
              <a:rPr lang="es-ES" sz="1400" dirty="0" smtClean="0"/>
              <a:t> light </a:t>
            </a:r>
            <a:r>
              <a:rPr lang="es-ES" sz="1400" dirty="0" err="1" smtClean="0"/>
              <a:t>couples</a:t>
            </a:r>
            <a:r>
              <a:rPr lang="es-ES" sz="1400" dirty="0" smtClean="0"/>
              <a:t> </a:t>
            </a:r>
            <a:r>
              <a:rPr lang="es-ES" sz="1400" dirty="0" err="1" smtClean="0"/>
              <a:t>to</a:t>
            </a:r>
            <a:r>
              <a:rPr lang="es-ES" sz="1400" dirty="0" smtClean="0"/>
              <a:t> TM (LR-SPP) and TE </a:t>
            </a:r>
            <a:r>
              <a:rPr lang="es-ES" sz="1400" dirty="0" err="1" smtClean="0"/>
              <a:t>modes</a:t>
            </a:r>
            <a:r>
              <a:rPr lang="es-ES" sz="1400" dirty="0" smtClean="0"/>
              <a:t>, </a:t>
            </a:r>
            <a:r>
              <a:rPr lang="es-ES" sz="1400" dirty="0" smtClean="0"/>
              <a:t>and </a:t>
            </a:r>
            <a:r>
              <a:rPr lang="es-ES" sz="1400" dirty="0" err="1" smtClean="0"/>
              <a:t>they</a:t>
            </a:r>
            <a:r>
              <a:rPr lang="es-ES" sz="1400" dirty="0" smtClean="0"/>
              <a:t> </a:t>
            </a:r>
            <a:r>
              <a:rPr lang="es-ES" sz="1400" dirty="0" smtClean="0"/>
              <a:t>are </a:t>
            </a:r>
            <a:r>
              <a:rPr lang="es-ES" sz="1400" dirty="0" err="1" smtClean="0"/>
              <a:t>spatially</a:t>
            </a:r>
            <a:r>
              <a:rPr lang="es-ES" sz="1400" dirty="0" smtClean="0"/>
              <a:t> </a:t>
            </a:r>
            <a:r>
              <a:rPr lang="es-ES" sz="1400" dirty="0" err="1" smtClean="0"/>
              <a:t>separated</a:t>
            </a:r>
            <a:r>
              <a:rPr lang="es-ES" sz="1400" dirty="0" smtClean="0"/>
              <a:t>. </a:t>
            </a:r>
          </a:p>
          <a:p>
            <a:pPr marL="463550" lvl="2" indent="-180975">
              <a:buFont typeface="Arial" pitchFamily="34" charset="0"/>
              <a:buChar char="•"/>
            </a:pPr>
            <a:r>
              <a:rPr lang="es-ES" sz="1400" dirty="0" err="1" smtClean="0"/>
              <a:t>When</a:t>
            </a:r>
            <a:r>
              <a:rPr lang="es-ES" sz="1400" dirty="0" smtClean="0"/>
              <a:t> a </a:t>
            </a:r>
            <a:r>
              <a:rPr lang="es-ES" sz="1400" dirty="0" err="1" smtClean="0"/>
              <a:t>pump</a:t>
            </a:r>
            <a:r>
              <a:rPr lang="es-ES" sz="1400" dirty="0" smtClean="0"/>
              <a:t> </a:t>
            </a:r>
            <a:r>
              <a:rPr lang="es-ES" sz="1400" dirty="0" err="1" smtClean="0"/>
              <a:t>beam</a:t>
            </a:r>
            <a:r>
              <a:rPr lang="es-ES" sz="1400" dirty="0" smtClean="0"/>
              <a:t>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/>
              <a:t>edge</a:t>
            </a:r>
            <a:r>
              <a:rPr lang="es-ES" sz="1400" dirty="0" err="1" smtClean="0"/>
              <a:t>-coupled</a:t>
            </a:r>
            <a:r>
              <a:rPr lang="es-ES" sz="1400" dirty="0" smtClean="0"/>
              <a:t> </a:t>
            </a:r>
            <a:r>
              <a:rPr lang="es-ES" sz="1400" dirty="0" err="1" smtClean="0"/>
              <a:t>an</a:t>
            </a:r>
            <a:r>
              <a:rPr lang="es-ES" sz="1400" dirty="0" smtClean="0"/>
              <a:t> </a:t>
            </a:r>
            <a:r>
              <a:rPr lang="es-ES" sz="1400" dirty="0" err="1" smtClean="0"/>
              <a:t>increase</a:t>
            </a:r>
            <a:r>
              <a:rPr lang="es-ES" sz="1400" dirty="0" smtClean="0"/>
              <a:t> of </a:t>
            </a:r>
            <a:r>
              <a:rPr lang="es-ES" sz="1400" dirty="0" err="1" smtClean="0"/>
              <a:t>the</a:t>
            </a:r>
            <a:r>
              <a:rPr lang="es-ES" sz="1400" dirty="0" smtClean="0"/>
              <a:t> </a:t>
            </a:r>
            <a:r>
              <a:rPr lang="es-ES" sz="1400" dirty="0" err="1" smtClean="0"/>
              <a:t>propagation</a:t>
            </a:r>
            <a:r>
              <a:rPr lang="es-ES" sz="1400" dirty="0" smtClean="0"/>
              <a:t> </a:t>
            </a:r>
            <a:r>
              <a:rPr lang="es-ES" sz="1400" dirty="0" err="1" smtClean="0"/>
              <a:t>length</a:t>
            </a:r>
            <a:r>
              <a:rPr lang="es-ES" sz="1400" dirty="0" smtClean="0"/>
              <a:t> </a:t>
            </a:r>
            <a:r>
              <a:rPr lang="es-ES" sz="1400" dirty="0" err="1" smtClean="0"/>
              <a:t>by</a:t>
            </a:r>
            <a:r>
              <a:rPr lang="es-ES" sz="1400" dirty="0" smtClean="0"/>
              <a:t> more </a:t>
            </a:r>
            <a:r>
              <a:rPr lang="es-ES" sz="1400" dirty="0" err="1" smtClean="0"/>
              <a:t>than</a:t>
            </a:r>
            <a:r>
              <a:rPr lang="es-ES" sz="1400" dirty="0" smtClean="0"/>
              <a:t> a factor 2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 smtClean="0"/>
              <a:t>measured</a:t>
            </a:r>
            <a:r>
              <a:rPr lang="es-ES" sz="1400" dirty="0" smtClean="0"/>
              <a:t>.</a:t>
            </a:r>
          </a:p>
          <a:p>
            <a:pPr marL="463550" lvl="2" indent="-180975">
              <a:buFont typeface="Arial" pitchFamily="34" charset="0"/>
              <a:buChar char="•"/>
            </a:pPr>
            <a:endParaRPr lang="es-ES" sz="1400" dirty="0"/>
          </a:p>
          <a:p>
            <a:pPr marL="463550" lvl="2" indent="-180975">
              <a:buFont typeface="Arial" pitchFamily="34" charset="0"/>
              <a:buChar char="•"/>
            </a:pPr>
            <a:endParaRPr lang="es-ES" sz="1400" dirty="0" smtClean="0"/>
          </a:p>
          <a:p>
            <a:pPr marL="463550" lvl="2" indent="-180975">
              <a:buFont typeface="Arial" pitchFamily="34" charset="0"/>
              <a:buChar char="•"/>
            </a:pPr>
            <a:endParaRPr lang="es-ES" sz="1400" dirty="0"/>
          </a:p>
          <a:p>
            <a:pPr marL="463550" lvl="2" indent="-180975">
              <a:buFont typeface="Arial" pitchFamily="34" charset="0"/>
              <a:buChar char="•"/>
            </a:pPr>
            <a:endParaRPr lang="es-ES" sz="1400" dirty="0" smtClean="0"/>
          </a:p>
          <a:p>
            <a:pPr marL="282575" lvl="2"/>
            <a:r>
              <a:rPr lang="es-ES" sz="1400" dirty="0"/>
              <a:t>	</a:t>
            </a:r>
            <a:r>
              <a:rPr lang="es-ES" sz="1400" dirty="0" smtClean="0"/>
              <a:t>			</a:t>
            </a:r>
            <a:r>
              <a:rPr lang="es-ES" sz="1400" dirty="0" smtClean="0"/>
              <a:t>D4.4</a:t>
            </a:r>
            <a:endParaRPr lang="es-ES" sz="1400" dirty="0" smtClean="0"/>
          </a:p>
        </p:txBody>
      </p:sp>
    </p:spTree>
    <p:extLst>
      <p:ext uri="{BB962C8B-B14F-4D97-AF65-F5344CB8AC3E}">
        <p14:creationId xmlns:p14="http://schemas.microsoft.com/office/powerpoint/2010/main" val="173381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4.4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QD-</a:t>
            </a:r>
            <a:r>
              <a:rPr lang="es-ES_tradnl" sz="3200" dirty="0" err="1" smtClean="0"/>
              <a:t>based</a:t>
            </a:r>
            <a:r>
              <a:rPr lang="es-ES_tradnl" sz="3200" dirty="0" smtClean="0"/>
              <a:t> PA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23528" y="764704"/>
            <a:ext cx="73083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Structure 1: Polymer-QD/Au amplifier (planar) </a:t>
            </a:r>
            <a:endParaRPr lang="en-US" sz="2000" b="0" dirty="0"/>
          </a:p>
        </p:txBody>
      </p:sp>
      <p:pic>
        <p:nvPicPr>
          <p:cNvPr id="8" name="Imagen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67" t="13039" b="32332"/>
          <a:stretch/>
        </p:blipFill>
        <p:spPr bwMode="auto">
          <a:xfrm>
            <a:off x="683568" y="1628800"/>
            <a:ext cx="1944216" cy="1584176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563843"/>
            <a:ext cx="3528392" cy="288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47450"/>
            <a:ext cx="2864485" cy="1921510"/>
          </a:xfrm>
          <a:prstGeom prst="rect">
            <a:avLst/>
          </a:prstGeom>
          <a:noFill/>
        </p:spPr>
      </p:pic>
      <p:sp>
        <p:nvSpPr>
          <p:cNvPr id="11" name="Rectangle 20"/>
          <p:cNvSpPr/>
          <p:nvPr/>
        </p:nvSpPr>
        <p:spPr>
          <a:xfrm>
            <a:off x="179512" y="3789040"/>
            <a:ext cx="4320480" cy="2246769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s-ES" sz="1400" dirty="0" err="1" smtClean="0"/>
              <a:t>Probe</a:t>
            </a:r>
            <a:r>
              <a:rPr lang="es-ES" sz="1400" dirty="0" smtClean="0"/>
              <a:t> light </a:t>
            </a:r>
            <a:r>
              <a:rPr lang="es-ES" sz="1400" dirty="0" err="1" smtClean="0"/>
              <a:t>couples</a:t>
            </a:r>
            <a:r>
              <a:rPr lang="es-ES" sz="1400" dirty="0" smtClean="0"/>
              <a:t> </a:t>
            </a:r>
            <a:r>
              <a:rPr lang="es-ES" sz="1400" dirty="0" err="1" smtClean="0"/>
              <a:t>to</a:t>
            </a:r>
            <a:r>
              <a:rPr lang="es-ES" sz="1400" dirty="0" smtClean="0"/>
              <a:t> TM (LR-SPP) and TE </a:t>
            </a:r>
            <a:r>
              <a:rPr lang="es-ES" sz="1400" dirty="0" err="1" smtClean="0"/>
              <a:t>modes</a:t>
            </a:r>
            <a:r>
              <a:rPr lang="es-ES" sz="1400" dirty="0" smtClean="0"/>
              <a:t>, </a:t>
            </a:r>
            <a:r>
              <a:rPr lang="es-ES" sz="1400" dirty="0" smtClean="0"/>
              <a:t>and </a:t>
            </a:r>
            <a:r>
              <a:rPr lang="es-ES" sz="1400" dirty="0" err="1" smtClean="0"/>
              <a:t>they</a:t>
            </a:r>
            <a:r>
              <a:rPr lang="es-ES" sz="1400" dirty="0" smtClean="0"/>
              <a:t> </a:t>
            </a:r>
            <a:r>
              <a:rPr lang="es-ES" sz="1400" dirty="0" smtClean="0"/>
              <a:t>are </a:t>
            </a:r>
            <a:r>
              <a:rPr lang="es-ES" sz="1400" dirty="0" err="1" smtClean="0"/>
              <a:t>spatially</a:t>
            </a:r>
            <a:r>
              <a:rPr lang="es-ES" sz="1400" dirty="0" smtClean="0"/>
              <a:t> </a:t>
            </a:r>
            <a:r>
              <a:rPr lang="es-ES" sz="1400" dirty="0" err="1" smtClean="0"/>
              <a:t>separated</a:t>
            </a:r>
            <a:r>
              <a:rPr lang="es-ES" sz="1400" dirty="0" smtClean="0"/>
              <a:t>. </a:t>
            </a:r>
          </a:p>
          <a:p>
            <a:pPr marL="463550" lvl="2" indent="-180975">
              <a:buFont typeface="Arial" pitchFamily="34" charset="0"/>
              <a:buChar char="•"/>
            </a:pPr>
            <a:r>
              <a:rPr lang="es-ES" sz="1400" dirty="0" err="1" smtClean="0"/>
              <a:t>When</a:t>
            </a:r>
            <a:r>
              <a:rPr lang="es-ES" sz="1400" dirty="0" smtClean="0"/>
              <a:t> a </a:t>
            </a:r>
            <a:r>
              <a:rPr lang="es-ES" sz="1400" dirty="0" err="1" smtClean="0"/>
              <a:t>pump</a:t>
            </a:r>
            <a:r>
              <a:rPr lang="es-ES" sz="1400" dirty="0" smtClean="0"/>
              <a:t> </a:t>
            </a:r>
            <a:r>
              <a:rPr lang="es-ES" sz="1400" dirty="0" err="1" smtClean="0"/>
              <a:t>beam</a:t>
            </a:r>
            <a:r>
              <a:rPr lang="es-ES" sz="1400" dirty="0" smtClean="0"/>
              <a:t>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/>
              <a:t>edge</a:t>
            </a:r>
            <a:r>
              <a:rPr lang="es-ES" sz="1400" dirty="0" err="1" smtClean="0"/>
              <a:t>-coupled</a:t>
            </a:r>
            <a:r>
              <a:rPr lang="es-ES" sz="1400" dirty="0" smtClean="0"/>
              <a:t> </a:t>
            </a:r>
            <a:r>
              <a:rPr lang="es-ES" sz="1400" dirty="0" err="1" smtClean="0"/>
              <a:t>an</a:t>
            </a:r>
            <a:r>
              <a:rPr lang="es-ES" sz="1400" dirty="0" smtClean="0"/>
              <a:t> </a:t>
            </a:r>
            <a:r>
              <a:rPr lang="es-ES" sz="1400" dirty="0" err="1" smtClean="0"/>
              <a:t>increase</a:t>
            </a:r>
            <a:r>
              <a:rPr lang="es-ES" sz="1400" dirty="0" smtClean="0"/>
              <a:t> of </a:t>
            </a:r>
            <a:r>
              <a:rPr lang="es-ES" sz="1400" dirty="0" err="1" smtClean="0"/>
              <a:t>the</a:t>
            </a:r>
            <a:r>
              <a:rPr lang="es-ES" sz="1400" dirty="0" smtClean="0"/>
              <a:t> </a:t>
            </a:r>
            <a:r>
              <a:rPr lang="es-ES" sz="1400" dirty="0" err="1" smtClean="0"/>
              <a:t>propagation</a:t>
            </a:r>
            <a:r>
              <a:rPr lang="es-ES" sz="1400" dirty="0" smtClean="0"/>
              <a:t> </a:t>
            </a:r>
            <a:r>
              <a:rPr lang="es-ES" sz="1400" dirty="0" err="1" smtClean="0"/>
              <a:t>length</a:t>
            </a:r>
            <a:r>
              <a:rPr lang="es-ES" sz="1400" dirty="0" smtClean="0"/>
              <a:t> </a:t>
            </a:r>
            <a:r>
              <a:rPr lang="es-ES" sz="1400" dirty="0" err="1" smtClean="0"/>
              <a:t>by</a:t>
            </a:r>
            <a:r>
              <a:rPr lang="es-ES" sz="1400" dirty="0" smtClean="0"/>
              <a:t> more </a:t>
            </a:r>
            <a:r>
              <a:rPr lang="es-ES" sz="1400" dirty="0" err="1" smtClean="0"/>
              <a:t>than</a:t>
            </a:r>
            <a:r>
              <a:rPr lang="es-ES" sz="1400" dirty="0" smtClean="0"/>
              <a:t> a factor 2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 smtClean="0"/>
              <a:t>measured</a:t>
            </a:r>
            <a:r>
              <a:rPr lang="es-ES" sz="1400" dirty="0" smtClean="0"/>
              <a:t>.</a:t>
            </a:r>
          </a:p>
          <a:p>
            <a:pPr marL="463550" lvl="2" indent="-180975">
              <a:buFont typeface="Arial" pitchFamily="34" charset="0"/>
              <a:buChar char="•"/>
            </a:pPr>
            <a:r>
              <a:rPr lang="es-ES" sz="1400" dirty="0"/>
              <a:t>At 1550 </a:t>
            </a:r>
            <a:r>
              <a:rPr lang="es-ES" sz="1400" dirty="0" err="1"/>
              <a:t>nm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propagation</a:t>
            </a:r>
            <a:r>
              <a:rPr lang="es-ES" sz="1400" dirty="0"/>
              <a:t> </a:t>
            </a:r>
            <a:r>
              <a:rPr lang="es-ES" sz="1400" dirty="0" err="1"/>
              <a:t>length</a:t>
            </a:r>
            <a:r>
              <a:rPr lang="es-ES" sz="1400" dirty="0"/>
              <a:t> of </a:t>
            </a:r>
            <a:r>
              <a:rPr lang="es-ES" sz="1400" dirty="0" err="1"/>
              <a:t>the</a:t>
            </a:r>
            <a:r>
              <a:rPr lang="es-ES" sz="1400" dirty="0"/>
              <a:t> SRPP </a:t>
            </a:r>
            <a:r>
              <a:rPr lang="es-ES" sz="1400" dirty="0" err="1"/>
              <a:t>only</a:t>
            </a:r>
            <a:r>
              <a:rPr lang="es-ES" sz="1400" dirty="0"/>
              <a:t> </a:t>
            </a:r>
            <a:r>
              <a:rPr lang="es-ES" sz="1400" dirty="0" err="1"/>
              <a:t>increases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15 % (</a:t>
            </a:r>
            <a:r>
              <a:rPr lang="es-ES" sz="1400" dirty="0" err="1"/>
              <a:t>HgTe</a:t>
            </a:r>
            <a:r>
              <a:rPr lang="es-ES" sz="1400" dirty="0"/>
              <a:t> </a:t>
            </a:r>
            <a:r>
              <a:rPr lang="es-ES" sz="1400" dirty="0" err="1"/>
              <a:t>QDs</a:t>
            </a:r>
            <a:r>
              <a:rPr lang="es-ES" sz="1400" dirty="0"/>
              <a:t>).</a:t>
            </a:r>
          </a:p>
          <a:p>
            <a:pPr marL="463550" lvl="2" indent="-180975">
              <a:buFont typeface="Arial" pitchFamily="34" charset="0"/>
              <a:buChar char="•"/>
            </a:pPr>
            <a:r>
              <a:rPr lang="es-ES" sz="1400" dirty="0" err="1">
                <a:solidFill>
                  <a:srgbClr val="339900"/>
                </a:solidFill>
              </a:rPr>
              <a:t>Needed</a:t>
            </a:r>
            <a:r>
              <a:rPr lang="es-ES" sz="1400" dirty="0">
                <a:solidFill>
                  <a:srgbClr val="339900"/>
                </a:solidFill>
              </a:rPr>
              <a:t> material </a:t>
            </a:r>
            <a:r>
              <a:rPr lang="es-ES" sz="1400" dirty="0" err="1">
                <a:solidFill>
                  <a:srgbClr val="339900"/>
                </a:solidFill>
              </a:rPr>
              <a:t>with</a:t>
            </a:r>
            <a:r>
              <a:rPr lang="es-ES" sz="1400" dirty="0">
                <a:solidFill>
                  <a:srgbClr val="339900"/>
                </a:solidFill>
              </a:rPr>
              <a:t> </a:t>
            </a:r>
            <a:r>
              <a:rPr lang="es-ES" sz="1400" dirty="0" err="1" smtClean="0">
                <a:solidFill>
                  <a:srgbClr val="339900"/>
                </a:solidFill>
              </a:rPr>
              <a:t>gain</a:t>
            </a:r>
            <a:endParaRPr lang="es-ES" sz="1400" dirty="0" smtClean="0"/>
          </a:p>
          <a:p>
            <a:pPr marL="282575" lvl="2"/>
            <a:endParaRPr lang="es-ES" sz="1400" dirty="0" smtClean="0"/>
          </a:p>
          <a:p>
            <a:pPr marL="282575" lvl="2"/>
            <a:r>
              <a:rPr lang="es-ES" sz="1400" dirty="0"/>
              <a:t>	</a:t>
            </a:r>
            <a:r>
              <a:rPr lang="es-ES" sz="1400" dirty="0" smtClean="0"/>
              <a:t>			</a:t>
            </a:r>
            <a:r>
              <a:rPr lang="es-ES" sz="1400" dirty="0" smtClean="0"/>
              <a:t>D4.4</a:t>
            </a:r>
            <a:endParaRPr lang="es-ES" sz="1400" dirty="0" smtClean="0"/>
          </a:p>
        </p:txBody>
      </p:sp>
      <p:sp>
        <p:nvSpPr>
          <p:cNvPr id="12" name="Rectángulo 11"/>
          <p:cNvSpPr/>
          <p:nvPr/>
        </p:nvSpPr>
        <p:spPr>
          <a:xfrm>
            <a:off x="4716016" y="334770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HgTe</a:t>
            </a:r>
            <a:r>
              <a:rPr lang="en-GB" dirty="0" smtClean="0">
                <a:solidFill>
                  <a:srgbClr val="FF0000"/>
                </a:solidFill>
              </a:rPr>
              <a:t> QDs (PL band 1200-1600 nm)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206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23528" y="764704"/>
            <a:ext cx="77403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Structure 1: Polymer-QD/Au amplifier (ridge waveguides) </a:t>
            </a:r>
            <a:endParaRPr lang="en-US" sz="2000" b="0" dirty="0"/>
          </a:p>
        </p:txBody>
      </p:sp>
      <p:sp>
        <p:nvSpPr>
          <p:cNvPr id="19" name="Rectangle 20"/>
          <p:cNvSpPr/>
          <p:nvPr/>
        </p:nvSpPr>
        <p:spPr>
          <a:xfrm>
            <a:off x="179512" y="4581128"/>
            <a:ext cx="8712968" cy="147732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In </a:t>
            </a:r>
            <a:r>
              <a:rPr lang="en-GB" dirty="0" smtClean="0"/>
              <a:t>ridge waveguides </a:t>
            </a:r>
            <a:r>
              <a:rPr lang="en-GB" dirty="0"/>
              <a:t>the </a:t>
            </a:r>
            <a:r>
              <a:rPr lang="en-GB" dirty="0" smtClean="0"/>
              <a:t>SPP mode is clearly observed under TM polarization.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Edge-pumping again increases the propagation length (by 60 %).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						</a:t>
            </a:r>
            <a:r>
              <a:rPr lang="es-ES" dirty="0" smtClean="0"/>
              <a:t>D4.4</a:t>
            </a:r>
            <a:endParaRPr lang="en-GB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4.4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QD-</a:t>
            </a:r>
            <a:r>
              <a:rPr lang="es-ES_tradnl" sz="3200" dirty="0" err="1" smtClean="0"/>
              <a:t>based</a:t>
            </a:r>
            <a:r>
              <a:rPr lang="es-ES_tradnl" sz="3200" dirty="0" smtClean="0"/>
              <a:t> PA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1" name="Imagen 2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223224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381642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484784"/>
            <a:ext cx="3024336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3635896" y="1340768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CdSe</a:t>
            </a:r>
            <a:r>
              <a:rPr lang="en-GB" dirty="0" smtClean="0">
                <a:solidFill>
                  <a:srgbClr val="FF0000"/>
                </a:solidFill>
              </a:rPr>
              <a:t> QDs emitting around 600 nm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804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88008" y="764704"/>
            <a:ext cx="77403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Structure 1: Polymer-QD/Au amplifier </a:t>
            </a:r>
            <a:r>
              <a:rPr lang="en-US" sz="2000" dirty="0"/>
              <a:t>(ridge waveguides) </a:t>
            </a:r>
            <a:endParaRPr lang="en-US" sz="2000" b="0" dirty="0"/>
          </a:p>
        </p:txBody>
      </p:sp>
      <p:sp>
        <p:nvSpPr>
          <p:cNvPr id="19" name="Rectangle 20"/>
          <p:cNvSpPr/>
          <p:nvPr/>
        </p:nvSpPr>
        <p:spPr>
          <a:xfrm>
            <a:off x="251520" y="5230941"/>
            <a:ext cx="8712968" cy="6463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In narrow </a:t>
            </a:r>
            <a:r>
              <a:rPr lang="en-GB" dirty="0"/>
              <a:t>metal waveguides the propagation length increases by reducing its </a:t>
            </a:r>
            <a:r>
              <a:rPr lang="en-GB" dirty="0" smtClean="0"/>
              <a:t>width, in agreement with calculations.</a:t>
            </a:r>
            <a:endParaRPr lang="en-GB" dirty="0"/>
          </a:p>
        </p:txBody>
      </p:sp>
      <p:pic>
        <p:nvPicPr>
          <p:cNvPr id="13" name="Imagen 1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664296" cy="1512168"/>
          </a:xfrm>
          <a:prstGeom prst="rect">
            <a:avLst/>
          </a:prstGeom>
          <a:noFill/>
        </p:spPr>
      </p:pic>
      <p:pic>
        <p:nvPicPr>
          <p:cNvPr id="14" name="Imagen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2492896"/>
            <a:ext cx="367240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g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2988" r="9047"/>
          <a:stretch/>
        </p:blipFill>
        <p:spPr>
          <a:xfrm>
            <a:off x="3563888" y="1833920"/>
            <a:ext cx="2660271" cy="2243152"/>
          </a:xfrm>
          <a:prstGeom prst="rect">
            <a:avLst/>
          </a:prstGeom>
        </p:spPr>
      </p:pic>
      <p:pic>
        <p:nvPicPr>
          <p:cNvPr id="17" name="Imagen 16" descr="g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t="7695" r="8307"/>
          <a:stretch/>
        </p:blipFill>
        <p:spPr>
          <a:xfrm>
            <a:off x="6300192" y="2780928"/>
            <a:ext cx="2464824" cy="1961328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4.4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QD-</a:t>
            </a:r>
            <a:r>
              <a:rPr lang="es-ES_tradnl" sz="3200" dirty="0" err="1" smtClean="0"/>
              <a:t>based</a:t>
            </a:r>
            <a:r>
              <a:rPr lang="es-ES_tradnl" sz="3200" dirty="0" smtClean="0"/>
              <a:t> PA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27984" y="1475492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CdSe</a:t>
            </a:r>
            <a:r>
              <a:rPr lang="en-GB" dirty="0" smtClean="0">
                <a:solidFill>
                  <a:srgbClr val="FF0000"/>
                </a:solidFill>
              </a:rPr>
              <a:t> QDs emitting around 600 nm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584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4.4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QD-</a:t>
            </a:r>
            <a:r>
              <a:rPr lang="es-ES_tradnl" sz="3200" dirty="0" err="1" smtClean="0"/>
              <a:t>based</a:t>
            </a:r>
            <a:r>
              <a:rPr lang="es-ES_tradnl" sz="3200" dirty="0" smtClean="0"/>
              <a:t> PA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7544" y="764704"/>
            <a:ext cx="54361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Structure </a:t>
            </a:r>
            <a:r>
              <a:rPr lang="en-US" sz="2000" dirty="0" smtClean="0"/>
              <a:t>2: silicon-</a:t>
            </a:r>
            <a:r>
              <a:rPr lang="en-US" sz="2000" dirty="0" err="1" smtClean="0"/>
              <a:t>plasmonic</a:t>
            </a:r>
            <a:r>
              <a:rPr lang="en-US" sz="2000" dirty="0" smtClean="0"/>
              <a:t> amplifier </a:t>
            </a:r>
            <a:endParaRPr lang="en-US" sz="2000" b="0" dirty="0"/>
          </a:p>
        </p:txBody>
      </p:sp>
      <p:pic>
        <p:nvPicPr>
          <p:cNvPr id="12" name="Picture 2" descr="图片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6192688" cy="1728192"/>
          </a:xfrm>
          <a:prstGeom prst="rect">
            <a:avLst/>
          </a:prstGeom>
          <a:noFill/>
          <a:ln w="19050" cmpd="sng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3" name="Picture 4" descr="IMG_993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1556792"/>
            <a:ext cx="2016224" cy="17281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084981"/>
              </p:ext>
            </p:extLst>
          </p:nvPr>
        </p:nvGraphicFramePr>
        <p:xfrm>
          <a:off x="-180528" y="3501008"/>
          <a:ext cx="5765800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954" name="Documento" r:id="rId6" imgW="5765800" imgH="2425700" progId="Word.Document.12">
                  <p:embed/>
                </p:oleObj>
              </mc:Choice>
              <mc:Fallback>
                <p:oleObj name="Documento" r:id="rId6" imgW="5765800" imgH="242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80528" y="3501008"/>
                        <a:ext cx="5765800" cy="242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0"/>
          <p:cNvSpPr/>
          <p:nvPr/>
        </p:nvSpPr>
        <p:spPr>
          <a:xfrm>
            <a:off x="5148064" y="4077072"/>
            <a:ext cx="3816424" cy="1200329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s-ES" dirty="0" err="1"/>
              <a:t>Silicon</a:t>
            </a:r>
            <a:r>
              <a:rPr lang="es-ES" dirty="0"/>
              <a:t> </a:t>
            </a:r>
            <a:r>
              <a:rPr lang="es-ES" dirty="0" err="1"/>
              <a:t>Nitride</a:t>
            </a:r>
            <a:r>
              <a:rPr lang="es-ES" dirty="0"/>
              <a:t> </a:t>
            </a:r>
            <a:r>
              <a:rPr lang="es-ES" dirty="0" err="1"/>
              <a:t>waveguide</a:t>
            </a:r>
            <a:r>
              <a:rPr lang="es-ES" dirty="0"/>
              <a:t> </a:t>
            </a:r>
            <a:r>
              <a:rPr lang="es-ES" dirty="0" err="1"/>
              <a:t>platform</a:t>
            </a:r>
            <a:r>
              <a:rPr lang="es-ES" dirty="0"/>
              <a:t>: </a:t>
            </a:r>
            <a:r>
              <a:rPr lang="es-ES" dirty="0" err="1" smtClean="0"/>
              <a:t>demonstrated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QD </a:t>
            </a:r>
            <a:r>
              <a:rPr lang="es-ES" dirty="0" err="1" smtClean="0"/>
              <a:t>patterning</a:t>
            </a:r>
            <a:r>
              <a:rPr lang="es-ES" dirty="0" smtClean="0"/>
              <a:t> and </a:t>
            </a:r>
            <a:r>
              <a:rPr lang="es-ES" dirty="0" err="1" smtClean="0"/>
              <a:t>loss</a:t>
            </a:r>
            <a:r>
              <a:rPr lang="es-ES" dirty="0" smtClean="0"/>
              <a:t> </a:t>
            </a:r>
            <a:r>
              <a:rPr lang="es-ES" dirty="0"/>
              <a:t>as </a:t>
            </a:r>
            <a:r>
              <a:rPr lang="es-ES" dirty="0" err="1"/>
              <a:t>low</a:t>
            </a:r>
            <a:r>
              <a:rPr lang="es-ES" dirty="0"/>
              <a:t> as 2.7 dB/cm at </a:t>
            </a:r>
            <a:r>
              <a:rPr lang="es-ES" dirty="0" smtClean="0"/>
              <a:t>900 </a:t>
            </a:r>
            <a:r>
              <a:rPr lang="es-ES" dirty="0" err="1" smtClean="0"/>
              <a:t>nm</a:t>
            </a:r>
            <a:r>
              <a:rPr lang="es-ES" dirty="0" smtClean="0"/>
              <a:t>. </a:t>
            </a:r>
            <a:endParaRPr lang="en-GB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5021728" y="3284984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CdSe</a:t>
            </a:r>
            <a:r>
              <a:rPr lang="en-GB" dirty="0" smtClean="0">
                <a:solidFill>
                  <a:srgbClr val="FF0000"/>
                </a:solidFill>
              </a:rPr>
              <a:t> QDs emitting around 600 nm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284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4.4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QD-</a:t>
            </a:r>
            <a:r>
              <a:rPr lang="es-ES_tradnl" sz="3200" dirty="0" err="1" smtClean="0"/>
              <a:t>based</a:t>
            </a:r>
            <a:r>
              <a:rPr lang="es-ES_tradnl" sz="3200" dirty="0" smtClean="0"/>
              <a:t> PA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7544" y="764704"/>
            <a:ext cx="54361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Structure </a:t>
            </a:r>
            <a:r>
              <a:rPr lang="en-US" sz="2000" dirty="0" smtClean="0"/>
              <a:t>2: silicon-</a:t>
            </a:r>
            <a:r>
              <a:rPr lang="en-US" sz="2000" dirty="0" err="1" smtClean="0"/>
              <a:t>plasmonic</a:t>
            </a:r>
            <a:r>
              <a:rPr lang="en-US" sz="2000" dirty="0" smtClean="0"/>
              <a:t> amplifier </a:t>
            </a:r>
            <a:endParaRPr lang="en-US" sz="2000" b="0" dirty="0"/>
          </a:p>
        </p:txBody>
      </p:sp>
      <p:pic>
        <p:nvPicPr>
          <p:cNvPr id="1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2438400" cy="157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2486660" cy="19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2866390" cy="214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2254885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20"/>
          <p:cNvSpPr/>
          <p:nvPr/>
        </p:nvSpPr>
        <p:spPr>
          <a:xfrm>
            <a:off x="395536" y="5373216"/>
            <a:ext cx="8424936" cy="6463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s-ES" dirty="0" err="1"/>
              <a:t>Silicon</a:t>
            </a:r>
            <a:r>
              <a:rPr lang="es-ES" dirty="0"/>
              <a:t> </a:t>
            </a:r>
            <a:r>
              <a:rPr lang="es-ES" dirty="0" err="1"/>
              <a:t>Nitride</a:t>
            </a:r>
            <a:r>
              <a:rPr lang="es-ES" dirty="0"/>
              <a:t> </a:t>
            </a:r>
            <a:r>
              <a:rPr lang="es-ES" dirty="0" err="1"/>
              <a:t>waveguide</a:t>
            </a:r>
            <a:r>
              <a:rPr lang="es-ES" dirty="0"/>
              <a:t> </a:t>
            </a:r>
            <a:r>
              <a:rPr lang="es-ES" dirty="0" err="1" smtClean="0"/>
              <a:t>platform</a:t>
            </a:r>
            <a:r>
              <a:rPr lang="es-ES" dirty="0" smtClean="0"/>
              <a:t>: compatible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electrical</a:t>
            </a:r>
            <a:r>
              <a:rPr lang="es-ES" dirty="0"/>
              <a:t> AC-</a:t>
            </a:r>
            <a:r>
              <a:rPr lang="es-ES" dirty="0" err="1"/>
              <a:t>injection</a:t>
            </a:r>
            <a:r>
              <a:rPr lang="es-ES" dirty="0"/>
              <a:t>. </a:t>
            </a:r>
            <a:endParaRPr lang="en-GB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4427984" y="1124744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CdSe</a:t>
            </a:r>
            <a:r>
              <a:rPr lang="en-GB" dirty="0" smtClean="0">
                <a:solidFill>
                  <a:srgbClr val="FF0000"/>
                </a:solidFill>
              </a:rPr>
              <a:t> QDs emitting around 600 nm</a:t>
            </a:r>
            <a:endParaRPr lang="es-ES" dirty="0"/>
          </a:p>
        </p:txBody>
      </p:sp>
      <p:pic>
        <p:nvPicPr>
          <p:cNvPr id="10" name="Picture 7" descr="E:\Dropbox\Documents\Literatures\QD\Results\EL\DSC_0913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753" t="8478" r="11838" b="14523"/>
          <a:stretch/>
        </p:blipFill>
        <p:spPr bwMode="auto">
          <a:xfrm>
            <a:off x="3203848" y="1628800"/>
            <a:ext cx="2112892" cy="137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8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21867"/>
            <a:ext cx="3384376" cy="2435125"/>
          </a:xfrm>
          <a:prstGeom prst="rect">
            <a:avLst/>
          </a:prstGeom>
        </p:spPr>
      </p:pic>
      <p:sp>
        <p:nvSpPr>
          <p:cNvPr id="117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4.5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</a:t>
            </a:r>
            <a:r>
              <a:rPr lang="es-ES_tradnl" sz="3200" dirty="0" err="1" smtClean="0"/>
              <a:t>Photodetector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1520" y="764704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QD-</a:t>
            </a:r>
            <a:r>
              <a:rPr lang="es-ES" sz="2000" dirty="0" err="1" smtClean="0"/>
              <a:t>Schottky</a:t>
            </a:r>
            <a:r>
              <a:rPr lang="es-ES" sz="2000" dirty="0" smtClean="0"/>
              <a:t> </a:t>
            </a:r>
            <a:r>
              <a:rPr lang="es-ES" sz="2000" dirty="0" err="1" smtClean="0"/>
              <a:t>photodetectors</a:t>
            </a:r>
            <a:r>
              <a:rPr lang="es-ES" sz="2000" dirty="0" smtClean="0"/>
              <a:t> (</a:t>
            </a:r>
            <a:r>
              <a:rPr lang="es-ES" sz="2000" dirty="0" err="1" smtClean="0"/>
              <a:t>PbS</a:t>
            </a:r>
            <a:r>
              <a:rPr lang="es-ES" sz="2000" dirty="0" smtClean="0"/>
              <a:t> </a:t>
            </a:r>
            <a:r>
              <a:rPr lang="es-ES" sz="2000" dirty="0" err="1" smtClean="0"/>
              <a:t>QDs</a:t>
            </a:r>
            <a:r>
              <a:rPr lang="es-ES" sz="2000" dirty="0" smtClean="0"/>
              <a:t>)</a:t>
            </a:r>
            <a:endParaRPr lang="es-ES" sz="2000" dirty="0"/>
          </a:p>
        </p:txBody>
      </p:sp>
      <p:sp>
        <p:nvSpPr>
          <p:cNvPr id="7" name="Rectangle 20"/>
          <p:cNvSpPr/>
          <p:nvPr/>
        </p:nvSpPr>
        <p:spPr>
          <a:xfrm>
            <a:off x="179512" y="3645024"/>
            <a:ext cx="8856984" cy="2308324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n-GB" dirty="0" smtClean="0"/>
              <a:t>Reproducible devices with highest </a:t>
            </a:r>
            <a:r>
              <a:rPr lang="en-GB" dirty="0" err="1" smtClean="0"/>
              <a:t>responsivities</a:t>
            </a:r>
            <a:r>
              <a:rPr lang="en-GB" dirty="0"/>
              <a:t> </a:t>
            </a:r>
            <a:r>
              <a:rPr lang="en-GB" dirty="0" smtClean="0"/>
              <a:t>between of 0.1 to 0.3 A/W at 1550 nm</a:t>
            </a:r>
            <a:r>
              <a:rPr lang="en-GB" dirty="0"/>
              <a:t>. </a:t>
            </a:r>
            <a:endParaRPr lang="en-GB" dirty="0" smtClean="0"/>
          </a:p>
          <a:p>
            <a:pPr marL="463550" lvl="2" indent="-180975">
              <a:buFont typeface="Arial" pitchFamily="34" charset="0"/>
              <a:buChar char="•"/>
            </a:pPr>
            <a:r>
              <a:rPr lang="en-GB" dirty="0"/>
              <a:t>Time response ≈ 100 </a:t>
            </a:r>
            <a:r>
              <a:rPr lang="en-GB" dirty="0" err="1">
                <a:latin typeface="Symbol" charset="2"/>
                <a:cs typeface="Symbol" charset="2"/>
              </a:rPr>
              <a:t>m</a:t>
            </a:r>
            <a:r>
              <a:rPr lang="en-GB" dirty="0" err="1"/>
              <a:t>s</a:t>
            </a:r>
            <a:r>
              <a:rPr lang="en-GB" dirty="0" err="1" smtClean="0"/>
              <a:t>.</a:t>
            </a:r>
            <a:r>
              <a:rPr lang="en-GB" dirty="0" smtClean="0"/>
              <a:t> Noise on the order of 85 </a:t>
            </a:r>
            <a:r>
              <a:rPr lang="en-GB" dirty="0" err="1" smtClean="0"/>
              <a:t>nV</a:t>
            </a:r>
            <a:r>
              <a:rPr lang="en-GB" dirty="0" smtClean="0"/>
              <a:t>/Hz</a:t>
            </a:r>
            <a:r>
              <a:rPr lang="en-GB" baseline="30000" dirty="0" smtClean="0"/>
              <a:t>1/2 </a:t>
            </a:r>
            <a:r>
              <a:rPr lang="en-GB" dirty="0" smtClean="0"/>
              <a:t>at 1 kHz where intensity as low a 0.3 </a:t>
            </a:r>
            <a:r>
              <a:rPr lang="en-GB" dirty="0" err="1" smtClean="0"/>
              <a:t>nW</a:t>
            </a:r>
            <a:r>
              <a:rPr lang="en-GB" dirty="0" smtClean="0"/>
              <a:t> was measured with SNR &gt; 10. The </a:t>
            </a:r>
            <a:r>
              <a:rPr lang="en-GB" dirty="0" err="1" smtClean="0"/>
              <a:t>Detectivity</a:t>
            </a:r>
            <a:r>
              <a:rPr lang="en-GB" dirty="0"/>
              <a:t> </a:t>
            </a:r>
            <a:r>
              <a:rPr lang="en-GB" dirty="0" smtClean="0"/>
              <a:t>is estimated to be very close to 10</a:t>
            </a:r>
            <a:r>
              <a:rPr lang="en-GB" baseline="30000" dirty="0" smtClean="0"/>
              <a:t>13</a:t>
            </a:r>
            <a:r>
              <a:rPr lang="en-GB" dirty="0" smtClean="0"/>
              <a:t> Jones.</a:t>
            </a:r>
          </a:p>
          <a:p>
            <a:pPr marL="282575" lvl="2"/>
            <a:endParaRPr lang="en-GB" dirty="0" smtClean="0"/>
          </a:p>
          <a:p>
            <a:pPr marL="463550" lvl="2" indent="-180975">
              <a:buFont typeface="Arial" pitchFamily="34" charset="0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Introduce metal NPs to increase light trapping and </a:t>
            </a:r>
            <a:r>
              <a:rPr lang="en-GB" dirty="0" smtClean="0">
                <a:solidFill>
                  <a:srgbClr val="008000"/>
                </a:solidFill>
              </a:rPr>
              <a:t>change architecture to reduce reverse current.</a:t>
            </a:r>
            <a:endParaRPr lang="en-GB" dirty="0" smtClean="0">
              <a:solidFill>
                <a:srgbClr val="008000"/>
              </a:solidFill>
            </a:endParaRPr>
          </a:p>
        </p:txBody>
      </p:sp>
      <p:pic>
        <p:nvPicPr>
          <p:cNvPr id="32" name="Imagen 3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1749425" cy="1990725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5"/>
          <a:srcRect l="3099" t="6170" r="5585"/>
          <a:stretch/>
        </p:blipFill>
        <p:spPr bwMode="auto">
          <a:xfrm>
            <a:off x="1979712" y="1196752"/>
            <a:ext cx="2736304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948264" y="1268760"/>
            <a:ext cx="715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500 </a:t>
            </a:r>
            <a:r>
              <a:rPr lang="es-ES" sz="1200" dirty="0" err="1" smtClean="0"/>
              <a:t>nm</a:t>
            </a:r>
            <a:endParaRPr lang="es-ES" sz="1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732240" y="2492896"/>
            <a:ext cx="715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250 </a:t>
            </a:r>
            <a:r>
              <a:rPr lang="es-ES" sz="1200" dirty="0" err="1" smtClean="0"/>
              <a:t>nm</a:t>
            </a:r>
            <a:endParaRPr lang="es-ES" sz="1200" dirty="0"/>
          </a:p>
        </p:txBody>
      </p:sp>
      <p:sp>
        <p:nvSpPr>
          <p:cNvPr id="10" name="Rectángulo 9"/>
          <p:cNvSpPr/>
          <p:nvPr/>
        </p:nvSpPr>
        <p:spPr>
          <a:xfrm>
            <a:off x="5615608" y="836712"/>
            <a:ext cx="2052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 smtClean="0">
                <a:solidFill>
                  <a:srgbClr val="FF0000"/>
                </a:solidFill>
              </a:rPr>
              <a:t>Different diodes</a:t>
            </a:r>
            <a:endParaRPr lang="es-ES" b="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131840" y="1412776"/>
            <a:ext cx="715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300 </a:t>
            </a:r>
            <a:r>
              <a:rPr lang="es-ES" sz="1200" dirty="0" err="1" smtClean="0"/>
              <a:t>nm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96393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71550" y="1484313"/>
            <a:ext cx="777691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WP4 </a:t>
            </a:r>
            <a:r>
              <a:rPr lang="en-US" sz="2000" dirty="0"/>
              <a:t>Position in </a:t>
            </a:r>
            <a:r>
              <a:rPr lang="en-US" sz="2000" dirty="0" smtClean="0"/>
              <a:t>Project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Objectives</a:t>
            </a: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Tasks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/>
              <a:t>Milestones and </a:t>
            </a:r>
            <a:r>
              <a:rPr lang="en-US" sz="2000" dirty="0" smtClean="0"/>
              <a:t>Deliverables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/>
              <a:t>Status of </a:t>
            </a:r>
            <a:r>
              <a:rPr lang="en-US" sz="2000" dirty="0" smtClean="0"/>
              <a:t>Work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/>
              <a:t>Task 4.1. Design and </a:t>
            </a:r>
            <a:r>
              <a:rPr lang="en-US" sz="2000" dirty="0" err="1"/>
              <a:t>modelling</a:t>
            </a:r>
            <a:r>
              <a:rPr lang="en-US" sz="2000" dirty="0"/>
              <a:t> of </a:t>
            </a:r>
            <a:r>
              <a:rPr lang="en-US" sz="2000" dirty="0" smtClean="0"/>
              <a:t>P. A. (in 4.4)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/>
              <a:t>Task </a:t>
            </a:r>
            <a:r>
              <a:rPr lang="en-US" sz="2000" dirty="0" smtClean="0"/>
              <a:t>4.2. </a:t>
            </a:r>
            <a:r>
              <a:rPr lang="en-US" sz="2000" dirty="0"/>
              <a:t>Design and </a:t>
            </a:r>
            <a:r>
              <a:rPr lang="en-US" sz="2000" dirty="0" err="1"/>
              <a:t>modelling</a:t>
            </a:r>
            <a:r>
              <a:rPr lang="en-US" sz="2000" dirty="0"/>
              <a:t> of </a:t>
            </a:r>
            <a:r>
              <a:rPr lang="en-US" sz="2000" dirty="0" smtClean="0"/>
              <a:t>P. D. (in 4.5)</a:t>
            </a:r>
            <a:endParaRPr lang="en-US" sz="2000" dirty="0"/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/>
              <a:t>Task 4.3. Colloidal QDs for gain 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/>
              <a:t>Task 4.4. QD-based </a:t>
            </a:r>
            <a:r>
              <a:rPr lang="en-US" sz="2000" dirty="0" err="1"/>
              <a:t>Plasmonic</a:t>
            </a:r>
            <a:r>
              <a:rPr lang="en-US" sz="2000" dirty="0"/>
              <a:t> Amplifier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/>
              <a:t>Task 4.5. QD-based </a:t>
            </a:r>
            <a:r>
              <a:rPr lang="en-US" sz="2000" dirty="0" err="1"/>
              <a:t>Photodetectors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Summary and Outlook 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Outline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4.5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</a:t>
            </a:r>
            <a:r>
              <a:rPr lang="es-ES_tradnl" sz="3200" dirty="0" err="1" smtClean="0"/>
              <a:t>Photodetector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1520" y="908720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QD-</a:t>
            </a:r>
            <a:r>
              <a:rPr lang="es-ES" sz="2000" dirty="0" err="1" smtClean="0"/>
              <a:t>microgap</a:t>
            </a:r>
            <a:r>
              <a:rPr lang="es-ES" sz="2000" dirty="0" smtClean="0"/>
              <a:t> </a:t>
            </a:r>
            <a:r>
              <a:rPr lang="es-ES" sz="2000" dirty="0" err="1" smtClean="0"/>
              <a:t>photoconductors</a:t>
            </a:r>
            <a:endParaRPr lang="es-ES" sz="2000" dirty="0"/>
          </a:p>
        </p:txBody>
      </p:sp>
      <p:sp>
        <p:nvSpPr>
          <p:cNvPr id="12" name="Rectangle 20"/>
          <p:cNvSpPr/>
          <p:nvPr/>
        </p:nvSpPr>
        <p:spPr>
          <a:xfrm>
            <a:off x="251520" y="4365104"/>
            <a:ext cx="8712968" cy="1754327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n-GB" dirty="0"/>
              <a:t>Photoconductor (200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dirty="0"/>
              <a:t>m distance) made on the same QD-layers as </a:t>
            </a:r>
            <a:r>
              <a:rPr lang="en-GB" dirty="0" err="1"/>
              <a:t>Schottky</a:t>
            </a:r>
            <a:r>
              <a:rPr lang="en-GB" dirty="0"/>
              <a:t> diodes gives </a:t>
            </a:r>
            <a:r>
              <a:rPr lang="en-GB" dirty="0" smtClean="0"/>
              <a:t>good </a:t>
            </a:r>
            <a:r>
              <a:rPr lang="en-GB" dirty="0" err="1" smtClean="0"/>
              <a:t>responsivity</a:t>
            </a:r>
            <a:r>
              <a:rPr lang="en-GB" dirty="0" smtClean="0"/>
              <a:t> values. </a:t>
            </a:r>
          </a:p>
          <a:p>
            <a:pPr marL="463550" lvl="2" indent="-180975">
              <a:buFont typeface="Arial" pitchFamily="34" charset="0"/>
              <a:buChar char="•"/>
            </a:pPr>
            <a:r>
              <a:rPr lang="en-GB" dirty="0" err="1" smtClean="0"/>
              <a:t>Interdigitated</a:t>
            </a:r>
            <a:r>
              <a:rPr lang="en-GB" dirty="0" smtClean="0"/>
              <a:t> </a:t>
            </a:r>
            <a:r>
              <a:rPr lang="en-GB" dirty="0" err="1" smtClean="0"/>
              <a:t>microgap</a:t>
            </a:r>
            <a:r>
              <a:rPr lang="en-GB" dirty="0" smtClean="0"/>
              <a:t>: applied voltages up to 100 V: photocurrent of 43 </a:t>
            </a:r>
            <a:r>
              <a:rPr lang="en-GB" dirty="0" err="1" smtClean="0"/>
              <a:t>nA</a:t>
            </a:r>
            <a:r>
              <a:rPr lang="en-GB" dirty="0" smtClean="0"/>
              <a:t> for </a:t>
            </a:r>
            <a:r>
              <a:rPr lang="en-US" dirty="0" err="1" smtClean="0">
                <a:latin typeface="Symbol" charset="2"/>
                <a:cs typeface="Symbol" charset="2"/>
                <a:sym typeface="Wingdings" panose="05000000000000000000" pitchFamily="2" charset="2"/>
              </a:rPr>
              <a:t>m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illumination at 1550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nm. </a:t>
            </a:r>
          </a:p>
          <a:p>
            <a:pPr marL="463550" lvl="2" indent="-180975">
              <a:buFont typeface="Arial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N</a:t>
            </a:r>
            <a:r>
              <a:rPr lang="en-GB" dirty="0" smtClean="0">
                <a:solidFill>
                  <a:srgbClr val="008000"/>
                </a:solidFill>
              </a:rPr>
              <a:t>ecessary to optimize </a:t>
            </a:r>
            <a:r>
              <a:rPr lang="en-GB" dirty="0">
                <a:solidFill>
                  <a:srgbClr val="008000"/>
                </a:solidFill>
              </a:rPr>
              <a:t>ligand exchange on small areas by using </a:t>
            </a:r>
            <a:r>
              <a:rPr lang="en-GB" dirty="0" err="1">
                <a:solidFill>
                  <a:srgbClr val="008000"/>
                </a:solidFill>
              </a:rPr>
              <a:t>microdispensing</a:t>
            </a:r>
            <a:r>
              <a:rPr lang="en-GB" dirty="0">
                <a:solidFill>
                  <a:srgbClr val="008000"/>
                </a:solidFill>
              </a:rPr>
              <a:t> technique</a:t>
            </a:r>
            <a:r>
              <a:rPr lang="en-GB" dirty="0" smtClean="0">
                <a:solidFill>
                  <a:srgbClr val="008000"/>
                </a:solidFill>
              </a:rPr>
              <a:t>.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11" name="Imagen 10" descr="20140725_12143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99" t="45111" r="57823" b="33125"/>
          <a:stretch/>
        </p:blipFill>
        <p:spPr>
          <a:xfrm rot="5400000">
            <a:off x="790426" y="2746077"/>
            <a:ext cx="1358319" cy="1572036"/>
          </a:xfrm>
          <a:prstGeom prst="rect">
            <a:avLst/>
          </a:prstGeom>
        </p:spPr>
      </p:pic>
      <p:pic>
        <p:nvPicPr>
          <p:cNvPr id="13" name="Imagen 12" descr="DSCF425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5600"/>
          <a:stretch/>
        </p:blipFill>
        <p:spPr>
          <a:xfrm rot="5400000">
            <a:off x="762704" y="1333640"/>
            <a:ext cx="1440160" cy="1454416"/>
          </a:xfrm>
          <a:prstGeom prst="rect">
            <a:avLst/>
          </a:prstGeom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412781"/>
              </p:ext>
            </p:extLst>
          </p:nvPr>
        </p:nvGraphicFramePr>
        <p:xfrm>
          <a:off x="2555776" y="1844824"/>
          <a:ext cx="6393143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964" name="Documento" r:id="rId7" imgW="5562600" imgH="1879600" progId="Word.Document.12">
                  <p:embed/>
                </p:oleObj>
              </mc:Choice>
              <mc:Fallback>
                <p:oleObj name="Documento" r:id="rId7" imgW="5562600" imgH="1879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55776" y="1844824"/>
                        <a:ext cx="6393143" cy="21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645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4.5 </a:t>
            </a:r>
            <a:r>
              <a:rPr lang="es-ES_tradnl" sz="3200" dirty="0" err="1" smtClean="0"/>
              <a:t>Fabrication</a:t>
            </a:r>
            <a:r>
              <a:rPr lang="es-ES_tradnl" sz="3200" dirty="0" smtClean="0"/>
              <a:t> of </a:t>
            </a:r>
            <a:r>
              <a:rPr lang="es-ES_tradnl" sz="3200" dirty="0" err="1" smtClean="0"/>
              <a:t>Photodetector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1520" y="764704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Nano- gap </a:t>
            </a:r>
            <a:r>
              <a:rPr lang="es-ES" sz="2000" dirty="0" err="1" smtClean="0"/>
              <a:t>plasmon</a:t>
            </a:r>
            <a:r>
              <a:rPr lang="es-ES" sz="2000" dirty="0" smtClean="0"/>
              <a:t> </a:t>
            </a:r>
            <a:r>
              <a:rPr lang="es-ES" sz="2000" dirty="0" err="1" smtClean="0"/>
              <a:t>waveguide</a:t>
            </a:r>
            <a:r>
              <a:rPr lang="es-ES" sz="2000" dirty="0" smtClean="0"/>
              <a:t> </a:t>
            </a:r>
            <a:r>
              <a:rPr lang="es-ES" sz="2000" dirty="0" err="1" smtClean="0"/>
              <a:t>photoconductor</a:t>
            </a:r>
            <a:endParaRPr lang="es-ES" sz="2000" dirty="0"/>
          </a:p>
        </p:txBody>
      </p:sp>
      <p:sp>
        <p:nvSpPr>
          <p:cNvPr id="12" name="Rectangle 20"/>
          <p:cNvSpPr/>
          <p:nvPr/>
        </p:nvSpPr>
        <p:spPr>
          <a:xfrm>
            <a:off x="395536" y="4509120"/>
            <a:ext cx="8424936" cy="147732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463550" lvl="2" indent="-180975">
              <a:buFont typeface="Arial" pitchFamily="34" charset="0"/>
              <a:buChar char="•"/>
            </a:pPr>
            <a:r>
              <a:rPr lang="en-GB" dirty="0" err="1" smtClean="0"/>
              <a:t>Nanogap</a:t>
            </a:r>
            <a:r>
              <a:rPr lang="en-GB" dirty="0"/>
              <a:t> </a:t>
            </a:r>
            <a:r>
              <a:rPr lang="en-GB" dirty="0" smtClean="0"/>
              <a:t>structures successfully fabricated (TUE) on ITO(thin)/glass substrates.</a:t>
            </a:r>
          </a:p>
          <a:p>
            <a:pPr marL="282575" lvl="2"/>
            <a:endParaRPr lang="en-GB" dirty="0" smtClean="0"/>
          </a:p>
          <a:p>
            <a:pPr marL="463550" lvl="2" indent="-180975">
              <a:buFont typeface="Arial" pitchFamily="34" charset="0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ITO etching and fabrication of new samples </a:t>
            </a:r>
            <a:r>
              <a:rPr lang="en-GB" dirty="0" smtClean="0">
                <a:solidFill>
                  <a:srgbClr val="008000"/>
                </a:solidFill>
              </a:rPr>
              <a:t>on strictly insulating SiO</a:t>
            </a:r>
            <a:r>
              <a:rPr lang="en-GB" baseline="-25000" dirty="0" smtClean="0">
                <a:solidFill>
                  <a:srgbClr val="008000"/>
                </a:solidFill>
              </a:rPr>
              <a:t>2</a:t>
            </a:r>
            <a:r>
              <a:rPr lang="en-GB" dirty="0" smtClean="0">
                <a:solidFill>
                  <a:srgbClr val="008000"/>
                </a:solidFill>
              </a:rPr>
              <a:t>/Si substrate.</a:t>
            </a:r>
          </a:p>
        </p:txBody>
      </p:sp>
      <p:grpSp>
        <p:nvGrpSpPr>
          <p:cNvPr id="97" name="Agrupar 96"/>
          <p:cNvGrpSpPr/>
          <p:nvPr/>
        </p:nvGrpSpPr>
        <p:grpSpPr>
          <a:xfrm>
            <a:off x="3154413" y="2046446"/>
            <a:ext cx="5666059" cy="1958618"/>
            <a:chOff x="3154413" y="2550096"/>
            <a:chExt cx="5666059" cy="1958618"/>
          </a:xfrm>
        </p:grpSpPr>
        <p:cxnSp>
          <p:nvCxnSpPr>
            <p:cNvPr id="15" name="Conector recto 14"/>
            <p:cNvCxnSpPr/>
            <p:nvPr/>
          </p:nvCxnSpPr>
          <p:spPr bwMode="auto">
            <a:xfrm>
              <a:off x="4716016" y="3861048"/>
              <a:ext cx="1800200" cy="576064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ector recto 15"/>
            <p:cNvCxnSpPr/>
            <p:nvPr/>
          </p:nvCxnSpPr>
          <p:spPr bwMode="auto">
            <a:xfrm flipV="1">
              <a:off x="4788024" y="2564904"/>
              <a:ext cx="1800200" cy="504056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" name="Imagen 10" descr="2um_tilt1.bm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2550096"/>
              <a:ext cx="2448272" cy="1958618"/>
            </a:xfrm>
            <a:prstGeom prst="rect">
              <a:avLst/>
            </a:prstGeom>
          </p:spPr>
        </p:pic>
        <p:pic>
          <p:nvPicPr>
            <p:cNvPr id="13" name="Imagen 12" descr="2um_tilt0.bmp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413" y="2636912"/>
              <a:ext cx="2281683" cy="1825346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 bwMode="auto">
            <a:xfrm>
              <a:off x="3995936" y="3068960"/>
              <a:ext cx="720080" cy="792088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7" name="Conector recto de flecha 16"/>
            <p:cNvCxnSpPr/>
            <p:nvPr/>
          </p:nvCxnSpPr>
          <p:spPr bwMode="auto">
            <a:xfrm flipV="1">
              <a:off x="7389449" y="3384400"/>
              <a:ext cx="432048" cy="216024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Conector recto de flecha 17"/>
            <p:cNvCxnSpPr/>
            <p:nvPr/>
          </p:nvCxnSpPr>
          <p:spPr bwMode="auto">
            <a:xfrm flipV="1">
              <a:off x="7869987" y="3153132"/>
              <a:ext cx="432048" cy="216024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19" name="CuadroTexto 18"/>
            <p:cNvSpPr txBox="1"/>
            <p:nvPr/>
          </p:nvSpPr>
          <p:spPr>
            <a:xfrm rot="20055291">
              <a:off x="6842184" y="3091612"/>
              <a:ext cx="85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60 nm</a:t>
              </a:r>
              <a:endParaRPr lang="es-ES" b="1" dirty="0"/>
            </a:p>
          </p:txBody>
        </p:sp>
      </p:grpSp>
      <p:grpSp>
        <p:nvGrpSpPr>
          <p:cNvPr id="96" name="Agrupar 95"/>
          <p:cNvGrpSpPr/>
          <p:nvPr/>
        </p:nvGrpSpPr>
        <p:grpSpPr>
          <a:xfrm>
            <a:off x="166019" y="1700808"/>
            <a:ext cx="2893813" cy="2702689"/>
            <a:chOff x="35497" y="1700808"/>
            <a:chExt cx="2893813" cy="2702689"/>
          </a:xfrm>
        </p:grpSpPr>
        <p:grpSp>
          <p:nvGrpSpPr>
            <p:cNvPr id="31" name="Agrupar 30"/>
            <p:cNvGrpSpPr/>
            <p:nvPr/>
          </p:nvGrpSpPr>
          <p:grpSpPr>
            <a:xfrm>
              <a:off x="395536" y="1700808"/>
              <a:ext cx="2533774" cy="2702689"/>
              <a:chOff x="395536" y="1700808"/>
              <a:chExt cx="2533774" cy="2702689"/>
            </a:xfrm>
          </p:grpSpPr>
          <p:grpSp>
            <p:nvGrpSpPr>
              <p:cNvPr id="22" name="Agrupar 21"/>
              <p:cNvGrpSpPr/>
              <p:nvPr/>
            </p:nvGrpSpPr>
            <p:grpSpPr>
              <a:xfrm>
                <a:off x="467544" y="1700808"/>
                <a:ext cx="2461766" cy="2702689"/>
                <a:chOff x="683568" y="1988840"/>
                <a:chExt cx="2029718" cy="2414657"/>
              </a:xfrm>
            </p:grpSpPr>
            <p:pic>
              <p:nvPicPr>
                <p:cNvPr id="24" name="Imagen 23"/>
                <p:cNvPicPr/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030" t="6798" r="32091"/>
                <a:stretch/>
              </p:blipFill>
              <p:spPr bwMode="auto">
                <a:xfrm>
                  <a:off x="683568" y="1988840"/>
                  <a:ext cx="1708647" cy="2414657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5" name="Imagen 24"/>
                <p:cNvPicPr/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392" t="13054" r="5217" b="5131"/>
                <a:stretch/>
              </p:blipFill>
              <p:spPr bwMode="auto">
                <a:xfrm>
                  <a:off x="2411760" y="2029438"/>
                  <a:ext cx="301526" cy="2119642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cxnSp>
            <p:nvCxnSpPr>
              <p:cNvPr id="27" name="Conector recto de flecha 26"/>
              <p:cNvCxnSpPr/>
              <p:nvPr/>
            </p:nvCxnSpPr>
            <p:spPr bwMode="auto">
              <a:xfrm>
                <a:off x="395536" y="1772816"/>
                <a:ext cx="0" cy="2304256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sp>
          <p:nvSpPr>
            <p:cNvPr id="30" name="CuadroTexto 29"/>
            <p:cNvSpPr txBox="1"/>
            <p:nvPr/>
          </p:nvSpPr>
          <p:spPr>
            <a:xfrm rot="16200000">
              <a:off x="-137549" y="2670598"/>
              <a:ext cx="71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65000"/>
                    </a:schemeClr>
                  </a:solidFill>
                </a:rPr>
                <a:t>5 </a:t>
              </a:r>
              <a:r>
                <a:rPr lang="es-ES" dirty="0" smtClean="0">
                  <a:solidFill>
                    <a:schemeClr val="bg1">
                      <a:lumMod val="65000"/>
                    </a:schemeClr>
                  </a:solidFill>
                  <a:latin typeface="Symbol" charset="2"/>
                  <a:cs typeface="Symbol" charset="2"/>
                </a:rPr>
                <a:t>m</a:t>
              </a:r>
              <a:r>
                <a:rPr lang="es-ES" dirty="0" smtClean="0">
                  <a:solidFill>
                    <a:schemeClr val="bg1">
                      <a:lumMod val="65000"/>
                    </a:schemeClr>
                  </a:solidFill>
                </a:rPr>
                <a:t>m</a:t>
              </a:r>
              <a:endParaRPr lang="es-E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80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Summary</a:t>
            </a:r>
            <a:endParaRPr lang="en-US" sz="3200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323528" y="969109"/>
            <a:ext cx="799288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ea typeface="ＭＳ Ｐゴシック" pitchFamily="34" charset="-128"/>
              </a:rPr>
              <a:t>Plasmonic</a:t>
            </a:r>
            <a:r>
              <a:rPr lang="en-GB" sz="1400" dirty="0">
                <a:ea typeface="ＭＳ Ｐゴシック" pitchFamily="34" charset="-128"/>
              </a:rPr>
              <a:t> Amplifier:</a:t>
            </a:r>
          </a:p>
          <a:p>
            <a:pPr marL="285750" indent="-285750">
              <a:buFontTx/>
              <a:buChar char="-"/>
            </a:pPr>
            <a:r>
              <a:rPr lang="en-GB" sz="1400" b="0" dirty="0"/>
              <a:t>Peak gain of </a:t>
            </a:r>
            <a:r>
              <a:rPr lang="en-GB" sz="1400" b="0" dirty="0" err="1"/>
              <a:t>HgTe</a:t>
            </a:r>
            <a:r>
              <a:rPr lang="en-GB" sz="1400" b="0" dirty="0"/>
              <a:t> QDs would of the order of 400 dB/cm for a closed-packed film of this material, but not the case experimentally. Optimized material under development</a:t>
            </a:r>
            <a:r>
              <a:rPr lang="en-GB" sz="1400" b="0" dirty="0" smtClean="0"/>
              <a:t>. </a:t>
            </a:r>
            <a:endParaRPr lang="en-GB" sz="1400" b="0" dirty="0"/>
          </a:p>
          <a:p>
            <a:pPr marL="285750" indent="-285750">
              <a:buFontTx/>
              <a:buChar char="-"/>
            </a:pPr>
            <a:r>
              <a:rPr lang="en-GB" sz="1400" b="0" dirty="0" smtClean="0"/>
              <a:t>QD-</a:t>
            </a:r>
            <a:r>
              <a:rPr lang="en-GB" sz="1400" b="0" dirty="0" err="1" smtClean="0"/>
              <a:t>SiN</a:t>
            </a:r>
            <a:r>
              <a:rPr lang="en-GB" sz="1400" b="0" dirty="0" smtClean="0"/>
              <a:t> based waveguides </a:t>
            </a:r>
            <a:r>
              <a:rPr lang="en-GB" sz="1400" b="0" dirty="0" smtClean="0"/>
              <a:t>are</a:t>
            </a:r>
            <a:r>
              <a:rPr lang="en-GB" sz="1400" b="0" dirty="0" smtClean="0"/>
              <a:t> compatible for electrical injection and hence </a:t>
            </a:r>
            <a:r>
              <a:rPr lang="en-GB" sz="1400" b="0" dirty="0"/>
              <a:t>the basis </a:t>
            </a:r>
            <a:r>
              <a:rPr lang="en-GB" sz="1400" b="0" dirty="0" smtClean="0"/>
              <a:t>for optical amplifiers. </a:t>
            </a:r>
            <a:endParaRPr lang="en-GB" sz="1400" b="0" dirty="0"/>
          </a:p>
          <a:p>
            <a:pPr marL="285750" indent="-285750">
              <a:buFontTx/>
              <a:buChar char="-"/>
            </a:pPr>
            <a:r>
              <a:rPr lang="en-GB" sz="1400" b="0" dirty="0" smtClean="0"/>
              <a:t>A pump-and-probe </a:t>
            </a:r>
            <a:r>
              <a:rPr lang="en-GB" sz="1400" b="0" dirty="0" smtClean="0"/>
              <a:t>method have been developed for determining the </a:t>
            </a:r>
            <a:r>
              <a:rPr lang="en-GB" sz="1400" b="0" dirty="0" err="1" smtClean="0"/>
              <a:t>plasmon</a:t>
            </a:r>
            <a:r>
              <a:rPr lang="en-GB" sz="1400" b="0" dirty="0" smtClean="0"/>
              <a:t> propagation length </a:t>
            </a:r>
            <a:r>
              <a:rPr lang="en-GB" sz="1400" b="0" dirty="0" smtClean="0"/>
              <a:t>In metal waveguides cladded </a:t>
            </a:r>
            <a:r>
              <a:rPr lang="en-GB" sz="1400" b="0" dirty="0" smtClean="0"/>
              <a:t>by </a:t>
            </a:r>
            <a:r>
              <a:rPr lang="en-GB" sz="1400" b="0" dirty="0" smtClean="0"/>
              <a:t>QD-polymer layers; the method can be said as validated by the measurements on metal ridge waveguides of different widths.</a:t>
            </a:r>
          </a:p>
          <a:p>
            <a:pPr marL="285750" indent="-285750">
              <a:buFontTx/>
              <a:buChar char="-"/>
            </a:pPr>
            <a:r>
              <a:rPr lang="en-GB" sz="1400" b="0" dirty="0" smtClean="0"/>
              <a:t>The presence of QD layers on metal waveguides, even without net gain properties, promotes an increase of the SPP propagation length: 15 and more </a:t>
            </a:r>
            <a:r>
              <a:rPr lang="en-GB" sz="1400" b="0" dirty="0"/>
              <a:t>than 100 % by using </a:t>
            </a:r>
            <a:r>
              <a:rPr lang="en-GB" sz="1400" b="0" dirty="0" err="1"/>
              <a:t>HgTe</a:t>
            </a:r>
            <a:r>
              <a:rPr lang="en-GB" sz="1400" b="0" dirty="0"/>
              <a:t> and </a:t>
            </a:r>
            <a:r>
              <a:rPr lang="en-GB" sz="1400" b="0" dirty="0" err="1"/>
              <a:t>CdSe</a:t>
            </a:r>
            <a:r>
              <a:rPr lang="en-GB" sz="1400" b="0" dirty="0"/>
              <a:t> QDs, respectively</a:t>
            </a:r>
            <a:r>
              <a:rPr lang="en-GB" sz="1400" b="0" dirty="0" smtClean="0"/>
              <a:t>.</a:t>
            </a:r>
            <a:endParaRPr lang="en-GB" sz="1400" b="0" dirty="0"/>
          </a:p>
          <a:p>
            <a:endParaRPr lang="en-GB" sz="1400" b="0" dirty="0">
              <a:ea typeface="ＭＳ Ｐゴシック" pitchFamily="34" charset="-128"/>
            </a:endParaRPr>
          </a:p>
          <a:p>
            <a:r>
              <a:rPr lang="en-GB" sz="1400" dirty="0" err="1">
                <a:ea typeface="ＭＳ Ｐゴシック" pitchFamily="34" charset="-128"/>
              </a:rPr>
              <a:t>Photodetector</a:t>
            </a:r>
            <a:r>
              <a:rPr lang="en-GB" sz="1400" dirty="0">
                <a:ea typeface="ＭＳ Ｐゴシック" pitchFamily="34" charset="-128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400" b="0" dirty="0" smtClean="0">
                <a:ea typeface="ＭＳ Ｐゴシック" pitchFamily="34" charset="-128"/>
              </a:rPr>
              <a:t>Optimized solution processing technology for </a:t>
            </a:r>
            <a:r>
              <a:rPr lang="en-GB" sz="1400" b="0" dirty="0" err="1" smtClean="0">
                <a:ea typeface="ＭＳ Ｐゴシック" pitchFamily="34" charset="-128"/>
              </a:rPr>
              <a:t>PbS</a:t>
            </a:r>
            <a:r>
              <a:rPr lang="en-GB" sz="1400" b="0" dirty="0" smtClean="0">
                <a:ea typeface="ＭＳ Ｐゴシック" pitchFamily="34" charset="-128"/>
              </a:rPr>
              <a:t>-QD </a:t>
            </a:r>
            <a:r>
              <a:rPr lang="en-GB" sz="1400" b="0" dirty="0" err="1" smtClean="0">
                <a:ea typeface="ＭＳ Ｐゴシック" pitchFamily="34" charset="-128"/>
              </a:rPr>
              <a:t>chottky</a:t>
            </a:r>
            <a:r>
              <a:rPr lang="en-GB" sz="1400" b="0" dirty="0" smtClean="0">
                <a:ea typeface="ＭＳ Ｐゴシック" pitchFamily="34" charset="-128"/>
              </a:rPr>
              <a:t> </a:t>
            </a:r>
            <a:r>
              <a:rPr lang="en-GB" sz="1400" b="0" dirty="0" err="1">
                <a:ea typeface="ＭＳ Ｐゴシック" pitchFamily="34" charset="-128"/>
              </a:rPr>
              <a:t>photodetectors</a:t>
            </a:r>
            <a:r>
              <a:rPr lang="en-GB" sz="1400" b="0" dirty="0">
                <a:ea typeface="ＭＳ Ｐゴシック" pitchFamily="34" charset="-128"/>
              </a:rPr>
              <a:t>: </a:t>
            </a:r>
            <a:r>
              <a:rPr lang="en-GB" sz="1400" b="0" dirty="0" err="1">
                <a:ea typeface="ＭＳ Ｐゴシック" pitchFamily="34" charset="-128"/>
              </a:rPr>
              <a:t>responsivities</a:t>
            </a:r>
            <a:r>
              <a:rPr lang="en-GB" sz="1400" b="0" dirty="0">
                <a:ea typeface="ＭＳ Ｐゴシック" pitchFamily="34" charset="-128"/>
              </a:rPr>
              <a:t> as high as 0.3 A/W at 1500-1600 nm for QD layers 250 – 500 nm thick. </a:t>
            </a:r>
            <a:endParaRPr lang="en-GB" sz="1400" b="0" dirty="0" smtClean="0">
              <a:ea typeface="ＭＳ Ｐゴシック" pitchFamily="34" charset="-128"/>
            </a:endParaRPr>
          </a:p>
          <a:p>
            <a:pPr marL="285750" indent="-285750">
              <a:buFontTx/>
              <a:buChar char="-"/>
            </a:pPr>
            <a:r>
              <a:rPr lang="en-GB" sz="1400" b="0" dirty="0" err="1" smtClean="0">
                <a:ea typeface="ＭＳ Ｐゴシック" pitchFamily="34" charset="-128"/>
              </a:rPr>
              <a:t>Microgap</a:t>
            </a:r>
            <a:r>
              <a:rPr lang="en-GB" sz="1400" b="0" dirty="0" smtClean="0">
                <a:ea typeface="ＭＳ Ｐゴシック" pitchFamily="34" charset="-128"/>
              </a:rPr>
              <a:t> </a:t>
            </a:r>
            <a:r>
              <a:rPr lang="en-GB" sz="1400" b="0" dirty="0" smtClean="0">
                <a:ea typeface="ＭＳ Ｐゴシック" pitchFamily="34" charset="-128"/>
              </a:rPr>
              <a:t>and </a:t>
            </a:r>
            <a:r>
              <a:rPr lang="en-GB" sz="1400" b="0" dirty="0" err="1" smtClean="0">
                <a:ea typeface="ＭＳ Ｐゴシック" pitchFamily="34" charset="-128"/>
              </a:rPr>
              <a:t>plasmonic</a:t>
            </a:r>
            <a:r>
              <a:rPr lang="en-GB" sz="1400" b="0" dirty="0" smtClean="0">
                <a:ea typeface="ＭＳ Ｐゴシック" pitchFamily="34" charset="-128"/>
              </a:rPr>
              <a:t> </a:t>
            </a:r>
            <a:r>
              <a:rPr lang="en-GB" sz="1400" b="0" dirty="0" err="1">
                <a:ea typeface="ＭＳ Ｐゴシック" pitchFamily="34" charset="-128"/>
              </a:rPr>
              <a:t>nanogap</a:t>
            </a:r>
            <a:r>
              <a:rPr lang="en-GB" sz="1400" b="0" dirty="0">
                <a:ea typeface="ＭＳ Ｐゴシック" pitchFamily="34" charset="-128"/>
              </a:rPr>
              <a:t> structures were fabricated on </a:t>
            </a:r>
            <a:r>
              <a:rPr lang="en-GB" sz="1400" b="0" dirty="0" smtClean="0">
                <a:ea typeface="ＭＳ Ｐゴシック" pitchFamily="34" charset="-128"/>
              </a:rPr>
              <a:t>Si/</a:t>
            </a:r>
            <a:r>
              <a:rPr lang="en-GB" sz="1400" b="0" dirty="0" smtClean="0">
                <a:ea typeface="ＭＳ Ｐゴシック" pitchFamily="34" charset="-128"/>
              </a:rPr>
              <a:t>SiO</a:t>
            </a:r>
            <a:r>
              <a:rPr lang="en-GB" sz="1400" b="0" baseline="-25000" dirty="0" smtClean="0">
                <a:ea typeface="ＭＳ Ｐゴシック" pitchFamily="34" charset="-128"/>
              </a:rPr>
              <a:t>2</a:t>
            </a:r>
            <a:r>
              <a:rPr lang="en-GB" sz="1400" b="0" dirty="0" smtClean="0">
                <a:ea typeface="ＭＳ Ｐゴシック" pitchFamily="34" charset="-128"/>
              </a:rPr>
              <a:t> and </a:t>
            </a:r>
            <a:r>
              <a:rPr lang="en-GB" sz="1400" b="0" dirty="0" smtClean="0">
                <a:ea typeface="ＭＳ Ｐゴシック" pitchFamily="34" charset="-128"/>
              </a:rPr>
              <a:t>glass</a:t>
            </a:r>
            <a:r>
              <a:rPr lang="en-GB" sz="1400" b="0" dirty="0">
                <a:ea typeface="ＭＳ Ｐゴシック" pitchFamily="34" charset="-128"/>
              </a:rPr>
              <a:t>/ITO </a:t>
            </a:r>
            <a:r>
              <a:rPr lang="en-GB" sz="1400" b="0" dirty="0" smtClean="0">
                <a:ea typeface="ＭＳ Ｐゴシック" pitchFamily="34" charset="-128"/>
              </a:rPr>
              <a:t>substrates, respectively.</a:t>
            </a:r>
            <a:endParaRPr lang="en-GB" sz="1400" b="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407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Outlook</a:t>
            </a:r>
            <a:endParaRPr lang="en-US" sz="3200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323528" y="969109"/>
            <a:ext cx="799288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ea typeface="ＭＳ Ｐゴシック" pitchFamily="34" charset="-128"/>
              </a:rPr>
              <a:t>Plasmonic</a:t>
            </a:r>
            <a:r>
              <a:rPr lang="en-GB" sz="1400" dirty="0">
                <a:ea typeface="ＭＳ Ｐゴシック" pitchFamily="34" charset="-128"/>
              </a:rPr>
              <a:t> Amplifier:</a:t>
            </a:r>
          </a:p>
          <a:p>
            <a:pPr marL="285750" indent="-285750">
              <a:buFontTx/>
              <a:buChar char="-"/>
            </a:pPr>
            <a:r>
              <a:rPr lang="en-GB" sz="1400" b="0" dirty="0" err="1" smtClean="0"/>
              <a:t>HgTe</a:t>
            </a:r>
            <a:r>
              <a:rPr lang="en-GB" sz="1400" b="0" dirty="0" smtClean="0"/>
              <a:t> QDs: further i</a:t>
            </a:r>
            <a:r>
              <a:rPr lang="en-GB" sz="1400" b="0" dirty="0" smtClean="0"/>
              <a:t>mprovement of synthesis and preparation of layers under vacuum. </a:t>
            </a:r>
            <a:endParaRPr lang="en-GB" sz="1400" b="0" dirty="0"/>
          </a:p>
          <a:p>
            <a:pPr marL="285750" indent="-285750">
              <a:buFontTx/>
              <a:buChar char="-"/>
            </a:pPr>
            <a:r>
              <a:rPr lang="en-GB" sz="1400" b="0" dirty="0" smtClean="0"/>
              <a:t>Demonstration of amplification </a:t>
            </a:r>
            <a:r>
              <a:rPr lang="en-GB" sz="1400" b="0" dirty="0" smtClean="0"/>
              <a:t>in optically pumped </a:t>
            </a:r>
            <a:r>
              <a:rPr lang="en-GB" sz="1400" b="0" dirty="0" smtClean="0"/>
              <a:t>QD-</a:t>
            </a:r>
            <a:r>
              <a:rPr lang="en-GB" sz="1400" b="0" dirty="0" err="1" smtClean="0"/>
              <a:t>SiN</a:t>
            </a:r>
            <a:r>
              <a:rPr lang="en-GB" sz="1400" b="0" dirty="0" smtClean="0"/>
              <a:t> based waveguides </a:t>
            </a:r>
            <a:r>
              <a:rPr lang="en-GB" sz="1400" b="0" dirty="0" smtClean="0"/>
              <a:t>based on </a:t>
            </a:r>
            <a:r>
              <a:rPr lang="en-GB" sz="1400" b="0" dirty="0" err="1" smtClean="0"/>
              <a:t>HgTe</a:t>
            </a:r>
            <a:r>
              <a:rPr lang="en-GB" sz="1400" b="0" dirty="0" smtClean="0"/>
              <a:t> QDs. </a:t>
            </a:r>
          </a:p>
          <a:p>
            <a:pPr marL="285750" indent="-285750">
              <a:buFontTx/>
              <a:buChar char="-"/>
            </a:pPr>
            <a:r>
              <a:rPr lang="en-GB" sz="1400" b="0" dirty="0" smtClean="0"/>
              <a:t>Demonstration of electrically driven </a:t>
            </a:r>
            <a:r>
              <a:rPr lang="en-GB" sz="1400" b="0" dirty="0"/>
              <a:t>QD-</a:t>
            </a:r>
            <a:r>
              <a:rPr lang="en-GB" sz="1400" b="0" dirty="0" err="1"/>
              <a:t>SiN</a:t>
            </a:r>
            <a:r>
              <a:rPr lang="en-GB" sz="1400" b="0" dirty="0"/>
              <a:t> based waveguides </a:t>
            </a:r>
            <a:r>
              <a:rPr lang="en-GB" sz="1400" b="0" dirty="0" smtClean="0"/>
              <a:t>using </a:t>
            </a:r>
            <a:r>
              <a:rPr lang="en-GB" sz="1400" b="0" dirty="0" err="1" smtClean="0"/>
              <a:t>HgTe</a:t>
            </a:r>
            <a:r>
              <a:rPr lang="en-GB" sz="1400" b="0" dirty="0" smtClean="0"/>
              <a:t> QDs.</a:t>
            </a:r>
            <a:endParaRPr lang="en-GB" sz="1400" b="0" dirty="0"/>
          </a:p>
          <a:p>
            <a:pPr marL="285750" indent="-285750">
              <a:buFontTx/>
              <a:buChar char="-"/>
            </a:pPr>
            <a:r>
              <a:rPr lang="en-GB" sz="1400" b="0" dirty="0" smtClean="0"/>
              <a:t>Demonstration of propagation length and amplification in QD-polymer/Au waveguides by using </a:t>
            </a:r>
            <a:r>
              <a:rPr lang="en-GB" sz="1400" b="0" dirty="0" err="1" smtClean="0"/>
              <a:t>HgTe</a:t>
            </a:r>
            <a:r>
              <a:rPr lang="en-GB" sz="1400" b="0" dirty="0" smtClean="0"/>
              <a:t> QDs under pulsed optical pumping.</a:t>
            </a:r>
          </a:p>
          <a:p>
            <a:endParaRPr lang="en-GB" sz="1400" b="0" dirty="0">
              <a:ea typeface="ＭＳ Ｐゴシック" pitchFamily="34" charset="-128"/>
            </a:endParaRPr>
          </a:p>
          <a:p>
            <a:r>
              <a:rPr lang="en-GB" sz="1400" dirty="0" err="1">
                <a:ea typeface="ＭＳ Ｐゴシック" pitchFamily="34" charset="-128"/>
              </a:rPr>
              <a:t>Photodetector</a:t>
            </a:r>
            <a:r>
              <a:rPr lang="en-GB" sz="1400" dirty="0">
                <a:ea typeface="ＭＳ Ｐゴシック" pitchFamily="34" charset="-128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400" b="0" dirty="0" smtClean="0">
                <a:ea typeface="ＭＳ Ｐゴシック" pitchFamily="34" charset="-128"/>
              </a:rPr>
              <a:t>Improve </a:t>
            </a:r>
            <a:r>
              <a:rPr lang="en-GB" sz="1400" b="0" dirty="0" err="1" smtClean="0">
                <a:ea typeface="ＭＳ Ｐゴシック" pitchFamily="34" charset="-128"/>
              </a:rPr>
              <a:t>S</a:t>
            </a:r>
            <a:r>
              <a:rPr lang="en-GB" sz="1400" b="0" dirty="0" err="1" smtClean="0">
                <a:ea typeface="ＭＳ Ｐゴシック" pitchFamily="34" charset="-128"/>
              </a:rPr>
              <a:t>chottky</a:t>
            </a:r>
            <a:r>
              <a:rPr lang="en-GB" sz="1400" b="0" dirty="0" smtClean="0">
                <a:ea typeface="ＭＳ Ｐゴシック" pitchFamily="34" charset="-128"/>
              </a:rPr>
              <a:t> </a:t>
            </a:r>
            <a:r>
              <a:rPr lang="en-GB" sz="1400" b="0" dirty="0" err="1" smtClean="0">
                <a:ea typeface="ＭＳ Ｐゴシック" pitchFamily="34" charset="-128"/>
              </a:rPr>
              <a:t>photodetector</a:t>
            </a:r>
            <a:r>
              <a:rPr lang="en-GB" sz="1400" b="0" dirty="0">
                <a:ea typeface="ＭＳ Ｐゴシック" pitchFamily="34" charset="-128"/>
              </a:rPr>
              <a:t> </a:t>
            </a:r>
            <a:r>
              <a:rPr lang="en-GB" sz="1400" b="0" dirty="0" smtClean="0">
                <a:ea typeface="ＭＳ Ｐゴシック" pitchFamily="34" charset="-128"/>
              </a:rPr>
              <a:t>for</a:t>
            </a:r>
            <a:r>
              <a:rPr lang="en-GB" sz="1400" b="0" dirty="0" smtClean="0">
                <a:ea typeface="ＭＳ Ｐゴシック" pitchFamily="34" charset="-128"/>
              </a:rPr>
              <a:t> reducing time response under reverse bias (introducing </a:t>
            </a:r>
            <a:r>
              <a:rPr lang="en-GB" sz="1400" b="0" dirty="0" err="1" smtClean="0">
                <a:ea typeface="ＭＳ Ｐゴシック" pitchFamily="34" charset="-128"/>
              </a:rPr>
              <a:t>ZnO</a:t>
            </a:r>
            <a:r>
              <a:rPr lang="en-GB" sz="1400" b="0" dirty="0" smtClean="0">
                <a:ea typeface="ＭＳ Ｐゴシック" pitchFamily="34" charset="-128"/>
              </a:rPr>
              <a:t> </a:t>
            </a:r>
            <a:r>
              <a:rPr lang="en-GB" sz="1400" b="0" dirty="0" smtClean="0">
                <a:ea typeface="ＭＳ Ｐゴシック" pitchFamily="34" charset="-128"/>
              </a:rPr>
              <a:t>electrode).</a:t>
            </a:r>
          </a:p>
          <a:p>
            <a:pPr marL="285750" indent="-285750">
              <a:buFontTx/>
              <a:buChar char="-"/>
            </a:pPr>
            <a:r>
              <a:rPr lang="en-GB" sz="1400" b="0" dirty="0" smtClean="0">
                <a:ea typeface="ＭＳ Ｐゴシック" pitchFamily="34" charset="-128"/>
              </a:rPr>
              <a:t>Optimize ligand exchange in </a:t>
            </a:r>
            <a:r>
              <a:rPr lang="en-GB" sz="1400" b="0" dirty="0" err="1" smtClean="0">
                <a:ea typeface="ＭＳ Ｐゴシック" pitchFamily="34" charset="-128"/>
              </a:rPr>
              <a:t>PbS</a:t>
            </a:r>
            <a:r>
              <a:rPr lang="en-GB" sz="1400" b="0" dirty="0" smtClean="0">
                <a:ea typeface="ＭＳ Ｐゴシック" pitchFamily="34" charset="-128"/>
              </a:rPr>
              <a:t>-QD layers on small areas.</a:t>
            </a:r>
          </a:p>
          <a:p>
            <a:pPr marL="285750" indent="-285750">
              <a:buFontTx/>
              <a:buChar char="-"/>
            </a:pPr>
            <a:r>
              <a:rPr lang="en-GB" sz="1400" b="0" dirty="0" smtClean="0">
                <a:ea typeface="ＭＳ Ｐゴシック" pitchFamily="34" charset="-128"/>
              </a:rPr>
              <a:t>Further generations of </a:t>
            </a:r>
            <a:r>
              <a:rPr lang="en-GB" sz="1400" b="0" dirty="0" err="1" smtClean="0">
                <a:ea typeface="ＭＳ Ｐゴシック" pitchFamily="34" charset="-128"/>
              </a:rPr>
              <a:t>microgap</a:t>
            </a:r>
            <a:r>
              <a:rPr lang="en-GB" sz="1400" b="0" dirty="0" smtClean="0">
                <a:ea typeface="ＭＳ Ｐゴシック" pitchFamily="34" charset="-128"/>
              </a:rPr>
              <a:t> and </a:t>
            </a:r>
            <a:r>
              <a:rPr lang="en-GB" sz="1400" b="0" dirty="0" err="1" smtClean="0">
                <a:ea typeface="ＭＳ Ｐゴシック" pitchFamily="34" charset="-128"/>
              </a:rPr>
              <a:t>nanogap</a:t>
            </a:r>
            <a:r>
              <a:rPr lang="en-GB" sz="1400" b="0" dirty="0" smtClean="0">
                <a:ea typeface="ＭＳ Ｐゴシック" pitchFamily="34" charset="-128"/>
              </a:rPr>
              <a:t> photoconductors based on </a:t>
            </a:r>
            <a:r>
              <a:rPr lang="en-GB" sz="1400" b="0" dirty="0" err="1" smtClean="0">
                <a:ea typeface="ＭＳ Ｐゴシック" pitchFamily="34" charset="-128"/>
              </a:rPr>
              <a:t>PbS</a:t>
            </a:r>
            <a:r>
              <a:rPr lang="en-GB" sz="1400" b="0" dirty="0" smtClean="0">
                <a:ea typeface="ＭＳ Ｐゴシック" pitchFamily="34" charset="-128"/>
              </a:rPr>
              <a:t>-QDs.</a:t>
            </a:r>
            <a:endParaRPr lang="en-GB" sz="1400" b="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58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17693"/>
          <a:stretch/>
        </p:blipFill>
        <p:spPr>
          <a:xfrm>
            <a:off x="6768752" y="1751404"/>
            <a:ext cx="2339752" cy="695766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WP</a:t>
            </a:r>
            <a:r>
              <a:rPr lang="en-US" sz="3200" dirty="0" smtClean="0">
                <a:solidFill>
                  <a:srgbClr val="FF0000"/>
                </a:solidFill>
              </a:rPr>
              <a:t>X</a:t>
            </a:r>
            <a:r>
              <a:rPr lang="en-US" sz="3200" dirty="0" smtClean="0"/>
              <a:t> Position in Project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6417945" cy="475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7"/>
          <p:cNvSpPr/>
          <p:nvPr/>
        </p:nvSpPr>
        <p:spPr bwMode="auto">
          <a:xfrm>
            <a:off x="3149602" y="2240388"/>
            <a:ext cx="2088232" cy="1369827"/>
          </a:xfrm>
          <a:prstGeom prst="round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254000">
              <a:srgbClr val="00B0F0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  <a:tab pos="358775" algn="l"/>
                <a:tab pos="719138" algn="l"/>
                <a:tab pos="1077913" algn="l"/>
                <a:tab pos="1436688" algn="l"/>
                <a:tab pos="1795463" algn="l"/>
                <a:tab pos="2155825" algn="l"/>
                <a:tab pos="2514600" algn="l"/>
                <a:tab pos="2873375" algn="l"/>
                <a:tab pos="3233738" algn="l"/>
                <a:tab pos="3584575" algn="l"/>
                <a:tab pos="6457950" algn="l"/>
              </a:tabLst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Picture 2" descr="http://www2.imec.be/content/user/Image/imec_logo_blauw_5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73016"/>
            <a:ext cx="1051256" cy="72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8"/>
          <p:cNvSpPr/>
          <p:nvPr/>
        </p:nvSpPr>
        <p:spPr>
          <a:xfrm>
            <a:off x="7233051" y="1196752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Contributors: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4581128"/>
            <a:ext cx="2016224" cy="8096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2720028"/>
            <a:ext cx="990476" cy="70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Tasks</a:t>
            </a:r>
          </a:p>
        </p:txBody>
      </p:sp>
      <p:graphicFrame>
        <p:nvGraphicFramePr>
          <p:cNvPr id="4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888442"/>
              </p:ext>
            </p:extLst>
          </p:nvPr>
        </p:nvGraphicFramePr>
        <p:xfrm>
          <a:off x="323528" y="1196752"/>
          <a:ext cx="8424934" cy="4096464"/>
        </p:xfrm>
        <a:graphic>
          <a:graphicData uri="http://schemas.openxmlformats.org/drawingml/2006/table">
            <a:tbl>
              <a:tblPr firstRow="1" bandRow="1"/>
              <a:tblGrid>
                <a:gridCol w="1118354"/>
                <a:gridCol w="5767902"/>
                <a:gridCol w="1538678"/>
              </a:tblGrid>
              <a:tr h="4320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Tasks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 Period [months]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 4.1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Design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and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modeling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of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plasmonic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pre-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amplifier</a:t>
                      </a:r>
                      <a:endParaRPr lang="en-GB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 18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 4.2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Design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and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modeling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of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plasmonic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photodetector</a:t>
                      </a:r>
                      <a:endParaRPr lang="en-GB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</a:t>
                      </a:r>
                      <a:r>
                        <a:rPr lang="en-GB" b="0" baseline="0" dirty="0" smtClean="0"/>
                        <a:t> 24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4.3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Colloidal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quantum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dots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with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optimized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gain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and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electrical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injection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scheme</a:t>
                      </a:r>
                      <a:endParaRPr lang="en-GB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 18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4.4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Fabrication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and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characterization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of QD-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based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plasmonic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amplifiers</a:t>
                      </a:r>
                      <a:endParaRPr lang="en-GB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6 –  30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4.5</a:t>
                      </a:r>
                      <a:endParaRPr lang="en-GB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Fabrication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of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plasmonic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QD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based</a:t>
                      </a:r>
                      <a:r>
                        <a:rPr lang="es-E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s-ES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photodetectors</a:t>
                      </a:r>
                      <a:endParaRPr lang="en-GB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/>
                        <a:t>1 – 36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23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 bwMode="auto">
          <a:xfrm>
            <a:off x="179388" y="127756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 smtClean="0"/>
              <a:t>Objectives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755576" y="1126480"/>
            <a:ext cx="7776864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Simulation studies </a:t>
            </a:r>
            <a:r>
              <a:rPr lang="en-US" sz="2000" b="0" dirty="0"/>
              <a:t>to optimize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err="1"/>
              <a:t>Plasmonic</a:t>
            </a:r>
            <a:r>
              <a:rPr lang="en-US" sz="2000" b="0" dirty="0"/>
              <a:t> amplifier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Plasmon/Photon detector</a:t>
            </a:r>
          </a:p>
          <a:p>
            <a:pPr lvl="1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Fabrication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Optically pumped </a:t>
            </a:r>
            <a:r>
              <a:rPr lang="en-US" sz="2000" b="0" dirty="0" err="1"/>
              <a:t>plasmonic</a:t>
            </a:r>
            <a:r>
              <a:rPr lang="en-US" sz="2000" b="0" dirty="0"/>
              <a:t> amplifier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Electrically driven </a:t>
            </a:r>
            <a:r>
              <a:rPr lang="en-US" sz="2000" b="0" dirty="0" err="1"/>
              <a:t>plasmonic</a:t>
            </a:r>
            <a:r>
              <a:rPr lang="en-US" sz="2000" b="0" dirty="0"/>
              <a:t> amplifier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Plasmon/Photon detector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Performance targets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err="1"/>
              <a:t>Plasmonic</a:t>
            </a:r>
            <a:r>
              <a:rPr lang="en-US" sz="2000" b="0" dirty="0"/>
              <a:t> amplifier: 10 dB on-chip gain (5 </a:t>
            </a:r>
            <a:r>
              <a:rPr lang="en-US" sz="2000" b="0" dirty="0">
                <a:latin typeface="Symbol" charset="2"/>
                <a:cs typeface="Symbol" charset="2"/>
              </a:rPr>
              <a:t>m</a:t>
            </a:r>
            <a:r>
              <a:rPr lang="en-US" sz="2000" b="0" dirty="0"/>
              <a:t>m wide)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Detector: </a:t>
            </a:r>
            <a:r>
              <a:rPr lang="en-US" sz="2000" b="0" dirty="0" err="1" smtClean="0"/>
              <a:t>Responsivity</a:t>
            </a:r>
            <a:r>
              <a:rPr lang="en-US" sz="2000" b="0" dirty="0"/>
              <a:t> ≈ </a:t>
            </a:r>
            <a:r>
              <a:rPr lang="en-US" sz="2000" b="0" dirty="0" smtClean="0"/>
              <a:t>1 </a:t>
            </a:r>
            <a:r>
              <a:rPr lang="en-US" sz="2000" b="0" dirty="0"/>
              <a:t>A/W (EQE ≈ 80 %)</a:t>
            </a:r>
          </a:p>
        </p:txBody>
      </p:sp>
    </p:spTree>
    <p:extLst>
      <p:ext uri="{BB962C8B-B14F-4D97-AF65-F5344CB8AC3E}">
        <p14:creationId xmlns:p14="http://schemas.microsoft.com/office/powerpoint/2010/main" val="189227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Milestones</a:t>
            </a:r>
          </a:p>
        </p:txBody>
      </p:sp>
      <p:graphicFrame>
        <p:nvGraphicFramePr>
          <p:cNvPr id="4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18058"/>
              </p:ext>
            </p:extLst>
          </p:nvPr>
        </p:nvGraphicFramePr>
        <p:xfrm>
          <a:off x="179512" y="1052736"/>
          <a:ext cx="8820981" cy="4953000"/>
        </p:xfrm>
        <a:graphic>
          <a:graphicData uri="http://schemas.openxmlformats.org/drawingml/2006/table">
            <a:tbl>
              <a:tblPr firstRow="1" bandRow="1"/>
              <a:tblGrid>
                <a:gridCol w="850162"/>
                <a:gridCol w="6038951"/>
                <a:gridCol w="947709"/>
                <a:gridCol w="98415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Milestones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Partner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MS16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Decision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optimized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structures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for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plasmonic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amplifiers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12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UVEG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MS17</a:t>
                      </a:r>
                      <a:endParaRPr lang="es-ES_tradnl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Synthesis of nanoparticles with gain at 1550nm</a:t>
                      </a:r>
                      <a:endParaRPr lang="es-ES_tradnl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12</a:t>
                      </a:r>
                      <a:endParaRPr lang="es-ES_tradnl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UGENT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MS18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Demonstration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of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conductive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QD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layers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with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photoconductive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properties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15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UVEG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MS19</a:t>
                      </a:r>
                      <a:endParaRPr lang="es-ES_tradnl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Demonstration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of metal-(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lithographic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)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polymer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and QD metal-(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lithographic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)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polymer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nanocompo-sites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15</a:t>
                      </a:r>
                      <a:endParaRPr lang="es-ES_tradnl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UVEG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MS20</a:t>
                      </a:r>
                      <a:endParaRPr lang="es-ES_tradnl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Demonstration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and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decision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photodetector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operation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: nano-gap (MIM) vs.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Schottky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/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heterostructure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18</a:t>
                      </a:r>
                      <a:endParaRPr lang="es-ES_tradnl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UVEG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MS21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Electroluminescence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from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QD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stack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embedded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within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conductive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oxides (&gt;1µW)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18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IMEC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09F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220060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MS22</a:t>
                      </a:r>
                      <a:endParaRPr lang="es-ES_tradnl" sz="1200" dirty="0">
                        <a:solidFill>
                          <a:srgbClr val="22006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Demonstration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of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plasmonic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amplifiers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with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optical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pumping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exhibiting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10dB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gain</a:t>
                      </a:r>
                      <a:endParaRPr lang="es-ES_tradnl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220060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21</a:t>
                      </a:r>
                      <a:endParaRPr lang="es-ES_tradnl" sz="1200" dirty="0">
                        <a:solidFill>
                          <a:srgbClr val="22006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rgbClr val="220060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IMEC</a:t>
                      </a:r>
                      <a:endParaRPr lang="es-ES_tradnl" sz="1200" dirty="0">
                        <a:solidFill>
                          <a:srgbClr val="22006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>
                          <a:solidFill>
                            <a:srgbClr val="220060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MS23</a:t>
                      </a:r>
                      <a:endParaRPr lang="es-ES_tradnl" sz="1200">
                        <a:solidFill>
                          <a:srgbClr val="22006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Operation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of QD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based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photodetector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with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responsivity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&gt; 0.1 A/W</a:t>
                      </a:r>
                      <a:endParaRPr lang="es-ES_tradnl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220060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24</a:t>
                      </a:r>
                      <a:endParaRPr lang="es-ES_tradnl" sz="1200" dirty="0">
                        <a:solidFill>
                          <a:srgbClr val="22006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220060"/>
                          </a:solidFill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UVEG</a:t>
                      </a:r>
                      <a:endParaRPr lang="es-ES_tradnl" sz="1200" dirty="0">
                        <a:solidFill>
                          <a:srgbClr val="22006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33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MS24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Demonstration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of SPP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amplifiers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with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electrical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injection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exhibiting</a:t>
                      </a:r>
                      <a:r>
                        <a:rPr lang="es-ES" sz="1800" kern="1200" dirty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 10dB/cm </a:t>
                      </a:r>
                      <a:r>
                        <a:rPr lang="es-ES" sz="1800" kern="1200" dirty="0" err="1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gain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39</a:t>
                      </a:r>
                      <a:endParaRPr lang="es-ES_tradnl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strike="sngStrike" kern="1200" dirty="0" smtClean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UVEG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strike="noStrike" kern="1200" dirty="0" smtClean="0">
                          <a:effectLst/>
                          <a:latin typeface="Arial"/>
                          <a:ea typeface="ＭＳ Ｐゴシック"/>
                          <a:cs typeface="Times New Roman"/>
                        </a:rPr>
                        <a:t>IMEC</a:t>
                      </a:r>
                      <a:endParaRPr lang="es-ES_tradnl" sz="1200" strike="noStrik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52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Deliverables</a:t>
            </a:r>
          </a:p>
        </p:txBody>
      </p:sp>
      <p:graphicFrame>
        <p:nvGraphicFramePr>
          <p:cNvPr id="4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702660"/>
              </p:ext>
            </p:extLst>
          </p:nvPr>
        </p:nvGraphicFramePr>
        <p:xfrm>
          <a:off x="161509" y="1484784"/>
          <a:ext cx="8820981" cy="2839720"/>
        </p:xfrm>
        <a:graphic>
          <a:graphicData uri="http://schemas.openxmlformats.org/drawingml/2006/table">
            <a:tbl>
              <a:tblPr firstRow="1" bandRow="1"/>
              <a:tblGrid>
                <a:gridCol w="850162"/>
                <a:gridCol w="6038951"/>
                <a:gridCol w="947709"/>
                <a:gridCol w="98415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Names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of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the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Deliverables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Partner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D4.1</a:t>
                      </a:r>
                      <a:endParaRPr lang="en-GB" dirty="0"/>
                    </a:p>
                  </a:txBody>
                  <a:tcPr anchor="ctr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Designs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of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plasmonic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amplifiers</a:t>
                      </a:r>
                      <a:endParaRPr lang="es-ES_tradnl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</a:t>
                      </a:r>
                      <a:endParaRPr lang="en-GB" dirty="0"/>
                    </a:p>
                  </a:txBody>
                  <a:tcPr anchor="ctr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Verdana"/>
                          <a:ea typeface="ＭＳ 明朝"/>
                          <a:cs typeface="Verdana"/>
                        </a:rPr>
                        <a:t>UVEG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409F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D4.2</a:t>
                      </a:r>
                      <a:endParaRPr lang="en-GB" dirty="0"/>
                    </a:p>
                  </a:txBody>
                  <a:tcPr anchor="ctr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Report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on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optical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properties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of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QDs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layers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and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polymer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nanocomposites</a:t>
                      </a:r>
                      <a:endParaRPr lang="es-ES_tradnl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</a:t>
                      </a:r>
                      <a:endParaRPr lang="en-GB" dirty="0"/>
                    </a:p>
                  </a:txBody>
                  <a:tcPr anchor="ctr">
                    <a:solidFill>
                      <a:srgbClr val="409F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Verdana"/>
                          <a:ea typeface="ＭＳ 明朝"/>
                          <a:cs typeface="Verdana"/>
                        </a:rPr>
                        <a:t>UVEG</a:t>
                      </a:r>
                      <a:endParaRPr lang="es-ES_tradnl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409F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D4.3</a:t>
                      </a:r>
                      <a:endParaRPr lang="en-GB" dirty="0"/>
                    </a:p>
                  </a:txBody>
                  <a:tcPr anchor="ctr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Designs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of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plasmonic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photodetectors</a:t>
                      </a:r>
                      <a:endParaRPr lang="es-ES_tradnl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24</a:t>
                      </a:r>
                      <a:endParaRPr lang="en-GB" dirty="0"/>
                    </a:p>
                  </a:txBody>
                  <a:tcPr anchor="ctr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Verdana"/>
                          <a:ea typeface="ＭＳ 明朝"/>
                          <a:cs typeface="Verdana"/>
                        </a:rPr>
                        <a:t>UVEG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33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D4.4</a:t>
                      </a:r>
                      <a:endParaRPr lang="en-GB" dirty="0"/>
                    </a:p>
                  </a:txBody>
                  <a:tcPr anchor="ctr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Report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on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SPP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amplifiers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by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using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QDs</a:t>
                      </a:r>
                      <a:endParaRPr lang="es-ES_tradnl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30</a:t>
                      </a:r>
                      <a:endParaRPr lang="en-GB" dirty="0"/>
                    </a:p>
                  </a:txBody>
                  <a:tcPr anchor="ctr">
                    <a:solidFill>
                      <a:srgbClr val="33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Verdana"/>
                          <a:ea typeface="ＭＳ 明朝"/>
                          <a:cs typeface="Verdana"/>
                        </a:rPr>
                        <a:t>IMEC</a:t>
                      </a:r>
                      <a:endParaRPr lang="es-ES_tradnl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33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Report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on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plasmonic</a:t>
                      </a:r>
                      <a:r>
                        <a:rPr lang="es-ES" sz="18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photodetectors</a:t>
                      </a:r>
                      <a:endParaRPr lang="es-ES_tradnl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42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Verdana"/>
                          <a:ea typeface="ＭＳ 明朝"/>
                          <a:cs typeface="Verdana"/>
                        </a:rPr>
                        <a:t>UVEG</a:t>
                      </a:r>
                      <a:endParaRPr lang="es-ES_tradnl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11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4.3 </a:t>
            </a:r>
            <a:r>
              <a:rPr lang="es-ES_tradnl" sz="3200" dirty="0" err="1" smtClean="0"/>
              <a:t>Colloidal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QDs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gain</a:t>
            </a:r>
            <a:r>
              <a:rPr lang="es-ES_tradnl" sz="3200" dirty="0" smtClean="0"/>
              <a:t> …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0" name="Rectangle 20"/>
          <p:cNvSpPr/>
          <p:nvPr/>
        </p:nvSpPr>
        <p:spPr>
          <a:xfrm>
            <a:off x="539552" y="4149080"/>
            <a:ext cx="7200800" cy="1754327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2"/>
            <a:r>
              <a:rPr lang="en-US" dirty="0" err="1"/>
              <a:t>HgTe</a:t>
            </a:r>
            <a:r>
              <a:rPr lang="en-US" dirty="0"/>
              <a:t> </a:t>
            </a:r>
            <a:r>
              <a:rPr lang="en-US" dirty="0" smtClean="0"/>
              <a:t>QDs: </a:t>
            </a:r>
          </a:p>
          <a:p>
            <a:pPr marL="285750" lvl="2" indent="-285750">
              <a:buFontTx/>
              <a:buChar char="-"/>
            </a:pPr>
            <a:r>
              <a:rPr lang="en-US" dirty="0" smtClean="0"/>
              <a:t>Improved synthesis (from 2013 to now): </a:t>
            </a:r>
            <a:r>
              <a:rPr lang="en-US" dirty="0" err="1" smtClean="0"/>
              <a:t>exciton</a:t>
            </a:r>
            <a:r>
              <a:rPr lang="en-US" dirty="0" smtClean="0"/>
              <a:t> absorption clearly observed. </a:t>
            </a:r>
          </a:p>
          <a:p>
            <a:pPr marL="285750" lvl="2" indent="-285750">
              <a:buFontTx/>
              <a:buChar char="-"/>
            </a:pPr>
            <a:r>
              <a:rPr lang="en-US" dirty="0" smtClean="0"/>
              <a:t>IR </a:t>
            </a:r>
            <a:r>
              <a:rPr lang="en-US" dirty="0"/>
              <a:t>region </a:t>
            </a:r>
            <a:r>
              <a:rPr lang="en-US" dirty="0" smtClean="0"/>
              <a:t>reached</a:t>
            </a:r>
          </a:p>
          <a:p>
            <a:pPr marL="285750" lvl="2" indent="-285750">
              <a:buFontTx/>
              <a:buChar char="-"/>
            </a:pPr>
            <a:endParaRPr lang="en-GB" dirty="0"/>
          </a:p>
          <a:p>
            <a:pPr marL="0" lvl="2"/>
            <a:r>
              <a:rPr lang="en-GB" dirty="0" smtClean="0"/>
              <a:t>D4.4</a:t>
            </a:r>
          </a:p>
        </p:txBody>
      </p:sp>
      <p:pic>
        <p:nvPicPr>
          <p:cNvPr id="7" name="Picture 36" descr="Macintosh HD:Users:driesvt:Library:Containers:com.apple.mail:Data:Library:Mail Downloads:9333263F-AAFF-4977-BD9C-155B6517DB49:Graph0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352839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448272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1403648" y="1412776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2013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593902" y="126876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2014</a:t>
            </a:r>
            <a:endParaRPr lang="es-ES" dirty="0"/>
          </a:p>
        </p:txBody>
      </p:sp>
      <p:grpSp>
        <p:nvGrpSpPr>
          <p:cNvPr id="12" name="Agrupar 11"/>
          <p:cNvGrpSpPr/>
          <p:nvPr/>
        </p:nvGrpSpPr>
        <p:grpSpPr>
          <a:xfrm>
            <a:off x="5508104" y="908720"/>
            <a:ext cx="2160240" cy="2042969"/>
            <a:chOff x="5508104" y="908720"/>
            <a:chExt cx="2160240" cy="204296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8104" y="908720"/>
              <a:ext cx="2160240" cy="204296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 bwMode="auto">
            <a:xfrm>
              <a:off x="5859007" y="1691672"/>
              <a:ext cx="432000" cy="972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  <a:tab pos="358775" algn="l"/>
                  <a:tab pos="719138" algn="l"/>
                  <a:tab pos="1077913" algn="l"/>
                  <a:tab pos="1436688" algn="l"/>
                  <a:tab pos="1795463" algn="l"/>
                  <a:tab pos="2155825" algn="l"/>
                  <a:tab pos="2514600" algn="l"/>
                  <a:tab pos="2873375" algn="l"/>
                  <a:tab pos="3233738" algn="l"/>
                  <a:tab pos="3584575" algn="l"/>
                  <a:tab pos="6457950" algn="l"/>
                </a:tabLst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6444209" y="1484784"/>
            <a:ext cx="93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size</a:t>
            </a:r>
            <a:endParaRPr lang="es-ES" sz="1400" dirty="0"/>
          </a:p>
          <a:p>
            <a:r>
              <a:rPr lang="es-ES" sz="1400" dirty="0" smtClean="0"/>
              <a:t>control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94736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/>
          <p:cNvGrpSpPr/>
          <p:nvPr/>
        </p:nvGrpSpPr>
        <p:grpSpPr>
          <a:xfrm>
            <a:off x="4067944" y="832494"/>
            <a:ext cx="3888431" cy="3532610"/>
            <a:chOff x="4067944" y="832494"/>
            <a:chExt cx="3888431" cy="3532610"/>
          </a:xfrm>
        </p:grpSpPr>
        <p:grpSp>
          <p:nvGrpSpPr>
            <p:cNvPr id="4" name="Agrupar 3"/>
            <p:cNvGrpSpPr/>
            <p:nvPr/>
          </p:nvGrpSpPr>
          <p:grpSpPr>
            <a:xfrm>
              <a:off x="4067944" y="832494"/>
              <a:ext cx="3888431" cy="3532610"/>
              <a:chOff x="4644008" y="904502"/>
              <a:chExt cx="3890087" cy="3460602"/>
            </a:xfrm>
          </p:grpSpPr>
          <p:pic>
            <p:nvPicPr>
              <p:cNvPr id="15" name="Picture 4" descr="Macintosh HD:Users:pgeirega:Documents:Phd:Experimenteel - Other:Metingen:Transiente Absorptie:2014:2014- Maart:PureFilm:intialverwerking.pdf"/>
              <p:cNvPicPr/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316" r="52631" b="50707"/>
              <a:stretch/>
            </p:blipFill>
            <p:spPr bwMode="auto">
              <a:xfrm>
                <a:off x="4644008" y="904502"/>
                <a:ext cx="3890087" cy="338859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" name="TextBox 9"/>
              <p:cNvSpPr txBox="1"/>
              <p:nvPr/>
            </p:nvSpPr>
            <p:spPr>
              <a:xfrm>
                <a:off x="6339416" y="4057327"/>
                <a:ext cx="15449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smtClean="0">
                    <a:solidFill>
                      <a:schemeClr val="tx1"/>
                    </a:solidFill>
                  </a:rPr>
                  <a:t>Wavelength (nm)</a:t>
                </a:r>
                <a:endParaRPr lang="en-US" sz="1400" b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9"/>
            <p:cNvSpPr txBox="1"/>
            <p:nvPr/>
          </p:nvSpPr>
          <p:spPr>
            <a:xfrm rot="16200000">
              <a:off x="4205439" y="2229465"/>
              <a:ext cx="6825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600" b="0" dirty="0" err="1" smtClean="0">
                  <a:solidFill>
                    <a:schemeClr val="tx1"/>
                  </a:solidFill>
                </a:rPr>
                <a:t>L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 (-)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Imagen 4" descr="Untitled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888432" cy="354734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smtClean="0"/>
              <a:t>Task 4.3 </a:t>
            </a:r>
            <a:r>
              <a:rPr lang="es-ES_tradnl" sz="3200" dirty="0" err="1" smtClean="0"/>
              <a:t>Colloidal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QDs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gain</a:t>
            </a:r>
            <a:r>
              <a:rPr lang="es-ES_tradnl" sz="3200" dirty="0" smtClean="0"/>
              <a:t> …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0" name="Rectangle 20"/>
          <p:cNvSpPr/>
          <p:nvPr/>
        </p:nvSpPr>
        <p:spPr>
          <a:xfrm>
            <a:off x="899592" y="4543960"/>
            <a:ext cx="7200800" cy="147732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2"/>
            <a:r>
              <a:rPr lang="en-US" dirty="0" err="1"/>
              <a:t>HgTe</a:t>
            </a:r>
            <a:r>
              <a:rPr lang="en-US" dirty="0"/>
              <a:t> </a:t>
            </a:r>
            <a:r>
              <a:rPr lang="en-US" dirty="0" smtClean="0"/>
              <a:t>QDs:</a:t>
            </a:r>
            <a:endParaRPr lang="en-US" dirty="0"/>
          </a:p>
          <a:p>
            <a:pPr marL="285750" lvl="2" indent="-285750">
              <a:buFontTx/>
              <a:buChar char="-"/>
            </a:pPr>
            <a:r>
              <a:rPr lang="en-GB" dirty="0" smtClean="0"/>
              <a:t>Very high gain in colloidal state.</a:t>
            </a:r>
          </a:p>
          <a:p>
            <a:pPr marL="285750" lvl="2" indent="-285750">
              <a:buFontTx/>
              <a:buChar char="-"/>
            </a:pPr>
            <a:r>
              <a:rPr lang="en-GB" dirty="0" smtClean="0"/>
              <a:t>There is still gain present in close-packed layers, but its</a:t>
            </a:r>
            <a:r>
              <a:rPr lang="es-ES" dirty="0" smtClean="0"/>
              <a:t> </a:t>
            </a:r>
            <a:r>
              <a:rPr lang="es-ES" dirty="0" err="1"/>
              <a:t>lifetime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reduced</a:t>
            </a:r>
            <a:r>
              <a:rPr lang="es-ES" dirty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 </a:t>
            </a:r>
            <a:r>
              <a:rPr lang="es-ES" dirty="0"/>
              <a:t>~ 100 </a:t>
            </a:r>
            <a:r>
              <a:rPr lang="es-ES" dirty="0" err="1"/>
              <a:t>ps</a:t>
            </a:r>
            <a:r>
              <a:rPr lang="en-GB" dirty="0" smtClean="0"/>
              <a:t> </a:t>
            </a:r>
            <a:endParaRPr lang="en-GB" dirty="0"/>
          </a:p>
          <a:p>
            <a:pPr marL="0" lvl="2"/>
            <a:r>
              <a:rPr lang="en-GB" dirty="0" smtClean="0"/>
              <a:t>D4.4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1835696" y="1052736"/>
            <a:ext cx="2518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Diff. Absorption spectra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2.5 ns </a:t>
            </a:r>
            <a:r>
              <a:rPr lang="en-US" sz="1600" dirty="0" smtClean="0">
                <a:solidFill>
                  <a:srgbClr val="FF0000"/>
                </a:solidFill>
              </a:rPr>
              <a:t>after pulse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6156176" y="1988840"/>
            <a:ext cx="2518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Diff. Absorption spectra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as a function of delay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2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_IHQ">
  <a:themeElements>
    <a:clrScheme name="PowerPoint_Template_IHQ 2">
      <a:dk1>
        <a:srgbClr val="000000"/>
      </a:dk1>
      <a:lt1>
        <a:srgbClr val="FFFFFF"/>
      </a:lt1>
      <a:dk2>
        <a:srgbClr val="000000"/>
      </a:dk2>
      <a:lt2>
        <a:srgbClr val="707070"/>
      </a:lt2>
      <a:accent1>
        <a:srgbClr val="CC0000"/>
      </a:accent1>
      <a:accent2>
        <a:srgbClr val="CACACA"/>
      </a:accent2>
      <a:accent3>
        <a:srgbClr val="FFFFFF"/>
      </a:accent3>
      <a:accent4>
        <a:srgbClr val="000000"/>
      </a:accent4>
      <a:accent5>
        <a:srgbClr val="E2AAAA"/>
      </a:accent5>
      <a:accent6>
        <a:srgbClr val="B7B7B7"/>
      </a:accent6>
      <a:hlink>
        <a:srgbClr val="0000FF"/>
      </a:hlink>
      <a:folHlink>
        <a:srgbClr val="000000"/>
      </a:folHlink>
    </a:clrScheme>
    <a:fontScheme name="PowerPoint_Template_IHQ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269875" algn="l"/>
            <a:tab pos="358775" algn="l"/>
            <a:tab pos="719138" algn="l"/>
            <a:tab pos="1077913" algn="l"/>
            <a:tab pos="1436688" algn="l"/>
            <a:tab pos="1795463" algn="l"/>
            <a:tab pos="2155825" algn="l"/>
            <a:tab pos="2514600" algn="l"/>
            <a:tab pos="2873375" algn="l"/>
            <a:tab pos="3233738" algn="l"/>
            <a:tab pos="3584575" algn="l"/>
            <a:tab pos="6457950" algn="l"/>
          </a:tabLst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269875" algn="l"/>
            <a:tab pos="358775" algn="l"/>
            <a:tab pos="719138" algn="l"/>
            <a:tab pos="1077913" algn="l"/>
            <a:tab pos="1436688" algn="l"/>
            <a:tab pos="1795463" algn="l"/>
            <a:tab pos="2155825" algn="l"/>
            <a:tab pos="2514600" algn="l"/>
            <a:tab pos="2873375" algn="l"/>
            <a:tab pos="3233738" algn="l"/>
            <a:tab pos="3584575" algn="l"/>
            <a:tab pos="6457950" algn="l"/>
          </a:tabLst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Template_IHQ 1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IHQ 1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IHQ 2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CC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B7B7B7"/>
        </a:accent6>
        <a:hlink>
          <a:srgbClr val="0000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707070"/>
    </a:lt2>
    <a:accent1>
      <a:srgbClr val="CC0000"/>
    </a:accent1>
    <a:accent2>
      <a:srgbClr val="CACACA"/>
    </a:accent2>
    <a:accent3>
      <a:srgbClr val="FFFFFF"/>
    </a:accent3>
    <a:accent4>
      <a:srgbClr val="000000"/>
    </a:accent4>
    <a:accent5>
      <a:srgbClr val="E2AAAA"/>
    </a:accent5>
    <a:accent6>
      <a:srgbClr val="B7B7B7"/>
    </a:accent6>
    <a:hlink>
      <a:srgbClr val="70707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2753</TotalTime>
  <Words>1560</Words>
  <Application>Microsoft Macintosh PowerPoint</Application>
  <PresentationFormat>Presentación en pantalla (4:3)</PresentationFormat>
  <Paragraphs>239</Paragraphs>
  <Slides>23</Slides>
  <Notes>23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PowerPoint_Template_IHQ</vt:lpstr>
      <vt:lpstr>MSPhotoEd.3</vt:lpstr>
      <vt:lpstr>Documento</vt:lpstr>
      <vt:lpstr>Presentación de PowerPoint</vt:lpstr>
      <vt:lpstr>Presentación de PowerPoint</vt:lpstr>
      <vt:lpstr>Presentación de PowerPoint</vt:lpstr>
      <vt:lpstr>Tasks</vt:lpstr>
      <vt:lpstr>Presentación de PowerPoint</vt:lpstr>
      <vt:lpstr>Milestones</vt:lpstr>
      <vt:lpstr>Deliverables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Universitaet Karlsruhe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R.Bonk</dc:creator>
  <cp:lastModifiedBy>Juan Martínez Pastor</cp:lastModifiedBy>
  <cp:revision>636</cp:revision>
  <cp:lastPrinted>2012-11-16T10:02:10Z</cp:lastPrinted>
  <dcterms:created xsi:type="dcterms:W3CDTF">2010-01-08T09:05:51Z</dcterms:created>
  <dcterms:modified xsi:type="dcterms:W3CDTF">2014-11-04T14:44:16Z</dcterms:modified>
</cp:coreProperties>
</file>