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Override1.xml" ContentType="application/vnd.openxmlformats-officedocument.themeOverride+xml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0" r:id="rId2"/>
    <p:sldId id="447" r:id="rId3"/>
    <p:sldId id="426" r:id="rId4"/>
    <p:sldId id="448" r:id="rId5"/>
    <p:sldId id="449" r:id="rId6"/>
    <p:sldId id="469" r:id="rId7"/>
    <p:sldId id="450" r:id="rId8"/>
    <p:sldId id="451" r:id="rId9"/>
    <p:sldId id="485" r:id="rId10"/>
    <p:sldId id="486" r:id="rId11"/>
    <p:sldId id="487" r:id="rId12"/>
    <p:sldId id="452" r:id="rId13"/>
    <p:sldId id="459" r:id="rId14"/>
    <p:sldId id="483" r:id="rId15"/>
    <p:sldId id="484" r:id="rId16"/>
    <p:sldId id="453" r:id="rId17"/>
    <p:sldId id="454" r:id="rId18"/>
    <p:sldId id="489" r:id="rId19"/>
    <p:sldId id="482" r:id="rId20"/>
    <p:sldId id="488" r:id="rId21"/>
    <p:sldId id="466" r:id="rId22"/>
    <p:sldId id="467" r:id="rId23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C01"/>
    <a:srgbClr val="66C0FF"/>
    <a:srgbClr val="220060"/>
    <a:srgbClr val="262FDA"/>
    <a:srgbClr val="5A42BE"/>
    <a:srgbClr val="FBEEAD"/>
    <a:srgbClr val="66FFCC"/>
    <a:srgbClr val="FF0000"/>
    <a:srgbClr val="DBE5F1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8" autoAdjust="0"/>
    <p:restoredTop sz="88907" autoAdjust="0"/>
  </p:normalViewPr>
  <p:slideViewPr>
    <p:cSldViewPr>
      <p:cViewPr varScale="1">
        <p:scale>
          <a:sx n="106" d="100"/>
          <a:sy n="106" d="100"/>
        </p:scale>
        <p:origin x="-4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riesvt:Documents:Projects:ICT%20NAVOLCHI:Work:grating_farfiel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riesvt:Documents:Projects:ICT%20NAVOLCHI:Work:grating_farfiel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36095933744"/>
          <c:y val="0.0934582519183643"/>
          <c:w val="0.511984348938862"/>
          <c:h val="0.662548005102627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'No focussing'!$G$7</c:f>
              <c:strCache>
                <c:ptCount val="1"/>
                <c:pt idx="0">
                  <c:v>Grating = 4um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focussing'!$G$8:$G$13</c:f>
              <c:numCache>
                <c:formatCode>General</c:formatCode>
                <c:ptCount val="6"/>
                <c:pt idx="0">
                  <c:v>15.87891966768986</c:v>
                </c:pt>
                <c:pt idx="1">
                  <c:v>38.33093800465272</c:v>
                </c:pt>
                <c:pt idx="2">
                  <c:v>123.7497837626183</c:v>
                </c:pt>
                <c:pt idx="3">
                  <c:v>370.170340291673</c:v>
                </c:pt>
                <c:pt idx="4">
                  <c:v>863.473473873659</c:v>
                </c:pt>
                <c:pt idx="5">
                  <c:v>1233.491344975504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'No focussing'!$H$7</c:f>
              <c:strCache>
                <c:ptCount val="1"/>
                <c:pt idx="0">
                  <c:v>Grating = 8um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focussing'!$H$8:$H$13</c:f>
              <c:numCache>
                <c:formatCode>General</c:formatCode>
                <c:ptCount val="6"/>
                <c:pt idx="0">
                  <c:v>20.92928623850408</c:v>
                </c:pt>
                <c:pt idx="1">
                  <c:v>27.24546204561656</c:v>
                </c:pt>
                <c:pt idx="2">
                  <c:v>64.83442176285445</c:v>
                </c:pt>
                <c:pt idx="3">
                  <c:v>186.0954599336406</c:v>
                </c:pt>
                <c:pt idx="4">
                  <c:v>432.170811162509</c:v>
                </c:pt>
                <c:pt idx="5">
                  <c:v>617.0496126993104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'No focussing'!$I$7</c:f>
              <c:strCache>
                <c:ptCount val="1"/>
                <c:pt idx="0">
                  <c:v>Grating = 12um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focussing'!$I$8:$I$13</c:f>
              <c:numCache>
                <c:formatCode>General</c:formatCode>
                <c:ptCount val="6"/>
                <c:pt idx="0">
                  <c:v>30.28043022190501</c:v>
                </c:pt>
                <c:pt idx="1">
                  <c:v>32.4367089855452</c:v>
                </c:pt>
                <c:pt idx="2">
                  <c:v>50.89641875776807</c:v>
                </c:pt>
                <c:pt idx="3">
                  <c:v>126.940966521036</c:v>
                </c:pt>
                <c:pt idx="4">
                  <c:v>289.3645221445404</c:v>
                </c:pt>
                <c:pt idx="5">
                  <c:v>412.2433070852802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'No focussing'!$J$7</c:f>
              <c:strCache>
                <c:ptCount val="1"/>
                <c:pt idx="0">
                  <c:v>Grating = 16um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focussing'!$J$8:$J$13</c:f>
              <c:numCache>
                <c:formatCode>General</c:formatCode>
                <c:ptCount val="6"/>
                <c:pt idx="0">
                  <c:v>40.11868337337742</c:v>
                </c:pt>
                <c:pt idx="1">
                  <c:v>41.05580105806949</c:v>
                </c:pt>
                <c:pt idx="2">
                  <c:v>50.50619329677226</c:v>
                </c:pt>
                <c:pt idx="3">
                  <c:v>100.7863088518392</c:v>
                </c:pt>
                <c:pt idx="4">
                  <c:v>219.5288193044714</c:v>
                </c:pt>
                <c:pt idx="5">
                  <c:v>310.9462270764711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'No focussing'!$K$7</c:f>
              <c:strCache>
                <c:ptCount val="1"/>
                <c:pt idx="0">
                  <c:v>Grating = 20um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focussing'!$K$8:$K$13</c:f>
              <c:numCache>
                <c:formatCode>General</c:formatCode>
                <c:ptCount val="6"/>
                <c:pt idx="0">
                  <c:v>50.06081904636117</c:v>
                </c:pt>
                <c:pt idx="1">
                  <c:v>50.54473693998873</c:v>
                </c:pt>
                <c:pt idx="2">
                  <c:v>55.75446492660289</c:v>
                </c:pt>
                <c:pt idx="3">
                  <c:v>89.314294674851</c:v>
                </c:pt>
                <c:pt idx="4">
                  <c:v>179.7761319067071</c:v>
                </c:pt>
                <c:pt idx="5">
                  <c:v>251.7062492771665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'No focussing'!$L$7</c:f>
              <c:strCache>
                <c:ptCount val="1"/>
                <c:pt idx="0">
                  <c:v>Grating = 24um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focussing'!$L$8:$L$13</c:f>
              <c:numCache>
                <c:formatCode>General</c:formatCode>
                <c:ptCount val="6"/>
                <c:pt idx="0">
                  <c:v>60.0352072837757</c:v>
                </c:pt>
                <c:pt idx="1">
                  <c:v>60.31612572482782</c:v>
                </c:pt>
                <c:pt idx="2">
                  <c:v>63.4240597927279</c:v>
                </c:pt>
                <c:pt idx="3">
                  <c:v>86.0436066499057</c:v>
                </c:pt>
                <c:pt idx="4">
                  <c:v>155.910091620089</c:v>
                </c:pt>
                <c:pt idx="5">
                  <c:v>214.1521329782923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'No focussing'!$M$7</c:f>
              <c:strCache>
                <c:ptCount val="1"/>
                <c:pt idx="0">
                  <c:v>Grating = 28um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focussing'!$M$8:$M$13</c:f>
              <c:numCache>
                <c:formatCode>General</c:formatCode>
                <c:ptCount val="6"/>
                <c:pt idx="0">
                  <c:v>70.0221743435041</c:v>
                </c:pt>
                <c:pt idx="1">
                  <c:v>70.19931693491688</c:v>
                </c:pt>
                <c:pt idx="2">
                  <c:v>72.18372378320543</c:v>
                </c:pt>
                <c:pt idx="3">
                  <c:v>87.71778504323324</c:v>
                </c:pt>
                <c:pt idx="4">
                  <c:v>141.8238660497407</c:v>
                </c:pt>
                <c:pt idx="5">
                  <c:v>189.6022096944278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'No focussing'!$N$7</c:f>
              <c:strCache>
                <c:ptCount val="1"/>
                <c:pt idx="0">
                  <c:v>Grating = 32um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focussing'!$N$8:$N$13</c:f>
              <c:numCache>
                <c:formatCode>General</c:formatCode>
                <c:ptCount val="6"/>
                <c:pt idx="0">
                  <c:v>80.01485605125667</c:v>
                </c:pt>
                <c:pt idx="1">
                  <c:v>80.13360531094271</c:v>
                </c:pt>
                <c:pt idx="2">
                  <c:v>81.47219703882253</c:v>
                </c:pt>
                <c:pt idx="3">
                  <c:v>92.4092528537839</c:v>
                </c:pt>
                <c:pt idx="4">
                  <c:v>134.3436847280281</c:v>
                </c:pt>
                <c:pt idx="5">
                  <c:v>173.700572921545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'No focussing'!$O$7</c:f>
              <c:strCache>
                <c:ptCount val="1"/>
                <c:pt idx="0">
                  <c:v>Grating = 36um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focussing'!$O$8:$O$13</c:f>
              <c:numCache>
                <c:formatCode>General</c:formatCode>
                <c:ptCount val="6"/>
                <c:pt idx="0">
                  <c:v>90.01043424355723</c:v>
                </c:pt>
                <c:pt idx="1">
                  <c:v>90.0938646880222</c:v>
                </c:pt>
                <c:pt idx="2">
                  <c:v>91.0375047514705</c:v>
                </c:pt>
                <c:pt idx="3">
                  <c:v>98.94667979455441</c:v>
                </c:pt>
                <c:pt idx="4">
                  <c:v>131.542906678112</c:v>
                </c:pt>
                <c:pt idx="5">
                  <c:v>163.9595289618782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'No focussing'!$P$7</c:f>
              <c:strCache>
                <c:ptCount val="1"/>
                <c:pt idx="0">
                  <c:v>Grating = 40um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focussing'!$P$8:$P$13</c:f>
              <c:numCache>
                <c:formatCode>General</c:formatCode>
                <c:ptCount val="6"/>
                <c:pt idx="0">
                  <c:v>100.0076067151801</c:v>
                </c:pt>
                <c:pt idx="1">
                  <c:v>100.0684396205075</c:v>
                </c:pt>
                <c:pt idx="2">
                  <c:v>100.7578289256619</c:v>
                </c:pt>
                <c:pt idx="3">
                  <c:v>106.6267358982564</c:v>
                </c:pt>
                <c:pt idx="4">
                  <c:v>132.1168588819551</c:v>
                </c:pt>
                <c:pt idx="5">
                  <c:v>158.7891966768986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'No focussing'!$Q$7</c:f>
              <c:strCache>
                <c:ptCount val="1"/>
                <c:pt idx="0">
                  <c:v>Optimum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focussing'!$Q$8:$Q$13</c:f>
              <c:numCache>
                <c:formatCode>General</c:formatCode>
                <c:ptCount val="6"/>
                <c:pt idx="0">
                  <c:v>15.87891966768986</c:v>
                </c:pt>
                <c:pt idx="1">
                  <c:v>27.24546204561656</c:v>
                </c:pt>
                <c:pt idx="2">
                  <c:v>50.50619329677226</c:v>
                </c:pt>
                <c:pt idx="3">
                  <c:v>86.0436066499057</c:v>
                </c:pt>
                <c:pt idx="4">
                  <c:v>131.542906678112</c:v>
                </c:pt>
                <c:pt idx="5">
                  <c:v>158.7891966768986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3398488"/>
        <c:axId val="2053403192"/>
      </c:scatterChart>
      <c:valAx>
        <c:axId val="2053398488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baseline="0">
                    <a:effectLst/>
                  </a:rPr>
                  <a:t>Distance between chips [um]</a:t>
                </a:r>
                <a:endParaRPr lang="en-US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0.233634324495313"/>
              <c:y val="0.87581560281418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3403192"/>
        <c:crosses val="autoZero"/>
        <c:crossBetween val="midCat"/>
      </c:valAx>
      <c:valAx>
        <c:axId val="2053403192"/>
        <c:scaling>
          <c:orientation val="minMax"/>
          <c:max val="200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Minimum Pitch [um]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3398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7217281589693"/>
          <c:y val="0.0675323769480801"/>
          <c:w val="0.246804545062403"/>
          <c:h val="0.73734397841718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651043169742"/>
          <c:y val="0.0339637334732477"/>
          <c:w val="0.519857395272775"/>
          <c:h val="0.735378074529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Focussing!$G$7</c:f>
              <c:strCache>
                <c:ptCount val="1"/>
                <c:pt idx="0">
                  <c:v>Grating = 4um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Focussing!$G$8:$G$13</c:f>
              <c:numCache>
                <c:formatCode>General</c:formatCode>
                <c:ptCount val="6"/>
                <c:pt idx="0">
                  <c:v>11.74883068450801</c:v>
                </c:pt>
                <c:pt idx="1">
                  <c:v>21.03129102264368</c:v>
                </c:pt>
                <c:pt idx="2">
                  <c:v>62.4780140955496</c:v>
                </c:pt>
                <c:pt idx="3">
                  <c:v>185.287668796154</c:v>
                </c:pt>
                <c:pt idx="4">
                  <c:v>431.8235866888944</c:v>
                </c:pt>
                <c:pt idx="5">
                  <c:v>616.8064725117348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Focussing!$H$7</c:f>
              <c:strCache>
                <c:ptCount val="1"/>
                <c:pt idx="0">
                  <c:v>Grating = 8um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Focussing!$H$8:$H$13</c:f>
              <c:numCache>
                <c:formatCode>General</c:formatCode>
                <c:ptCount val="6"/>
                <c:pt idx="0">
                  <c:v>20.23632268010444</c:v>
                </c:pt>
                <c:pt idx="1">
                  <c:v>22.03585261612954</c:v>
                </c:pt>
                <c:pt idx="2">
                  <c:v>36.75425909103492</c:v>
                </c:pt>
                <c:pt idx="3">
                  <c:v>94.64607784783421</c:v>
                </c:pt>
                <c:pt idx="4">
                  <c:v>216.7784641176684</c:v>
                </c:pt>
                <c:pt idx="5">
                  <c:v>309.0106084474967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Focussing!$I$7</c:f>
              <c:strCache>
                <c:ptCount val="1"/>
                <c:pt idx="0">
                  <c:v>Grating = 12um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Focussing!$I$8:$I$13</c:f>
              <c:numCache>
                <c:formatCode>General</c:formatCode>
                <c:ptCount val="6"/>
                <c:pt idx="0">
                  <c:v>30.07035273497661</c:v>
                </c:pt>
                <c:pt idx="1">
                  <c:v>30.62735741870717</c:v>
                </c:pt>
                <c:pt idx="2">
                  <c:v>36.367724160188</c:v>
                </c:pt>
                <c:pt idx="3">
                  <c:v>68.58208399665094</c:v>
                </c:pt>
                <c:pt idx="4">
                  <c:v>146.9964512122132</c:v>
                </c:pt>
                <c:pt idx="5">
                  <c:v>207.7525837604725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Focussing!$J$7</c:f>
              <c:strCache>
                <c:ptCount val="1"/>
                <c:pt idx="0">
                  <c:v>Grating = 16um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Focussing!$J$8:$J$13</c:f>
              <c:numCache>
                <c:formatCode>General</c:formatCode>
                <c:ptCount val="6"/>
                <c:pt idx="0">
                  <c:v>40.0297038323209</c:v>
                </c:pt>
                <c:pt idx="1">
                  <c:v>40.26654566920219</c:v>
                </c:pt>
                <c:pt idx="2">
                  <c:v>42.86862361136321</c:v>
                </c:pt>
                <c:pt idx="3">
                  <c:v>61.15120614505145</c:v>
                </c:pt>
                <c:pt idx="4">
                  <c:v>115.1009366873433</c:v>
                </c:pt>
                <c:pt idx="5">
                  <c:v>159.2855581440863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Focussing!$K$7</c:f>
              <c:strCache>
                <c:ptCount val="1"/>
                <c:pt idx="0">
                  <c:v>Grating = 20um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Focussing!$K$8:$K$13</c:f>
              <c:numCache>
                <c:formatCode>General</c:formatCode>
                <c:ptCount val="6"/>
                <c:pt idx="0">
                  <c:v>50.01521169502464</c:v>
                </c:pt>
                <c:pt idx="1">
                  <c:v>50.1367391050033</c:v>
                </c:pt>
                <c:pt idx="2">
                  <c:v>51.49893289974995</c:v>
                </c:pt>
                <c:pt idx="3">
                  <c:v>62.20338261153111</c:v>
                </c:pt>
                <c:pt idx="4">
                  <c:v>99.77406677506155</c:v>
                </c:pt>
                <c:pt idx="5">
                  <c:v>133.093985518861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Focussing!$L$7</c:f>
              <c:strCache>
                <c:ptCount val="1"/>
                <c:pt idx="0">
                  <c:v>Grating = 24um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Focussing!$L$8:$L$13</c:f>
              <c:numCache>
                <c:formatCode>General</c:formatCode>
                <c:ptCount val="6"/>
                <c:pt idx="0">
                  <c:v>60.00880375746112</c:v>
                </c:pt>
                <c:pt idx="1">
                  <c:v>60.07918737477488</c:v>
                </c:pt>
                <c:pt idx="2">
                  <c:v>60.87407362866294</c:v>
                </c:pt>
                <c:pt idx="3">
                  <c:v>67.46017759634881</c:v>
                </c:pt>
                <c:pt idx="4">
                  <c:v>93.68558676363259</c:v>
                </c:pt>
                <c:pt idx="5">
                  <c:v>119.0179987009866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Focussing!$M$7</c:f>
              <c:strCache>
                <c:ptCount val="1"/>
                <c:pt idx="0">
                  <c:v>Grating = 28um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Focussing!$M$8:$M$13</c:f>
              <c:numCache>
                <c:formatCode>General</c:formatCode>
                <c:ptCount val="6"/>
                <c:pt idx="0">
                  <c:v>70.00554424435271</c:v>
                </c:pt>
                <c:pt idx="1">
                  <c:v>70.04988240198713</c:v>
                </c:pt>
                <c:pt idx="2">
                  <c:v>70.552267821825</c:v>
                </c:pt>
                <c:pt idx="3">
                  <c:v>74.82380940063608</c:v>
                </c:pt>
                <c:pt idx="4">
                  <c:v>93.29256264742483</c:v>
                </c:pt>
                <c:pt idx="5">
                  <c:v>112.52666119748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Focussing!$N$7</c:f>
              <c:strCache>
                <c:ptCount val="1"/>
                <c:pt idx="0">
                  <c:v>Grating = 32um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Focussing!$N$8:$N$13</c:f>
              <c:numCache>
                <c:formatCode>General</c:formatCode>
                <c:ptCount val="6"/>
                <c:pt idx="0">
                  <c:v>80.00371427143763</c:v>
                </c:pt>
                <c:pt idx="1">
                  <c:v>80.03342223741581</c:v>
                </c:pt>
                <c:pt idx="2">
                  <c:v>80.3705774682699</c:v>
                </c:pt>
                <c:pt idx="3">
                  <c:v>83.2758518614408</c:v>
                </c:pt>
                <c:pt idx="4">
                  <c:v>96.4989969200507</c:v>
                </c:pt>
                <c:pt idx="5">
                  <c:v>111.0989300502857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Focussing!$O$7</c:f>
              <c:strCache>
                <c:ptCount val="1"/>
                <c:pt idx="0">
                  <c:v>Grating = 36um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Focussing!$O$8:$O$13</c:f>
              <c:numCache>
                <c:formatCode>General</c:formatCode>
                <c:ptCount val="6"/>
                <c:pt idx="0">
                  <c:v>90.00260867429585</c:v>
                </c:pt>
                <c:pt idx="1">
                  <c:v>90.02347534729982</c:v>
                </c:pt>
                <c:pt idx="2">
                  <c:v>90.26049422556637</c:v>
                </c:pt>
                <c:pt idx="3">
                  <c:v>92.3179904492701</c:v>
                </c:pt>
                <c:pt idx="4">
                  <c:v>101.9847247107704</c:v>
                </c:pt>
                <c:pt idx="5">
                  <c:v>113.1179993827253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Focussing!$P$7</c:f>
              <c:strCache>
                <c:ptCount val="1"/>
                <c:pt idx="0">
                  <c:v>Grating = 40um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Focussing!$P$8:$P$13</c:f>
              <c:numCache>
                <c:formatCode>General</c:formatCode>
                <c:ptCount val="6"/>
                <c:pt idx="0">
                  <c:v>100.0019017330397</c:v>
                </c:pt>
                <c:pt idx="1">
                  <c:v>100.0171142956084</c:v>
                </c:pt>
                <c:pt idx="2">
                  <c:v>100.1899946224833</c:v>
                </c:pt>
                <c:pt idx="3">
                  <c:v>101.6971740122563</c:v>
                </c:pt>
                <c:pt idx="4">
                  <c:v>108.9206872004056</c:v>
                </c:pt>
                <c:pt idx="5">
                  <c:v>117.4883068450801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Focussing!$Q$7</c:f>
              <c:strCache>
                <c:ptCount val="1"/>
                <c:pt idx="0">
                  <c:v>Optimum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Focussing!$Q$8:$Q$13</c:f>
              <c:numCache>
                <c:formatCode>General</c:formatCode>
                <c:ptCount val="6"/>
                <c:pt idx="0">
                  <c:v>11.74883068450801</c:v>
                </c:pt>
                <c:pt idx="1">
                  <c:v>21.03129102264368</c:v>
                </c:pt>
                <c:pt idx="2">
                  <c:v>36.367724160188</c:v>
                </c:pt>
                <c:pt idx="3">
                  <c:v>61.15120614505145</c:v>
                </c:pt>
                <c:pt idx="4">
                  <c:v>93.29256264742483</c:v>
                </c:pt>
                <c:pt idx="5">
                  <c:v>111.0989300502857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3606696"/>
        <c:axId val="2053612232"/>
      </c:scatterChart>
      <c:valAx>
        <c:axId val="2053606696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Distance between chips [um]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3612232"/>
        <c:crosses val="autoZero"/>
        <c:crossBetween val="midCat"/>
      </c:valAx>
      <c:valAx>
        <c:axId val="2053612232"/>
        <c:scaling>
          <c:orientation val="minMax"/>
          <c:max val="2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Minimum Pitch [um]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3606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256384357264"/>
          <c:y val="0.049196935467028"/>
          <c:w val="0.249624231132689"/>
          <c:h val="0.64680449819463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6191" y="8961439"/>
            <a:ext cx="191484" cy="1538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31B906CD-AEB3-DF46-8B8D-A5AB7ACA09ED}" type="slidenum">
              <a:rPr lang="en-US" sz="1000" b="0">
                <a:solidFill>
                  <a:schemeClr val="tx1"/>
                </a:solidFill>
                <a:latin typeface="Tahoma" charset="0"/>
              </a:rPr>
              <a:pPr algn="r" eaLnBrk="0" hangingPunct="0"/>
              <a:t>‹#›</a:t>
            </a:fld>
            <a:endParaRPr lang="en-US" sz="1000" b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09753" y="8932864"/>
            <a:ext cx="3132123" cy="21280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/>
            <a:r>
              <a:rPr lang="en-US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163020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4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008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  <a:ea typeface="+mn-e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98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802809" y="333375"/>
            <a:ext cx="6041371" cy="11310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</a:rPr>
              <a:t>NAVOLCHI</a:t>
            </a:r>
            <a:r>
              <a:rPr lang="en-US" dirty="0"/>
              <a:t>  </a:t>
            </a:r>
            <a:r>
              <a:rPr lang="en-US" dirty="0" smtClean="0"/>
              <a:t>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Review Meeting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 5</a:t>
            </a:r>
            <a:r>
              <a:rPr lang="en-US" sz="1800" baseline="0" dirty="0" smtClean="0"/>
              <a:t> November </a:t>
            </a:r>
            <a:r>
              <a:rPr lang="en-US" sz="1800" dirty="0" smtClean="0"/>
              <a:t>2014, </a:t>
            </a:r>
            <a:r>
              <a:rPr lang="en-US" sz="1800" dirty="0"/>
              <a:t>Brussels</a:t>
            </a:r>
            <a:endParaRPr lang="de-DE" sz="1800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1838306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Q-Standard-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28596" y="1124744"/>
            <a:ext cx="8286807" cy="51125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57200" y="164577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58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2400" kern="1200" dirty="0" smtClean="0">
                <a:ea typeface="+mn-ea"/>
              </a:defRPr>
            </a:lvl1pPr>
            <a:lvl2pPr>
              <a:defRPr lang="de-D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2pPr>
            <a:lvl3pPr>
              <a:defRPr lang="de-D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3pPr>
            <a:lvl4pPr>
              <a:defRPr lang="de-D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4pPr>
            <a:lvl5pPr>
              <a:def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5pPr>
          </a:lstStyle>
          <a:p>
            <a:pPr marL="0" lvl="0" indent="0" defTabSz="457200" eaLnBrk="1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ct val="100000"/>
              <a:buFont typeface="Calibri" pitchFamily="34" charset="0"/>
              <a:buChar char=" "/>
            </a:pPr>
            <a:r>
              <a:rPr lang="de-DE" dirty="0" smtClean="0"/>
              <a:t>Textmasterformate durch Klicken bearbeiten</a:t>
            </a:r>
          </a:p>
          <a:p>
            <a:pPr marL="457200" lvl="1" indent="0" defTabSz="4572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1C4476"/>
              </a:buClr>
              <a:buFont typeface="Wingdings" pitchFamily="2" charset="2"/>
              <a:buChar char="§"/>
            </a:pPr>
            <a:r>
              <a:rPr lang="de-DE" dirty="0" smtClean="0"/>
              <a:t>Zweite Ebene</a:t>
            </a:r>
          </a:p>
          <a:p>
            <a:pPr lvl="2" defTabSz="45720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de-DE" dirty="0" smtClean="0"/>
              <a:t>Dritte Ebene</a:t>
            </a:r>
          </a:p>
          <a:p>
            <a:pPr lvl="3" defTabSz="457200" eaLnBrk="1" latinLnBrk="0" hangingPunct="1">
              <a:lnSpc>
                <a:spcPct val="90000"/>
              </a:lnSpc>
              <a:spcBef>
                <a:spcPct val="20000"/>
              </a:spcBef>
              <a:buSzPct val="60000"/>
              <a:buFont typeface="Courier New"/>
              <a:buChar char="o"/>
            </a:pPr>
            <a:r>
              <a:rPr lang="de-DE" dirty="0" smtClean="0"/>
              <a:t>Vierte Ebene</a:t>
            </a:r>
          </a:p>
          <a:p>
            <a:pPr marL="1828800" lvl="4" indent="0" defTabSz="45720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</a:pPr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8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4727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1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44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535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860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image" Target="../media/image2.png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fld id="{97A821B2-8660-9C44-B412-3B7E6B5F0481}" type="slidenum">
              <a:rPr lang="en-US" sz="1400"/>
              <a:pPr algn="l">
                <a:lnSpc>
                  <a:spcPct val="100000"/>
                </a:lnSpc>
              </a:pPr>
              <a:t>‹#›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2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charset="0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Work Package </a:t>
            </a:r>
            <a:r>
              <a:rPr lang="en-US" sz="2000" dirty="0" smtClean="0">
                <a:solidFill>
                  <a:schemeClr val="bg1"/>
                </a:solidFill>
              </a:rPr>
              <a:t>5 </a:t>
            </a:r>
            <a:r>
              <a:rPr lang="en-US" sz="2000" dirty="0">
                <a:solidFill>
                  <a:schemeClr val="bg1"/>
                </a:solidFill>
              </a:rPr>
              <a:t>Presentation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Dries Van Thourhout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IMEC, Belgium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643461"/>
            <a:ext cx="73406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Task 5.1 Modeling and Fabrication of SPP Couplers</a:t>
            </a:r>
            <a:endParaRPr lang="en-GB" sz="2200" dirty="0"/>
          </a:p>
        </p:txBody>
      </p:sp>
      <p:sp>
        <p:nvSpPr>
          <p:cNvPr id="16" name="Rechteck 15"/>
          <p:cNvSpPr/>
          <p:nvPr/>
        </p:nvSpPr>
        <p:spPr bwMode="gray">
          <a:xfrm>
            <a:off x="77024" y="3500438"/>
            <a:ext cx="9036000" cy="324417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de-DE" sz="1800" b="1" dirty="0">
                <a:solidFill>
                  <a:schemeClr val="bg1"/>
                </a:solidFill>
              </a:rPr>
              <a:t>Broadband </a:t>
            </a:r>
            <a:r>
              <a:rPr lang="de-DE" sz="1800" b="1" dirty="0" err="1" smtClean="0">
                <a:solidFill>
                  <a:schemeClr val="bg1"/>
                </a:solidFill>
              </a:rPr>
              <a:t>taper</a:t>
            </a:r>
            <a:r>
              <a:rPr lang="de-DE" sz="1800" b="1" dirty="0" smtClean="0">
                <a:solidFill>
                  <a:schemeClr val="bg1"/>
                </a:solidFill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</a:rPr>
              <a:t>coupling</a:t>
            </a:r>
            <a:endParaRPr lang="en-GB" sz="1800" b="1" dirty="0" err="1">
              <a:solidFill>
                <a:schemeClr val="bg1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611560" y="764704"/>
            <a:ext cx="8017198" cy="2520280"/>
            <a:chOff x="611560" y="836712"/>
            <a:chExt cx="8017198" cy="2520280"/>
          </a:xfrm>
        </p:grpSpPr>
        <p:pic>
          <p:nvPicPr>
            <p:cNvPr id="18" name="Grafik 17" descr="C:\Users\Melikyan\Documents\W63D\02_Publication\04_Dissertation\03_visio_figures\06_Passive Components\Taper_converter\Fabrication_v3.png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932" b="-1"/>
            <a:stretch/>
          </p:blipFill>
          <p:spPr bwMode="auto">
            <a:xfrm>
              <a:off x="755576" y="836712"/>
              <a:ext cx="7873182" cy="25202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Rechteck 18"/>
            <p:cNvSpPr/>
            <p:nvPr/>
          </p:nvSpPr>
          <p:spPr bwMode="gray">
            <a:xfrm>
              <a:off x="611560" y="980728"/>
              <a:ext cx="504056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gray">
            <a:xfrm>
              <a:off x="4427984" y="980728"/>
              <a:ext cx="504056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gray">
            <a:xfrm>
              <a:off x="4395525" y="2132856"/>
              <a:ext cx="416575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chteck 21"/>
          <p:cNvSpPr/>
          <p:nvPr/>
        </p:nvSpPr>
        <p:spPr bwMode="gray">
          <a:xfrm>
            <a:off x="54164" y="728602"/>
            <a:ext cx="9036000" cy="356859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de-DE" sz="1800" b="1" dirty="0" err="1" smtClean="0">
                <a:solidFill>
                  <a:schemeClr val="bg1"/>
                </a:solidFill>
              </a:rPr>
              <a:t>Deviced</a:t>
            </a:r>
            <a:r>
              <a:rPr lang="de-DE" sz="1800" b="1" dirty="0" smtClean="0">
                <a:solidFill>
                  <a:schemeClr val="bg1"/>
                </a:solidFill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</a:rPr>
              <a:t>fabricated</a:t>
            </a:r>
            <a:r>
              <a:rPr lang="de-DE" sz="1800" b="1" dirty="0" smtClean="0">
                <a:solidFill>
                  <a:schemeClr val="bg1"/>
                </a:solidFill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</a:rPr>
              <a:t>for</a:t>
            </a:r>
            <a:r>
              <a:rPr lang="de-DE" sz="1800" b="1" dirty="0" smtClean="0">
                <a:solidFill>
                  <a:schemeClr val="bg1"/>
                </a:solidFill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</a:rPr>
              <a:t>loss</a:t>
            </a:r>
            <a:r>
              <a:rPr lang="de-DE" sz="1800" b="1" dirty="0" smtClean="0">
                <a:solidFill>
                  <a:schemeClr val="bg1"/>
                </a:solidFill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</a:rPr>
              <a:t>estimation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6" t="14908" r="16030" b="78088"/>
          <a:stretch/>
        </p:blipFill>
        <p:spPr bwMode="auto">
          <a:xfrm>
            <a:off x="5508104" y="4005064"/>
            <a:ext cx="2027979" cy="263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2606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Task 5.1 Modeling and Fabrication of SPP Couplers</a:t>
            </a:r>
            <a:endParaRPr lang="en-GB" sz="2200" dirty="0"/>
          </a:p>
        </p:txBody>
      </p:sp>
      <p:pic>
        <p:nvPicPr>
          <p:cNvPr id="10" name="Picture 4" descr="C:\Users\Melikyan\Documents\W63D\02_Publication\02_Conferences\05_IPR'14_plasmonic_modulators\Side couple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98" b="4535"/>
          <a:stretch/>
        </p:blipFill>
        <p:spPr bwMode="auto">
          <a:xfrm>
            <a:off x="751384" y="966874"/>
            <a:ext cx="2912604" cy="182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 bwMode="gray">
          <a:xfrm>
            <a:off x="54483" y="836712"/>
            <a:ext cx="9035033" cy="324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de-DE" sz="2000" b="1" dirty="0" err="1">
                <a:solidFill>
                  <a:schemeClr val="bg1"/>
                </a:solidFill>
              </a:rPr>
              <a:t>Photonic</a:t>
            </a:r>
            <a:r>
              <a:rPr lang="de-DE" sz="2000" b="1" dirty="0">
                <a:solidFill>
                  <a:schemeClr val="bg1"/>
                </a:solidFill>
              </a:rPr>
              <a:t>-</a:t>
            </a:r>
            <a:r>
              <a:rPr lang="de-DE" sz="2000" b="1" dirty="0" err="1">
                <a:solidFill>
                  <a:schemeClr val="bg1"/>
                </a:solidFill>
              </a:rPr>
              <a:t>to</a:t>
            </a:r>
            <a:r>
              <a:rPr lang="de-DE" sz="2000" b="1" dirty="0">
                <a:solidFill>
                  <a:schemeClr val="bg1"/>
                </a:solidFill>
              </a:rPr>
              <a:t>-plasmonic </a:t>
            </a:r>
            <a:r>
              <a:rPr lang="de-DE" sz="2000" b="1" dirty="0" err="1">
                <a:solidFill>
                  <a:schemeClr val="bg1"/>
                </a:solidFill>
              </a:rPr>
              <a:t>mode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converter</a:t>
            </a:r>
            <a:endParaRPr kumimoji="0" lang="en-GB" sz="2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2" descr="C:\Users\Melikyan\Documents\W63D\02_Publication\02_Conferences\05_IPR'14_plasmonic_modulators\coupl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81512"/>
            <a:ext cx="4502489" cy="18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35496" y="2856455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A. Melikyan </a:t>
            </a:r>
            <a:r>
              <a:rPr lang="en-GB" sz="1400" i="1" dirty="0" smtClean="0"/>
              <a:t>et al.</a:t>
            </a:r>
            <a:r>
              <a:rPr lang="en-GB" sz="1400" dirty="0" smtClean="0"/>
              <a:t>, Opt</a:t>
            </a:r>
            <a:r>
              <a:rPr lang="en-GB" sz="1400" dirty="0"/>
              <a:t>. </a:t>
            </a:r>
            <a:r>
              <a:rPr lang="en-GB" sz="1400" dirty="0" err="1"/>
              <a:t>Lett</a:t>
            </a:r>
            <a:r>
              <a:rPr lang="en-GB" sz="1400" dirty="0"/>
              <a:t>. </a:t>
            </a:r>
            <a:r>
              <a:rPr lang="en-GB" sz="1400" b="1" dirty="0"/>
              <a:t>39</a:t>
            </a:r>
            <a:r>
              <a:rPr lang="en-GB" sz="1400" dirty="0"/>
              <a:t>, </a:t>
            </a:r>
            <a:r>
              <a:rPr lang="en-GB" sz="1400" dirty="0" smtClean="0"/>
              <a:t>(</a:t>
            </a:r>
            <a:r>
              <a:rPr lang="en-GB" sz="1400" dirty="0"/>
              <a:t>2014)</a:t>
            </a:r>
          </a:p>
        </p:txBody>
      </p:sp>
      <p:pic>
        <p:nvPicPr>
          <p:cNvPr id="16" name="Picture 2" descr="C:\Users\Melikyan\Documents\W63D\02_Publication\01_Journals\03_OL'14_Photonic_to_plasmonic_mode_converter\Revision\Fig.6.pn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5"/>
          <a:stretch/>
        </p:blipFill>
        <p:spPr bwMode="auto">
          <a:xfrm>
            <a:off x="5292080" y="3258112"/>
            <a:ext cx="3240360" cy="309782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7" name="Picture 2" descr="C:\Users\Melikyan\Documents\W63D\02_Publication\01_Journals\03_OL'14_Photonic_to_plasmonic_mode_converter\Revision\Fig.6.pn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8"/>
          <a:stretch/>
        </p:blipFill>
        <p:spPr bwMode="auto">
          <a:xfrm>
            <a:off x="351300" y="3242852"/>
            <a:ext cx="3435738" cy="3122191"/>
          </a:xfrm>
          <a:prstGeom prst="rect">
            <a:avLst/>
          </a:prstGeom>
          <a:noFill/>
          <a:extLst/>
        </p:spPr>
      </p:pic>
      <p:sp>
        <p:nvSpPr>
          <p:cNvPr id="18" name="Rechteck 17"/>
          <p:cNvSpPr/>
          <p:nvPr/>
        </p:nvSpPr>
        <p:spPr bwMode="gray">
          <a:xfrm>
            <a:off x="33468" y="3131538"/>
            <a:ext cx="4500000" cy="324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de-DE" sz="1800" b="1" dirty="0" smtClean="0">
                <a:solidFill>
                  <a:schemeClr val="bg1"/>
                </a:solidFill>
              </a:rPr>
              <a:t>Glass </a:t>
            </a:r>
            <a:r>
              <a:rPr lang="de-DE" sz="1800" b="1" dirty="0" err="1" smtClean="0">
                <a:solidFill>
                  <a:schemeClr val="bg1"/>
                </a:solidFill>
              </a:rPr>
              <a:t>cladding</a:t>
            </a:r>
            <a:endParaRPr lang="en-GB" sz="1800" b="1" dirty="0" err="1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 bwMode="gray">
          <a:xfrm>
            <a:off x="4603250" y="3130573"/>
            <a:ext cx="4498404" cy="324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de-DE" sz="1800" b="1" dirty="0" smtClean="0">
                <a:solidFill>
                  <a:schemeClr val="bg1"/>
                </a:solidFill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</a:rPr>
              <a:t>Electro-optic</a:t>
            </a:r>
            <a:r>
              <a:rPr lang="de-DE" sz="1800" b="1" dirty="0" smtClean="0">
                <a:solidFill>
                  <a:schemeClr val="bg1"/>
                </a:solidFill>
              </a:rPr>
              <a:t> material </a:t>
            </a:r>
            <a:r>
              <a:rPr lang="de-DE" sz="1800" b="1" dirty="0" err="1" smtClean="0">
                <a:solidFill>
                  <a:schemeClr val="bg1"/>
                </a:solidFill>
              </a:rPr>
              <a:t>cladding</a:t>
            </a:r>
            <a:endParaRPr lang="en-GB" sz="1800" b="1" dirty="0" err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46" y="3429000"/>
            <a:ext cx="770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g=30nm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440033"/>
            <a:ext cx="770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</a:t>
            </a:r>
            <a:r>
              <a:rPr lang="en-US" sz="1200" dirty="0" smtClean="0"/>
              <a:t>=60nm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066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363909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89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23528" y="908720"/>
            <a:ext cx="8640960" cy="49685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Global idea</a:t>
            </a:r>
            <a:r>
              <a:rPr lang="en-US" dirty="0" smtClean="0"/>
              <a:t>: Couple light between two chips by vertical grating couplers</a:t>
            </a:r>
          </a:p>
          <a:p>
            <a:pPr marL="0" indent="0">
              <a:lnSpc>
                <a:spcPct val="140000"/>
              </a:lnSpc>
              <a:buNone/>
            </a:pPr>
            <a:endParaRPr lang="en-US" b="1" dirty="0" smtClean="0"/>
          </a:p>
          <a:p>
            <a:pPr marL="0" indent="0">
              <a:lnSpc>
                <a:spcPct val="140000"/>
              </a:lnSpc>
              <a:buNone/>
            </a:pPr>
            <a:endParaRPr lang="en-US" b="1" dirty="0"/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/>
              <a:t>First generation (completed month 18)</a:t>
            </a:r>
            <a:r>
              <a:rPr lang="en-US" dirty="0" smtClean="0"/>
              <a:t>: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Demonstrated electrostatically movable gratings to facilitate alignment 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Second generation:</a:t>
            </a:r>
            <a:r>
              <a:rPr lang="en-US" dirty="0"/>
              <a:t> </a:t>
            </a:r>
            <a:r>
              <a:rPr lang="en-US" dirty="0" smtClean="0"/>
              <a:t>Develop focusing grating coupler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dirty="0" smtClean="0"/>
              <a:t>Need larger grating </a:t>
            </a:r>
            <a:r>
              <a:rPr lang="en-US" dirty="0" smtClean="0">
                <a:sym typeface="Wingdings"/>
              </a:rPr>
              <a:t> lower index contrast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Hence: combine standard </a:t>
            </a:r>
            <a:r>
              <a:rPr lang="en-US" dirty="0" err="1" smtClean="0"/>
              <a:t>ePIXfab</a:t>
            </a:r>
            <a:r>
              <a:rPr lang="en-US" dirty="0" smtClean="0"/>
              <a:t> platform with </a:t>
            </a:r>
            <a:r>
              <a:rPr lang="en-US" dirty="0" err="1" smtClean="0"/>
              <a:t>eBEAM</a:t>
            </a:r>
            <a:r>
              <a:rPr lang="en-US" dirty="0" smtClean="0"/>
              <a:t> for grating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dirty="0" smtClean="0"/>
              <a:t>Status: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Efficiency trade-offs evaluated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ePIXfab</a:t>
            </a:r>
            <a:r>
              <a:rPr lang="en-US" dirty="0" smtClean="0"/>
              <a:t> design submitted and in fabrication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Target for finalization: month 39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655638" lvl="4" indent="-285750">
              <a:lnSpc>
                <a:spcPct val="140000"/>
              </a:lnSpc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5.2 – Optical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 err="1"/>
              <a:t>S</a:t>
            </a:r>
            <a:r>
              <a:rPr lang="en-US" dirty="0" err="1" smtClean="0"/>
              <a:t>teerers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9552" y="2047772"/>
            <a:ext cx="1863047" cy="15709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4104" y="1916832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90004" y="1916832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18604" y="1916832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1763687" y="1412776"/>
            <a:ext cx="2520280" cy="2160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2252638" y="1611578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2036738" y="1611578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1808138" y="1611578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61410" y="1494968"/>
            <a:ext cx="2976348" cy="635031"/>
          </a:xfrm>
          <a:custGeom>
            <a:avLst/>
            <a:gdLst>
              <a:gd name="connsiteX0" fmla="*/ 0 w 2976348"/>
              <a:gd name="connsiteY0" fmla="*/ 635031 h 635031"/>
              <a:gd name="connsiteX1" fmla="*/ 1336050 w 2976348"/>
              <a:gd name="connsiteY1" fmla="*/ 635031 h 635031"/>
              <a:gd name="connsiteX2" fmla="*/ 1574157 w 2976348"/>
              <a:gd name="connsiteY2" fmla="*/ 52919 h 635031"/>
              <a:gd name="connsiteX3" fmla="*/ 2976348 w 2976348"/>
              <a:gd name="connsiteY3" fmla="*/ 0 h 63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6348" h="635031">
                <a:moveTo>
                  <a:pt x="0" y="635031"/>
                </a:moveTo>
                <a:lnTo>
                  <a:pt x="1336050" y="635031"/>
                </a:lnTo>
                <a:lnTo>
                  <a:pt x="1574157" y="52919"/>
                </a:lnTo>
                <a:lnTo>
                  <a:pt x="2976348" y="0"/>
                </a:lnTo>
              </a:path>
            </a:pathLst>
          </a:custGeom>
          <a:ln w="38100" cmpd="sng">
            <a:solidFill>
              <a:srgbClr val="FF66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0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5.2 – Optical Beam </a:t>
            </a:r>
            <a:r>
              <a:rPr lang="en-US" dirty="0" err="1"/>
              <a:t>Steerers</a:t>
            </a:r>
            <a:endParaRPr lang="en-US" dirty="0"/>
          </a:p>
        </p:txBody>
      </p:sp>
      <p:graphicFrame>
        <p:nvGraphicFramePr>
          <p:cNvPr id="4" name="Chart 3" title="Half Distance between chip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911324"/>
              </p:ext>
            </p:extLst>
          </p:nvPr>
        </p:nvGraphicFramePr>
        <p:xfrm>
          <a:off x="2987824" y="692696"/>
          <a:ext cx="5563840" cy="312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55576" y="1556792"/>
            <a:ext cx="1778012" cy="1453692"/>
            <a:chOff x="112175" y="2857958"/>
            <a:chExt cx="1778012" cy="1453692"/>
          </a:xfrm>
        </p:grpSpPr>
        <p:grpSp>
          <p:nvGrpSpPr>
            <p:cNvPr id="6" name="Group 5"/>
            <p:cNvGrpSpPr/>
            <p:nvPr/>
          </p:nvGrpSpPr>
          <p:grpSpPr>
            <a:xfrm>
              <a:off x="112175" y="3981908"/>
              <a:ext cx="1214975" cy="329742"/>
              <a:chOff x="112175" y="3981908"/>
              <a:chExt cx="1214975" cy="32974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2175" y="4112848"/>
                <a:ext cx="1214975" cy="19880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986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145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31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800000">
              <a:off x="675212" y="2857958"/>
              <a:ext cx="1214975" cy="329742"/>
              <a:chOff x="112175" y="3981908"/>
              <a:chExt cx="1214975" cy="32974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2175" y="4112848"/>
                <a:ext cx="1214975" cy="19880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986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145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431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1294387" y="3056760"/>
              <a:ext cx="235962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360947" y="3056760"/>
              <a:ext cx="337708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7569" y="5691546"/>
            <a:ext cx="1214975" cy="329742"/>
            <a:chOff x="112175" y="3981908"/>
            <a:chExt cx="1214975" cy="329742"/>
          </a:xfrm>
        </p:grpSpPr>
        <p:sp>
          <p:nvSpPr>
            <p:cNvPr id="30" name="Rectangle 29"/>
            <p:cNvSpPr/>
            <p:nvPr/>
          </p:nvSpPr>
          <p:spPr>
            <a:xfrm>
              <a:off x="112175" y="4112848"/>
              <a:ext cx="1214975" cy="1988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86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45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431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9" name="Group 18"/>
          <p:cNvGrpSpPr/>
          <p:nvPr/>
        </p:nvGrpSpPr>
        <p:grpSpPr>
          <a:xfrm rot="10800000">
            <a:off x="1052769" y="3811819"/>
            <a:ext cx="1214975" cy="329742"/>
            <a:chOff x="112175" y="3981908"/>
            <a:chExt cx="1214975" cy="329742"/>
          </a:xfrm>
        </p:grpSpPr>
        <p:sp>
          <p:nvSpPr>
            <p:cNvPr id="26" name="Rectangle 25"/>
            <p:cNvSpPr/>
            <p:nvPr/>
          </p:nvSpPr>
          <p:spPr>
            <a:xfrm>
              <a:off x="112175" y="4112848"/>
              <a:ext cx="1214975" cy="1988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86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45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431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1124524" y="4855623"/>
            <a:ext cx="723801" cy="888299"/>
            <a:chOff x="666437" y="1246028"/>
            <a:chExt cx="723801" cy="1035859"/>
          </a:xfrm>
        </p:grpSpPr>
        <p:sp>
          <p:nvSpPr>
            <p:cNvPr id="24" name="Freeform 23"/>
            <p:cNvSpPr/>
            <p:nvPr/>
          </p:nvSpPr>
          <p:spPr>
            <a:xfrm>
              <a:off x="1154276" y="1246028"/>
              <a:ext cx="235962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666437" y="1255597"/>
              <a:ext cx="337708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9382" y="3975530"/>
            <a:ext cx="723801" cy="888299"/>
            <a:chOff x="666437" y="1246028"/>
            <a:chExt cx="723801" cy="1035859"/>
          </a:xfrm>
        </p:grpSpPr>
        <p:sp>
          <p:nvSpPr>
            <p:cNvPr id="22" name="Freeform 21"/>
            <p:cNvSpPr/>
            <p:nvPr/>
          </p:nvSpPr>
          <p:spPr>
            <a:xfrm>
              <a:off x="1154276" y="1246028"/>
              <a:ext cx="235962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666437" y="1255597"/>
              <a:ext cx="337708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aphicFrame>
        <p:nvGraphicFramePr>
          <p:cNvPr id="34" name="Chart 33" title="Half Distance between chip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618361"/>
              </p:ext>
            </p:extLst>
          </p:nvPr>
        </p:nvGraphicFramePr>
        <p:xfrm>
          <a:off x="2987824" y="3717032"/>
          <a:ext cx="565507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76056" y="197954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optimum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76056" y="52292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optimum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5536" y="836712"/>
            <a:ext cx="230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Standard grating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3244334"/>
            <a:ext cx="246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dirty="0" err="1" smtClean="0"/>
              <a:t>Focussing</a:t>
            </a:r>
            <a:r>
              <a:rPr lang="en-US" dirty="0" smtClean="0"/>
              <a:t> grating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4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5.2 – Optical Beam </a:t>
            </a:r>
            <a:r>
              <a:rPr lang="en-US" dirty="0" err="1"/>
              <a:t>Steerers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003232" cy="498317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Status</a:t>
            </a:r>
          </a:p>
          <a:p>
            <a:pPr lvl="1"/>
            <a:r>
              <a:rPr lang="en-US" sz="1800" dirty="0" smtClean="0"/>
              <a:t>Mask completed, designs under fabrication</a:t>
            </a:r>
          </a:p>
          <a:p>
            <a:r>
              <a:rPr lang="en-US" sz="2000" dirty="0" smtClean="0"/>
              <a:t>Applications ?</a:t>
            </a:r>
          </a:p>
          <a:p>
            <a:pPr lvl="1"/>
            <a:r>
              <a:rPr lang="en-US" sz="1800" dirty="0" smtClean="0"/>
              <a:t>Free space chip-chip coupling no longer considered in project</a:t>
            </a:r>
          </a:p>
          <a:p>
            <a:pPr lvl="1"/>
            <a:r>
              <a:rPr lang="en-US" sz="1800" dirty="0" smtClean="0"/>
              <a:t>Also no longer considered in industry as a whole</a:t>
            </a:r>
          </a:p>
          <a:p>
            <a:pPr lvl="1"/>
            <a:r>
              <a:rPr lang="en-US" sz="1800" dirty="0" smtClean="0"/>
              <a:t>Still useful in some dedicated applications</a:t>
            </a:r>
          </a:p>
          <a:p>
            <a:pPr lvl="2"/>
            <a:r>
              <a:rPr lang="en-US" sz="1800" dirty="0" smtClean="0"/>
              <a:t>Coupling to VCSEL above grating coupler</a:t>
            </a:r>
          </a:p>
          <a:p>
            <a:pPr lvl="2"/>
            <a:r>
              <a:rPr lang="en-US" sz="1800" dirty="0" smtClean="0"/>
              <a:t>Transmission between levels in 3D-integrated chip modules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60032" y="3501008"/>
            <a:ext cx="3812437" cy="3888432"/>
            <a:chOff x="5049181" y="2132856"/>
            <a:chExt cx="3812437" cy="38884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9181" y="2132856"/>
              <a:ext cx="3812437" cy="38884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796136" y="2564904"/>
              <a:ext cx="2299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Design under fabrication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21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4678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 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63888" y="3933056"/>
            <a:ext cx="450702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Completed according to spec month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75080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3888" y="4581128"/>
            <a:ext cx="450702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Completed according to spec month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264"/>
            <a:ext cx="7427168" cy="706090"/>
          </a:xfrm>
        </p:spPr>
        <p:txBody>
          <a:bodyPr/>
          <a:lstStyle/>
          <a:p>
            <a:r>
              <a:rPr lang="en-US" dirty="0"/>
              <a:t>Task </a:t>
            </a:r>
            <a:r>
              <a:rPr lang="en-US" dirty="0" smtClean="0"/>
              <a:t>5.4 </a:t>
            </a:r>
            <a:r>
              <a:rPr lang="en-US" dirty="0"/>
              <a:t>– </a:t>
            </a:r>
            <a:r>
              <a:rPr lang="en-US" dirty="0" smtClean="0"/>
              <a:t>Signal Generation Module Design</a:t>
            </a:r>
            <a:endParaRPr lang="en-US" dirty="0"/>
          </a:p>
        </p:txBody>
      </p:sp>
      <p:sp>
        <p:nvSpPr>
          <p:cNvPr id="2" name="Rectangle 6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Canvas 67"/>
          <p:cNvGrpSpPr/>
          <p:nvPr/>
        </p:nvGrpSpPr>
        <p:grpSpPr>
          <a:xfrm>
            <a:off x="3635896" y="1119658"/>
            <a:ext cx="5112568" cy="5075635"/>
            <a:chOff x="0" y="0"/>
            <a:chExt cx="5316110" cy="511619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5166360" cy="511619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 flipV="1">
              <a:off x="3028315" y="2049780"/>
              <a:ext cx="287020" cy="430530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22860" tIns="21600" rIns="22860" bIns="2286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773555" y="2040255"/>
              <a:ext cx="287020" cy="430530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22860" tIns="21600" rIns="22860" bIns="22860" anchor="ctr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155700" y="2479675"/>
              <a:ext cx="2799080" cy="1200150"/>
              <a:chOff x="3706" y="6919"/>
              <a:chExt cx="4408" cy="1890"/>
            </a:xfrm>
          </p:grpSpPr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3706" y="6919"/>
                <a:ext cx="4408" cy="189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3706" y="6919"/>
                <a:ext cx="4408" cy="1890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155700" y="827405"/>
              <a:ext cx="2799080" cy="1199515"/>
              <a:chOff x="3706" y="4317"/>
              <a:chExt cx="4408" cy="1889"/>
            </a:xfrm>
          </p:grpSpPr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3706" y="4317"/>
                <a:ext cx="4408" cy="1889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3706" y="4317"/>
                <a:ext cx="4408" cy="1889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488440" y="1040130"/>
              <a:ext cx="932815" cy="769620"/>
              <a:chOff x="4230" y="4652"/>
              <a:chExt cx="1469" cy="1212"/>
            </a:xfrm>
          </p:grpSpPr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4230" y="4652"/>
                <a:ext cx="1469" cy="121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4230" y="4652"/>
                <a:ext cx="1469" cy="1212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549400" y="1107440"/>
              <a:ext cx="837565" cy="46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Times"/>
                  <a:ea typeface="MS Mincho"/>
                  <a:cs typeface="Times New Roman"/>
                </a:rPr>
                <a:t>DDCM Tx 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2688590" y="1040130"/>
              <a:ext cx="932815" cy="769620"/>
              <a:chOff x="6120" y="4652"/>
              <a:chExt cx="1469" cy="1212"/>
            </a:xfrm>
          </p:grpSpPr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6120" y="4652"/>
                <a:ext cx="1469" cy="121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6120" y="4652"/>
                <a:ext cx="1469" cy="1212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41295" y="1107440"/>
              <a:ext cx="842010" cy="5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Times"/>
                  <a:ea typeface="MS Mincho"/>
                  <a:cs typeface="Times New Roman"/>
                </a:rPr>
                <a:t>DDCM Rx 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421255" y="1405890"/>
              <a:ext cx="273050" cy="70485"/>
            </a:xfrm>
            <a:custGeom>
              <a:avLst/>
              <a:gdLst>
                <a:gd name="T0" fmla="*/ 334 w 1550"/>
                <a:gd name="T1" fmla="*/ 167 h 400"/>
                <a:gd name="T2" fmla="*/ 1517 w 1550"/>
                <a:gd name="T3" fmla="*/ 167 h 400"/>
                <a:gd name="T4" fmla="*/ 1550 w 1550"/>
                <a:gd name="T5" fmla="*/ 200 h 400"/>
                <a:gd name="T6" fmla="*/ 1517 w 1550"/>
                <a:gd name="T7" fmla="*/ 233 h 400"/>
                <a:gd name="T8" fmla="*/ 334 w 1550"/>
                <a:gd name="T9" fmla="*/ 233 h 400"/>
                <a:gd name="T10" fmla="*/ 300 w 1550"/>
                <a:gd name="T11" fmla="*/ 200 h 400"/>
                <a:gd name="T12" fmla="*/ 334 w 1550"/>
                <a:gd name="T13" fmla="*/ 167 h 400"/>
                <a:gd name="T14" fmla="*/ 400 w 1550"/>
                <a:gd name="T15" fmla="*/ 400 h 400"/>
                <a:gd name="T16" fmla="*/ 0 w 1550"/>
                <a:gd name="T17" fmla="*/ 200 h 400"/>
                <a:gd name="T18" fmla="*/ 400 w 1550"/>
                <a:gd name="T19" fmla="*/ 0 h 400"/>
                <a:gd name="T20" fmla="*/ 400 w 1550"/>
                <a:gd name="T2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0" h="400">
                  <a:moveTo>
                    <a:pt x="334" y="167"/>
                  </a:moveTo>
                  <a:lnTo>
                    <a:pt x="1517" y="167"/>
                  </a:lnTo>
                  <a:cubicBezTo>
                    <a:pt x="1536" y="167"/>
                    <a:pt x="1550" y="182"/>
                    <a:pt x="1550" y="200"/>
                  </a:cubicBezTo>
                  <a:cubicBezTo>
                    <a:pt x="1550" y="219"/>
                    <a:pt x="1536" y="233"/>
                    <a:pt x="1517" y="233"/>
                  </a:cubicBezTo>
                  <a:lnTo>
                    <a:pt x="334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488440" y="2683510"/>
              <a:ext cx="932815" cy="769620"/>
              <a:chOff x="4230" y="7240"/>
              <a:chExt cx="1469" cy="1212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4230" y="7240"/>
                <a:ext cx="1469" cy="121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4230" y="7240"/>
                <a:ext cx="1469" cy="1212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2688590" y="2683510"/>
              <a:ext cx="932815" cy="769620"/>
              <a:chOff x="6120" y="7240"/>
              <a:chExt cx="1469" cy="1212"/>
            </a:xfrm>
          </p:grpSpPr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120" y="7240"/>
                <a:ext cx="1469" cy="121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6120" y="7240"/>
                <a:ext cx="1469" cy="1212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415540" y="3049270"/>
              <a:ext cx="273050" cy="70485"/>
            </a:xfrm>
            <a:custGeom>
              <a:avLst/>
              <a:gdLst>
                <a:gd name="T0" fmla="*/ 33 w 1550"/>
                <a:gd name="T1" fmla="*/ 167 h 400"/>
                <a:gd name="T2" fmla="*/ 1217 w 1550"/>
                <a:gd name="T3" fmla="*/ 167 h 400"/>
                <a:gd name="T4" fmla="*/ 1250 w 1550"/>
                <a:gd name="T5" fmla="*/ 200 h 400"/>
                <a:gd name="T6" fmla="*/ 1217 w 1550"/>
                <a:gd name="T7" fmla="*/ 233 h 400"/>
                <a:gd name="T8" fmla="*/ 33 w 1550"/>
                <a:gd name="T9" fmla="*/ 233 h 400"/>
                <a:gd name="T10" fmla="*/ 0 w 1550"/>
                <a:gd name="T11" fmla="*/ 200 h 400"/>
                <a:gd name="T12" fmla="*/ 33 w 1550"/>
                <a:gd name="T13" fmla="*/ 167 h 400"/>
                <a:gd name="T14" fmla="*/ 1150 w 1550"/>
                <a:gd name="T15" fmla="*/ 0 h 400"/>
                <a:gd name="T16" fmla="*/ 1550 w 1550"/>
                <a:gd name="T17" fmla="*/ 200 h 400"/>
                <a:gd name="T18" fmla="*/ 1150 w 1550"/>
                <a:gd name="T19" fmla="*/ 400 h 400"/>
                <a:gd name="T20" fmla="*/ 1150 w 1550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0" h="400">
                  <a:moveTo>
                    <a:pt x="33" y="167"/>
                  </a:moveTo>
                  <a:lnTo>
                    <a:pt x="1217" y="167"/>
                  </a:lnTo>
                  <a:cubicBezTo>
                    <a:pt x="1235" y="167"/>
                    <a:pt x="1250" y="182"/>
                    <a:pt x="1250" y="200"/>
                  </a:cubicBezTo>
                  <a:cubicBezTo>
                    <a:pt x="1250" y="219"/>
                    <a:pt x="1235" y="233"/>
                    <a:pt x="1217" y="233"/>
                  </a:cubicBezTo>
                  <a:lnTo>
                    <a:pt x="33" y="233"/>
                  </a:lnTo>
                  <a:cubicBezTo>
                    <a:pt x="15" y="233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1150" y="0"/>
                  </a:moveTo>
                  <a:lnTo>
                    <a:pt x="1550" y="200"/>
                  </a:lnTo>
                  <a:lnTo>
                    <a:pt x="1150" y="40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86385" y="2235835"/>
              <a:ext cx="4474210" cy="8890"/>
            </a:xfrm>
            <a:custGeom>
              <a:avLst/>
              <a:gdLst>
                <a:gd name="T0" fmla="*/ 187 w 12687"/>
                <a:gd name="T1" fmla="*/ 0 h 25"/>
                <a:gd name="T2" fmla="*/ 437 w 12687"/>
                <a:gd name="T3" fmla="*/ 0 h 25"/>
                <a:gd name="T4" fmla="*/ 625 w 12687"/>
                <a:gd name="T5" fmla="*/ 13 h 25"/>
                <a:gd name="T6" fmla="*/ 787 w 12687"/>
                <a:gd name="T7" fmla="*/ 25 h 25"/>
                <a:gd name="T8" fmla="*/ 887 w 12687"/>
                <a:gd name="T9" fmla="*/ 25 h 25"/>
                <a:gd name="T10" fmla="*/ 1050 w 12687"/>
                <a:gd name="T11" fmla="*/ 13 h 25"/>
                <a:gd name="T12" fmla="*/ 1237 w 12687"/>
                <a:gd name="T13" fmla="*/ 0 h 25"/>
                <a:gd name="T14" fmla="*/ 1587 w 12687"/>
                <a:gd name="T15" fmla="*/ 0 h 25"/>
                <a:gd name="T16" fmla="*/ 1837 w 12687"/>
                <a:gd name="T17" fmla="*/ 0 h 25"/>
                <a:gd name="T18" fmla="*/ 2025 w 12687"/>
                <a:gd name="T19" fmla="*/ 13 h 25"/>
                <a:gd name="T20" fmla="*/ 2187 w 12687"/>
                <a:gd name="T21" fmla="*/ 25 h 25"/>
                <a:gd name="T22" fmla="*/ 2287 w 12687"/>
                <a:gd name="T23" fmla="*/ 25 h 25"/>
                <a:gd name="T24" fmla="*/ 2450 w 12687"/>
                <a:gd name="T25" fmla="*/ 13 h 25"/>
                <a:gd name="T26" fmla="*/ 2637 w 12687"/>
                <a:gd name="T27" fmla="*/ 0 h 25"/>
                <a:gd name="T28" fmla="*/ 2987 w 12687"/>
                <a:gd name="T29" fmla="*/ 0 h 25"/>
                <a:gd name="T30" fmla="*/ 3237 w 12687"/>
                <a:gd name="T31" fmla="*/ 0 h 25"/>
                <a:gd name="T32" fmla="*/ 3425 w 12687"/>
                <a:gd name="T33" fmla="*/ 13 h 25"/>
                <a:gd name="T34" fmla="*/ 3587 w 12687"/>
                <a:gd name="T35" fmla="*/ 25 h 25"/>
                <a:gd name="T36" fmla="*/ 3687 w 12687"/>
                <a:gd name="T37" fmla="*/ 25 h 25"/>
                <a:gd name="T38" fmla="*/ 3850 w 12687"/>
                <a:gd name="T39" fmla="*/ 13 h 25"/>
                <a:gd name="T40" fmla="*/ 4037 w 12687"/>
                <a:gd name="T41" fmla="*/ 0 h 25"/>
                <a:gd name="T42" fmla="*/ 4387 w 12687"/>
                <a:gd name="T43" fmla="*/ 0 h 25"/>
                <a:gd name="T44" fmla="*/ 4637 w 12687"/>
                <a:gd name="T45" fmla="*/ 0 h 25"/>
                <a:gd name="T46" fmla="*/ 4825 w 12687"/>
                <a:gd name="T47" fmla="*/ 13 h 25"/>
                <a:gd name="T48" fmla="*/ 4987 w 12687"/>
                <a:gd name="T49" fmla="*/ 25 h 25"/>
                <a:gd name="T50" fmla="*/ 5087 w 12687"/>
                <a:gd name="T51" fmla="*/ 25 h 25"/>
                <a:gd name="T52" fmla="*/ 5250 w 12687"/>
                <a:gd name="T53" fmla="*/ 13 h 25"/>
                <a:gd name="T54" fmla="*/ 5437 w 12687"/>
                <a:gd name="T55" fmla="*/ 0 h 25"/>
                <a:gd name="T56" fmla="*/ 5787 w 12687"/>
                <a:gd name="T57" fmla="*/ 0 h 25"/>
                <a:gd name="T58" fmla="*/ 6037 w 12687"/>
                <a:gd name="T59" fmla="*/ 0 h 25"/>
                <a:gd name="T60" fmla="*/ 6225 w 12687"/>
                <a:gd name="T61" fmla="*/ 13 h 25"/>
                <a:gd name="T62" fmla="*/ 6387 w 12687"/>
                <a:gd name="T63" fmla="*/ 25 h 25"/>
                <a:gd name="T64" fmla="*/ 6487 w 12687"/>
                <a:gd name="T65" fmla="*/ 25 h 25"/>
                <a:gd name="T66" fmla="*/ 6650 w 12687"/>
                <a:gd name="T67" fmla="*/ 13 h 25"/>
                <a:gd name="T68" fmla="*/ 6837 w 12687"/>
                <a:gd name="T69" fmla="*/ 0 h 25"/>
                <a:gd name="T70" fmla="*/ 7187 w 12687"/>
                <a:gd name="T71" fmla="*/ 0 h 25"/>
                <a:gd name="T72" fmla="*/ 7437 w 12687"/>
                <a:gd name="T73" fmla="*/ 0 h 25"/>
                <a:gd name="T74" fmla="*/ 7625 w 12687"/>
                <a:gd name="T75" fmla="*/ 13 h 25"/>
                <a:gd name="T76" fmla="*/ 7787 w 12687"/>
                <a:gd name="T77" fmla="*/ 25 h 25"/>
                <a:gd name="T78" fmla="*/ 7887 w 12687"/>
                <a:gd name="T79" fmla="*/ 25 h 25"/>
                <a:gd name="T80" fmla="*/ 8050 w 12687"/>
                <a:gd name="T81" fmla="*/ 13 h 25"/>
                <a:gd name="T82" fmla="*/ 8237 w 12687"/>
                <a:gd name="T83" fmla="*/ 0 h 25"/>
                <a:gd name="T84" fmla="*/ 8587 w 12687"/>
                <a:gd name="T85" fmla="*/ 0 h 25"/>
                <a:gd name="T86" fmla="*/ 8837 w 12687"/>
                <a:gd name="T87" fmla="*/ 0 h 25"/>
                <a:gd name="T88" fmla="*/ 9025 w 12687"/>
                <a:gd name="T89" fmla="*/ 13 h 25"/>
                <a:gd name="T90" fmla="*/ 9187 w 12687"/>
                <a:gd name="T91" fmla="*/ 25 h 25"/>
                <a:gd name="T92" fmla="*/ 9287 w 12687"/>
                <a:gd name="T93" fmla="*/ 25 h 25"/>
                <a:gd name="T94" fmla="*/ 9450 w 12687"/>
                <a:gd name="T95" fmla="*/ 13 h 25"/>
                <a:gd name="T96" fmla="*/ 9637 w 12687"/>
                <a:gd name="T97" fmla="*/ 0 h 25"/>
                <a:gd name="T98" fmla="*/ 9987 w 12687"/>
                <a:gd name="T99" fmla="*/ 0 h 25"/>
                <a:gd name="T100" fmla="*/ 10237 w 12687"/>
                <a:gd name="T101" fmla="*/ 0 h 25"/>
                <a:gd name="T102" fmla="*/ 10425 w 12687"/>
                <a:gd name="T103" fmla="*/ 13 h 25"/>
                <a:gd name="T104" fmla="*/ 10587 w 12687"/>
                <a:gd name="T105" fmla="*/ 25 h 25"/>
                <a:gd name="T106" fmla="*/ 10687 w 12687"/>
                <a:gd name="T107" fmla="*/ 25 h 25"/>
                <a:gd name="T108" fmla="*/ 10850 w 12687"/>
                <a:gd name="T109" fmla="*/ 13 h 25"/>
                <a:gd name="T110" fmla="*/ 11037 w 12687"/>
                <a:gd name="T111" fmla="*/ 0 h 25"/>
                <a:gd name="T112" fmla="*/ 11387 w 12687"/>
                <a:gd name="T113" fmla="*/ 0 h 25"/>
                <a:gd name="T114" fmla="*/ 11637 w 12687"/>
                <a:gd name="T115" fmla="*/ 0 h 25"/>
                <a:gd name="T116" fmla="*/ 11825 w 12687"/>
                <a:gd name="T117" fmla="*/ 13 h 25"/>
                <a:gd name="T118" fmla="*/ 11987 w 12687"/>
                <a:gd name="T119" fmla="*/ 25 h 25"/>
                <a:gd name="T120" fmla="*/ 12087 w 12687"/>
                <a:gd name="T121" fmla="*/ 25 h 25"/>
                <a:gd name="T122" fmla="*/ 12250 w 12687"/>
                <a:gd name="T123" fmla="*/ 13 h 25"/>
                <a:gd name="T124" fmla="*/ 12437 w 12687"/>
                <a:gd name="T1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87" h="25">
                  <a:moveTo>
                    <a:pt x="12" y="0"/>
                  </a:moveTo>
                  <a:lnTo>
                    <a:pt x="87" y="0"/>
                  </a:lnTo>
                  <a:cubicBezTo>
                    <a:pt x="94" y="0"/>
                    <a:pt x="100" y="6"/>
                    <a:pt x="100" y="13"/>
                  </a:cubicBezTo>
                  <a:cubicBezTo>
                    <a:pt x="100" y="20"/>
                    <a:pt x="94" y="25"/>
                    <a:pt x="87" y="25"/>
                  </a:cubicBezTo>
                  <a:lnTo>
                    <a:pt x="12" y="25"/>
                  </a:ln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lose/>
                  <a:moveTo>
                    <a:pt x="187" y="0"/>
                  </a:moveTo>
                  <a:lnTo>
                    <a:pt x="262" y="0"/>
                  </a:lnTo>
                  <a:cubicBezTo>
                    <a:pt x="269" y="0"/>
                    <a:pt x="275" y="6"/>
                    <a:pt x="275" y="13"/>
                  </a:cubicBezTo>
                  <a:cubicBezTo>
                    <a:pt x="275" y="20"/>
                    <a:pt x="269" y="25"/>
                    <a:pt x="262" y="25"/>
                  </a:cubicBezTo>
                  <a:lnTo>
                    <a:pt x="187" y="25"/>
                  </a:lnTo>
                  <a:cubicBezTo>
                    <a:pt x="180" y="25"/>
                    <a:pt x="175" y="20"/>
                    <a:pt x="175" y="13"/>
                  </a:cubicBezTo>
                  <a:cubicBezTo>
                    <a:pt x="175" y="6"/>
                    <a:pt x="180" y="0"/>
                    <a:pt x="187" y="0"/>
                  </a:cubicBezTo>
                  <a:close/>
                  <a:moveTo>
                    <a:pt x="362" y="0"/>
                  </a:moveTo>
                  <a:lnTo>
                    <a:pt x="437" y="0"/>
                  </a:lnTo>
                  <a:cubicBezTo>
                    <a:pt x="444" y="0"/>
                    <a:pt x="450" y="6"/>
                    <a:pt x="450" y="13"/>
                  </a:cubicBezTo>
                  <a:cubicBezTo>
                    <a:pt x="450" y="20"/>
                    <a:pt x="444" y="25"/>
                    <a:pt x="437" y="25"/>
                  </a:cubicBezTo>
                  <a:lnTo>
                    <a:pt x="362" y="25"/>
                  </a:lnTo>
                  <a:cubicBezTo>
                    <a:pt x="355" y="25"/>
                    <a:pt x="350" y="20"/>
                    <a:pt x="350" y="13"/>
                  </a:cubicBezTo>
                  <a:cubicBezTo>
                    <a:pt x="350" y="6"/>
                    <a:pt x="355" y="0"/>
                    <a:pt x="362" y="0"/>
                  </a:cubicBezTo>
                  <a:close/>
                  <a:moveTo>
                    <a:pt x="537" y="0"/>
                  </a:moveTo>
                  <a:lnTo>
                    <a:pt x="612" y="0"/>
                  </a:lnTo>
                  <a:cubicBezTo>
                    <a:pt x="619" y="0"/>
                    <a:pt x="625" y="6"/>
                    <a:pt x="625" y="13"/>
                  </a:cubicBezTo>
                  <a:cubicBezTo>
                    <a:pt x="625" y="20"/>
                    <a:pt x="619" y="25"/>
                    <a:pt x="612" y="25"/>
                  </a:cubicBezTo>
                  <a:lnTo>
                    <a:pt x="537" y="25"/>
                  </a:lnTo>
                  <a:cubicBezTo>
                    <a:pt x="530" y="25"/>
                    <a:pt x="525" y="20"/>
                    <a:pt x="525" y="13"/>
                  </a:cubicBezTo>
                  <a:cubicBezTo>
                    <a:pt x="525" y="6"/>
                    <a:pt x="530" y="0"/>
                    <a:pt x="537" y="0"/>
                  </a:cubicBezTo>
                  <a:close/>
                  <a:moveTo>
                    <a:pt x="712" y="0"/>
                  </a:moveTo>
                  <a:lnTo>
                    <a:pt x="787" y="0"/>
                  </a:lnTo>
                  <a:cubicBezTo>
                    <a:pt x="794" y="0"/>
                    <a:pt x="800" y="6"/>
                    <a:pt x="800" y="13"/>
                  </a:cubicBezTo>
                  <a:cubicBezTo>
                    <a:pt x="800" y="20"/>
                    <a:pt x="794" y="25"/>
                    <a:pt x="787" y="25"/>
                  </a:cubicBezTo>
                  <a:lnTo>
                    <a:pt x="712" y="25"/>
                  </a:lnTo>
                  <a:cubicBezTo>
                    <a:pt x="705" y="25"/>
                    <a:pt x="700" y="20"/>
                    <a:pt x="700" y="13"/>
                  </a:cubicBezTo>
                  <a:cubicBezTo>
                    <a:pt x="700" y="6"/>
                    <a:pt x="705" y="0"/>
                    <a:pt x="712" y="0"/>
                  </a:cubicBezTo>
                  <a:close/>
                  <a:moveTo>
                    <a:pt x="887" y="0"/>
                  </a:moveTo>
                  <a:lnTo>
                    <a:pt x="962" y="0"/>
                  </a:lnTo>
                  <a:cubicBezTo>
                    <a:pt x="969" y="0"/>
                    <a:pt x="975" y="6"/>
                    <a:pt x="975" y="13"/>
                  </a:cubicBezTo>
                  <a:cubicBezTo>
                    <a:pt x="975" y="20"/>
                    <a:pt x="969" y="25"/>
                    <a:pt x="962" y="25"/>
                  </a:cubicBezTo>
                  <a:lnTo>
                    <a:pt x="887" y="25"/>
                  </a:lnTo>
                  <a:cubicBezTo>
                    <a:pt x="880" y="25"/>
                    <a:pt x="875" y="20"/>
                    <a:pt x="875" y="13"/>
                  </a:cubicBezTo>
                  <a:cubicBezTo>
                    <a:pt x="875" y="6"/>
                    <a:pt x="880" y="0"/>
                    <a:pt x="887" y="0"/>
                  </a:cubicBezTo>
                  <a:close/>
                  <a:moveTo>
                    <a:pt x="1062" y="0"/>
                  </a:moveTo>
                  <a:lnTo>
                    <a:pt x="1137" y="0"/>
                  </a:lnTo>
                  <a:cubicBezTo>
                    <a:pt x="1144" y="0"/>
                    <a:pt x="1150" y="6"/>
                    <a:pt x="1150" y="13"/>
                  </a:cubicBezTo>
                  <a:cubicBezTo>
                    <a:pt x="1150" y="20"/>
                    <a:pt x="1144" y="25"/>
                    <a:pt x="1137" y="25"/>
                  </a:cubicBezTo>
                  <a:lnTo>
                    <a:pt x="1062" y="25"/>
                  </a:lnTo>
                  <a:cubicBezTo>
                    <a:pt x="1055" y="25"/>
                    <a:pt x="1050" y="20"/>
                    <a:pt x="1050" y="13"/>
                  </a:cubicBezTo>
                  <a:cubicBezTo>
                    <a:pt x="1050" y="6"/>
                    <a:pt x="1055" y="0"/>
                    <a:pt x="1062" y="0"/>
                  </a:cubicBezTo>
                  <a:close/>
                  <a:moveTo>
                    <a:pt x="1237" y="0"/>
                  </a:moveTo>
                  <a:lnTo>
                    <a:pt x="1312" y="0"/>
                  </a:lnTo>
                  <a:cubicBezTo>
                    <a:pt x="1319" y="0"/>
                    <a:pt x="1325" y="6"/>
                    <a:pt x="1325" y="13"/>
                  </a:cubicBezTo>
                  <a:cubicBezTo>
                    <a:pt x="1325" y="20"/>
                    <a:pt x="1319" y="25"/>
                    <a:pt x="1312" y="25"/>
                  </a:cubicBezTo>
                  <a:lnTo>
                    <a:pt x="1237" y="25"/>
                  </a:lnTo>
                  <a:cubicBezTo>
                    <a:pt x="1230" y="25"/>
                    <a:pt x="1225" y="20"/>
                    <a:pt x="1225" y="13"/>
                  </a:cubicBezTo>
                  <a:cubicBezTo>
                    <a:pt x="1225" y="6"/>
                    <a:pt x="1230" y="0"/>
                    <a:pt x="1237" y="0"/>
                  </a:cubicBezTo>
                  <a:close/>
                  <a:moveTo>
                    <a:pt x="1412" y="0"/>
                  </a:moveTo>
                  <a:lnTo>
                    <a:pt x="1487" y="0"/>
                  </a:lnTo>
                  <a:cubicBezTo>
                    <a:pt x="1494" y="0"/>
                    <a:pt x="1500" y="6"/>
                    <a:pt x="1500" y="13"/>
                  </a:cubicBezTo>
                  <a:cubicBezTo>
                    <a:pt x="1500" y="20"/>
                    <a:pt x="1494" y="25"/>
                    <a:pt x="1487" y="25"/>
                  </a:cubicBezTo>
                  <a:lnTo>
                    <a:pt x="1412" y="25"/>
                  </a:lnTo>
                  <a:cubicBezTo>
                    <a:pt x="1405" y="25"/>
                    <a:pt x="1400" y="20"/>
                    <a:pt x="1400" y="13"/>
                  </a:cubicBezTo>
                  <a:cubicBezTo>
                    <a:pt x="1400" y="6"/>
                    <a:pt x="1405" y="0"/>
                    <a:pt x="1412" y="0"/>
                  </a:cubicBezTo>
                  <a:close/>
                  <a:moveTo>
                    <a:pt x="1587" y="0"/>
                  </a:moveTo>
                  <a:lnTo>
                    <a:pt x="1662" y="0"/>
                  </a:lnTo>
                  <a:cubicBezTo>
                    <a:pt x="1669" y="0"/>
                    <a:pt x="1675" y="6"/>
                    <a:pt x="1675" y="13"/>
                  </a:cubicBezTo>
                  <a:cubicBezTo>
                    <a:pt x="1675" y="20"/>
                    <a:pt x="1669" y="25"/>
                    <a:pt x="1662" y="25"/>
                  </a:cubicBezTo>
                  <a:lnTo>
                    <a:pt x="1587" y="25"/>
                  </a:lnTo>
                  <a:cubicBezTo>
                    <a:pt x="1580" y="25"/>
                    <a:pt x="1575" y="20"/>
                    <a:pt x="1575" y="13"/>
                  </a:cubicBezTo>
                  <a:cubicBezTo>
                    <a:pt x="1575" y="6"/>
                    <a:pt x="1580" y="0"/>
                    <a:pt x="1587" y="0"/>
                  </a:cubicBezTo>
                  <a:close/>
                  <a:moveTo>
                    <a:pt x="1762" y="0"/>
                  </a:moveTo>
                  <a:lnTo>
                    <a:pt x="1837" y="0"/>
                  </a:lnTo>
                  <a:cubicBezTo>
                    <a:pt x="1844" y="0"/>
                    <a:pt x="1850" y="6"/>
                    <a:pt x="1850" y="13"/>
                  </a:cubicBezTo>
                  <a:cubicBezTo>
                    <a:pt x="1850" y="20"/>
                    <a:pt x="1844" y="25"/>
                    <a:pt x="1837" y="25"/>
                  </a:cubicBezTo>
                  <a:lnTo>
                    <a:pt x="1762" y="25"/>
                  </a:lnTo>
                  <a:cubicBezTo>
                    <a:pt x="1755" y="25"/>
                    <a:pt x="1750" y="20"/>
                    <a:pt x="1750" y="13"/>
                  </a:cubicBezTo>
                  <a:cubicBezTo>
                    <a:pt x="1750" y="6"/>
                    <a:pt x="1755" y="0"/>
                    <a:pt x="1762" y="0"/>
                  </a:cubicBezTo>
                  <a:close/>
                  <a:moveTo>
                    <a:pt x="1937" y="0"/>
                  </a:moveTo>
                  <a:lnTo>
                    <a:pt x="2012" y="0"/>
                  </a:lnTo>
                  <a:cubicBezTo>
                    <a:pt x="2019" y="0"/>
                    <a:pt x="2025" y="6"/>
                    <a:pt x="2025" y="13"/>
                  </a:cubicBezTo>
                  <a:cubicBezTo>
                    <a:pt x="2025" y="20"/>
                    <a:pt x="2019" y="25"/>
                    <a:pt x="2012" y="25"/>
                  </a:cubicBezTo>
                  <a:lnTo>
                    <a:pt x="1937" y="25"/>
                  </a:lnTo>
                  <a:cubicBezTo>
                    <a:pt x="1930" y="25"/>
                    <a:pt x="1925" y="20"/>
                    <a:pt x="1925" y="13"/>
                  </a:cubicBezTo>
                  <a:cubicBezTo>
                    <a:pt x="1925" y="6"/>
                    <a:pt x="1930" y="0"/>
                    <a:pt x="1937" y="0"/>
                  </a:cubicBezTo>
                  <a:close/>
                  <a:moveTo>
                    <a:pt x="2112" y="0"/>
                  </a:moveTo>
                  <a:lnTo>
                    <a:pt x="2187" y="0"/>
                  </a:lnTo>
                  <a:cubicBezTo>
                    <a:pt x="2194" y="0"/>
                    <a:pt x="2200" y="6"/>
                    <a:pt x="2200" y="13"/>
                  </a:cubicBezTo>
                  <a:cubicBezTo>
                    <a:pt x="2200" y="20"/>
                    <a:pt x="2194" y="25"/>
                    <a:pt x="2187" y="25"/>
                  </a:cubicBezTo>
                  <a:lnTo>
                    <a:pt x="2112" y="25"/>
                  </a:lnTo>
                  <a:cubicBezTo>
                    <a:pt x="2105" y="25"/>
                    <a:pt x="2100" y="20"/>
                    <a:pt x="2100" y="13"/>
                  </a:cubicBezTo>
                  <a:cubicBezTo>
                    <a:pt x="2100" y="6"/>
                    <a:pt x="2105" y="0"/>
                    <a:pt x="2112" y="0"/>
                  </a:cubicBezTo>
                  <a:close/>
                  <a:moveTo>
                    <a:pt x="2287" y="0"/>
                  </a:moveTo>
                  <a:lnTo>
                    <a:pt x="2362" y="0"/>
                  </a:lnTo>
                  <a:cubicBezTo>
                    <a:pt x="2369" y="0"/>
                    <a:pt x="2375" y="6"/>
                    <a:pt x="2375" y="13"/>
                  </a:cubicBezTo>
                  <a:cubicBezTo>
                    <a:pt x="2375" y="20"/>
                    <a:pt x="2369" y="25"/>
                    <a:pt x="2362" y="25"/>
                  </a:cubicBezTo>
                  <a:lnTo>
                    <a:pt x="2287" y="25"/>
                  </a:lnTo>
                  <a:cubicBezTo>
                    <a:pt x="2280" y="25"/>
                    <a:pt x="2275" y="20"/>
                    <a:pt x="2275" y="13"/>
                  </a:cubicBezTo>
                  <a:cubicBezTo>
                    <a:pt x="2275" y="6"/>
                    <a:pt x="2280" y="0"/>
                    <a:pt x="2287" y="0"/>
                  </a:cubicBezTo>
                  <a:close/>
                  <a:moveTo>
                    <a:pt x="2462" y="0"/>
                  </a:moveTo>
                  <a:lnTo>
                    <a:pt x="2537" y="0"/>
                  </a:lnTo>
                  <a:cubicBezTo>
                    <a:pt x="2544" y="0"/>
                    <a:pt x="2550" y="6"/>
                    <a:pt x="2550" y="13"/>
                  </a:cubicBezTo>
                  <a:cubicBezTo>
                    <a:pt x="2550" y="20"/>
                    <a:pt x="2544" y="25"/>
                    <a:pt x="2537" y="25"/>
                  </a:cubicBezTo>
                  <a:lnTo>
                    <a:pt x="2462" y="25"/>
                  </a:lnTo>
                  <a:cubicBezTo>
                    <a:pt x="2455" y="25"/>
                    <a:pt x="2450" y="20"/>
                    <a:pt x="2450" y="13"/>
                  </a:cubicBezTo>
                  <a:cubicBezTo>
                    <a:pt x="2450" y="6"/>
                    <a:pt x="2455" y="0"/>
                    <a:pt x="2462" y="0"/>
                  </a:cubicBezTo>
                  <a:close/>
                  <a:moveTo>
                    <a:pt x="2637" y="0"/>
                  </a:moveTo>
                  <a:lnTo>
                    <a:pt x="2712" y="0"/>
                  </a:lnTo>
                  <a:cubicBezTo>
                    <a:pt x="2719" y="0"/>
                    <a:pt x="2725" y="6"/>
                    <a:pt x="2725" y="13"/>
                  </a:cubicBezTo>
                  <a:cubicBezTo>
                    <a:pt x="2725" y="20"/>
                    <a:pt x="2719" y="25"/>
                    <a:pt x="2712" y="25"/>
                  </a:cubicBezTo>
                  <a:lnTo>
                    <a:pt x="2637" y="25"/>
                  </a:lnTo>
                  <a:cubicBezTo>
                    <a:pt x="2630" y="25"/>
                    <a:pt x="2625" y="20"/>
                    <a:pt x="2625" y="13"/>
                  </a:cubicBezTo>
                  <a:cubicBezTo>
                    <a:pt x="2625" y="6"/>
                    <a:pt x="2630" y="0"/>
                    <a:pt x="2637" y="0"/>
                  </a:cubicBezTo>
                  <a:close/>
                  <a:moveTo>
                    <a:pt x="2812" y="0"/>
                  </a:moveTo>
                  <a:lnTo>
                    <a:pt x="2887" y="0"/>
                  </a:lnTo>
                  <a:cubicBezTo>
                    <a:pt x="2894" y="0"/>
                    <a:pt x="2900" y="6"/>
                    <a:pt x="2900" y="13"/>
                  </a:cubicBezTo>
                  <a:cubicBezTo>
                    <a:pt x="2900" y="20"/>
                    <a:pt x="2894" y="25"/>
                    <a:pt x="2887" y="25"/>
                  </a:cubicBezTo>
                  <a:lnTo>
                    <a:pt x="2812" y="25"/>
                  </a:lnTo>
                  <a:cubicBezTo>
                    <a:pt x="2805" y="25"/>
                    <a:pt x="2800" y="20"/>
                    <a:pt x="2800" y="13"/>
                  </a:cubicBezTo>
                  <a:cubicBezTo>
                    <a:pt x="2800" y="6"/>
                    <a:pt x="2805" y="0"/>
                    <a:pt x="2812" y="0"/>
                  </a:cubicBezTo>
                  <a:close/>
                  <a:moveTo>
                    <a:pt x="2987" y="0"/>
                  </a:moveTo>
                  <a:lnTo>
                    <a:pt x="3062" y="0"/>
                  </a:lnTo>
                  <a:cubicBezTo>
                    <a:pt x="3069" y="0"/>
                    <a:pt x="3075" y="6"/>
                    <a:pt x="3075" y="13"/>
                  </a:cubicBezTo>
                  <a:cubicBezTo>
                    <a:pt x="3075" y="20"/>
                    <a:pt x="3069" y="25"/>
                    <a:pt x="3062" y="25"/>
                  </a:cubicBezTo>
                  <a:lnTo>
                    <a:pt x="2987" y="25"/>
                  </a:lnTo>
                  <a:cubicBezTo>
                    <a:pt x="2980" y="25"/>
                    <a:pt x="2975" y="20"/>
                    <a:pt x="2975" y="13"/>
                  </a:cubicBezTo>
                  <a:cubicBezTo>
                    <a:pt x="2975" y="6"/>
                    <a:pt x="2980" y="0"/>
                    <a:pt x="2987" y="0"/>
                  </a:cubicBezTo>
                  <a:close/>
                  <a:moveTo>
                    <a:pt x="3162" y="0"/>
                  </a:moveTo>
                  <a:lnTo>
                    <a:pt x="3237" y="0"/>
                  </a:lnTo>
                  <a:cubicBezTo>
                    <a:pt x="3244" y="0"/>
                    <a:pt x="3250" y="6"/>
                    <a:pt x="3250" y="13"/>
                  </a:cubicBezTo>
                  <a:cubicBezTo>
                    <a:pt x="3250" y="20"/>
                    <a:pt x="3244" y="25"/>
                    <a:pt x="3237" y="25"/>
                  </a:cubicBezTo>
                  <a:lnTo>
                    <a:pt x="3162" y="25"/>
                  </a:lnTo>
                  <a:cubicBezTo>
                    <a:pt x="3155" y="25"/>
                    <a:pt x="3150" y="20"/>
                    <a:pt x="3150" y="13"/>
                  </a:cubicBezTo>
                  <a:cubicBezTo>
                    <a:pt x="3150" y="6"/>
                    <a:pt x="3155" y="0"/>
                    <a:pt x="3162" y="0"/>
                  </a:cubicBezTo>
                  <a:close/>
                  <a:moveTo>
                    <a:pt x="3337" y="0"/>
                  </a:moveTo>
                  <a:lnTo>
                    <a:pt x="3412" y="0"/>
                  </a:lnTo>
                  <a:cubicBezTo>
                    <a:pt x="3419" y="0"/>
                    <a:pt x="3425" y="6"/>
                    <a:pt x="3425" y="13"/>
                  </a:cubicBezTo>
                  <a:cubicBezTo>
                    <a:pt x="3425" y="20"/>
                    <a:pt x="3419" y="25"/>
                    <a:pt x="3412" y="25"/>
                  </a:cubicBezTo>
                  <a:lnTo>
                    <a:pt x="3337" y="25"/>
                  </a:lnTo>
                  <a:cubicBezTo>
                    <a:pt x="3330" y="25"/>
                    <a:pt x="3325" y="20"/>
                    <a:pt x="3325" y="13"/>
                  </a:cubicBezTo>
                  <a:cubicBezTo>
                    <a:pt x="3325" y="6"/>
                    <a:pt x="3330" y="0"/>
                    <a:pt x="3337" y="0"/>
                  </a:cubicBezTo>
                  <a:close/>
                  <a:moveTo>
                    <a:pt x="3512" y="0"/>
                  </a:moveTo>
                  <a:lnTo>
                    <a:pt x="3587" y="0"/>
                  </a:lnTo>
                  <a:cubicBezTo>
                    <a:pt x="3594" y="0"/>
                    <a:pt x="3600" y="6"/>
                    <a:pt x="3600" y="13"/>
                  </a:cubicBezTo>
                  <a:cubicBezTo>
                    <a:pt x="3600" y="20"/>
                    <a:pt x="3594" y="25"/>
                    <a:pt x="3587" y="25"/>
                  </a:cubicBezTo>
                  <a:lnTo>
                    <a:pt x="3512" y="25"/>
                  </a:lnTo>
                  <a:cubicBezTo>
                    <a:pt x="3505" y="25"/>
                    <a:pt x="3500" y="20"/>
                    <a:pt x="3500" y="13"/>
                  </a:cubicBezTo>
                  <a:cubicBezTo>
                    <a:pt x="3500" y="6"/>
                    <a:pt x="3505" y="0"/>
                    <a:pt x="3512" y="0"/>
                  </a:cubicBezTo>
                  <a:close/>
                  <a:moveTo>
                    <a:pt x="3687" y="0"/>
                  </a:moveTo>
                  <a:lnTo>
                    <a:pt x="3762" y="0"/>
                  </a:lnTo>
                  <a:cubicBezTo>
                    <a:pt x="3769" y="0"/>
                    <a:pt x="3775" y="6"/>
                    <a:pt x="3775" y="13"/>
                  </a:cubicBezTo>
                  <a:cubicBezTo>
                    <a:pt x="3775" y="20"/>
                    <a:pt x="3769" y="25"/>
                    <a:pt x="3762" y="25"/>
                  </a:cubicBezTo>
                  <a:lnTo>
                    <a:pt x="3687" y="25"/>
                  </a:lnTo>
                  <a:cubicBezTo>
                    <a:pt x="3680" y="25"/>
                    <a:pt x="3675" y="20"/>
                    <a:pt x="3675" y="13"/>
                  </a:cubicBezTo>
                  <a:cubicBezTo>
                    <a:pt x="3675" y="6"/>
                    <a:pt x="3680" y="0"/>
                    <a:pt x="3687" y="0"/>
                  </a:cubicBezTo>
                  <a:close/>
                  <a:moveTo>
                    <a:pt x="3862" y="0"/>
                  </a:moveTo>
                  <a:lnTo>
                    <a:pt x="3937" y="0"/>
                  </a:lnTo>
                  <a:cubicBezTo>
                    <a:pt x="3944" y="0"/>
                    <a:pt x="3950" y="6"/>
                    <a:pt x="3950" y="13"/>
                  </a:cubicBezTo>
                  <a:cubicBezTo>
                    <a:pt x="3950" y="20"/>
                    <a:pt x="3944" y="25"/>
                    <a:pt x="3937" y="25"/>
                  </a:cubicBezTo>
                  <a:lnTo>
                    <a:pt x="3862" y="25"/>
                  </a:lnTo>
                  <a:cubicBezTo>
                    <a:pt x="3855" y="25"/>
                    <a:pt x="3850" y="20"/>
                    <a:pt x="3850" y="13"/>
                  </a:cubicBezTo>
                  <a:cubicBezTo>
                    <a:pt x="3850" y="6"/>
                    <a:pt x="3855" y="0"/>
                    <a:pt x="3862" y="0"/>
                  </a:cubicBezTo>
                  <a:close/>
                  <a:moveTo>
                    <a:pt x="4037" y="0"/>
                  </a:moveTo>
                  <a:lnTo>
                    <a:pt x="4112" y="0"/>
                  </a:lnTo>
                  <a:cubicBezTo>
                    <a:pt x="4119" y="0"/>
                    <a:pt x="4125" y="6"/>
                    <a:pt x="4125" y="13"/>
                  </a:cubicBezTo>
                  <a:cubicBezTo>
                    <a:pt x="4125" y="20"/>
                    <a:pt x="4119" y="25"/>
                    <a:pt x="4112" y="25"/>
                  </a:cubicBezTo>
                  <a:lnTo>
                    <a:pt x="4037" y="25"/>
                  </a:lnTo>
                  <a:cubicBezTo>
                    <a:pt x="4030" y="25"/>
                    <a:pt x="4025" y="20"/>
                    <a:pt x="4025" y="13"/>
                  </a:cubicBezTo>
                  <a:cubicBezTo>
                    <a:pt x="4025" y="6"/>
                    <a:pt x="4030" y="0"/>
                    <a:pt x="4037" y="0"/>
                  </a:cubicBezTo>
                  <a:close/>
                  <a:moveTo>
                    <a:pt x="4212" y="0"/>
                  </a:moveTo>
                  <a:lnTo>
                    <a:pt x="4287" y="0"/>
                  </a:lnTo>
                  <a:cubicBezTo>
                    <a:pt x="4294" y="0"/>
                    <a:pt x="4300" y="6"/>
                    <a:pt x="4300" y="13"/>
                  </a:cubicBezTo>
                  <a:cubicBezTo>
                    <a:pt x="4300" y="20"/>
                    <a:pt x="4294" y="25"/>
                    <a:pt x="4287" y="25"/>
                  </a:cubicBezTo>
                  <a:lnTo>
                    <a:pt x="4212" y="25"/>
                  </a:lnTo>
                  <a:cubicBezTo>
                    <a:pt x="4205" y="25"/>
                    <a:pt x="4200" y="20"/>
                    <a:pt x="4200" y="13"/>
                  </a:cubicBezTo>
                  <a:cubicBezTo>
                    <a:pt x="4200" y="6"/>
                    <a:pt x="4205" y="0"/>
                    <a:pt x="4212" y="0"/>
                  </a:cubicBezTo>
                  <a:close/>
                  <a:moveTo>
                    <a:pt x="4387" y="0"/>
                  </a:moveTo>
                  <a:lnTo>
                    <a:pt x="4462" y="0"/>
                  </a:lnTo>
                  <a:cubicBezTo>
                    <a:pt x="4469" y="0"/>
                    <a:pt x="4475" y="6"/>
                    <a:pt x="4475" y="13"/>
                  </a:cubicBezTo>
                  <a:cubicBezTo>
                    <a:pt x="4475" y="20"/>
                    <a:pt x="4469" y="25"/>
                    <a:pt x="4462" y="25"/>
                  </a:cubicBezTo>
                  <a:lnTo>
                    <a:pt x="4387" y="25"/>
                  </a:lnTo>
                  <a:cubicBezTo>
                    <a:pt x="4380" y="25"/>
                    <a:pt x="4375" y="20"/>
                    <a:pt x="4375" y="13"/>
                  </a:cubicBezTo>
                  <a:cubicBezTo>
                    <a:pt x="4375" y="6"/>
                    <a:pt x="4380" y="0"/>
                    <a:pt x="4387" y="0"/>
                  </a:cubicBezTo>
                  <a:close/>
                  <a:moveTo>
                    <a:pt x="4562" y="0"/>
                  </a:moveTo>
                  <a:lnTo>
                    <a:pt x="4637" y="0"/>
                  </a:lnTo>
                  <a:cubicBezTo>
                    <a:pt x="4644" y="0"/>
                    <a:pt x="4650" y="6"/>
                    <a:pt x="4650" y="13"/>
                  </a:cubicBezTo>
                  <a:cubicBezTo>
                    <a:pt x="4650" y="20"/>
                    <a:pt x="4644" y="25"/>
                    <a:pt x="4637" y="25"/>
                  </a:cubicBezTo>
                  <a:lnTo>
                    <a:pt x="4562" y="25"/>
                  </a:lnTo>
                  <a:cubicBezTo>
                    <a:pt x="4555" y="25"/>
                    <a:pt x="4550" y="20"/>
                    <a:pt x="4550" y="13"/>
                  </a:cubicBezTo>
                  <a:cubicBezTo>
                    <a:pt x="4550" y="6"/>
                    <a:pt x="4555" y="0"/>
                    <a:pt x="4562" y="0"/>
                  </a:cubicBezTo>
                  <a:close/>
                  <a:moveTo>
                    <a:pt x="4737" y="0"/>
                  </a:moveTo>
                  <a:lnTo>
                    <a:pt x="4812" y="0"/>
                  </a:lnTo>
                  <a:cubicBezTo>
                    <a:pt x="4819" y="0"/>
                    <a:pt x="4825" y="6"/>
                    <a:pt x="4825" y="13"/>
                  </a:cubicBezTo>
                  <a:cubicBezTo>
                    <a:pt x="4825" y="20"/>
                    <a:pt x="4819" y="25"/>
                    <a:pt x="4812" y="25"/>
                  </a:cubicBezTo>
                  <a:lnTo>
                    <a:pt x="4737" y="25"/>
                  </a:lnTo>
                  <a:cubicBezTo>
                    <a:pt x="4730" y="25"/>
                    <a:pt x="4725" y="20"/>
                    <a:pt x="4725" y="13"/>
                  </a:cubicBezTo>
                  <a:cubicBezTo>
                    <a:pt x="4725" y="6"/>
                    <a:pt x="4730" y="0"/>
                    <a:pt x="4737" y="0"/>
                  </a:cubicBezTo>
                  <a:close/>
                  <a:moveTo>
                    <a:pt x="4912" y="0"/>
                  </a:moveTo>
                  <a:lnTo>
                    <a:pt x="4987" y="0"/>
                  </a:lnTo>
                  <a:cubicBezTo>
                    <a:pt x="4994" y="0"/>
                    <a:pt x="5000" y="6"/>
                    <a:pt x="5000" y="13"/>
                  </a:cubicBezTo>
                  <a:cubicBezTo>
                    <a:pt x="5000" y="20"/>
                    <a:pt x="4994" y="25"/>
                    <a:pt x="4987" y="25"/>
                  </a:cubicBezTo>
                  <a:lnTo>
                    <a:pt x="4912" y="25"/>
                  </a:lnTo>
                  <a:cubicBezTo>
                    <a:pt x="4905" y="25"/>
                    <a:pt x="4900" y="20"/>
                    <a:pt x="4900" y="13"/>
                  </a:cubicBezTo>
                  <a:cubicBezTo>
                    <a:pt x="4900" y="6"/>
                    <a:pt x="4905" y="0"/>
                    <a:pt x="4912" y="0"/>
                  </a:cubicBezTo>
                  <a:close/>
                  <a:moveTo>
                    <a:pt x="5087" y="0"/>
                  </a:moveTo>
                  <a:lnTo>
                    <a:pt x="5162" y="0"/>
                  </a:lnTo>
                  <a:cubicBezTo>
                    <a:pt x="5169" y="0"/>
                    <a:pt x="5175" y="6"/>
                    <a:pt x="5175" y="13"/>
                  </a:cubicBezTo>
                  <a:cubicBezTo>
                    <a:pt x="5175" y="20"/>
                    <a:pt x="5169" y="25"/>
                    <a:pt x="5162" y="25"/>
                  </a:cubicBezTo>
                  <a:lnTo>
                    <a:pt x="5087" y="25"/>
                  </a:lnTo>
                  <a:cubicBezTo>
                    <a:pt x="5080" y="25"/>
                    <a:pt x="5075" y="20"/>
                    <a:pt x="5075" y="13"/>
                  </a:cubicBezTo>
                  <a:cubicBezTo>
                    <a:pt x="5075" y="6"/>
                    <a:pt x="5080" y="0"/>
                    <a:pt x="5087" y="0"/>
                  </a:cubicBezTo>
                  <a:close/>
                  <a:moveTo>
                    <a:pt x="5262" y="0"/>
                  </a:moveTo>
                  <a:lnTo>
                    <a:pt x="5337" y="0"/>
                  </a:lnTo>
                  <a:cubicBezTo>
                    <a:pt x="5344" y="0"/>
                    <a:pt x="5350" y="6"/>
                    <a:pt x="5350" y="13"/>
                  </a:cubicBezTo>
                  <a:cubicBezTo>
                    <a:pt x="5350" y="20"/>
                    <a:pt x="5344" y="25"/>
                    <a:pt x="5337" y="25"/>
                  </a:cubicBezTo>
                  <a:lnTo>
                    <a:pt x="5262" y="25"/>
                  </a:lnTo>
                  <a:cubicBezTo>
                    <a:pt x="5255" y="25"/>
                    <a:pt x="5250" y="20"/>
                    <a:pt x="5250" y="13"/>
                  </a:cubicBezTo>
                  <a:cubicBezTo>
                    <a:pt x="5250" y="6"/>
                    <a:pt x="5255" y="0"/>
                    <a:pt x="5262" y="0"/>
                  </a:cubicBezTo>
                  <a:close/>
                  <a:moveTo>
                    <a:pt x="5437" y="0"/>
                  </a:moveTo>
                  <a:lnTo>
                    <a:pt x="5512" y="0"/>
                  </a:lnTo>
                  <a:cubicBezTo>
                    <a:pt x="5519" y="0"/>
                    <a:pt x="5525" y="6"/>
                    <a:pt x="5525" y="13"/>
                  </a:cubicBezTo>
                  <a:cubicBezTo>
                    <a:pt x="5525" y="20"/>
                    <a:pt x="5519" y="25"/>
                    <a:pt x="5512" y="25"/>
                  </a:cubicBezTo>
                  <a:lnTo>
                    <a:pt x="5437" y="25"/>
                  </a:lnTo>
                  <a:cubicBezTo>
                    <a:pt x="5430" y="25"/>
                    <a:pt x="5425" y="20"/>
                    <a:pt x="5425" y="13"/>
                  </a:cubicBezTo>
                  <a:cubicBezTo>
                    <a:pt x="5425" y="6"/>
                    <a:pt x="5430" y="0"/>
                    <a:pt x="5437" y="0"/>
                  </a:cubicBezTo>
                  <a:close/>
                  <a:moveTo>
                    <a:pt x="5612" y="0"/>
                  </a:moveTo>
                  <a:lnTo>
                    <a:pt x="5687" y="0"/>
                  </a:lnTo>
                  <a:cubicBezTo>
                    <a:pt x="5694" y="0"/>
                    <a:pt x="5700" y="6"/>
                    <a:pt x="5700" y="13"/>
                  </a:cubicBezTo>
                  <a:cubicBezTo>
                    <a:pt x="5700" y="20"/>
                    <a:pt x="5694" y="25"/>
                    <a:pt x="5687" y="25"/>
                  </a:cubicBezTo>
                  <a:lnTo>
                    <a:pt x="5612" y="25"/>
                  </a:lnTo>
                  <a:cubicBezTo>
                    <a:pt x="5605" y="25"/>
                    <a:pt x="5600" y="20"/>
                    <a:pt x="5600" y="13"/>
                  </a:cubicBezTo>
                  <a:cubicBezTo>
                    <a:pt x="5600" y="6"/>
                    <a:pt x="5605" y="0"/>
                    <a:pt x="5612" y="0"/>
                  </a:cubicBezTo>
                  <a:close/>
                  <a:moveTo>
                    <a:pt x="5787" y="0"/>
                  </a:moveTo>
                  <a:lnTo>
                    <a:pt x="5862" y="0"/>
                  </a:lnTo>
                  <a:cubicBezTo>
                    <a:pt x="5869" y="0"/>
                    <a:pt x="5875" y="6"/>
                    <a:pt x="5875" y="13"/>
                  </a:cubicBezTo>
                  <a:cubicBezTo>
                    <a:pt x="5875" y="20"/>
                    <a:pt x="5869" y="25"/>
                    <a:pt x="5862" y="25"/>
                  </a:cubicBezTo>
                  <a:lnTo>
                    <a:pt x="5787" y="25"/>
                  </a:lnTo>
                  <a:cubicBezTo>
                    <a:pt x="5780" y="25"/>
                    <a:pt x="5775" y="20"/>
                    <a:pt x="5775" y="13"/>
                  </a:cubicBezTo>
                  <a:cubicBezTo>
                    <a:pt x="5775" y="6"/>
                    <a:pt x="5780" y="0"/>
                    <a:pt x="5787" y="0"/>
                  </a:cubicBezTo>
                  <a:close/>
                  <a:moveTo>
                    <a:pt x="5962" y="0"/>
                  </a:moveTo>
                  <a:lnTo>
                    <a:pt x="6037" y="0"/>
                  </a:lnTo>
                  <a:cubicBezTo>
                    <a:pt x="6044" y="0"/>
                    <a:pt x="6050" y="6"/>
                    <a:pt x="6050" y="13"/>
                  </a:cubicBezTo>
                  <a:cubicBezTo>
                    <a:pt x="6050" y="20"/>
                    <a:pt x="6044" y="25"/>
                    <a:pt x="6037" y="25"/>
                  </a:cubicBezTo>
                  <a:lnTo>
                    <a:pt x="5962" y="25"/>
                  </a:lnTo>
                  <a:cubicBezTo>
                    <a:pt x="5955" y="25"/>
                    <a:pt x="5950" y="20"/>
                    <a:pt x="5950" y="13"/>
                  </a:cubicBezTo>
                  <a:cubicBezTo>
                    <a:pt x="5950" y="6"/>
                    <a:pt x="5955" y="0"/>
                    <a:pt x="5962" y="0"/>
                  </a:cubicBezTo>
                  <a:close/>
                  <a:moveTo>
                    <a:pt x="6137" y="0"/>
                  </a:moveTo>
                  <a:lnTo>
                    <a:pt x="6212" y="0"/>
                  </a:lnTo>
                  <a:cubicBezTo>
                    <a:pt x="6219" y="0"/>
                    <a:pt x="6225" y="6"/>
                    <a:pt x="6225" y="13"/>
                  </a:cubicBezTo>
                  <a:cubicBezTo>
                    <a:pt x="6225" y="20"/>
                    <a:pt x="6219" y="25"/>
                    <a:pt x="6212" y="25"/>
                  </a:cubicBezTo>
                  <a:lnTo>
                    <a:pt x="6137" y="25"/>
                  </a:lnTo>
                  <a:cubicBezTo>
                    <a:pt x="6130" y="25"/>
                    <a:pt x="6125" y="20"/>
                    <a:pt x="6125" y="13"/>
                  </a:cubicBezTo>
                  <a:cubicBezTo>
                    <a:pt x="6125" y="6"/>
                    <a:pt x="6130" y="0"/>
                    <a:pt x="6137" y="0"/>
                  </a:cubicBezTo>
                  <a:close/>
                  <a:moveTo>
                    <a:pt x="6312" y="0"/>
                  </a:moveTo>
                  <a:lnTo>
                    <a:pt x="6387" y="0"/>
                  </a:lnTo>
                  <a:cubicBezTo>
                    <a:pt x="6394" y="0"/>
                    <a:pt x="6400" y="6"/>
                    <a:pt x="6400" y="13"/>
                  </a:cubicBezTo>
                  <a:cubicBezTo>
                    <a:pt x="6400" y="20"/>
                    <a:pt x="6394" y="25"/>
                    <a:pt x="6387" y="25"/>
                  </a:cubicBezTo>
                  <a:lnTo>
                    <a:pt x="6312" y="25"/>
                  </a:lnTo>
                  <a:cubicBezTo>
                    <a:pt x="6305" y="25"/>
                    <a:pt x="6300" y="20"/>
                    <a:pt x="6300" y="13"/>
                  </a:cubicBezTo>
                  <a:cubicBezTo>
                    <a:pt x="6300" y="6"/>
                    <a:pt x="6305" y="0"/>
                    <a:pt x="6312" y="0"/>
                  </a:cubicBezTo>
                  <a:close/>
                  <a:moveTo>
                    <a:pt x="6487" y="0"/>
                  </a:moveTo>
                  <a:lnTo>
                    <a:pt x="6562" y="0"/>
                  </a:lnTo>
                  <a:cubicBezTo>
                    <a:pt x="6569" y="0"/>
                    <a:pt x="6575" y="6"/>
                    <a:pt x="6575" y="13"/>
                  </a:cubicBezTo>
                  <a:cubicBezTo>
                    <a:pt x="6575" y="20"/>
                    <a:pt x="6569" y="25"/>
                    <a:pt x="6562" y="25"/>
                  </a:cubicBezTo>
                  <a:lnTo>
                    <a:pt x="6487" y="25"/>
                  </a:lnTo>
                  <a:cubicBezTo>
                    <a:pt x="6480" y="25"/>
                    <a:pt x="6475" y="20"/>
                    <a:pt x="6475" y="13"/>
                  </a:cubicBezTo>
                  <a:cubicBezTo>
                    <a:pt x="6475" y="6"/>
                    <a:pt x="6480" y="0"/>
                    <a:pt x="6487" y="0"/>
                  </a:cubicBezTo>
                  <a:close/>
                  <a:moveTo>
                    <a:pt x="6662" y="0"/>
                  </a:moveTo>
                  <a:lnTo>
                    <a:pt x="6737" y="0"/>
                  </a:lnTo>
                  <a:cubicBezTo>
                    <a:pt x="6744" y="0"/>
                    <a:pt x="6750" y="6"/>
                    <a:pt x="6750" y="13"/>
                  </a:cubicBezTo>
                  <a:cubicBezTo>
                    <a:pt x="6750" y="20"/>
                    <a:pt x="6744" y="25"/>
                    <a:pt x="6737" y="25"/>
                  </a:cubicBezTo>
                  <a:lnTo>
                    <a:pt x="6662" y="25"/>
                  </a:lnTo>
                  <a:cubicBezTo>
                    <a:pt x="6655" y="25"/>
                    <a:pt x="6650" y="20"/>
                    <a:pt x="6650" y="13"/>
                  </a:cubicBezTo>
                  <a:cubicBezTo>
                    <a:pt x="6650" y="6"/>
                    <a:pt x="6655" y="0"/>
                    <a:pt x="6662" y="0"/>
                  </a:cubicBezTo>
                  <a:close/>
                  <a:moveTo>
                    <a:pt x="6837" y="0"/>
                  </a:moveTo>
                  <a:lnTo>
                    <a:pt x="6912" y="0"/>
                  </a:lnTo>
                  <a:cubicBezTo>
                    <a:pt x="6919" y="0"/>
                    <a:pt x="6925" y="6"/>
                    <a:pt x="6925" y="13"/>
                  </a:cubicBezTo>
                  <a:cubicBezTo>
                    <a:pt x="6925" y="20"/>
                    <a:pt x="6919" y="25"/>
                    <a:pt x="6912" y="25"/>
                  </a:cubicBezTo>
                  <a:lnTo>
                    <a:pt x="6837" y="25"/>
                  </a:lnTo>
                  <a:cubicBezTo>
                    <a:pt x="6830" y="25"/>
                    <a:pt x="6825" y="20"/>
                    <a:pt x="6825" y="13"/>
                  </a:cubicBezTo>
                  <a:cubicBezTo>
                    <a:pt x="6825" y="6"/>
                    <a:pt x="6830" y="0"/>
                    <a:pt x="6837" y="0"/>
                  </a:cubicBezTo>
                  <a:close/>
                  <a:moveTo>
                    <a:pt x="7012" y="0"/>
                  </a:moveTo>
                  <a:lnTo>
                    <a:pt x="7087" y="0"/>
                  </a:lnTo>
                  <a:cubicBezTo>
                    <a:pt x="7094" y="0"/>
                    <a:pt x="7100" y="6"/>
                    <a:pt x="7100" y="13"/>
                  </a:cubicBezTo>
                  <a:cubicBezTo>
                    <a:pt x="7100" y="20"/>
                    <a:pt x="7094" y="25"/>
                    <a:pt x="7087" y="25"/>
                  </a:cubicBezTo>
                  <a:lnTo>
                    <a:pt x="7012" y="25"/>
                  </a:lnTo>
                  <a:cubicBezTo>
                    <a:pt x="7005" y="25"/>
                    <a:pt x="7000" y="20"/>
                    <a:pt x="7000" y="13"/>
                  </a:cubicBezTo>
                  <a:cubicBezTo>
                    <a:pt x="7000" y="6"/>
                    <a:pt x="7005" y="0"/>
                    <a:pt x="7012" y="0"/>
                  </a:cubicBezTo>
                  <a:close/>
                  <a:moveTo>
                    <a:pt x="7187" y="0"/>
                  </a:moveTo>
                  <a:lnTo>
                    <a:pt x="7262" y="0"/>
                  </a:lnTo>
                  <a:cubicBezTo>
                    <a:pt x="7269" y="0"/>
                    <a:pt x="7275" y="6"/>
                    <a:pt x="7275" y="13"/>
                  </a:cubicBezTo>
                  <a:cubicBezTo>
                    <a:pt x="7275" y="20"/>
                    <a:pt x="7269" y="25"/>
                    <a:pt x="7262" y="25"/>
                  </a:cubicBezTo>
                  <a:lnTo>
                    <a:pt x="7187" y="25"/>
                  </a:lnTo>
                  <a:cubicBezTo>
                    <a:pt x="7180" y="25"/>
                    <a:pt x="7175" y="20"/>
                    <a:pt x="7175" y="13"/>
                  </a:cubicBezTo>
                  <a:cubicBezTo>
                    <a:pt x="7175" y="6"/>
                    <a:pt x="7180" y="0"/>
                    <a:pt x="7187" y="0"/>
                  </a:cubicBezTo>
                  <a:close/>
                  <a:moveTo>
                    <a:pt x="7362" y="0"/>
                  </a:moveTo>
                  <a:lnTo>
                    <a:pt x="7437" y="0"/>
                  </a:lnTo>
                  <a:cubicBezTo>
                    <a:pt x="7444" y="0"/>
                    <a:pt x="7450" y="6"/>
                    <a:pt x="7450" y="13"/>
                  </a:cubicBezTo>
                  <a:cubicBezTo>
                    <a:pt x="7450" y="20"/>
                    <a:pt x="7444" y="25"/>
                    <a:pt x="7437" y="25"/>
                  </a:cubicBezTo>
                  <a:lnTo>
                    <a:pt x="7362" y="25"/>
                  </a:lnTo>
                  <a:cubicBezTo>
                    <a:pt x="7355" y="25"/>
                    <a:pt x="7350" y="20"/>
                    <a:pt x="7350" y="13"/>
                  </a:cubicBezTo>
                  <a:cubicBezTo>
                    <a:pt x="7350" y="6"/>
                    <a:pt x="7355" y="0"/>
                    <a:pt x="7362" y="0"/>
                  </a:cubicBezTo>
                  <a:close/>
                  <a:moveTo>
                    <a:pt x="7537" y="0"/>
                  </a:moveTo>
                  <a:lnTo>
                    <a:pt x="7612" y="0"/>
                  </a:lnTo>
                  <a:cubicBezTo>
                    <a:pt x="7619" y="0"/>
                    <a:pt x="7625" y="6"/>
                    <a:pt x="7625" y="13"/>
                  </a:cubicBezTo>
                  <a:cubicBezTo>
                    <a:pt x="7625" y="20"/>
                    <a:pt x="7619" y="25"/>
                    <a:pt x="7612" y="25"/>
                  </a:cubicBezTo>
                  <a:lnTo>
                    <a:pt x="7537" y="25"/>
                  </a:lnTo>
                  <a:cubicBezTo>
                    <a:pt x="7530" y="25"/>
                    <a:pt x="7525" y="20"/>
                    <a:pt x="7525" y="13"/>
                  </a:cubicBezTo>
                  <a:cubicBezTo>
                    <a:pt x="7525" y="6"/>
                    <a:pt x="7530" y="0"/>
                    <a:pt x="7537" y="0"/>
                  </a:cubicBezTo>
                  <a:close/>
                  <a:moveTo>
                    <a:pt x="7712" y="0"/>
                  </a:moveTo>
                  <a:lnTo>
                    <a:pt x="7787" y="0"/>
                  </a:lnTo>
                  <a:cubicBezTo>
                    <a:pt x="7794" y="0"/>
                    <a:pt x="7800" y="6"/>
                    <a:pt x="7800" y="13"/>
                  </a:cubicBezTo>
                  <a:cubicBezTo>
                    <a:pt x="7800" y="20"/>
                    <a:pt x="7794" y="25"/>
                    <a:pt x="7787" y="25"/>
                  </a:cubicBezTo>
                  <a:lnTo>
                    <a:pt x="7712" y="25"/>
                  </a:lnTo>
                  <a:cubicBezTo>
                    <a:pt x="7705" y="25"/>
                    <a:pt x="7700" y="20"/>
                    <a:pt x="7700" y="13"/>
                  </a:cubicBezTo>
                  <a:cubicBezTo>
                    <a:pt x="7700" y="6"/>
                    <a:pt x="7705" y="0"/>
                    <a:pt x="7712" y="0"/>
                  </a:cubicBezTo>
                  <a:close/>
                  <a:moveTo>
                    <a:pt x="7887" y="0"/>
                  </a:moveTo>
                  <a:lnTo>
                    <a:pt x="7962" y="0"/>
                  </a:lnTo>
                  <a:cubicBezTo>
                    <a:pt x="7969" y="0"/>
                    <a:pt x="7975" y="6"/>
                    <a:pt x="7975" y="13"/>
                  </a:cubicBezTo>
                  <a:cubicBezTo>
                    <a:pt x="7975" y="20"/>
                    <a:pt x="7969" y="25"/>
                    <a:pt x="7962" y="25"/>
                  </a:cubicBezTo>
                  <a:lnTo>
                    <a:pt x="7887" y="25"/>
                  </a:lnTo>
                  <a:cubicBezTo>
                    <a:pt x="7880" y="25"/>
                    <a:pt x="7875" y="20"/>
                    <a:pt x="7875" y="13"/>
                  </a:cubicBezTo>
                  <a:cubicBezTo>
                    <a:pt x="7875" y="6"/>
                    <a:pt x="7880" y="0"/>
                    <a:pt x="7887" y="0"/>
                  </a:cubicBezTo>
                  <a:close/>
                  <a:moveTo>
                    <a:pt x="8062" y="0"/>
                  </a:moveTo>
                  <a:lnTo>
                    <a:pt x="8137" y="0"/>
                  </a:lnTo>
                  <a:cubicBezTo>
                    <a:pt x="8144" y="0"/>
                    <a:pt x="8150" y="6"/>
                    <a:pt x="8150" y="13"/>
                  </a:cubicBezTo>
                  <a:cubicBezTo>
                    <a:pt x="8150" y="20"/>
                    <a:pt x="8144" y="25"/>
                    <a:pt x="8137" y="25"/>
                  </a:cubicBezTo>
                  <a:lnTo>
                    <a:pt x="8062" y="25"/>
                  </a:lnTo>
                  <a:cubicBezTo>
                    <a:pt x="8055" y="25"/>
                    <a:pt x="8050" y="20"/>
                    <a:pt x="8050" y="13"/>
                  </a:cubicBezTo>
                  <a:cubicBezTo>
                    <a:pt x="8050" y="6"/>
                    <a:pt x="8055" y="0"/>
                    <a:pt x="8062" y="0"/>
                  </a:cubicBezTo>
                  <a:close/>
                  <a:moveTo>
                    <a:pt x="8237" y="0"/>
                  </a:moveTo>
                  <a:lnTo>
                    <a:pt x="8312" y="0"/>
                  </a:lnTo>
                  <a:cubicBezTo>
                    <a:pt x="8319" y="0"/>
                    <a:pt x="8325" y="6"/>
                    <a:pt x="8325" y="13"/>
                  </a:cubicBezTo>
                  <a:cubicBezTo>
                    <a:pt x="8325" y="20"/>
                    <a:pt x="8319" y="25"/>
                    <a:pt x="8312" y="25"/>
                  </a:cubicBezTo>
                  <a:lnTo>
                    <a:pt x="8237" y="25"/>
                  </a:lnTo>
                  <a:cubicBezTo>
                    <a:pt x="8230" y="25"/>
                    <a:pt x="8225" y="20"/>
                    <a:pt x="8225" y="13"/>
                  </a:cubicBezTo>
                  <a:cubicBezTo>
                    <a:pt x="8225" y="6"/>
                    <a:pt x="8230" y="0"/>
                    <a:pt x="8237" y="0"/>
                  </a:cubicBezTo>
                  <a:close/>
                  <a:moveTo>
                    <a:pt x="8412" y="0"/>
                  </a:moveTo>
                  <a:lnTo>
                    <a:pt x="8487" y="0"/>
                  </a:lnTo>
                  <a:cubicBezTo>
                    <a:pt x="8494" y="0"/>
                    <a:pt x="8500" y="6"/>
                    <a:pt x="8500" y="13"/>
                  </a:cubicBezTo>
                  <a:cubicBezTo>
                    <a:pt x="8500" y="20"/>
                    <a:pt x="8494" y="25"/>
                    <a:pt x="8487" y="25"/>
                  </a:cubicBezTo>
                  <a:lnTo>
                    <a:pt x="8412" y="25"/>
                  </a:lnTo>
                  <a:cubicBezTo>
                    <a:pt x="8405" y="25"/>
                    <a:pt x="8400" y="20"/>
                    <a:pt x="8400" y="13"/>
                  </a:cubicBezTo>
                  <a:cubicBezTo>
                    <a:pt x="8400" y="6"/>
                    <a:pt x="8405" y="0"/>
                    <a:pt x="8412" y="0"/>
                  </a:cubicBezTo>
                  <a:close/>
                  <a:moveTo>
                    <a:pt x="8587" y="0"/>
                  </a:moveTo>
                  <a:lnTo>
                    <a:pt x="8662" y="0"/>
                  </a:lnTo>
                  <a:cubicBezTo>
                    <a:pt x="8669" y="0"/>
                    <a:pt x="8675" y="6"/>
                    <a:pt x="8675" y="13"/>
                  </a:cubicBezTo>
                  <a:cubicBezTo>
                    <a:pt x="8675" y="20"/>
                    <a:pt x="8669" y="25"/>
                    <a:pt x="8662" y="25"/>
                  </a:cubicBezTo>
                  <a:lnTo>
                    <a:pt x="8587" y="25"/>
                  </a:lnTo>
                  <a:cubicBezTo>
                    <a:pt x="8580" y="25"/>
                    <a:pt x="8575" y="20"/>
                    <a:pt x="8575" y="13"/>
                  </a:cubicBezTo>
                  <a:cubicBezTo>
                    <a:pt x="8575" y="6"/>
                    <a:pt x="8580" y="0"/>
                    <a:pt x="8587" y="0"/>
                  </a:cubicBezTo>
                  <a:close/>
                  <a:moveTo>
                    <a:pt x="8762" y="0"/>
                  </a:moveTo>
                  <a:lnTo>
                    <a:pt x="8837" y="0"/>
                  </a:lnTo>
                  <a:cubicBezTo>
                    <a:pt x="8844" y="0"/>
                    <a:pt x="8850" y="6"/>
                    <a:pt x="8850" y="13"/>
                  </a:cubicBezTo>
                  <a:cubicBezTo>
                    <a:pt x="8850" y="20"/>
                    <a:pt x="8844" y="25"/>
                    <a:pt x="8837" y="25"/>
                  </a:cubicBezTo>
                  <a:lnTo>
                    <a:pt x="8762" y="25"/>
                  </a:lnTo>
                  <a:cubicBezTo>
                    <a:pt x="8755" y="25"/>
                    <a:pt x="8750" y="20"/>
                    <a:pt x="8750" y="13"/>
                  </a:cubicBezTo>
                  <a:cubicBezTo>
                    <a:pt x="8750" y="6"/>
                    <a:pt x="8755" y="0"/>
                    <a:pt x="8762" y="0"/>
                  </a:cubicBezTo>
                  <a:close/>
                  <a:moveTo>
                    <a:pt x="8937" y="0"/>
                  </a:moveTo>
                  <a:lnTo>
                    <a:pt x="9012" y="0"/>
                  </a:lnTo>
                  <a:cubicBezTo>
                    <a:pt x="9019" y="0"/>
                    <a:pt x="9025" y="6"/>
                    <a:pt x="9025" y="13"/>
                  </a:cubicBezTo>
                  <a:cubicBezTo>
                    <a:pt x="9025" y="20"/>
                    <a:pt x="9019" y="25"/>
                    <a:pt x="9012" y="25"/>
                  </a:cubicBezTo>
                  <a:lnTo>
                    <a:pt x="8937" y="25"/>
                  </a:lnTo>
                  <a:cubicBezTo>
                    <a:pt x="8930" y="25"/>
                    <a:pt x="8925" y="20"/>
                    <a:pt x="8925" y="13"/>
                  </a:cubicBezTo>
                  <a:cubicBezTo>
                    <a:pt x="8925" y="6"/>
                    <a:pt x="8930" y="0"/>
                    <a:pt x="8937" y="0"/>
                  </a:cubicBezTo>
                  <a:close/>
                  <a:moveTo>
                    <a:pt x="9112" y="0"/>
                  </a:moveTo>
                  <a:lnTo>
                    <a:pt x="9187" y="0"/>
                  </a:lnTo>
                  <a:cubicBezTo>
                    <a:pt x="9194" y="0"/>
                    <a:pt x="9200" y="6"/>
                    <a:pt x="9200" y="13"/>
                  </a:cubicBezTo>
                  <a:cubicBezTo>
                    <a:pt x="9200" y="20"/>
                    <a:pt x="9194" y="25"/>
                    <a:pt x="9187" y="25"/>
                  </a:cubicBezTo>
                  <a:lnTo>
                    <a:pt x="9112" y="25"/>
                  </a:lnTo>
                  <a:cubicBezTo>
                    <a:pt x="9105" y="25"/>
                    <a:pt x="9100" y="20"/>
                    <a:pt x="9100" y="13"/>
                  </a:cubicBezTo>
                  <a:cubicBezTo>
                    <a:pt x="9100" y="6"/>
                    <a:pt x="9105" y="0"/>
                    <a:pt x="9112" y="0"/>
                  </a:cubicBezTo>
                  <a:close/>
                  <a:moveTo>
                    <a:pt x="9287" y="0"/>
                  </a:moveTo>
                  <a:lnTo>
                    <a:pt x="9362" y="0"/>
                  </a:lnTo>
                  <a:cubicBezTo>
                    <a:pt x="9369" y="0"/>
                    <a:pt x="9375" y="6"/>
                    <a:pt x="9375" y="13"/>
                  </a:cubicBezTo>
                  <a:cubicBezTo>
                    <a:pt x="9375" y="20"/>
                    <a:pt x="9369" y="25"/>
                    <a:pt x="9362" y="25"/>
                  </a:cubicBezTo>
                  <a:lnTo>
                    <a:pt x="9287" y="25"/>
                  </a:lnTo>
                  <a:cubicBezTo>
                    <a:pt x="9280" y="25"/>
                    <a:pt x="9275" y="20"/>
                    <a:pt x="9275" y="13"/>
                  </a:cubicBezTo>
                  <a:cubicBezTo>
                    <a:pt x="9275" y="6"/>
                    <a:pt x="9280" y="0"/>
                    <a:pt x="9287" y="0"/>
                  </a:cubicBezTo>
                  <a:close/>
                  <a:moveTo>
                    <a:pt x="9462" y="0"/>
                  </a:moveTo>
                  <a:lnTo>
                    <a:pt x="9537" y="0"/>
                  </a:lnTo>
                  <a:cubicBezTo>
                    <a:pt x="9544" y="0"/>
                    <a:pt x="9550" y="6"/>
                    <a:pt x="9550" y="13"/>
                  </a:cubicBezTo>
                  <a:cubicBezTo>
                    <a:pt x="9550" y="20"/>
                    <a:pt x="9544" y="25"/>
                    <a:pt x="9537" y="25"/>
                  </a:cubicBezTo>
                  <a:lnTo>
                    <a:pt x="9462" y="25"/>
                  </a:lnTo>
                  <a:cubicBezTo>
                    <a:pt x="9455" y="25"/>
                    <a:pt x="9450" y="20"/>
                    <a:pt x="9450" y="13"/>
                  </a:cubicBezTo>
                  <a:cubicBezTo>
                    <a:pt x="9450" y="6"/>
                    <a:pt x="9455" y="0"/>
                    <a:pt x="9462" y="0"/>
                  </a:cubicBezTo>
                  <a:close/>
                  <a:moveTo>
                    <a:pt x="9637" y="0"/>
                  </a:moveTo>
                  <a:lnTo>
                    <a:pt x="9712" y="0"/>
                  </a:lnTo>
                  <a:cubicBezTo>
                    <a:pt x="9719" y="0"/>
                    <a:pt x="9725" y="6"/>
                    <a:pt x="9725" y="13"/>
                  </a:cubicBezTo>
                  <a:cubicBezTo>
                    <a:pt x="9725" y="20"/>
                    <a:pt x="9719" y="25"/>
                    <a:pt x="9712" y="25"/>
                  </a:cubicBezTo>
                  <a:lnTo>
                    <a:pt x="9637" y="25"/>
                  </a:lnTo>
                  <a:cubicBezTo>
                    <a:pt x="9630" y="25"/>
                    <a:pt x="9625" y="20"/>
                    <a:pt x="9625" y="13"/>
                  </a:cubicBezTo>
                  <a:cubicBezTo>
                    <a:pt x="9625" y="6"/>
                    <a:pt x="9630" y="0"/>
                    <a:pt x="9637" y="0"/>
                  </a:cubicBezTo>
                  <a:close/>
                  <a:moveTo>
                    <a:pt x="9812" y="0"/>
                  </a:moveTo>
                  <a:lnTo>
                    <a:pt x="9887" y="0"/>
                  </a:lnTo>
                  <a:cubicBezTo>
                    <a:pt x="9894" y="0"/>
                    <a:pt x="9900" y="6"/>
                    <a:pt x="9900" y="13"/>
                  </a:cubicBezTo>
                  <a:cubicBezTo>
                    <a:pt x="9900" y="20"/>
                    <a:pt x="9894" y="25"/>
                    <a:pt x="9887" y="25"/>
                  </a:cubicBezTo>
                  <a:lnTo>
                    <a:pt x="9812" y="25"/>
                  </a:lnTo>
                  <a:cubicBezTo>
                    <a:pt x="9805" y="25"/>
                    <a:pt x="9800" y="20"/>
                    <a:pt x="9800" y="13"/>
                  </a:cubicBezTo>
                  <a:cubicBezTo>
                    <a:pt x="9800" y="6"/>
                    <a:pt x="9805" y="0"/>
                    <a:pt x="9812" y="0"/>
                  </a:cubicBezTo>
                  <a:close/>
                  <a:moveTo>
                    <a:pt x="9987" y="0"/>
                  </a:moveTo>
                  <a:lnTo>
                    <a:pt x="10062" y="0"/>
                  </a:lnTo>
                  <a:cubicBezTo>
                    <a:pt x="10069" y="0"/>
                    <a:pt x="10075" y="6"/>
                    <a:pt x="10075" y="13"/>
                  </a:cubicBezTo>
                  <a:cubicBezTo>
                    <a:pt x="10075" y="20"/>
                    <a:pt x="10069" y="25"/>
                    <a:pt x="10062" y="25"/>
                  </a:cubicBezTo>
                  <a:lnTo>
                    <a:pt x="9987" y="25"/>
                  </a:lnTo>
                  <a:cubicBezTo>
                    <a:pt x="9980" y="25"/>
                    <a:pt x="9975" y="20"/>
                    <a:pt x="9975" y="13"/>
                  </a:cubicBezTo>
                  <a:cubicBezTo>
                    <a:pt x="9975" y="6"/>
                    <a:pt x="9980" y="0"/>
                    <a:pt x="9987" y="0"/>
                  </a:cubicBezTo>
                  <a:close/>
                  <a:moveTo>
                    <a:pt x="10162" y="0"/>
                  </a:moveTo>
                  <a:lnTo>
                    <a:pt x="10237" y="0"/>
                  </a:lnTo>
                  <a:cubicBezTo>
                    <a:pt x="10244" y="0"/>
                    <a:pt x="10250" y="6"/>
                    <a:pt x="10250" y="13"/>
                  </a:cubicBezTo>
                  <a:cubicBezTo>
                    <a:pt x="10250" y="20"/>
                    <a:pt x="10244" y="25"/>
                    <a:pt x="10237" y="25"/>
                  </a:cubicBezTo>
                  <a:lnTo>
                    <a:pt x="10162" y="25"/>
                  </a:lnTo>
                  <a:cubicBezTo>
                    <a:pt x="10155" y="25"/>
                    <a:pt x="10150" y="20"/>
                    <a:pt x="10150" y="13"/>
                  </a:cubicBezTo>
                  <a:cubicBezTo>
                    <a:pt x="10150" y="6"/>
                    <a:pt x="10155" y="0"/>
                    <a:pt x="10162" y="0"/>
                  </a:cubicBezTo>
                  <a:close/>
                  <a:moveTo>
                    <a:pt x="10337" y="0"/>
                  </a:moveTo>
                  <a:lnTo>
                    <a:pt x="10412" y="0"/>
                  </a:lnTo>
                  <a:cubicBezTo>
                    <a:pt x="10419" y="0"/>
                    <a:pt x="10425" y="6"/>
                    <a:pt x="10425" y="13"/>
                  </a:cubicBezTo>
                  <a:cubicBezTo>
                    <a:pt x="10425" y="20"/>
                    <a:pt x="10419" y="25"/>
                    <a:pt x="10412" y="25"/>
                  </a:cubicBezTo>
                  <a:lnTo>
                    <a:pt x="10337" y="25"/>
                  </a:lnTo>
                  <a:cubicBezTo>
                    <a:pt x="10330" y="25"/>
                    <a:pt x="10325" y="20"/>
                    <a:pt x="10325" y="13"/>
                  </a:cubicBezTo>
                  <a:cubicBezTo>
                    <a:pt x="10325" y="6"/>
                    <a:pt x="10330" y="0"/>
                    <a:pt x="10337" y="0"/>
                  </a:cubicBezTo>
                  <a:close/>
                  <a:moveTo>
                    <a:pt x="10512" y="0"/>
                  </a:moveTo>
                  <a:lnTo>
                    <a:pt x="10587" y="0"/>
                  </a:lnTo>
                  <a:cubicBezTo>
                    <a:pt x="10594" y="0"/>
                    <a:pt x="10600" y="6"/>
                    <a:pt x="10600" y="13"/>
                  </a:cubicBezTo>
                  <a:cubicBezTo>
                    <a:pt x="10600" y="20"/>
                    <a:pt x="10594" y="25"/>
                    <a:pt x="10587" y="25"/>
                  </a:cubicBezTo>
                  <a:lnTo>
                    <a:pt x="10512" y="25"/>
                  </a:lnTo>
                  <a:cubicBezTo>
                    <a:pt x="10505" y="25"/>
                    <a:pt x="10500" y="20"/>
                    <a:pt x="10500" y="13"/>
                  </a:cubicBezTo>
                  <a:cubicBezTo>
                    <a:pt x="10500" y="6"/>
                    <a:pt x="10505" y="0"/>
                    <a:pt x="10512" y="0"/>
                  </a:cubicBezTo>
                  <a:close/>
                  <a:moveTo>
                    <a:pt x="10687" y="0"/>
                  </a:moveTo>
                  <a:lnTo>
                    <a:pt x="10762" y="0"/>
                  </a:lnTo>
                  <a:cubicBezTo>
                    <a:pt x="10769" y="0"/>
                    <a:pt x="10775" y="6"/>
                    <a:pt x="10775" y="13"/>
                  </a:cubicBezTo>
                  <a:cubicBezTo>
                    <a:pt x="10775" y="20"/>
                    <a:pt x="10769" y="25"/>
                    <a:pt x="10762" y="25"/>
                  </a:cubicBezTo>
                  <a:lnTo>
                    <a:pt x="10687" y="25"/>
                  </a:lnTo>
                  <a:cubicBezTo>
                    <a:pt x="10680" y="25"/>
                    <a:pt x="10675" y="20"/>
                    <a:pt x="10675" y="13"/>
                  </a:cubicBezTo>
                  <a:cubicBezTo>
                    <a:pt x="10675" y="6"/>
                    <a:pt x="10680" y="0"/>
                    <a:pt x="10687" y="0"/>
                  </a:cubicBezTo>
                  <a:close/>
                  <a:moveTo>
                    <a:pt x="10862" y="0"/>
                  </a:moveTo>
                  <a:lnTo>
                    <a:pt x="10937" y="0"/>
                  </a:lnTo>
                  <a:cubicBezTo>
                    <a:pt x="10944" y="0"/>
                    <a:pt x="10950" y="6"/>
                    <a:pt x="10950" y="13"/>
                  </a:cubicBezTo>
                  <a:cubicBezTo>
                    <a:pt x="10950" y="20"/>
                    <a:pt x="10944" y="25"/>
                    <a:pt x="10937" y="25"/>
                  </a:cubicBezTo>
                  <a:lnTo>
                    <a:pt x="10862" y="25"/>
                  </a:lnTo>
                  <a:cubicBezTo>
                    <a:pt x="10855" y="25"/>
                    <a:pt x="10850" y="20"/>
                    <a:pt x="10850" y="13"/>
                  </a:cubicBezTo>
                  <a:cubicBezTo>
                    <a:pt x="10850" y="6"/>
                    <a:pt x="10855" y="0"/>
                    <a:pt x="10862" y="0"/>
                  </a:cubicBezTo>
                  <a:close/>
                  <a:moveTo>
                    <a:pt x="11037" y="0"/>
                  </a:moveTo>
                  <a:lnTo>
                    <a:pt x="11112" y="0"/>
                  </a:lnTo>
                  <a:cubicBezTo>
                    <a:pt x="11119" y="0"/>
                    <a:pt x="11125" y="6"/>
                    <a:pt x="11125" y="13"/>
                  </a:cubicBezTo>
                  <a:cubicBezTo>
                    <a:pt x="11125" y="20"/>
                    <a:pt x="11119" y="25"/>
                    <a:pt x="11112" y="25"/>
                  </a:cubicBezTo>
                  <a:lnTo>
                    <a:pt x="11037" y="25"/>
                  </a:lnTo>
                  <a:cubicBezTo>
                    <a:pt x="11030" y="25"/>
                    <a:pt x="11025" y="20"/>
                    <a:pt x="11025" y="13"/>
                  </a:cubicBezTo>
                  <a:cubicBezTo>
                    <a:pt x="11025" y="6"/>
                    <a:pt x="11030" y="0"/>
                    <a:pt x="11037" y="0"/>
                  </a:cubicBezTo>
                  <a:close/>
                  <a:moveTo>
                    <a:pt x="11212" y="0"/>
                  </a:moveTo>
                  <a:lnTo>
                    <a:pt x="11287" y="0"/>
                  </a:lnTo>
                  <a:cubicBezTo>
                    <a:pt x="11294" y="0"/>
                    <a:pt x="11300" y="6"/>
                    <a:pt x="11300" y="13"/>
                  </a:cubicBezTo>
                  <a:cubicBezTo>
                    <a:pt x="11300" y="20"/>
                    <a:pt x="11294" y="25"/>
                    <a:pt x="11287" y="25"/>
                  </a:cubicBezTo>
                  <a:lnTo>
                    <a:pt x="11212" y="25"/>
                  </a:lnTo>
                  <a:cubicBezTo>
                    <a:pt x="11205" y="25"/>
                    <a:pt x="11200" y="20"/>
                    <a:pt x="11200" y="13"/>
                  </a:cubicBezTo>
                  <a:cubicBezTo>
                    <a:pt x="11200" y="6"/>
                    <a:pt x="11205" y="0"/>
                    <a:pt x="11212" y="0"/>
                  </a:cubicBezTo>
                  <a:close/>
                  <a:moveTo>
                    <a:pt x="11387" y="0"/>
                  </a:moveTo>
                  <a:lnTo>
                    <a:pt x="11462" y="0"/>
                  </a:lnTo>
                  <a:cubicBezTo>
                    <a:pt x="11469" y="0"/>
                    <a:pt x="11475" y="6"/>
                    <a:pt x="11475" y="13"/>
                  </a:cubicBezTo>
                  <a:cubicBezTo>
                    <a:pt x="11475" y="20"/>
                    <a:pt x="11469" y="25"/>
                    <a:pt x="11462" y="25"/>
                  </a:cubicBezTo>
                  <a:lnTo>
                    <a:pt x="11387" y="25"/>
                  </a:lnTo>
                  <a:cubicBezTo>
                    <a:pt x="11380" y="25"/>
                    <a:pt x="11375" y="20"/>
                    <a:pt x="11375" y="13"/>
                  </a:cubicBezTo>
                  <a:cubicBezTo>
                    <a:pt x="11375" y="6"/>
                    <a:pt x="11380" y="0"/>
                    <a:pt x="11387" y="0"/>
                  </a:cubicBezTo>
                  <a:close/>
                  <a:moveTo>
                    <a:pt x="11562" y="0"/>
                  </a:moveTo>
                  <a:lnTo>
                    <a:pt x="11637" y="0"/>
                  </a:lnTo>
                  <a:cubicBezTo>
                    <a:pt x="11644" y="0"/>
                    <a:pt x="11650" y="6"/>
                    <a:pt x="11650" y="13"/>
                  </a:cubicBezTo>
                  <a:cubicBezTo>
                    <a:pt x="11650" y="20"/>
                    <a:pt x="11644" y="25"/>
                    <a:pt x="11637" y="25"/>
                  </a:cubicBezTo>
                  <a:lnTo>
                    <a:pt x="11562" y="25"/>
                  </a:lnTo>
                  <a:cubicBezTo>
                    <a:pt x="11555" y="25"/>
                    <a:pt x="11550" y="20"/>
                    <a:pt x="11550" y="13"/>
                  </a:cubicBezTo>
                  <a:cubicBezTo>
                    <a:pt x="11550" y="6"/>
                    <a:pt x="11555" y="0"/>
                    <a:pt x="11562" y="0"/>
                  </a:cubicBezTo>
                  <a:close/>
                  <a:moveTo>
                    <a:pt x="11737" y="0"/>
                  </a:moveTo>
                  <a:lnTo>
                    <a:pt x="11812" y="0"/>
                  </a:lnTo>
                  <a:cubicBezTo>
                    <a:pt x="11819" y="0"/>
                    <a:pt x="11825" y="6"/>
                    <a:pt x="11825" y="13"/>
                  </a:cubicBezTo>
                  <a:cubicBezTo>
                    <a:pt x="11825" y="20"/>
                    <a:pt x="11819" y="25"/>
                    <a:pt x="11812" y="25"/>
                  </a:cubicBezTo>
                  <a:lnTo>
                    <a:pt x="11737" y="25"/>
                  </a:lnTo>
                  <a:cubicBezTo>
                    <a:pt x="11730" y="25"/>
                    <a:pt x="11725" y="20"/>
                    <a:pt x="11725" y="13"/>
                  </a:cubicBezTo>
                  <a:cubicBezTo>
                    <a:pt x="11725" y="6"/>
                    <a:pt x="11730" y="0"/>
                    <a:pt x="11737" y="0"/>
                  </a:cubicBezTo>
                  <a:close/>
                  <a:moveTo>
                    <a:pt x="11912" y="0"/>
                  </a:moveTo>
                  <a:lnTo>
                    <a:pt x="11987" y="0"/>
                  </a:lnTo>
                  <a:cubicBezTo>
                    <a:pt x="11994" y="0"/>
                    <a:pt x="12000" y="6"/>
                    <a:pt x="12000" y="13"/>
                  </a:cubicBezTo>
                  <a:cubicBezTo>
                    <a:pt x="12000" y="20"/>
                    <a:pt x="11994" y="25"/>
                    <a:pt x="11987" y="25"/>
                  </a:cubicBezTo>
                  <a:lnTo>
                    <a:pt x="11912" y="25"/>
                  </a:lnTo>
                  <a:cubicBezTo>
                    <a:pt x="11905" y="25"/>
                    <a:pt x="11900" y="20"/>
                    <a:pt x="11900" y="13"/>
                  </a:cubicBezTo>
                  <a:cubicBezTo>
                    <a:pt x="11900" y="6"/>
                    <a:pt x="11905" y="0"/>
                    <a:pt x="11912" y="0"/>
                  </a:cubicBezTo>
                  <a:close/>
                  <a:moveTo>
                    <a:pt x="12087" y="0"/>
                  </a:moveTo>
                  <a:lnTo>
                    <a:pt x="12162" y="0"/>
                  </a:lnTo>
                  <a:cubicBezTo>
                    <a:pt x="12169" y="0"/>
                    <a:pt x="12175" y="6"/>
                    <a:pt x="12175" y="13"/>
                  </a:cubicBezTo>
                  <a:cubicBezTo>
                    <a:pt x="12175" y="20"/>
                    <a:pt x="12169" y="25"/>
                    <a:pt x="12162" y="25"/>
                  </a:cubicBezTo>
                  <a:lnTo>
                    <a:pt x="12087" y="25"/>
                  </a:lnTo>
                  <a:cubicBezTo>
                    <a:pt x="12080" y="25"/>
                    <a:pt x="12075" y="20"/>
                    <a:pt x="12075" y="13"/>
                  </a:cubicBezTo>
                  <a:cubicBezTo>
                    <a:pt x="12075" y="6"/>
                    <a:pt x="12080" y="0"/>
                    <a:pt x="12087" y="0"/>
                  </a:cubicBezTo>
                  <a:close/>
                  <a:moveTo>
                    <a:pt x="12262" y="0"/>
                  </a:moveTo>
                  <a:lnTo>
                    <a:pt x="12337" y="0"/>
                  </a:lnTo>
                  <a:cubicBezTo>
                    <a:pt x="12344" y="0"/>
                    <a:pt x="12350" y="6"/>
                    <a:pt x="12350" y="13"/>
                  </a:cubicBezTo>
                  <a:cubicBezTo>
                    <a:pt x="12350" y="20"/>
                    <a:pt x="12344" y="25"/>
                    <a:pt x="12337" y="25"/>
                  </a:cubicBezTo>
                  <a:lnTo>
                    <a:pt x="12262" y="25"/>
                  </a:lnTo>
                  <a:cubicBezTo>
                    <a:pt x="12255" y="25"/>
                    <a:pt x="12250" y="20"/>
                    <a:pt x="12250" y="13"/>
                  </a:cubicBezTo>
                  <a:cubicBezTo>
                    <a:pt x="12250" y="6"/>
                    <a:pt x="12255" y="0"/>
                    <a:pt x="12262" y="0"/>
                  </a:cubicBezTo>
                  <a:close/>
                  <a:moveTo>
                    <a:pt x="12437" y="0"/>
                  </a:moveTo>
                  <a:lnTo>
                    <a:pt x="12512" y="0"/>
                  </a:lnTo>
                  <a:cubicBezTo>
                    <a:pt x="12519" y="0"/>
                    <a:pt x="12525" y="6"/>
                    <a:pt x="12525" y="13"/>
                  </a:cubicBezTo>
                  <a:cubicBezTo>
                    <a:pt x="12525" y="20"/>
                    <a:pt x="12519" y="25"/>
                    <a:pt x="12512" y="25"/>
                  </a:cubicBezTo>
                  <a:lnTo>
                    <a:pt x="12437" y="25"/>
                  </a:lnTo>
                  <a:cubicBezTo>
                    <a:pt x="12430" y="25"/>
                    <a:pt x="12425" y="20"/>
                    <a:pt x="12425" y="13"/>
                  </a:cubicBezTo>
                  <a:cubicBezTo>
                    <a:pt x="12425" y="6"/>
                    <a:pt x="12430" y="0"/>
                    <a:pt x="12437" y="0"/>
                  </a:cubicBezTo>
                  <a:close/>
                  <a:moveTo>
                    <a:pt x="12612" y="0"/>
                  </a:moveTo>
                  <a:lnTo>
                    <a:pt x="12675" y="0"/>
                  </a:lnTo>
                  <a:cubicBezTo>
                    <a:pt x="12682" y="0"/>
                    <a:pt x="12687" y="6"/>
                    <a:pt x="12687" y="13"/>
                  </a:cubicBezTo>
                  <a:cubicBezTo>
                    <a:pt x="12687" y="20"/>
                    <a:pt x="12682" y="25"/>
                    <a:pt x="12675" y="25"/>
                  </a:cubicBezTo>
                  <a:lnTo>
                    <a:pt x="12612" y="25"/>
                  </a:lnTo>
                  <a:cubicBezTo>
                    <a:pt x="12605" y="25"/>
                    <a:pt x="12600" y="20"/>
                    <a:pt x="12600" y="13"/>
                  </a:cubicBezTo>
                  <a:cubicBezTo>
                    <a:pt x="12600" y="6"/>
                    <a:pt x="12605" y="0"/>
                    <a:pt x="12612" y="0"/>
                  </a:cubicBez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75920" y="1904365"/>
              <a:ext cx="412115" cy="16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Die #1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75920" y="2410460"/>
              <a:ext cx="412115" cy="16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/>
                  <a:ea typeface="MS Mincho"/>
                  <a:cs typeface="Times New Roman"/>
                </a:rPr>
                <a:t>Die #2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1167130" y="168910"/>
              <a:ext cx="932815" cy="487680"/>
              <a:chOff x="4382" y="3280"/>
              <a:chExt cx="1469" cy="768"/>
            </a:xfrm>
          </p:grpSpPr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4382" y="3280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4382" y="3280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209040" y="257175"/>
              <a:ext cx="8413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Times"/>
                  <a:ea typeface="MS Mincho"/>
                  <a:cs typeface="Times New Roman"/>
                </a:rPr>
                <a:t>STNoC/STBus/AXI initiator 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2223135" y="168910"/>
              <a:ext cx="932815" cy="487680"/>
              <a:chOff x="6060" y="3280"/>
              <a:chExt cx="1469" cy="768"/>
            </a:xfrm>
          </p:grpSpPr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1167130" y="3860165"/>
              <a:ext cx="932815" cy="487680"/>
              <a:chOff x="4382" y="9093"/>
              <a:chExt cx="1469" cy="768"/>
            </a:xfrm>
          </p:grpSpPr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4382" y="9093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4382" y="9093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2223135" y="3860165"/>
              <a:ext cx="932815" cy="487680"/>
              <a:chOff x="6060" y="9093"/>
              <a:chExt cx="1469" cy="768"/>
            </a:xfrm>
          </p:grpSpPr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6060" y="9093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6060" y="9093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3284855" y="165100"/>
              <a:ext cx="645795" cy="487680"/>
              <a:chOff x="6060" y="3280"/>
              <a:chExt cx="1469" cy="768"/>
            </a:xfrm>
          </p:grpSpPr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45815" y="227330"/>
              <a:ext cx="5397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"/>
                  <a:ea typeface="MS Mincho"/>
                  <a:cs typeface="Times New Roman"/>
                </a:rPr>
                <a:t>Virtual wires 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3275330" y="3863340"/>
              <a:ext cx="645795" cy="487680"/>
              <a:chOff x="6060" y="3280"/>
              <a:chExt cx="1469" cy="768"/>
            </a:xfrm>
          </p:grpSpPr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341370" y="3925570"/>
              <a:ext cx="540385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"/>
                  <a:ea typeface="MS Mincho"/>
                  <a:cs typeface="Times New Roman"/>
                </a:rPr>
                <a:t>Virtual wires 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506855" y="667385"/>
              <a:ext cx="944880" cy="3157220"/>
            </a:xfrm>
            <a:custGeom>
              <a:avLst/>
              <a:gdLst>
                <a:gd name="T0" fmla="*/ 0 w 1488"/>
                <a:gd name="T1" fmla="*/ 0 h 4972"/>
                <a:gd name="T2" fmla="*/ 565 w 1488"/>
                <a:gd name="T3" fmla="*/ 791 h 4972"/>
                <a:gd name="T4" fmla="*/ 678 w 1488"/>
                <a:gd name="T5" fmla="*/ 3616 h 4972"/>
                <a:gd name="T6" fmla="*/ 1356 w 1488"/>
                <a:gd name="T7" fmla="*/ 4633 h 4972"/>
                <a:gd name="T8" fmla="*/ 1469 w 1488"/>
                <a:gd name="T9" fmla="*/ 4972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8" h="4972">
                  <a:moveTo>
                    <a:pt x="0" y="0"/>
                  </a:moveTo>
                  <a:cubicBezTo>
                    <a:pt x="226" y="94"/>
                    <a:pt x="452" y="188"/>
                    <a:pt x="565" y="791"/>
                  </a:cubicBezTo>
                  <a:cubicBezTo>
                    <a:pt x="678" y="1394"/>
                    <a:pt x="546" y="2976"/>
                    <a:pt x="678" y="3616"/>
                  </a:cubicBezTo>
                  <a:cubicBezTo>
                    <a:pt x="810" y="4256"/>
                    <a:pt x="1224" y="4407"/>
                    <a:pt x="1356" y="4633"/>
                  </a:cubicBezTo>
                  <a:cubicBezTo>
                    <a:pt x="1488" y="4859"/>
                    <a:pt x="1450" y="4915"/>
                    <a:pt x="1469" y="4972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65630" y="667385"/>
              <a:ext cx="1339215" cy="3157220"/>
            </a:xfrm>
            <a:custGeom>
              <a:avLst/>
              <a:gdLst>
                <a:gd name="T0" fmla="*/ 1582 w 2109"/>
                <a:gd name="T1" fmla="*/ 4859 h 4859"/>
                <a:gd name="T2" fmla="*/ 1921 w 2109"/>
                <a:gd name="T3" fmla="*/ 4520 h 4859"/>
                <a:gd name="T4" fmla="*/ 2034 w 2109"/>
                <a:gd name="T5" fmla="*/ 3842 h 4859"/>
                <a:gd name="T6" fmla="*/ 2034 w 2109"/>
                <a:gd name="T7" fmla="*/ 1130 h 4859"/>
                <a:gd name="T8" fmla="*/ 1582 w 2109"/>
                <a:gd name="T9" fmla="*/ 339 h 4859"/>
                <a:gd name="T10" fmla="*/ 452 w 2109"/>
                <a:gd name="T11" fmla="*/ 226 h 4859"/>
                <a:gd name="T12" fmla="*/ 0 w 2109"/>
                <a:gd name="T13" fmla="*/ 0 h 4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9" h="4859">
                  <a:moveTo>
                    <a:pt x="1582" y="4859"/>
                  </a:moveTo>
                  <a:cubicBezTo>
                    <a:pt x="1714" y="4774"/>
                    <a:pt x="1846" y="4689"/>
                    <a:pt x="1921" y="4520"/>
                  </a:cubicBezTo>
                  <a:cubicBezTo>
                    <a:pt x="1996" y="4351"/>
                    <a:pt x="2015" y="4407"/>
                    <a:pt x="2034" y="3842"/>
                  </a:cubicBezTo>
                  <a:cubicBezTo>
                    <a:pt x="2053" y="3277"/>
                    <a:pt x="2109" y="1714"/>
                    <a:pt x="2034" y="1130"/>
                  </a:cubicBezTo>
                  <a:cubicBezTo>
                    <a:pt x="1959" y="546"/>
                    <a:pt x="1846" y="490"/>
                    <a:pt x="1582" y="339"/>
                  </a:cubicBezTo>
                  <a:cubicBezTo>
                    <a:pt x="1318" y="188"/>
                    <a:pt x="716" y="282"/>
                    <a:pt x="452" y="226"/>
                  </a:cubicBezTo>
                  <a:cubicBezTo>
                    <a:pt x="188" y="170"/>
                    <a:pt x="75" y="38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913255" y="667385"/>
              <a:ext cx="1674495" cy="3157220"/>
            </a:xfrm>
            <a:custGeom>
              <a:avLst/>
              <a:gdLst>
                <a:gd name="T0" fmla="*/ 2637 w 2675"/>
                <a:gd name="T1" fmla="*/ 0 h 4972"/>
                <a:gd name="T2" fmla="*/ 2524 w 2675"/>
                <a:gd name="T3" fmla="*/ 339 h 4972"/>
                <a:gd name="T4" fmla="*/ 1959 w 2675"/>
                <a:gd name="T5" fmla="*/ 452 h 4972"/>
                <a:gd name="T6" fmla="*/ 603 w 2675"/>
                <a:gd name="T7" fmla="*/ 565 h 4972"/>
                <a:gd name="T8" fmla="*/ 151 w 2675"/>
                <a:gd name="T9" fmla="*/ 1469 h 4972"/>
                <a:gd name="T10" fmla="*/ 151 w 2675"/>
                <a:gd name="T11" fmla="*/ 3503 h 4972"/>
                <a:gd name="T12" fmla="*/ 1055 w 2675"/>
                <a:gd name="T13" fmla="*/ 4520 h 4972"/>
                <a:gd name="T14" fmla="*/ 2411 w 2675"/>
                <a:gd name="T15" fmla="*/ 4746 h 4972"/>
                <a:gd name="T16" fmla="*/ 2637 w 2675"/>
                <a:gd name="T17" fmla="*/ 4972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5" h="4972">
                  <a:moveTo>
                    <a:pt x="2637" y="0"/>
                  </a:moveTo>
                  <a:cubicBezTo>
                    <a:pt x="2637" y="132"/>
                    <a:pt x="2637" y="264"/>
                    <a:pt x="2524" y="339"/>
                  </a:cubicBezTo>
                  <a:cubicBezTo>
                    <a:pt x="2411" y="414"/>
                    <a:pt x="2279" y="414"/>
                    <a:pt x="1959" y="452"/>
                  </a:cubicBezTo>
                  <a:cubicBezTo>
                    <a:pt x="1639" y="490"/>
                    <a:pt x="904" y="396"/>
                    <a:pt x="603" y="565"/>
                  </a:cubicBezTo>
                  <a:cubicBezTo>
                    <a:pt x="302" y="734"/>
                    <a:pt x="226" y="979"/>
                    <a:pt x="151" y="1469"/>
                  </a:cubicBezTo>
                  <a:cubicBezTo>
                    <a:pt x="76" y="1959"/>
                    <a:pt x="0" y="2994"/>
                    <a:pt x="151" y="3503"/>
                  </a:cubicBezTo>
                  <a:cubicBezTo>
                    <a:pt x="302" y="4012"/>
                    <a:pt x="678" y="4313"/>
                    <a:pt x="1055" y="4520"/>
                  </a:cubicBezTo>
                  <a:cubicBezTo>
                    <a:pt x="1432" y="4727"/>
                    <a:pt x="2147" y="4671"/>
                    <a:pt x="2411" y="4746"/>
                  </a:cubicBezTo>
                  <a:cubicBezTo>
                    <a:pt x="2675" y="4821"/>
                    <a:pt x="2599" y="4934"/>
                    <a:pt x="2637" y="4972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35" name="Line 55"/>
            <p:cNvCxnSpPr/>
            <p:nvPr/>
          </p:nvCxnSpPr>
          <p:spPr bwMode="auto">
            <a:xfrm>
              <a:off x="287655" y="4622800"/>
              <a:ext cx="215265" cy="63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6" name="Line 56"/>
            <p:cNvCxnSpPr/>
            <p:nvPr/>
          </p:nvCxnSpPr>
          <p:spPr bwMode="auto">
            <a:xfrm>
              <a:off x="287655" y="4780280"/>
              <a:ext cx="215265" cy="6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7" name="Text Box 57"/>
            <p:cNvSpPr txBox="1">
              <a:spLocks noChangeArrowheads="1"/>
            </p:cNvSpPr>
            <p:nvPr/>
          </p:nvSpPr>
          <p:spPr bwMode="auto">
            <a:xfrm>
              <a:off x="574040" y="4483100"/>
              <a:ext cx="1682750" cy="612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22860" tIns="21600" rIns="22860" bIns="2286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dirty="0">
                  <a:effectLst/>
                  <a:latin typeface="Cambria"/>
                  <a:ea typeface="MS Mincho"/>
                  <a:cs typeface="Times New Roman"/>
                </a:rPr>
                <a:t>Request traffic flow</a:t>
              </a:r>
            </a:p>
            <a:p>
              <a:pPr>
                <a:spcAft>
                  <a:spcPts val="0"/>
                </a:spcAft>
              </a:pPr>
              <a:r>
                <a:rPr lang="en-US" sz="1200" dirty="0">
                  <a:effectLst/>
                  <a:latin typeface="Cambria"/>
                  <a:ea typeface="MS Mincho"/>
                  <a:cs typeface="Times New Roman"/>
                </a:rPr>
                <a:t>Response traffic flow</a:t>
              </a:r>
            </a:p>
            <a:p>
              <a:pPr>
                <a:spcAft>
                  <a:spcPts val="0"/>
                </a:spcAft>
              </a:pPr>
              <a:r>
                <a:rPr lang="en-US" sz="1200" dirty="0">
                  <a:effectLst/>
                  <a:latin typeface="Cambria"/>
                  <a:ea typeface="MS Mincho"/>
                  <a:cs typeface="Times New Roman"/>
                </a:rPr>
                <a:t>Virtual wires</a:t>
              </a: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578610" y="676910"/>
              <a:ext cx="932815" cy="3157220"/>
            </a:xfrm>
            <a:custGeom>
              <a:avLst/>
              <a:gdLst>
                <a:gd name="T0" fmla="*/ 1469 w 1469"/>
                <a:gd name="T1" fmla="*/ 0 h 4972"/>
                <a:gd name="T2" fmla="*/ 678 w 1469"/>
                <a:gd name="T3" fmla="*/ 226 h 4972"/>
                <a:gd name="T4" fmla="*/ 452 w 1469"/>
                <a:gd name="T5" fmla="*/ 1017 h 4972"/>
                <a:gd name="T6" fmla="*/ 452 w 1469"/>
                <a:gd name="T7" fmla="*/ 3277 h 4972"/>
                <a:gd name="T8" fmla="*/ 339 w 1469"/>
                <a:gd name="T9" fmla="*/ 4407 h 4972"/>
                <a:gd name="T10" fmla="*/ 0 w 1469"/>
                <a:gd name="T11" fmla="*/ 4972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9" h="4972">
                  <a:moveTo>
                    <a:pt x="1469" y="0"/>
                  </a:moveTo>
                  <a:cubicBezTo>
                    <a:pt x="1158" y="28"/>
                    <a:pt x="847" y="57"/>
                    <a:pt x="678" y="226"/>
                  </a:cubicBezTo>
                  <a:cubicBezTo>
                    <a:pt x="509" y="395"/>
                    <a:pt x="490" y="509"/>
                    <a:pt x="452" y="1017"/>
                  </a:cubicBezTo>
                  <a:cubicBezTo>
                    <a:pt x="414" y="1525"/>
                    <a:pt x="471" y="2712"/>
                    <a:pt x="452" y="3277"/>
                  </a:cubicBezTo>
                  <a:cubicBezTo>
                    <a:pt x="433" y="3842"/>
                    <a:pt x="414" y="4124"/>
                    <a:pt x="339" y="4407"/>
                  </a:cubicBezTo>
                  <a:cubicBezTo>
                    <a:pt x="264" y="4690"/>
                    <a:pt x="56" y="4878"/>
                    <a:pt x="0" y="497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200400" y="667385"/>
              <a:ext cx="511810" cy="3157220"/>
            </a:xfrm>
            <a:custGeom>
              <a:avLst/>
              <a:gdLst>
                <a:gd name="T0" fmla="*/ 753 w 753"/>
                <a:gd name="T1" fmla="*/ 4972 h 4972"/>
                <a:gd name="T2" fmla="*/ 640 w 753"/>
                <a:gd name="T3" fmla="*/ 4746 h 4972"/>
                <a:gd name="T4" fmla="*/ 188 w 753"/>
                <a:gd name="T5" fmla="*/ 4520 h 4972"/>
                <a:gd name="T6" fmla="*/ 75 w 753"/>
                <a:gd name="T7" fmla="*/ 3616 h 4972"/>
                <a:gd name="T8" fmla="*/ 75 w 753"/>
                <a:gd name="T9" fmla="*/ 1130 h 4972"/>
                <a:gd name="T10" fmla="*/ 527 w 753"/>
                <a:gd name="T11" fmla="*/ 452 h 4972"/>
                <a:gd name="T12" fmla="*/ 640 w 753"/>
                <a:gd name="T13" fmla="*/ 0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3" h="4972">
                  <a:moveTo>
                    <a:pt x="753" y="4972"/>
                  </a:moveTo>
                  <a:cubicBezTo>
                    <a:pt x="743" y="4896"/>
                    <a:pt x="734" y="4821"/>
                    <a:pt x="640" y="4746"/>
                  </a:cubicBezTo>
                  <a:cubicBezTo>
                    <a:pt x="546" y="4671"/>
                    <a:pt x="282" y="4708"/>
                    <a:pt x="188" y="4520"/>
                  </a:cubicBezTo>
                  <a:cubicBezTo>
                    <a:pt x="94" y="4332"/>
                    <a:pt x="94" y="4181"/>
                    <a:pt x="75" y="3616"/>
                  </a:cubicBezTo>
                  <a:cubicBezTo>
                    <a:pt x="56" y="3051"/>
                    <a:pt x="0" y="1657"/>
                    <a:pt x="75" y="1130"/>
                  </a:cubicBezTo>
                  <a:cubicBezTo>
                    <a:pt x="150" y="603"/>
                    <a:pt x="433" y="640"/>
                    <a:pt x="527" y="452"/>
                  </a:cubicBezTo>
                  <a:cubicBezTo>
                    <a:pt x="621" y="264"/>
                    <a:pt x="621" y="75"/>
                    <a:pt x="64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755775" y="667385"/>
              <a:ext cx="1387475" cy="3157220"/>
            </a:xfrm>
            <a:custGeom>
              <a:avLst/>
              <a:gdLst>
                <a:gd name="T0" fmla="*/ 0 w 2185"/>
                <a:gd name="T1" fmla="*/ 4972 h 4972"/>
                <a:gd name="T2" fmla="*/ 452 w 2185"/>
                <a:gd name="T3" fmla="*/ 4633 h 4972"/>
                <a:gd name="T4" fmla="*/ 1695 w 2185"/>
                <a:gd name="T5" fmla="*/ 4520 h 4972"/>
                <a:gd name="T6" fmla="*/ 2034 w 2185"/>
                <a:gd name="T7" fmla="*/ 4181 h 4972"/>
                <a:gd name="T8" fmla="*/ 2147 w 2185"/>
                <a:gd name="T9" fmla="*/ 3051 h 4972"/>
                <a:gd name="T10" fmla="*/ 2147 w 2185"/>
                <a:gd name="T11" fmla="*/ 1469 h 4972"/>
                <a:gd name="T12" fmla="*/ 1921 w 2185"/>
                <a:gd name="T13" fmla="*/ 678 h 4972"/>
                <a:gd name="T14" fmla="*/ 1582 w 2185"/>
                <a:gd name="T15" fmla="*/ 339 h 4972"/>
                <a:gd name="T16" fmla="*/ 1469 w 2185"/>
                <a:gd name="T17" fmla="*/ 0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5" h="4972">
                  <a:moveTo>
                    <a:pt x="0" y="4972"/>
                  </a:moveTo>
                  <a:cubicBezTo>
                    <a:pt x="84" y="4840"/>
                    <a:pt x="169" y="4708"/>
                    <a:pt x="452" y="4633"/>
                  </a:cubicBezTo>
                  <a:cubicBezTo>
                    <a:pt x="735" y="4558"/>
                    <a:pt x="1431" y="4595"/>
                    <a:pt x="1695" y="4520"/>
                  </a:cubicBezTo>
                  <a:cubicBezTo>
                    <a:pt x="1959" y="4445"/>
                    <a:pt x="1959" y="4426"/>
                    <a:pt x="2034" y="4181"/>
                  </a:cubicBezTo>
                  <a:cubicBezTo>
                    <a:pt x="2109" y="3936"/>
                    <a:pt x="2128" y="3503"/>
                    <a:pt x="2147" y="3051"/>
                  </a:cubicBezTo>
                  <a:cubicBezTo>
                    <a:pt x="2166" y="2599"/>
                    <a:pt x="2185" y="1864"/>
                    <a:pt x="2147" y="1469"/>
                  </a:cubicBezTo>
                  <a:cubicBezTo>
                    <a:pt x="2109" y="1074"/>
                    <a:pt x="2015" y="866"/>
                    <a:pt x="1921" y="678"/>
                  </a:cubicBezTo>
                  <a:cubicBezTo>
                    <a:pt x="1827" y="490"/>
                    <a:pt x="1657" y="452"/>
                    <a:pt x="1582" y="339"/>
                  </a:cubicBezTo>
                  <a:cubicBezTo>
                    <a:pt x="1507" y="226"/>
                    <a:pt x="1488" y="57"/>
                    <a:pt x="1469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Text Box 61"/>
            <p:cNvSpPr txBox="1">
              <a:spLocks noChangeArrowheads="1"/>
            </p:cNvSpPr>
            <p:nvPr/>
          </p:nvSpPr>
          <p:spPr bwMode="auto">
            <a:xfrm>
              <a:off x="4090034" y="2327796"/>
              <a:ext cx="1226076" cy="6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22860" tIns="21600" rIns="22860" bIns="2286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it-IT" sz="1200" b="1" dirty="0" err="1">
                  <a:effectLst/>
                  <a:latin typeface="Cambria"/>
                  <a:ea typeface="MS Mincho"/>
                  <a:cs typeface="Times New Roman"/>
                </a:rPr>
                <a:t>Unidirectional</a:t>
              </a:r>
              <a:r>
                <a:rPr lang="it-IT" sz="1200" b="1" dirty="0">
                  <a:effectLst/>
                  <a:latin typeface="Cambria"/>
                  <a:ea typeface="MS Mincho"/>
                  <a:cs typeface="Times New Roman"/>
                </a:rPr>
                <a:t> </a:t>
              </a:r>
              <a:r>
                <a:rPr lang="it-IT" sz="1200" b="1" dirty="0" err="1">
                  <a:effectLst/>
                  <a:latin typeface="Cambria"/>
                  <a:ea typeface="MS Mincho"/>
                  <a:cs typeface="Times New Roman"/>
                </a:rPr>
                <a:t>physical</a:t>
              </a:r>
              <a:r>
                <a:rPr lang="it-IT" sz="1200" b="1" dirty="0">
                  <a:effectLst/>
                  <a:latin typeface="Cambria"/>
                  <a:ea typeface="MS Mincho"/>
                  <a:cs typeface="Times New Roman"/>
                </a:rPr>
                <a:t> </a:t>
              </a:r>
              <a:r>
                <a:rPr lang="it-IT" sz="1200" b="1" dirty="0" err="1">
                  <a:effectLst/>
                  <a:latin typeface="Cambria"/>
                  <a:ea typeface="MS Mincho"/>
                  <a:cs typeface="Times New Roman"/>
                </a:rPr>
                <a:t>links</a:t>
              </a:r>
              <a:endParaRPr lang="en-US" sz="1200" dirty="0">
                <a:effectLst/>
                <a:latin typeface="Cambria"/>
                <a:ea typeface="MS Mincho"/>
                <a:cs typeface="Times New Roman"/>
              </a:endParaRPr>
            </a:p>
          </p:txBody>
        </p:sp>
        <p:cxnSp>
          <p:nvCxnSpPr>
            <p:cNvPr id="42" name="Line 62"/>
            <p:cNvCxnSpPr/>
            <p:nvPr/>
          </p:nvCxnSpPr>
          <p:spPr bwMode="auto">
            <a:xfrm flipH="1" flipV="1">
              <a:off x="2080895" y="2317750"/>
              <a:ext cx="2009140" cy="14351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" name="Line 63"/>
            <p:cNvCxnSpPr/>
            <p:nvPr/>
          </p:nvCxnSpPr>
          <p:spPr bwMode="auto">
            <a:xfrm flipH="1" flipV="1">
              <a:off x="3300730" y="2174240"/>
              <a:ext cx="789305" cy="28702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" name="Line 64"/>
            <p:cNvCxnSpPr/>
            <p:nvPr/>
          </p:nvCxnSpPr>
          <p:spPr bwMode="auto">
            <a:xfrm>
              <a:off x="297180" y="4932680"/>
              <a:ext cx="215265" cy="6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740025" y="2745740"/>
              <a:ext cx="837565" cy="46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Times"/>
                  <a:ea typeface="MS Mincho"/>
                  <a:cs typeface="Times New Roman"/>
                </a:rPr>
                <a:t>DDCM Tx 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531620" y="2745740"/>
              <a:ext cx="842010" cy="5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Times"/>
                  <a:ea typeface="MS Mincho"/>
                  <a:cs typeface="Times New Roman"/>
                </a:rPr>
                <a:t>DDCM Rx 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255520" y="257175"/>
              <a:ext cx="86995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Times"/>
                  <a:ea typeface="MS Mincho"/>
                  <a:cs typeface="Times New Roman"/>
                </a:rPr>
                <a:t>STNoC/STBus/AXI target 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256790" y="3943350"/>
              <a:ext cx="85852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Times"/>
                  <a:ea typeface="MS Mincho"/>
                  <a:cs typeface="Times New Roman"/>
                </a:rPr>
                <a:t>STNoC/STBus/AXI initiator 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208405" y="3954145"/>
              <a:ext cx="85217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Times"/>
                  <a:ea typeface="MS Mincho"/>
                  <a:cs typeface="Times New Roman"/>
                </a:rPr>
                <a:t>STNoC/STBus/AXI target </a:t>
              </a:r>
              <a:endParaRPr lang="en-US" sz="1200">
                <a:effectLst/>
                <a:latin typeface="Cambria"/>
                <a:ea typeface="MS Mincho"/>
                <a:cs typeface="Times New Roman"/>
              </a:endParaRPr>
            </a:p>
          </p:txBody>
        </p:sp>
      </p:grpSp>
      <p:sp>
        <p:nvSpPr>
          <p:cNvPr id="74" name="Rectangle 84"/>
          <p:cNvSpPr>
            <a:spLocks noChangeArrowheads="1"/>
          </p:cNvSpPr>
          <p:nvPr/>
        </p:nvSpPr>
        <p:spPr bwMode="auto">
          <a:xfrm>
            <a:off x="0" y="564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1296" y="1124744"/>
            <a:ext cx="33305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 DDCM consists </a:t>
            </a:r>
            <a:r>
              <a:rPr lang="en-US" b="0" dirty="0"/>
              <a:t>of a transmitter (DDCM </a:t>
            </a:r>
            <a:r>
              <a:rPr lang="en-US" b="0" dirty="0" err="1"/>
              <a:t>Tx</a:t>
            </a:r>
            <a:r>
              <a:rPr lang="en-US" b="0" dirty="0"/>
              <a:t>) and a receiver (DDCM Rx</a:t>
            </a:r>
            <a:r>
              <a:rPr lang="en-US" b="0" dirty="0" smtClean="0"/>
              <a:t>)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b="0" dirty="0" smtClean="0"/>
              <a:t>The DDCM </a:t>
            </a:r>
            <a:r>
              <a:rPr lang="en-US" b="0" dirty="0"/>
              <a:t>is a parametric design </a:t>
            </a:r>
            <a:r>
              <a:rPr lang="en-US" b="0" dirty="0" smtClean="0"/>
              <a:t>that can </a:t>
            </a:r>
            <a:r>
              <a:rPr lang="en-US" b="0" dirty="0"/>
              <a:t>be configured properly in order to meet </a:t>
            </a:r>
            <a:r>
              <a:rPr lang="en-US" b="0" dirty="0" smtClean="0"/>
              <a:t>specific system </a:t>
            </a:r>
            <a:r>
              <a:rPr lang="en-US" b="0" dirty="0"/>
              <a:t>requirements and needs in terms of interfaces, FIFOs sizes, clock domains synchronization and </a:t>
            </a:r>
            <a:r>
              <a:rPr lang="en-US" b="0" dirty="0" smtClean="0"/>
              <a:t>functionality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 </a:t>
            </a:r>
            <a:r>
              <a:rPr lang="en-US" b="0" dirty="0"/>
              <a:t>VHDL model of the </a:t>
            </a:r>
            <a:r>
              <a:rPr lang="en-US" b="0" dirty="0" err="1"/>
              <a:t>plasmonics</a:t>
            </a:r>
            <a:r>
              <a:rPr lang="en-US" b="0" dirty="0"/>
              <a:t>-based PHY has been developed in order to be co-simulated with the digital </a:t>
            </a:r>
            <a:r>
              <a:rPr lang="en-US" b="0" dirty="0" smtClean="0"/>
              <a:t>parts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447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19786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72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WP5 Position in Project</a:t>
            </a:r>
          </a:p>
        </p:txBody>
      </p:sp>
      <p:pic>
        <p:nvPicPr>
          <p:cNvPr id="76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417945" cy="47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4932040" y="2204864"/>
            <a:ext cx="2088232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348880"/>
            <a:ext cx="1051256" cy="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087" y="3353685"/>
            <a:ext cx="1014725" cy="5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33051" y="1908813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Contributors: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4221088"/>
            <a:ext cx="1440160" cy="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7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17"/>
            <a:ext cx="7139136" cy="706090"/>
          </a:xfrm>
        </p:spPr>
        <p:txBody>
          <a:bodyPr/>
          <a:lstStyle/>
          <a:p>
            <a:r>
              <a:rPr lang="en-US" dirty="0"/>
              <a:t>Task 5.4 – Signal Generation Module </a:t>
            </a:r>
            <a:r>
              <a:rPr lang="en-US" dirty="0" smtClean="0"/>
              <a:t>Implementation via FPGA</a:t>
            </a:r>
            <a:endParaRPr lang="en-US" dirty="0"/>
          </a:p>
        </p:txBody>
      </p:sp>
      <p:pic>
        <p:nvPicPr>
          <p:cNvPr id="763905" name="Picture 69" descr="Figure 15: Design Compiler Graphical inputs and outp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12" y="1124744"/>
            <a:ext cx="450905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295" y="1124744"/>
            <a:ext cx="40781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After digital design and functional verification phases, the developed </a:t>
            </a:r>
            <a:r>
              <a:rPr lang="en-US" b="0" dirty="0" smtClean="0"/>
              <a:t>VHDL code </a:t>
            </a:r>
            <a:r>
              <a:rPr lang="en-US" b="0" dirty="0"/>
              <a:t>has been </a:t>
            </a:r>
            <a:r>
              <a:rPr lang="en-US" b="0" dirty="0" smtClean="0"/>
              <a:t>synthesized </a:t>
            </a:r>
            <a:r>
              <a:rPr lang="en-US" b="0" dirty="0"/>
              <a:t>in order to get a gate level </a:t>
            </a:r>
            <a:r>
              <a:rPr lang="en-US" b="0" dirty="0" err="1" smtClean="0"/>
              <a:t>netlist</a:t>
            </a:r>
            <a:r>
              <a:rPr lang="en-US" b="0" dirty="0" smtClean="0"/>
              <a:t> of </a:t>
            </a:r>
            <a:r>
              <a:rPr lang="en-US" b="0" dirty="0"/>
              <a:t>the </a:t>
            </a:r>
            <a:r>
              <a:rPr lang="en-US" b="0" dirty="0" smtClean="0"/>
              <a:t>DDCM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</a:t>
            </a:r>
            <a:r>
              <a:rPr lang="en-US" b="0" dirty="0" smtClean="0"/>
              <a:t>synthesis </a:t>
            </a:r>
            <a:r>
              <a:rPr lang="en-US" b="0" dirty="0"/>
              <a:t>environment is fully based on Synopsys </a:t>
            </a:r>
            <a:r>
              <a:rPr lang="en-US" b="0" dirty="0" smtClean="0"/>
              <a:t>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</a:t>
            </a:r>
            <a:r>
              <a:rPr lang="en-US" b="0" dirty="0" smtClean="0"/>
              <a:t>he technologies used for synthesis were CMOS </a:t>
            </a:r>
            <a:r>
              <a:rPr lang="en-US" b="0" dirty="0"/>
              <a:t>65nm and </a:t>
            </a:r>
            <a:r>
              <a:rPr lang="en-US" b="0" dirty="0" smtClean="0"/>
              <a:t>40nm from 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</a:t>
            </a:r>
            <a:r>
              <a:rPr lang="en-US" b="0" dirty="0" smtClean="0"/>
              <a:t> </a:t>
            </a:r>
            <a:r>
              <a:rPr lang="en-US" b="0" dirty="0"/>
              <a:t>flow for the characterization of the digital parts of the DDCM in terms of power consumption has been </a:t>
            </a:r>
            <a:r>
              <a:rPr lang="en-US" b="0" dirty="0" smtClean="0"/>
              <a:t>developed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synthesis flow for FPGA has been carried out with the </a:t>
            </a:r>
            <a:r>
              <a:rPr lang="en-US" b="0" dirty="0" err="1"/>
              <a:t>ZeBu</a:t>
            </a:r>
            <a:r>
              <a:rPr lang="en-US" b="0" dirty="0"/>
              <a:t> equipment in </a:t>
            </a:r>
            <a:r>
              <a:rPr lang="en-US" b="0" dirty="0" smtClean="0"/>
              <a:t>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4339138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The </a:t>
            </a:r>
            <a:r>
              <a:rPr lang="en-US" b="0" dirty="0"/>
              <a:t>synthesis </a:t>
            </a:r>
            <a:r>
              <a:rPr lang="en-US" b="0" dirty="0" smtClean="0"/>
              <a:t>engine in this case translates </a:t>
            </a:r>
            <a:r>
              <a:rPr lang="en-US" b="0" dirty="0"/>
              <a:t>the </a:t>
            </a:r>
            <a:r>
              <a:rPr lang="en-US" b="0" dirty="0" smtClean="0"/>
              <a:t>VHDL design </a:t>
            </a:r>
            <a:r>
              <a:rPr lang="en-US" b="0" dirty="0"/>
              <a:t>into a set of logic structures that can be mapped into the hardware basic logic structures available in the </a:t>
            </a:r>
            <a:r>
              <a:rPr lang="en-US" b="0" dirty="0" err="1"/>
              <a:t>ZeBu</a:t>
            </a:r>
            <a:r>
              <a:rPr lang="en-US" b="0" dirty="0"/>
              <a:t> FPGA chip. </a:t>
            </a:r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dirty="0" smtClean="0"/>
              <a:t>The FPGA chip </a:t>
            </a:r>
            <a:r>
              <a:rPr lang="it-IT" b="0" dirty="0" err="1" smtClean="0"/>
              <a:t>has</a:t>
            </a:r>
            <a:r>
              <a:rPr lang="it-IT" b="0" dirty="0" smtClean="0"/>
              <a:t> </a:t>
            </a:r>
            <a:r>
              <a:rPr lang="it-IT" b="0" dirty="0" err="1" smtClean="0"/>
              <a:t>been</a:t>
            </a:r>
            <a:r>
              <a:rPr lang="it-IT" b="0" dirty="0" smtClean="0"/>
              <a:t> </a:t>
            </a:r>
            <a:r>
              <a:rPr lang="it-IT" b="0" dirty="0" err="1" smtClean="0"/>
              <a:t>verified</a:t>
            </a:r>
            <a:r>
              <a:rPr lang="it-IT" b="0" dirty="0" smtClean="0"/>
              <a:t> with the </a:t>
            </a:r>
            <a:r>
              <a:rPr lang="it-IT" b="0" dirty="0" err="1" smtClean="0"/>
              <a:t>same</a:t>
            </a:r>
            <a:r>
              <a:rPr lang="it-IT" b="0" dirty="0" smtClean="0"/>
              <a:t> </a:t>
            </a:r>
            <a:r>
              <a:rPr lang="it-IT" b="0" dirty="0" err="1" smtClean="0"/>
              <a:t>environment</a:t>
            </a:r>
            <a:r>
              <a:rPr lang="it-IT" b="0" dirty="0" smtClean="0"/>
              <a:t> </a:t>
            </a:r>
            <a:r>
              <a:rPr lang="it-IT" b="0" dirty="0" err="1" smtClean="0"/>
              <a:t>used</a:t>
            </a:r>
            <a:r>
              <a:rPr lang="it-IT" b="0" dirty="0" smtClean="0"/>
              <a:t> for VHDL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637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WP5 largely completed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Optical interfaces designed, fabricated and tested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Coupler dielectric &lt;&gt; </a:t>
            </a:r>
            <a:r>
              <a:rPr lang="en-US" dirty="0" err="1" smtClean="0"/>
              <a:t>plasmonic</a:t>
            </a:r>
            <a:r>
              <a:rPr lang="en-US" dirty="0" smtClean="0"/>
              <a:t> waveguide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Optical filters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Optical beam shapers</a:t>
            </a:r>
          </a:p>
          <a:p>
            <a:pPr marL="0" indent="0">
              <a:lnSpc>
                <a:spcPct val="120000"/>
              </a:lnSpc>
            </a:pPr>
            <a:r>
              <a:rPr lang="en-US" dirty="0" smtClean="0"/>
              <a:t>Electrical interfaces designed and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2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5.1 – Couplers</a:t>
            </a:r>
          </a:p>
          <a:p>
            <a:pPr lvl="1">
              <a:spcAft>
                <a:spcPct val="20000"/>
              </a:spcAft>
              <a:buFont typeface="Arial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Completed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dirty="0" err="1" smtClean="0">
                <a:solidFill>
                  <a:schemeClr val="tx1"/>
                </a:solidFill>
              </a:rPr>
              <a:t>month</a:t>
            </a:r>
            <a:r>
              <a:rPr lang="de-DE" dirty="0" smtClean="0">
                <a:solidFill>
                  <a:schemeClr val="tx1"/>
                </a:solidFill>
              </a:rPr>
              <a:t> 24)</a:t>
            </a: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5.2 – Beam </a:t>
            </a:r>
            <a:r>
              <a:rPr lang="de-DE" dirty="0" err="1" smtClean="0"/>
              <a:t>shapers</a:t>
            </a:r>
            <a:endParaRPr lang="de-DE" dirty="0" smtClean="0"/>
          </a:p>
          <a:p>
            <a:pPr lvl="1">
              <a:spcAft>
                <a:spcPct val="20000"/>
              </a:spcAft>
              <a:buFont typeface="Arial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Finalizing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second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generation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fabrication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5.3 – Filters</a:t>
            </a:r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Completed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dirty="0" err="1" smtClean="0">
                <a:solidFill>
                  <a:schemeClr val="tx1"/>
                </a:solidFill>
              </a:rPr>
              <a:t>month</a:t>
            </a:r>
            <a:r>
              <a:rPr lang="de-DE" dirty="0" smtClean="0">
                <a:solidFill>
                  <a:schemeClr val="tx1"/>
                </a:solidFill>
              </a:rPr>
              <a:t> 18)</a:t>
            </a: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5.4 – </a:t>
            </a:r>
            <a:r>
              <a:rPr lang="en-US" dirty="0"/>
              <a:t>Signal generation module </a:t>
            </a:r>
            <a:r>
              <a:rPr lang="en-US" dirty="0" smtClean="0"/>
              <a:t>design</a:t>
            </a:r>
            <a:endParaRPr lang="de-DE" dirty="0" smtClean="0"/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Completed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dirty="0" err="1" smtClean="0">
                <a:solidFill>
                  <a:schemeClr val="tx1"/>
                </a:solidFill>
              </a:rPr>
              <a:t>month</a:t>
            </a:r>
            <a:r>
              <a:rPr lang="de-DE" dirty="0" smtClean="0">
                <a:solidFill>
                  <a:schemeClr val="tx1"/>
                </a:solidFill>
              </a:rPr>
              <a:t> 18)</a:t>
            </a: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5.5 – DDCM FPGA </a:t>
            </a:r>
            <a:r>
              <a:rPr lang="de-DE" dirty="0" err="1" smtClean="0"/>
              <a:t>implementation</a:t>
            </a:r>
            <a:endParaRPr lang="de-DE" dirty="0" smtClean="0"/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Completed </a:t>
            </a:r>
            <a:r>
              <a:rPr lang="en-GB" smtClean="0">
                <a:solidFill>
                  <a:schemeClr val="tx1"/>
                </a:solidFill>
              </a:rPr>
              <a:t>(month 36)</a:t>
            </a:r>
            <a:endParaRPr lang="en-GB" dirty="0">
              <a:solidFill>
                <a:schemeClr val="tx1"/>
              </a:solidFill>
            </a:endParaRPr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6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498317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r>
              <a:rPr lang="en-US" sz="2400" kern="1200" dirty="0" smtClean="0">
                <a:ea typeface="+mn-ea"/>
              </a:rPr>
              <a:t>Overall Objective :</a:t>
            </a:r>
          </a:p>
          <a:p>
            <a:pPr marL="0" indent="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endParaRPr lang="en-US" sz="2400" kern="1200" dirty="0" smtClean="0">
              <a:ea typeface="+mn-ea"/>
            </a:endParaRPr>
          </a:p>
          <a:p>
            <a:pPr marL="0" indent="0" defTabSz="457200" eaLnBrk="1" hangingPunct="1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r>
              <a:rPr lang="en-US" sz="2400" kern="1200" dirty="0" smtClean="0">
                <a:ea typeface="+mn-ea"/>
              </a:rPr>
              <a:t>Specific Objectives:</a:t>
            </a:r>
            <a:endParaRPr lang="en-US" sz="2400" kern="1200" dirty="0">
              <a:ea typeface="+mn-ea"/>
            </a:endParaRP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Coupling light </a:t>
            </a:r>
            <a:r>
              <a:rPr lang="en-US" sz="2000" kern="1200" dirty="0">
                <a:ea typeface="+mn-ea"/>
              </a:rPr>
              <a:t>between silicon </a:t>
            </a:r>
            <a:r>
              <a:rPr lang="en-US" sz="2000" kern="1200" dirty="0" smtClean="0">
                <a:ea typeface="+mn-ea"/>
              </a:rPr>
              <a:t>backbone </a:t>
            </a:r>
            <a:r>
              <a:rPr lang="en-US" sz="2000" kern="1200" dirty="0">
                <a:ea typeface="+mn-ea"/>
              </a:rPr>
              <a:t>and </a:t>
            </a:r>
            <a:r>
              <a:rPr lang="en-US" sz="2000" kern="1200" dirty="0" err="1">
                <a:ea typeface="+mn-ea"/>
              </a:rPr>
              <a:t>plasmonic</a:t>
            </a:r>
            <a:r>
              <a:rPr lang="en-US" sz="2000" kern="1200" dirty="0">
                <a:ea typeface="+mn-ea"/>
              </a:rPr>
              <a:t> devices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Beam Shaping grating </a:t>
            </a:r>
            <a:r>
              <a:rPr lang="en-US" sz="2000" kern="1200" dirty="0">
                <a:ea typeface="+mn-ea"/>
              </a:rPr>
              <a:t>couplers to direct light between chips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Compact filters </a:t>
            </a:r>
            <a:r>
              <a:rPr lang="en-US" sz="2000" kern="1200" dirty="0">
                <a:ea typeface="+mn-ea"/>
              </a:rPr>
              <a:t>for noise suppression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kern="1200" dirty="0">
                <a:ea typeface="+mn-ea"/>
              </a:rPr>
              <a:t>Specify and implement </a:t>
            </a:r>
            <a:r>
              <a:rPr lang="en-US" sz="2000" b="1" kern="1200" dirty="0">
                <a:ea typeface="+mn-ea"/>
              </a:rPr>
              <a:t>Dual Die Communication Module </a:t>
            </a:r>
            <a:r>
              <a:rPr lang="en-US" sz="2000" kern="1200" dirty="0">
                <a:ea typeface="+mn-ea"/>
              </a:rPr>
              <a:t>(DDCM)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628800"/>
            <a:ext cx="6696744" cy="830997"/>
          </a:xfrm>
          <a:prstGeom prst="rect">
            <a:avLst/>
          </a:prstGeom>
          <a:solidFill>
            <a:srgbClr val="66C0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Design and implement optical and electrical interfaces for </a:t>
            </a:r>
            <a:r>
              <a:rPr lang="en-US" sz="2400" dirty="0" err="1"/>
              <a:t>plasmonic</a:t>
            </a:r>
            <a:r>
              <a:rPr lang="en-US" sz="2400" dirty="0"/>
              <a:t> </a:t>
            </a:r>
            <a:r>
              <a:rPr lang="en-US" sz="2400" dirty="0" smtClean="0"/>
              <a:t>interconnect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79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87304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58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3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03491"/>
              </p:ext>
            </p:extLst>
          </p:nvPr>
        </p:nvGraphicFramePr>
        <p:xfrm>
          <a:off x="179512" y="1340768"/>
          <a:ext cx="8820981" cy="44145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MS25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 on optimized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	</a:t>
                      </a:r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MS26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 with less than 3 dB coupling loss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MS27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of first generation beam shapers and compact optical filters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MS28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with electrical PHY design and verification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MS29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codecs for power consumption reduction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MS30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 on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 with less than 3 dB coupling loss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MS32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compact optical filters and first generation beam shapers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MS33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codecs for error detection and correction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87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3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68663"/>
              </p:ext>
            </p:extLst>
          </p:nvPr>
        </p:nvGraphicFramePr>
        <p:xfrm>
          <a:off x="179512" y="1340768"/>
          <a:ext cx="8820981" cy="185420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MS33</a:t>
                      </a:r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of second generation beam shapers</a:t>
                      </a:r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MS34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Generic DDCM compatible with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PHY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second generation beam shapers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MS36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evolution for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solutions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37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graphicFrame>
        <p:nvGraphicFramePr>
          <p:cNvPr id="3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37922"/>
              </p:ext>
            </p:extLst>
          </p:nvPr>
        </p:nvGraphicFramePr>
        <p:xfrm>
          <a:off x="179512" y="1340768"/>
          <a:ext cx="8820981" cy="468376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D5.1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specification document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with electrical PHY design and verification data base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D5.3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Compact optical filters (2nm bandwidth, &gt;30nm FSR) and first generation beam shapers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D5.4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Generic DDCM compatible with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PHY specification document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D5.5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on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D5.6</a:t>
                      </a:r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Generic DDCM compatible with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PHY design and verification data base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 generation beam shapers (distance 1mm, with bandwidth &gt; 10nm and efficiency &gt; 3dB)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47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1084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8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002060"/>
                </a:solidFill>
              </a:rPr>
              <a:t>Task 5.1 Modeling and Fabrication of SPP Couplers</a:t>
            </a:r>
          </a:p>
        </p:txBody>
      </p:sp>
      <p:pic>
        <p:nvPicPr>
          <p:cNvPr id="721922" name="Grafik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6" b="47150"/>
          <a:stretch/>
        </p:blipFill>
        <p:spPr bwMode="auto">
          <a:xfrm>
            <a:off x="1337651" y="1916832"/>
            <a:ext cx="6468698" cy="14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73040" y="3284984"/>
            <a:ext cx="8203416" cy="2952328"/>
            <a:chOff x="473040" y="3068960"/>
            <a:chExt cx="8203416" cy="2952328"/>
          </a:xfrm>
        </p:grpSpPr>
        <p:pic>
          <p:nvPicPr>
            <p:cNvPr id="721928" name="Grafik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40" y="3068960"/>
              <a:ext cx="8203416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 rot="5400000">
              <a:off x="4368247" y="4361630"/>
              <a:ext cx="12022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endParaRPr lang="de-DE" sz="1400" dirty="0" smtClean="0">
                <a:solidFill>
                  <a:srgbClr val="0000FF"/>
                </a:solidFill>
                <a:latin typeface="Symbol" pitchFamily="18" charset="2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15108" y="962144"/>
            <a:ext cx="8340176" cy="738664"/>
            <a:chOff x="250825" y="2636912"/>
            <a:chExt cx="8340176" cy="738664"/>
          </a:xfrm>
        </p:grpSpPr>
        <p:sp>
          <p:nvSpPr>
            <p:cNvPr id="4" name="Textfeld 3"/>
            <p:cNvSpPr txBox="1"/>
            <p:nvPr/>
          </p:nvSpPr>
          <p:spPr>
            <a:xfrm>
              <a:off x="250825" y="2636912"/>
              <a:ext cx="6265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sz="1800" b="0" dirty="0" smtClean="0"/>
                <a:t>Finite </a:t>
              </a:r>
              <a:r>
                <a:rPr lang="de-DE" sz="1800" b="0" dirty="0" err="1" smtClean="0"/>
                <a:t>Difference</a:t>
              </a:r>
              <a:r>
                <a:rPr lang="de-DE" sz="1800" b="0" dirty="0" smtClean="0"/>
                <a:t> Time Domain (FDTD) </a:t>
              </a:r>
              <a:r>
                <a:rPr lang="de-DE" sz="1800" b="0" dirty="0" err="1" smtClean="0"/>
                <a:t>method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is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used</a:t>
              </a:r>
              <a:endParaRPr lang="en-GB" sz="1800" b="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51766" y="3006244"/>
              <a:ext cx="8339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sz="1800" b="0" dirty="0" err="1" smtClean="0"/>
                <a:t>Couplers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are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optimized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for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their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highest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transmission</a:t>
              </a:r>
              <a:r>
                <a:rPr lang="de-DE" sz="1800" b="0" dirty="0" smtClean="0"/>
                <a:t>  </a:t>
              </a:r>
              <a:endParaRPr lang="en-GB" sz="1800" b="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32040" y="6309320"/>
            <a:ext cx="3249733" cy="369332"/>
          </a:xfrm>
          <a:prstGeom prst="rect">
            <a:avLst/>
          </a:prstGeom>
          <a:solidFill>
            <a:srgbClr val="009C0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Reported in MS25 (month </a:t>
            </a:r>
            <a:r>
              <a:rPr lang="en-US" dirty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5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4782</TotalTime>
  <Words>1322</Words>
  <Application>Microsoft Macintosh PowerPoint</Application>
  <PresentationFormat>On-screen Show (4:3)</PresentationFormat>
  <Paragraphs>305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PowerPoint_Template_IHQ</vt:lpstr>
      <vt:lpstr>MSPhotoEd.3</vt:lpstr>
      <vt:lpstr>PowerPoint Presentation</vt:lpstr>
      <vt:lpstr>WP5 Position in Project</vt:lpstr>
      <vt:lpstr>Objectives</vt:lpstr>
      <vt:lpstr>Tasks</vt:lpstr>
      <vt:lpstr>Milestones</vt:lpstr>
      <vt:lpstr>Milestones</vt:lpstr>
      <vt:lpstr>Deliverables</vt:lpstr>
      <vt:lpstr>Tasks</vt:lpstr>
      <vt:lpstr>Task 5.1 Modeling and Fabrication of SPP Couplers</vt:lpstr>
      <vt:lpstr>Task 5.1 Modeling and Fabrication of SPP Couplers</vt:lpstr>
      <vt:lpstr>Task 5.1 Modeling and Fabrication of SPP Couplers</vt:lpstr>
      <vt:lpstr>Tasks</vt:lpstr>
      <vt:lpstr>Task 5.2 – Optical Beam Steerers</vt:lpstr>
      <vt:lpstr>Task 5.2 – Optical Beam Steerers</vt:lpstr>
      <vt:lpstr>Task 5.2 – Optical Beam Steerers</vt:lpstr>
      <vt:lpstr>Tasks</vt:lpstr>
      <vt:lpstr>Tasks</vt:lpstr>
      <vt:lpstr>Task 5.4 – Signal Generation Module Design</vt:lpstr>
      <vt:lpstr>Tasks</vt:lpstr>
      <vt:lpstr>Task 5.4 – Signal Generation Module Implementation via FPGA</vt:lpstr>
      <vt:lpstr>Summary</vt:lpstr>
      <vt:lpstr>Outlook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Dries Van Thourhout</cp:lastModifiedBy>
  <cp:revision>454</cp:revision>
  <cp:lastPrinted>2014-11-04T20:04:14Z</cp:lastPrinted>
  <dcterms:created xsi:type="dcterms:W3CDTF">2010-01-08T09:05:51Z</dcterms:created>
  <dcterms:modified xsi:type="dcterms:W3CDTF">2014-11-05T11:22:31Z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40488629</vt:i4>
  </property>
  <property fmtid="{D5CDD505-2E9C-101B-9397-08002B2CF9AE}" pid="3" name="_EmailSubject">
    <vt:lpwstr/>
  </property>
  <property fmtid="{D5CDD505-2E9C-101B-9397-08002B2CF9AE}" pid="4" name="_AuthorEmail">
    <vt:lpwstr>martin.sommer@kit.edu</vt:lpwstr>
  </property>
  <property fmtid="{D5CDD505-2E9C-101B-9397-08002B2CF9AE}" pid="5" name="_AuthorEmailDisplayName">
    <vt:lpwstr>Sommer, Martin (IMT)</vt:lpwstr>
  </property>
</Properties>
</file>