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0" r:id="rId2"/>
    <p:sldId id="446" r:id="rId3"/>
    <p:sldId id="447" r:id="rId4"/>
    <p:sldId id="448" r:id="rId5"/>
    <p:sldId id="449" r:id="rId6"/>
    <p:sldId id="450" r:id="rId7"/>
    <p:sldId id="451" r:id="rId8"/>
    <p:sldId id="452" r:id="rId9"/>
    <p:sldId id="453" r:id="rId10"/>
    <p:sldId id="454" r:id="rId1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rgbClr val="220060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00DD"/>
    <a:srgbClr val="FFC94C"/>
    <a:srgbClr val="FFDC38"/>
    <a:srgbClr val="220060"/>
    <a:srgbClr val="262FDA"/>
    <a:srgbClr val="5A42BE"/>
    <a:srgbClr val="FBEEAD"/>
    <a:srgbClr val="66FFCC"/>
    <a:srgbClr val="FF0000"/>
    <a:srgbClr val="DBE5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24" autoAdjust="0"/>
    <p:restoredTop sz="93081" autoAdjust="0"/>
  </p:normalViewPr>
  <p:slideViewPr>
    <p:cSldViewPr>
      <p:cViewPr>
        <p:scale>
          <a:sx n="75" d="100"/>
          <a:sy n="75" d="100"/>
        </p:scale>
        <p:origin x="-110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/>
            <a:fld id="{23CF98DF-0AD2-1D42-A7E5-4C5009023063}" type="slidenum">
              <a:rPr lang="en-US" sz="1000" b="0">
                <a:solidFill>
                  <a:schemeClr val="tx1"/>
                </a:solidFill>
                <a:latin typeface="Tahoma" charset="0"/>
              </a:rPr>
              <a:pPr algn="r" eaLnBrk="0" hangingPunct="0"/>
              <a:t>‹#›</a:t>
            </a:fld>
            <a:endParaRPr lang="en-US" sz="1000" b="0">
              <a:solidFill>
                <a:schemeClr val="tx1"/>
              </a:solidFill>
              <a:latin typeface="Tahoma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/>
            <a:r>
              <a:rPr lang="en-US" sz="800" b="0">
                <a:solidFill>
                  <a:schemeClr val="tx1"/>
                </a:solidFill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568110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55737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391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563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60350"/>
          <a:ext cx="1485900" cy="1071563"/>
        </p:xfrm>
        <a:graphic>
          <a:graphicData uri="http://schemas.openxmlformats.org/presentationml/2006/ole">
            <p:oleObj spid="_x0000_s762032" r:id="rId4" imgW="3895238" imgH="2809524" progId="">
              <p:embed/>
            </p:oleObj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4651375"/>
            <a:ext cx="32400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3276600" y="4724400"/>
            <a:ext cx="5616575" cy="88106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Nano Scale Disruptive Silicon-Plasmonic Platform for Chip-to-Chip Interconnection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solidFill>
                  <a:schemeClr val="tx1"/>
                </a:solidFill>
              </a:rPr>
              <a:t>www.navolchi.eu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664777" y="333375"/>
            <a:ext cx="6317435" cy="115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i="1" dirty="0">
                <a:solidFill>
                  <a:schemeClr val="tx1"/>
                </a:solidFill>
              </a:rPr>
              <a:t>NAVOLCHI</a:t>
            </a:r>
            <a:r>
              <a:rPr lang="en-US" dirty="0"/>
              <a:t> 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/>
              <a:t>Review Meeting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November </a:t>
            </a:r>
            <a:r>
              <a:rPr lang="en-US" sz="1800" dirty="0" smtClean="0"/>
              <a:t>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2014, </a:t>
            </a:r>
            <a:r>
              <a:rPr lang="en-US" sz="1800" dirty="0"/>
              <a:t>Brussels</a:t>
            </a:r>
            <a:endParaRPr lang="de-DE" sz="1800" dirty="0"/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7451725" y="1452563"/>
            <a:ext cx="1439863" cy="3302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FP7-ICT-2011-7</a:t>
            </a:r>
          </a:p>
          <a:p>
            <a:pPr eaLnBrk="1" hangingPunct="1">
              <a:lnSpc>
                <a:spcPct val="90000"/>
              </a:lnSpc>
            </a:pPr>
            <a:r>
              <a:rPr lang="en-US" sz="1200">
                <a:solidFill>
                  <a:schemeClr val="tx1"/>
                </a:solidFill>
              </a:rPr>
              <a:t>GA 288869</a:t>
            </a:r>
          </a:p>
        </p:txBody>
      </p:sp>
    </p:spTree>
    <p:extLst>
      <p:ext uri="{BB962C8B-B14F-4D97-AF65-F5344CB8AC3E}">
        <p14:creationId xmlns:p14="http://schemas.microsoft.com/office/powerpoint/2010/main" xmlns="" val="1648107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023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1138" y="333375"/>
            <a:ext cx="2125662" cy="57927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80975" y="333375"/>
            <a:ext cx="6227763" cy="5792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44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187325"/>
            <a:ext cx="7416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l-GR" noProof="0" smtClean="0"/>
          </a:p>
        </p:txBody>
      </p:sp>
    </p:spTree>
    <p:extLst>
      <p:ext uri="{BB962C8B-B14F-4D97-AF65-F5344CB8AC3E}">
        <p14:creationId xmlns:p14="http://schemas.microsoft.com/office/powerpoint/2010/main" xmlns="" val="178494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152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10569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524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06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291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5273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237755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249428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76" name="Picture 49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" y="6130925"/>
            <a:ext cx="17446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7325"/>
            <a:ext cx="741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651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200">
                <a:solidFill>
                  <a:schemeClr val="tx1"/>
                </a:solidFill>
              </a:rPr>
              <a:t>N</a:t>
            </a:r>
            <a:r>
              <a:rPr lang="en-US" sz="1200"/>
              <a:t>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651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lnSpc>
                <a:spcPct val="100000"/>
              </a:lnSpc>
            </a:pPr>
            <a:fld id="{C5A7106A-3D2B-FE4D-913C-1E022C7DA529}" type="slidenum">
              <a:rPr lang="en-US" sz="1400"/>
              <a:pPr algn="l">
                <a:lnSpc>
                  <a:spcPct val="100000"/>
                </a:lnSpc>
              </a:pPr>
              <a:t>‹#›</a:t>
            </a:fld>
            <a:endParaRPr lang="en-US" sz="1400"/>
          </a:p>
        </p:txBody>
      </p:sp>
      <p:graphicFrame>
        <p:nvGraphicFramePr>
          <p:cNvPr id="60470" name="Object 54"/>
          <p:cNvGraphicFramePr>
            <a:graphicFrameLocks noChangeAspect="1"/>
          </p:cNvGraphicFramePr>
          <p:nvPr/>
        </p:nvGraphicFramePr>
        <p:xfrm>
          <a:off x="7740650" y="115888"/>
          <a:ext cx="1143000" cy="823912"/>
        </p:xfrm>
        <a:graphic>
          <a:graphicData uri="http://schemas.openxmlformats.org/presentationml/2006/ole">
            <p:oleObj spid="_x0000_s60654" r:id="rId16" imgW="3895238" imgH="2809524" progId="">
              <p:embed/>
            </p:oleObj>
          </a:graphicData>
        </a:graphic>
      </p:graphicFrame>
      <p:cxnSp>
        <p:nvCxnSpPr>
          <p:cNvPr id="60475" name="Gerade Verbindung 10"/>
          <p:cNvCxnSpPr>
            <a:cxnSpLocks noChangeShapeType="1"/>
          </p:cNvCxnSpPr>
          <p:nvPr/>
        </p:nvCxnSpPr>
        <p:spPr bwMode="auto">
          <a:xfrm>
            <a:off x="1619250" y="6430963"/>
            <a:ext cx="7310438" cy="22225"/>
          </a:xfrm>
          <a:prstGeom prst="line">
            <a:avLst/>
          </a:prstGeom>
          <a:noFill/>
          <a:ln w="19050">
            <a:solidFill>
              <a:srgbClr val="262FD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0477" name="Gerade Verbindung 10"/>
          <p:cNvCxnSpPr>
            <a:cxnSpLocks noChangeShapeType="1"/>
          </p:cNvCxnSpPr>
          <p:nvPr/>
        </p:nvCxnSpPr>
        <p:spPr bwMode="auto">
          <a:xfrm>
            <a:off x="177800" y="765175"/>
            <a:ext cx="741838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  <a:ea typeface="ＭＳ Ｐゴシック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  <a:ea typeface="ＭＳ Ｐゴシック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  <a:ea typeface="ＭＳ Ｐゴシック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  <a:ea typeface="ＭＳ Ｐゴシック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charset="0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7" name="Text Box 10"/>
          <p:cNvSpPr txBox="1">
            <a:spLocks noChangeArrowheads="1"/>
          </p:cNvSpPr>
          <p:nvPr/>
        </p:nvSpPr>
        <p:spPr bwMode="auto">
          <a:xfrm>
            <a:off x="0" y="2133600"/>
            <a:ext cx="9144000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</a:rPr>
              <a:t>Work Package </a:t>
            </a:r>
            <a:r>
              <a:rPr lang="en-US" sz="2000" dirty="0" smtClean="0">
                <a:solidFill>
                  <a:schemeClr val="bg1"/>
                </a:solidFill>
              </a:rPr>
              <a:t>7 </a:t>
            </a:r>
            <a:r>
              <a:rPr lang="en-US" sz="2000" dirty="0">
                <a:solidFill>
                  <a:schemeClr val="bg1"/>
                </a:solidFill>
              </a:rPr>
              <a:t>Presentation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</a:rPr>
              <a:t>“Project NAVOLCHI”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u="sng" dirty="0" smtClean="0">
                <a:solidFill>
                  <a:schemeClr val="bg1"/>
                </a:solidFill>
              </a:rPr>
              <a:t>Christoforos Kachris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</a:rPr>
              <a:t>Thymios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Lallas</a:t>
            </a:r>
            <a:r>
              <a:rPr lang="en-US" sz="2000" dirty="0" smtClean="0">
                <a:solidFill>
                  <a:schemeClr val="bg1"/>
                </a:solidFill>
              </a:rPr>
              <a:t>, Dimitris </a:t>
            </a:r>
            <a:r>
              <a:rPr lang="en-US" sz="2000" dirty="0" err="1" smtClean="0">
                <a:solidFill>
                  <a:schemeClr val="bg1"/>
                </a:solidFill>
              </a:rPr>
              <a:t>Klonidis</a:t>
            </a:r>
            <a:r>
              <a:rPr lang="en-US" sz="2000" dirty="0" smtClean="0">
                <a:solidFill>
                  <a:schemeClr val="bg1"/>
                </a:solidFill>
              </a:rPr>
              <a:t>, Ioannis Tomkos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Athens Information Technology, Greece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Task 7.2 Exploitation</a:t>
            </a:r>
            <a:endParaRPr lang="el-GR" sz="3200" smtClean="0"/>
          </a:p>
        </p:txBody>
      </p:sp>
      <p:sp>
        <p:nvSpPr>
          <p:cNvPr id="44036" name="Rectangle 7"/>
          <p:cNvSpPr>
            <a:spLocks noChangeArrowheads="1"/>
          </p:cNvSpPr>
          <p:nvPr/>
        </p:nvSpPr>
        <p:spPr bwMode="auto">
          <a:xfrm>
            <a:off x="684213" y="836613"/>
            <a:ext cx="612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6213" indent="-176213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s-ES" sz="2000">
                <a:solidFill>
                  <a:srgbClr val="0000DD"/>
                </a:solidFill>
                <a:ea typeface="ＭＳ Ｐゴシック" panose="020B0600070205080204" pitchFamily="34" charset="-128"/>
              </a:rPr>
              <a:t>II. Theses</a:t>
            </a:r>
            <a:endParaRPr lang="de-DE" sz="2000">
              <a:solidFill>
                <a:srgbClr val="0000DD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11560" y="908720"/>
            <a:ext cx="7345363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1950" indent="-3619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sz="1800" dirty="0"/>
              <a:t>     </a:t>
            </a:r>
            <a:endParaRPr lang="en-US" sz="1800" b="0" dirty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1600" b="0" dirty="0"/>
              <a:t>(</a:t>
            </a:r>
            <a:r>
              <a:rPr lang="en-US" sz="1600" dirty="0"/>
              <a:t>KIT</a:t>
            </a:r>
            <a:r>
              <a:rPr lang="en-US" sz="1600" b="0" dirty="0"/>
              <a:t>) </a:t>
            </a:r>
            <a:r>
              <a:rPr lang="en-US" sz="1600" b="0" dirty="0" smtClean="0"/>
              <a:t>Claus </a:t>
            </a:r>
            <a:r>
              <a:rPr lang="en-US" sz="1600" b="0" dirty="0" err="1"/>
              <a:t>Gaertner,“Plasmonic</a:t>
            </a:r>
            <a:r>
              <a:rPr lang="en-US" sz="1600" b="0" dirty="0"/>
              <a:t> Modulators” (master thesis)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1600" b="0" dirty="0" smtClean="0"/>
              <a:t>(</a:t>
            </a:r>
            <a:r>
              <a:rPr lang="en-US" sz="1600" dirty="0" err="1"/>
              <a:t>UGent</a:t>
            </a:r>
            <a:r>
              <a:rPr lang="en-US" sz="1600" b="0" dirty="0"/>
              <a:t>) </a:t>
            </a:r>
            <a:r>
              <a:rPr lang="en-US" sz="1600" b="0" dirty="0" err="1"/>
              <a:t>Sukumar</a:t>
            </a:r>
            <a:r>
              <a:rPr lang="en-US" sz="1600" b="0" dirty="0"/>
              <a:t> </a:t>
            </a:r>
            <a:r>
              <a:rPr lang="en-US" sz="1600" b="0" dirty="0" err="1"/>
              <a:t>Rudra</a:t>
            </a:r>
            <a:r>
              <a:rPr lang="en-US" sz="1600" b="0" dirty="0"/>
              <a:t>, “Diffractive Micro-Electromechanical Structures in Si </a:t>
            </a:r>
            <a:r>
              <a:rPr lang="en-US" sz="1600" b="0" dirty="0" smtClean="0"/>
              <a:t>and </a:t>
            </a:r>
            <a:r>
              <a:rPr lang="en-US" sz="1600" b="0" dirty="0" err="1" smtClean="0"/>
              <a:t>SiGe</a:t>
            </a:r>
            <a:r>
              <a:rPr lang="en-US" sz="1600" b="0" dirty="0"/>
              <a:t>” (PhD Thesis).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1600" b="0" dirty="0" smtClean="0"/>
              <a:t>(</a:t>
            </a:r>
            <a:r>
              <a:rPr lang="en-US" sz="1600" dirty="0"/>
              <a:t>IMEC/</a:t>
            </a:r>
            <a:r>
              <a:rPr lang="en-US" sz="1600" dirty="0" err="1"/>
              <a:t>UGent</a:t>
            </a:r>
            <a:r>
              <a:rPr lang="en-US" sz="1600" b="0" dirty="0"/>
              <a:t>) Floris </a:t>
            </a:r>
            <a:r>
              <a:rPr lang="en-US" sz="1600" b="0" dirty="0" err="1"/>
              <a:t>Taillieu</a:t>
            </a:r>
            <a:r>
              <a:rPr lang="en-US" sz="1600" b="0" dirty="0"/>
              <a:t>, “Broadband colloidal quantum dot LED for </a:t>
            </a:r>
            <a:r>
              <a:rPr lang="en-US" sz="1600" b="0" dirty="0" smtClean="0"/>
              <a:t>active </a:t>
            </a:r>
            <a:r>
              <a:rPr lang="en-US" sz="1600" b="0" dirty="0" err="1" smtClean="0"/>
              <a:t>plasmonics</a:t>
            </a:r>
            <a:r>
              <a:rPr lang="en-US" sz="1600" b="0" dirty="0"/>
              <a:t>” (master thesis).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1600" b="0" dirty="0" smtClean="0"/>
              <a:t>(</a:t>
            </a:r>
            <a:r>
              <a:rPr lang="en-US" sz="1600" dirty="0" smtClean="0"/>
              <a:t>IMEC/</a:t>
            </a:r>
            <a:r>
              <a:rPr lang="en-US" sz="1600" dirty="0" err="1" smtClean="0"/>
              <a:t>UGent</a:t>
            </a:r>
            <a:r>
              <a:rPr lang="en-US" sz="1600" b="0" dirty="0"/>
              <a:t>) Qi Lu, “Colloidal </a:t>
            </a:r>
            <a:r>
              <a:rPr lang="en-US" sz="1600" b="0" dirty="0" err="1"/>
              <a:t>Nanocrystal</a:t>
            </a:r>
            <a:r>
              <a:rPr lang="en-US" sz="1600" b="0" dirty="0"/>
              <a:t> Light Sources on Silicon”, (</a:t>
            </a:r>
            <a:r>
              <a:rPr lang="en-US" sz="1600" b="0" dirty="0" smtClean="0"/>
              <a:t>master thesis</a:t>
            </a:r>
            <a:r>
              <a:rPr lang="en-US" sz="1600" b="0" dirty="0"/>
              <a:t>).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1600" b="0" dirty="0" smtClean="0"/>
              <a:t>(</a:t>
            </a:r>
            <a:r>
              <a:rPr lang="en-US" sz="1600" dirty="0" smtClean="0"/>
              <a:t>UVEG</a:t>
            </a:r>
            <a:r>
              <a:rPr lang="en-US" sz="1600" b="0" dirty="0" smtClean="0"/>
              <a:t>) Henry </a:t>
            </a:r>
            <a:r>
              <a:rPr lang="en-US" sz="1600" b="0" dirty="0" err="1" smtClean="0"/>
              <a:t>Gordillo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Millán</a:t>
            </a:r>
            <a:r>
              <a:rPr lang="en-US" sz="1600" b="0" dirty="0" smtClean="0"/>
              <a:t>, PhD thesis entitled “</a:t>
            </a:r>
            <a:r>
              <a:rPr lang="en-US" sz="1600" b="0" dirty="0" err="1" smtClean="0"/>
              <a:t>Guías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ópticas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activas</a:t>
            </a:r>
            <a:r>
              <a:rPr lang="en-US" sz="1600" b="0" dirty="0" smtClean="0"/>
              <a:t> de </a:t>
            </a:r>
            <a:r>
              <a:rPr lang="en-US" sz="1600" b="0" dirty="0" err="1" smtClean="0"/>
              <a:t>polímero</a:t>
            </a:r>
            <a:r>
              <a:rPr lang="en-US" sz="1600" b="0" dirty="0" smtClean="0"/>
              <a:t> con </a:t>
            </a:r>
            <a:r>
              <a:rPr lang="en-US" sz="1600" b="0" dirty="0" err="1" smtClean="0"/>
              <a:t>puntos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cuánticos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coloidales</a:t>
            </a:r>
            <a:r>
              <a:rPr lang="en-US" sz="1600" b="0" dirty="0" smtClean="0"/>
              <a:t>” (“Active optical waveguides based on polymers containing colloidal quantum dots</a:t>
            </a:r>
            <a:r>
              <a:rPr lang="en-US" sz="1600" b="0" dirty="0" smtClean="0"/>
              <a:t>”)</a:t>
            </a:r>
            <a:endParaRPr lang="en-US" sz="1600" b="0" dirty="0" smtClean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1600" b="0" dirty="0" smtClean="0"/>
              <a:t>(</a:t>
            </a:r>
            <a:r>
              <a:rPr lang="en-US" sz="1600" dirty="0"/>
              <a:t>UVEG</a:t>
            </a:r>
            <a:r>
              <a:rPr lang="en-US" sz="1600" b="0" dirty="0"/>
              <a:t>) Mari Luz </a:t>
            </a:r>
            <a:r>
              <a:rPr lang="en-US" sz="1600" b="0" dirty="0" err="1"/>
              <a:t>Martínez</a:t>
            </a:r>
            <a:r>
              <a:rPr lang="en-US" sz="1600" b="0" dirty="0"/>
              <a:t> Marco, PhD thesis on conducting polymers </a:t>
            </a:r>
            <a:r>
              <a:rPr lang="en-US" sz="1600" b="0" dirty="0" smtClean="0"/>
              <a:t>containing metal </a:t>
            </a:r>
            <a:r>
              <a:rPr lang="en-US" sz="1600" b="0" dirty="0"/>
              <a:t>nanoparticles and metal </a:t>
            </a:r>
            <a:r>
              <a:rPr lang="en-US" sz="1600" b="0" dirty="0" err="1"/>
              <a:t>nano</a:t>
            </a:r>
            <a:r>
              <a:rPr lang="en-US" sz="1600" b="0" dirty="0"/>
              <a:t>- and micro-structures using </a:t>
            </a:r>
            <a:r>
              <a:rPr lang="en-US" sz="1600" b="0" dirty="0" smtClean="0"/>
              <a:t>polymer-based </a:t>
            </a:r>
            <a:r>
              <a:rPr lang="en-US" sz="1600" b="0" dirty="0" smtClean="0"/>
              <a:t>patterns</a:t>
            </a:r>
            <a:endParaRPr lang="en-US" sz="1600" b="0" dirty="0" smtClean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1600" b="0" dirty="0"/>
              <a:t>(</a:t>
            </a:r>
            <a:r>
              <a:rPr lang="en-US" sz="1600" dirty="0"/>
              <a:t>UVEG</a:t>
            </a:r>
            <a:r>
              <a:rPr lang="en-US" sz="1600" b="0" dirty="0"/>
              <a:t>) </a:t>
            </a:r>
            <a:r>
              <a:rPr lang="en-US" sz="1600" b="0" dirty="0" err="1"/>
              <a:t>Víctor</a:t>
            </a:r>
            <a:r>
              <a:rPr lang="en-US" sz="1600" b="0" dirty="0"/>
              <a:t> </a:t>
            </a:r>
            <a:r>
              <a:rPr lang="en-US" sz="1600" b="0" dirty="0" err="1"/>
              <a:t>Latorre</a:t>
            </a:r>
            <a:r>
              <a:rPr lang="en-US" sz="1600" b="0" dirty="0"/>
              <a:t> </a:t>
            </a:r>
            <a:r>
              <a:rPr lang="en-US" sz="1600" b="0" dirty="0" err="1"/>
              <a:t>Garrido</a:t>
            </a:r>
            <a:r>
              <a:rPr lang="en-US" sz="1600" b="0" dirty="0"/>
              <a:t>, “</a:t>
            </a:r>
            <a:r>
              <a:rPr lang="en-US" sz="1600" b="0" dirty="0" err="1"/>
              <a:t>Propiedades</a:t>
            </a:r>
            <a:r>
              <a:rPr lang="en-US" sz="1600" b="0" dirty="0"/>
              <a:t> </a:t>
            </a:r>
            <a:r>
              <a:rPr lang="en-US" sz="1600" b="0" dirty="0" err="1"/>
              <a:t>Eléctricas</a:t>
            </a:r>
            <a:r>
              <a:rPr lang="en-US" sz="1600" b="0" dirty="0"/>
              <a:t> y </a:t>
            </a:r>
            <a:r>
              <a:rPr lang="en-US" sz="1600" b="0" dirty="0" err="1"/>
              <a:t>Ópticas</a:t>
            </a:r>
            <a:r>
              <a:rPr lang="en-US" sz="1600" b="0" dirty="0"/>
              <a:t> del PMMA 3TAu</a:t>
            </a:r>
            <a:r>
              <a:rPr lang="en-US" sz="1600" b="0" dirty="0" smtClean="0"/>
              <a:t>” (“</a:t>
            </a:r>
            <a:r>
              <a:rPr lang="en-US" sz="1600" b="0" dirty="0"/>
              <a:t>Optical and electrical properties of PMMA-3T-Au”) (master thesis</a:t>
            </a:r>
            <a:r>
              <a:rPr lang="en-US" sz="1600" b="0" dirty="0" smtClean="0"/>
              <a:t>)</a:t>
            </a:r>
            <a:endParaRPr lang="en-US" sz="1600" b="0" dirty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1600" b="0" dirty="0" smtClean="0"/>
              <a:t>(</a:t>
            </a:r>
            <a:r>
              <a:rPr lang="en-US" sz="1600" dirty="0"/>
              <a:t>UVEG</a:t>
            </a:r>
            <a:r>
              <a:rPr lang="en-US" sz="1600" b="0" dirty="0"/>
              <a:t>) Alberto </a:t>
            </a:r>
            <a:r>
              <a:rPr lang="en-US" sz="1600" b="0" dirty="0" err="1"/>
              <a:t>Maulu</a:t>
            </a:r>
            <a:r>
              <a:rPr lang="en-US" sz="1600" b="0" dirty="0"/>
              <a:t>, PhD thesis on </a:t>
            </a:r>
            <a:r>
              <a:rPr lang="en-US" sz="1600" b="0" dirty="0" err="1"/>
              <a:t>PbS</a:t>
            </a:r>
            <a:r>
              <a:rPr lang="en-US" sz="1600" b="0" dirty="0"/>
              <a:t> quantum dot layers </a:t>
            </a:r>
            <a:r>
              <a:rPr lang="en-US" sz="1600" b="0" dirty="0" smtClean="0"/>
              <a:t>for developing </a:t>
            </a:r>
            <a:r>
              <a:rPr lang="en-US" sz="1600" b="0" dirty="0" err="1" smtClean="0"/>
              <a:t>photodetectors</a:t>
            </a:r>
            <a:r>
              <a:rPr lang="en-US" sz="1600" b="0" dirty="0" smtClean="0"/>
              <a:t> </a:t>
            </a:r>
            <a:r>
              <a:rPr lang="en-US" sz="1600" b="0" dirty="0"/>
              <a:t>at telecom wavelengths </a:t>
            </a:r>
          </a:p>
        </p:txBody>
      </p:sp>
    </p:spTree>
    <p:extLst>
      <p:ext uri="{BB962C8B-B14F-4D97-AF65-F5344CB8AC3E}">
        <p14:creationId xmlns:p14="http://schemas.microsoft.com/office/powerpoint/2010/main" xmlns="" val="28265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002060"/>
                </a:solidFill>
              </a:rPr>
              <a:t>Outline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12800" indent="-8128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1270000" indent="-8128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727200" indent="-8128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2184400" indent="-8128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641600" indent="-8128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3098800" indent="-812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3556000" indent="-812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4013200" indent="-812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4470400" indent="-8128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WP7 Position in Project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Objectives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Tasks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Milestones and Deliverables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Status of Work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Summary and Outlook</a:t>
            </a:r>
          </a:p>
        </p:txBody>
      </p:sp>
    </p:spTree>
    <p:extLst>
      <p:ext uri="{BB962C8B-B14F-4D97-AF65-F5344CB8AC3E}">
        <p14:creationId xmlns:p14="http://schemas.microsoft.com/office/powerpoint/2010/main" xmlns="" val="28590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WP7 Position in Project</a:t>
            </a:r>
            <a:endParaRPr lang="el-GR" sz="3200" smtClean="0"/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3276600" y="1628775"/>
            <a:ext cx="9144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/>
          </a:p>
        </p:txBody>
      </p:sp>
      <p:pic>
        <p:nvPicPr>
          <p:cNvPr id="6148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25538"/>
            <a:ext cx="6383337" cy="472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 bwMode="auto">
          <a:xfrm>
            <a:off x="1441805" y="5081214"/>
            <a:ext cx="5611597" cy="957974"/>
          </a:xfrm>
          <a:prstGeom prst="roundRect">
            <a:avLst/>
          </a:prstGeom>
          <a:noFill/>
          <a:ln w="0" cap="flat" cmpd="sng" algn="ctr">
            <a:solidFill>
              <a:srgbClr val="00B0F0">
                <a:alpha val="3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glow rad="254000">
              <a:srgbClr val="00B0F0"/>
            </a:glow>
          </a:effec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rgbClr val="22006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  <a:defRPr/>
            </a:pPr>
            <a:endParaRPr lang="en-US" sz="2000" b="0" smtClean="0">
              <a:solidFill>
                <a:srgbClr val="000000"/>
              </a:solidFill>
            </a:endParaRP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7308850" y="1484313"/>
            <a:ext cx="164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Contributors:</a:t>
            </a:r>
          </a:p>
        </p:txBody>
      </p:sp>
      <p:pic>
        <p:nvPicPr>
          <p:cNvPr id="6153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989138"/>
            <a:ext cx="6858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781300"/>
            <a:ext cx="762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8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188" y="3573463"/>
            <a:ext cx="9604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9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661025"/>
            <a:ext cx="11969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0" name="Picture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149725"/>
            <a:ext cx="1096962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9163" y="5157788"/>
            <a:ext cx="1874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25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002060"/>
                </a:solidFill>
              </a:rPr>
              <a:t>Objectives</a:t>
            </a:r>
            <a:endParaRPr lang="en-US" sz="3200" smtClean="0">
              <a:solidFill>
                <a:srgbClr val="FF0000"/>
              </a:solidFill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55650" y="908050"/>
            <a:ext cx="7345363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1950" indent="-3619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sz="1800"/>
              <a:t>     </a:t>
            </a:r>
            <a:endParaRPr lang="en-US" sz="1800" b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Dissemination through paper submission </a:t>
            </a:r>
            <a:r>
              <a:rPr lang="en-US" sz="2000" b="0"/>
              <a:t>to high quality scientific journals and conferences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en-US" sz="100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Organizing workshops </a:t>
            </a:r>
            <a:r>
              <a:rPr lang="en-US" sz="2000" b="0"/>
              <a:t>&amp;</a:t>
            </a:r>
            <a:r>
              <a:rPr lang="en-US" sz="2000"/>
              <a:t> seminars </a:t>
            </a:r>
            <a:r>
              <a:rPr lang="en-US" sz="2000" b="0"/>
              <a:t>on NAVOLCHI technology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en-US" sz="100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 b="0"/>
              <a:t>Dissemination through the</a:t>
            </a:r>
            <a:r>
              <a:rPr lang="en-US" sz="2000"/>
              <a:t> website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en-US" sz="100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 b="0"/>
              <a:t>Issuing</a:t>
            </a:r>
            <a:r>
              <a:rPr lang="en-US" sz="2000"/>
              <a:t> press releases </a:t>
            </a:r>
            <a:r>
              <a:rPr lang="en-US" sz="2000" b="0"/>
              <a:t>and</a:t>
            </a:r>
            <a:r>
              <a:rPr lang="en-US" sz="2000"/>
              <a:t> brochures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en-US" sz="100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/>
              <a:t>Patents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en-US" sz="100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it-IT" sz="2000"/>
              <a:t>Theses </a:t>
            </a:r>
            <a:r>
              <a:rPr lang="it-IT" sz="2000" b="0"/>
              <a:t>at partners’ institutes</a:t>
            </a:r>
          </a:p>
        </p:txBody>
      </p:sp>
    </p:spTree>
    <p:extLst>
      <p:ext uri="{BB962C8B-B14F-4D97-AF65-F5344CB8AC3E}">
        <p14:creationId xmlns:p14="http://schemas.microsoft.com/office/powerpoint/2010/main" xmlns="" val="245567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Tasks</a:t>
            </a:r>
            <a:endParaRPr lang="el-GR" sz="3200" smtClean="0"/>
          </a:p>
        </p:txBody>
      </p:sp>
      <p:graphicFrame>
        <p:nvGraphicFramePr>
          <p:cNvPr id="27701" name="Group 53"/>
          <p:cNvGraphicFramePr>
            <a:graphicFrameLocks noGrp="1"/>
          </p:cNvGraphicFramePr>
          <p:nvPr>
            <p:ph idx="1"/>
          </p:nvPr>
        </p:nvGraphicFramePr>
        <p:xfrm>
          <a:off x="468313" y="1268413"/>
          <a:ext cx="8229600" cy="3024506"/>
        </p:xfrm>
        <a:graphic>
          <a:graphicData uri="http://schemas.openxmlformats.org/drawingml/2006/table">
            <a:tbl>
              <a:tblPr/>
              <a:tblGrid>
                <a:gridCol w="1093787"/>
                <a:gridCol w="5632450"/>
                <a:gridCol w="1503363"/>
              </a:tblGrid>
              <a:tr h="576263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Names of the Tasks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Period [months]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 7.1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Dissemination of results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 7.2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Exploitation of results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–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 7.3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Promotion of Results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–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254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Milestones</a:t>
            </a:r>
            <a:endParaRPr lang="el-GR" sz="3200" smtClean="0"/>
          </a:p>
        </p:txBody>
      </p:sp>
      <p:graphicFrame>
        <p:nvGraphicFramePr>
          <p:cNvPr id="29791" name="Group 9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9320285"/>
              </p:ext>
            </p:extLst>
          </p:nvPr>
        </p:nvGraphicFramePr>
        <p:xfrm>
          <a:off x="395288" y="1341438"/>
          <a:ext cx="8424862" cy="3896487"/>
        </p:xfrm>
        <a:graphic>
          <a:graphicData uri="http://schemas.openxmlformats.org/drawingml/2006/table">
            <a:tbl>
              <a:tblPr/>
              <a:tblGrid>
                <a:gridCol w="793750"/>
                <a:gridCol w="5634037"/>
                <a:gridCol w="884238"/>
                <a:gridCol w="1112837"/>
              </a:tblGrid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Names of the Milestones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Dissemination of activities in the project’s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 site and continuous update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 release on start of project distributed to the public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Identification of possible contributions to the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 partners for commercialization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 of workshop on silicon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photonics interface for chip-to-chip communication*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TU/e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MS48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web site for NAVOLCHI prepared to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 open for at least another year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MS49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 release distributed comprising key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results with a public target audience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5536" y="5291916"/>
            <a:ext cx="1281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*In </a:t>
            </a:r>
            <a:r>
              <a:rPr lang="en-US" sz="1200" dirty="0" smtClean="0"/>
              <a:t>submission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xmlns="" val="41289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Deliverables</a:t>
            </a:r>
            <a:endParaRPr lang="el-GR" sz="3200" smtClean="0"/>
          </a:p>
        </p:txBody>
      </p:sp>
      <p:graphicFrame>
        <p:nvGraphicFramePr>
          <p:cNvPr id="31833" name="Group 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44504898"/>
              </p:ext>
            </p:extLst>
          </p:nvPr>
        </p:nvGraphicFramePr>
        <p:xfrm>
          <a:off x="323850" y="1412875"/>
          <a:ext cx="8424863" cy="4226244"/>
        </p:xfrm>
        <a:graphic>
          <a:graphicData uri="http://schemas.openxmlformats.org/drawingml/2006/table">
            <a:tbl>
              <a:tblPr/>
              <a:tblGrid>
                <a:gridCol w="793750"/>
                <a:gridCol w="5634038"/>
                <a:gridCol w="884237"/>
                <a:gridCol w="1112838"/>
              </a:tblGrid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Names of the Deliverables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D7.1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report on NAVOLCHI dissemination and promotion activities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</a:tr>
              <a:tr h="431800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D7.2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report on NAVOLCHI exploitation activities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</a:tr>
              <a:tr h="6000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D7.3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Mirror Deliverable of D7.1, which will be available to the public on the website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TU/e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</a:tr>
              <a:tr h="481013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D7.4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Intermediate report on recent achievements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A000"/>
                    </a:solidFill>
                  </a:tcPr>
                </a:tc>
              </a:tr>
              <a:tr h="623888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D7.5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Reports on the impact and outcome of the organized promotion events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D7.6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report on NAVOLCHI dissemination and promotion activities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D7.7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Dissemination kit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210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Task 7.1 Dissemination</a:t>
            </a:r>
            <a:endParaRPr lang="el-GR" sz="3200" smtClean="0"/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55650" y="1196975"/>
            <a:ext cx="7345363" cy="239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1950" indent="-3619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sz="1800" dirty="0"/>
              <a:t>     </a:t>
            </a:r>
            <a:endParaRPr lang="en-US" sz="1800" b="0" dirty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 dirty="0" smtClean="0"/>
              <a:t>11 Journal </a:t>
            </a:r>
            <a:r>
              <a:rPr lang="en-US" sz="2000" b="0" dirty="0" smtClean="0"/>
              <a:t>articles</a:t>
            </a:r>
            <a:endParaRPr lang="en-US" sz="2000" b="0" dirty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en-US" sz="1000" b="0" dirty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 dirty="0" smtClean="0"/>
              <a:t>22 </a:t>
            </a:r>
            <a:r>
              <a:rPr lang="en-US" sz="2000" dirty="0"/>
              <a:t>conference </a:t>
            </a:r>
            <a:r>
              <a:rPr lang="en-US" sz="2000" b="0" dirty="0"/>
              <a:t>papers and talks</a:t>
            </a:r>
            <a:r>
              <a:rPr lang="en-US" sz="2000" dirty="0"/>
              <a:t> </a:t>
            </a:r>
            <a:r>
              <a:rPr lang="en-US" sz="2000" b="0" dirty="0"/>
              <a:t>(all)</a:t>
            </a:r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en-US" sz="1000" b="0" dirty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r>
              <a:rPr lang="en-US" sz="2000" dirty="0" smtClean="0"/>
              <a:t>Project </a:t>
            </a:r>
            <a:r>
              <a:rPr lang="en-US" sz="2000" dirty="0"/>
              <a:t>website </a:t>
            </a:r>
            <a:r>
              <a:rPr lang="en-US" sz="2000" b="0" dirty="0"/>
              <a:t>(KIT</a:t>
            </a:r>
            <a:r>
              <a:rPr lang="en-US" sz="2000" b="0" dirty="0" smtClean="0"/>
              <a:t>) : updated</a:t>
            </a:r>
            <a:endParaRPr lang="en-US" sz="2000" b="0" dirty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en-US" sz="1000" b="0" dirty="0"/>
          </a:p>
          <a:p>
            <a:pPr eaLnBrk="1" hangingPunct="1">
              <a:spcAft>
                <a:spcPct val="20000"/>
              </a:spcAft>
              <a:buFontTx/>
              <a:buChar char="•"/>
            </a:pPr>
            <a:endParaRPr lang="it-IT" sz="2000" b="0" dirty="0"/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684213" y="836613"/>
            <a:ext cx="612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6213" indent="-176213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s-ES" sz="2000" dirty="0">
                <a:solidFill>
                  <a:srgbClr val="0000DD"/>
                </a:solidFill>
                <a:ea typeface="ＭＳ Ｐゴシック" panose="020B0600070205080204" pitchFamily="34" charset="-128"/>
              </a:rPr>
              <a:t>I. </a:t>
            </a:r>
            <a:r>
              <a:rPr lang="es-ES" sz="2000" dirty="0" err="1" smtClean="0">
                <a:solidFill>
                  <a:srgbClr val="0000DD"/>
                </a:solidFill>
                <a:ea typeface="ＭＳ Ｐゴシック" panose="020B0600070205080204" pitchFamily="34" charset="-128"/>
              </a:rPr>
              <a:t>Activities</a:t>
            </a:r>
            <a:r>
              <a:rPr lang="es-ES" sz="2000" dirty="0" smtClean="0">
                <a:solidFill>
                  <a:srgbClr val="0000DD"/>
                </a:solidFill>
                <a:ea typeface="ＭＳ Ｐゴシック" panose="020B0600070205080204" pitchFamily="34" charset="-128"/>
              </a:rPr>
              <a:t> (</a:t>
            </a:r>
            <a:r>
              <a:rPr lang="es-ES" sz="2000" dirty="0" err="1" smtClean="0">
                <a:solidFill>
                  <a:srgbClr val="0000DD"/>
                </a:solidFill>
                <a:ea typeface="ＭＳ Ｐゴシック" panose="020B0600070205080204" pitchFamily="34" charset="-128"/>
              </a:rPr>
              <a:t>for</a:t>
            </a:r>
            <a:r>
              <a:rPr lang="es-ES" sz="2000" dirty="0" smtClean="0">
                <a:solidFill>
                  <a:srgbClr val="0000DD"/>
                </a:solidFill>
                <a:ea typeface="ＭＳ Ｐゴシック" panose="020B0600070205080204" pitchFamily="34" charset="-128"/>
              </a:rPr>
              <a:t> </a:t>
            </a:r>
            <a:r>
              <a:rPr lang="es-ES" sz="2000" dirty="0" err="1" smtClean="0">
                <a:solidFill>
                  <a:srgbClr val="0000DD"/>
                </a:solidFill>
                <a:ea typeface="ＭＳ Ｐゴシック" panose="020B0600070205080204" pitchFamily="34" charset="-128"/>
              </a:rPr>
              <a:t>this</a:t>
            </a:r>
            <a:r>
              <a:rPr lang="es-ES" sz="2000" dirty="0" smtClean="0">
                <a:solidFill>
                  <a:srgbClr val="0000DD"/>
                </a:solidFill>
                <a:ea typeface="ＭＳ Ｐゴシック" panose="020B0600070205080204" pitchFamily="34" charset="-128"/>
              </a:rPr>
              <a:t> </a:t>
            </a:r>
            <a:r>
              <a:rPr lang="es-ES" sz="2000" dirty="0" err="1" smtClean="0">
                <a:solidFill>
                  <a:srgbClr val="0000DD"/>
                </a:solidFill>
                <a:ea typeface="ＭＳ Ｐゴシック" panose="020B0600070205080204" pitchFamily="34" charset="-128"/>
              </a:rPr>
              <a:t>period</a:t>
            </a:r>
            <a:r>
              <a:rPr lang="es-ES" sz="2000" dirty="0" smtClean="0">
                <a:solidFill>
                  <a:srgbClr val="0000DD"/>
                </a:solidFill>
                <a:ea typeface="ＭＳ Ｐゴシック" panose="020B0600070205080204" pitchFamily="34" charset="-128"/>
              </a:rPr>
              <a:t>) </a:t>
            </a:r>
            <a:endParaRPr lang="de-DE" sz="2000" dirty="0">
              <a:solidFill>
                <a:srgbClr val="0000DD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924300" y="4076700"/>
            <a:ext cx="2087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hlink"/>
                </a:solidFill>
              </a:rPr>
              <a:t>www.navolchi.eu</a:t>
            </a:r>
            <a:endParaRPr lang="el-GR" sz="160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32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Task 7.2 Exploitation</a:t>
            </a:r>
            <a:endParaRPr lang="el-GR" sz="3200" smtClean="0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755650" y="1268760"/>
            <a:ext cx="7345363" cy="362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1950" indent="-3619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sz="1800" dirty="0"/>
              <a:t>     </a:t>
            </a:r>
            <a:endParaRPr lang="en-US" sz="1800" b="0" dirty="0"/>
          </a:p>
          <a:p>
            <a:pPr eaLnBrk="1" hangingPunct="1">
              <a:spcAft>
                <a:spcPct val="20000"/>
              </a:spcAft>
            </a:pPr>
            <a:r>
              <a:rPr lang="en-US" sz="2000" dirty="0"/>
              <a:t>Patent:</a:t>
            </a:r>
          </a:p>
          <a:p>
            <a:pPr eaLnBrk="1" hangingPunct="1">
              <a:spcAft>
                <a:spcPct val="20000"/>
              </a:spcAft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(UVEG) Patent: “Method to obtain metallic structures of </a:t>
            </a:r>
            <a:r>
              <a:rPr lang="en-US" sz="2000" b="0" dirty="0" err="1"/>
              <a:t>nano</a:t>
            </a:r>
            <a:r>
              <a:rPr lang="en-US" sz="2000" b="0" dirty="0"/>
              <a:t>- and micro-metric size </a:t>
            </a:r>
            <a:r>
              <a:rPr lang="en-US" sz="2000" b="0" dirty="0" smtClean="0"/>
              <a:t>from lithographic </a:t>
            </a:r>
            <a:r>
              <a:rPr lang="en-US" sz="2000" b="0" dirty="0"/>
              <a:t>resists based on </a:t>
            </a:r>
            <a:r>
              <a:rPr lang="en-US" sz="2000" b="0" dirty="0" err="1"/>
              <a:t>nanocomposites</a:t>
            </a:r>
            <a:r>
              <a:rPr lang="en-US" sz="2000" b="0" dirty="0"/>
              <a:t>„ (P201201282).</a:t>
            </a:r>
          </a:p>
          <a:p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2000" b="0" dirty="0" smtClean="0"/>
              <a:t>V</a:t>
            </a:r>
            <a:r>
              <a:rPr lang="es-ES" sz="2000" b="0" dirty="0"/>
              <a:t>. M. Dolores-Calzadilla, A. Higuera </a:t>
            </a:r>
            <a:r>
              <a:rPr lang="es-ES" sz="2000" b="0" dirty="0" err="1"/>
              <a:t>Rodriguez</a:t>
            </a:r>
            <a:r>
              <a:rPr lang="es-ES" sz="2000" b="0" dirty="0"/>
              <a:t>, D. </a:t>
            </a:r>
            <a:r>
              <a:rPr lang="es-ES" sz="2000" b="0" dirty="0" err="1"/>
              <a:t>Heiss</a:t>
            </a:r>
            <a:r>
              <a:rPr lang="es-ES" sz="2000" b="0" dirty="0"/>
              <a:t>, (2014). “Metal </a:t>
            </a:r>
            <a:r>
              <a:rPr lang="es-ES" sz="2000" b="0" dirty="0" err="1"/>
              <a:t>grating</a:t>
            </a:r>
            <a:r>
              <a:rPr lang="es-ES" sz="2000" b="0" dirty="0"/>
              <a:t> </a:t>
            </a:r>
            <a:r>
              <a:rPr lang="es-ES" sz="2000" b="0" dirty="0" err="1" smtClean="0"/>
              <a:t>coupler</a:t>
            </a:r>
            <a:r>
              <a:rPr lang="es-ES" sz="2000" b="0" dirty="0" smtClean="0"/>
              <a:t> </a:t>
            </a:r>
            <a:r>
              <a:rPr lang="en-US" sz="2000" b="0" dirty="0" smtClean="0"/>
              <a:t>for </a:t>
            </a:r>
            <a:r>
              <a:rPr lang="en-US" sz="2000" b="0" dirty="0"/>
              <a:t>membrane-based integrated photonics”, USA Provisional Patent Application </a:t>
            </a:r>
            <a:r>
              <a:rPr lang="en-US" sz="2000" b="0" dirty="0" smtClean="0"/>
              <a:t>filed, application </a:t>
            </a:r>
            <a:r>
              <a:rPr lang="en-US" sz="2000" b="0" dirty="0"/>
              <a:t>number: 61/979, 2014.</a:t>
            </a:r>
            <a:endParaRPr lang="it-IT" sz="2000" dirty="0"/>
          </a:p>
        </p:txBody>
      </p:sp>
      <p:sp>
        <p:nvSpPr>
          <p:cNvPr id="40964" name="Rectangle 7"/>
          <p:cNvSpPr>
            <a:spLocks noChangeArrowheads="1"/>
          </p:cNvSpPr>
          <p:nvPr/>
        </p:nvSpPr>
        <p:spPr bwMode="auto">
          <a:xfrm>
            <a:off x="971550" y="836613"/>
            <a:ext cx="612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6213" indent="-176213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s-ES" sz="2000">
                <a:solidFill>
                  <a:srgbClr val="0000DD"/>
                </a:solidFill>
                <a:ea typeface="ＭＳ Ｐゴシック" panose="020B0600070205080204" pitchFamily="34" charset="-128"/>
              </a:rPr>
              <a:t>I. Intellectual Property </a:t>
            </a:r>
            <a:endParaRPr lang="de-DE" sz="2000">
              <a:solidFill>
                <a:srgbClr val="0000DD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56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581</Words>
  <Application>Microsoft Office PowerPoint</Application>
  <PresentationFormat>On-screen Show (4:3)</PresentationFormat>
  <Paragraphs>132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PowerPoint_Template_IHQ</vt:lpstr>
      <vt:lpstr>Slide 1</vt:lpstr>
      <vt:lpstr>Outline</vt:lpstr>
      <vt:lpstr>WP7 Position in Project</vt:lpstr>
      <vt:lpstr>Objectives</vt:lpstr>
      <vt:lpstr>Tasks</vt:lpstr>
      <vt:lpstr>Milestones</vt:lpstr>
      <vt:lpstr>Deliverables</vt:lpstr>
      <vt:lpstr>Task 7.1 Dissemination</vt:lpstr>
      <vt:lpstr>Task 7.2 Exploitation</vt:lpstr>
      <vt:lpstr>Task 7.2 Exploitation</vt:lpstr>
    </vt:vector>
  </TitlesOfParts>
  <Company>Universitaet Karlsruhe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chris</cp:lastModifiedBy>
  <cp:revision>568</cp:revision>
  <cp:lastPrinted>2012-11-16T10:02:10Z</cp:lastPrinted>
  <dcterms:created xsi:type="dcterms:W3CDTF">2010-01-08T09:05:51Z</dcterms:created>
  <dcterms:modified xsi:type="dcterms:W3CDTF">2014-11-04T13:32:29Z</dcterms:modified>
</cp:coreProperties>
</file>