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0" r:id="rId2"/>
    <p:sldId id="462" r:id="rId3"/>
    <p:sldId id="424" r:id="rId4"/>
    <p:sldId id="403" r:id="rId5"/>
    <p:sldId id="408" r:id="rId6"/>
    <p:sldId id="420" r:id="rId7"/>
    <p:sldId id="404" r:id="rId8"/>
    <p:sldId id="410" r:id="rId9"/>
    <p:sldId id="419" r:id="rId10"/>
    <p:sldId id="432" r:id="rId11"/>
    <p:sldId id="433" r:id="rId12"/>
    <p:sldId id="434" r:id="rId13"/>
    <p:sldId id="470" r:id="rId14"/>
    <p:sldId id="435" r:id="rId15"/>
    <p:sldId id="454" r:id="rId16"/>
    <p:sldId id="468" r:id="rId17"/>
    <p:sldId id="490" r:id="rId18"/>
    <p:sldId id="491" r:id="rId19"/>
    <p:sldId id="492" r:id="rId20"/>
    <p:sldId id="495" r:id="rId21"/>
    <p:sldId id="496" r:id="rId22"/>
    <p:sldId id="504" r:id="rId23"/>
    <p:sldId id="499" r:id="rId24"/>
    <p:sldId id="500" r:id="rId25"/>
    <p:sldId id="486" r:id="rId26"/>
    <p:sldId id="487" r:id="rId27"/>
    <p:sldId id="488" r:id="rId28"/>
    <p:sldId id="489" r:id="rId29"/>
    <p:sldId id="493" r:id="rId30"/>
    <p:sldId id="494" r:id="rId31"/>
    <p:sldId id="501" r:id="rId32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0060"/>
    <a:srgbClr val="5A42BE"/>
    <a:srgbClr val="262FDA"/>
    <a:srgbClr val="FBEEAD"/>
    <a:srgbClr val="66FFCC"/>
    <a:srgbClr val="FF0000"/>
    <a:srgbClr val="DBE5F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6" autoAdjust="0"/>
    <p:restoredTop sz="97324" autoAdjust="0"/>
  </p:normalViewPr>
  <p:slideViewPr>
    <p:cSldViewPr>
      <p:cViewPr varScale="1">
        <p:scale>
          <a:sx n="67" d="100"/>
          <a:sy n="67" d="100"/>
        </p:scale>
        <p:origin x="-86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102278881806553E-2"/>
          <c:y val="2.6162999721497833E-2"/>
          <c:w val="0.70284581094030041"/>
          <c:h val="0.81314732764513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VCSEL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DML</c:v>
                </c:pt>
                <c:pt idx="1">
                  <c:v>Modulator</c:v>
                </c:pt>
                <c:pt idx="2">
                  <c:v>Detector</c:v>
                </c:pt>
                <c:pt idx="3">
                  <c:v>Total Interconnect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 NanoPhotonics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DML</c:v>
                </c:pt>
                <c:pt idx="1">
                  <c:v>Modulator</c:v>
                </c:pt>
                <c:pt idx="2">
                  <c:v>Detector</c:v>
                </c:pt>
                <c:pt idx="3">
                  <c:v>Total Interconnect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</c:v>
                </c:pt>
                <c:pt idx="1">
                  <c:v>50</c:v>
                </c:pt>
                <c:pt idx="2">
                  <c:v>2</c:v>
                </c:pt>
                <c:pt idx="3">
                  <c:v>51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Plasmonics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DML</c:v>
                </c:pt>
                <c:pt idx="1">
                  <c:v>Modulator</c:v>
                </c:pt>
                <c:pt idx="2">
                  <c:v>Detector</c:v>
                </c:pt>
                <c:pt idx="3">
                  <c:v>Total Interconnect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5.0000000000000031E-2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73088"/>
        <c:axId val="30926336"/>
      </c:barChart>
      <c:catAx>
        <c:axId val="3087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926336"/>
        <c:crosses val="autoZero"/>
        <c:auto val="1"/>
        <c:lblAlgn val="ctr"/>
        <c:lblOffset val="100"/>
        <c:noMultiLvlLbl val="0"/>
      </c:catAx>
      <c:valAx>
        <c:axId val="30926336"/>
        <c:scaling>
          <c:orientation val="minMax"/>
          <c:max val="12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de-DE"/>
          </a:p>
        </c:txPr>
        <c:crossAx val="30873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0.17363</cdr:y>
    </cdr:from>
    <cdr:to>
      <cdr:x>0.06349</cdr:x>
      <cdr:y>0.69453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14352"/>
          <a:ext cx="419100" cy="1543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100" b="1"/>
            <a:t>ENERGY </a:t>
          </a:r>
          <a:r>
            <a:rPr lang="en-US" sz="1100" b="1">
              <a:latin typeface="+mn-lt"/>
              <a:ea typeface="+mn-ea"/>
              <a:cs typeface="+mn-cs"/>
            </a:rPr>
            <a:t>fJ</a:t>
          </a:r>
          <a:r>
            <a:rPr lang="en-US" sz="1100" b="1"/>
            <a:t>/bit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C4F282E6-1F7D-4282-8321-2F1B8DA05B14}" type="slidenum">
              <a:rPr lang="en-US" sz="1000" b="0">
                <a:solidFill>
                  <a:schemeClr val="tx1"/>
                </a:solidFill>
                <a:latin typeface="Tahoma" pitchFamily="34" charset="0"/>
              </a:rPr>
              <a:pPr algn="r" eaLnBrk="0" hangingPunct="0">
                <a:defRPr/>
              </a:pPr>
              <a:t>‹Nr.›</a:t>
            </a:fld>
            <a:endParaRPr lang="en-US" sz="10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>
              <a:defRPr/>
            </a:pPr>
            <a:r>
              <a:rPr lang="en-US" sz="800" b="0">
                <a:solidFill>
                  <a:schemeClr val="tx1"/>
                </a:solidFill>
                <a:latin typeface="Arial" charset="0"/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3369636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329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12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69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2165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90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38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4665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1058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2435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2435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2435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6935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4843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693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5664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4843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6935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4843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4843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6935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4843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2538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572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4576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502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1578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63091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5764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55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992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1624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466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49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860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461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539743" y="333375"/>
            <a:ext cx="6567504" cy="1154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</a:rPr>
              <a:t>NAVOLCHI</a:t>
            </a:r>
            <a:r>
              <a:rPr lang="en-US" dirty="0"/>
              <a:t>  </a:t>
            </a:r>
            <a:r>
              <a:rPr lang="en-US" dirty="0" smtClean="0"/>
              <a:t>Final </a:t>
            </a:r>
            <a:r>
              <a:rPr lang="en-US" dirty="0"/>
              <a:t>Review Meeting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October 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2015, </a:t>
            </a:r>
            <a:r>
              <a:rPr lang="en-US" sz="1800" dirty="0"/>
              <a:t>Brussels</a:t>
            </a:r>
            <a:endParaRPr lang="de-DE" sz="1800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</p:spTree>
    <p:extLst>
      <p:ext uri="{BB962C8B-B14F-4D97-AF65-F5344CB8AC3E}">
        <p14:creationId xmlns:p14="http://schemas.microsoft.com/office/powerpoint/2010/main" val="1887433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9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333375"/>
            <a:ext cx="2125662" cy="579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975" y="333375"/>
            <a:ext cx="62277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1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9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954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7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65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2110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0000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76" name="Picture 4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N</a:t>
            </a:r>
            <a:r>
              <a:rPr lang="en-US" sz="120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100000"/>
              </a:lnSpc>
            </a:pPr>
            <a:fld id="{ADEA1EE9-8264-40A4-99DD-083928994CDB}" type="slidenum">
              <a:rPr lang="en-US" sz="1400"/>
              <a:pPr algn="l">
                <a:lnSpc>
                  <a:spcPct val="100000"/>
                </a:lnSpc>
              </a:pPr>
              <a:t>‹Nr.›</a:t>
            </a:fld>
            <a:endParaRPr lang="en-US" sz="1400"/>
          </a:p>
        </p:txBody>
      </p:sp>
      <p:graphicFrame>
        <p:nvGraphicFramePr>
          <p:cNvPr id="60470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2" r:id="rId15" imgW="3895238" imgH="2809524" progId="MSPhotoEd.3">
                  <p:embed/>
                </p:oleObj>
              </mc:Choice>
              <mc:Fallback>
                <p:oleObj r:id="rId15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75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77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3.jpeg"/><Relationship Id="rId4" Type="http://schemas.microsoft.com/office/2007/relationships/hdphoto" Target="../media/hdphoto1.wdp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tiff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7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Coordinator Presentation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“Project NAVOLCHI”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Manfred Kohl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Karlsruhe Institute of Technology (KIT), Germany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Overview: Objectives</a:t>
            </a:r>
          </a:p>
        </p:txBody>
      </p:sp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971550" y="1196975"/>
            <a:ext cx="7345363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u="sng" dirty="0"/>
              <a:t>Objective 1: Development of Transmitter.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u="sng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a) </a:t>
            </a:r>
            <a:r>
              <a:rPr lang="en-US" sz="2000" dirty="0" err="1" smtClean="0"/>
              <a:t>Metallo</a:t>
            </a:r>
            <a:r>
              <a:rPr lang="en-US" sz="2000" dirty="0" smtClean="0"/>
              <a:t>-dielectric </a:t>
            </a:r>
            <a:r>
              <a:rPr lang="en-US" sz="2000" dirty="0" err="1" smtClean="0"/>
              <a:t>Nanolaser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- </a:t>
            </a:r>
            <a:r>
              <a:rPr lang="en-US" sz="2000" dirty="0" smtClean="0"/>
              <a:t>device length </a:t>
            </a:r>
            <a:r>
              <a:rPr lang="en-US" sz="2000" dirty="0"/>
              <a:t>&lt; </a:t>
            </a:r>
            <a:r>
              <a:rPr lang="en-US" sz="2000" dirty="0" smtClean="0"/>
              <a:t>1 </a:t>
            </a:r>
            <a:r>
              <a:rPr lang="en-US" sz="2000" dirty="0"/>
              <a:t>µm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b) </a:t>
            </a:r>
            <a:r>
              <a:rPr lang="en-US" sz="2000" dirty="0" err="1"/>
              <a:t>Plasmonic</a:t>
            </a:r>
            <a:r>
              <a:rPr lang="en-US" sz="2000" dirty="0"/>
              <a:t> Modulator: 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Absorption (a)			 Phase (</a:t>
            </a:r>
            <a:r>
              <a:rPr lang="en-US" sz="2000" dirty="0" smtClean="0"/>
              <a:t>b)</a:t>
            </a:r>
            <a:endParaRPr lang="en-US" sz="2000" dirty="0"/>
          </a:p>
        </p:txBody>
      </p:sp>
      <p:pic>
        <p:nvPicPr>
          <p:cNvPr id="763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652963"/>
            <a:ext cx="65913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58" y="1700213"/>
            <a:ext cx="4122738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5564188" y="4149080"/>
            <a:ext cx="3416944" cy="20882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9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6113"/>
            <a:ext cx="51752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Overview: Objectives</a:t>
            </a:r>
          </a:p>
        </p:txBody>
      </p:sp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971550" y="1196975"/>
            <a:ext cx="7345363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u="sng"/>
              <a:t>Objective 2: Development of Receiver.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u="sng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/>
              <a:t>a) Plasmonic Amplifier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/>
              <a:t>	- colloidal QDs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/>
              <a:t>	- gain 10 dB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/>
              <a:t>b) Fast Plasmonic Photodetector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/>
              <a:t>	- quantum efficiency &gt; 80%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/>
              <a:t>	- responsitivities &gt; 0.1 A/W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/>
              <a:t> </a:t>
            </a:r>
          </a:p>
        </p:txBody>
      </p:sp>
      <p:pic>
        <p:nvPicPr>
          <p:cNvPr id="7659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49725"/>
            <a:ext cx="35274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60" name="Text Box 8"/>
          <p:cNvSpPr txBox="1">
            <a:spLocks noChangeArrowheads="1"/>
          </p:cNvSpPr>
          <p:nvPr/>
        </p:nvSpPr>
        <p:spPr bwMode="auto">
          <a:xfrm>
            <a:off x="2987675" y="3103563"/>
            <a:ext cx="18065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without amplif.</a:t>
            </a:r>
          </a:p>
        </p:txBody>
      </p:sp>
      <p:sp>
        <p:nvSpPr>
          <p:cNvPr id="765961" name="Text Box 9"/>
          <p:cNvSpPr txBox="1">
            <a:spLocks noChangeArrowheads="1"/>
          </p:cNvSpPr>
          <p:nvPr/>
        </p:nvSpPr>
        <p:spPr bwMode="auto">
          <a:xfrm>
            <a:off x="6115050" y="3113088"/>
            <a:ext cx="14509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with amplif.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Overview: Objectives</a:t>
            </a:r>
          </a:p>
        </p:txBody>
      </p:sp>
      <p:sp>
        <p:nvSpPr>
          <p:cNvPr id="768003" name="Text Box 3"/>
          <p:cNvSpPr txBox="1">
            <a:spLocks noChangeArrowheads="1"/>
          </p:cNvSpPr>
          <p:nvPr/>
        </p:nvSpPr>
        <p:spPr bwMode="auto">
          <a:xfrm>
            <a:off x="971550" y="1125538"/>
            <a:ext cx="7345363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u="sng"/>
              <a:t>Objective 3: Passive Components.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u="sng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/>
              <a:t>a) Waveguide Couplers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size 50 – 100 nm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efficiency &gt;30%</a:t>
            </a:r>
          </a:p>
          <a:p>
            <a:pPr algn="l" eaLnBrk="1" hangingPunct="1">
              <a:lnSpc>
                <a:spcPct val="100000"/>
              </a:lnSpc>
            </a:pPr>
            <a:endParaRPr lang="en-US" sz="200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/>
              <a:t>b) Beam Shaping Couplers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chip distance 1 mm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bandwidth &gt; 10 nm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efficiency &gt; 3 dB</a:t>
            </a:r>
          </a:p>
          <a:p>
            <a:pPr algn="l" eaLnBrk="1" hangingPunct="1">
              <a:lnSpc>
                <a:spcPct val="100000"/>
              </a:lnSpc>
            </a:pPr>
            <a:endParaRPr lang="en-US" sz="200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/>
              <a:t>c) Optical Filters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bandwidth  3 nm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suppression 10 dB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spectral range 30 nm</a:t>
            </a:r>
          </a:p>
        </p:txBody>
      </p:sp>
      <p:pic>
        <p:nvPicPr>
          <p:cNvPr id="768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297021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2316162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Project Overview: Objectives</a:t>
            </a:r>
          </a:p>
        </p:txBody>
      </p:sp>
      <p:pic>
        <p:nvPicPr>
          <p:cNvPr id="78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8136903" cy="543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4932040" y="1772816"/>
            <a:ext cx="4104456" cy="20882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512" y="868650"/>
            <a:ext cx="1705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Objective 4</a:t>
            </a:r>
            <a:r>
              <a:rPr lang="en-US" sz="2000" u="sng" dirty="0" smtClean="0"/>
              <a:t>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08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Overview: Objectives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23528" y="908720"/>
            <a:ext cx="84969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u="sng" dirty="0"/>
              <a:t>Objective 4</a:t>
            </a:r>
            <a:r>
              <a:rPr lang="en-US" sz="2000" dirty="0"/>
              <a:t>: </a:t>
            </a:r>
            <a:r>
              <a:rPr lang="en-US" sz="2000" dirty="0" smtClean="0"/>
              <a:t>Applications (Interconnect Challenge) / Benchmarking</a:t>
            </a:r>
            <a:endParaRPr lang="en-US" sz="2000" dirty="0"/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 rotWithShape="1">
          <a:blip r:embed="rId3"/>
          <a:srcRect l="-114" t="14767" r="114" b="11021"/>
          <a:stretch/>
        </p:blipFill>
        <p:spPr>
          <a:xfrm>
            <a:off x="107504" y="1365142"/>
            <a:ext cx="8856984" cy="47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Review 3 Results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5576" y="2056061"/>
            <a:ext cx="7141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There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recommendations</a:t>
            </a:r>
            <a:r>
              <a:rPr lang="de-DE" sz="2400" dirty="0" smtClean="0"/>
              <a:t> </a:t>
            </a:r>
            <a:r>
              <a:rPr lang="de-DE" sz="2400" dirty="0" err="1" smtClean="0"/>
              <a:t>concerning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</a:p>
          <a:p>
            <a:r>
              <a:rPr lang="de-DE" sz="2400" dirty="0" err="1" smtClean="0"/>
              <a:t>period</a:t>
            </a:r>
            <a:r>
              <a:rPr lang="de-DE" sz="2400" dirty="0" smtClean="0"/>
              <a:t> </a:t>
            </a:r>
            <a:r>
              <a:rPr lang="de-DE" sz="2400" dirty="0" err="1" smtClean="0"/>
              <a:t>under</a:t>
            </a:r>
            <a:r>
              <a:rPr lang="de-DE" sz="2400" dirty="0" smtClean="0"/>
              <a:t> </a:t>
            </a:r>
            <a:r>
              <a:rPr lang="de-DE" sz="2400" dirty="0" err="1" smtClean="0"/>
              <a:t>review</a:t>
            </a:r>
            <a:r>
              <a:rPr lang="de-DE" sz="2400" dirty="0" smtClean="0"/>
              <a:t> (05/2013 – 11/2014)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611560" y="1988840"/>
            <a:ext cx="7920880" cy="1008112"/>
          </a:xfrm>
          <a:prstGeom prst="rect">
            <a:avLst/>
          </a:prstGeom>
          <a:noFill/>
          <a:ln w="19050" cap="flat" cmpd="sng" algn="ctr">
            <a:solidFill>
              <a:srgbClr val="5A42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Review 3 Recommendations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05571" y="1268760"/>
            <a:ext cx="830677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1. Submit </a:t>
            </a:r>
            <a:r>
              <a:rPr lang="en-US" sz="2400" dirty="0"/>
              <a:t>at month 40/41 an additional milestone report (MS50) </a:t>
            </a:r>
            <a:r>
              <a:rPr lang="en-US" sz="2400" dirty="0" smtClean="0"/>
              <a:t>on </a:t>
            </a:r>
            <a:r>
              <a:rPr lang="en-US" sz="2400" dirty="0"/>
              <a:t>the final planning of system demonstrators based on progress in devices</a:t>
            </a:r>
            <a:endParaRPr lang="de-DE" sz="2400" dirty="0"/>
          </a:p>
        </p:txBody>
      </p:sp>
      <p:sp>
        <p:nvSpPr>
          <p:cNvPr id="5" name="Rechteck 4"/>
          <p:cNvSpPr/>
          <p:nvPr/>
        </p:nvSpPr>
        <p:spPr bwMode="auto">
          <a:xfrm>
            <a:off x="305571" y="1558533"/>
            <a:ext cx="8082853" cy="790347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05572" y="1558533"/>
            <a:ext cx="8306774" cy="127059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001532" y="5548590"/>
            <a:ext cx="7404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Scenario: External laser + phase modulator + Si/Ge photodetector</a:t>
            </a:r>
            <a:endParaRPr lang="de-DE" dirty="0"/>
          </a:p>
        </p:txBody>
      </p:sp>
      <p:pic>
        <p:nvPicPr>
          <p:cNvPr id="78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6563"/>
            <a:ext cx="5161955" cy="262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7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Review 3 Recommendations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05571" y="1268760"/>
            <a:ext cx="830677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-US" sz="2400" dirty="0"/>
              <a:t>Report also on the new enhanced metal grating couplers, for which no deliverable has been planned. This could be included in the new milestone MS51.</a:t>
            </a:r>
            <a:endParaRPr lang="de-DE" sz="2400" dirty="0"/>
          </a:p>
        </p:txBody>
      </p:sp>
      <p:sp>
        <p:nvSpPr>
          <p:cNvPr id="5" name="Rechteck 4"/>
          <p:cNvSpPr/>
          <p:nvPr/>
        </p:nvSpPr>
        <p:spPr bwMode="auto">
          <a:xfrm>
            <a:off x="305571" y="1558533"/>
            <a:ext cx="8082853" cy="790347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05572" y="1558533"/>
            <a:ext cx="8306774" cy="127059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8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5" y="3024904"/>
            <a:ext cx="7635869" cy="29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 2 Summary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tángulo 4"/>
          <p:cNvSpPr>
            <a:spLocks noChangeArrowheads="1"/>
          </p:cNvSpPr>
          <p:nvPr/>
        </p:nvSpPr>
        <p:spPr bwMode="auto">
          <a:xfrm>
            <a:off x="612000" y="836712"/>
            <a:ext cx="7560197" cy="533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ea typeface="ＭＳ Ｐゴシック" pitchFamily="34" charset="-128"/>
              </a:rPr>
              <a:t>Objectives</a:t>
            </a:r>
            <a:r>
              <a:rPr lang="en-US" sz="2000" u="sng" dirty="0" smtClean="0">
                <a:ea typeface="ＭＳ Ｐゴシック" pitchFamily="34" charset="-128"/>
              </a:rPr>
              <a:t>:</a:t>
            </a:r>
          </a:p>
          <a:p>
            <a:pPr>
              <a:defRPr/>
            </a:pPr>
            <a:endParaRPr lang="en-US" sz="1600" u="sng" dirty="0">
              <a:ea typeface="ＭＳ Ｐゴシック" pitchFamily="34" charset="-128"/>
            </a:endParaRP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Set target specifications for system</a:t>
            </a: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Define subsystem plasmonic devices</a:t>
            </a: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System modeling</a:t>
            </a: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b="0" dirty="0" smtClean="0"/>
              <a:t>Techno-economic </a:t>
            </a:r>
            <a:r>
              <a:rPr lang="en-US" b="0" dirty="0"/>
              <a:t>study </a:t>
            </a: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b="0" dirty="0" smtClean="0"/>
              <a:t>Energy </a:t>
            </a:r>
            <a:r>
              <a:rPr lang="en-US" b="0" dirty="0"/>
              <a:t>consumption study</a:t>
            </a:r>
          </a:p>
          <a:p>
            <a:pPr>
              <a:defRPr/>
            </a:pPr>
            <a:endParaRPr lang="en-US" u="sng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sz="2000" u="sng" dirty="0">
                <a:ea typeface="ＭＳ Ｐゴシック" pitchFamily="34" charset="-128"/>
              </a:rPr>
              <a:t>Achievements: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cs typeface="Arial"/>
              </a:rPr>
              <a:t>3 different architectures have been studied</a:t>
            </a:r>
          </a:p>
          <a:p>
            <a:pPr marL="1200150" lvl="2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>
                <a:cs typeface="Arial"/>
              </a:rPr>
              <a:t>Scenario-1:direct modulation of </a:t>
            </a:r>
            <a:r>
              <a:rPr lang="en-US" b="0" dirty="0" err="1">
                <a:cs typeface="Arial"/>
              </a:rPr>
              <a:t>metallo</a:t>
            </a:r>
            <a:r>
              <a:rPr lang="en-US" b="0" dirty="0">
                <a:cs typeface="Arial"/>
              </a:rPr>
              <a:t>-dielectric nanolaser(DML</a:t>
            </a:r>
            <a:r>
              <a:rPr lang="en-US" b="0" dirty="0" smtClean="0">
                <a:cs typeface="Arial"/>
              </a:rPr>
              <a:t>)</a:t>
            </a:r>
          </a:p>
          <a:p>
            <a:pPr marL="1200150" lvl="2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>
                <a:cs typeface="Arial"/>
              </a:rPr>
              <a:t>Scenarios 2 and 3: external laser with a phase/amplitude modulator(EML)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cs typeface="Arial"/>
              </a:rPr>
              <a:t>Techno-economic evaluation of the plasmonic interconnects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cs typeface="Arial"/>
              </a:rPr>
              <a:t>Energy consumption comparison with competitive technologies (electronics, photonics)</a:t>
            </a:r>
            <a:endParaRPr lang="en-US" b="0" dirty="0"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62670"/>
            <a:ext cx="33258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3258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32644"/>
            <a:ext cx="33258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70782"/>
            <a:ext cx="33258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3258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6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 2 Highlights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67544" y="836712"/>
            <a:ext cx="7856884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err="1" smtClean="0"/>
              <a:t>Plasmonic</a:t>
            </a:r>
            <a:r>
              <a:rPr lang="en-US" sz="1800" dirty="0" smtClean="0"/>
              <a:t> </a:t>
            </a:r>
            <a:r>
              <a:rPr lang="en-US" sz="1800" dirty="0"/>
              <a:t>based chip interconnect </a:t>
            </a:r>
            <a:r>
              <a:rPr lang="en-US" sz="1800" dirty="0" smtClean="0"/>
              <a:t>technology: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dirty="0" smtClean="0"/>
              <a:t>may not be appropriate </a:t>
            </a:r>
            <a:r>
              <a:rPr lang="en-US" sz="1800" dirty="0"/>
              <a:t>for intermediate and global interconnects due to its high waveguide </a:t>
            </a:r>
            <a:r>
              <a:rPr lang="en-US" sz="1800" dirty="0" smtClean="0"/>
              <a:t>losses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dirty="0" smtClean="0"/>
              <a:t>is </a:t>
            </a:r>
            <a:r>
              <a:rPr lang="en-US" sz="1800" dirty="0"/>
              <a:t>considered as an optimal energy efficient solution implementing individual critical chip modules, such as modulators, laser sources and </a:t>
            </a:r>
            <a:r>
              <a:rPr lang="en-US" sz="1800" dirty="0" smtClean="0"/>
              <a:t>photodetectors</a:t>
            </a:r>
            <a:endParaRPr lang="en-US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432157"/>
              </p:ext>
            </p:extLst>
          </p:nvPr>
        </p:nvGraphicFramePr>
        <p:xfrm>
          <a:off x="827584" y="2780928"/>
          <a:ext cx="7272808" cy="335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0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2162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30219362"/>
              </p:ext>
            </p:extLst>
          </p:nvPr>
        </p:nvGraphicFramePr>
        <p:xfrm>
          <a:off x="1763688" y="1331586"/>
          <a:ext cx="5502275" cy="2899844"/>
        </p:xfrm>
        <a:graphic>
          <a:graphicData uri="http://schemas.openxmlformats.org/drawingml/2006/table">
            <a:tbl>
              <a:tblPr/>
              <a:tblGrid>
                <a:gridCol w="1536700"/>
                <a:gridCol w="3965575"/>
              </a:tblGrid>
              <a:tr h="4487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Manfred Kohl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TU/e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dirty="0" smtClean="0"/>
                        <a:t>Victor </a:t>
                      </a:r>
                      <a:r>
                        <a:rPr lang="en-US" dirty="0" err="1" smtClean="0"/>
                        <a:t>Calzadilla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UVEG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Juan Martinez Pastor      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IMEC (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UGent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Dries Van Thourhout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Claudia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Hößbacher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Jürg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Leuthold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Ionnis Tomkos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3219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Attendees</a:t>
            </a:r>
          </a:p>
        </p:txBody>
      </p:sp>
    </p:spTree>
    <p:extLst>
      <p:ext uri="{BB962C8B-B14F-4D97-AF65-F5344CB8AC3E}">
        <p14:creationId xmlns:p14="http://schemas.microsoft.com/office/powerpoint/2010/main" val="31965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 3 Summary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tángulo 4"/>
          <p:cNvSpPr>
            <a:spLocks noChangeArrowheads="1"/>
          </p:cNvSpPr>
          <p:nvPr/>
        </p:nvSpPr>
        <p:spPr bwMode="auto">
          <a:xfrm>
            <a:off x="395536" y="972000"/>
            <a:ext cx="8352928" cy="499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 smtClean="0">
                <a:ea typeface="ＭＳ Ｐゴシック" pitchFamily="34" charset="-128"/>
              </a:rPr>
              <a:t>Objectives:</a:t>
            </a:r>
            <a:r>
              <a:rPr lang="en-US" sz="2000" dirty="0" smtClean="0">
                <a:ea typeface="ＭＳ Ｐゴシック" pitchFamily="34" charset="-128"/>
              </a:rPr>
              <a:t> Transmitter Design, Fabrication, Characterization</a:t>
            </a:r>
          </a:p>
          <a:p>
            <a:pPr marL="1027113" lvl="1" indent="-312738">
              <a:spcBef>
                <a:spcPts val="6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b="0" dirty="0"/>
              <a:t>Design and simulation</a:t>
            </a:r>
            <a:r>
              <a:rPr lang="en-US" b="0" dirty="0" smtClean="0"/>
              <a:t> of plasmonic/metallic </a:t>
            </a:r>
            <a:r>
              <a:rPr lang="en-US" b="0" dirty="0" err="1"/>
              <a:t>nanolaser</a:t>
            </a:r>
            <a:r>
              <a:rPr lang="en-US" b="0" dirty="0"/>
              <a:t> and </a:t>
            </a:r>
            <a:r>
              <a:rPr lang="en-US" b="0" dirty="0" smtClean="0"/>
              <a:t> </a:t>
            </a:r>
            <a:r>
              <a:rPr lang="en-US" b="0" dirty="0"/>
              <a:t>plasmonic modulator</a:t>
            </a:r>
          </a:p>
          <a:p>
            <a:pPr marL="1027113" lvl="1" indent="-312738">
              <a:spcAft>
                <a:spcPct val="20000"/>
              </a:spcAft>
              <a:buFont typeface="Arial" pitchFamily="34" charset="0"/>
              <a:buChar char="•"/>
            </a:pPr>
            <a:r>
              <a:rPr lang="en-US" b="0" dirty="0"/>
              <a:t>Fabrication/characterization</a:t>
            </a:r>
            <a:r>
              <a:rPr lang="en-US" b="0" dirty="0" smtClean="0"/>
              <a:t> </a:t>
            </a:r>
            <a:r>
              <a:rPr lang="en-US" b="0" dirty="0"/>
              <a:t>of</a:t>
            </a:r>
            <a:r>
              <a:rPr lang="en-US" b="0" dirty="0" smtClean="0"/>
              <a:t> </a:t>
            </a:r>
            <a:r>
              <a:rPr lang="en-US" b="0" dirty="0"/>
              <a:t>electrically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/>
              <a:t>driven plasmonic/metallic </a:t>
            </a:r>
            <a:r>
              <a:rPr lang="en-US" b="0" dirty="0" err="1"/>
              <a:t>nanolaser</a:t>
            </a:r>
            <a:r>
              <a:rPr lang="en-US" b="0" dirty="0"/>
              <a:t> and plasmonic modulator</a:t>
            </a:r>
            <a:endParaRPr lang="en-US" sz="2000" b="0" dirty="0"/>
          </a:p>
          <a:p>
            <a:pPr>
              <a:defRPr/>
            </a:pPr>
            <a:r>
              <a:rPr lang="en-US" sz="2000" u="sng" dirty="0" smtClean="0">
                <a:ea typeface="ＭＳ Ｐゴシック" pitchFamily="34" charset="-128"/>
              </a:rPr>
              <a:t>Achievements</a:t>
            </a:r>
            <a:r>
              <a:rPr lang="en-US" sz="2000" u="sng" dirty="0">
                <a:ea typeface="ＭＳ Ｐゴシック" pitchFamily="34" charset="-128"/>
              </a:rPr>
              <a:t>:</a:t>
            </a:r>
          </a:p>
          <a:p>
            <a:pPr marL="1135063" lvl="2" indent="-342900">
              <a:spcBef>
                <a:spcPts val="6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b="0" dirty="0" smtClean="0"/>
              <a:t>Modeling </a:t>
            </a:r>
            <a:r>
              <a:rPr lang="en-US" b="0" dirty="0"/>
              <a:t>of metal-cavity lasers and plasmonic modulators</a:t>
            </a:r>
          </a:p>
          <a:p>
            <a:pPr marL="1135063" lvl="2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en-US" b="0" dirty="0" smtClean="0"/>
              <a:t>First III-V waveguide-coupled </a:t>
            </a:r>
            <a:r>
              <a:rPr lang="en-US" b="0" dirty="0" err="1" smtClean="0"/>
              <a:t>nanopillar</a:t>
            </a:r>
            <a:r>
              <a:rPr lang="en-US" b="0" dirty="0" smtClean="0"/>
              <a:t> LED device with metal-cavity </a:t>
            </a:r>
          </a:p>
          <a:p>
            <a:pPr marL="1135063" lvl="2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en-US" b="0" dirty="0" smtClean="0"/>
              <a:t>Several plasmonic modulation concepts:</a:t>
            </a:r>
          </a:p>
          <a:p>
            <a:pPr marL="1592263" lvl="3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en-US" b="0" dirty="0" smtClean="0"/>
              <a:t>Absorption modulator: ER 6dB, MHz bandwidth </a:t>
            </a:r>
          </a:p>
          <a:p>
            <a:pPr marL="1592263" lvl="3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en-US" b="0" dirty="0" smtClean="0"/>
              <a:t>Phase modulator: BPSK </a:t>
            </a:r>
            <a:r>
              <a:rPr lang="en-US" b="0" dirty="0"/>
              <a:t>signaling at 40 </a:t>
            </a:r>
            <a:r>
              <a:rPr lang="en-US" b="0" dirty="0" err="1"/>
              <a:t>Gbit</a:t>
            </a:r>
            <a:r>
              <a:rPr lang="en-US" b="0" dirty="0"/>
              <a:t>/s </a:t>
            </a:r>
            <a:r>
              <a:rPr lang="en-US" b="0" dirty="0" smtClean="0"/>
              <a:t> (</a:t>
            </a:r>
            <a:r>
              <a:rPr lang="en-US" b="0" dirty="0"/>
              <a:t>BER &lt; 10</a:t>
            </a:r>
            <a:r>
              <a:rPr lang="en-US" b="0" baseline="30000" dirty="0"/>
              <a:t>-10</a:t>
            </a:r>
            <a:r>
              <a:rPr lang="en-US" b="0" dirty="0" smtClean="0"/>
              <a:t>)</a:t>
            </a:r>
          </a:p>
          <a:p>
            <a:pPr marL="1592263" lvl="3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US" b="0" dirty="0" smtClean="0"/>
              <a:t>First plasmonic Mach-Zehnder modulators (MZM): </a:t>
            </a:r>
          </a:p>
          <a:p>
            <a:pPr marL="1249363" lvl="3">
              <a:spcAft>
                <a:spcPct val="20000"/>
              </a:spcAft>
            </a:pPr>
            <a:r>
              <a:rPr lang="en-US" b="0" dirty="0"/>
              <a:t> </a:t>
            </a:r>
            <a:r>
              <a:rPr lang="en-US" b="0" dirty="0" smtClean="0"/>
              <a:t>    OOK </a:t>
            </a:r>
            <a:r>
              <a:rPr lang="en-US" b="0" dirty="0"/>
              <a:t>signaling at 40 </a:t>
            </a:r>
            <a:r>
              <a:rPr lang="en-US" b="0" dirty="0" err="1"/>
              <a:t>Gbit</a:t>
            </a:r>
            <a:r>
              <a:rPr lang="en-US" b="0" dirty="0"/>
              <a:t>/s (BER &lt; 4×10</a:t>
            </a:r>
            <a:r>
              <a:rPr lang="en-US" b="0" baseline="30000" dirty="0"/>
              <a:t>-4</a:t>
            </a:r>
            <a:r>
              <a:rPr lang="en-US" b="0" dirty="0"/>
              <a:t>)</a:t>
            </a:r>
          </a:p>
          <a:p>
            <a:pPr marL="1592263" lvl="3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en-US" b="0" dirty="0" smtClean="0"/>
              <a:t>Advanced all-plasmonic MZM: Total length &lt; 10 µm, </a:t>
            </a:r>
            <a:br>
              <a:rPr lang="en-US" b="0" dirty="0" smtClean="0"/>
            </a:br>
            <a:r>
              <a:rPr lang="en-US" b="0" dirty="0" smtClean="0"/>
              <a:t>up to 72 </a:t>
            </a:r>
            <a:r>
              <a:rPr lang="en-US" b="0" dirty="0" err="1" smtClean="0"/>
              <a:t>Gbit</a:t>
            </a:r>
            <a:r>
              <a:rPr lang="en-US" b="0" dirty="0" smtClean="0"/>
              <a:t>/s OOK</a:t>
            </a:r>
            <a:endParaRPr lang="en-US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914" y="1362670"/>
            <a:ext cx="33258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988840"/>
            <a:ext cx="33258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6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 3 Highlights</a:t>
            </a:r>
          </a:p>
        </p:txBody>
      </p:sp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3620"/>
            <a:ext cx="4104456" cy="299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05" y="1553619"/>
            <a:ext cx="3385987" cy="384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07504" y="1121571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 err="1" smtClean="0">
                <a:ea typeface="ＭＳ Ｐゴシック" pitchFamily="34" charset="-128"/>
              </a:rPr>
              <a:t>Nanopillar</a:t>
            </a:r>
            <a:r>
              <a:rPr lang="en-US" u="sng" dirty="0" smtClean="0">
                <a:ea typeface="ＭＳ Ｐゴシック" pitchFamily="34" charset="-128"/>
              </a:rPr>
              <a:t> LED:</a:t>
            </a:r>
            <a:endParaRPr lang="en-US" u="sng" dirty="0">
              <a:ea typeface="ＭＳ Ｐゴシック" pitchFamily="34" charset="-128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499992" y="1112279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 smtClean="0">
                <a:ea typeface="ＭＳ Ｐゴシック" pitchFamily="34" charset="-128"/>
              </a:rPr>
              <a:t>All-Plasmonic Mach-Zehnder Modulator:</a:t>
            </a:r>
            <a:endParaRPr lang="en-US" u="sng" dirty="0">
              <a:ea typeface="ＭＳ Ｐゴシック" pitchFamily="34" charset="-12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7504" y="4743493"/>
            <a:ext cx="475252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663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en-US" b="0" dirty="0" smtClean="0"/>
              <a:t>Max output power: 60 </a:t>
            </a:r>
            <a:r>
              <a:rPr lang="en-US" b="0" dirty="0" err="1" smtClean="0"/>
              <a:t>nW</a:t>
            </a:r>
            <a:endParaRPr lang="en-US" b="0" dirty="0" smtClean="0"/>
          </a:p>
          <a:p>
            <a:pPr marL="220663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en-US" b="0" dirty="0" smtClean="0"/>
              <a:t>External on-chip quantum efficiency 10</a:t>
            </a:r>
            <a:r>
              <a:rPr lang="en-US" b="0" baseline="30000" dirty="0" smtClean="0"/>
              <a:t>-2</a:t>
            </a:r>
          </a:p>
          <a:p>
            <a:pPr marL="220663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en-US" b="0" dirty="0" smtClean="0"/>
              <a:t>Direct modulation up to 5 GHz </a:t>
            </a:r>
            <a:endParaRPr lang="en-US" b="0" dirty="0"/>
          </a:p>
        </p:txBody>
      </p:sp>
      <p:sp>
        <p:nvSpPr>
          <p:cNvPr id="2" name="Rechteck 1"/>
          <p:cNvSpPr/>
          <p:nvPr/>
        </p:nvSpPr>
        <p:spPr>
          <a:xfrm>
            <a:off x="4644008" y="5589240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 hangingPunct="0"/>
            <a:r>
              <a:rPr lang="en-US" dirty="0">
                <a:solidFill>
                  <a:srgbClr val="0000FF"/>
                </a:solidFill>
                <a:cs typeface="Arial" panose="020B0604020202020204" pitchFamily="34" charset="0"/>
                <a:sym typeface="Helvetica"/>
              </a:rPr>
              <a:t>Nature Photonics 9 (2015) 525–528</a:t>
            </a:r>
            <a:endParaRPr lang="de-DE" dirty="0">
              <a:solidFill>
                <a:srgbClr val="0000FF"/>
              </a:solidFill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443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 4 Summary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tángulo 4"/>
          <p:cNvSpPr>
            <a:spLocks noChangeArrowheads="1"/>
          </p:cNvSpPr>
          <p:nvPr/>
        </p:nvSpPr>
        <p:spPr bwMode="auto">
          <a:xfrm>
            <a:off x="323528" y="972000"/>
            <a:ext cx="84249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ea typeface="ＭＳ Ｐゴシック" pitchFamily="34" charset="-128"/>
              </a:rPr>
              <a:t>Objectives</a:t>
            </a:r>
            <a:r>
              <a:rPr lang="en-US" sz="2000" u="sng" dirty="0" smtClean="0">
                <a:ea typeface="ＭＳ Ｐゴシック" pitchFamily="34" charset="-128"/>
              </a:rPr>
              <a:t>:</a:t>
            </a:r>
          </a:p>
          <a:p>
            <a:pPr>
              <a:defRPr/>
            </a:pPr>
            <a:endParaRPr lang="en-US" sz="1600" u="sng" dirty="0">
              <a:ea typeface="ＭＳ Ｐゴシック" pitchFamily="34" charset="-128"/>
            </a:endParaRPr>
          </a:p>
          <a:p>
            <a:r>
              <a:rPr lang="en-GB" dirty="0" smtClean="0"/>
              <a:t>Quantum Dot Based </a:t>
            </a:r>
            <a:r>
              <a:rPr lang="en-GB" dirty="0" err="1" smtClean="0"/>
              <a:t>Plasmonic</a:t>
            </a:r>
            <a:r>
              <a:rPr lang="en-GB" dirty="0" smtClean="0"/>
              <a:t> Amplifiers:</a:t>
            </a:r>
            <a:endParaRPr lang="es-ES" dirty="0"/>
          </a:p>
          <a:p>
            <a:r>
              <a:rPr lang="en-GB" dirty="0"/>
              <a:t> 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en-GB" dirty="0" smtClean="0"/>
              <a:t>Photodetectors:</a:t>
            </a:r>
            <a:endParaRPr lang="es-ES" dirty="0"/>
          </a:p>
        </p:txBody>
      </p:sp>
      <p:sp>
        <p:nvSpPr>
          <p:cNvPr id="6" name="Rechteck 5"/>
          <p:cNvSpPr/>
          <p:nvPr/>
        </p:nvSpPr>
        <p:spPr>
          <a:xfrm>
            <a:off x="5292080" y="148478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b="0" dirty="0"/>
              <a:t>Electrical injection </a:t>
            </a:r>
            <a:endParaRPr lang="en-GB" b="0" dirty="0" smtClean="0"/>
          </a:p>
          <a:p>
            <a:pPr marL="285750" indent="-285750">
              <a:buFontTx/>
              <a:buChar char="-"/>
            </a:pPr>
            <a:r>
              <a:rPr lang="en-US" b="0" dirty="0" smtClean="0"/>
              <a:t>10dB </a:t>
            </a:r>
            <a:r>
              <a:rPr lang="en-US" b="0" dirty="0"/>
              <a:t>on-chip gain</a:t>
            </a:r>
            <a:endParaRPr lang="es-E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339752" y="206084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b="0" dirty="0"/>
              <a:t>Quantum efficiencies QE &gt; 80 %</a:t>
            </a:r>
          </a:p>
          <a:p>
            <a:pPr marL="285750" lvl="0" indent="-285750">
              <a:buFontTx/>
              <a:buChar char="-"/>
            </a:pPr>
            <a:r>
              <a:rPr lang="en-US" b="0" dirty="0"/>
              <a:t>Responsivities </a:t>
            </a:r>
            <a:r>
              <a:rPr lang="en-GB" b="0" dirty="0"/>
              <a:t>R &gt; 0.1 A/W</a:t>
            </a:r>
            <a:r>
              <a:rPr lang="es-ES" b="0" dirty="0"/>
              <a:t> </a:t>
            </a:r>
            <a:endParaRPr lang="en-US" sz="2000" b="0" u="sng" dirty="0">
              <a:ea typeface="ＭＳ Ｐゴシック" pitchFamily="34" charset="-128"/>
            </a:endParaRPr>
          </a:p>
        </p:txBody>
      </p:sp>
      <p:sp>
        <p:nvSpPr>
          <p:cNvPr id="10" name="Rectángulo 4"/>
          <p:cNvSpPr>
            <a:spLocks noChangeArrowheads="1"/>
          </p:cNvSpPr>
          <p:nvPr/>
        </p:nvSpPr>
        <p:spPr bwMode="auto">
          <a:xfrm>
            <a:off x="323528" y="2796748"/>
            <a:ext cx="8568952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 smtClean="0">
                <a:ea typeface="ＭＳ Ｐゴシック" pitchFamily="34" charset="-128"/>
              </a:rPr>
              <a:t>Achievements</a:t>
            </a:r>
            <a:r>
              <a:rPr lang="en-US" sz="2000" u="sng" dirty="0">
                <a:ea typeface="ＭＳ Ｐゴシック" pitchFamily="34" charset="-128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GB" b="0" dirty="0" smtClean="0"/>
              <a:t>Material </a:t>
            </a:r>
            <a:r>
              <a:rPr lang="en-GB" b="0" dirty="0"/>
              <a:t>with gain at 1.55 </a:t>
            </a:r>
            <a:r>
              <a:rPr lang="en-GB" b="0" dirty="0">
                <a:latin typeface="Symbol" charset="2"/>
                <a:cs typeface="Symbol" charset="2"/>
              </a:rPr>
              <a:t>m</a:t>
            </a:r>
            <a:r>
              <a:rPr lang="en-GB" b="0" dirty="0"/>
              <a:t>m: </a:t>
            </a:r>
            <a:r>
              <a:rPr lang="en-GB" b="0" dirty="0" err="1"/>
              <a:t>HgTe</a:t>
            </a:r>
            <a:r>
              <a:rPr lang="en-GB" b="0" dirty="0"/>
              <a:t> </a:t>
            </a:r>
            <a:r>
              <a:rPr lang="en-GB" b="0" dirty="0" smtClean="0"/>
              <a:t>QDs </a:t>
            </a:r>
          </a:p>
          <a:p>
            <a:r>
              <a:rPr lang="en-GB" b="0" dirty="0"/>
              <a:t> </a:t>
            </a:r>
            <a:r>
              <a:rPr lang="en-GB" b="0" dirty="0" smtClean="0"/>
              <a:t>    Thin </a:t>
            </a:r>
            <a:r>
              <a:rPr lang="en-GB" b="0" dirty="0"/>
              <a:t>film </a:t>
            </a:r>
            <a:r>
              <a:rPr lang="en-GB" b="0" dirty="0" smtClean="0"/>
              <a:t>phase: reduced </a:t>
            </a:r>
            <a:r>
              <a:rPr lang="en-GB" b="0" dirty="0"/>
              <a:t>performance </a:t>
            </a:r>
            <a:r>
              <a:rPr lang="en-GB" b="0" dirty="0" smtClean="0"/>
              <a:t>due to clustering </a:t>
            </a:r>
            <a:r>
              <a:rPr lang="en-GB" b="0" dirty="0"/>
              <a:t>of QDs. </a:t>
            </a:r>
          </a:p>
          <a:p>
            <a:pPr marL="285750" indent="-285750">
              <a:buFontTx/>
              <a:buChar char="-"/>
            </a:pPr>
            <a:r>
              <a:rPr lang="en-GB" b="0" dirty="0" err="1"/>
              <a:t>CdSe</a:t>
            </a:r>
            <a:r>
              <a:rPr lang="en-GB" b="0" dirty="0"/>
              <a:t>/</a:t>
            </a:r>
            <a:r>
              <a:rPr lang="en-GB" b="0" dirty="0" err="1"/>
              <a:t>CdS</a:t>
            </a:r>
            <a:r>
              <a:rPr lang="en-GB" b="0" dirty="0"/>
              <a:t> (thick shell</a:t>
            </a:r>
            <a:r>
              <a:rPr lang="en-GB" b="0" dirty="0" smtClean="0"/>
              <a:t>):  QDs </a:t>
            </a:r>
            <a:r>
              <a:rPr lang="en-GB" b="0" dirty="0"/>
              <a:t>lasing and amplification was demonstrated when embedded in </a:t>
            </a:r>
            <a:r>
              <a:rPr lang="en-GB" b="0" dirty="0" err="1"/>
              <a:t>SiN</a:t>
            </a:r>
            <a:r>
              <a:rPr lang="en-GB" b="0" dirty="0"/>
              <a:t> </a:t>
            </a:r>
            <a:r>
              <a:rPr lang="en-GB" b="0" dirty="0" err="1"/>
              <a:t>microdisk</a:t>
            </a:r>
            <a:r>
              <a:rPr lang="en-GB" b="0" dirty="0"/>
              <a:t> resonators and waveguides, respectively. </a:t>
            </a:r>
          </a:p>
          <a:p>
            <a:pPr marL="285750" indent="-285750">
              <a:buFontTx/>
              <a:buChar char="-"/>
            </a:pPr>
            <a:r>
              <a:rPr lang="en-GB" b="0" dirty="0" smtClean="0"/>
              <a:t>Propagation </a:t>
            </a:r>
            <a:r>
              <a:rPr lang="en-GB" b="0" dirty="0"/>
              <a:t>length of short-range SPP increases notably by the decreasing the width of the metal waveguide in agreement with calculations, both at visible (</a:t>
            </a:r>
            <a:r>
              <a:rPr lang="en-GB" b="0" dirty="0" err="1"/>
              <a:t>CdSe</a:t>
            </a:r>
            <a:r>
              <a:rPr lang="en-GB" b="0" dirty="0"/>
              <a:t> QDs) and infrared (</a:t>
            </a:r>
            <a:r>
              <a:rPr lang="en-GB" b="0" dirty="0" err="1"/>
              <a:t>HgTe</a:t>
            </a:r>
            <a:r>
              <a:rPr lang="en-GB" b="0" dirty="0"/>
              <a:t> QDs) </a:t>
            </a:r>
            <a:r>
              <a:rPr lang="en-GB" b="0" dirty="0" smtClean="0"/>
              <a:t>wavelengths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b="0" dirty="0" err="1" smtClean="0"/>
              <a:t>Schottky</a:t>
            </a:r>
            <a:r>
              <a:rPr lang="en-GB" b="0" dirty="0" smtClean="0"/>
              <a:t> </a:t>
            </a:r>
            <a:r>
              <a:rPr lang="en-GB" b="0" dirty="0"/>
              <a:t>photodiodes  </a:t>
            </a:r>
            <a:r>
              <a:rPr lang="en-GB" b="0" dirty="0" smtClean="0"/>
              <a:t>reach </a:t>
            </a:r>
            <a:r>
              <a:rPr lang="en-GB" b="0" dirty="0"/>
              <a:t>responsivities above </a:t>
            </a:r>
            <a:r>
              <a:rPr lang="en-GB" b="0" dirty="0" smtClean="0"/>
              <a:t>0.4/0.2 AW</a:t>
            </a:r>
            <a:r>
              <a:rPr lang="en-GB" b="0" baseline="30000" dirty="0" smtClean="0"/>
              <a:t>-1</a:t>
            </a:r>
            <a:r>
              <a:rPr lang="en-GB" b="0" dirty="0" smtClean="0"/>
              <a:t> </a:t>
            </a:r>
            <a:r>
              <a:rPr lang="en-GB" b="0" dirty="0"/>
              <a:t>at </a:t>
            </a:r>
            <a:r>
              <a:rPr lang="en-GB" b="0" dirty="0" smtClean="0"/>
              <a:t>1.3/1.55 </a:t>
            </a:r>
            <a:r>
              <a:rPr lang="en-GB" b="0" dirty="0" smtClean="0">
                <a:latin typeface="Symbol" charset="2"/>
                <a:cs typeface="Symbol" charset="2"/>
              </a:rPr>
              <a:t>m</a:t>
            </a:r>
            <a:r>
              <a:rPr lang="en-GB" b="0" dirty="0" smtClean="0"/>
              <a:t>m</a:t>
            </a:r>
          </a:p>
          <a:p>
            <a:pPr marL="285750" indent="-285750">
              <a:buFontTx/>
              <a:buChar char="-"/>
            </a:pPr>
            <a:r>
              <a:rPr lang="en-GB" b="0" dirty="0" err="1" smtClean="0"/>
              <a:t>Microgap</a:t>
            </a:r>
            <a:r>
              <a:rPr lang="en-GB" b="0" dirty="0" smtClean="0"/>
              <a:t> photoconductors reach close to 1 A/W at very low incident powers</a:t>
            </a:r>
          </a:p>
          <a:p>
            <a:pPr marL="285750" indent="-285750">
              <a:buFontTx/>
              <a:buChar char="-"/>
            </a:pPr>
            <a:r>
              <a:rPr lang="en-GB" b="0" dirty="0" smtClean="0"/>
              <a:t>Fabrication </a:t>
            </a:r>
            <a:r>
              <a:rPr lang="en-GB" b="0" dirty="0"/>
              <a:t>of </a:t>
            </a:r>
            <a:r>
              <a:rPr lang="en-GB" b="0" dirty="0" err="1"/>
              <a:t>nano</a:t>
            </a:r>
            <a:r>
              <a:rPr lang="en-GB" b="0" dirty="0"/>
              <a:t>-gap waveguide </a:t>
            </a:r>
            <a:r>
              <a:rPr lang="en-GB" b="0" dirty="0" smtClean="0"/>
              <a:t>photoconductors</a:t>
            </a:r>
            <a:endParaRPr lang="es-ES" b="0" dirty="0" smtClean="0"/>
          </a:p>
        </p:txBody>
      </p:sp>
      <p:pic>
        <p:nvPicPr>
          <p:cNvPr id="783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50" y="2370782"/>
            <a:ext cx="33258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90" y="2154758"/>
            <a:ext cx="33258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792977"/>
            <a:ext cx="33258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47391"/>
            <a:ext cx="24685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4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 </a:t>
            </a:r>
            <a:r>
              <a:rPr lang="en-US" sz="3200" dirty="0" smtClean="0">
                <a:solidFill>
                  <a:schemeClr val="tx1"/>
                </a:solidFill>
              </a:rPr>
              <a:t>4</a:t>
            </a:r>
            <a:r>
              <a:rPr lang="en-US" sz="3200" dirty="0" smtClean="0"/>
              <a:t> Highlights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7504" y="940658"/>
            <a:ext cx="7848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err="1" smtClean="0">
                <a:solidFill>
                  <a:srgbClr val="FF0000"/>
                </a:solidFill>
              </a:rPr>
              <a:t>Microdisks</a:t>
            </a:r>
            <a:r>
              <a:rPr lang="en-US" sz="2000" dirty="0" smtClean="0">
                <a:solidFill>
                  <a:srgbClr val="FF0000"/>
                </a:solidFill>
              </a:rPr>
              <a:t> of </a:t>
            </a:r>
            <a:r>
              <a:rPr lang="en-US" sz="2000" dirty="0" err="1" smtClean="0">
                <a:solidFill>
                  <a:srgbClr val="FF0000"/>
                </a:solidFill>
              </a:rPr>
              <a:t>SiNx</a:t>
            </a:r>
            <a:r>
              <a:rPr lang="en-US" sz="2000" dirty="0" smtClean="0">
                <a:solidFill>
                  <a:srgbClr val="FF0000"/>
                </a:solidFill>
              </a:rPr>
              <a:t> embedding QDs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572000" y="1340768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dirty="0" smtClean="0">
                <a:solidFill>
                  <a:srgbClr val="0000FF"/>
                </a:solidFill>
              </a:rPr>
              <a:t>The layer of QDs is sandwiched between two </a:t>
            </a:r>
            <a:r>
              <a:rPr lang="en-US" dirty="0" err="1" smtClean="0">
                <a:solidFill>
                  <a:srgbClr val="0000FF"/>
                </a:solidFill>
              </a:rPr>
              <a:t>SiNx</a:t>
            </a:r>
            <a:r>
              <a:rPr lang="en-US" dirty="0" smtClean="0">
                <a:solidFill>
                  <a:srgbClr val="0000FF"/>
                </a:solidFill>
              </a:rPr>
              <a:t> layers grown by PECVD.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387508" cy="2155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35496" y="4050937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Lasing in </a:t>
            </a:r>
            <a:r>
              <a:rPr lang="en-GB" dirty="0">
                <a:solidFill>
                  <a:srgbClr val="0000FF"/>
                </a:solidFill>
              </a:rPr>
              <a:t>QD-</a:t>
            </a:r>
            <a:r>
              <a:rPr lang="en-GB" dirty="0" err="1">
                <a:solidFill>
                  <a:srgbClr val="0000FF"/>
                </a:solidFill>
              </a:rPr>
              <a:t>SiN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 smtClean="0">
                <a:solidFill>
                  <a:srgbClr val="0000FF"/>
                </a:solidFill>
              </a:rPr>
              <a:t>microdisks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9468544" y="2996952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Agrupar 3"/>
          <p:cNvGrpSpPr/>
          <p:nvPr/>
        </p:nvGrpSpPr>
        <p:grpSpPr>
          <a:xfrm>
            <a:off x="1817865" y="3625279"/>
            <a:ext cx="2826143" cy="2684041"/>
            <a:chOff x="2915816" y="1124744"/>
            <a:chExt cx="2826143" cy="2684041"/>
          </a:xfrm>
        </p:grpSpPr>
        <p:pic>
          <p:nvPicPr>
            <p:cNvPr id="15" name="Picture 3" descr="C:\Users\weixie\Desktop\图片7.emf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62372" b="52916"/>
            <a:stretch/>
          </p:blipFill>
          <p:spPr bwMode="auto">
            <a:xfrm>
              <a:off x="2915816" y="1124744"/>
              <a:ext cx="2826143" cy="2439709"/>
            </a:xfrm>
            <a:prstGeom prst="rect">
              <a:avLst/>
            </a:prstGeom>
            <a:noFill/>
          </p:spPr>
        </p:pic>
        <p:sp>
          <p:nvSpPr>
            <p:cNvPr id="16" name="CuadroTexto 2"/>
            <p:cNvSpPr txBox="1"/>
            <p:nvPr/>
          </p:nvSpPr>
          <p:spPr>
            <a:xfrm>
              <a:off x="3759700" y="3501008"/>
              <a:ext cx="16043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Wavelength</a:t>
              </a:r>
              <a:r>
                <a:rPr lang="es-ES" sz="1400" b="0" dirty="0" smtClean="0"/>
                <a:t> (</a:t>
              </a:r>
              <a:r>
                <a:rPr lang="es-ES" sz="1400" b="0" dirty="0" err="1" smtClean="0"/>
                <a:t>nm</a:t>
              </a:r>
              <a:r>
                <a:rPr lang="es-ES" sz="1400" b="0" dirty="0" smtClean="0"/>
                <a:t>)</a:t>
              </a:r>
              <a:endParaRPr lang="es-ES" sz="1400" b="0" dirty="0"/>
            </a:p>
          </p:txBody>
        </p:sp>
      </p:grpSp>
      <p:pic>
        <p:nvPicPr>
          <p:cNvPr id="18" name="Picture 6" descr="C:\Users\weixie\Desktop\图片2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496444"/>
            <a:ext cx="3384537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79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 </a:t>
            </a:r>
            <a:r>
              <a:rPr lang="en-US" sz="3200" dirty="0" smtClean="0">
                <a:solidFill>
                  <a:schemeClr val="tx1"/>
                </a:solidFill>
              </a:rPr>
              <a:t>4</a:t>
            </a:r>
            <a:r>
              <a:rPr lang="en-US" sz="3200" dirty="0" smtClean="0"/>
              <a:t> Highlights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32850" y="920569"/>
            <a:ext cx="295232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err="1" smtClean="0">
                <a:solidFill>
                  <a:srgbClr val="FF0000"/>
                </a:solidFill>
              </a:rPr>
              <a:t>Schottky</a:t>
            </a:r>
            <a:r>
              <a:rPr lang="en-US" sz="2000" dirty="0" smtClean="0">
                <a:solidFill>
                  <a:srgbClr val="FF0000"/>
                </a:solidFill>
              </a:rPr>
              <a:t> Photodiodes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R </a:t>
            </a:r>
            <a:r>
              <a:rPr lang="en-US" sz="2000" dirty="0">
                <a:solidFill>
                  <a:srgbClr val="0000FF"/>
                </a:solidFill>
              </a:rPr>
              <a:t>&gt; 0.2 A/W at 1.55 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m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94" y="5013176"/>
            <a:ext cx="240718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66" t="21865" r="43380" b="57655"/>
          <a:stretch/>
        </p:blipFill>
        <p:spPr bwMode="auto">
          <a:xfrm>
            <a:off x="5571851" y="4651958"/>
            <a:ext cx="1484778" cy="9782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Agrupar 7"/>
          <p:cNvGrpSpPr/>
          <p:nvPr/>
        </p:nvGrpSpPr>
        <p:grpSpPr>
          <a:xfrm>
            <a:off x="755576" y="1327759"/>
            <a:ext cx="1872208" cy="1728192"/>
            <a:chOff x="134799" y="0"/>
            <a:chExt cx="1736941" cy="182576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799" y="0"/>
              <a:ext cx="1736941" cy="1825760"/>
            </a:xfrm>
            <a:prstGeom prst="rect">
              <a:avLst/>
            </a:prstGeom>
          </p:spPr>
        </p:pic>
        <p:sp>
          <p:nvSpPr>
            <p:cNvPr id="10" name="Cuadro de texto 23"/>
            <p:cNvSpPr txBox="1"/>
            <p:nvPr/>
          </p:nvSpPr>
          <p:spPr>
            <a:xfrm>
              <a:off x="725632" y="427444"/>
              <a:ext cx="624627" cy="355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n-GB" sz="1400" kern="12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QD solid</a:t>
              </a:r>
              <a:endParaRPr lang="es-ES" sz="120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11" name="Imagen 10"/>
          <p:cNvPicPr/>
          <p:nvPr/>
        </p:nvPicPr>
        <p:blipFill>
          <a:blip r:embed="rId8"/>
          <a:stretch>
            <a:fillRect/>
          </a:stretch>
        </p:blipFill>
        <p:spPr>
          <a:xfrm>
            <a:off x="179512" y="3501008"/>
            <a:ext cx="3240360" cy="252028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860032" y="927069"/>
            <a:ext cx="3338954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dirty="0" smtClean="0">
                <a:solidFill>
                  <a:srgbClr val="FF0000"/>
                </a:solidFill>
              </a:rPr>
              <a:t>Micro-Gap Photoconductors</a:t>
            </a:r>
          </a:p>
          <a:p>
            <a:pPr>
              <a:spcAft>
                <a:spcPct val="20000"/>
              </a:spcAft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spcAft>
                <a:spcPct val="20000"/>
              </a:spcAft>
            </a:pPr>
            <a:endParaRPr lang="en-US" dirty="0">
              <a:solidFill>
                <a:srgbClr val="0000FF"/>
              </a:solidFill>
            </a:endParaRPr>
          </a:p>
          <a:p>
            <a:pPr>
              <a:spcAft>
                <a:spcPct val="20000"/>
              </a:spcAft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spcAft>
                <a:spcPct val="20000"/>
              </a:spcAft>
            </a:pPr>
            <a:endParaRPr lang="en-US" dirty="0">
              <a:solidFill>
                <a:srgbClr val="0000FF"/>
              </a:solidFill>
            </a:endParaRPr>
          </a:p>
          <a:p>
            <a:pPr>
              <a:spcAft>
                <a:spcPct val="20000"/>
              </a:spcAft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spcAft>
                <a:spcPct val="20000"/>
              </a:spcAft>
            </a:pPr>
            <a:endParaRPr lang="en-US" dirty="0">
              <a:solidFill>
                <a:srgbClr val="0000FF"/>
              </a:solidFill>
            </a:endParaRPr>
          </a:p>
          <a:p>
            <a:pPr>
              <a:spcAft>
                <a:spcPct val="20000"/>
              </a:spcAft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83968" y="4509120"/>
            <a:ext cx="1287883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en-US" dirty="0" smtClean="0">
                <a:solidFill>
                  <a:srgbClr val="FF0000"/>
                </a:solidFill>
              </a:rPr>
              <a:t>Nano-gap</a:t>
            </a:r>
          </a:p>
          <a:p>
            <a:pPr>
              <a:spcAft>
                <a:spcPct val="20000"/>
              </a:spcAft>
            </a:pPr>
            <a:r>
              <a:rPr lang="en-US" dirty="0" smtClean="0">
                <a:solidFill>
                  <a:srgbClr val="0000FF"/>
                </a:solidFill>
              </a:rPr>
              <a:t>fabricated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6" name="Agrupar 18"/>
          <p:cNvGrpSpPr/>
          <p:nvPr/>
        </p:nvGrpSpPr>
        <p:grpSpPr>
          <a:xfrm>
            <a:off x="4412625" y="1327759"/>
            <a:ext cx="4063165" cy="3096344"/>
            <a:chOff x="5076056" y="980728"/>
            <a:chExt cx="4063165" cy="3096344"/>
          </a:xfrm>
        </p:grpSpPr>
        <p:pic>
          <p:nvPicPr>
            <p:cNvPr id="17" name="Imagen 9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980728"/>
              <a:ext cx="4063165" cy="3096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"/>
            <p:cNvSpPr/>
            <p:nvPr/>
          </p:nvSpPr>
          <p:spPr>
            <a:xfrm>
              <a:off x="7524328" y="1772816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ct val="2000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R &gt; 0.1 A/W</a:t>
              </a:r>
            </a:p>
          </p:txBody>
        </p:sp>
        <p:cxnSp>
          <p:nvCxnSpPr>
            <p:cNvPr id="19" name="Conector recto 16"/>
            <p:cNvCxnSpPr/>
            <p:nvPr/>
          </p:nvCxnSpPr>
          <p:spPr bwMode="auto">
            <a:xfrm flipH="1">
              <a:off x="5652120" y="2216622"/>
              <a:ext cx="3240360" cy="0"/>
            </a:xfrm>
            <a:prstGeom prst="line">
              <a:avLst/>
            </a:prstGeom>
            <a:noFill/>
            <a:ln w="254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062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 5 Summary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" name="Rectángulo 4"/>
          <p:cNvSpPr>
            <a:spLocks noChangeArrowheads="1"/>
          </p:cNvSpPr>
          <p:nvPr/>
        </p:nvSpPr>
        <p:spPr bwMode="auto">
          <a:xfrm>
            <a:off x="612000" y="972000"/>
            <a:ext cx="7560197" cy="366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tx1"/>
                </a:solidFill>
                <a:ea typeface="ＭＳ Ｐゴシック" pitchFamily="34" charset="-128"/>
              </a:rPr>
              <a:t>Objectives</a:t>
            </a:r>
            <a:r>
              <a:rPr lang="en-US" sz="2000" u="sng" dirty="0" smtClean="0">
                <a:solidFill>
                  <a:schemeClr val="tx1"/>
                </a:solidFill>
                <a:ea typeface="ＭＳ Ｐゴシック" pitchFamily="34" charset="-128"/>
              </a:rPr>
              <a:t>:</a:t>
            </a:r>
          </a:p>
          <a:p>
            <a:pPr>
              <a:defRPr/>
            </a:pPr>
            <a:endParaRPr lang="en-US" sz="1600" u="sng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solidFill>
                  <a:schemeClr val="tx1"/>
                </a:solidFill>
                <a:cs typeface="Arial"/>
              </a:rPr>
              <a:t>Develop interfaces for photonic and electronic components</a:t>
            </a:r>
            <a:endParaRPr lang="en-US" b="0" dirty="0">
              <a:solidFill>
                <a:schemeClr val="tx1"/>
              </a:solidFill>
              <a:cs typeface="Arial"/>
            </a:endParaRPr>
          </a:p>
          <a:p>
            <a:pPr>
              <a:defRPr/>
            </a:pPr>
            <a:endParaRPr lang="en-US" u="sng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en-US" sz="2000" u="sng" dirty="0">
                <a:solidFill>
                  <a:schemeClr val="tx1"/>
                </a:solidFill>
                <a:ea typeface="ＭＳ Ｐゴシック" pitchFamily="34" charset="-128"/>
              </a:rPr>
              <a:t>Achievements:</a:t>
            </a:r>
          </a:p>
          <a:p>
            <a:pPr>
              <a:defRPr/>
            </a:pPr>
            <a:endParaRPr lang="en-US" b="0" u="sng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solidFill>
                  <a:schemeClr val="tx1"/>
                </a:solidFill>
                <a:cs typeface="Arial"/>
              </a:rPr>
              <a:t>Developed highly efficient coupler Silicon Waveguide to </a:t>
            </a:r>
            <a:r>
              <a:rPr lang="en-US" b="0" dirty="0" err="1" smtClean="0">
                <a:solidFill>
                  <a:schemeClr val="tx1"/>
                </a:solidFill>
                <a:cs typeface="Arial"/>
              </a:rPr>
              <a:t>Plasmonic</a:t>
            </a:r>
            <a:r>
              <a:rPr lang="en-US" b="0" dirty="0" smtClean="0">
                <a:solidFill>
                  <a:schemeClr val="tx1"/>
                </a:solidFill>
                <a:cs typeface="Arial"/>
              </a:rPr>
              <a:t> modulator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solidFill>
                  <a:schemeClr val="tx1"/>
                </a:solidFill>
                <a:cs typeface="Arial"/>
              </a:rPr>
              <a:t>Demonstrated different kinds of optical filters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solidFill>
                  <a:schemeClr val="tx1"/>
                </a:solidFill>
                <a:cs typeface="Arial"/>
              </a:rPr>
              <a:t>Demonstrated electrostatically tunable grating couplers and novel grating coupler for </a:t>
            </a:r>
            <a:r>
              <a:rPr lang="en-US" b="0" dirty="0" err="1" smtClean="0">
                <a:solidFill>
                  <a:schemeClr val="tx1"/>
                </a:solidFill>
                <a:cs typeface="Arial"/>
              </a:rPr>
              <a:t>SiN</a:t>
            </a:r>
            <a:r>
              <a:rPr lang="en-US" b="0" dirty="0" smtClean="0">
                <a:solidFill>
                  <a:schemeClr val="tx1"/>
                </a:solidFill>
                <a:cs typeface="Arial"/>
              </a:rPr>
              <a:t>-QD platform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solidFill>
                  <a:schemeClr val="tx1"/>
                </a:solidFill>
                <a:cs typeface="Arial"/>
              </a:rPr>
              <a:t>Developed electronic interfaces to drive </a:t>
            </a:r>
            <a:r>
              <a:rPr lang="en-US" b="0" dirty="0" err="1" smtClean="0">
                <a:solidFill>
                  <a:schemeClr val="tx1"/>
                </a:solidFill>
                <a:cs typeface="Arial"/>
              </a:rPr>
              <a:t>plasmonic</a:t>
            </a:r>
            <a:r>
              <a:rPr lang="en-US" b="0" dirty="0" smtClean="0">
                <a:solidFill>
                  <a:schemeClr val="tx1"/>
                </a:solidFill>
                <a:cs typeface="Arial"/>
              </a:rPr>
              <a:t> devices</a:t>
            </a:r>
            <a:endParaRPr lang="en-US" b="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10" y="1556792"/>
            <a:ext cx="33258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7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 </a:t>
            </a:r>
            <a:r>
              <a:rPr lang="en-US" sz="3200" dirty="0">
                <a:solidFill>
                  <a:srgbClr val="002060"/>
                </a:solidFill>
              </a:rPr>
              <a:t>5</a:t>
            </a:r>
            <a:r>
              <a:rPr lang="en-US" sz="3200" dirty="0" smtClean="0"/>
              <a:t> Highlights</a:t>
            </a:r>
          </a:p>
        </p:txBody>
      </p:sp>
      <p:pic>
        <p:nvPicPr>
          <p:cNvPr id="78" name="Picture 1"/>
          <p:cNvPicPr>
            <a:picLocks noChangeAspect="1"/>
          </p:cNvPicPr>
          <p:nvPr/>
        </p:nvPicPr>
        <p:blipFill rotWithShape="1">
          <a:blip r:embed="rId3"/>
          <a:srcRect l="50445"/>
          <a:stretch/>
        </p:blipFill>
        <p:spPr>
          <a:xfrm>
            <a:off x="467544" y="908721"/>
            <a:ext cx="4256550" cy="3600400"/>
          </a:xfrm>
          <a:prstGeom prst="rect">
            <a:avLst/>
          </a:prstGeom>
        </p:spPr>
      </p:pic>
      <p:sp>
        <p:nvSpPr>
          <p:cNvPr id="79" name="TextBox 3"/>
          <p:cNvSpPr txBox="1"/>
          <p:nvPr/>
        </p:nvSpPr>
        <p:spPr>
          <a:xfrm>
            <a:off x="395536" y="4870901"/>
            <a:ext cx="4115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Broadband and low loss coupler</a:t>
            </a:r>
          </a:p>
          <a:p>
            <a:r>
              <a:rPr lang="en-US" dirty="0" smtClean="0"/>
              <a:t>(&lt;1dB couple loss, 0.52dB/um prop)</a:t>
            </a:r>
            <a:endParaRPr lang="en-US" dirty="0"/>
          </a:p>
        </p:txBody>
      </p:sp>
      <p:pic>
        <p:nvPicPr>
          <p:cNvPr id="8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356992"/>
            <a:ext cx="2239049" cy="2088232"/>
          </a:xfrm>
          <a:prstGeom prst="rect">
            <a:avLst/>
          </a:prstGeom>
        </p:spPr>
      </p:pic>
      <p:sp>
        <p:nvSpPr>
          <p:cNvPr id="81" name="TextBox 6"/>
          <p:cNvSpPr txBox="1"/>
          <p:nvPr/>
        </p:nvSpPr>
        <p:spPr>
          <a:xfrm>
            <a:off x="5060821" y="5457998"/>
            <a:ext cx="3903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&amp; Fabrication novel grating couplers for </a:t>
            </a:r>
            <a:r>
              <a:rPr lang="en-US" dirty="0" err="1" smtClean="0"/>
              <a:t>SiN</a:t>
            </a:r>
            <a:r>
              <a:rPr lang="en-US" dirty="0" smtClean="0"/>
              <a:t>-QD platform</a:t>
            </a:r>
            <a:endParaRPr lang="en-US" dirty="0"/>
          </a:p>
        </p:txBody>
      </p:sp>
      <p:pic>
        <p:nvPicPr>
          <p:cNvPr id="8" name="Picture 2" descr="F:\Victor\PhD\Reports\Papers\Metal_grating_coupler-IPR_2014\Figures\figures\fig1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31" y="836712"/>
            <a:ext cx="3405845" cy="20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vcalzadilla\Desktop\Picture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8962"/>
            <a:ext cx="1977905" cy="1608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509522" y="2852936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Metal grating coupler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76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WP6 Summary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5576" y="908720"/>
            <a:ext cx="7920880" cy="268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Objectives</a:t>
            </a:r>
            <a:endParaRPr lang="en-US" sz="2000" b="0" dirty="0" smtClean="0"/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/>
              <a:t>Characterization and testing of active and passive plasmonic </a:t>
            </a:r>
            <a:r>
              <a:rPr lang="en-US" sz="1800" b="0" dirty="0" smtClean="0"/>
              <a:t>devices</a:t>
            </a:r>
            <a:endParaRPr lang="en-US" sz="1800" b="0" dirty="0"/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/>
              <a:t>Integration of plasmonic devices </a:t>
            </a:r>
            <a:r>
              <a:rPr lang="en-US" sz="1800" b="0" dirty="0" smtClean="0"/>
              <a:t>including electrical </a:t>
            </a:r>
            <a:r>
              <a:rPr lang="en-US" sz="1800" b="0" dirty="0"/>
              <a:t>parts </a:t>
            </a:r>
            <a:r>
              <a:rPr lang="en-US" sz="1800" b="0" dirty="0" smtClean="0"/>
              <a:t>for </a:t>
            </a:r>
            <a:r>
              <a:rPr lang="en-US" sz="1800" b="0" dirty="0"/>
              <a:t>chip-to-chip </a:t>
            </a:r>
            <a:r>
              <a:rPr lang="en-US" sz="1800" b="0" dirty="0" smtClean="0"/>
              <a:t>communication</a:t>
            </a:r>
            <a:endParaRPr lang="en-US" sz="1800" b="0" dirty="0"/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/>
              <a:t>Characterization and testing of a complete System in Package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Achievements</a:t>
            </a:r>
            <a:endParaRPr lang="en-US" sz="2000" u="sng" dirty="0" smtClean="0"/>
          </a:p>
        </p:txBody>
      </p:sp>
      <p:sp>
        <p:nvSpPr>
          <p:cNvPr id="9" name="Rechteck 8"/>
          <p:cNvSpPr/>
          <p:nvPr/>
        </p:nvSpPr>
        <p:spPr>
          <a:xfrm>
            <a:off x="1475656" y="494116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Successful operation of chip-to-chip </a:t>
            </a:r>
            <a:r>
              <a:rPr lang="en-US" b="0" dirty="0"/>
              <a:t>interconnect </a:t>
            </a:r>
            <a:r>
              <a:rPr lang="en-US" b="0" dirty="0" smtClean="0"/>
              <a:t>at</a:t>
            </a:r>
            <a:br>
              <a:rPr lang="en-US" b="0" dirty="0" smtClean="0"/>
            </a:br>
            <a:r>
              <a:rPr lang="en-US" b="0" dirty="0" smtClean="0"/>
              <a:t>3 x 10 Gbit/s, (1 x 20 </a:t>
            </a:r>
            <a:r>
              <a:rPr lang="en-US" b="0" dirty="0"/>
              <a:t>Gbit/s with a BER of 7.9×10</a:t>
            </a:r>
            <a:r>
              <a:rPr lang="en-US" b="0" baseline="30000" dirty="0"/>
              <a:t>−</a:t>
            </a:r>
            <a:r>
              <a:rPr lang="en-US" b="0" baseline="30000" dirty="0" smtClean="0"/>
              <a:t>5</a:t>
            </a:r>
            <a:r>
              <a:rPr lang="en-US" b="0" dirty="0" smtClean="0"/>
              <a:t>)</a:t>
            </a:r>
            <a:endParaRPr lang="de-DE" baseline="30000" dirty="0"/>
          </a:p>
        </p:txBody>
      </p:sp>
      <p:sp>
        <p:nvSpPr>
          <p:cNvPr id="10" name="Rechteck 9"/>
          <p:cNvSpPr/>
          <p:nvPr/>
        </p:nvSpPr>
        <p:spPr>
          <a:xfrm>
            <a:off x="1475656" y="429309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Characterization of the receiver (Si-Ge </a:t>
            </a:r>
            <a:r>
              <a:rPr lang="en-US" b="0" dirty="0"/>
              <a:t>photodiode </a:t>
            </a:r>
            <a:r>
              <a:rPr lang="en-US" b="0" dirty="0" smtClean="0"/>
              <a:t>array, PCB) at </a:t>
            </a:r>
            <a:r>
              <a:rPr lang="en-US" b="0" dirty="0"/>
              <a:t>data rates of </a:t>
            </a:r>
            <a:r>
              <a:rPr lang="en-US" b="0" dirty="0" smtClean="0"/>
              <a:t>3 x 28 Gbit/s   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75656" y="364504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Verification of the performance of plasmonic MZM array </a:t>
            </a:r>
            <a:r>
              <a:rPr lang="de-DE" b="0" dirty="0" err="1" smtClean="0"/>
              <a:t>operating</a:t>
            </a:r>
            <a:r>
              <a:rPr lang="de-DE" b="0" dirty="0" smtClean="0"/>
              <a:t> at 4 </a:t>
            </a:r>
            <a:r>
              <a:rPr lang="de-DE" b="0" dirty="0"/>
              <a:t>× 36 </a:t>
            </a:r>
            <a:r>
              <a:rPr lang="de-DE" b="0" dirty="0" err="1"/>
              <a:t>Gbit</a:t>
            </a:r>
            <a:r>
              <a:rPr lang="de-DE" b="0" dirty="0"/>
              <a:t>/s </a:t>
            </a:r>
            <a:r>
              <a:rPr lang="en-US" b="0" dirty="0"/>
              <a:t>by data modulation experiments</a:t>
            </a:r>
            <a:r>
              <a:rPr lang="de-DE" b="0" dirty="0"/>
              <a:t> 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906" y="1938734"/>
            <a:ext cx="33258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906" y="1340768"/>
            <a:ext cx="33258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906" y="2514798"/>
            <a:ext cx="33258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3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WP6 Highlights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7504" y="980728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de-DE" sz="2000" dirty="0" smtClean="0"/>
              <a:t>Interconnect System Demonstrator</a:t>
            </a:r>
            <a:endParaRPr lang="en-US" sz="2000" dirty="0"/>
          </a:p>
        </p:txBody>
      </p:sp>
      <p:sp>
        <p:nvSpPr>
          <p:cNvPr id="7" name="Rechteck 6"/>
          <p:cNvSpPr/>
          <p:nvPr/>
        </p:nvSpPr>
        <p:spPr bwMode="auto">
          <a:xfrm>
            <a:off x="107504" y="4653136"/>
            <a:ext cx="1008112" cy="64807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843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901679" cy="470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4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63" y="1988840"/>
            <a:ext cx="39719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4977877" y="1700808"/>
            <a:ext cx="2997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Four-Channel </a:t>
            </a:r>
            <a:r>
              <a:rPr lang="en-US" dirty="0"/>
              <a:t>MZM </a:t>
            </a:r>
            <a:r>
              <a:rPr lang="en-US" dirty="0" smtClean="0"/>
              <a:t>Array </a:t>
            </a:r>
            <a:endParaRPr lang="de-DE" dirty="0"/>
          </a:p>
        </p:txBody>
      </p:sp>
      <p:pic>
        <p:nvPicPr>
          <p:cNvPr id="784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50" y="3849985"/>
            <a:ext cx="3714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4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23" y="4994181"/>
            <a:ext cx="2089669" cy="132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959017" y="3563724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Data Modulation Experiment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969466" y="576461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 </a:t>
            </a:r>
            <a:r>
              <a:rPr lang="de-DE" dirty="0" err="1" smtClean="0"/>
              <a:t>Gbit</a:t>
            </a:r>
            <a:r>
              <a:rPr lang="de-DE" dirty="0" smtClean="0"/>
              <a:t>/s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059832" y="3059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 x 10 </a:t>
            </a:r>
            <a:r>
              <a:rPr lang="en-US" dirty="0" err="1"/>
              <a:t>Gbit</a:t>
            </a:r>
            <a:r>
              <a:rPr lang="en-US" dirty="0"/>
              <a:t>/s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2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 7 Summary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tángulo 4"/>
          <p:cNvSpPr>
            <a:spLocks noChangeArrowheads="1"/>
          </p:cNvSpPr>
          <p:nvPr/>
        </p:nvSpPr>
        <p:spPr bwMode="auto">
          <a:xfrm>
            <a:off x="612000" y="972000"/>
            <a:ext cx="7560197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ea typeface="ＭＳ Ｐゴシック" pitchFamily="34" charset="-128"/>
              </a:rPr>
              <a:t>Objectives</a:t>
            </a:r>
            <a:r>
              <a:rPr lang="en-US" sz="2000" u="sng" dirty="0" smtClean="0">
                <a:ea typeface="ＭＳ Ｐゴシック" pitchFamily="34" charset="-128"/>
              </a:rPr>
              <a:t>:</a:t>
            </a:r>
          </a:p>
          <a:p>
            <a:pPr>
              <a:defRPr/>
            </a:pPr>
            <a:endParaRPr lang="en-US" sz="1600" u="sng" dirty="0">
              <a:ea typeface="ＭＳ Ｐゴシック" pitchFamily="34" charset="-128"/>
            </a:endParaRPr>
          </a:p>
          <a:p>
            <a:pPr marL="342900" indent="-342900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Dissemination </a:t>
            </a:r>
            <a:r>
              <a:rPr lang="en-US" sz="2000" dirty="0"/>
              <a:t>through paper submission </a:t>
            </a:r>
            <a:r>
              <a:rPr lang="en-US" sz="2000" b="0" dirty="0"/>
              <a:t>to high quality scientific journals and conferences</a:t>
            </a:r>
          </a:p>
          <a:p>
            <a:pPr marL="342900" indent="-342900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Organizing </a:t>
            </a:r>
            <a:r>
              <a:rPr lang="en-US" sz="2000" dirty="0"/>
              <a:t>workshops </a:t>
            </a:r>
            <a:r>
              <a:rPr lang="en-US" sz="2000" b="0" dirty="0"/>
              <a:t>&amp;</a:t>
            </a:r>
            <a:r>
              <a:rPr lang="en-US" sz="2000" dirty="0"/>
              <a:t> seminars </a:t>
            </a:r>
            <a:r>
              <a:rPr lang="en-US" sz="2000" b="0" dirty="0"/>
              <a:t>on NAVOLCHI </a:t>
            </a:r>
            <a:r>
              <a:rPr lang="en-US" sz="2000" b="0" dirty="0" smtClean="0"/>
              <a:t>technology</a:t>
            </a:r>
            <a:endParaRPr lang="en-US" sz="1000" dirty="0"/>
          </a:p>
          <a:p>
            <a:pPr marL="342900" indent="-342900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000" b="0" dirty="0"/>
              <a:t>Dissemination through the</a:t>
            </a:r>
            <a:r>
              <a:rPr lang="en-US" sz="2000" dirty="0"/>
              <a:t> website</a:t>
            </a:r>
          </a:p>
          <a:p>
            <a:pPr>
              <a:defRPr/>
            </a:pPr>
            <a:endParaRPr lang="en-US" u="sng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sz="2000" u="sng" dirty="0">
                <a:ea typeface="ＭＳ Ｐゴシック" pitchFamily="34" charset="-128"/>
              </a:rPr>
              <a:t>Achievements:</a:t>
            </a:r>
          </a:p>
          <a:p>
            <a:pPr>
              <a:defRPr/>
            </a:pPr>
            <a:endParaRPr lang="en-US" sz="1600" b="0" u="sng" dirty="0">
              <a:ea typeface="ＭＳ Ｐゴシック" pitchFamily="34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39 </a:t>
            </a:r>
            <a:r>
              <a:rPr lang="en-US" dirty="0"/>
              <a:t>journals (among others 2 Nature Photonics and 1 cover story at Optics and Photonics </a:t>
            </a:r>
            <a:r>
              <a:rPr lang="en-US" dirty="0" smtClean="0"/>
              <a:t>News)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77 </a:t>
            </a:r>
            <a:r>
              <a:rPr lang="en-US" dirty="0"/>
              <a:t>conference publications disseminating the project have been published by NAVOLCHI partners</a:t>
            </a:r>
            <a:r>
              <a:rPr lang="en-US" dirty="0" smtClean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2 provisional patents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2 workshops</a:t>
            </a:r>
            <a:endParaRPr lang="el-GR" dirty="0"/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endParaRPr lang="en-US" sz="1600" b="0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9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Review Meeting Agenda</a:t>
            </a:r>
          </a:p>
        </p:txBody>
      </p:sp>
      <p:sp>
        <p:nvSpPr>
          <p:cNvPr id="747523" name="Text Box 3"/>
          <p:cNvSpPr txBox="1">
            <a:spLocks noChangeArrowheads="1"/>
          </p:cNvSpPr>
          <p:nvPr/>
        </p:nvSpPr>
        <p:spPr bwMode="auto">
          <a:xfrm>
            <a:off x="954948" y="836712"/>
            <a:ext cx="7345363" cy="511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9:15</a:t>
            </a:r>
            <a:r>
              <a:rPr lang="en-US" sz="1800" dirty="0"/>
              <a:t>	Coordinators Talk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9:45</a:t>
            </a:r>
            <a:r>
              <a:rPr lang="en-US" sz="1800" dirty="0"/>
              <a:t>	Review of Project Administration (</a:t>
            </a:r>
            <a:r>
              <a:rPr lang="en-US" sz="1800" dirty="0" smtClean="0"/>
              <a:t>WP1)</a:t>
            </a:r>
            <a:endParaRPr lang="en-US" sz="18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10:00</a:t>
            </a:r>
            <a:r>
              <a:rPr lang="en-US" sz="1800" dirty="0"/>
              <a:t>	Presentations of Work Packages </a:t>
            </a:r>
            <a:r>
              <a:rPr lang="en-US" sz="1800" dirty="0" smtClean="0"/>
              <a:t>(WP2</a:t>
            </a:r>
            <a:r>
              <a:rPr lang="en-US" sz="1800" dirty="0"/>
              <a:t>)</a:t>
            </a: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10:20</a:t>
            </a:r>
            <a:r>
              <a:rPr lang="en-US" sz="1800" dirty="0"/>
              <a:t>	</a:t>
            </a:r>
            <a:r>
              <a:rPr lang="en-US" sz="1800" dirty="0" smtClean="0"/>
              <a:t>-  Break -</a:t>
            </a:r>
            <a:endParaRPr lang="en-US" sz="18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10:35</a:t>
            </a:r>
            <a:r>
              <a:rPr lang="en-US" sz="1800" dirty="0"/>
              <a:t>	Presentations of Work Packages (WP3-WP5)</a:t>
            </a: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12:00</a:t>
            </a:r>
            <a:r>
              <a:rPr lang="en-US" sz="1800" dirty="0"/>
              <a:t>	</a:t>
            </a:r>
            <a:r>
              <a:rPr lang="en-US" sz="1800" dirty="0" smtClean="0"/>
              <a:t>- Lunch -</a:t>
            </a:r>
            <a:endParaRPr lang="en-US" sz="18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12:45</a:t>
            </a:r>
            <a:r>
              <a:rPr lang="en-US" sz="1800" dirty="0"/>
              <a:t>	Presentations of Work Packages (WP6, WP7)</a:t>
            </a: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13:30</a:t>
            </a:r>
            <a:r>
              <a:rPr lang="en-US" sz="1800" dirty="0"/>
              <a:t>	</a:t>
            </a:r>
            <a:r>
              <a:rPr lang="en-US" sz="1800" dirty="0" smtClean="0"/>
              <a:t>- Break -</a:t>
            </a:r>
            <a:endParaRPr lang="en-US" sz="18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13:45</a:t>
            </a:r>
            <a:r>
              <a:rPr lang="en-US" sz="1800" dirty="0"/>
              <a:t>	General </a:t>
            </a:r>
            <a:r>
              <a:rPr lang="en-US" sz="1800" dirty="0" smtClean="0"/>
              <a:t>Discussion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14:30	Discussion of Dissemination and Expected Innovations</a:t>
            </a:r>
            <a:endParaRPr lang="en-US" sz="18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15:00</a:t>
            </a:r>
            <a:r>
              <a:rPr lang="en-US" sz="1800" dirty="0"/>
              <a:t>	Discussion between EC Officer and Reviewers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16:00</a:t>
            </a:r>
            <a:r>
              <a:rPr lang="en-US" sz="1800" dirty="0"/>
              <a:t>	Feedback to Consortium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16:30</a:t>
            </a:r>
            <a:r>
              <a:rPr lang="en-US" sz="1800" dirty="0"/>
              <a:t>	End of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 7 Highlights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1540" y="1076587"/>
            <a:ext cx="7928892" cy="88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lvl="0" indent="0" algn="l"/>
            <a:r>
              <a:rPr lang="en-US" sz="2400" dirty="0" smtClean="0"/>
              <a:t>2 </a:t>
            </a:r>
            <a:r>
              <a:rPr lang="en-US" sz="2400" dirty="0"/>
              <a:t>Nature Photonics </a:t>
            </a:r>
            <a:r>
              <a:rPr lang="en-US" sz="2400" dirty="0" smtClean="0"/>
              <a:t>and </a:t>
            </a:r>
            <a:r>
              <a:rPr lang="en-US" sz="2400" dirty="0"/>
              <a:t>1 cover story at Optics and Photonics News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t="13026" r="1602" b="9419"/>
          <a:stretch>
            <a:fillRect/>
          </a:stretch>
        </p:blipFill>
        <p:spPr bwMode="auto">
          <a:xfrm>
            <a:off x="5868144" y="2145697"/>
            <a:ext cx="302111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132856"/>
            <a:ext cx="2636087" cy="381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132855"/>
            <a:ext cx="2376263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Review Objectives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00060" y="4462954"/>
            <a:ext cx="846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GB" b="0" dirty="0" smtClean="0"/>
              <a:t>The </a:t>
            </a:r>
            <a:r>
              <a:rPr lang="en-GB" b="0" dirty="0"/>
              <a:t>expected potential impact in economic, competition and social terms, and the beneficiaries' plan for the use and dissemination of foreground</a:t>
            </a:r>
            <a:r>
              <a:rPr lang="en-GB" b="0" dirty="0" smtClean="0"/>
              <a:t>.</a:t>
            </a:r>
          </a:p>
        </p:txBody>
      </p:sp>
      <p:sp>
        <p:nvSpPr>
          <p:cNvPr id="2" name="Rechteck 1"/>
          <p:cNvSpPr/>
          <p:nvPr/>
        </p:nvSpPr>
        <p:spPr>
          <a:xfrm>
            <a:off x="395536" y="90872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GB" b="0" dirty="0"/>
              <a:t>The continued relevance of the objectives and breakthrough potential with respect to the scientific and industrial state-of-the-art</a:t>
            </a:r>
          </a:p>
        </p:txBody>
      </p:sp>
      <p:sp>
        <p:nvSpPr>
          <p:cNvPr id="3" name="Rechteck 2"/>
          <p:cNvSpPr/>
          <p:nvPr/>
        </p:nvSpPr>
        <p:spPr>
          <a:xfrm>
            <a:off x="683568" y="162880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002060"/>
                </a:solidFill>
              </a:rPr>
              <a:t>The breakthrough potential of the </a:t>
            </a:r>
            <a:r>
              <a:rPr lang="en-US" b="0" i="1" dirty="0" err="1" smtClean="0">
                <a:solidFill>
                  <a:srgbClr val="002060"/>
                </a:solidFill>
              </a:rPr>
              <a:t>plasmonic</a:t>
            </a:r>
            <a:r>
              <a:rPr lang="en-US" b="0" i="1" dirty="0" smtClean="0">
                <a:solidFill>
                  <a:srgbClr val="002060"/>
                </a:solidFill>
              </a:rPr>
              <a:t> components (</a:t>
            </a:r>
            <a:r>
              <a:rPr lang="en-US" b="0" i="1" dirty="0" err="1" smtClean="0">
                <a:solidFill>
                  <a:srgbClr val="002060"/>
                </a:solidFill>
              </a:rPr>
              <a:t>nanolaser</a:t>
            </a:r>
            <a:r>
              <a:rPr lang="en-US" b="0" i="1" dirty="0" smtClean="0">
                <a:solidFill>
                  <a:srgbClr val="002060"/>
                </a:solidFill>
              </a:rPr>
              <a:t>, phase modulator, </a:t>
            </a:r>
            <a:r>
              <a:rPr lang="en-US" b="0" i="1" dirty="0" err="1" smtClean="0">
                <a:solidFill>
                  <a:srgbClr val="002060"/>
                </a:solidFill>
              </a:rPr>
              <a:t>photodetector</a:t>
            </a:r>
            <a:r>
              <a:rPr lang="en-US" b="0" i="1" dirty="0" smtClean="0">
                <a:solidFill>
                  <a:srgbClr val="002060"/>
                </a:solidFill>
              </a:rPr>
              <a:t>) </a:t>
            </a:r>
            <a:r>
              <a:rPr lang="en-US" b="0" i="1" dirty="0">
                <a:solidFill>
                  <a:srgbClr val="002060"/>
                </a:solidFill>
              </a:rPr>
              <a:t>remains </a:t>
            </a:r>
            <a:r>
              <a:rPr lang="en-US" b="0" i="1" dirty="0" smtClean="0">
                <a:solidFill>
                  <a:srgbClr val="002060"/>
                </a:solidFill>
              </a:rPr>
              <a:t>valid. Their integration in </a:t>
            </a:r>
            <a:r>
              <a:rPr lang="en-US" b="0" i="1" dirty="0">
                <a:solidFill>
                  <a:srgbClr val="002060"/>
                </a:solidFill>
              </a:rPr>
              <a:t>a photonic circuit has </a:t>
            </a:r>
            <a:r>
              <a:rPr lang="en-US" b="0" i="1" dirty="0" smtClean="0">
                <a:solidFill>
                  <a:srgbClr val="002060"/>
                </a:solidFill>
              </a:rPr>
              <a:t>been demonstrated on the lab scale.</a:t>
            </a:r>
            <a:endParaRPr lang="en-US" b="0" i="1" dirty="0">
              <a:solidFill>
                <a:srgbClr val="00206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95536" y="270892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GB" b="0" dirty="0"/>
              <a:t>The degree of fulfilment of the project work plan and of the related </a:t>
            </a:r>
            <a:r>
              <a:rPr lang="en-GB" b="0" dirty="0" smtClean="0"/>
              <a:t>deliverables</a:t>
            </a:r>
          </a:p>
          <a:p>
            <a:pPr lvl="0"/>
            <a:r>
              <a:rPr lang="en-GB" b="0" dirty="0"/>
              <a:t> </a:t>
            </a:r>
            <a:r>
              <a:rPr lang="en-GB" b="0" dirty="0" smtClean="0"/>
              <a:t>    -&gt; </a:t>
            </a:r>
            <a:r>
              <a:rPr lang="en-GB" b="0" i="1" dirty="0" smtClean="0"/>
              <a:t>WP presentations </a:t>
            </a:r>
            <a:endParaRPr lang="en-GB" b="0" i="1" dirty="0"/>
          </a:p>
        </p:txBody>
      </p:sp>
      <p:sp>
        <p:nvSpPr>
          <p:cNvPr id="6" name="Rechteck 5"/>
          <p:cNvSpPr/>
          <p:nvPr/>
        </p:nvSpPr>
        <p:spPr>
          <a:xfrm>
            <a:off x="400060" y="3573016"/>
            <a:ext cx="846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0" dirty="0" smtClean="0"/>
              <a:t>The </a:t>
            </a:r>
            <a:r>
              <a:rPr lang="en-GB" b="0" dirty="0"/>
              <a:t>resources planned and utilised in relation to the achieved progress </a:t>
            </a:r>
            <a:endParaRPr lang="en-GB" b="0" dirty="0" smtClean="0"/>
          </a:p>
          <a:p>
            <a:r>
              <a:rPr lang="en-GB" b="0" i="1" dirty="0"/>
              <a:t> </a:t>
            </a:r>
            <a:r>
              <a:rPr lang="en-GB" b="0" i="1" dirty="0" smtClean="0"/>
              <a:t>    -&gt; Table of </a:t>
            </a:r>
            <a:r>
              <a:rPr lang="en-GB" b="0" i="1" dirty="0"/>
              <a:t>person-months at WP </a:t>
            </a:r>
            <a:r>
              <a:rPr lang="en-GB" b="0" i="1" dirty="0" smtClean="0"/>
              <a:t>level</a:t>
            </a:r>
            <a:endParaRPr lang="de-DE" i="1" dirty="0"/>
          </a:p>
        </p:txBody>
      </p:sp>
      <p:sp>
        <p:nvSpPr>
          <p:cNvPr id="7" name="Rechteck 6"/>
          <p:cNvSpPr/>
          <p:nvPr/>
        </p:nvSpPr>
        <p:spPr>
          <a:xfrm>
            <a:off x="711764" y="5169966"/>
            <a:ext cx="8468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002060"/>
                </a:solidFill>
              </a:rPr>
              <a:t>Photonic interconnect technology is crucial for increasing the capacity of data centers. </a:t>
            </a:r>
            <a:r>
              <a:rPr lang="en-US" b="0" i="1" dirty="0" smtClean="0">
                <a:solidFill>
                  <a:srgbClr val="002060"/>
                </a:solidFill>
              </a:rPr>
              <a:t>The </a:t>
            </a:r>
            <a:r>
              <a:rPr lang="en-US" b="0" i="1" dirty="0" err="1" smtClean="0">
                <a:solidFill>
                  <a:srgbClr val="002060"/>
                </a:solidFill>
              </a:rPr>
              <a:t>plasmonic</a:t>
            </a:r>
            <a:r>
              <a:rPr lang="en-US" b="0" i="1" dirty="0" smtClean="0">
                <a:solidFill>
                  <a:srgbClr val="002060"/>
                </a:solidFill>
              </a:rPr>
              <a:t> components developed in NAVOLCHI are </a:t>
            </a:r>
            <a:r>
              <a:rPr lang="en-US" b="0" i="1" dirty="0">
                <a:solidFill>
                  <a:srgbClr val="002060"/>
                </a:solidFill>
              </a:rPr>
              <a:t>key components in such interconnects</a:t>
            </a:r>
            <a:r>
              <a:rPr lang="en-US" b="0" i="1" dirty="0" smtClean="0">
                <a:solidFill>
                  <a:srgbClr val="002060"/>
                </a:solidFill>
              </a:rPr>
              <a:t>. Other long-terms prospects are foreseen. </a:t>
            </a:r>
            <a:endParaRPr lang="en-US" b="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Outline Coordinator Talk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971550" y="1484313"/>
            <a:ext cx="604872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Project </a:t>
            </a:r>
            <a:r>
              <a:rPr lang="en-US" sz="2000" dirty="0" smtClean="0"/>
              <a:t>Overview</a:t>
            </a:r>
            <a:endParaRPr lang="en-US" sz="2000" dirty="0"/>
          </a:p>
          <a:p>
            <a:pPr marL="720000" lvl="1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Vision</a:t>
            </a:r>
          </a:p>
          <a:p>
            <a:pPr marL="720000" lvl="1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Partners</a:t>
            </a:r>
            <a:endParaRPr lang="en-US" sz="2000" dirty="0"/>
          </a:p>
          <a:p>
            <a:pPr marL="720000" lvl="1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Structure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Reviewers Recommendations from Review 3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Status </a:t>
            </a:r>
            <a:r>
              <a:rPr lang="en-US" sz="2000" dirty="0"/>
              <a:t>of Work: </a:t>
            </a:r>
            <a:r>
              <a:rPr lang="en-US" sz="2000" dirty="0" smtClean="0"/>
              <a:t>- The project </a:t>
            </a:r>
            <a:r>
              <a:rPr lang="en-US" sz="2000" dirty="0"/>
              <a:t>after </a:t>
            </a:r>
            <a:r>
              <a:rPr lang="en-US" sz="2000" dirty="0" smtClean="0"/>
              <a:t>45 months</a:t>
            </a:r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</a:t>
            </a:r>
            <a:r>
              <a:rPr lang="en-US" sz="2000" dirty="0" smtClean="0"/>
              <a:t>	       - WP Summaries</a:t>
            </a:r>
            <a:endParaRPr lang="en-US" sz="2000" dirty="0"/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4.   Outlook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Overview</a:t>
            </a:r>
          </a:p>
        </p:txBody>
      </p:sp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900113" y="1125538"/>
            <a:ext cx="7345362" cy="27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800" u="sng" dirty="0"/>
              <a:t>Vision:</a:t>
            </a:r>
            <a:endParaRPr lang="en-US" sz="28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Very high speed (~ </a:t>
            </a:r>
            <a:r>
              <a:rPr lang="en-US" sz="2000" dirty="0" err="1"/>
              <a:t>Tbit</a:t>
            </a:r>
            <a:r>
              <a:rPr lang="en-US" sz="2000" dirty="0"/>
              <a:t>/s) chip to chip interconnects with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- smallest footprint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- cross talk noise immunity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- low power consumption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for future generation high speed </a:t>
            </a:r>
            <a:r>
              <a:rPr lang="en-US" sz="2000" dirty="0" smtClean="0"/>
              <a:t>computing</a:t>
            </a:r>
            <a:endParaRPr lang="en-US" sz="2000" dirty="0"/>
          </a:p>
        </p:txBody>
      </p:sp>
      <p:sp>
        <p:nvSpPr>
          <p:cNvPr id="718852" name="Text Box 4"/>
          <p:cNvSpPr txBox="1">
            <a:spLocks noChangeArrowheads="1"/>
          </p:cNvSpPr>
          <p:nvPr/>
        </p:nvSpPr>
        <p:spPr bwMode="auto">
          <a:xfrm>
            <a:off x="3851275" y="1125538"/>
            <a:ext cx="3824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MHz </a:t>
            </a:r>
            <a:r>
              <a:rPr lang="de-DE" sz="3200">
                <a:sym typeface="Wingdings" pitchFamily="2" charset="2"/>
              </a:rPr>
              <a:t> GHz  THz</a:t>
            </a:r>
            <a:endParaRPr lang="de-DE" sz="3200"/>
          </a:p>
        </p:txBody>
      </p:sp>
      <p:grpSp>
        <p:nvGrpSpPr>
          <p:cNvPr id="718858" name="Group 10"/>
          <p:cNvGrpSpPr>
            <a:grpSpLocks/>
          </p:cNvGrpSpPr>
          <p:nvPr/>
        </p:nvGrpSpPr>
        <p:grpSpPr bwMode="auto">
          <a:xfrm>
            <a:off x="755650" y="5084763"/>
            <a:ext cx="6902450" cy="509587"/>
            <a:chOff x="612" y="3113"/>
            <a:chExt cx="4348" cy="321"/>
          </a:xfrm>
        </p:grpSpPr>
        <p:sp>
          <p:nvSpPr>
            <p:cNvPr id="718853" name="Text Box 5"/>
            <p:cNvSpPr txBox="1">
              <a:spLocks noChangeArrowheads="1"/>
            </p:cNvSpPr>
            <p:nvPr/>
          </p:nvSpPr>
          <p:spPr bwMode="auto">
            <a:xfrm>
              <a:off x="612" y="3203"/>
              <a:ext cx="4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Electronics 		Photonics		Electronics</a:t>
              </a:r>
              <a:endParaRPr lang="de-DE" sz="1400" i="1">
                <a:solidFill>
                  <a:srgbClr val="FF0000"/>
                </a:solidFill>
              </a:endParaRPr>
            </a:p>
          </p:txBody>
        </p:sp>
        <p:sp>
          <p:nvSpPr>
            <p:cNvPr id="718854" name="Line 6"/>
            <p:cNvSpPr>
              <a:spLocks noChangeShapeType="1"/>
            </p:cNvSpPr>
            <p:nvPr/>
          </p:nvSpPr>
          <p:spPr bwMode="auto">
            <a:xfrm>
              <a:off x="1565" y="3329"/>
              <a:ext cx="725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855" name="Line 7"/>
            <p:cNvSpPr>
              <a:spLocks noChangeShapeType="1"/>
            </p:cNvSpPr>
            <p:nvPr/>
          </p:nvSpPr>
          <p:spPr bwMode="auto">
            <a:xfrm>
              <a:off x="3278" y="3329"/>
              <a:ext cx="725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856" name="Rectangle 8"/>
            <p:cNvSpPr>
              <a:spLocks noChangeArrowheads="1"/>
            </p:cNvSpPr>
            <p:nvPr/>
          </p:nvSpPr>
          <p:spPr bwMode="auto">
            <a:xfrm>
              <a:off x="1519" y="3113"/>
              <a:ext cx="7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400" i="1">
                  <a:solidFill>
                    <a:srgbClr val="FF0000"/>
                  </a:solidFill>
                </a:rPr>
                <a:t>Plasmonics</a:t>
              </a:r>
            </a:p>
          </p:txBody>
        </p:sp>
        <p:sp>
          <p:nvSpPr>
            <p:cNvPr id="718857" name="Rectangle 9"/>
            <p:cNvSpPr>
              <a:spLocks noChangeArrowheads="1"/>
            </p:cNvSpPr>
            <p:nvPr/>
          </p:nvSpPr>
          <p:spPr bwMode="auto">
            <a:xfrm>
              <a:off x="3243" y="3113"/>
              <a:ext cx="7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400" i="1">
                  <a:solidFill>
                    <a:srgbClr val="FF0000"/>
                  </a:solidFill>
                </a:rPr>
                <a:t>Plasmonics</a:t>
              </a:r>
            </a:p>
          </p:txBody>
        </p:sp>
      </p:grpSp>
      <p:sp>
        <p:nvSpPr>
          <p:cNvPr id="718859" name="Text Box 11"/>
          <p:cNvSpPr txBox="1">
            <a:spLocks noChangeArrowheads="1"/>
          </p:cNvSpPr>
          <p:nvPr/>
        </p:nvSpPr>
        <p:spPr bwMode="auto">
          <a:xfrm>
            <a:off x="735013" y="4405313"/>
            <a:ext cx="3862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u="sng"/>
              <a:t>NAVOLCHI approach: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Overview</a:t>
            </a:r>
          </a:p>
        </p:txBody>
      </p:sp>
      <p:sp>
        <p:nvSpPr>
          <p:cNvPr id="740355" name="Text Box 3"/>
          <p:cNvSpPr txBox="1">
            <a:spLocks noChangeArrowheads="1"/>
          </p:cNvSpPr>
          <p:nvPr/>
        </p:nvSpPr>
        <p:spPr bwMode="auto">
          <a:xfrm>
            <a:off x="971550" y="1511300"/>
            <a:ext cx="7345363" cy="420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800" u="sng" dirty="0"/>
              <a:t>Focus: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u="sng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800" u="sng" dirty="0"/>
              <a:t>Impact: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Char char="•"/>
            </a:pPr>
            <a:r>
              <a:rPr lang="en-US" sz="2000" dirty="0"/>
              <a:t>Improving Europe’s position in systems communication technologies, in particular </a:t>
            </a:r>
            <a:r>
              <a:rPr lang="en-US" sz="2000" dirty="0" err="1" smtClean="0"/>
              <a:t>SiP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Char char="•"/>
            </a:pPr>
            <a:r>
              <a:rPr lang="en-US" sz="2000" dirty="0"/>
              <a:t>Environment: Decrease CO</a:t>
            </a:r>
            <a:r>
              <a:rPr lang="en-US" sz="2000" baseline="-25000" dirty="0"/>
              <a:t>2</a:t>
            </a:r>
            <a:r>
              <a:rPr lang="en-US" sz="2000" dirty="0"/>
              <a:t>-emission while electronic data processing </a:t>
            </a:r>
            <a:r>
              <a:rPr lang="en-US" sz="2000" dirty="0" smtClean="0"/>
              <a:t>increases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Char char="•"/>
            </a:pPr>
            <a:r>
              <a:rPr lang="en-US" sz="2000" dirty="0"/>
              <a:t>Employment: Strengthening of SMEs for international </a:t>
            </a:r>
            <a:r>
              <a:rPr lang="en-US" sz="2000" dirty="0" smtClean="0"/>
              <a:t>competition</a:t>
            </a:r>
            <a:endParaRPr lang="en-US" sz="2000" dirty="0"/>
          </a:p>
        </p:txBody>
      </p:sp>
      <p:sp>
        <p:nvSpPr>
          <p:cNvPr id="740356" name="Rectangle 4"/>
          <p:cNvSpPr>
            <a:spLocks noChangeArrowheads="1"/>
          </p:cNvSpPr>
          <p:nvPr/>
        </p:nvSpPr>
        <p:spPr bwMode="auto">
          <a:xfrm>
            <a:off x="2771775" y="1196975"/>
            <a:ext cx="5400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ICT-2011.3.5: Core and Disruptive Photonic Technologies</a:t>
            </a:r>
          </a:p>
        </p:txBody>
      </p:sp>
      <p:sp>
        <p:nvSpPr>
          <p:cNvPr id="740357" name="Rectangle 5"/>
          <p:cNvSpPr>
            <a:spLocks noChangeArrowheads="1"/>
          </p:cNvSpPr>
          <p:nvPr/>
        </p:nvSpPr>
        <p:spPr bwMode="auto">
          <a:xfrm>
            <a:off x="2771775" y="1989138"/>
            <a:ext cx="54006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/>
              <a:t>ICT-2011.3.1: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nanoelectronic</a:t>
            </a:r>
            <a:endParaRPr lang="de-DE" dirty="0"/>
          </a:p>
          <a:p>
            <a:r>
              <a:rPr lang="de-DE" dirty="0" err="1"/>
              <a:t>components</a:t>
            </a:r>
            <a:r>
              <a:rPr lang="de-DE" dirty="0"/>
              <a:t>: design, </a:t>
            </a:r>
            <a:r>
              <a:rPr lang="de-DE" dirty="0" err="1"/>
              <a:t>engineering</a:t>
            </a:r>
            <a:r>
              <a:rPr lang="de-DE" dirty="0"/>
              <a:t>,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smtClean="0">
                <a:solidFill>
                  <a:srgbClr val="002060"/>
                </a:solidFill>
              </a:rPr>
              <a:t>manufacturability</a:t>
            </a:r>
            <a:endParaRPr lang="de-D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Partners Contributions</a:t>
            </a:r>
          </a:p>
        </p:txBody>
      </p:sp>
      <p:pic>
        <p:nvPicPr>
          <p:cNvPr id="71168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53292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1685" name="Picture 5" descr="STMicroelectronics (SRL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81300"/>
            <a:ext cx="647700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86" name="Picture 6" descr="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14192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88" name="Picture 8" descr="TU/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060575"/>
            <a:ext cx="1296988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89" name="Picture 9" descr="A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25538"/>
            <a:ext cx="2914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90" name="Picture 10" descr="ICMU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84538"/>
            <a:ext cx="1152525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91" name="Picture 11" descr="Ghent Universit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65625"/>
            <a:ext cx="6477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92" name="Picture 12" descr="K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65400"/>
            <a:ext cx="576263" cy="2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93" name="Picture 13" descr="STMicroelectronics (SRL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868863"/>
            <a:ext cx="647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1694" name="Oval 14"/>
          <p:cNvSpPr>
            <a:spLocks noChangeArrowheads="1"/>
          </p:cNvSpPr>
          <p:nvPr/>
        </p:nvSpPr>
        <p:spPr bwMode="auto">
          <a:xfrm rot="-1334020">
            <a:off x="3851275" y="4508500"/>
            <a:ext cx="1439863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695" name="Line 15"/>
          <p:cNvSpPr>
            <a:spLocks noChangeShapeType="1"/>
          </p:cNvSpPr>
          <p:nvPr/>
        </p:nvSpPr>
        <p:spPr bwMode="auto">
          <a:xfrm flipH="1" flipV="1">
            <a:off x="2555875" y="4508500"/>
            <a:ext cx="151130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697" name="Line 17"/>
          <p:cNvSpPr>
            <a:spLocks noChangeShapeType="1"/>
          </p:cNvSpPr>
          <p:nvPr/>
        </p:nvSpPr>
        <p:spPr bwMode="auto">
          <a:xfrm flipV="1">
            <a:off x="5865813" y="3573463"/>
            <a:ext cx="361950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699" name="Text Box 19"/>
          <p:cNvSpPr txBox="1">
            <a:spLocks noChangeArrowheads="1"/>
          </p:cNvSpPr>
          <p:nvPr/>
        </p:nvSpPr>
        <p:spPr bwMode="auto">
          <a:xfrm>
            <a:off x="1619250" y="4797425"/>
            <a:ext cx="1273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Optical amplifier</a:t>
            </a:r>
          </a:p>
        </p:txBody>
      </p:sp>
      <p:sp>
        <p:nvSpPr>
          <p:cNvPr id="711705" name="Oval 25"/>
          <p:cNvSpPr>
            <a:spLocks noChangeArrowheads="1"/>
          </p:cNvSpPr>
          <p:nvPr/>
        </p:nvSpPr>
        <p:spPr bwMode="auto">
          <a:xfrm>
            <a:off x="2124075" y="2565400"/>
            <a:ext cx="936625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06" name="Line 26"/>
          <p:cNvSpPr>
            <a:spLocks noChangeShapeType="1"/>
          </p:cNvSpPr>
          <p:nvPr/>
        </p:nvSpPr>
        <p:spPr bwMode="auto">
          <a:xfrm>
            <a:off x="6516688" y="4630738"/>
            <a:ext cx="215900" cy="311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707" name="Line 27"/>
          <p:cNvSpPr>
            <a:spLocks noChangeShapeType="1"/>
          </p:cNvSpPr>
          <p:nvPr/>
        </p:nvSpPr>
        <p:spPr bwMode="auto">
          <a:xfrm flipH="1">
            <a:off x="1835150" y="2781300"/>
            <a:ext cx="28892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709" name="Oval 29"/>
          <p:cNvSpPr>
            <a:spLocks noChangeArrowheads="1"/>
          </p:cNvSpPr>
          <p:nvPr/>
        </p:nvSpPr>
        <p:spPr bwMode="auto">
          <a:xfrm>
            <a:off x="3148013" y="2524125"/>
            <a:ext cx="936625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0" name="Line 30"/>
          <p:cNvSpPr>
            <a:spLocks noChangeShapeType="1"/>
          </p:cNvSpPr>
          <p:nvPr/>
        </p:nvSpPr>
        <p:spPr bwMode="auto">
          <a:xfrm flipV="1">
            <a:off x="3724275" y="2397125"/>
            <a:ext cx="287338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711" name="Oval 31"/>
          <p:cNvSpPr>
            <a:spLocks noChangeArrowheads="1"/>
          </p:cNvSpPr>
          <p:nvPr/>
        </p:nvSpPr>
        <p:spPr bwMode="auto">
          <a:xfrm>
            <a:off x="5851525" y="3925888"/>
            <a:ext cx="1368425" cy="695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2" name="Oval 32"/>
          <p:cNvSpPr>
            <a:spLocks noChangeArrowheads="1"/>
          </p:cNvSpPr>
          <p:nvPr/>
        </p:nvSpPr>
        <p:spPr bwMode="auto">
          <a:xfrm>
            <a:off x="5003800" y="3644900"/>
            <a:ext cx="1223963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3" name="Oval 33"/>
          <p:cNvSpPr>
            <a:spLocks noChangeArrowheads="1"/>
          </p:cNvSpPr>
          <p:nvPr/>
        </p:nvSpPr>
        <p:spPr bwMode="auto">
          <a:xfrm>
            <a:off x="3943350" y="2740025"/>
            <a:ext cx="1060450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4" name="Line 34"/>
          <p:cNvSpPr>
            <a:spLocks noChangeShapeType="1"/>
          </p:cNvSpPr>
          <p:nvPr/>
        </p:nvSpPr>
        <p:spPr bwMode="auto">
          <a:xfrm flipV="1">
            <a:off x="4859338" y="2709863"/>
            <a:ext cx="288925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716" name="Arc 36"/>
          <p:cNvSpPr>
            <a:spLocks/>
          </p:cNvSpPr>
          <p:nvPr/>
        </p:nvSpPr>
        <p:spPr bwMode="auto">
          <a:xfrm rot="-2489101">
            <a:off x="1908175" y="765175"/>
            <a:ext cx="4576763" cy="4351338"/>
          </a:xfrm>
          <a:custGeom>
            <a:avLst/>
            <a:gdLst>
              <a:gd name="G0" fmla="+- 807 0 0"/>
              <a:gd name="G1" fmla="+- 21600 0 0"/>
              <a:gd name="G2" fmla="+- 21600 0 0"/>
              <a:gd name="T0" fmla="*/ 0 w 22407"/>
              <a:gd name="T1" fmla="*/ 15 h 21600"/>
              <a:gd name="T2" fmla="*/ 22407 w 22407"/>
              <a:gd name="T3" fmla="*/ 21600 h 21600"/>
              <a:gd name="T4" fmla="*/ 807 w 224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07" h="21600" fill="none" extrusionOk="0">
                <a:moveTo>
                  <a:pt x="0" y="15"/>
                </a:moveTo>
                <a:cubicBezTo>
                  <a:pt x="268" y="5"/>
                  <a:pt x="537" y="-1"/>
                  <a:pt x="807" y="0"/>
                </a:cubicBezTo>
                <a:cubicBezTo>
                  <a:pt x="12736" y="0"/>
                  <a:pt x="22407" y="9670"/>
                  <a:pt x="22407" y="21600"/>
                </a:cubicBezTo>
              </a:path>
              <a:path w="22407" h="21600" stroke="0" extrusionOk="0">
                <a:moveTo>
                  <a:pt x="0" y="15"/>
                </a:moveTo>
                <a:cubicBezTo>
                  <a:pt x="268" y="5"/>
                  <a:pt x="537" y="-1"/>
                  <a:pt x="807" y="0"/>
                </a:cubicBezTo>
                <a:cubicBezTo>
                  <a:pt x="12736" y="0"/>
                  <a:pt x="22407" y="9670"/>
                  <a:pt x="22407" y="21600"/>
                </a:cubicBezTo>
                <a:lnTo>
                  <a:pt x="807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8" name="Text Box 38"/>
          <p:cNvSpPr txBox="1">
            <a:spLocks noChangeArrowheads="1"/>
          </p:cNvSpPr>
          <p:nvPr/>
        </p:nvSpPr>
        <p:spPr bwMode="auto">
          <a:xfrm>
            <a:off x="2195513" y="1412875"/>
            <a:ext cx="1069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Management</a:t>
            </a:r>
          </a:p>
        </p:txBody>
      </p:sp>
      <p:sp>
        <p:nvSpPr>
          <p:cNvPr id="711719" name="Text Box 39"/>
          <p:cNvSpPr txBox="1">
            <a:spLocks noChangeArrowheads="1"/>
          </p:cNvSpPr>
          <p:nvPr/>
        </p:nvSpPr>
        <p:spPr bwMode="auto">
          <a:xfrm>
            <a:off x="4787900" y="1228725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Specifications, </a:t>
            </a:r>
          </a:p>
          <a:p>
            <a:r>
              <a:rPr lang="de-DE" sz="1200" b="0"/>
              <a:t>dissemination</a:t>
            </a:r>
          </a:p>
        </p:txBody>
      </p:sp>
      <p:sp>
        <p:nvSpPr>
          <p:cNvPr id="711723" name="AutoShape 43"/>
          <p:cNvSpPr>
            <a:spLocks/>
          </p:cNvSpPr>
          <p:nvPr/>
        </p:nvSpPr>
        <p:spPr bwMode="auto">
          <a:xfrm>
            <a:off x="1692275" y="3644900"/>
            <a:ext cx="73025" cy="1008063"/>
          </a:xfrm>
          <a:prstGeom prst="leftBrace">
            <a:avLst>
              <a:gd name="adj1" fmla="val 115036"/>
              <a:gd name="adj2" fmla="val 461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24" name="AutoShape 44"/>
          <p:cNvSpPr>
            <a:spLocks/>
          </p:cNvSpPr>
          <p:nvPr/>
        </p:nvSpPr>
        <p:spPr bwMode="auto">
          <a:xfrm>
            <a:off x="3708400" y="4724400"/>
            <a:ext cx="73025" cy="1008063"/>
          </a:xfrm>
          <a:prstGeom prst="leftBrace">
            <a:avLst>
              <a:gd name="adj1" fmla="val 115036"/>
              <a:gd name="adj2" fmla="val 461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11725" name="Picture 45" descr="IME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60800"/>
            <a:ext cx="57626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726" name="Picture 46" descr="IME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941888"/>
            <a:ext cx="57626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1" y="3176184"/>
            <a:ext cx="1502766" cy="24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30" y="5282406"/>
            <a:ext cx="1502766" cy="24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Structure: Interrelation of WPs</a:t>
            </a:r>
          </a:p>
        </p:txBody>
      </p:sp>
      <p:pic>
        <p:nvPicPr>
          <p:cNvPr id="7229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72009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796136" y="406778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[ETH]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Overview</a:t>
            </a:r>
          </a:p>
        </p:txBody>
      </p:sp>
      <p:sp>
        <p:nvSpPr>
          <p:cNvPr id="738307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345362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4500" indent="-4445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974725" indent="-350838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3201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2100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70998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6718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2438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8158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3878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NAVOLCHI Technical Core (Challenges):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Tx/>
              <a:buChar char="•"/>
            </a:pPr>
            <a:r>
              <a:rPr lang="en-US" sz="2000" dirty="0"/>
              <a:t>Transmitter 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Laser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>
                <a:sym typeface="Wingdings" pitchFamily="2" charset="2"/>
              </a:rPr>
              <a:t>	 </a:t>
            </a:r>
            <a:r>
              <a:rPr lang="en-US" sz="2000" dirty="0"/>
              <a:t>Modulator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	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Tx/>
              <a:buChar char="•"/>
            </a:pPr>
            <a:r>
              <a:rPr lang="en-US" sz="2000" dirty="0"/>
              <a:t>Receiver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>
                <a:sym typeface="Wingdings" pitchFamily="2" charset="2"/>
              </a:rPr>
              <a:t>	</a:t>
            </a:r>
            <a:r>
              <a:rPr lang="en-US" sz="2000" dirty="0"/>
              <a:t> </a:t>
            </a:r>
            <a:r>
              <a:rPr lang="en-US" sz="2000" dirty="0" err="1"/>
              <a:t>Plasmonic</a:t>
            </a:r>
            <a:r>
              <a:rPr lang="en-US" sz="2000" dirty="0"/>
              <a:t> Amplifier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Photodetector</a:t>
            </a:r>
            <a:endParaRPr lang="en-US" sz="2000" dirty="0"/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Tx/>
              <a:buChar char="•"/>
            </a:pPr>
            <a:r>
              <a:rPr lang="en-US" sz="2000" dirty="0"/>
              <a:t>Passive </a:t>
            </a:r>
            <a:r>
              <a:rPr lang="en-US" sz="2000" dirty="0" smtClean="0"/>
              <a:t>Coupling Components</a:t>
            </a:r>
            <a:endParaRPr lang="en-US" sz="2000" dirty="0"/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Tx/>
              <a:buChar char="•"/>
            </a:pPr>
            <a:r>
              <a:rPr lang="en-US" sz="2000" dirty="0" smtClean="0"/>
              <a:t>Integration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1162</Words>
  <Application>Microsoft Office PowerPoint</Application>
  <PresentationFormat>Bildschirmpräsentation (4:3)</PresentationFormat>
  <Paragraphs>276</Paragraphs>
  <Slides>31</Slides>
  <Notes>30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PowerPoint_Template_IHQ</vt:lpstr>
      <vt:lpstr>MSPhotoEd.3</vt:lpstr>
      <vt:lpstr>PowerPoint-Präsentation</vt:lpstr>
      <vt:lpstr>Attendees</vt:lpstr>
      <vt:lpstr>Review Meeting Agenda</vt:lpstr>
      <vt:lpstr>Outline Coordinator Talk</vt:lpstr>
      <vt:lpstr>Project Overview</vt:lpstr>
      <vt:lpstr>Project Overview</vt:lpstr>
      <vt:lpstr>Partners Contributions</vt:lpstr>
      <vt:lpstr>Structure: Interrelation of WPs</vt:lpstr>
      <vt:lpstr>Project Overview</vt:lpstr>
      <vt:lpstr>Project Overview: Objectives</vt:lpstr>
      <vt:lpstr>Project Overview: Objectives</vt:lpstr>
      <vt:lpstr>Project Overview: Objectives</vt:lpstr>
      <vt:lpstr>Project Overview: Objectives</vt:lpstr>
      <vt:lpstr>Project Overview: Objectives</vt:lpstr>
      <vt:lpstr>Review 3 Results</vt:lpstr>
      <vt:lpstr>Review 3 Recommendations</vt:lpstr>
      <vt:lpstr>Review 3 Recommendations</vt:lpstr>
      <vt:lpstr>WP 2 Summary</vt:lpstr>
      <vt:lpstr>WP 2 Highlights</vt:lpstr>
      <vt:lpstr>WP 3 Summary</vt:lpstr>
      <vt:lpstr>WP 3 Highlights</vt:lpstr>
      <vt:lpstr>WP 4 Summary</vt:lpstr>
      <vt:lpstr>WP 4 Highlights</vt:lpstr>
      <vt:lpstr>WP 4 Highlights</vt:lpstr>
      <vt:lpstr>WP 5 Summary</vt:lpstr>
      <vt:lpstr>WP 5 Highlights</vt:lpstr>
      <vt:lpstr>WP6 Summary</vt:lpstr>
      <vt:lpstr>WP6 Highlights</vt:lpstr>
      <vt:lpstr>WP 7 Summary</vt:lpstr>
      <vt:lpstr>WP 7 Highlights</vt:lpstr>
      <vt:lpstr>Review Objectives</vt:lpstr>
    </vt:vector>
  </TitlesOfParts>
  <Company>Universitaet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Kohl, Manfred (IMT)</cp:lastModifiedBy>
  <cp:revision>536</cp:revision>
  <cp:lastPrinted>2000-09-29T14:26:26Z</cp:lastPrinted>
  <dcterms:created xsi:type="dcterms:W3CDTF">2010-01-08T09:05:51Z</dcterms:created>
  <dcterms:modified xsi:type="dcterms:W3CDTF">2015-10-05T21:14:54Z</dcterms:modified>
</cp:coreProperties>
</file>