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
  </p:notesMasterIdLst>
  <p:handoutMasterIdLst>
    <p:handoutMasterId r:id="rId22"/>
  </p:handoutMasterIdLst>
  <p:sldIdLst>
    <p:sldId id="280" r:id="rId2"/>
    <p:sldId id="403" r:id="rId3"/>
    <p:sldId id="410" r:id="rId4"/>
    <p:sldId id="428" r:id="rId5"/>
    <p:sldId id="409" r:id="rId6"/>
    <p:sldId id="414" r:id="rId7"/>
    <p:sldId id="415" r:id="rId8"/>
    <p:sldId id="443" r:id="rId9"/>
    <p:sldId id="424" r:id="rId10"/>
    <p:sldId id="439" r:id="rId11"/>
    <p:sldId id="416" r:id="rId12"/>
    <p:sldId id="438" r:id="rId13"/>
    <p:sldId id="427" r:id="rId14"/>
    <p:sldId id="440" r:id="rId15"/>
    <p:sldId id="445" r:id="rId16"/>
    <p:sldId id="421" r:id="rId17"/>
    <p:sldId id="444" r:id="rId18"/>
    <p:sldId id="437" r:id="rId19"/>
    <p:sldId id="441" r:id="rId20"/>
  </p:sldIdLst>
  <p:sldSz cx="9144000" cy="6858000" type="screen4x3"/>
  <p:notesSz cx="6718300" cy="98679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b="1" kern="1200">
        <a:solidFill>
          <a:srgbClr val="220060"/>
        </a:solidFill>
        <a:latin typeface="Arial" charset="0"/>
        <a:ea typeface="+mn-ea"/>
        <a:cs typeface="+mn-cs"/>
      </a:defRPr>
    </a:lvl1pPr>
    <a:lvl2pPr marL="457200" algn="l" rtl="0" fontAlgn="base">
      <a:spcBef>
        <a:spcPct val="0"/>
      </a:spcBef>
      <a:spcAft>
        <a:spcPct val="0"/>
      </a:spcAft>
      <a:defRPr b="1" kern="1200">
        <a:solidFill>
          <a:srgbClr val="220060"/>
        </a:solidFill>
        <a:latin typeface="Arial" charset="0"/>
        <a:ea typeface="+mn-ea"/>
        <a:cs typeface="+mn-cs"/>
      </a:defRPr>
    </a:lvl2pPr>
    <a:lvl3pPr marL="914400" algn="l" rtl="0" fontAlgn="base">
      <a:spcBef>
        <a:spcPct val="0"/>
      </a:spcBef>
      <a:spcAft>
        <a:spcPct val="0"/>
      </a:spcAft>
      <a:defRPr b="1" kern="1200">
        <a:solidFill>
          <a:srgbClr val="220060"/>
        </a:solidFill>
        <a:latin typeface="Arial" charset="0"/>
        <a:ea typeface="+mn-ea"/>
        <a:cs typeface="+mn-cs"/>
      </a:defRPr>
    </a:lvl3pPr>
    <a:lvl4pPr marL="1371600" algn="l" rtl="0" fontAlgn="base">
      <a:spcBef>
        <a:spcPct val="0"/>
      </a:spcBef>
      <a:spcAft>
        <a:spcPct val="0"/>
      </a:spcAft>
      <a:defRPr b="1" kern="1200">
        <a:solidFill>
          <a:srgbClr val="220060"/>
        </a:solidFill>
        <a:latin typeface="Arial" charset="0"/>
        <a:ea typeface="+mn-ea"/>
        <a:cs typeface="+mn-cs"/>
      </a:defRPr>
    </a:lvl4pPr>
    <a:lvl5pPr marL="1828800" algn="l" rtl="0" fontAlgn="base">
      <a:spcBef>
        <a:spcPct val="0"/>
      </a:spcBef>
      <a:spcAft>
        <a:spcPct val="0"/>
      </a:spcAft>
      <a:defRPr b="1" kern="1200">
        <a:solidFill>
          <a:srgbClr val="220060"/>
        </a:solidFill>
        <a:latin typeface="Arial" charset="0"/>
        <a:ea typeface="+mn-ea"/>
        <a:cs typeface="+mn-cs"/>
      </a:defRPr>
    </a:lvl5pPr>
    <a:lvl6pPr marL="2286000" algn="l" defTabSz="914400" rtl="0" eaLnBrk="1" latinLnBrk="0" hangingPunct="1">
      <a:defRPr b="1" kern="1200">
        <a:solidFill>
          <a:srgbClr val="220060"/>
        </a:solidFill>
        <a:latin typeface="Arial" charset="0"/>
        <a:ea typeface="+mn-ea"/>
        <a:cs typeface="+mn-cs"/>
      </a:defRPr>
    </a:lvl6pPr>
    <a:lvl7pPr marL="2743200" algn="l" defTabSz="914400" rtl="0" eaLnBrk="1" latinLnBrk="0" hangingPunct="1">
      <a:defRPr b="1" kern="1200">
        <a:solidFill>
          <a:srgbClr val="220060"/>
        </a:solidFill>
        <a:latin typeface="Arial" charset="0"/>
        <a:ea typeface="+mn-ea"/>
        <a:cs typeface="+mn-cs"/>
      </a:defRPr>
    </a:lvl7pPr>
    <a:lvl8pPr marL="3200400" algn="l" defTabSz="914400" rtl="0" eaLnBrk="1" latinLnBrk="0" hangingPunct="1">
      <a:defRPr b="1" kern="1200">
        <a:solidFill>
          <a:srgbClr val="220060"/>
        </a:solidFill>
        <a:latin typeface="Arial" charset="0"/>
        <a:ea typeface="+mn-ea"/>
        <a:cs typeface="+mn-cs"/>
      </a:defRPr>
    </a:lvl8pPr>
    <a:lvl9pPr marL="3657600" algn="l" defTabSz="914400" rtl="0" eaLnBrk="1" latinLnBrk="0" hangingPunct="1">
      <a:defRPr b="1" kern="1200">
        <a:solidFill>
          <a:srgbClr val="22006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FFCC"/>
    <a:srgbClr val="FFFF99"/>
    <a:srgbClr val="262FDA"/>
    <a:srgbClr val="220060"/>
    <a:srgbClr val="5A42BE"/>
    <a:srgbClr val="FBEEAD"/>
    <a:srgbClr val="66FFCC"/>
    <a:srgbClr val="FF0000"/>
    <a:srgbClr val="DBE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58" autoAdjust="0"/>
    <p:restoredTop sz="82445" autoAdjust="0"/>
  </p:normalViewPr>
  <p:slideViewPr>
    <p:cSldViewPr>
      <p:cViewPr>
        <p:scale>
          <a:sx n="100" d="100"/>
          <a:sy n="100" d="100"/>
        </p:scale>
        <p:origin x="250" y="6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9900" y="9670886"/>
            <a:ext cx="269304" cy="153888"/>
          </a:xfrm>
          <a:prstGeom prst="rect">
            <a:avLst/>
          </a:prstGeom>
          <a:noFill/>
          <a:ln w="12699">
            <a:noFill/>
            <a:miter lim="800000"/>
            <a:headEnd/>
            <a:tailEnd/>
          </a:ln>
          <a:effectLst/>
        </p:spPr>
        <p:txBody>
          <a:bodyPr wrap="none" lIns="0" tIns="0" rIns="0" bIns="0">
            <a:spAutoFit/>
          </a:bodyPr>
          <a:lstStyle/>
          <a:p>
            <a:pPr algn="r" eaLnBrk="0" hangingPunct="0">
              <a:defRPr/>
            </a:pPr>
            <a:fld id="{EDD41085-71DD-4628-BC02-FB757E6B369A}" type="slidenum">
              <a:rPr lang="en-US" sz="1000" b="0">
                <a:solidFill>
                  <a:schemeClr val="tx1"/>
                </a:solidFill>
                <a:latin typeface="Tahoma" pitchFamily="34" charset="0"/>
              </a:rPr>
              <a:pPr algn="r" eaLnBrk="0" hangingPunct="0">
                <a:defRPr/>
              </a:pPr>
              <a:t>‹Nr.›</a:t>
            </a:fld>
            <a:endParaRPr lang="en-US" sz="1000" b="0">
              <a:solidFill>
                <a:schemeClr val="tx1"/>
              </a:solidFill>
              <a:latin typeface="Tahoma" pitchFamily="34" charset="0"/>
            </a:endParaRPr>
          </a:p>
        </p:txBody>
      </p:sp>
      <p:sp>
        <p:nvSpPr>
          <p:cNvPr id="3075" name="Rectangle 3"/>
          <p:cNvSpPr>
            <a:spLocks noChangeArrowheads="1"/>
          </p:cNvSpPr>
          <p:nvPr/>
        </p:nvSpPr>
        <p:spPr bwMode="auto">
          <a:xfrm>
            <a:off x="1598298" y="9640050"/>
            <a:ext cx="3144947" cy="212806"/>
          </a:xfrm>
          <a:prstGeom prst="rect">
            <a:avLst/>
          </a:prstGeom>
          <a:noFill/>
          <a:ln w="12699">
            <a:noFill/>
            <a:miter lim="800000"/>
            <a:headEnd/>
            <a:tailEnd/>
          </a:ln>
          <a:effectLst/>
        </p:spPr>
        <p:txBody>
          <a:bodyPr wrap="none" lIns="90416" tIns="44414" rIns="90416" bIns="44414">
            <a:spAutoFit/>
          </a:bodyPr>
          <a:lstStyle/>
          <a:p>
            <a:pPr algn="r" eaLnBrk="0" hangingPunct="0">
              <a:defRPr/>
            </a:pPr>
            <a:r>
              <a:rPr lang="en-US" sz="800" b="0">
                <a:solidFill>
                  <a:schemeClr val="tx1"/>
                </a:solidFill>
              </a:rPr>
              <a:t>University of Karlsruhe Proprietary – Use pursuant to instructions</a:t>
            </a:r>
          </a:p>
        </p:txBody>
      </p:sp>
    </p:spTree>
    <p:extLst>
      <p:ext uri="{BB962C8B-B14F-4D97-AF65-F5344CB8AC3E}">
        <p14:creationId xmlns:p14="http://schemas.microsoft.com/office/powerpoint/2010/main" val="3954298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4146" name="Rectangle 2"/>
          <p:cNvSpPr>
            <a:spLocks noGrp="1" noRot="1" noChangeAspect="1" noChangeArrowheads="1" noTextEdit="1"/>
          </p:cNvSpPr>
          <p:nvPr>
            <p:ph type="sldImg" idx="2"/>
          </p:nvPr>
        </p:nvSpPr>
        <p:spPr bwMode="auto">
          <a:xfrm>
            <a:off x="901700" y="746125"/>
            <a:ext cx="4914900" cy="3686175"/>
          </a:xfrm>
          <a:prstGeom prst="rect">
            <a:avLst/>
          </a:prstGeom>
          <a:noFill/>
          <a:ln w="12699">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94220" y="4687253"/>
            <a:ext cx="4929863" cy="4440555"/>
          </a:xfrm>
          <a:prstGeom prst="rect">
            <a:avLst/>
          </a:prstGeom>
          <a:noFill/>
          <a:ln w="12699">
            <a:noFill/>
            <a:miter lim="800000"/>
            <a:headEnd/>
            <a:tailEnd/>
          </a:ln>
          <a:effectLst/>
        </p:spPr>
        <p:txBody>
          <a:bodyPr vert="horz" wrap="square" lIns="90416" tIns="44414" rIns="90416" bIns="44414" numCol="1" anchor="t" anchorCtr="1"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p:txBody>
      </p:sp>
    </p:spTree>
    <p:extLst>
      <p:ext uri="{BB962C8B-B14F-4D97-AF65-F5344CB8AC3E}">
        <p14:creationId xmlns:p14="http://schemas.microsoft.com/office/powerpoint/2010/main" val="3208340137"/>
      </p:ext>
    </p:extLst>
  </p:cSld>
  <p:clrMap bg1="lt1" tx1="dk1" bg2="lt2" tx2="dk2" accent1="accent1" accent2="accent2" accent3="accent3" accent4="accent4" accent5="accent5" accent6="accent6" hlink="hlink" folHlink="folHlink"/>
  <p:notesStyle>
    <a:lvl1pPr marL="114300" indent="-1143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1pPr>
    <a:lvl2pPr marL="400050" indent="-17145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2pPr>
    <a:lvl3pPr marL="685800" indent="-1143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3pPr>
    <a:lvl4pPr marL="1028700" indent="-17145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7" name="Rectangle 2"/>
          <p:cNvSpPr>
            <a:spLocks noGrp="1" noRot="1" noChangeAspect="1" noChangeArrowheads="1" noTextEdit="1"/>
          </p:cNvSpPr>
          <p:nvPr>
            <p:ph type="sldImg"/>
          </p:nvPr>
        </p:nvSpPr>
        <p:spPr>
          <a:ln/>
        </p:spPr>
      </p:sp>
      <p:sp>
        <p:nvSpPr>
          <p:cNvPr id="7772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817" name="Slide Image Placeholder 1"/>
          <p:cNvSpPr>
            <a:spLocks noGrp="1" noRot="1" noChangeAspect="1" noTextEdit="1"/>
          </p:cNvSpPr>
          <p:nvPr>
            <p:ph type="sldImg"/>
          </p:nvPr>
        </p:nvSpPr>
        <p:spPr>
          <a:ln/>
        </p:spPr>
      </p:sp>
      <p:sp>
        <p:nvSpPr>
          <p:cNvPr id="80281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5" name="Slide Image Placeholder 1"/>
          <p:cNvSpPr>
            <a:spLocks noGrp="1" noRot="1" noChangeAspect="1" noTextEdit="1"/>
          </p:cNvSpPr>
          <p:nvPr>
            <p:ph type="sldImg"/>
          </p:nvPr>
        </p:nvSpPr>
        <p:spPr>
          <a:ln/>
        </p:spPr>
      </p:sp>
      <p:sp>
        <p:nvSpPr>
          <p:cNvPr id="7946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5" name="Slide Image Placeholder 1"/>
          <p:cNvSpPr>
            <a:spLocks noGrp="1" noRot="1" noChangeAspect="1" noTextEdit="1"/>
          </p:cNvSpPr>
          <p:nvPr>
            <p:ph type="sldImg"/>
          </p:nvPr>
        </p:nvSpPr>
        <p:spPr>
          <a:ln/>
        </p:spPr>
      </p:sp>
      <p:sp>
        <p:nvSpPr>
          <p:cNvPr id="7946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5" name="Slide Image Placeholder 1"/>
          <p:cNvSpPr>
            <a:spLocks noGrp="1" noRot="1" noChangeAspect="1" noTextEdit="1"/>
          </p:cNvSpPr>
          <p:nvPr>
            <p:ph type="sldImg"/>
          </p:nvPr>
        </p:nvSpPr>
        <p:spPr>
          <a:ln/>
        </p:spPr>
      </p:sp>
      <p:sp>
        <p:nvSpPr>
          <p:cNvPr id="7946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5" name="Slide Image Placeholder 1"/>
          <p:cNvSpPr>
            <a:spLocks noGrp="1" noRot="1" noChangeAspect="1" noTextEdit="1"/>
          </p:cNvSpPr>
          <p:nvPr>
            <p:ph type="sldImg"/>
          </p:nvPr>
        </p:nvSpPr>
        <p:spPr>
          <a:ln/>
        </p:spPr>
      </p:sp>
      <p:sp>
        <p:nvSpPr>
          <p:cNvPr id="804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5" name="Slide Image Placeholder 1"/>
          <p:cNvSpPr>
            <a:spLocks noGrp="1" noRot="1" noChangeAspect="1" noTextEdit="1"/>
          </p:cNvSpPr>
          <p:nvPr>
            <p:ph type="sldImg"/>
          </p:nvPr>
        </p:nvSpPr>
        <p:spPr>
          <a:ln/>
        </p:spPr>
      </p:sp>
      <p:sp>
        <p:nvSpPr>
          <p:cNvPr id="8048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Slide Image Placeholder 1"/>
          <p:cNvSpPr>
            <a:spLocks noGrp="1" noRot="1" noChangeAspect="1" noTextEdit="1"/>
          </p:cNvSpPr>
          <p:nvPr>
            <p:ph type="sldImg"/>
          </p:nvPr>
        </p:nvSpPr>
        <p:spPr>
          <a:ln/>
        </p:spPr>
      </p:sp>
      <p:sp>
        <p:nvSpPr>
          <p:cNvPr id="8243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5" name="Slide Image Placeholder 1"/>
          <p:cNvSpPr>
            <a:spLocks noGrp="1" noRot="1" noChangeAspect="1" noTextEdit="1"/>
          </p:cNvSpPr>
          <p:nvPr>
            <p:ph type="sldImg"/>
          </p:nvPr>
        </p:nvSpPr>
        <p:spPr>
          <a:ln/>
        </p:spPr>
      </p:sp>
      <p:sp>
        <p:nvSpPr>
          <p:cNvPr id="7946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5" name="Slide Image Placeholder 1"/>
          <p:cNvSpPr>
            <a:spLocks noGrp="1" noRot="1" noChangeAspect="1" noTextEdit="1"/>
          </p:cNvSpPr>
          <p:nvPr>
            <p:ph type="sldImg"/>
          </p:nvPr>
        </p:nvSpPr>
        <p:spPr>
          <a:ln/>
        </p:spPr>
      </p:sp>
      <p:sp>
        <p:nvSpPr>
          <p:cNvPr id="7792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Slide Image Placeholder 1"/>
          <p:cNvSpPr>
            <a:spLocks noGrp="1" noRot="1" noChangeAspect="1" noTextEdit="1"/>
          </p:cNvSpPr>
          <p:nvPr>
            <p:ph type="sldImg"/>
          </p:nvPr>
        </p:nvSpPr>
        <p:spPr>
          <a:ln/>
        </p:spPr>
      </p:sp>
      <p:sp>
        <p:nvSpPr>
          <p:cNvPr id="7813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1" name="Slide Image Placeholder 1"/>
          <p:cNvSpPr>
            <a:spLocks noGrp="1" noRot="1" noChangeAspect="1" noTextEdit="1"/>
          </p:cNvSpPr>
          <p:nvPr>
            <p:ph type="sldImg"/>
          </p:nvPr>
        </p:nvSpPr>
        <p:spPr>
          <a:ln/>
        </p:spPr>
      </p:sp>
      <p:sp>
        <p:nvSpPr>
          <p:cNvPr id="78336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09" name="Slide Image Placeholder 1"/>
          <p:cNvSpPr>
            <a:spLocks noGrp="1" noRot="1" noChangeAspect="1" noTextEdit="1"/>
          </p:cNvSpPr>
          <p:nvPr>
            <p:ph type="sldImg"/>
          </p:nvPr>
        </p:nvSpPr>
        <p:spPr>
          <a:ln/>
        </p:spPr>
      </p:sp>
      <p:sp>
        <p:nvSpPr>
          <p:cNvPr id="78541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Slide Image Placeholder 1"/>
          <p:cNvSpPr>
            <a:spLocks noGrp="1" noRot="1" noChangeAspect="1" noTextEdit="1"/>
          </p:cNvSpPr>
          <p:nvPr>
            <p:ph type="sldImg"/>
          </p:nvPr>
        </p:nvSpPr>
        <p:spPr>
          <a:ln/>
        </p:spPr>
      </p:sp>
      <p:sp>
        <p:nvSpPr>
          <p:cNvPr id="79667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1" name="Slide Image Placeholder 1"/>
          <p:cNvSpPr>
            <a:spLocks noGrp="1" noRot="1" noChangeAspect="1" noTextEdit="1"/>
          </p:cNvSpPr>
          <p:nvPr>
            <p:ph type="sldImg"/>
          </p:nvPr>
        </p:nvSpPr>
        <p:spPr>
          <a:ln/>
        </p:spPr>
      </p:sp>
      <p:sp>
        <p:nvSpPr>
          <p:cNvPr id="79872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5" name="Slide Image Placeholder 1"/>
          <p:cNvSpPr>
            <a:spLocks noGrp="1" noRot="1" noChangeAspect="1" noTextEdit="1"/>
          </p:cNvSpPr>
          <p:nvPr>
            <p:ph type="sldImg"/>
          </p:nvPr>
        </p:nvSpPr>
        <p:spPr>
          <a:ln/>
        </p:spPr>
      </p:sp>
      <p:sp>
        <p:nvSpPr>
          <p:cNvPr id="7946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69" name="Slide Image Placeholder 1"/>
          <p:cNvSpPr>
            <a:spLocks noGrp="1" noRot="1" noChangeAspect="1" noTextEdit="1"/>
          </p:cNvSpPr>
          <p:nvPr>
            <p:ph type="sldImg"/>
          </p:nvPr>
        </p:nvSpPr>
        <p:spPr>
          <a:ln/>
        </p:spPr>
      </p:sp>
      <p:sp>
        <p:nvSpPr>
          <p:cNvPr id="80077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de-DE" smtClean="0">
              <a:sym typeface="Wingdings" pitchFamily="2" charset="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mlDrawing" Target="../drawings/vmlDrawing2.v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2" name="Rectangle 2"/>
          <p:cNvSpPr>
            <a:spLocks noChangeArrowheads="1"/>
          </p:cNvSpPr>
          <p:nvPr/>
        </p:nvSpPr>
        <p:spPr bwMode="auto">
          <a:xfrm>
            <a:off x="51422" y="1931987"/>
            <a:ext cx="9037945" cy="1800225"/>
          </a:xfrm>
          <a:prstGeom prst="rect">
            <a:avLst/>
          </a:prstGeom>
          <a:solidFill>
            <a:srgbClr val="220060"/>
          </a:solidFill>
          <a:ln w="9525">
            <a:solidFill>
              <a:srgbClr val="0000FF"/>
            </a:solidFill>
            <a:miter lim="800000"/>
            <a:headEnd/>
            <a:tailEnd/>
          </a:ln>
          <a:effectLst>
            <a:glow rad="63500">
              <a:schemeClr val="accent4">
                <a:satMod val="175000"/>
                <a:alpha val="40000"/>
              </a:schemeClr>
            </a:glow>
            <a:reflection blurRad="6350" stA="50000" endA="275" endPos="40000" dist="101600" dir="5400000" sy="-100000" algn="bl" rotWithShape="0"/>
          </a:effectLst>
        </p:spPr>
        <p:txBody>
          <a:bodyPr wrap="none" lIns="0" tIns="0" rIns="0" bIns="0" anchor="ctr"/>
          <a:lstStyle/>
          <a:p>
            <a:pPr algn="ctr" eaLnBrk="0" hangingPunct="0">
              <a:defRPr/>
            </a:pPr>
            <a:endParaRPr lang="en-US" altLang="en-US" sz="16800" b="0">
              <a:solidFill>
                <a:srgbClr val="666666"/>
              </a:solidFill>
              <a:latin typeface="Times New Roman" pitchFamily="18" charset="0"/>
            </a:endParaRPr>
          </a:p>
        </p:txBody>
      </p:sp>
      <p:graphicFrame>
        <p:nvGraphicFramePr>
          <p:cNvPr id="3" name="Object 2"/>
          <p:cNvGraphicFramePr>
            <a:graphicFrameLocks noChangeAspect="1"/>
          </p:cNvGraphicFramePr>
          <p:nvPr/>
        </p:nvGraphicFramePr>
        <p:xfrm>
          <a:off x="7380288" y="260350"/>
          <a:ext cx="1485900" cy="1071563"/>
        </p:xfrm>
        <a:graphic>
          <a:graphicData uri="http://schemas.openxmlformats.org/presentationml/2006/ole">
            <mc:AlternateContent xmlns:mc="http://schemas.openxmlformats.org/markup-compatibility/2006">
              <mc:Choice xmlns:v="urn:schemas-microsoft-com:vml" Requires="v">
                <p:oleObj spid="_x0000_s825398" r:id="rId4" imgW="3895238" imgH="2809524" progId="MSPhotoEd.3">
                  <p:embed/>
                </p:oleObj>
              </mc:Choice>
              <mc:Fallback>
                <p:oleObj r:id="rId4" imgW="3895238" imgH="2809524"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260350"/>
                        <a:ext cx="1485900"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4651375"/>
            <a:ext cx="32400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userDrawn="1"/>
        </p:nvSpPr>
        <p:spPr bwMode="auto">
          <a:xfrm>
            <a:off x="3276600" y="4724400"/>
            <a:ext cx="5616575" cy="881063"/>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eaLnBrk="1" hangingPunct="1">
              <a:lnSpc>
                <a:spcPct val="90000"/>
              </a:lnSpc>
              <a:spcBef>
                <a:spcPct val="50000"/>
              </a:spcBef>
              <a:defRPr/>
            </a:pPr>
            <a:r>
              <a:rPr lang="en-US" sz="1800">
                <a:solidFill>
                  <a:schemeClr val="tx1"/>
                </a:solidFill>
              </a:rPr>
              <a:t>Nano Scale Disruptive Silicon-Plasmonic Platform for Chip-to-Chip Interconnection</a:t>
            </a:r>
          </a:p>
          <a:p>
            <a:pPr eaLnBrk="1" hangingPunct="1">
              <a:lnSpc>
                <a:spcPct val="90000"/>
              </a:lnSpc>
              <a:spcBef>
                <a:spcPct val="50000"/>
              </a:spcBef>
              <a:defRPr/>
            </a:pPr>
            <a:r>
              <a:rPr lang="en-US" sz="1800">
                <a:solidFill>
                  <a:schemeClr val="tx1"/>
                </a:solidFill>
              </a:rPr>
              <a:t>www.navolchi.eu</a:t>
            </a:r>
          </a:p>
        </p:txBody>
      </p:sp>
      <p:sp>
        <p:nvSpPr>
          <p:cNvPr id="6" name="Text Box 11"/>
          <p:cNvSpPr txBox="1">
            <a:spLocks noChangeArrowheads="1"/>
          </p:cNvSpPr>
          <p:nvPr userDrawn="1"/>
        </p:nvSpPr>
        <p:spPr bwMode="auto">
          <a:xfrm>
            <a:off x="539744" y="333375"/>
            <a:ext cx="6567504" cy="1154162"/>
          </a:xfrm>
          <a:prstGeom prst="rect">
            <a:avLst/>
          </a:prstGeom>
          <a:noFill/>
          <a:ln>
            <a:noFill/>
          </a:ln>
          <a:effectLst/>
          <a:extLst/>
        </p:spPr>
        <p:txBody>
          <a:bodyPr wrap="none"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a:lnSpc>
                <a:spcPct val="150000"/>
              </a:lnSpc>
              <a:defRPr/>
            </a:pPr>
            <a:r>
              <a:rPr lang="en-US" i="1" dirty="0">
                <a:solidFill>
                  <a:schemeClr val="tx1"/>
                </a:solidFill>
              </a:rPr>
              <a:t>NAVOLCHI</a:t>
            </a:r>
            <a:r>
              <a:rPr lang="en-US" dirty="0"/>
              <a:t>  </a:t>
            </a:r>
            <a:r>
              <a:rPr lang="en-US" dirty="0" smtClean="0"/>
              <a:t>Final</a:t>
            </a:r>
            <a:r>
              <a:rPr lang="en-US" baseline="0" dirty="0" smtClean="0"/>
              <a:t> </a:t>
            </a:r>
            <a:r>
              <a:rPr lang="en-US" dirty="0" smtClean="0"/>
              <a:t>Review </a:t>
            </a:r>
            <a:r>
              <a:rPr lang="en-US" dirty="0"/>
              <a:t>Meeting</a:t>
            </a:r>
            <a:r>
              <a:rPr lang="en-US" sz="2400" dirty="0"/>
              <a:t> </a:t>
            </a:r>
          </a:p>
          <a:p>
            <a:pPr>
              <a:lnSpc>
                <a:spcPct val="150000"/>
              </a:lnSpc>
              <a:defRPr/>
            </a:pPr>
            <a:r>
              <a:rPr lang="en-US" sz="1800" dirty="0" smtClean="0"/>
              <a:t>October 6</a:t>
            </a:r>
            <a:r>
              <a:rPr lang="en-US" sz="1800" baseline="30000" dirty="0" smtClean="0"/>
              <a:t>th</a:t>
            </a:r>
            <a:r>
              <a:rPr lang="en-US" sz="1800" dirty="0" smtClean="0"/>
              <a:t> 2015, </a:t>
            </a:r>
            <a:r>
              <a:rPr lang="en-US" sz="1800" dirty="0"/>
              <a:t>Brussels</a:t>
            </a:r>
            <a:endParaRPr lang="de-DE" sz="1800" dirty="0"/>
          </a:p>
        </p:txBody>
      </p:sp>
      <p:sp>
        <p:nvSpPr>
          <p:cNvPr id="7" name="Text Box 10"/>
          <p:cNvSpPr txBox="1">
            <a:spLocks noChangeArrowheads="1"/>
          </p:cNvSpPr>
          <p:nvPr userDrawn="1"/>
        </p:nvSpPr>
        <p:spPr bwMode="auto">
          <a:xfrm>
            <a:off x="7451725" y="1452563"/>
            <a:ext cx="1439863" cy="3302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eaLnBrk="1" hangingPunct="1">
              <a:lnSpc>
                <a:spcPct val="90000"/>
              </a:lnSpc>
              <a:defRPr/>
            </a:pPr>
            <a:r>
              <a:rPr lang="en-US" sz="1200">
                <a:solidFill>
                  <a:schemeClr val="tx1"/>
                </a:solidFill>
              </a:rPr>
              <a:t>FP7-ICT-2011-7</a:t>
            </a:r>
          </a:p>
          <a:p>
            <a:pPr eaLnBrk="1" hangingPunct="1">
              <a:lnSpc>
                <a:spcPct val="90000"/>
              </a:lnSpc>
              <a:defRPr/>
            </a:pPr>
            <a:r>
              <a:rPr lang="en-US" sz="1200">
                <a:solidFill>
                  <a:schemeClr val="tx1"/>
                </a:solidFill>
              </a:rPr>
              <a:t>GA 288869</a:t>
            </a:r>
          </a:p>
        </p:txBody>
      </p:sp>
    </p:spTree>
    <p:extLst>
      <p:ext uri="{BB962C8B-B14F-4D97-AF65-F5344CB8AC3E}">
        <p14:creationId xmlns:p14="http://schemas.microsoft.com/office/powerpoint/2010/main" val="3309661984"/>
      </p:ext>
    </p:extLst>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00570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61138" y="333375"/>
            <a:ext cx="2125662" cy="5792788"/>
          </a:xfrm>
        </p:spPr>
        <p:txBody>
          <a:bodyPr vert="eaVer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180975" y="333375"/>
            <a:ext cx="6227763" cy="5792788"/>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328035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2060"/>
                </a:solidFill>
              </a:defRPr>
            </a:lvl1pPr>
          </a:lstStyle>
          <a:p>
            <a:r>
              <a:rPr lang="de-DE" dirty="0" smtClean="0"/>
              <a:t>Titelmasterformat durch Klicken bearbeiten</a:t>
            </a:r>
            <a:endParaRPr lang="en-US" dirty="0"/>
          </a:p>
        </p:txBody>
      </p:sp>
      <p:sp>
        <p:nvSpPr>
          <p:cNvPr id="3" name="Inhaltsplatzhalter 2"/>
          <p:cNvSpPr>
            <a:spLocks noGrp="1"/>
          </p:cNvSpPr>
          <p:nvPr>
            <p:ph idx="1"/>
          </p:nvPr>
        </p:nvSpPr>
        <p:spPr>
          <a:xfrm>
            <a:off x="457200" y="1142984"/>
            <a:ext cx="8229600" cy="4983179"/>
          </a:xfrm>
          <a:prstGeom prst="rect">
            <a:avLst/>
          </a:prstGeo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extLst>
      <p:ext uri="{BB962C8B-B14F-4D97-AF65-F5344CB8AC3E}">
        <p14:creationId xmlns:p14="http://schemas.microsoft.com/office/powerpoint/2010/main" val="248937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46759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197695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extLst>
      <p:ext uri="{BB962C8B-B14F-4D97-AF65-F5344CB8AC3E}">
        <p14:creationId xmlns:p14="http://schemas.microsoft.com/office/powerpoint/2010/main" val="147343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Tree>
    <p:extLst>
      <p:ext uri="{BB962C8B-B14F-4D97-AF65-F5344CB8AC3E}">
        <p14:creationId xmlns:p14="http://schemas.microsoft.com/office/powerpoint/2010/main" val="116947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188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92678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774204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87" name="Picture 4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9050" y="6130925"/>
            <a:ext cx="174466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88" name="Rectangle 2"/>
          <p:cNvSpPr>
            <a:spLocks noGrp="1" noChangeArrowheads="1"/>
          </p:cNvSpPr>
          <p:nvPr>
            <p:ph type="title"/>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60426" name="Text Box 10"/>
          <p:cNvSpPr txBox="1">
            <a:spLocks noChangeArrowheads="1"/>
          </p:cNvSpPr>
          <p:nvPr/>
        </p:nvSpPr>
        <p:spPr bwMode="auto">
          <a:xfrm>
            <a:off x="1643063" y="6500813"/>
            <a:ext cx="6526212" cy="165100"/>
          </a:xfrm>
          <a:prstGeom prst="rect">
            <a:avLst/>
          </a:prstGeom>
          <a:noFill/>
          <a:ln>
            <a:noFill/>
          </a:ln>
          <a:extLst/>
        </p:spPr>
        <p:txBody>
          <a:bodyPr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algn="l" eaLnBrk="1" hangingPunct="1">
              <a:lnSpc>
                <a:spcPct val="90000"/>
              </a:lnSpc>
              <a:spcBef>
                <a:spcPct val="50000"/>
              </a:spcBef>
              <a:defRPr/>
            </a:pPr>
            <a:r>
              <a:rPr lang="en-US" sz="1200">
                <a:solidFill>
                  <a:schemeClr val="tx1"/>
                </a:solidFill>
              </a:rPr>
              <a:t>N</a:t>
            </a:r>
            <a:r>
              <a:rPr lang="en-US" sz="1200"/>
              <a:t>ano Scale Disruptive Silicon-Plasmonic Platform for Chip-to-Chip Interconnection</a:t>
            </a:r>
          </a:p>
        </p:txBody>
      </p:sp>
      <p:sp>
        <p:nvSpPr>
          <p:cNvPr id="60427" name="Text Box 11"/>
          <p:cNvSpPr txBox="1">
            <a:spLocks noChangeArrowheads="1"/>
          </p:cNvSpPr>
          <p:nvPr/>
        </p:nvSpPr>
        <p:spPr bwMode="auto">
          <a:xfrm>
            <a:off x="8429625" y="6500813"/>
            <a:ext cx="365125" cy="212725"/>
          </a:xfrm>
          <a:prstGeom prst="rect">
            <a:avLst/>
          </a:prstGeom>
          <a:noFill/>
          <a:ln w="9525">
            <a:noFill/>
            <a:miter lim="800000"/>
            <a:headEnd/>
            <a:tailEnd/>
          </a:ln>
          <a:effectLst/>
        </p:spPr>
        <p:txBody>
          <a:bodyPr wrap="none" lIns="0" tIns="0" rIns="0" bIns="0">
            <a:spAutoFit/>
          </a:bodyPr>
          <a:lstStyle>
            <a:lvl1pPr algn="ctr" eaLnBrk="0" hangingPunct="0">
              <a:lnSpc>
                <a:spcPts val="3200"/>
              </a:lnSpc>
              <a:defRPr sz="3200" b="1">
                <a:solidFill>
                  <a:srgbClr val="220060"/>
                </a:solidFill>
                <a:latin typeface="Arial" pitchFamily="34" charset="0"/>
              </a:defRPr>
            </a:lvl1pPr>
            <a:lvl2pPr marL="742950" indent="-285750" algn="ctr" eaLnBrk="0" hangingPunct="0">
              <a:lnSpc>
                <a:spcPts val="3200"/>
              </a:lnSpc>
              <a:defRPr sz="3200" b="1">
                <a:solidFill>
                  <a:srgbClr val="220060"/>
                </a:solidFill>
                <a:latin typeface="Arial" pitchFamily="34" charset="0"/>
              </a:defRPr>
            </a:lvl2pPr>
            <a:lvl3pPr marL="1143000" indent="-228600" algn="ctr" eaLnBrk="0" hangingPunct="0">
              <a:lnSpc>
                <a:spcPts val="3200"/>
              </a:lnSpc>
              <a:defRPr sz="3200" b="1">
                <a:solidFill>
                  <a:srgbClr val="220060"/>
                </a:solidFill>
                <a:latin typeface="Arial" pitchFamily="34" charset="0"/>
              </a:defRPr>
            </a:lvl3pPr>
            <a:lvl4pPr marL="1600200" indent="-228600" algn="ctr" eaLnBrk="0" hangingPunct="0">
              <a:lnSpc>
                <a:spcPts val="3200"/>
              </a:lnSpc>
              <a:defRPr sz="3200" b="1">
                <a:solidFill>
                  <a:srgbClr val="220060"/>
                </a:solidFill>
                <a:latin typeface="Arial" pitchFamily="34" charset="0"/>
              </a:defRPr>
            </a:lvl4pPr>
            <a:lvl5pPr marL="2057400" indent="-228600" algn="ctr" eaLnBrk="0" hangingPunct="0">
              <a:lnSpc>
                <a:spcPts val="3200"/>
              </a:lnSpc>
              <a:defRPr sz="3200" b="1">
                <a:solidFill>
                  <a:srgbClr val="220060"/>
                </a:solidFill>
                <a:latin typeface="Arial" pitchFamily="34" charset="0"/>
              </a:defRPr>
            </a:lvl5pPr>
            <a:lvl6pPr marL="2514600" indent="-228600" algn="ctr" eaLnBrk="0" fontAlgn="base" hangingPunct="0">
              <a:lnSpc>
                <a:spcPts val="3200"/>
              </a:lnSpc>
              <a:spcBef>
                <a:spcPct val="0"/>
              </a:spcBef>
              <a:spcAft>
                <a:spcPct val="0"/>
              </a:spcAft>
              <a:defRPr sz="3200" b="1">
                <a:solidFill>
                  <a:srgbClr val="220060"/>
                </a:solidFill>
                <a:latin typeface="Arial" pitchFamily="34" charset="0"/>
              </a:defRPr>
            </a:lvl6pPr>
            <a:lvl7pPr marL="2971800" indent="-228600" algn="ctr" eaLnBrk="0" fontAlgn="base" hangingPunct="0">
              <a:lnSpc>
                <a:spcPts val="3200"/>
              </a:lnSpc>
              <a:spcBef>
                <a:spcPct val="0"/>
              </a:spcBef>
              <a:spcAft>
                <a:spcPct val="0"/>
              </a:spcAft>
              <a:defRPr sz="3200" b="1">
                <a:solidFill>
                  <a:srgbClr val="220060"/>
                </a:solidFill>
                <a:latin typeface="Arial" pitchFamily="34" charset="0"/>
              </a:defRPr>
            </a:lvl7pPr>
            <a:lvl8pPr marL="3429000" indent="-228600" algn="ctr" eaLnBrk="0" fontAlgn="base" hangingPunct="0">
              <a:lnSpc>
                <a:spcPts val="3200"/>
              </a:lnSpc>
              <a:spcBef>
                <a:spcPct val="0"/>
              </a:spcBef>
              <a:spcAft>
                <a:spcPct val="0"/>
              </a:spcAft>
              <a:defRPr sz="3200" b="1">
                <a:solidFill>
                  <a:srgbClr val="220060"/>
                </a:solidFill>
                <a:latin typeface="Arial" pitchFamily="34" charset="0"/>
              </a:defRPr>
            </a:lvl8pPr>
            <a:lvl9pPr marL="3886200" indent="-228600" algn="ctr" eaLnBrk="0" fontAlgn="base" hangingPunct="0">
              <a:lnSpc>
                <a:spcPts val="3200"/>
              </a:lnSpc>
              <a:spcBef>
                <a:spcPct val="0"/>
              </a:spcBef>
              <a:spcAft>
                <a:spcPct val="0"/>
              </a:spcAft>
              <a:defRPr sz="3200" b="1">
                <a:solidFill>
                  <a:srgbClr val="220060"/>
                </a:solidFill>
                <a:latin typeface="Arial" pitchFamily="34" charset="0"/>
              </a:defRPr>
            </a:lvl9pPr>
          </a:lstStyle>
          <a:p>
            <a:pPr algn="l">
              <a:lnSpc>
                <a:spcPct val="100000"/>
              </a:lnSpc>
              <a:defRPr/>
            </a:pPr>
            <a:fld id="{823FAF72-F292-4873-9535-D24B4F120444}" type="slidenum">
              <a:rPr lang="en-US" sz="1400"/>
              <a:pPr algn="l">
                <a:lnSpc>
                  <a:spcPct val="100000"/>
                </a:lnSpc>
                <a:defRPr/>
              </a:pPr>
              <a:t>‹Nr.›</a:t>
            </a:fld>
            <a:endParaRPr lang="en-US" sz="1400"/>
          </a:p>
        </p:txBody>
      </p:sp>
      <p:graphicFrame>
        <p:nvGraphicFramePr>
          <p:cNvPr id="60485" name="Object 69"/>
          <p:cNvGraphicFramePr>
            <a:graphicFrameLocks noChangeAspect="1"/>
          </p:cNvGraphicFramePr>
          <p:nvPr/>
        </p:nvGraphicFramePr>
        <p:xfrm>
          <a:off x="7740650" y="115888"/>
          <a:ext cx="1143000" cy="823912"/>
        </p:xfrm>
        <a:graphic>
          <a:graphicData uri="http://schemas.openxmlformats.org/presentationml/2006/ole">
            <mc:AlternateContent xmlns:mc="http://schemas.openxmlformats.org/markup-compatibility/2006">
              <mc:Choice xmlns:v="urn:schemas-microsoft-com:vml" Requires="v">
                <p:oleObj spid="_x0000_s60545" r:id="rId15" imgW="3895238" imgH="2809524" progId="MSPhotoEd.3">
                  <p:embed/>
                </p:oleObj>
              </mc:Choice>
              <mc:Fallback>
                <p:oleObj r:id="rId15" imgW="3895238" imgH="2809524" progId="MSPhotoEd.3">
                  <p:embed/>
                  <p:pic>
                    <p:nvPicPr>
                      <p:cNvPr id="0" name="Object 6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40650" y="115888"/>
                        <a:ext cx="1143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0491" name="Gerade Verbindung 10"/>
          <p:cNvCxnSpPr>
            <a:cxnSpLocks noChangeShapeType="1"/>
          </p:cNvCxnSpPr>
          <p:nvPr/>
        </p:nvCxnSpPr>
        <p:spPr bwMode="auto">
          <a:xfrm>
            <a:off x="1619250" y="6430963"/>
            <a:ext cx="7310438" cy="22225"/>
          </a:xfrm>
          <a:prstGeom prst="line">
            <a:avLst/>
          </a:prstGeom>
          <a:noFill/>
          <a:ln w="19050" algn="ctr">
            <a:solidFill>
              <a:srgbClr val="262FDA"/>
            </a:solidFill>
            <a:round/>
            <a:headEnd/>
            <a:tailEnd/>
          </a:ln>
          <a:extLst>
            <a:ext uri="{909E8E84-426E-40DD-AFC4-6F175D3DCCD1}">
              <a14:hiddenFill xmlns:a14="http://schemas.microsoft.com/office/drawing/2010/main">
                <a:noFill/>
              </a14:hiddenFill>
            </a:ext>
          </a:extLst>
        </p:spPr>
      </p:cxnSp>
      <p:cxnSp>
        <p:nvCxnSpPr>
          <p:cNvPr id="60492" name="Gerade Verbindung 10"/>
          <p:cNvCxnSpPr>
            <a:cxnSpLocks noChangeShapeType="1"/>
          </p:cNvCxnSpPr>
          <p:nvPr/>
        </p:nvCxnSpPr>
        <p:spPr bwMode="auto">
          <a:xfrm>
            <a:off x="177800" y="765175"/>
            <a:ext cx="7418388" cy="0"/>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60"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defRPr>
      </a:lvl2pPr>
      <a:lvl3pPr algn="ctr" rtl="0" eaLnBrk="0" fontAlgn="base" hangingPunct="0">
        <a:lnSpc>
          <a:spcPts val="3200"/>
        </a:lnSpc>
        <a:spcBef>
          <a:spcPct val="0"/>
        </a:spcBef>
        <a:spcAft>
          <a:spcPct val="0"/>
        </a:spcAft>
        <a:defRPr sz="2800" b="1">
          <a:solidFill>
            <a:srgbClr val="220060"/>
          </a:solidFill>
          <a:latin typeface="Arial" charset="0"/>
        </a:defRPr>
      </a:lvl3pPr>
      <a:lvl4pPr algn="ctr" rtl="0" eaLnBrk="0" fontAlgn="base" hangingPunct="0">
        <a:lnSpc>
          <a:spcPts val="3200"/>
        </a:lnSpc>
        <a:spcBef>
          <a:spcPct val="0"/>
        </a:spcBef>
        <a:spcAft>
          <a:spcPct val="0"/>
        </a:spcAft>
        <a:defRPr sz="2800" b="1">
          <a:solidFill>
            <a:srgbClr val="220060"/>
          </a:solidFill>
          <a:latin typeface="Arial" charset="0"/>
        </a:defRPr>
      </a:lvl4pPr>
      <a:lvl5pPr algn="ctr" rtl="0" eaLnBrk="0" fontAlgn="base" hangingPunct="0">
        <a:lnSpc>
          <a:spcPts val="3200"/>
        </a:lnSpc>
        <a:spcBef>
          <a:spcPct val="0"/>
        </a:spcBef>
        <a:spcAft>
          <a:spcPct val="0"/>
        </a:spcAft>
        <a:defRPr sz="2800" b="1">
          <a:solidFill>
            <a:srgbClr val="220060"/>
          </a:solidFill>
          <a:latin typeface="Arial"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p:titleStyle>
    <p:bodyStyle>
      <a:lvl1pPr marL="342900" indent="-342900" algn="l" rtl="0" eaLnBrk="0" fontAlgn="base" hangingPunct="0">
        <a:lnSpc>
          <a:spcPct val="80000"/>
        </a:lnSpc>
        <a:spcBef>
          <a:spcPct val="25000"/>
        </a:spcBef>
        <a:spcAft>
          <a:spcPct val="0"/>
        </a:spcAft>
        <a:buFont typeface="Wingdings" pitchFamily="2" charset="2"/>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ea typeface="+mn-ea"/>
          <a:cs typeface="+mn-cs"/>
        </a:defRPr>
      </a:lvl1pPr>
      <a:lvl2pPr marL="742950" indent="-28575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2pPr>
      <a:lvl3pPr marL="1143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3pPr>
      <a:lvl4pPr marL="1600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4pPr>
      <a:lvl5pPr marL="20574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5pPr>
      <a:lvl6pPr marL="25146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6pPr>
      <a:lvl7pPr marL="29718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7pPr>
      <a:lvl8pPr marL="34290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8pPr>
      <a:lvl9pPr marL="3886200" indent="-228600" algn="l" rtl="0" eaLnBrk="0" fontAlgn="base" hangingPunct="0">
        <a:lnSpc>
          <a:spcPct val="80000"/>
        </a:lnSpc>
        <a:spcBef>
          <a:spcPct val="25000"/>
        </a:spcBef>
        <a:spcAft>
          <a:spcPct val="0"/>
        </a:spcAft>
        <a:buChar char="»"/>
        <a:tabLst>
          <a:tab pos="269875" algn="l"/>
          <a:tab pos="357188" algn="l"/>
          <a:tab pos="715963" algn="l"/>
          <a:tab pos="1073150" algn="l"/>
          <a:tab pos="1431925" algn="l"/>
          <a:tab pos="1797050" algn="l"/>
          <a:tab pos="2154238" algn="l"/>
          <a:tab pos="2513013" algn="l"/>
          <a:tab pos="2870200" algn="l"/>
          <a:tab pos="3228975" algn="l"/>
          <a:tab pos="3586163" algn="l"/>
          <a:tab pos="3943350" algn="l"/>
          <a:tab pos="7537450" algn="l"/>
          <a:tab pos="7896225" algn="l"/>
        </a:tabLs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6193" name="Text Box 10"/>
          <p:cNvSpPr txBox="1">
            <a:spLocks noChangeArrowheads="1"/>
          </p:cNvSpPr>
          <p:nvPr/>
        </p:nvSpPr>
        <p:spPr bwMode="auto">
          <a:xfrm>
            <a:off x="323850" y="2133600"/>
            <a:ext cx="83820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lgn="ctr" eaLnBrk="0" hangingPunct="0">
              <a:spcAft>
                <a:spcPts val="600"/>
              </a:spcAft>
            </a:pPr>
            <a:r>
              <a:rPr lang="en-US" sz="2000">
                <a:solidFill>
                  <a:schemeClr val="bg1"/>
                </a:solidFill>
              </a:rPr>
              <a:t>WP-1 Presentation</a:t>
            </a:r>
          </a:p>
          <a:p>
            <a:pPr algn="ctr" eaLnBrk="0" hangingPunct="0">
              <a:spcAft>
                <a:spcPts val="600"/>
              </a:spcAft>
            </a:pPr>
            <a:r>
              <a:rPr lang="en-US" sz="2000">
                <a:solidFill>
                  <a:schemeClr val="bg1"/>
                </a:solidFill>
              </a:rPr>
              <a:t>“NAVOLCHI Management”</a:t>
            </a:r>
          </a:p>
          <a:p>
            <a:pPr algn="ctr" eaLnBrk="0" hangingPunct="0">
              <a:spcAft>
                <a:spcPts val="600"/>
              </a:spcAft>
            </a:pPr>
            <a:r>
              <a:rPr lang="en-US" sz="2000">
                <a:solidFill>
                  <a:schemeClr val="bg1"/>
                </a:solidFill>
              </a:rPr>
              <a:t>Manfred Kohl</a:t>
            </a:r>
          </a:p>
          <a:p>
            <a:pPr algn="ctr" eaLnBrk="0" hangingPunct="0">
              <a:spcAft>
                <a:spcPts val="600"/>
              </a:spcAft>
            </a:pPr>
            <a:r>
              <a:rPr lang="en-US" sz="2000">
                <a:solidFill>
                  <a:schemeClr val="bg1"/>
                </a:solidFill>
              </a:rPr>
              <a:t>Karlsruhe Institute of Technology (KIT), Germany</a:t>
            </a:r>
            <a:r>
              <a:rPr lang="de-DE" sz="2000">
                <a:solidFill>
                  <a:srgbClr val="FF0000"/>
                </a:solidFill>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1" name="Title 1"/>
          <p:cNvSpPr>
            <a:spLocks noGrp="1"/>
          </p:cNvSpPr>
          <p:nvPr>
            <p:ph type="title" idx="4294967295"/>
          </p:nvPr>
        </p:nvSpPr>
        <p:spPr/>
        <p:txBody>
          <a:bodyPr/>
          <a:lstStyle/>
          <a:p>
            <a:r>
              <a:rPr lang="en-US" sz="3200" smtClean="0">
                <a:solidFill>
                  <a:srgbClr val="002060"/>
                </a:solidFill>
              </a:rPr>
              <a:t>Communication</a:t>
            </a:r>
          </a:p>
        </p:txBody>
      </p:sp>
      <p:sp>
        <p:nvSpPr>
          <p:cNvPr id="793602" name="Text Box 3"/>
          <p:cNvSpPr txBox="1">
            <a:spLocks noChangeArrowheads="1"/>
          </p:cNvSpPr>
          <p:nvPr/>
        </p:nvSpPr>
        <p:spPr bwMode="auto">
          <a:xfrm>
            <a:off x="899592" y="1052736"/>
            <a:ext cx="7345363"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b="1">
                <a:solidFill>
                  <a:srgbClr val="220060"/>
                </a:solidFill>
                <a:latin typeface="Arial" charset="0"/>
              </a:defRPr>
            </a:lvl1pPr>
            <a:lvl2pPr marL="817563" indent="-276225">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spcAft>
                <a:spcPct val="20000"/>
              </a:spcAft>
            </a:pPr>
            <a:r>
              <a:rPr lang="en-US" sz="2000" b="0" u="sng" dirty="0"/>
              <a:t>Meetings:</a:t>
            </a:r>
          </a:p>
          <a:p>
            <a:pPr lvl="1">
              <a:spcAft>
                <a:spcPct val="20000"/>
              </a:spcAft>
              <a:buFontTx/>
              <a:buChar char="•"/>
            </a:pPr>
            <a:r>
              <a:rPr lang="en-US" sz="2000" b="0" dirty="0"/>
              <a:t>Kick-Off in Karlsruhe, Germany</a:t>
            </a:r>
          </a:p>
          <a:p>
            <a:pPr lvl="1">
              <a:spcAft>
                <a:spcPct val="20000"/>
              </a:spcAft>
              <a:buFontTx/>
              <a:buChar char="•"/>
            </a:pPr>
            <a:r>
              <a:rPr lang="en-US" sz="2000" b="0" dirty="0"/>
              <a:t>6-Month Meeting in Warwick, UK</a:t>
            </a:r>
          </a:p>
          <a:p>
            <a:pPr lvl="1">
              <a:spcAft>
                <a:spcPct val="20000"/>
              </a:spcAft>
              <a:buFontTx/>
              <a:buChar char="•"/>
            </a:pPr>
            <a:r>
              <a:rPr lang="en-US" sz="2000" b="0" dirty="0"/>
              <a:t>12-Month Meeting in Ghent, </a:t>
            </a:r>
            <a:r>
              <a:rPr lang="en-US" sz="2000" b="0" dirty="0" smtClean="0"/>
              <a:t>Belgium</a:t>
            </a:r>
          </a:p>
          <a:p>
            <a:pPr lvl="1">
              <a:spcAft>
                <a:spcPct val="20000"/>
              </a:spcAft>
              <a:buFontTx/>
              <a:buChar char="•"/>
            </a:pPr>
            <a:r>
              <a:rPr lang="en-US" sz="2000" b="0" dirty="0" smtClean="0"/>
              <a:t>18-Month Meeting in Karlsruhe, Germany</a:t>
            </a:r>
          </a:p>
          <a:p>
            <a:pPr lvl="1">
              <a:spcAft>
                <a:spcPct val="20000"/>
              </a:spcAft>
              <a:buFontTx/>
              <a:buChar char="•"/>
            </a:pPr>
            <a:r>
              <a:rPr lang="en-US" sz="2000" b="0" dirty="0" smtClean="0"/>
              <a:t>27-Month Meeting in Eindhoven, Belgium</a:t>
            </a:r>
          </a:p>
          <a:p>
            <a:pPr lvl="1">
              <a:spcAft>
                <a:spcPct val="20000"/>
              </a:spcAft>
              <a:buFontTx/>
              <a:buChar char="•"/>
            </a:pPr>
            <a:r>
              <a:rPr lang="en-US" sz="2000" b="0" dirty="0" smtClean="0"/>
              <a:t>36-Month Meeting in Brussels, Belgium</a:t>
            </a:r>
          </a:p>
          <a:p>
            <a:pPr lvl="1">
              <a:spcAft>
                <a:spcPct val="20000"/>
              </a:spcAft>
              <a:buFontTx/>
              <a:buChar char="•"/>
            </a:pPr>
            <a:r>
              <a:rPr lang="en-US" sz="2000" b="0" dirty="0" smtClean="0"/>
              <a:t>Final Meeting </a:t>
            </a:r>
            <a:r>
              <a:rPr lang="en-US" sz="2000" b="0" dirty="0"/>
              <a:t>in Brussels, </a:t>
            </a:r>
            <a:r>
              <a:rPr lang="en-US" sz="2000" b="0" dirty="0" smtClean="0"/>
              <a:t>Belgium</a:t>
            </a:r>
            <a:endParaRPr lang="en-US" sz="2000" b="0" dirty="0"/>
          </a:p>
          <a:p>
            <a:pPr>
              <a:spcAft>
                <a:spcPct val="20000"/>
              </a:spcAft>
            </a:pPr>
            <a:endParaRPr lang="en-US" sz="2000" b="0" dirty="0"/>
          </a:p>
          <a:p>
            <a:pPr>
              <a:spcAft>
                <a:spcPct val="20000"/>
              </a:spcAft>
            </a:pPr>
            <a:r>
              <a:rPr lang="en-US" sz="2000" b="0" u="sng" dirty="0"/>
              <a:t>Phone Conferences:</a:t>
            </a:r>
          </a:p>
          <a:p>
            <a:pPr lvl="1">
              <a:spcAft>
                <a:spcPct val="20000"/>
              </a:spcAft>
              <a:buFontTx/>
              <a:buChar char="•"/>
            </a:pPr>
            <a:r>
              <a:rPr lang="en-US" sz="2000" b="0" dirty="0" smtClean="0"/>
              <a:t>34 (up to June 2015), </a:t>
            </a:r>
            <a:r>
              <a:rPr lang="en-US" sz="2000" b="0" dirty="0"/>
              <a:t>typically monthly</a:t>
            </a:r>
          </a:p>
          <a:p>
            <a:pPr lvl="1">
              <a:spcAft>
                <a:spcPct val="20000"/>
              </a:spcAft>
              <a:buFontTx/>
              <a:buChar char="•"/>
            </a:pPr>
            <a:r>
              <a:rPr lang="en-US" sz="2000" b="0" dirty="0"/>
              <a:t>Topics: Work progress, adjustments, ..</a:t>
            </a:r>
          </a:p>
          <a:p>
            <a:pPr lvl="1">
              <a:spcAft>
                <a:spcPct val="20000"/>
              </a:spcAft>
              <a:buFontTx/>
              <a:buChar char="•"/>
            </a:pPr>
            <a:r>
              <a:rPr lang="en-US" sz="2000" b="0" dirty="0"/>
              <a:t>Presentations documented at WEB-Site</a:t>
            </a:r>
          </a:p>
        </p:txBody>
      </p:sp>
    </p:spTree>
    <p:extLst>
      <p:ext uri="{BB962C8B-B14F-4D97-AF65-F5344CB8AC3E}">
        <p14:creationId xmlns:p14="http://schemas.microsoft.com/office/powerpoint/2010/main" val="4268700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5" name="Title 1"/>
          <p:cNvSpPr>
            <a:spLocks noGrp="1"/>
          </p:cNvSpPr>
          <p:nvPr>
            <p:ph type="title" idx="4294967295"/>
          </p:nvPr>
        </p:nvSpPr>
        <p:spPr/>
        <p:txBody>
          <a:bodyPr/>
          <a:lstStyle/>
          <a:p>
            <a:r>
              <a:rPr lang="en-US" sz="3200" smtClean="0">
                <a:solidFill>
                  <a:srgbClr val="002060"/>
                </a:solidFill>
              </a:rPr>
              <a:t>Status: Deliverables</a:t>
            </a:r>
          </a:p>
        </p:txBody>
      </p:sp>
      <p:sp>
        <p:nvSpPr>
          <p:cNvPr id="733189" name="Text Box 5"/>
          <p:cNvSpPr txBox="1">
            <a:spLocks noChangeArrowheads="1"/>
          </p:cNvSpPr>
          <p:nvPr/>
        </p:nvSpPr>
        <p:spPr bwMode="auto">
          <a:xfrm>
            <a:off x="395288" y="1557338"/>
            <a:ext cx="3384624" cy="1077218"/>
          </a:xfrm>
          <a:prstGeom prst="rect">
            <a:avLst/>
          </a:prstGeom>
          <a:noFill/>
          <a:ln>
            <a:noFill/>
          </a:ln>
          <a:effectLst/>
          <a:extLst/>
        </p:spPr>
        <p:txBody>
          <a:bodyPr wrap="square">
            <a:spAutoFit/>
          </a:bodyPr>
          <a:lstStyle>
            <a:lvl1pPr marL="361950" indent="-361950" algn="ctr" eaLnBrk="0" hangingPunct="0">
              <a:lnSpc>
                <a:spcPts val="3200"/>
              </a:lnSpc>
              <a:defRPr sz="3200" b="1">
                <a:solidFill>
                  <a:srgbClr val="220060"/>
                </a:solidFill>
                <a:latin typeface="Arial" pitchFamily="34" charset="0"/>
              </a:defRPr>
            </a:lvl1pPr>
            <a:lvl2pPr marL="1323975" indent="-609600" algn="ctr" eaLnBrk="0" hangingPunct="0">
              <a:lnSpc>
                <a:spcPts val="3200"/>
              </a:lnSpc>
              <a:defRPr sz="3200" b="1">
                <a:solidFill>
                  <a:srgbClr val="220060"/>
                </a:solidFill>
                <a:latin typeface="Arial" pitchFamily="34" charset="0"/>
              </a:defRPr>
            </a:lvl2pPr>
            <a:lvl3pPr marL="2112963" indent="-609600" algn="ctr" eaLnBrk="0" hangingPunct="0">
              <a:lnSpc>
                <a:spcPts val="3200"/>
              </a:lnSpc>
              <a:defRPr sz="3200" b="1">
                <a:solidFill>
                  <a:srgbClr val="220060"/>
                </a:solidFill>
                <a:latin typeface="Arial" pitchFamily="34" charset="0"/>
              </a:defRPr>
            </a:lvl3pPr>
            <a:lvl4pPr marL="2901950" indent="-609600" algn="ctr" eaLnBrk="0" hangingPunct="0">
              <a:lnSpc>
                <a:spcPts val="3200"/>
              </a:lnSpc>
              <a:defRPr sz="3200" b="1">
                <a:solidFill>
                  <a:srgbClr val="220060"/>
                </a:solidFill>
                <a:latin typeface="Arial" pitchFamily="34" charset="0"/>
              </a:defRPr>
            </a:lvl4pPr>
            <a:lvl5pPr marL="3690938" indent="-609600" algn="ctr" eaLnBrk="0" hangingPunct="0">
              <a:lnSpc>
                <a:spcPts val="3200"/>
              </a:lnSpc>
              <a:defRPr sz="3200" b="1">
                <a:solidFill>
                  <a:srgbClr val="220060"/>
                </a:solidFill>
                <a:latin typeface="Arial" pitchFamily="34" charset="0"/>
              </a:defRPr>
            </a:lvl5pPr>
            <a:lvl6pPr marL="4148138" indent="-609600" algn="ctr" eaLnBrk="0" fontAlgn="base" hangingPunct="0">
              <a:lnSpc>
                <a:spcPts val="3200"/>
              </a:lnSpc>
              <a:spcBef>
                <a:spcPct val="0"/>
              </a:spcBef>
              <a:spcAft>
                <a:spcPct val="0"/>
              </a:spcAft>
              <a:defRPr sz="3200" b="1">
                <a:solidFill>
                  <a:srgbClr val="220060"/>
                </a:solidFill>
                <a:latin typeface="Arial" pitchFamily="34" charset="0"/>
              </a:defRPr>
            </a:lvl6pPr>
            <a:lvl7pPr marL="4605338" indent="-609600" algn="ctr" eaLnBrk="0" fontAlgn="base" hangingPunct="0">
              <a:lnSpc>
                <a:spcPts val="3200"/>
              </a:lnSpc>
              <a:spcBef>
                <a:spcPct val="0"/>
              </a:spcBef>
              <a:spcAft>
                <a:spcPct val="0"/>
              </a:spcAft>
              <a:defRPr sz="3200" b="1">
                <a:solidFill>
                  <a:srgbClr val="220060"/>
                </a:solidFill>
                <a:latin typeface="Arial" pitchFamily="34" charset="0"/>
              </a:defRPr>
            </a:lvl7pPr>
            <a:lvl8pPr marL="5062538" indent="-609600" algn="ctr" eaLnBrk="0" fontAlgn="base" hangingPunct="0">
              <a:lnSpc>
                <a:spcPts val="3200"/>
              </a:lnSpc>
              <a:spcBef>
                <a:spcPct val="0"/>
              </a:spcBef>
              <a:spcAft>
                <a:spcPct val="0"/>
              </a:spcAft>
              <a:defRPr sz="3200" b="1">
                <a:solidFill>
                  <a:srgbClr val="220060"/>
                </a:solidFill>
                <a:latin typeface="Arial" pitchFamily="34" charset="0"/>
              </a:defRPr>
            </a:lvl8pPr>
            <a:lvl9pPr marL="5519738" indent="-609600" algn="ctr" eaLnBrk="0" fontAlgn="base" hangingPunct="0">
              <a:lnSpc>
                <a:spcPts val="3200"/>
              </a:lnSpc>
              <a:spcBef>
                <a:spcPct val="0"/>
              </a:spcBef>
              <a:spcAft>
                <a:spcPct val="0"/>
              </a:spcAft>
              <a:defRPr sz="3200" b="1">
                <a:solidFill>
                  <a:srgbClr val="220060"/>
                </a:solidFill>
                <a:latin typeface="Arial" pitchFamily="34" charset="0"/>
              </a:defRPr>
            </a:lvl9pPr>
          </a:lstStyle>
          <a:p>
            <a:pPr marL="0" indent="0" algn="l" eaLnBrk="1" hangingPunct="1">
              <a:lnSpc>
                <a:spcPct val="100000"/>
              </a:lnSpc>
              <a:spcAft>
                <a:spcPct val="20000"/>
              </a:spcAft>
              <a:defRPr/>
            </a:pPr>
            <a:r>
              <a:rPr lang="en-US" sz="2000" dirty="0" smtClean="0"/>
              <a:t>All deliverables finished, most of them in time</a:t>
            </a:r>
          </a:p>
          <a:p>
            <a:pPr marL="0" indent="0" algn="l" eaLnBrk="1" hangingPunct="1">
              <a:lnSpc>
                <a:spcPct val="100000"/>
              </a:lnSpc>
              <a:spcAft>
                <a:spcPct val="20000"/>
              </a:spcAft>
              <a:defRPr/>
            </a:pPr>
            <a:endParaRPr lang="en-US" sz="2000" dirty="0"/>
          </a:p>
        </p:txBody>
      </p:sp>
      <p:pic>
        <p:nvPicPr>
          <p:cNvPr id="828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826" y="1092614"/>
            <a:ext cx="4969941" cy="752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04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1825" y="1845457"/>
            <a:ext cx="4917225" cy="439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3" name="Title 1"/>
          <p:cNvSpPr>
            <a:spLocks noGrp="1"/>
          </p:cNvSpPr>
          <p:nvPr>
            <p:ph type="title" idx="4294967295"/>
          </p:nvPr>
        </p:nvSpPr>
        <p:spPr/>
        <p:txBody>
          <a:bodyPr/>
          <a:lstStyle/>
          <a:p>
            <a:r>
              <a:rPr lang="en-US" sz="3200" smtClean="0">
                <a:solidFill>
                  <a:srgbClr val="002060"/>
                </a:solidFill>
              </a:rPr>
              <a:t>Status: Milestones</a:t>
            </a:r>
          </a:p>
        </p:txBody>
      </p:sp>
      <p:sp>
        <p:nvSpPr>
          <p:cNvPr id="801794" name="Text Box 3"/>
          <p:cNvSpPr txBox="1">
            <a:spLocks noChangeArrowheads="1"/>
          </p:cNvSpPr>
          <p:nvPr/>
        </p:nvSpPr>
        <p:spPr bwMode="auto">
          <a:xfrm>
            <a:off x="417000" y="2866112"/>
            <a:ext cx="33121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spcAft>
                <a:spcPct val="20000"/>
              </a:spcAft>
            </a:pPr>
            <a:r>
              <a:rPr lang="en-US" sz="2000" dirty="0" smtClean="0"/>
              <a:t>MS36</a:t>
            </a:r>
            <a:r>
              <a:rPr lang="en-US" sz="2000" dirty="0" smtClean="0"/>
              <a:t>: Skipped due to STs retreat</a:t>
            </a:r>
            <a:endParaRPr lang="en-US" sz="2000" dirty="0"/>
          </a:p>
        </p:txBody>
      </p:sp>
      <p:pic>
        <p:nvPicPr>
          <p:cNvPr id="830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170" y="1170640"/>
            <a:ext cx="5184576" cy="872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eck 3"/>
          <p:cNvSpPr/>
          <p:nvPr/>
        </p:nvSpPr>
        <p:spPr bwMode="auto">
          <a:xfrm>
            <a:off x="4427984" y="3717032"/>
            <a:ext cx="2592288" cy="144016"/>
          </a:xfrm>
          <a:prstGeom prst="rect">
            <a:avLst/>
          </a:prstGeom>
          <a:solidFill>
            <a:srgbClr val="FFFF99"/>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2" name="Textfeld 1"/>
          <p:cNvSpPr txBox="1"/>
          <p:nvPr/>
        </p:nvSpPr>
        <p:spPr>
          <a:xfrm>
            <a:off x="4427984" y="3573596"/>
            <a:ext cx="2592288" cy="215444"/>
          </a:xfrm>
          <a:prstGeom prst="rect">
            <a:avLst/>
          </a:prstGeom>
          <a:solidFill>
            <a:srgbClr val="FFFF99"/>
          </a:solidFill>
        </p:spPr>
        <p:txBody>
          <a:bodyPr wrap="square" rtlCol="0">
            <a:spAutoFit/>
          </a:bodyPr>
          <a:lstStyle/>
          <a:p>
            <a:pPr>
              <a:spcBef>
                <a:spcPts val="600"/>
              </a:spcBef>
              <a:spcAft>
                <a:spcPts val="600"/>
              </a:spcAft>
            </a:pPr>
            <a:r>
              <a:rPr lang="de-DE" sz="800" b="0" dirty="0" err="1" smtClean="0">
                <a:solidFill>
                  <a:schemeClr val="tx1"/>
                </a:solidFill>
              </a:rPr>
              <a:t>Fabrication</a:t>
            </a:r>
            <a:r>
              <a:rPr lang="de-DE" sz="800" b="0" dirty="0" smtClean="0">
                <a:solidFill>
                  <a:schemeClr val="tx1"/>
                </a:solidFill>
              </a:rPr>
              <a:t> </a:t>
            </a:r>
            <a:r>
              <a:rPr lang="de-DE" sz="800" b="0" dirty="0" err="1" smtClean="0">
                <a:solidFill>
                  <a:schemeClr val="tx1"/>
                </a:solidFill>
              </a:rPr>
              <a:t>of</a:t>
            </a:r>
            <a:r>
              <a:rPr lang="de-DE" sz="800" b="0" dirty="0" smtClean="0">
                <a:solidFill>
                  <a:schemeClr val="tx1"/>
                </a:solidFill>
              </a:rPr>
              <a:t> </a:t>
            </a:r>
            <a:r>
              <a:rPr lang="de-DE" sz="800" b="0" dirty="0" err="1" smtClean="0">
                <a:solidFill>
                  <a:schemeClr val="tx1"/>
                </a:solidFill>
              </a:rPr>
              <a:t>second</a:t>
            </a:r>
            <a:r>
              <a:rPr lang="de-DE" sz="800" b="0" dirty="0" smtClean="0">
                <a:solidFill>
                  <a:schemeClr val="tx1"/>
                </a:solidFill>
              </a:rPr>
              <a:t> </a:t>
            </a:r>
            <a:r>
              <a:rPr lang="de-DE" sz="800" b="0" dirty="0" err="1" smtClean="0">
                <a:solidFill>
                  <a:schemeClr val="tx1"/>
                </a:solidFill>
              </a:rPr>
              <a:t>generation</a:t>
            </a:r>
            <a:r>
              <a:rPr lang="de-DE" sz="800" b="0" dirty="0" smtClean="0">
                <a:solidFill>
                  <a:schemeClr val="tx1"/>
                </a:solidFill>
              </a:rPr>
              <a:t> </a:t>
            </a:r>
            <a:r>
              <a:rPr lang="de-DE" sz="800" b="0" dirty="0" err="1" smtClean="0">
                <a:solidFill>
                  <a:schemeClr val="tx1"/>
                </a:solidFill>
              </a:rPr>
              <a:t>of</a:t>
            </a:r>
            <a:r>
              <a:rPr lang="de-DE" sz="800" b="0" dirty="0" smtClean="0">
                <a:solidFill>
                  <a:schemeClr val="tx1"/>
                </a:solidFill>
              </a:rPr>
              <a:t> beam </a:t>
            </a:r>
            <a:r>
              <a:rPr lang="de-DE" sz="800" b="0" dirty="0" err="1" smtClean="0">
                <a:solidFill>
                  <a:schemeClr val="tx1"/>
                </a:solidFill>
              </a:rPr>
              <a:t>shapers</a:t>
            </a:r>
            <a:endParaRPr lang="de-DE" sz="800" b="0" dirty="0" smtClean="0">
              <a:solidFill>
                <a:schemeClr val="tx1"/>
              </a:solidFill>
            </a:endParaRPr>
          </a:p>
        </p:txBody>
      </p:sp>
      <p:pic>
        <p:nvPicPr>
          <p:cNvPr id="831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9858" y="2043420"/>
            <a:ext cx="5123888" cy="435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868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1" name="Title 1"/>
          <p:cNvSpPr>
            <a:spLocks noGrp="1"/>
          </p:cNvSpPr>
          <p:nvPr>
            <p:ph type="title" idx="4294967295"/>
          </p:nvPr>
        </p:nvSpPr>
        <p:spPr/>
        <p:txBody>
          <a:bodyPr/>
          <a:lstStyle/>
          <a:p>
            <a:r>
              <a:rPr lang="en-US" sz="3200" dirty="0" smtClean="0">
                <a:solidFill>
                  <a:srgbClr val="002060"/>
                </a:solidFill>
              </a:rPr>
              <a:t>GA-Amendment</a:t>
            </a:r>
          </a:p>
        </p:txBody>
      </p:sp>
      <p:sp>
        <p:nvSpPr>
          <p:cNvPr id="2" name="Rechteck 1"/>
          <p:cNvSpPr/>
          <p:nvPr/>
        </p:nvSpPr>
        <p:spPr>
          <a:xfrm>
            <a:off x="841226" y="1052736"/>
            <a:ext cx="5746998" cy="2246769"/>
          </a:xfrm>
          <a:prstGeom prst="rect">
            <a:avLst/>
          </a:prstGeom>
        </p:spPr>
        <p:txBody>
          <a:bodyPr wrap="square">
            <a:spAutoFit/>
          </a:bodyPr>
          <a:lstStyle/>
          <a:p>
            <a:pPr>
              <a:spcAft>
                <a:spcPts val="0"/>
              </a:spcAft>
              <a:defRPr/>
            </a:pPr>
            <a:r>
              <a:rPr lang="en-US" sz="2000" b="0" dirty="0" smtClean="0"/>
              <a:t>Main topics</a:t>
            </a:r>
          </a:p>
          <a:p>
            <a:pPr marL="285750" indent="-285750">
              <a:spcAft>
                <a:spcPts val="0"/>
              </a:spcAft>
              <a:buFontTx/>
              <a:buChar char="-"/>
              <a:defRPr/>
            </a:pPr>
            <a:r>
              <a:rPr lang="en-US" sz="2000" b="0" dirty="0" smtClean="0"/>
              <a:t>Project extension by 9 months</a:t>
            </a:r>
          </a:p>
          <a:p>
            <a:pPr marL="285750" indent="-285750">
              <a:spcAft>
                <a:spcPts val="0"/>
              </a:spcAft>
              <a:buFontTx/>
              <a:buChar char="-"/>
              <a:defRPr/>
            </a:pPr>
            <a:r>
              <a:rPr lang="en-US" sz="2000" b="0" dirty="0" smtClean="0"/>
              <a:t>ETH as new partner to overtake tasks from ST</a:t>
            </a:r>
          </a:p>
          <a:p>
            <a:pPr marL="285750" indent="-285750">
              <a:spcAft>
                <a:spcPts val="0"/>
              </a:spcAft>
              <a:buFontTx/>
              <a:buChar char="-"/>
              <a:defRPr/>
            </a:pPr>
            <a:r>
              <a:rPr lang="en-US" sz="2000" b="0" dirty="0" smtClean="0"/>
              <a:t>Modification of </a:t>
            </a:r>
            <a:r>
              <a:rPr lang="en-US" sz="2000" b="0" dirty="0" err="1" smtClean="0"/>
              <a:t>DoW</a:t>
            </a:r>
            <a:r>
              <a:rPr lang="en-US" sz="2000" b="0" dirty="0" smtClean="0"/>
              <a:t>, mainly WP6 (task6.3 and task 6.4), which will be finished by ETH</a:t>
            </a:r>
          </a:p>
          <a:p>
            <a:pPr marL="285750" indent="-285750">
              <a:spcAft>
                <a:spcPts val="0"/>
              </a:spcAft>
              <a:buFontTx/>
              <a:buChar char="-"/>
              <a:defRPr/>
            </a:pPr>
            <a:endParaRPr lang="en-US" sz="2000" b="0" dirty="0"/>
          </a:p>
          <a:p>
            <a:pPr marL="285750" indent="-285750">
              <a:spcAft>
                <a:spcPts val="0"/>
              </a:spcAft>
              <a:buFontTx/>
              <a:buChar char="-"/>
              <a:defRPr/>
            </a:pPr>
            <a:r>
              <a:rPr lang="en-US" sz="2000" dirty="0" smtClean="0"/>
              <a:t>Accepted by EC: 16 Sept. 2014</a:t>
            </a:r>
            <a:endParaRPr lang="en-US" sz="2000" dirty="0"/>
          </a:p>
        </p:txBody>
      </p:sp>
      <p:pic>
        <p:nvPicPr>
          <p:cNvPr id="8335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62" y="4319208"/>
            <a:ext cx="7334498"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841226" y="3897608"/>
            <a:ext cx="6396729" cy="400110"/>
          </a:xfrm>
          <a:prstGeom prst="rect">
            <a:avLst/>
          </a:prstGeom>
        </p:spPr>
        <p:txBody>
          <a:bodyPr wrap="square">
            <a:spAutoFit/>
          </a:bodyPr>
          <a:lstStyle/>
          <a:p>
            <a:pPr>
              <a:spcAft>
                <a:spcPts val="0"/>
              </a:spcAft>
              <a:defRPr/>
            </a:pPr>
            <a:r>
              <a:rPr lang="en-US" sz="2000" b="0" dirty="0" smtClean="0"/>
              <a:t>Consequence: Shift of deliverables and milestones:</a:t>
            </a:r>
            <a:endParaRPr lang="en-US" sz="2000" b="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14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74" y="1628800"/>
            <a:ext cx="8873999" cy="3333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3601" name="Title 1"/>
          <p:cNvSpPr>
            <a:spLocks noGrp="1"/>
          </p:cNvSpPr>
          <p:nvPr>
            <p:ph type="title" idx="4294967295"/>
          </p:nvPr>
        </p:nvSpPr>
        <p:spPr/>
        <p:txBody>
          <a:bodyPr/>
          <a:lstStyle/>
          <a:p>
            <a:r>
              <a:rPr lang="en-US" sz="3200" dirty="0" smtClean="0">
                <a:solidFill>
                  <a:srgbClr val="002060"/>
                </a:solidFill>
              </a:rPr>
              <a:t>GA-Amendment</a:t>
            </a:r>
          </a:p>
        </p:txBody>
      </p:sp>
      <p:sp>
        <p:nvSpPr>
          <p:cNvPr id="3" name="Rechteck 2"/>
          <p:cNvSpPr/>
          <p:nvPr/>
        </p:nvSpPr>
        <p:spPr>
          <a:xfrm>
            <a:off x="683568" y="1122310"/>
            <a:ext cx="5526360" cy="369332"/>
          </a:xfrm>
          <a:prstGeom prst="rect">
            <a:avLst/>
          </a:prstGeom>
        </p:spPr>
        <p:txBody>
          <a:bodyPr wrap="square">
            <a:spAutoFit/>
          </a:bodyPr>
          <a:lstStyle/>
          <a:p>
            <a:pPr>
              <a:spcAft>
                <a:spcPts val="0"/>
              </a:spcAft>
              <a:defRPr/>
            </a:pPr>
            <a:r>
              <a:rPr lang="en-US" dirty="0" smtClean="0"/>
              <a:t>New budget breakdown</a:t>
            </a:r>
            <a:endParaRPr lang="en-US" dirty="0"/>
          </a:p>
        </p:txBody>
      </p:sp>
      <p:sp>
        <p:nvSpPr>
          <p:cNvPr id="2" name="Ellipse 1"/>
          <p:cNvSpPr/>
          <p:nvPr/>
        </p:nvSpPr>
        <p:spPr bwMode="auto">
          <a:xfrm>
            <a:off x="8081549" y="4026330"/>
            <a:ext cx="936104"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6" name="Ellipse 5"/>
          <p:cNvSpPr/>
          <p:nvPr/>
        </p:nvSpPr>
        <p:spPr bwMode="auto">
          <a:xfrm>
            <a:off x="8086236" y="4466762"/>
            <a:ext cx="936104"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7" name="Ellipse 6"/>
          <p:cNvSpPr/>
          <p:nvPr/>
        </p:nvSpPr>
        <p:spPr bwMode="auto">
          <a:xfrm>
            <a:off x="1182937" y="4026330"/>
            <a:ext cx="936104"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8" name="Ellipse 7"/>
          <p:cNvSpPr/>
          <p:nvPr/>
        </p:nvSpPr>
        <p:spPr bwMode="auto">
          <a:xfrm>
            <a:off x="1187624" y="4466762"/>
            <a:ext cx="936104"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9" name="Rechteck 8"/>
          <p:cNvSpPr/>
          <p:nvPr/>
        </p:nvSpPr>
        <p:spPr>
          <a:xfrm>
            <a:off x="395536" y="5229200"/>
            <a:ext cx="5256584" cy="646331"/>
          </a:xfrm>
          <a:prstGeom prst="rect">
            <a:avLst/>
          </a:prstGeom>
        </p:spPr>
        <p:txBody>
          <a:bodyPr wrap="square">
            <a:spAutoFit/>
          </a:bodyPr>
          <a:lstStyle/>
          <a:p>
            <a:pPr>
              <a:spcAft>
                <a:spcPts val="0"/>
              </a:spcAft>
              <a:defRPr/>
            </a:pPr>
            <a:r>
              <a:rPr lang="en-US" dirty="0" smtClean="0"/>
              <a:t>ST is instructed to pay 123,2 t€ to Coordinator, who remits it to ETH</a:t>
            </a:r>
            <a:endParaRPr lang="en-US" dirty="0"/>
          </a:p>
        </p:txBody>
      </p:sp>
    </p:spTree>
    <p:extLst>
      <p:ext uri="{BB962C8B-B14F-4D97-AF65-F5344CB8AC3E}">
        <p14:creationId xmlns:p14="http://schemas.microsoft.com/office/powerpoint/2010/main" val="1923170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9" y="1878335"/>
            <a:ext cx="9006895" cy="2558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a:spLocks noGrp="1"/>
          </p:cNvSpPr>
          <p:nvPr>
            <p:ph type="title" idx="4294967295"/>
          </p:nvPr>
        </p:nvSpPr>
        <p:spPr>
          <a:xfrm>
            <a:off x="179512" y="1124744"/>
            <a:ext cx="7416800" cy="609600"/>
          </a:xfrm>
        </p:spPr>
        <p:txBody>
          <a:bodyPr/>
          <a:lstStyle/>
          <a:p>
            <a:pPr algn="l"/>
            <a:r>
              <a:rPr lang="en-US" sz="2400" b="0" dirty="0" smtClean="0">
                <a:solidFill>
                  <a:srgbClr val="002060"/>
                </a:solidFill>
              </a:rPr>
              <a:t>Person-Months </a:t>
            </a:r>
            <a:r>
              <a:rPr lang="en-US" sz="2400" b="0" dirty="0">
                <a:solidFill>
                  <a:srgbClr val="002060"/>
                </a:solidFill>
              </a:rPr>
              <a:t>at WP </a:t>
            </a:r>
            <a:r>
              <a:rPr lang="en-US" sz="2400" b="0" dirty="0" smtClean="0">
                <a:solidFill>
                  <a:srgbClr val="002060"/>
                </a:solidFill>
              </a:rPr>
              <a:t>Level</a:t>
            </a:r>
            <a:endParaRPr lang="en-US" sz="2400" b="0" dirty="0" smtClean="0">
              <a:solidFill>
                <a:srgbClr val="FF0000"/>
              </a:solidFill>
            </a:endParaRPr>
          </a:p>
        </p:txBody>
      </p:sp>
      <p:sp>
        <p:nvSpPr>
          <p:cNvPr id="4" name="Textfeld 3"/>
          <p:cNvSpPr txBox="1"/>
          <p:nvPr/>
        </p:nvSpPr>
        <p:spPr>
          <a:xfrm>
            <a:off x="788632" y="4653136"/>
            <a:ext cx="7632848" cy="830997"/>
          </a:xfrm>
          <a:prstGeom prst="rect">
            <a:avLst/>
          </a:prstGeom>
          <a:noFill/>
          <a:ln>
            <a:solidFill>
              <a:srgbClr val="FF0000"/>
            </a:solidFill>
          </a:ln>
        </p:spPr>
        <p:txBody>
          <a:bodyPr wrap="square" rtlCol="0">
            <a:spAutoFit/>
          </a:bodyPr>
          <a:lstStyle/>
          <a:p>
            <a:pPr algn="ctr"/>
            <a:r>
              <a:rPr lang="de-DE" sz="2400" dirty="0" smtClean="0">
                <a:solidFill>
                  <a:srgbClr val="FF0000"/>
                </a:solidFill>
              </a:rPr>
              <a:t>Final </a:t>
            </a:r>
            <a:r>
              <a:rPr lang="de-DE" sz="2400" dirty="0" err="1" smtClean="0">
                <a:solidFill>
                  <a:srgbClr val="FF0000"/>
                </a:solidFill>
              </a:rPr>
              <a:t>costs</a:t>
            </a:r>
            <a:r>
              <a:rPr lang="de-DE" sz="2400" dirty="0" smtClean="0">
                <a:solidFill>
                  <a:srgbClr val="FF0000"/>
                </a:solidFill>
              </a:rPr>
              <a:t> </a:t>
            </a:r>
            <a:r>
              <a:rPr lang="de-DE" sz="2400" dirty="0" err="1" smtClean="0">
                <a:solidFill>
                  <a:srgbClr val="FF0000"/>
                </a:solidFill>
              </a:rPr>
              <a:t>are</a:t>
            </a:r>
            <a:r>
              <a:rPr lang="de-DE" sz="2400" dirty="0" smtClean="0">
                <a:solidFill>
                  <a:srgbClr val="FF0000"/>
                </a:solidFill>
              </a:rPr>
              <a:t> not </a:t>
            </a:r>
            <a:r>
              <a:rPr lang="de-DE" sz="2400" dirty="0" err="1" smtClean="0">
                <a:solidFill>
                  <a:srgbClr val="FF0000"/>
                </a:solidFill>
              </a:rPr>
              <a:t>yet</a:t>
            </a:r>
            <a:r>
              <a:rPr lang="de-DE" sz="2400" dirty="0" smtClean="0">
                <a:solidFill>
                  <a:srgbClr val="FF0000"/>
                </a:solidFill>
              </a:rPr>
              <a:t> </a:t>
            </a:r>
            <a:r>
              <a:rPr lang="de-DE" sz="2400" dirty="0" err="1" smtClean="0">
                <a:solidFill>
                  <a:srgbClr val="FF0000"/>
                </a:solidFill>
              </a:rPr>
              <a:t>available</a:t>
            </a:r>
            <a:endParaRPr lang="de-DE" sz="2400" dirty="0" smtClean="0">
              <a:solidFill>
                <a:srgbClr val="FF0000"/>
              </a:solidFill>
            </a:endParaRPr>
          </a:p>
          <a:p>
            <a:pPr algn="ctr"/>
            <a:r>
              <a:rPr lang="de-DE" sz="2400" dirty="0" err="1" smtClean="0">
                <a:solidFill>
                  <a:srgbClr val="FF0000"/>
                </a:solidFill>
              </a:rPr>
              <a:t>as</a:t>
            </a:r>
            <a:r>
              <a:rPr lang="de-DE" sz="2400" dirty="0" smtClean="0">
                <a:solidFill>
                  <a:srgbClr val="FF0000"/>
                </a:solidFill>
              </a:rPr>
              <a:t> </a:t>
            </a:r>
            <a:r>
              <a:rPr lang="de-DE" sz="2400" dirty="0" err="1" smtClean="0">
                <a:solidFill>
                  <a:srgbClr val="FF0000"/>
                </a:solidFill>
              </a:rPr>
              <a:t>Form‘s</a:t>
            </a:r>
            <a:r>
              <a:rPr lang="de-DE" sz="2400" dirty="0" smtClean="0">
                <a:solidFill>
                  <a:srgbClr val="FF0000"/>
                </a:solidFill>
              </a:rPr>
              <a:t> C </a:t>
            </a:r>
            <a:r>
              <a:rPr lang="de-DE" sz="2400" dirty="0" err="1" smtClean="0">
                <a:solidFill>
                  <a:srgbClr val="FF0000"/>
                </a:solidFill>
              </a:rPr>
              <a:t>were</a:t>
            </a:r>
            <a:r>
              <a:rPr lang="de-DE" sz="2400" dirty="0" smtClean="0">
                <a:solidFill>
                  <a:srgbClr val="FF0000"/>
                </a:solidFill>
              </a:rPr>
              <a:t> not </a:t>
            </a:r>
            <a:r>
              <a:rPr lang="de-DE" sz="2400" dirty="0" err="1" smtClean="0">
                <a:solidFill>
                  <a:srgbClr val="FF0000"/>
                </a:solidFill>
              </a:rPr>
              <a:t>yet</a:t>
            </a:r>
            <a:r>
              <a:rPr lang="de-DE" sz="2400" dirty="0" smtClean="0">
                <a:solidFill>
                  <a:srgbClr val="FF0000"/>
                </a:solidFill>
              </a:rPr>
              <a:t> </a:t>
            </a:r>
            <a:r>
              <a:rPr lang="de-DE" sz="2400" dirty="0" err="1" smtClean="0">
                <a:solidFill>
                  <a:srgbClr val="FF0000"/>
                </a:solidFill>
              </a:rPr>
              <a:t>complete</a:t>
            </a:r>
            <a:r>
              <a:rPr lang="de-DE" sz="2400" dirty="0" smtClean="0">
                <a:solidFill>
                  <a:srgbClr val="FF0000"/>
                </a:solidFill>
              </a:rPr>
              <a:t> </a:t>
            </a:r>
            <a:r>
              <a:rPr lang="de-DE" sz="2400" dirty="0" err="1">
                <a:solidFill>
                  <a:srgbClr val="FF0000"/>
                </a:solidFill>
              </a:rPr>
              <a:t>by</a:t>
            </a:r>
            <a:r>
              <a:rPr lang="de-DE" sz="2400" dirty="0">
                <a:solidFill>
                  <a:srgbClr val="FF0000"/>
                </a:solidFill>
              </a:rPr>
              <a:t> </a:t>
            </a:r>
            <a:r>
              <a:rPr lang="de-DE" sz="2400" dirty="0" err="1">
                <a:solidFill>
                  <a:srgbClr val="FF0000"/>
                </a:solidFill>
              </a:rPr>
              <a:t>October</a:t>
            </a:r>
            <a:r>
              <a:rPr lang="de-DE" sz="2400" dirty="0">
                <a:solidFill>
                  <a:srgbClr val="FF0000"/>
                </a:solidFill>
              </a:rPr>
              <a:t> 2nd </a:t>
            </a:r>
          </a:p>
        </p:txBody>
      </p:sp>
      <p:sp>
        <p:nvSpPr>
          <p:cNvPr id="13" name="Title 1"/>
          <p:cNvSpPr txBox="1">
            <a:spLocks/>
          </p:cNvSpPr>
          <p:nvPr/>
        </p:nvSpPr>
        <p:spPr bwMode="auto">
          <a:xfrm>
            <a:off x="179388" y="187325"/>
            <a:ext cx="741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ctr" rtl="0" eaLnBrk="0" fontAlgn="base" hangingPunct="0">
              <a:lnSpc>
                <a:spcPts val="3200"/>
              </a:lnSpc>
              <a:spcBef>
                <a:spcPct val="0"/>
              </a:spcBef>
              <a:spcAft>
                <a:spcPct val="0"/>
              </a:spcAft>
              <a:defRPr sz="2800" b="1">
                <a:solidFill>
                  <a:srgbClr val="220060"/>
                </a:solidFill>
                <a:latin typeface="+mj-lt"/>
                <a:ea typeface="+mj-ea"/>
                <a:cs typeface="+mj-cs"/>
              </a:defRPr>
            </a:lvl1pPr>
            <a:lvl2pPr algn="ctr" rtl="0" eaLnBrk="0" fontAlgn="base" hangingPunct="0">
              <a:lnSpc>
                <a:spcPts val="3200"/>
              </a:lnSpc>
              <a:spcBef>
                <a:spcPct val="0"/>
              </a:spcBef>
              <a:spcAft>
                <a:spcPct val="0"/>
              </a:spcAft>
              <a:defRPr sz="2800" b="1">
                <a:solidFill>
                  <a:srgbClr val="220060"/>
                </a:solidFill>
                <a:latin typeface="Arial" charset="0"/>
              </a:defRPr>
            </a:lvl2pPr>
            <a:lvl3pPr algn="ctr" rtl="0" eaLnBrk="0" fontAlgn="base" hangingPunct="0">
              <a:lnSpc>
                <a:spcPts val="3200"/>
              </a:lnSpc>
              <a:spcBef>
                <a:spcPct val="0"/>
              </a:spcBef>
              <a:spcAft>
                <a:spcPct val="0"/>
              </a:spcAft>
              <a:defRPr sz="2800" b="1">
                <a:solidFill>
                  <a:srgbClr val="220060"/>
                </a:solidFill>
                <a:latin typeface="Arial" charset="0"/>
              </a:defRPr>
            </a:lvl3pPr>
            <a:lvl4pPr algn="ctr" rtl="0" eaLnBrk="0" fontAlgn="base" hangingPunct="0">
              <a:lnSpc>
                <a:spcPts val="3200"/>
              </a:lnSpc>
              <a:spcBef>
                <a:spcPct val="0"/>
              </a:spcBef>
              <a:spcAft>
                <a:spcPct val="0"/>
              </a:spcAft>
              <a:defRPr sz="2800" b="1">
                <a:solidFill>
                  <a:srgbClr val="220060"/>
                </a:solidFill>
                <a:latin typeface="Arial" charset="0"/>
              </a:defRPr>
            </a:lvl4pPr>
            <a:lvl5pPr algn="ctr" rtl="0" eaLnBrk="0" fontAlgn="base" hangingPunct="0">
              <a:lnSpc>
                <a:spcPts val="3200"/>
              </a:lnSpc>
              <a:spcBef>
                <a:spcPct val="0"/>
              </a:spcBef>
              <a:spcAft>
                <a:spcPct val="0"/>
              </a:spcAft>
              <a:defRPr sz="2800" b="1">
                <a:solidFill>
                  <a:srgbClr val="220060"/>
                </a:solidFill>
                <a:latin typeface="Arial" charset="0"/>
              </a:defRPr>
            </a:lvl5pPr>
            <a:lvl6pPr marL="457200" algn="ctr" rtl="0" eaLnBrk="0" fontAlgn="base" hangingPunct="0">
              <a:lnSpc>
                <a:spcPts val="3200"/>
              </a:lnSpc>
              <a:spcBef>
                <a:spcPct val="0"/>
              </a:spcBef>
              <a:spcAft>
                <a:spcPct val="0"/>
              </a:spcAft>
              <a:defRPr sz="2800" b="1">
                <a:solidFill>
                  <a:schemeClr val="tx1"/>
                </a:solidFill>
                <a:latin typeface="Arial" charset="0"/>
              </a:defRPr>
            </a:lvl6pPr>
            <a:lvl7pPr marL="914400" algn="ctr" rtl="0" eaLnBrk="0" fontAlgn="base" hangingPunct="0">
              <a:lnSpc>
                <a:spcPts val="3200"/>
              </a:lnSpc>
              <a:spcBef>
                <a:spcPct val="0"/>
              </a:spcBef>
              <a:spcAft>
                <a:spcPct val="0"/>
              </a:spcAft>
              <a:defRPr sz="2800" b="1">
                <a:solidFill>
                  <a:schemeClr val="tx1"/>
                </a:solidFill>
                <a:latin typeface="Arial" charset="0"/>
              </a:defRPr>
            </a:lvl7pPr>
            <a:lvl8pPr marL="1371600" algn="ctr" rtl="0" eaLnBrk="0" fontAlgn="base" hangingPunct="0">
              <a:lnSpc>
                <a:spcPts val="3200"/>
              </a:lnSpc>
              <a:spcBef>
                <a:spcPct val="0"/>
              </a:spcBef>
              <a:spcAft>
                <a:spcPct val="0"/>
              </a:spcAft>
              <a:defRPr sz="2800" b="1">
                <a:solidFill>
                  <a:schemeClr val="tx1"/>
                </a:solidFill>
                <a:latin typeface="Arial" charset="0"/>
              </a:defRPr>
            </a:lvl8pPr>
            <a:lvl9pPr marL="1828800" algn="ctr" rtl="0" eaLnBrk="0" fontAlgn="base" hangingPunct="0">
              <a:lnSpc>
                <a:spcPts val="3200"/>
              </a:lnSpc>
              <a:spcBef>
                <a:spcPct val="0"/>
              </a:spcBef>
              <a:spcAft>
                <a:spcPct val="0"/>
              </a:spcAft>
              <a:defRPr sz="2800" b="1">
                <a:solidFill>
                  <a:schemeClr val="tx1"/>
                </a:solidFill>
                <a:latin typeface="Arial" charset="0"/>
              </a:defRPr>
            </a:lvl9pPr>
          </a:lstStyle>
          <a:p>
            <a:r>
              <a:rPr lang="en-US" sz="3200" kern="0" dirty="0" smtClean="0">
                <a:solidFill>
                  <a:srgbClr val="002060"/>
                </a:solidFill>
              </a:rPr>
              <a:t>Use of Resources</a:t>
            </a:r>
          </a:p>
        </p:txBody>
      </p:sp>
    </p:spTree>
    <p:extLst>
      <p:ext uri="{BB962C8B-B14F-4D97-AF65-F5344CB8AC3E}">
        <p14:creationId xmlns:p14="http://schemas.microsoft.com/office/powerpoint/2010/main" val="4214903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4" name="Title 1"/>
          <p:cNvSpPr>
            <a:spLocks noGrp="1"/>
          </p:cNvSpPr>
          <p:nvPr>
            <p:ph type="title" idx="4294967295"/>
          </p:nvPr>
        </p:nvSpPr>
        <p:spPr/>
        <p:txBody>
          <a:bodyPr/>
          <a:lstStyle/>
          <a:p>
            <a:r>
              <a:rPr lang="en-US" sz="3200" dirty="0" smtClean="0">
                <a:solidFill>
                  <a:srgbClr val="002060"/>
                </a:solidFill>
              </a:rPr>
              <a:t>Innovation</a:t>
            </a:r>
          </a:p>
        </p:txBody>
      </p:sp>
      <p:sp>
        <p:nvSpPr>
          <p:cNvPr id="803845" name="Text Box 3"/>
          <p:cNvSpPr txBox="1">
            <a:spLocks noChangeArrowheads="1"/>
          </p:cNvSpPr>
          <p:nvPr/>
        </p:nvSpPr>
        <p:spPr bwMode="auto">
          <a:xfrm>
            <a:off x="611560" y="1196752"/>
            <a:ext cx="7632848"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spcAft>
                <a:spcPct val="100000"/>
              </a:spcAft>
            </a:pPr>
            <a:r>
              <a:rPr lang="en-US" sz="2400" b="0" dirty="0" smtClean="0"/>
              <a:t>Innovation questionnaire </a:t>
            </a:r>
            <a:r>
              <a:rPr lang="en-US" sz="1600" b="0" dirty="0" smtClean="0"/>
              <a:t>(September, 30</a:t>
            </a:r>
            <a:r>
              <a:rPr lang="en-US" sz="1600" b="0" i="0" baseline="30000" dirty="0" smtClean="0">
                <a:latin typeface="+mj-lt"/>
              </a:rPr>
              <a:t>th</a:t>
            </a:r>
            <a:r>
              <a:rPr lang="en-US" sz="1600" b="0" dirty="0" smtClean="0"/>
              <a:t> 2015)</a:t>
            </a:r>
          </a:p>
          <a:p>
            <a:pPr marL="396000">
              <a:spcAft>
                <a:spcPts val="1200"/>
              </a:spcAft>
              <a:buFontTx/>
              <a:buChar char="-"/>
            </a:pPr>
            <a:r>
              <a:rPr lang="en-US" sz="2400" b="0" dirty="0" smtClean="0"/>
              <a:t>Summary:</a:t>
            </a:r>
          </a:p>
          <a:p>
            <a:pPr marL="396000">
              <a:spcAft>
                <a:spcPts val="1200"/>
              </a:spcAft>
              <a:buFontTx/>
              <a:buChar char="-"/>
            </a:pPr>
            <a:endParaRPr lang="en-US" sz="2400"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4"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r>
            <a:br>
              <a:rPr kumimoji="0" lang="en-GB" altLang="de-DE"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br>
            <a:endParaRPr kumimoji="0" lang="en-GB" altLang="de-DE"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ext Box 3"/>
          <p:cNvSpPr txBox="1">
            <a:spLocks noChangeArrowheads="1"/>
          </p:cNvSpPr>
          <p:nvPr/>
        </p:nvSpPr>
        <p:spPr bwMode="auto">
          <a:xfrm>
            <a:off x="971600" y="2631758"/>
            <a:ext cx="7488832" cy="281346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lgn="just">
              <a:lnSpc>
                <a:spcPct val="115000"/>
              </a:lnSpc>
              <a:spcAft>
                <a:spcPts val="0"/>
              </a:spcAft>
            </a:pPr>
            <a:r>
              <a:rPr lang="en-GB" sz="1600" dirty="0">
                <a:effectLst/>
                <a:latin typeface="Times New Roman"/>
                <a:ea typeface="Calibri"/>
              </a:rPr>
              <a:t>Alternative method for the fabrication of metal micro/nanostructures from metal-polymer nanocomposite resists and their subsequent </a:t>
            </a:r>
            <a:r>
              <a:rPr lang="en-GB" sz="1600" dirty="0" err="1">
                <a:effectLst/>
                <a:latin typeface="Times New Roman"/>
                <a:ea typeface="Calibri"/>
              </a:rPr>
              <a:t>electroless</a:t>
            </a:r>
            <a:r>
              <a:rPr lang="en-GB" sz="1600" dirty="0">
                <a:effectLst/>
                <a:latin typeface="Times New Roman"/>
                <a:ea typeface="Calibri"/>
              </a:rPr>
              <a:t> metallization. The process consists of three simple steps: 1. Fabrication of micro or </a:t>
            </a:r>
            <a:r>
              <a:rPr lang="en-GB" sz="1600" dirty="0" err="1">
                <a:effectLst/>
                <a:latin typeface="Times New Roman"/>
                <a:ea typeface="Calibri"/>
              </a:rPr>
              <a:t>nanopatterns</a:t>
            </a:r>
            <a:r>
              <a:rPr lang="en-GB" sz="1600" dirty="0">
                <a:effectLst/>
                <a:latin typeface="Times New Roman"/>
                <a:ea typeface="Calibri"/>
              </a:rPr>
              <a:t> by lithography or any other direct printing technologies, 2. In-situ synthesis of metal nanoparticle during a post-bake step and 3. Non-electrochemical metallization of nanocomposite patterns. The key point of this procedure is the use of a weak reducing agent so that the metal reduction selectively takes place on the surface of the metal nanoparticle acting as seeds, but not in the bulk of the growing solution. This fabrication method may be very useful for the fabrication of devices profiting of </a:t>
            </a:r>
            <a:r>
              <a:rPr lang="en-GB" sz="1600" dirty="0" err="1">
                <a:effectLst/>
                <a:latin typeface="Times New Roman"/>
                <a:ea typeface="Calibri"/>
              </a:rPr>
              <a:t>plasmonics</a:t>
            </a:r>
            <a:r>
              <a:rPr lang="en-GB" sz="1600" dirty="0">
                <a:effectLst/>
                <a:latin typeface="Times New Roman"/>
                <a:ea typeface="Calibri"/>
              </a:rPr>
              <a:t> (sensing, photovoltaics, optoelectronics…).</a:t>
            </a:r>
            <a:r>
              <a:rPr lang="en-GB" sz="1600" dirty="0">
                <a:effectLst/>
                <a:latin typeface="Calibri"/>
                <a:ea typeface="Calibri"/>
              </a:rPr>
              <a:t> </a:t>
            </a:r>
            <a:endParaRPr lang="de-DE" sz="1600" dirty="0">
              <a:effectLst/>
              <a:latin typeface="Times New Roman"/>
              <a:ea typeface="Calibri"/>
            </a:endParaRPr>
          </a:p>
          <a:p>
            <a:pPr algn="just">
              <a:lnSpc>
                <a:spcPct val="115000"/>
              </a:lnSpc>
              <a:spcAft>
                <a:spcPts val="0"/>
              </a:spcAft>
            </a:pPr>
            <a:r>
              <a:rPr lang="en-US" sz="1600" dirty="0">
                <a:effectLst/>
                <a:latin typeface="Calibri"/>
                <a:ea typeface="Calibri"/>
              </a:rPr>
              <a:t> </a:t>
            </a:r>
            <a:endParaRPr lang="de-DE" sz="1600" dirty="0">
              <a:effectLst/>
              <a:latin typeface="Times New Roman"/>
              <a:ea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4" name="Title 1"/>
          <p:cNvSpPr>
            <a:spLocks noGrp="1"/>
          </p:cNvSpPr>
          <p:nvPr>
            <p:ph type="title" idx="4294967295"/>
          </p:nvPr>
        </p:nvSpPr>
        <p:spPr/>
        <p:txBody>
          <a:bodyPr/>
          <a:lstStyle/>
          <a:p>
            <a:r>
              <a:rPr lang="en-US" sz="3200" smtClean="0">
                <a:solidFill>
                  <a:srgbClr val="002060"/>
                </a:solidFill>
              </a:rPr>
              <a:t>Summary</a:t>
            </a:r>
          </a:p>
        </p:txBody>
      </p:sp>
      <p:sp>
        <p:nvSpPr>
          <p:cNvPr id="803845" name="Text Box 3"/>
          <p:cNvSpPr txBox="1">
            <a:spLocks noChangeArrowheads="1"/>
          </p:cNvSpPr>
          <p:nvPr/>
        </p:nvSpPr>
        <p:spPr bwMode="auto">
          <a:xfrm>
            <a:off x="1979613" y="1484313"/>
            <a:ext cx="6912867"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spcAft>
                <a:spcPct val="100000"/>
              </a:spcAft>
            </a:pPr>
            <a:r>
              <a:rPr lang="en-US" sz="2400" dirty="0"/>
              <a:t>Project </a:t>
            </a:r>
            <a:r>
              <a:rPr lang="en-US" sz="2400" dirty="0" smtClean="0"/>
              <a:t>structure</a:t>
            </a:r>
            <a:endParaRPr lang="en-US" sz="2400" dirty="0"/>
          </a:p>
          <a:p>
            <a:pPr>
              <a:spcAft>
                <a:spcPct val="100000"/>
              </a:spcAft>
            </a:pPr>
            <a:r>
              <a:rPr lang="en-US" sz="2400" dirty="0"/>
              <a:t>Partner c</a:t>
            </a:r>
            <a:r>
              <a:rPr lang="en-US" sz="2400" dirty="0" smtClean="0"/>
              <a:t>ommunication</a:t>
            </a:r>
          </a:p>
          <a:p>
            <a:pPr>
              <a:spcAft>
                <a:spcPts val="1200"/>
              </a:spcAft>
            </a:pPr>
            <a:r>
              <a:rPr lang="en-US" sz="2400" dirty="0" smtClean="0"/>
              <a:t>Technical </a:t>
            </a:r>
            <a:r>
              <a:rPr lang="en-US" sz="2400" dirty="0"/>
              <a:t>and </a:t>
            </a:r>
            <a:r>
              <a:rPr lang="en-US" sz="2400" dirty="0" smtClean="0"/>
              <a:t>scientific progress</a:t>
            </a:r>
          </a:p>
          <a:p>
            <a:pPr>
              <a:spcAft>
                <a:spcPts val="2400"/>
              </a:spcAft>
            </a:pPr>
            <a:r>
              <a:rPr lang="en-US" sz="2400" dirty="0"/>
              <a:t>	</a:t>
            </a:r>
            <a:r>
              <a:rPr lang="en-US" sz="2000" dirty="0" smtClean="0"/>
              <a:t>Solutions of meantime problems during extension</a:t>
            </a:r>
            <a:r>
              <a:rPr lang="en-US" sz="2400" dirty="0" smtClean="0"/>
              <a:t> </a:t>
            </a:r>
            <a:endParaRPr lang="en-US" sz="2400" dirty="0"/>
          </a:p>
          <a:p>
            <a:pPr>
              <a:spcAft>
                <a:spcPct val="100000"/>
              </a:spcAft>
            </a:pPr>
            <a:r>
              <a:rPr lang="en-US" sz="2400" dirty="0" smtClean="0"/>
              <a:t>Further dissemination</a:t>
            </a:r>
          </a:p>
          <a:p>
            <a:pPr>
              <a:spcAft>
                <a:spcPts val="0"/>
              </a:spcAft>
            </a:pPr>
            <a:r>
              <a:rPr lang="en-US" sz="2400" dirty="0" smtClean="0"/>
              <a:t>To be finalized: </a:t>
            </a:r>
          </a:p>
          <a:p>
            <a:pPr>
              <a:spcAft>
                <a:spcPct val="100000"/>
              </a:spcAft>
            </a:pPr>
            <a:r>
              <a:rPr lang="en-US" sz="2400" dirty="0" smtClean="0"/>
              <a:t>Financial Statements </a:t>
            </a:r>
          </a:p>
        </p:txBody>
      </p:sp>
      <p:pic>
        <p:nvPicPr>
          <p:cNvPr id="827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2" y="1384573"/>
            <a:ext cx="6667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2" y="2118847"/>
            <a:ext cx="6667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2" y="4002532"/>
            <a:ext cx="6667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613" y="3515521"/>
            <a:ext cx="416328" cy="431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2" y="2858296"/>
            <a:ext cx="6667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bwMode="auto">
          <a:xfrm>
            <a:off x="1249362" y="4149080"/>
            <a:ext cx="666750" cy="720080"/>
          </a:xfrm>
          <a:prstGeom prst="ellipse">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4" name="Ellipse 3"/>
          <p:cNvSpPr/>
          <p:nvPr/>
        </p:nvSpPr>
        <p:spPr bwMode="auto">
          <a:xfrm>
            <a:off x="1356443" y="5013176"/>
            <a:ext cx="479253" cy="432047"/>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04855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43808" y="3044280"/>
            <a:ext cx="3456384" cy="769441"/>
          </a:xfrm>
          <a:prstGeom prst="rect">
            <a:avLst/>
          </a:prstGeom>
          <a:noFill/>
        </p:spPr>
        <p:txBody>
          <a:bodyPr wrap="square" rtlCol="0">
            <a:spAutoFit/>
          </a:bodyPr>
          <a:lstStyle/>
          <a:p>
            <a:pPr algn="ctr"/>
            <a:r>
              <a:rPr lang="de-DE" sz="4400" dirty="0" err="1" smtClean="0"/>
              <a:t>Thank</a:t>
            </a:r>
            <a:r>
              <a:rPr lang="de-DE" sz="4400" dirty="0" smtClean="0"/>
              <a:t> </a:t>
            </a:r>
            <a:r>
              <a:rPr lang="de-DE" sz="4400" dirty="0" err="1" smtClean="0"/>
              <a:t>you</a:t>
            </a:r>
            <a:r>
              <a:rPr lang="de-DE" sz="4400" dirty="0" smtClean="0"/>
              <a:t>!</a:t>
            </a:r>
            <a:endParaRPr lang="de-DE" sz="4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1" name="Title 1"/>
          <p:cNvSpPr>
            <a:spLocks noGrp="1"/>
          </p:cNvSpPr>
          <p:nvPr>
            <p:ph type="title" idx="4294967295"/>
          </p:nvPr>
        </p:nvSpPr>
        <p:spPr/>
        <p:txBody>
          <a:bodyPr/>
          <a:lstStyle/>
          <a:p>
            <a:r>
              <a:rPr lang="en-US" sz="3200" dirty="0" smtClean="0">
                <a:solidFill>
                  <a:srgbClr val="002060"/>
                </a:solidFill>
              </a:rPr>
              <a:t>GA-Amendment</a:t>
            </a:r>
          </a:p>
        </p:txBody>
      </p:sp>
      <p:pic>
        <p:nvPicPr>
          <p:cNvPr id="8325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9069" y="980728"/>
            <a:ext cx="600075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bwMode="auto">
          <a:xfrm>
            <a:off x="7243565" y="3432274"/>
            <a:ext cx="936104" cy="288032"/>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pPr>
            <a:endParaRPr kumimoji="0" lang="de-DE" sz="2000" b="0" i="0" u="none" strike="noStrike" cap="none" normalizeH="0" baseline="0" smtClean="0">
              <a:ln>
                <a:noFill/>
              </a:ln>
              <a:solidFill>
                <a:schemeClr val="tx1"/>
              </a:solidFill>
              <a:effectLst/>
              <a:latin typeface="Arial" charset="0"/>
            </a:endParaRPr>
          </a:p>
        </p:txBody>
      </p:sp>
      <p:sp>
        <p:nvSpPr>
          <p:cNvPr id="5" name="Rechteck 4"/>
          <p:cNvSpPr/>
          <p:nvPr/>
        </p:nvSpPr>
        <p:spPr>
          <a:xfrm>
            <a:off x="222630" y="1122310"/>
            <a:ext cx="2333145" cy="646331"/>
          </a:xfrm>
          <a:prstGeom prst="rect">
            <a:avLst/>
          </a:prstGeom>
        </p:spPr>
        <p:txBody>
          <a:bodyPr wrap="square">
            <a:spAutoFit/>
          </a:bodyPr>
          <a:lstStyle/>
          <a:p>
            <a:pPr>
              <a:spcAft>
                <a:spcPts val="0"/>
              </a:spcAft>
              <a:defRPr/>
            </a:pPr>
            <a:r>
              <a:rPr lang="en-US" dirty="0" smtClean="0"/>
              <a:t>Detailed calculation</a:t>
            </a:r>
          </a:p>
          <a:p>
            <a:pPr>
              <a:spcAft>
                <a:spcPts val="0"/>
              </a:spcAft>
              <a:defRPr/>
            </a:pPr>
            <a:r>
              <a:rPr lang="en-US" dirty="0" smtClean="0"/>
              <a:t>of STs liabilities</a:t>
            </a:r>
            <a:endParaRPr lang="en-US" dirty="0"/>
          </a:p>
        </p:txBody>
      </p:sp>
    </p:spTree>
    <p:extLst>
      <p:ext uri="{BB962C8B-B14F-4D97-AF65-F5344CB8AC3E}">
        <p14:creationId xmlns:p14="http://schemas.microsoft.com/office/powerpoint/2010/main" val="1923170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1" name="Title 1"/>
          <p:cNvSpPr>
            <a:spLocks noGrp="1"/>
          </p:cNvSpPr>
          <p:nvPr>
            <p:ph type="title" idx="4294967295"/>
          </p:nvPr>
        </p:nvSpPr>
        <p:spPr/>
        <p:txBody>
          <a:bodyPr/>
          <a:lstStyle/>
          <a:p>
            <a:r>
              <a:rPr lang="en-US" sz="3200" smtClean="0">
                <a:solidFill>
                  <a:srgbClr val="002060"/>
                </a:solidFill>
              </a:rPr>
              <a:t>Outline</a:t>
            </a:r>
          </a:p>
        </p:txBody>
      </p:sp>
      <p:sp>
        <p:nvSpPr>
          <p:cNvPr id="778242" name="Text Box 6"/>
          <p:cNvSpPr txBox="1">
            <a:spLocks noChangeArrowheads="1"/>
          </p:cNvSpPr>
          <p:nvPr/>
        </p:nvSpPr>
        <p:spPr bwMode="auto">
          <a:xfrm>
            <a:off x="539552" y="1052736"/>
            <a:ext cx="8064896" cy="459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lnSpc>
                <a:spcPct val="150000"/>
              </a:lnSpc>
              <a:spcAft>
                <a:spcPct val="20000"/>
              </a:spcAft>
              <a:buFontTx/>
              <a:buAutoNum type="arabicPeriod"/>
            </a:pPr>
            <a:r>
              <a:rPr lang="en-US" sz="2400" dirty="0" smtClean="0"/>
              <a:t>Overview and Project Governance</a:t>
            </a:r>
          </a:p>
          <a:p>
            <a:pPr>
              <a:lnSpc>
                <a:spcPct val="150000"/>
              </a:lnSpc>
              <a:spcAft>
                <a:spcPct val="20000"/>
              </a:spcAft>
              <a:buFontTx/>
              <a:buAutoNum type="arabicPeriod"/>
            </a:pPr>
            <a:r>
              <a:rPr lang="en-US" sz="2400" dirty="0"/>
              <a:t>Management Deliverables</a:t>
            </a:r>
          </a:p>
          <a:p>
            <a:pPr>
              <a:lnSpc>
                <a:spcPct val="150000"/>
              </a:lnSpc>
              <a:spcAft>
                <a:spcPct val="20000"/>
              </a:spcAft>
              <a:buFontTx/>
              <a:buAutoNum type="arabicPeriod"/>
            </a:pPr>
            <a:r>
              <a:rPr lang="en-US" sz="2400" dirty="0" smtClean="0"/>
              <a:t>Communication</a:t>
            </a:r>
            <a:r>
              <a:rPr lang="en-US" sz="2400" dirty="0"/>
              <a:t>: Meetings and Phone Conferences</a:t>
            </a:r>
          </a:p>
          <a:p>
            <a:pPr>
              <a:lnSpc>
                <a:spcPct val="150000"/>
              </a:lnSpc>
              <a:spcAft>
                <a:spcPct val="20000"/>
              </a:spcAft>
              <a:buFontTx/>
              <a:buAutoNum type="arabicPeriod"/>
            </a:pPr>
            <a:r>
              <a:rPr lang="en-US" sz="2400" dirty="0"/>
              <a:t>Current Status: Deliverables and Milestones</a:t>
            </a:r>
          </a:p>
          <a:p>
            <a:pPr>
              <a:spcAft>
                <a:spcPct val="20000"/>
              </a:spcAft>
              <a:buFontTx/>
              <a:buAutoNum type="arabicPeriod"/>
            </a:pPr>
            <a:r>
              <a:rPr lang="en-US" sz="2400" dirty="0" smtClean="0"/>
              <a:t>GA-Amendment, </a:t>
            </a:r>
            <a:r>
              <a:rPr lang="en-US" sz="2400" dirty="0"/>
              <a:t>Use of the Resources and Financial Statements </a:t>
            </a:r>
            <a:endParaRPr lang="en-US" sz="2400" dirty="0" smtClean="0"/>
          </a:p>
          <a:p>
            <a:pPr>
              <a:lnSpc>
                <a:spcPct val="150000"/>
              </a:lnSpc>
              <a:spcAft>
                <a:spcPct val="20000"/>
              </a:spcAft>
              <a:buFontTx/>
              <a:buAutoNum type="arabicPeriod"/>
            </a:pPr>
            <a:r>
              <a:rPr lang="en-US" sz="2400" dirty="0" smtClean="0"/>
              <a:t>Innovation</a:t>
            </a:r>
            <a:endParaRPr lang="en-US" sz="2400" dirty="0"/>
          </a:p>
          <a:p>
            <a:pPr>
              <a:lnSpc>
                <a:spcPct val="150000"/>
              </a:lnSpc>
              <a:spcAft>
                <a:spcPct val="20000"/>
              </a:spcAft>
              <a:buFontTx/>
              <a:buAutoNum type="arabicPeriod"/>
            </a:pPr>
            <a:r>
              <a:rPr lang="en-US" sz="2400" dirty="0" smtClean="0"/>
              <a:t>Summary</a:t>
            </a:r>
            <a:endParaRPr lang="en-US" sz="2400" dirty="0"/>
          </a:p>
        </p:txBody>
      </p:sp>
      <p:graphicFrame>
        <p:nvGraphicFramePr>
          <p:cNvPr id="2" name="Objekt 1"/>
          <p:cNvGraphicFramePr>
            <a:graphicFrameLocks noChangeAspect="1"/>
          </p:cNvGraphicFramePr>
          <p:nvPr>
            <p:extLst>
              <p:ext uri="{D42A27DB-BD31-4B8C-83A1-F6EECF244321}">
                <p14:modId xmlns:p14="http://schemas.microsoft.com/office/powerpoint/2010/main" val="892017783"/>
              </p:ext>
            </p:extLst>
          </p:nvPr>
        </p:nvGraphicFramePr>
        <p:xfrm>
          <a:off x="4965700" y="3771900"/>
          <a:ext cx="914400" cy="198438"/>
        </p:xfrm>
        <a:graphic>
          <a:graphicData uri="http://schemas.openxmlformats.org/presentationml/2006/ole">
            <mc:AlternateContent xmlns:mc="http://schemas.openxmlformats.org/markup-compatibility/2006">
              <mc:Choice xmlns:v="urn:schemas-microsoft-com:vml" Requires="v">
                <p:oleObj spid="_x0000_s829471"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965700" y="3771900"/>
                        <a:ext cx="914400" cy="198438"/>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89" name="Title 1"/>
          <p:cNvSpPr>
            <a:spLocks noGrp="1"/>
          </p:cNvSpPr>
          <p:nvPr>
            <p:ph type="title" idx="4294967295"/>
          </p:nvPr>
        </p:nvSpPr>
        <p:spPr/>
        <p:txBody>
          <a:bodyPr/>
          <a:lstStyle/>
          <a:p>
            <a:r>
              <a:rPr lang="en-US" sz="3200" smtClean="0">
                <a:solidFill>
                  <a:srgbClr val="002060"/>
                </a:solidFill>
              </a:rPr>
              <a:t>Overview of WPs</a:t>
            </a:r>
          </a:p>
        </p:txBody>
      </p:sp>
      <p:pic>
        <p:nvPicPr>
          <p:cNvPr id="7802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08050"/>
            <a:ext cx="72009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0291" name="Rounded 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2092325"/>
            <a:ext cx="1512887" cy="299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337" name="Title 1"/>
          <p:cNvSpPr>
            <a:spLocks noGrp="1"/>
          </p:cNvSpPr>
          <p:nvPr>
            <p:ph type="title" idx="4294967295"/>
          </p:nvPr>
        </p:nvSpPr>
        <p:spPr/>
        <p:txBody>
          <a:bodyPr/>
          <a:lstStyle/>
          <a:p>
            <a:r>
              <a:rPr lang="en-US" sz="3200" smtClean="0">
                <a:solidFill>
                  <a:srgbClr val="002060"/>
                </a:solidFill>
              </a:rPr>
              <a:t>Management: Main Tasks</a:t>
            </a:r>
          </a:p>
        </p:txBody>
      </p:sp>
      <p:sp>
        <p:nvSpPr>
          <p:cNvPr id="782338" name="Text Box 4"/>
          <p:cNvSpPr txBox="1">
            <a:spLocks noChangeArrowheads="1"/>
          </p:cNvSpPr>
          <p:nvPr/>
        </p:nvSpPr>
        <p:spPr bwMode="auto">
          <a:xfrm>
            <a:off x="1476375" y="1268413"/>
            <a:ext cx="62658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spcBef>
                <a:spcPct val="100000"/>
              </a:spcBef>
              <a:buFontTx/>
              <a:buChar char="•"/>
            </a:pPr>
            <a:r>
              <a:rPr lang="en-US" sz="2400"/>
              <a:t>Strategic management at project level</a:t>
            </a:r>
          </a:p>
          <a:p>
            <a:pPr>
              <a:spcBef>
                <a:spcPct val="100000"/>
              </a:spcBef>
              <a:buFontTx/>
              <a:buChar char="•"/>
            </a:pPr>
            <a:r>
              <a:rPr lang="en-US" sz="2400"/>
              <a:t>Control of work package activities, including technical quality control</a:t>
            </a:r>
          </a:p>
          <a:p>
            <a:pPr>
              <a:spcBef>
                <a:spcPct val="100000"/>
              </a:spcBef>
              <a:buFontTx/>
              <a:buChar char="•"/>
            </a:pPr>
            <a:r>
              <a:rPr lang="en-US" sz="2400"/>
              <a:t>Organisation of project reporting and meetings</a:t>
            </a:r>
          </a:p>
          <a:p>
            <a:pPr>
              <a:spcBef>
                <a:spcPct val="100000"/>
              </a:spcBef>
              <a:buFontTx/>
              <a:buChar char="•"/>
            </a:pPr>
            <a:r>
              <a:rPr lang="en-US" sz="2400"/>
              <a:t>Control of deliverable preparation</a:t>
            </a:r>
          </a:p>
          <a:p>
            <a:pPr>
              <a:spcBef>
                <a:spcPct val="100000"/>
              </a:spcBef>
              <a:buFontTx/>
              <a:buChar char="•"/>
            </a:pPr>
            <a:r>
              <a:rPr lang="en-US" sz="2400"/>
              <a:t>Conflict management</a:t>
            </a:r>
            <a:endParaRPr lang="de-DE"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5" name="Title 1"/>
          <p:cNvSpPr>
            <a:spLocks noGrp="1"/>
          </p:cNvSpPr>
          <p:nvPr>
            <p:ph type="title" idx="4294967295"/>
          </p:nvPr>
        </p:nvSpPr>
        <p:spPr/>
        <p:txBody>
          <a:bodyPr/>
          <a:lstStyle/>
          <a:p>
            <a:r>
              <a:rPr lang="en-US" sz="3200" smtClean="0">
                <a:solidFill>
                  <a:srgbClr val="002060"/>
                </a:solidFill>
              </a:rPr>
              <a:t>Project Governance</a:t>
            </a:r>
          </a:p>
        </p:txBody>
      </p:sp>
      <p:pic>
        <p:nvPicPr>
          <p:cNvPr id="7843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268413"/>
            <a:ext cx="8404225" cy="322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438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581525"/>
            <a:ext cx="489585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1197" name="Group 61"/>
          <p:cNvGraphicFramePr>
            <a:graphicFrameLocks noGrp="1"/>
          </p:cNvGraphicFramePr>
          <p:nvPr>
            <p:ph idx="4294967295"/>
          </p:nvPr>
        </p:nvGraphicFramePr>
        <p:xfrm>
          <a:off x="755650" y="1773238"/>
          <a:ext cx="7416800" cy="4175127"/>
        </p:xfrm>
        <a:graphic>
          <a:graphicData uri="http://schemas.openxmlformats.org/drawingml/2006/table">
            <a:tbl>
              <a:tblPr/>
              <a:tblGrid>
                <a:gridCol w="2592388"/>
                <a:gridCol w="1584325"/>
                <a:gridCol w="3240087"/>
              </a:tblGrid>
              <a:tr h="60642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dirty="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r>
                        <a:rPr kumimoji="0" lang="en-GB" sz="1800" b="0" i="0" u="none" strike="noStrike" cap="none" normalizeH="0" baseline="0" smtClean="0">
                          <a:ln>
                            <a:noFill/>
                          </a:ln>
                          <a:solidFill>
                            <a:schemeClr val="tx1"/>
                          </a:solidFill>
                          <a:effectLst/>
                          <a:latin typeface="Arial" pitchFamily="34" charset="0"/>
                        </a:rPr>
                        <a:t>KIT</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Manfred Kohl</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60801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IMCV</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Arial" pitchFamily="34" charset="0"/>
                        </a:rPr>
                        <a:t>Dries Van Thourhout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60642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TU/e</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100000"/>
                        </a:lnSpc>
                        <a:spcBef>
                          <a:spcPct val="0"/>
                        </a:spcBef>
                        <a:spcAft>
                          <a:spcPct val="0"/>
                        </a:spcAft>
                        <a:buClrTx/>
                        <a:buSzTx/>
                        <a:buFont typeface="Wingdings" pitchFamily="2" charset="2"/>
                        <a:buNone/>
                        <a:tabLst/>
                      </a:pPr>
                      <a:r>
                        <a:rPr kumimoji="0" lang="de-DE" sz="1800" b="0" i="0" u="none" strike="noStrike" cap="none" normalizeH="0" baseline="0" smtClean="0">
                          <a:ln>
                            <a:noFill/>
                          </a:ln>
                          <a:solidFill>
                            <a:schemeClr val="tx1"/>
                          </a:solidFill>
                          <a:effectLst/>
                          <a:latin typeface="Arial" pitchFamily="34" charset="0"/>
                        </a:rPr>
                        <a:t>Meint Smit</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60801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AIT</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80000"/>
                        </a:lnSpc>
                        <a:spcBef>
                          <a:spcPct val="25000"/>
                        </a:spcBef>
                        <a:spcAft>
                          <a:spcPct val="0"/>
                        </a:spcAft>
                        <a:buClrTx/>
                        <a:buSzTx/>
                        <a:buFont typeface="Wingdings" pitchFamily="2" charset="2"/>
                        <a:buNone/>
                        <a:tabLst/>
                      </a:pPr>
                      <a:r>
                        <a:rPr kumimoji="0" lang="de-DE" sz="1800" b="0" i="0" u="none" strike="noStrike" cap="none" normalizeH="0" baseline="0" smtClean="0">
                          <a:ln>
                            <a:noFill/>
                          </a:ln>
                          <a:solidFill>
                            <a:schemeClr val="tx1"/>
                          </a:solidFill>
                          <a:effectLst/>
                          <a:latin typeface="Arial" pitchFamily="34" charset="0"/>
                        </a:rPr>
                        <a:t>Ioannis Tomkos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60801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UVEG</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80000"/>
                        </a:lnSpc>
                        <a:spcBef>
                          <a:spcPct val="25000"/>
                        </a:spcBef>
                        <a:spcAft>
                          <a:spcPct val="0"/>
                        </a:spcAft>
                        <a:buClrTx/>
                        <a:buSzTx/>
                        <a:buFont typeface="Wingdings" pitchFamily="2" charset="2"/>
                        <a:buNone/>
                        <a:tabLst/>
                      </a:pPr>
                      <a:r>
                        <a:rPr kumimoji="0" lang="de-DE" sz="1800" b="0" i="0" u="none" strike="noStrike" cap="none" normalizeH="0" baseline="0" smtClean="0">
                          <a:ln>
                            <a:noFill/>
                          </a:ln>
                          <a:solidFill>
                            <a:schemeClr val="tx1"/>
                          </a:solidFill>
                          <a:effectLst/>
                          <a:latin typeface="Arial" pitchFamily="34" charset="0"/>
                        </a:rPr>
                        <a:t>Juan Martinez Pastor</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530225">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ST</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80000"/>
                        </a:lnSpc>
                        <a:spcBef>
                          <a:spcPct val="25000"/>
                        </a:spcBef>
                        <a:spcAft>
                          <a:spcPct val="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rPr>
                        <a:t>Alberto Scandurra</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r h="608013">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de-DE" sz="20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Ugent</a:t>
                      </a:r>
                      <a:endParaRPr kumimoji="0" lang="en-US" sz="1800" b="0" i="0" u="none" strike="noStrike" cap="none" normalizeH="0" baseline="0" smtClean="0">
                        <a:ln>
                          <a:noFill/>
                        </a:ln>
                        <a:solidFill>
                          <a:schemeClr val="tx1"/>
                        </a:solidFill>
                        <a:effectLst/>
                        <a:latin typeface="Arial" pitchFamily="34" charset="0"/>
                      </a:endParaRP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c>
                  <a:txBody>
                    <a:bodyPr/>
                    <a:lstStyle/>
                    <a:p>
                      <a:pPr marL="0" marR="0" lvl="0" indent="0" algn="ctr" defTabSz="914400" rtl="0" eaLnBrk="0" fontAlgn="base" latinLnBrk="0" hangingPunct="0">
                        <a:lnSpc>
                          <a:spcPct val="80000"/>
                        </a:lnSpc>
                        <a:spcBef>
                          <a:spcPct val="25000"/>
                        </a:spcBef>
                        <a:spcAft>
                          <a:spcPct val="0"/>
                        </a:spcAft>
                        <a:buClrTx/>
                        <a:buSzTx/>
                        <a:buFont typeface="Wingdings" pitchFamily="2" charset="2"/>
                        <a:buNone/>
                        <a:tabLst/>
                      </a:pPr>
                      <a:r>
                        <a:rPr kumimoji="0" lang="de-DE" sz="1800" b="0" i="0" u="none" strike="noStrike" cap="none" normalizeH="0" baseline="0" smtClean="0">
                          <a:ln>
                            <a:noFill/>
                          </a:ln>
                          <a:solidFill>
                            <a:schemeClr val="tx1"/>
                          </a:solidFill>
                          <a:effectLst/>
                          <a:latin typeface="Arial" pitchFamily="34" charset="0"/>
                        </a:rPr>
                        <a:t>Zeger Hens</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33725"/>
                            <a:invGamma/>
                          </a:srgbClr>
                        </a:gs>
                        <a:gs pos="100000">
                          <a:srgbClr val="CCFFCC"/>
                        </a:gs>
                      </a:gsLst>
                      <a:lin ang="5400000" scaled="1"/>
                    </a:gradFill>
                  </a:tcPr>
                </a:tc>
              </a:tr>
            </a:tbl>
          </a:graphicData>
        </a:graphic>
      </p:graphicFrame>
      <p:sp>
        <p:nvSpPr>
          <p:cNvPr id="786467" name="Title 1"/>
          <p:cNvSpPr>
            <a:spLocks noGrp="1"/>
          </p:cNvSpPr>
          <p:nvPr>
            <p:ph type="title" idx="4294967295"/>
          </p:nvPr>
        </p:nvSpPr>
        <p:spPr/>
        <p:txBody>
          <a:bodyPr/>
          <a:lstStyle/>
          <a:p>
            <a:r>
              <a:rPr lang="en-US" smtClean="0">
                <a:solidFill>
                  <a:srgbClr val="002060"/>
                </a:solidFill>
              </a:rPr>
              <a:t>General Assembly: Representatives</a:t>
            </a:r>
          </a:p>
        </p:txBody>
      </p:sp>
      <p:sp>
        <p:nvSpPr>
          <p:cNvPr id="786468" name="Text Box 48"/>
          <p:cNvSpPr txBox="1">
            <a:spLocks noChangeArrowheads="1"/>
          </p:cNvSpPr>
          <p:nvPr/>
        </p:nvSpPr>
        <p:spPr bwMode="auto">
          <a:xfrm>
            <a:off x="2339975" y="981075"/>
            <a:ext cx="4092575" cy="376238"/>
          </a:xfrm>
          <a:prstGeom prst="rect">
            <a:avLst/>
          </a:prstGeom>
          <a:gradFill rotWithShape="1">
            <a:gsLst>
              <a:gs pos="0">
                <a:srgbClr val="FEFFFE"/>
              </a:gs>
              <a:gs pos="100000">
                <a:srgbClr val="CCFFCC"/>
              </a:gs>
            </a:gsLst>
            <a:lin ang="5400000" scaled="1"/>
          </a:gradFill>
          <a:ln w="9525" algn="ctr">
            <a:solidFill>
              <a:schemeClr val="tx1"/>
            </a:solidFill>
            <a:miter lim="800000"/>
            <a:headEnd/>
            <a:tailEnd/>
          </a:ln>
        </p:spPr>
        <p:txBody>
          <a:bodyPr wrap="none">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r>
              <a:rPr lang="de-DE" dirty="0" err="1"/>
              <a:t>Coordinator</a:t>
            </a:r>
            <a:r>
              <a:rPr lang="de-DE" dirty="0"/>
              <a:t> (</a:t>
            </a:r>
            <a:r>
              <a:rPr lang="de-DE" dirty="0" err="1"/>
              <a:t>Chair</a:t>
            </a:r>
            <a:r>
              <a:rPr lang="de-DE" dirty="0"/>
              <a:t>): </a:t>
            </a:r>
            <a:r>
              <a:rPr lang="de-DE" dirty="0" smtClean="0"/>
              <a:t>Juerg Leuthold</a:t>
            </a:r>
            <a:endParaRPr lang="de-DE" dirty="0"/>
          </a:p>
        </p:txBody>
      </p:sp>
      <p:sp>
        <p:nvSpPr>
          <p:cNvPr id="786469" name="Text Box 49"/>
          <p:cNvSpPr txBox="1">
            <a:spLocks noChangeArrowheads="1"/>
          </p:cNvSpPr>
          <p:nvPr/>
        </p:nvSpPr>
        <p:spPr bwMode="auto">
          <a:xfrm>
            <a:off x="4121150" y="1195388"/>
            <a:ext cx="43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lgn="ctr"/>
            <a:r>
              <a:rPr lang="de-DE" sz="4000">
                <a:solidFill>
                  <a:srgbClr val="FF0000"/>
                </a:solidFill>
              </a:rPr>
              <a:t>+</a:t>
            </a:r>
          </a:p>
        </p:txBody>
      </p:sp>
      <p:pic>
        <p:nvPicPr>
          <p:cNvPr id="786470" name="Picture 50" descr="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1793875"/>
            <a:ext cx="107950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471" name="Picture 51" descr="IM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5" y="2389188"/>
            <a:ext cx="6318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472" name="Picture 52" descr="T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997200"/>
            <a:ext cx="18002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473" name="Picture 53" descr="A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3606800"/>
            <a:ext cx="237648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474" name="Picture 54" descr="ICMU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763" y="4213225"/>
            <a:ext cx="12969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6476" name="Picture 56" descr="Ghent Univers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175" y="5349875"/>
            <a:ext cx="78263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3779912" y="2492896"/>
            <a:ext cx="761747" cy="369332"/>
          </a:xfrm>
          <a:prstGeom prst="rect">
            <a:avLst/>
          </a:prstGeom>
          <a:solidFill>
            <a:srgbClr val="CCFFCC"/>
          </a:solidFill>
        </p:spPr>
        <p:txBody>
          <a:bodyPr wrap="none" rtlCol="0">
            <a:spAutoFit/>
          </a:bodyPr>
          <a:lstStyle/>
          <a:p>
            <a:r>
              <a:rPr lang="de-DE" b="0" dirty="0" smtClean="0"/>
              <a:t>IMEC</a:t>
            </a:r>
            <a:endParaRPr lang="de-DE" b="0" dirty="0"/>
          </a:p>
        </p:txBody>
      </p:sp>
      <p:grpSp>
        <p:nvGrpSpPr>
          <p:cNvPr id="5" name="Gruppieren 4"/>
          <p:cNvGrpSpPr/>
          <p:nvPr/>
        </p:nvGrpSpPr>
        <p:grpSpPr>
          <a:xfrm>
            <a:off x="827584" y="993319"/>
            <a:ext cx="6795709" cy="4307889"/>
            <a:chOff x="811939" y="993319"/>
            <a:chExt cx="6795709" cy="4307889"/>
          </a:xfrm>
        </p:grpSpPr>
        <p:sp>
          <p:nvSpPr>
            <p:cNvPr id="13" name="Textfeld 12"/>
            <p:cNvSpPr txBox="1"/>
            <p:nvPr/>
          </p:nvSpPr>
          <p:spPr>
            <a:xfrm>
              <a:off x="5508104" y="4892642"/>
              <a:ext cx="2099544" cy="369953"/>
            </a:xfrm>
            <a:prstGeom prst="rect">
              <a:avLst/>
            </a:prstGeom>
            <a:solidFill>
              <a:srgbClr val="CCFFCC"/>
            </a:solidFill>
            <a:ln>
              <a:solidFill>
                <a:srgbClr val="FF0000"/>
              </a:solidFill>
            </a:ln>
          </p:spPr>
          <p:txBody>
            <a:bodyPr wrap="square" rtlCol="0">
              <a:spAutoFit/>
            </a:bodyPr>
            <a:lstStyle/>
            <a:p>
              <a:pPr algn="ctr"/>
              <a:r>
                <a:rPr lang="de-DE" dirty="0" smtClean="0">
                  <a:solidFill>
                    <a:srgbClr val="FF0000"/>
                  </a:solidFill>
                </a:rPr>
                <a:t>Jürg Leuthold</a:t>
              </a:r>
              <a:endParaRPr lang="de-DE" dirty="0">
                <a:solidFill>
                  <a:srgbClr val="FF0000"/>
                </a:solidFill>
              </a:endParaRPr>
            </a:p>
          </p:txBody>
        </p:sp>
        <p:sp>
          <p:nvSpPr>
            <p:cNvPr id="14" name="Textfeld 13"/>
            <p:cNvSpPr txBox="1"/>
            <p:nvPr/>
          </p:nvSpPr>
          <p:spPr>
            <a:xfrm>
              <a:off x="3761110" y="4892642"/>
              <a:ext cx="720080" cy="369953"/>
            </a:xfrm>
            <a:prstGeom prst="rect">
              <a:avLst/>
            </a:prstGeom>
            <a:solidFill>
              <a:srgbClr val="CCFFCC"/>
            </a:solidFill>
            <a:ln>
              <a:solidFill>
                <a:srgbClr val="FF0000"/>
              </a:solidFill>
            </a:ln>
          </p:spPr>
          <p:txBody>
            <a:bodyPr wrap="square" rtlCol="0">
              <a:spAutoFit/>
            </a:bodyPr>
            <a:lstStyle/>
            <a:p>
              <a:r>
                <a:rPr lang="de-DE" dirty="0" smtClean="0">
                  <a:solidFill>
                    <a:srgbClr val="FF0000"/>
                  </a:solidFill>
                </a:rPr>
                <a:t>ETH</a:t>
              </a:r>
              <a:endParaRPr lang="de-DE" dirty="0">
                <a:solidFill>
                  <a:srgbClr val="FF0000"/>
                </a:solidFill>
              </a:endParaRPr>
            </a:p>
          </p:txBody>
        </p:sp>
        <p:sp>
          <p:nvSpPr>
            <p:cNvPr id="15" name="Textfeld 14"/>
            <p:cNvSpPr txBox="1"/>
            <p:nvPr/>
          </p:nvSpPr>
          <p:spPr>
            <a:xfrm>
              <a:off x="4669292" y="993319"/>
              <a:ext cx="1763084" cy="369953"/>
            </a:xfrm>
            <a:prstGeom prst="rect">
              <a:avLst/>
            </a:prstGeom>
            <a:solidFill>
              <a:srgbClr val="CCFFCC"/>
            </a:solidFill>
            <a:ln>
              <a:solidFill>
                <a:srgbClr val="FF0000"/>
              </a:solidFill>
            </a:ln>
          </p:spPr>
          <p:txBody>
            <a:bodyPr wrap="square" rtlCol="0">
              <a:spAutoFit/>
            </a:bodyPr>
            <a:lstStyle/>
            <a:p>
              <a:r>
                <a:rPr lang="de-DE" dirty="0" smtClean="0">
                  <a:solidFill>
                    <a:srgbClr val="FF0000"/>
                  </a:solidFill>
                </a:rPr>
                <a:t>Manfred Kohl</a:t>
              </a:r>
              <a:endParaRPr lang="de-DE" dirty="0">
                <a:solidFill>
                  <a:srgbClr val="FF0000"/>
                </a:solidFill>
              </a:endParaRPr>
            </a:p>
          </p:txBody>
        </p:sp>
        <p:pic>
          <p:nvPicPr>
            <p:cNvPr id="4" name="Grafik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1939" y="4824425"/>
              <a:ext cx="1887853" cy="476783"/>
            </a:xfrm>
            <a:prstGeom prst="rect">
              <a:avLst/>
            </a:prstGeom>
            <a:solidFill>
              <a:srgbClr val="CCFFCC"/>
            </a:solidFill>
          </p:spPr>
        </p:pic>
      </p:grpSp>
      <p:pic>
        <p:nvPicPr>
          <p:cNvPr id="21" name="Picture 55" descr="STMicroelectronics (SR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175" y="4821238"/>
            <a:ext cx="8556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21"/>
                                        </p:tgtEl>
                                      </p:cBhvr>
                                    </p:animEffect>
                                    <p:set>
                                      <p:cBhvr>
                                        <p:cTn id="9"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2162" name="Group 2"/>
          <p:cNvGraphicFramePr>
            <a:graphicFrameLocks noGrp="1"/>
          </p:cNvGraphicFramePr>
          <p:nvPr>
            <p:ph idx="4294967295"/>
            <p:extLst>
              <p:ext uri="{D42A27DB-BD31-4B8C-83A1-F6EECF244321}">
                <p14:modId xmlns:p14="http://schemas.microsoft.com/office/powerpoint/2010/main" val="2264814415"/>
              </p:ext>
            </p:extLst>
          </p:nvPr>
        </p:nvGraphicFramePr>
        <p:xfrm>
          <a:off x="962025" y="2451100"/>
          <a:ext cx="7345363" cy="3432178"/>
        </p:xfrm>
        <a:graphic>
          <a:graphicData uri="http://schemas.openxmlformats.org/drawingml/2006/table">
            <a:tbl>
              <a:tblPr/>
              <a:tblGrid>
                <a:gridCol w="1843088"/>
                <a:gridCol w="1536700"/>
                <a:gridCol w="3965575"/>
              </a:tblGrid>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WP 1 Leader</a:t>
                      </a:r>
                      <a:endParaRPr kumimoji="0" lang="en-US" sz="1800" b="0" i="0" u="none" strike="noStrike" cap="none" normalizeH="0" baseline="0" dirty="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r>
                        <a:rPr kumimoji="0" lang="en-GB" sz="1800" b="0" i="0" u="none" strike="noStrike" cap="none" normalizeH="0" baseline="0" smtClean="0">
                          <a:ln>
                            <a:noFill/>
                          </a:ln>
                          <a:solidFill>
                            <a:schemeClr val="tx1"/>
                          </a:solidFill>
                          <a:effectLst/>
                          <a:latin typeface="Arial" pitchFamily="34" charset="0"/>
                        </a:rPr>
                        <a:t>KIT</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Manfred Kohl</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4F81BD"/>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2</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AIT</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rPr>
                        <a:t>Emmanouil-Panagiotis Fitrakis</a:t>
                      </a:r>
                      <a:endParaRPr kumimoji="0" lang="en-GB" sz="1800" b="0" i="0" u="none" strike="noStrike" cap="none" normalizeH="0" baseline="0" dirty="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3</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TU/e</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Tx/>
                        <a:buSzTx/>
                        <a:buFont typeface="Wingdings" pitchFamily="2" charset="2"/>
                        <a:buNone/>
                        <a:tabLst/>
                      </a:pPr>
                      <a:r>
                        <a:rPr kumimoji="0" lang="de-DE" sz="1800" b="0" i="0" u="none" strike="noStrike" cap="none" normalizeH="0" baseline="0" smtClean="0">
                          <a:ln>
                            <a:noFill/>
                          </a:ln>
                          <a:solidFill>
                            <a:schemeClr val="tx1"/>
                          </a:solidFill>
                          <a:effectLst/>
                          <a:latin typeface="Arial" pitchFamily="34" charset="0"/>
                        </a:rPr>
                        <a:t>Meint Smit</a:t>
                      </a: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88950">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4</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UVEG</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Juan Martinez Pastor            .      </a:t>
                      </a: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5</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t" latinLnBrk="0" hangingPunct="1">
                        <a:lnSpc>
                          <a:spcPct val="15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pitchFamily="34" charset="0"/>
                        </a:rPr>
                        <a:t>IMEC</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Arial" pitchFamily="34" charset="0"/>
                        </a:rPr>
                        <a:t>Dries Van Thourhout</a:t>
                      </a:r>
                      <a:endParaRPr kumimoji="0" lang="de-DE"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6</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ST</a:t>
                      </a:r>
                      <a:endParaRPr kumimoji="0" lang="en-US" sz="1800" b="0" i="0" u="none" strike="noStrike" cap="none" normalizeH="0" baseline="0" dirty="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rPr>
                        <a:t>Alberto Scandurra</a:t>
                      </a: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r h="490538">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de-DE" sz="1800" b="0" i="0" u="none" strike="noStrike" cap="none" normalizeH="0" baseline="0" smtClean="0">
                          <a:ln>
                            <a:noFill/>
                          </a:ln>
                          <a:solidFill>
                            <a:schemeClr val="tx1"/>
                          </a:solidFill>
                          <a:effectLst/>
                          <a:latin typeface="Arial" pitchFamily="34" charset="0"/>
                        </a:rPr>
                        <a:t>WP 7</a:t>
                      </a:r>
                      <a:r>
                        <a:rPr kumimoji="0" lang="en-GB" sz="1800" b="0" i="0" u="none" strike="noStrike" cap="none" normalizeH="0" baseline="0" smtClean="0">
                          <a:ln>
                            <a:noFill/>
                          </a:ln>
                          <a:solidFill>
                            <a:schemeClr val="tx1"/>
                          </a:solidFill>
                          <a:effectLst/>
                          <a:latin typeface="Arial" pitchFamily="34" charset="0"/>
                        </a:rPr>
                        <a:t> Leader</a:t>
                      </a:r>
                      <a:endParaRPr kumimoji="0" lang="en-US" sz="1800" b="0" i="0" u="none" strike="noStrike" cap="none" normalizeH="0" baseline="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1" fontAlgn="b" latinLnBrk="0" hangingPunct="1">
                        <a:lnSpc>
                          <a:spcPct val="15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AIT</a:t>
                      </a:r>
                      <a:endParaRPr kumimoji="0" lang="en-US" sz="1800" b="0" i="0" u="none" strike="noStrike" cap="none" normalizeH="0" baseline="0" dirty="0" smtClean="0">
                        <a:ln>
                          <a:noFill/>
                        </a:ln>
                        <a:solidFill>
                          <a:schemeClr val="tx1"/>
                        </a:solidFill>
                        <a:effectLst/>
                        <a:latin typeface="Arial" pitchFamily="34" charset="0"/>
                      </a:endParaRP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c>
                  <a:txBody>
                    <a:bodyPr/>
                    <a:lstStyle/>
                    <a:p>
                      <a:pPr marL="0" marR="0" lvl="0" indent="0" algn="ctr" defTabSz="914400" rtl="0" eaLnBrk="0" fontAlgn="base" latinLnBrk="0" hangingPunct="0">
                        <a:lnSpc>
                          <a:spcPct val="150000"/>
                        </a:lnSpc>
                        <a:spcBef>
                          <a:spcPct val="0"/>
                        </a:spcBef>
                        <a:spcAft>
                          <a:spcPct val="0"/>
                        </a:spcAft>
                        <a:buClrTx/>
                        <a:buSzTx/>
                        <a:buFont typeface="Wingdings" pitchFamily="2" charset="2"/>
                        <a:buNone/>
                        <a:tabLst/>
                      </a:pPr>
                      <a:r>
                        <a:rPr kumimoji="0" lang="de-DE" sz="1800" b="0" i="0" u="none" strike="noStrike" cap="none" normalizeH="0" baseline="0" dirty="0" smtClean="0">
                          <a:ln>
                            <a:noFill/>
                          </a:ln>
                          <a:solidFill>
                            <a:schemeClr val="tx1"/>
                          </a:solidFill>
                          <a:effectLst/>
                          <a:latin typeface="Arial" pitchFamily="34" charset="0"/>
                        </a:rPr>
                        <a:t>Dimitrios Klonidis</a:t>
                      </a:r>
                    </a:p>
                  </a:txBody>
                  <a:tcPr marL="10800" marR="10800" marT="108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rgbClr val="CCFFCC">
                            <a:gamma/>
                            <a:tint val="48627"/>
                            <a:invGamma/>
                          </a:srgbClr>
                        </a:gs>
                        <a:gs pos="100000">
                          <a:srgbClr val="CCFFCC"/>
                        </a:gs>
                      </a:gsLst>
                      <a:lin ang="5400000" scaled="1"/>
                    </a:gradFill>
                  </a:tcPr>
                </a:tc>
              </a:tr>
            </a:tbl>
          </a:graphicData>
        </a:graphic>
      </p:graphicFrame>
      <p:sp>
        <p:nvSpPr>
          <p:cNvPr id="787491" name="Title 1"/>
          <p:cNvSpPr>
            <a:spLocks noGrp="1"/>
          </p:cNvSpPr>
          <p:nvPr>
            <p:ph type="title" idx="4294967295"/>
          </p:nvPr>
        </p:nvSpPr>
        <p:spPr/>
        <p:txBody>
          <a:bodyPr/>
          <a:lstStyle/>
          <a:p>
            <a:r>
              <a:rPr lang="en-US" dirty="0" smtClean="0">
                <a:solidFill>
                  <a:srgbClr val="002060"/>
                </a:solidFill>
              </a:rPr>
              <a:t>Project Management Committee:</a:t>
            </a:r>
          </a:p>
        </p:txBody>
      </p:sp>
      <p:sp>
        <p:nvSpPr>
          <p:cNvPr id="787492" name="Text Box 37"/>
          <p:cNvSpPr txBox="1">
            <a:spLocks noChangeArrowheads="1"/>
          </p:cNvSpPr>
          <p:nvPr/>
        </p:nvSpPr>
        <p:spPr bwMode="auto">
          <a:xfrm>
            <a:off x="2646363" y="1677988"/>
            <a:ext cx="3292475" cy="376237"/>
          </a:xfrm>
          <a:prstGeom prst="rect">
            <a:avLst/>
          </a:prstGeom>
          <a:gradFill rotWithShape="1">
            <a:gsLst>
              <a:gs pos="0">
                <a:srgbClr val="FEFFFE"/>
              </a:gs>
              <a:gs pos="100000">
                <a:srgbClr val="CCFFCC"/>
              </a:gs>
            </a:gsLst>
            <a:lin ang="5400000" scaled="1"/>
          </a:gradFill>
          <a:ln w="9525" algn="ctr">
            <a:solidFill>
              <a:schemeClr val="tx1"/>
            </a:solidFill>
            <a:miter lim="800000"/>
            <a:headEnd/>
            <a:tailEnd/>
          </a:ln>
        </p:spPr>
        <p:txBody>
          <a:bodyPr wrap="none">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r>
              <a:rPr lang="de-DE" dirty="0" err="1"/>
              <a:t>Coordinator</a:t>
            </a:r>
            <a:r>
              <a:rPr lang="de-DE" dirty="0"/>
              <a:t>: Juerg Leuthold</a:t>
            </a:r>
          </a:p>
        </p:txBody>
      </p:sp>
      <p:sp>
        <p:nvSpPr>
          <p:cNvPr id="787493" name="Text Box 38"/>
          <p:cNvSpPr txBox="1">
            <a:spLocks noChangeArrowheads="1"/>
          </p:cNvSpPr>
          <p:nvPr/>
        </p:nvSpPr>
        <p:spPr bwMode="auto">
          <a:xfrm>
            <a:off x="3995738" y="1892300"/>
            <a:ext cx="43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lgn="ctr"/>
            <a:r>
              <a:rPr lang="de-DE" sz="4000">
                <a:solidFill>
                  <a:srgbClr val="FF0000"/>
                </a:solidFill>
              </a:rPr>
              <a:t>+</a:t>
            </a:r>
          </a:p>
        </p:txBody>
      </p:sp>
      <p:sp>
        <p:nvSpPr>
          <p:cNvPr id="787494" name="Text Box 39"/>
          <p:cNvSpPr txBox="1">
            <a:spLocks noChangeArrowheads="1"/>
          </p:cNvSpPr>
          <p:nvPr/>
        </p:nvSpPr>
        <p:spPr bwMode="auto">
          <a:xfrm>
            <a:off x="1547813" y="908050"/>
            <a:ext cx="5489575" cy="376238"/>
          </a:xfrm>
          <a:prstGeom prst="rect">
            <a:avLst/>
          </a:prstGeom>
          <a:gradFill rotWithShape="1">
            <a:gsLst>
              <a:gs pos="0">
                <a:srgbClr val="FEFFFE"/>
              </a:gs>
              <a:gs pos="100000">
                <a:srgbClr val="CCFFCC"/>
              </a:gs>
            </a:gsLst>
            <a:lin ang="5400000" scaled="1"/>
          </a:gradFill>
          <a:ln w="9525" algn="ctr">
            <a:solidFill>
              <a:schemeClr val="tx1"/>
            </a:solidFill>
            <a:miter lim="800000"/>
            <a:headEnd/>
            <a:tailEnd/>
          </a:ln>
        </p:spPr>
        <p:txBody>
          <a:bodyPr wrap="none">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r>
              <a:rPr lang="de-DE" dirty="0"/>
              <a:t>Technical Project Manager (</a:t>
            </a:r>
            <a:r>
              <a:rPr lang="de-DE" dirty="0" err="1"/>
              <a:t>Chair</a:t>
            </a:r>
            <a:r>
              <a:rPr lang="de-DE" dirty="0"/>
              <a:t>): Manfred Kohl</a:t>
            </a:r>
          </a:p>
        </p:txBody>
      </p:sp>
      <p:sp>
        <p:nvSpPr>
          <p:cNvPr id="787495" name="Text Box 40"/>
          <p:cNvSpPr txBox="1">
            <a:spLocks noChangeArrowheads="1"/>
          </p:cNvSpPr>
          <p:nvPr/>
        </p:nvSpPr>
        <p:spPr bwMode="auto">
          <a:xfrm>
            <a:off x="3995738" y="1125538"/>
            <a:ext cx="43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algn="ctr"/>
            <a:r>
              <a:rPr lang="de-DE" sz="4000">
                <a:solidFill>
                  <a:srgbClr val="FF0000"/>
                </a:solidFill>
              </a:rPr>
              <a:t>+</a:t>
            </a:r>
          </a:p>
        </p:txBody>
      </p:sp>
      <p:grpSp>
        <p:nvGrpSpPr>
          <p:cNvPr id="5" name="Gruppieren 4"/>
          <p:cNvGrpSpPr/>
          <p:nvPr/>
        </p:nvGrpSpPr>
        <p:grpSpPr>
          <a:xfrm>
            <a:off x="3219624" y="912360"/>
            <a:ext cx="4744283" cy="4917954"/>
            <a:chOff x="3219624" y="912360"/>
            <a:chExt cx="4744283" cy="4917954"/>
          </a:xfrm>
        </p:grpSpPr>
        <p:sp>
          <p:nvSpPr>
            <p:cNvPr id="2" name="Textfeld 1"/>
            <p:cNvSpPr txBox="1"/>
            <p:nvPr/>
          </p:nvSpPr>
          <p:spPr>
            <a:xfrm>
              <a:off x="4175900" y="1681685"/>
              <a:ext cx="1763084" cy="369953"/>
            </a:xfrm>
            <a:prstGeom prst="rect">
              <a:avLst/>
            </a:prstGeom>
            <a:solidFill>
              <a:srgbClr val="CCFFCC"/>
            </a:solidFill>
            <a:ln>
              <a:solidFill>
                <a:srgbClr val="FF0000"/>
              </a:solidFill>
            </a:ln>
          </p:spPr>
          <p:txBody>
            <a:bodyPr wrap="square" rtlCol="0">
              <a:spAutoFit/>
            </a:bodyPr>
            <a:lstStyle/>
            <a:p>
              <a:r>
                <a:rPr lang="de-DE" dirty="0" smtClean="0">
                  <a:solidFill>
                    <a:srgbClr val="FF0000"/>
                  </a:solidFill>
                </a:rPr>
                <a:t>Manfred Kohl</a:t>
              </a:r>
              <a:endParaRPr lang="de-DE" dirty="0">
                <a:solidFill>
                  <a:srgbClr val="FF0000"/>
                </a:solidFill>
              </a:endParaRPr>
            </a:p>
          </p:txBody>
        </p:sp>
        <p:sp>
          <p:nvSpPr>
            <p:cNvPr id="12" name="Textfeld 11"/>
            <p:cNvSpPr txBox="1"/>
            <p:nvPr/>
          </p:nvSpPr>
          <p:spPr>
            <a:xfrm>
              <a:off x="5427104" y="912360"/>
              <a:ext cx="1728514" cy="369953"/>
            </a:xfrm>
            <a:prstGeom prst="rect">
              <a:avLst/>
            </a:prstGeom>
            <a:solidFill>
              <a:srgbClr val="CCFFCC"/>
            </a:solidFill>
            <a:ln>
              <a:solidFill>
                <a:srgbClr val="FF0000"/>
              </a:solidFill>
            </a:ln>
          </p:spPr>
          <p:txBody>
            <a:bodyPr wrap="square" rtlCol="0">
              <a:spAutoFit/>
            </a:bodyPr>
            <a:lstStyle/>
            <a:p>
              <a:r>
                <a:rPr lang="de-DE" dirty="0" smtClean="0">
                  <a:solidFill>
                    <a:srgbClr val="FF0000"/>
                  </a:solidFill>
                </a:rPr>
                <a:t>Jürg Leuthold</a:t>
              </a:r>
              <a:endParaRPr lang="de-DE" dirty="0">
                <a:solidFill>
                  <a:srgbClr val="FF0000"/>
                </a:solidFill>
              </a:endParaRPr>
            </a:p>
          </p:txBody>
        </p:sp>
        <p:sp>
          <p:nvSpPr>
            <p:cNvPr id="14" name="Textfeld 13"/>
            <p:cNvSpPr txBox="1"/>
            <p:nvPr/>
          </p:nvSpPr>
          <p:spPr>
            <a:xfrm>
              <a:off x="4716016" y="2996952"/>
              <a:ext cx="3247891" cy="369332"/>
            </a:xfrm>
            <a:prstGeom prst="rect">
              <a:avLst/>
            </a:prstGeom>
            <a:solidFill>
              <a:srgbClr val="CCFFCC"/>
            </a:solidFill>
            <a:ln>
              <a:solidFill>
                <a:srgbClr val="FF0000"/>
              </a:solidFill>
            </a:ln>
          </p:spPr>
          <p:txBody>
            <a:bodyPr wrap="square" rtlCol="0">
              <a:spAutoFit/>
            </a:bodyPr>
            <a:lstStyle/>
            <a:p>
              <a:pPr algn="ctr"/>
              <a:r>
                <a:rPr lang="de-DE" dirty="0" smtClean="0">
                  <a:solidFill>
                    <a:srgbClr val="FF0000"/>
                  </a:solidFill>
                </a:rPr>
                <a:t>Christoforos Kachris</a:t>
              </a:r>
              <a:endParaRPr lang="de-DE" dirty="0">
                <a:solidFill>
                  <a:srgbClr val="FF0000"/>
                </a:solidFill>
              </a:endParaRPr>
            </a:p>
          </p:txBody>
        </p:sp>
        <p:sp>
          <p:nvSpPr>
            <p:cNvPr id="15" name="Textfeld 14"/>
            <p:cNvSpPr txBox="1"/>
            <p:nvPr/>
          </p:nvSpPr>
          <p:spPr>
            <a:xfrm>
              <a:off x="4716017" y="5460982"/>
              <a:ext cx="3247890" cy="369332"/>
            </a:xfrm>
            <a:prstGeom prst="rect">
              <a:avLst/>
            </a:prstGeom>
            <a:solidFill>
              <a:srgbClr val="CCFFCC"/>
            </a:solidFill>
            <a:ln>
              <a:solidFill>
                <a:srgbClr val="FF0000"/>
              </a:solidFill>
            </a:ln>
          </p:spPr>
          <p:txBody>
            <a:bodyPr wrap="square" rtlCol="0">
              <a:spAutoFit/>
            </a:bodyPr>
            <a:lstStyle/>
            <a:p>
              <a:pPr algn="ctr"/>
              <a:r>
                <a:rPr lang="de-DE" dirty="0" smtClean="0">
                  <a:solidFill>
                    <a:srgbClr val="FF0000"/>
                  </a:solidFill>
                </a:rPr>
                <a:t>Christoforos Kachris</a:t>
              </a:r>
              <a:endParaRPr lang="de-DE" dirty="0">
                <a:solidFill>
                  <a:srgbClr val="FF0000"/>
                </a:solidFill>
              </a:endParaRPr>
            </a:p>
          </p:txBody>
        </p:sp>
        <p:sp>
          <p:nvSpPr>
            <p:cNvPr id="16" name="Textfeld 15"/>
            <p:cNvSpPr txBox="1"/>
            <p:nvPr/>
          </p:nvSpPr>
          <p:spPr>
            <a:xfrm>
              <a:off x="5280744" y="4962473"/>
              <a:ext cx="2099544" cy="369953"/>
            </a:xfrm>
            <a:prstGeom prst="rect">
              <a:avLst/>
            </a:prstGeom>
            <a:solidFill>
              <a:srgbClr val="CCFFCC"/>
            </a:solidFill>
            <a:ln>
              <a:solidFill>
                <a:srgbClr val="FF0000"/>
              </a:solidFill>
            </a:ln>
          </p:spPr>
          <p:txBody>
            <a:bodyPr wrap="square" rtlCol="0">
              <a:spAutoFit/>
            </a:bodyPr>
            <a:lstStyle/>
            <a:p>
              <a:pPr algn="ctr"/>
              <a:r>
                <a:rPr lang="de-DE" dirty="0" smtClean="0">
                  <a:solidFill>
                    <a:srgbClr val="FF0000"/>
                  </a:solidFill>
                </a:rPr>
                <a:t>Jürg Leuthold</a:t>
              </a:r>
              <a:endParaRPr lang="de-DE" dirty="0">
                <a:solidFill>
                  <a:srgbClr val="FF0000"/>
                </a:solidFill>
              </a:endParaRPr>
            </a:p>
          </p:txBody>
        </p:sp>
        <p:sp>
          <p:nvSpPr>
            <p:cNvPr id="17" name="Textfeld 16"/>
            <p:cNvSpPr txBox="1"/>
            <p:nvPr/>
          </p:nvSpPr>
          <p:spPr>
            <a:xfrm>
              <a:off x="3219624" y="4962473"/>
              <a:ext cx="720080" cy="369953"/>
            </a:xfrm>
            <a:prstGeom prst="rect">
              <a:avLst/>
            </a:prstGeom>
            <a:solidFill>
              <a:srgbClr val="CCFFCC"/>
            </a:solidFill>
            <a:ln>
              <a:solidFill>
                <a:srgbClr val="FF0000"/>
              </a:solidFill>
            </a:ln>
          </p:spPr>
          <p:txBody>
            <a:bodyPr wrap="square" rtlCol="0">
              <a:spAutoFit/>
            </a:bodyPr>
            <a:lstStyle/>
            <a:p>
              <a:r>
                <a:rPr lang="de-DE" dirty="0" smtClean="0">
                  <a:solidFill>
                    <a:srgbClr val="FF0000"/>
                  </a:solidFill>
                </a:rPr>
                <a:t>ETH</a:t>
              </a:r>
              <a:endParaRPr lang="de-DE"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8629328" cy="4282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5649" name="Title 1"/>
          <p:cNvSpPr>
            <a:spLocks noGrp="1"/>
          </p:cNvSpPr>
          <p:nvPr>
            <p:ph type="title" idx="4294967295"/>
          </p:nvPr>
        </p:nvSpPr>
        <p:spPr/>
        <p:txBody>
          <a:bodyPr/>
          <a:lstStyle/>
          <a:p>
            <a:r>
              <a:rPr lang="en-US" sz="3200" dirty="0" smtClean="0">
                <a:solidFill>
                  <a:srgbClr val="002060"/>
                </a:solidFill>
              </a:rPr>
              <a:t>Time Scale </a:t>
            </a:r>
            <a:r>
              <a:rPr lang="en-US" sz="2400" dirty="0" smtClean="0">
                <a:solidFill>
                  <a:srgbClr val="002060"/>
                </a:solidFill>
              </a:rPr>
              <a:t>(including extension)</a:t>
            </a:r>
            <a:endParaRPr lang="en-US" sz="3200" dirty="0" smtClean="0">
              <a:solidFill>
                <a:srgbClr val="002060"/>
              </a:solidFill>
            </a:endParaRPr>
          </a:p>
        </p:txBody>
      </p:sp>
      <p:sp>
        <p:nvSpPr>
          <p:cNvPr id="795651" name="Line 5"/>
          <p:cNvSpPr>
            <a:spLocks noChangeShapeType="1"/>
          </p:cNvSpPr>
          <p:nvPr/>
        </p:nvSpPr>
        <p:spPr bwMode="auto">
          <a:xfrm>
            <a:off x="8964488" y="764704"/>
            <a:ext cx="0" cy="511175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95652" name="Text Box 6"/>
          <p:cNvSpPr txBox="1">
            <a:spLocks noChangeArrowheads="1"/>
          </p:cNvSpPr>
          <p:nvPr/>
        </p:nvSpPr>
        <p:spPr bwMode="auto">
          <a:xfrm>
            <a:off x="2051720" y="5445224"/>
            <a:ext cx="57951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rgbClr val="220060"/>
                </a:solidFill>
                <a:latin typeface="Arial" charset="0"/>
              </a:defRPr>
            </a:lvl1pPr>
            <a:lvl2pPr marL="742950" indent="-285750">
              <a:defRPr b="1">
                <a:solidFill>
                  <a:srgbClr val="220060"/>
                </a:solidFill>
                <a:latin typeface="Arial" charset="0"/>
              </a:defRPr>
            </a:lvl2pPr>
            <a:lvl3pPr marL="1143000" indent="-228600">
              <a:defRPr b="1">
                <a:solidFill>
                  <a:srgbClr val="220060"/>
                </a:solidFill>
                <a:latin typeface="Arial" charset="0"/>
              </a:defRPr>
            </a:lvl3pPr>
            <a:lvl4pPr marL="1600200" indent="-228600">
              <a:defRPr b="1">
                <a:solidFill>
                  <a:srgbClr val="220060"/>
                </a:solidFill>
                <a:latin typeface="Arial" charset="0"/>
              </a:defRPr>
            </a:lvl4pPr>
            <a:lvl5pPr marL="2057400" indent="-228600">
              <a:defRPr b="1">
                <a:solidFill>
                  <a:srgbClr val="220060"/>
                </a:solidFill>
                <a:latin typeface="Arial" charset="0"/>
              </a:defRPr>
            </a:lvl5pPr>
            <a:lvl6pPr marL="2514600" indent="-228600" fontAlgn="base">
              <a:spcBef>
                <a:spcPct val="0"/>
              </a:spcBef>
              <a:spcAft>
                <a:spcPct val="0"/>
              </a:spcAft>
              <a:defRPr b="1">
                <a:solidFill>
                  <a:srgbClr val="220060"/>
                </a:solidFill>
                <a:latin typeface="Arial" charset="0"/>
              </a:defRPr>
            </a:lvl6pPr>
            <a:lvl7pPr marL="2971800" indent="-228600" fontAlgn="base">
              <a:spcBef>
                <a:spcPct val="0"/>
              </a:spcBef>
              <a:spcAft>
                <a:spcPct val="0"/>
              </a:spcAft>
              <a:defRPr b="1">
                <a:solidFill>
                  <a:srgbClr val="220060"/>
                </a:solidFill>
                <a:latin typeface="Arial" charset="0"/>
              </a:defRPr>
            </a:lvl7pPr>
            <a:lvl8pPr marL="3429000" indent="-228600" fontAlgn="base">
              <a:spcBef>
                <a:spcPct val="0"/>
              </a:spcBef>
              <a:spcAft>
                <a:spcPct val="0"/>
              </a:spcAft>
              <a:defRPr b="1">
                <a:solidFill>
                  <a:srgbClr val="220060"/>
                </a:solidFill>
                <a:latin typeface="Arial" charset="0"/>
              </a:defRPr>
            </a:lvl8pPr>
            <a:lvl9pPr marL="3886200" indent="-228600" fontAlgn="base">
              <a:spcBef>
                <a:spcPct val="0"/>
              </a:spcBef>
              <a:spcAft>
                <a:spcPct val="0"/>
              </a:spcAft>
              <a:defRPr b="1">
                <a:solidFill>
                  <a:srgbClr val="220060"/>
                </a:solidFill>
                <a:latin typeface="Arial" charset="0"/>
              </a:defRPr>
            </a:lvl9pPr>
          </a:lstStyle>
          <a:p>
            <a:pPr marL="285750" indent="-285750">
              <a:buFont typeface="Arial" panose="020B0604020202020204" pitchFamily="34" charset="0"/>
              <a:buChar char="•"/>
            </a:pPr>
            <a:r>
              <a:rPr lang="de-DE" dirty="0" err="1" smtClean="0"/>
              <a:t>Some</a:t>
            </a:r>
            <a:r>
              <a:rPr lang="de-DE" dirty="0" smtClean="0"/>
              <a:t> </a:t>
            </a:r>
            <a:r>
              <a:rPr lang="de-DE" dirty="0" err="1" smtClean="0"/>
              <a:t>tasks</a:t>
            </a:r>
            <a:r>
              <a:rPr lang="de-DE" dirty="0" smtClean="0"/>
              <a:t> </a:t>
            </a:r>
            <a:r>
              <a:rPr lang="de-DE" dirty="0" err="1" smtClean="0"/>
              <a:t>have</a:t>
            </a:r>
            <a:r>
              <a:rPr lang="de-DE" dirty="0" smtClean="0"/>
              <a:t> </a:t>
            </a:r>
            <a:r>
              <a:rPr lang="de-DE" dirty="0" err="1" smtClean="0"/>
              <a:t>been</a:t>
            </a:r>
            <a:r>
              <a:rPr lang="de-DE" dirty="0" smtClean="0"/>
              <a:t> </a:t>
            </a:r>
            <a:r>
              <a:rPr lang="de-DE" dirty="0" err="1" smtClean="0"/>
              <a:t>extended</a:t>
            </a:r>
            <a:r>
              <a:rPr lang="de-DE" dirty="0" smtClean="0"/>
              <a:t> </a:t>
            </a:r>
            <a:r>
              <a:rPr lang="de-DE" dirty="0" err="1" smtClean="0"/>
              <a:t>by</a:t>
            </a:r>
            <a:r>
              <a:rPr lang="de-DE" dirty="0" smtClean="0"/>
              <a:t> </a:t>
            </a:r>
            <a:r>
              <a:rPr lang="de-DE" dirty="0" err="1" smtClean="0"/>
              <a:t>nine</a:t>
            </a:r>
            <a:r>
              <a:rPr lang="de-DE" dirty="0" smtClean="0"/>
              <a:t> </a:t>
            </a:r>
            <a:r>
              <a:rPr lang="de-DE" dirty="0" err="1" smtClean="0"/>
              <a:t>months</a:t>
            </a:r>
            <a:endParaRPr lang="de-DE" dirty="0" smtClean="0"/>
          </a:p>
          <a:p>
            <a:pPr marL="285750" indent="-285750">
              <a:buFont typeface="Arial" panose="020B0604020202020204" pitchFamily="34" charset="0"/>
              <a:buChar char="•"/>
            </a:pPr>
            <a:r>
              <a:rPr lang="de-DE" dirty="0" smtClean="0"/>
              <a:t>All </a:t>
            </a:r>
            <a:r>
              <a:rPr lang="de-DE" dirty="0" err="1" smtClean="0"/>
              <a:t>tasks</a:t>
            </a:r>
            <a:r>
              <a:rPr lang="de-DE" dirty="0" smtClean="0"/>
              <a:t> </a:t>
            </a:r>
            <a:r>
              <a:rPr lang="de-DE" dirty="0" err="1" smtClean="0"/>
              <a:t>finished</a:t>
            </a:r>
            <a:r>
              <a:rPr lang="de-DE" dirty="0" smtClean="0"/>
              <a:t> after </a:t>
            </a:r>
            <a:r>
              <a:rPr lang="de-DE" dirty="0" err="1" smtClean="0"/>
              <a:t>extension</a:t>
            </a:r>
            <a:r>
              <a:rPr lang="de-DE" dirty="0" smtClean="0"/>
              <a:t> </a:t>
            </a:r>
            <a:r>
              <a:rPr lang="de-DE" dirty="0" err="1" smtClean="0"/>
              <a:t>with</a:t>
            </a:r>
            <a:r>
              <a:rPr lang="de-DE" dirty="0" smtClean="0"/>
              <a:t> </a:t>
            </a:r>
            <a:r>
              <a:rPr lang="de-DE" dirty="0" err="1" smtClean="0"/>
              <a:t>month</a:t>
            </a:r>
            <a:r>
              <a:rPr lang="de-DE" dirty="0" smtClean="0"/>
              <a:t> 45</a:t>
            </a:r>
            <a:endParaRPr lang="de-DE" dirty="0"/>
          </a:p>
        </p:txBody>
      </p:sp>
    </p:spTree>
    <p:extLst>
      <p:ext uri="{BB962C8B-B14F-4D97-AF65-F5344CB8AC3E}">
        <p14:creationId xmlns:p14="http://schemas.microsoft.com/office/powerpoint/2010/main" val="1056282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7" name="Title 1"/>
          <p:cNvSpPr>
            <a:spLocks noGrp="1"/>
          </p:cNvSpPr>
          <p:nvPr>
            <p:ph type="title" idx="4294967295"/>
          </p:nvPr>
        </p:nvSpPr>
        <p:spPr/>
        <p:txBody>
          <a:bodyPr/>
          <a:lstStyle/>
          <a:p>
            <a:r>
              <a:rPr lang="en-US" sz="3200" smtClean="0">
                <a:solidFill>
                  <a:srgbClr val="002060"/>
                </a:solidFill>
              </a:rPr>
              <a:t>Management Deliverables</a:t>
            </a:r>
          </a:p>
        </p:txBody>
      </p:sp>
      <p:sp>
        <p:nvSpPr>
          <p:cNvPr id="797698" name="Text Box 3"/>
          <p:cNvSpPr txBox="1">
            <a:spLocks noChangeArrowheads="1"/>
          </p:cNvSpPr>
          <p:nvPr/>
        </p:nvSpPr>
        <p:spPr bwMode="auto">
          <a:xfrm>
            <a:off x="611560" y="1124744"/>
            <a:ext cx="81369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6213" indent="-176213">
              <a:tabLst>
                <a:tab pos="176213" algn="l"/>
                <a:tab pos="1343025" algn="l"/>
              </a:tabLst>
              <a:defRPr b="1">
                <a:solidFill>
                  <a:srgbClr val="220060"/>
                </a:solidFill>
                <a:latin typeface="Arial" charset="0"/>
              </a:defRPr>
            </a:lvl1pPr>
            <a:lvl2pPr marL="628650" indent="-273050">
              <a:tabLst>
                <a:tab pos="176213" algn="l"/>
                <a:tab pos="1343025" algn="l"/>
              </a:tabLst>
              <a:defRPr b="1">
                <a:solidFill>
                  <a:srgbClr val="220060"/>
                </a:solidFill>
                <a:latin typeface="Arial" charset="0"/>
              </a:defRPr>
            </a:lvl2pPr>
            <a:lvl3pPr marL="1143000" indent="-228600">
              <a:tabLst>
                <a:tab pos="176213" algn="l"/>
                <a:tab pos="1343025" algn="l"/>
              </a:tabLst>
              <a:defRPr b="1">
                <a:solidFill>
                  <a:srgbClr val="220060"/>
                </a:solidFill>
                <a:latin typeface="Arial" charset="0"/>
              </a:defRPr>
            </a:lvl3pPr>
            <a:lvl4pPr marL="1600200" indent="-228600">
              <a:tabLst>
                <a:tab pos="176213" algn="l"/>
                <a:tab pos="1343025" algn="l"/>
              </a:tabLst>
              <a:defRPr b="1">
                <a:solidFill>
                  <a:srgbClr val="220060"/>
                </a:solidFill>
                <a:latin typeface="Arial" charset="0"/>
              </a:defRPr>
            </a:lvl4pPr>
            <a:lvl5pPr marL="2057400" indent="-228600">
              <a:tabLst>
                <a:tab pos="176213" algn="l"/>
                <a:tab pos="1343025" algn="l"/>
              </a:tabLst>
              <a:defRPr b="1">
                <a:solidFill>
                  <a:srgbClr val="220060"/>
                </a:solidFill>
                <a:latin typeface="Arial" charset="0"/>
              </a:defRPr>
            </a:lvl5pPr>
            <a:lvl6pPr marL="2514600" indent="-228600" fontAlgn="base">
              <a:spcBef>
                <a:spcPct val="0"/>
              </a:spcBef>
              <a:spcAft>
                <a:spcPct val="0"/>
              </a:spcAft>
              <a:tabLst>
                <a:tab pos="176213" algn="l"/>
                <a:tab pos="1343025" algn="l"/>
              </a:tabLst>
              <a:defRPr b="1">
                <a:solidFill>
                  <a:srgbClr val="220060"/>
                </a:solidFill>
                <a:latin typeface="Arial" charset="0"/>
              </a:defRPr>
            </a:lvl6pPr>
            <a:lvl7pPr marL="2971800" indent="-228600" fontAlgn="base">
              <a:spcBef>
                <a:spcPct val="0"/>
              </a:spcBef>
              <a:spcAft>
                <a:spcPct val="0"/>
              </a:spcAft>
              <a:tabLst>
                <a:tab pos="176213" algn="l"/>
                <a:tab pos="1343025" algn="l"/>
              </a:tabLst>
              <a:defRPr b="1">
                <a:solidFill>
                  <a:srgbClr val="220060"/>
                </a:solidFill>
                <a:latin typeface="Arial" charset="0"/>
              </a:defRPr>
            </a:lvl7pPr>
            <a:lvl8pPr marL="3429000" indent="-228600" fontAlgn="base">
              <a:spcBef>
                <a:spcPct val="0"/>
              </a:spcBef>
              <a:spcAft>
                <a:spcPct val="0"/>
              </a:spcAft>
              <a:tabLst>
                <a:tab pos="176213" algn="l"/>
                <a:tab pos="1343025" algn="l"/>
              </a:tabLst>
              <a:defRPr b="1">
                <a:solidFill>
                  <a:srgbClr val="220060"/>
                </a:solidFill>
                <a:latin typeface="Arial" charset="0"/>
              </a:defRPr>
            </a:lvl8pPr>
            <a:lvl9pPr marL="3886200" indent="-228600" fontAlgn="base">
              <a:spcBef>
                <a:spcPct val="0"/>
              </a:spcBef>
              <a:spcAft>
                <a:spcPct val="0"/>
              </a:spcAft>
              <a:tabLst>
                <a:tab pos="176213" algn="l"/>
                <a:tab pos="1343025" algn="l"/>
              </a:tabLst>
              <a:defRPr b="1">
                <a:solidFill>
                  <a:srgbClr val="220060"/>
                </a:solidFill>
                <a:latin typeface="Arial" charset="0"/>
              </a:defRPr>
            </a:lvl9pPr>
          </a:lstStyle>
          <a:p>
            <a:r>
              <a:rPr lang="en-US" sz="2000" b="0" dirty="0"/>
              <a:t>Deliverables covered by work package 1 with delivery dates are:</a:t>
            </a:r>
          </a:p>
          <a:p>
            <a:endParaRPr lang="en-US" sz="2000" b="0" dirty="0"/>
          </a:p>
          <a:p>
            <a:pPr lvl="1">
              <a:buFontTx/>
              <a:buChar char="•"/>
            </a:pPr>
            <a:r>
              <a:rPr lang="en-US" sz="2000" b="0" dirty="0"/>
              <a:t>D1.1:	Project web site with .</a:t>
            </a:r>
            <a:r>
              <a:rPr lang="en-US" sz="2000" b="0" dirty="0" err="1"/>
              <a:t>eu</a:t>
            </a:r>
            <a:r>
              <a:rPr lang="en-US" sz="2000" b="0" dirty="0"/>
              <a:t> domain (M01) and 	continuous </a:t>
            </a:r>
            <a:r>
              <a:rPr lang="en-US" sz="2000" b="0" dirty="0" smtClean="0"/>
              <a:t>	update </a:t>
            </a:r>
            <a:r>
              <a:rPr lang="en-US" sz="2000" dirty="0"/>
              <a:t>11/2011</a:t>
            </a:r>
          </a:p>
          <a:p>
            <a:pPr lvl="1">
              <a:buFontTx/>
              <a:buChar char="•"/>
            </a:pPr>
            <a:r>
              <a:rPr lang="en-US" sz="2000" b="0" dirty="0"/>
              <a:t>D1.2:	Project reference online manual </a:t>
            </a:r>
            <a:r>
              <a:rPr lang="en-US" sz="2000" dirty="0"/>
              <a:t>01/2012</a:t>
            </a:r>
          </a:p>
          <a:p>
            <a:pPr lvl="1">
              <a:buFontTx/>
              <a:buChar char="•"/>
            </a:pPr>
            <a:r>
              <a:rPr lang="en-US" sz="2000" b="0" dirty="0"/>
              <a:t>D1.3:	Project quality assurance manual </a:t>
            </a:r>
            <a:r>
              <a:rPr lang="en-US" sz="2000" dirty="0"/>
              <a:t>04/2012</a:t>
            </a:r>
          </a:p>
          <a:p>
            <a:pPr lvl="1">
              <a:buFontTx/>
              <a:buChar char="•"/>
            </a:pPr>
            <a:r>
              <a:rPr lang="en-US" sz="2000" b="0" dirty="0"/>
              <a:t>D1.4:	Intermediate progress report (1) containing </a:t>
            </a:r>
            <a:r>
              <a:rPr lang="en-US" sz="2000" b="0" dirty="0" smtClean="0"/>
              <a:t>work progress 	and </a:t>
            </a:r>
            <a:r>
              <a:rPr lang="en-US" sz="2000" b="0" dirty="0"/>
              <a:t>management activities up to month 9 </a:t>
            </a:r>
            <a:r>
              <a:rPr lang="en-US" sz="2000" b="0" dirty="0" smtClean="0"/>
              <a:t>(</a:t>
            </a:r>
            <a:r>
              <a:rPr lang="en-US" sz="2000" dirty="0" smtClean="0"/>
              <a:t>07/2012)</a:t>
            </a:r>
          </a:p>
          <a:p>
            <a:pPr lvl="1">
              <a:buFontTx/>
              <a:buChar char="•"/>
            </a:pPr>
            <a:r>
              <a:rPr lang="en-US" sz="2000" b="0" dirty="0" smtClean="0"/>
              <a:t>D1.5:</a:t>
            </a:r>
            <a:r>
              <a:rPr lang="en-US" sz="2000" b="0" dirty="0"/>
              <a:t>	Intermediate progress report </a:t>
            </a:r>
            <a:r>
              <a:rPr lang="en-US" sz="2000" b="0" dirty="0" smtClean="0"/>
              <a:t>(2) </a:t>
            </a:r>
            <a:r>
              <a:rPr lang="en-US" sz="2000" b="0" dirty="0"/>
              <a:t>containing work </a:t>
            </a:r>
            <a:r>
              <a:rPr lang="en-US" sz="2000" b="0" dirty="0" smtClean="0"/>
              <a:t>progress 	and </a:t>
            </a:r>
            <a:r>
              <a:rPr lang="en-US" sz="2000" b="0" dirty="0"/>
              <a:t>management activities up to month </a:t>
            </a:r>
            <a:r>
              <a:rPr lang="en-US" sz="2000" b="0" dirty="0" smtClean="0"/>
              <a:t>27 (</a:t>
            </a:r>
            <a:r>
              <a:rPr lang="en-US" sz="2000" dirty="0" smtClean="0"/>
              <a:t>01/2014)</a:t>
            </a:r>
            <a:endParaRPr lang="en-US" sz="2000" dirty="0"/>
          </a:p>
          <a:p>
            <a:endParaRPr lang="en-US" sz="2000" dirty="0"/>
          </a:p>
          <a:p>
            <a:r>
              <a:rPr lang="en-US" sz="2000" b="0" dirty="0"/>
              <a:t>		All have been prepared in time.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2" y="4365104"/>
            <a:ext cx="6667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werPoint_Template_IHQ">
  <a:themeElements>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fontScheme name="PowerPoint_Template_IHQ">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90000"/>
          </a:lnSpc>
          <a:spcBef>
            <a:spcPct val="50000"/>
          </a:spcBef>
          <a:spcAft>
            <a:spcPct val="0"/>
          </a:spcAft>
          <a:buClrTx/>
          <a:buSzTx/>
          <a:buFontTx/>
          <a:buNone/>
          <a:tabLst>
            <a:tab pos="269875" algn="l"/>
            <a:tab pos="358775" algn="l"/>
            <a:tab pos="719138" algn="l"/>
            <a:tab pos="1077913" algn="l"/>
            <a:tab pos="1436688" algn="l"/>
            <a:tab pos="1795463" algn="l"/>
            <a:tab pos="2155825" algn="l"/>
            <a:tab pos="2514600" algn="l"/>
            <a:tab pos="2873375" algn="l"/>
            <a:tab pos="3233738" algn="l"/>
            <a:tab pos="3584575" algn="l"/>
            <a:tab pos="6457950" algn="l"/>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1">
        <a:dk1>
          <a:srgbClr val="000000"/>
        </a:dk1>
        <a:lt1>
          <a:srgbClr val="FFFFFF"/>
        </a:lt1>
        <a:dk2>
          <a:srgbClr val="000000"/>
        </a:dk2>
        <a:lt2>
          <a:srgbClr val="707070"/>
        </a:lt2>
        <a:accent1>
          <a:srgbClr val="FF0000"/>
        </a:accent1>
        <a:accent2>
          <a:srgbClr val="CACACA"/>
        </a:accent2>
        <a:accent3>
          <a:srgbClr val="FFFFFF"/>
        </a:accent3>
        <a:accent4>
          <a:srgbClr val="000000"/>
        </a:accent4>
        <a:accent5>
          <a:srgbClr val="FFAAAA"/>
        </a:accent5>
        <a:accent6>
          <a:srgbClr val="B7B7B7"/>
        </a:accent6>
        <a:hlink>
          <a:srgbClr val="707070"/>
        </a:hlink>
        <a:folHlink>
          <a:srgbClr val="000000"/>
        </a:folHlink>
      </a:clrScheme>
      <a:clrMap bg1="lt1" tx1="dk1" bg2="lt2" tx2="dk2" accent1="accent1" accent2="accent2" accent3="accent3" accent4="accent4" accent5="accent5" accent6="accent6" hlink="hlink" folHlink="folHlink"/>
    </a:extraClrScheme>
    <a:extraClrScheme>
      <a:clrScheme name="PowerPoint_Template_IHQ 2">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0000FF"/>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707070"/>
    </a:lt2>
    <a:accent1>
      <a:srgbClr val="CC0000"/>
    </a:accent1>
    <a:accent2>
      <a:srgbClr val="CACACA"/>
    </a:accent2>
    <a:accent3>
      <a:srgbClr val="FFFFFF"/>
    </a:accent3>
    <a:accent4>
      <a:srgbClr val="000000"/>
    </a:accent4>
    <a:accent5>
      <a:srgbClr val="E2AAAA"/>
    </a:accent5>
    <a:accent6>
      <a:srgbClr val="B7B7B7"/>
    </a:accent6>
    <a:hlink>
      <a:srgbClr val="70707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0</TotalTime>
  <Words>578</Words>
  <Application>Microsoft Office PowerPoint</Application>
  <PresentationFormat>Bildschirmpräsentation (4:3)</PresentationFormat>
  <Paragraphs>139</Paragraphs>
  <Slides>19</Slides>
  <Notes>17</Notes>
  <HiddenSlides>0</HiddenSlides>
  <MMClips>0</MMClips>
  <ScaleCrop>false</ScaleCrop>
  <HeadingPairs>
    <vt:vector size="6" baseType="variant">
      <vt:variant>
        <vt:lpstr>Design</vt:lpstr>
      </vt:variant>
      <vt:variant>
        <vt:i4>1</vt:i4>
      </vt:variant>
      <vt:variant>
        <vt:lpstr>Eingebettete OLE-Server</vt:lpstr>
      </vt:variant>
      <vt:variant>
        <vt:i4>2</vt:i4>
      </vt:variant>
      <vt:variant>
        <vt:lpstr>Folientitel</vt:lpstr>
      </vt:variant>
      <vt:variant>
        <vt:i4>19</vt:i4>
      </vt:variant>
    </vt:vector>
  </HeadingPairs>
  <TitlesOfParts>
    <vt:vector size="22" baseType="lpstr">
      <vt:lpstr>PowerPoint_Template_IHQ</vt:lpstr>
      <vt:lpstr>MSPhotoEd.3</vt:lpstr>
      <vt:lpstr>Equation</vt:lpstr>
      <vt:lpstr>PowerPoint-Präsentation</vt:lpstr>
      <vt:lpstr>Outline</vt:lpstr>
      <vt:lpstr>Overview of WPs</vt:lpstr>
      <vt:lpstr>Management: Main Tasks</vt:lpstr>
      <vt:lpstr>Project Governance</vt:lpstr>
      <vt:lpstr>General Assembly: Representatives</vt:lpstr>
      <vt:lpstr>Project Management Committee:</vt:lpstr>
      <vt:lpstr>Time Scale (including extension)</vt:lpstr>
      <vt:lpstr>Management Deliverables</vt:lpstr>
      <vt:lpstr>Communication</vt:lpstr>
      <vt:lpstr>Status: Deliverables</vt:lpstr>
      <vt:lpstr>Status: Milestones</vt:lpstr>
      <vt:lpstr>GA-Amendment</vt:lpstr>
      <vt:lpstr>GA-Amendment</vt:lpstr>
      <vt:lpstr>Person-Months at WP Level</vt:lpstr>
      <vt:lpstr>Innovation</vt:lpstr>
      <vt:lpstr>Summary</vt:lpstr>
      <vt:lpstr>PowerPoint-Präsentation</vt:lpstr>
      <vt:lpstr>GA-Amendment</vt:lpstr>
    </vt:vector>
  </TitlesOfParts>
  <Company>Universitaet Karlsruhe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R.Bonk</dc:creator>
  <cp:lastModifiedBy>Kohl, Manfred (IMT)</cp:lastModifiedBy>
  <cp:revision>460</cp:revision>
  <cp:lastPrinted>2015-10-02T17:45:17Z</cp:lastPrinted>
  <dcterms:created xsi:type="dcterms:W3CDTF">2010-01-08T09:05:51Z</dcterms:created>
  <dcterms:modified xsi:type="dcterms:W3CDTF">2015-10-05T08:50:00Z</dcterms:modified>
</cp:coreProperties>
</file>