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403" r:id="rId3"/>
    <p:sldId id="426" r:id="rId4"/>
    <p:sldId id="490" r:id="rId5"/>
    <p:sldId id="491" r:id="rId6"/>
    <p:sldId id="492" r:id="rId7"/>
    <p:sldId id="443" r:id="rId8"/>
    <p:sldId id="446" r:id="rId9"/>
    <p:sldId id="447" r:id="rId10"/>
    <p:sldId id="460" r:id="rId11"/>
    <p:sldId id="461" r:id="rId12"/>
    <p:sldId id="465" r:id="rId13"/>
    <p:sldId id="466" r:id="rId14"/>
    <p:sldId id="467" r:id="rId15"/>
    <p:sldId id="469" r:id="rId16"/>
    <p:sldId id="470" r:id="rId17"/>
    <p:sldId id="471" r:id="rId18"/>
    <p:sldId id="474" r:id="rId19"/>
    <p:sldId id="485" r:id="rId20"/>
    <p:sldId id="449" r:id="rId21"/>
    <p:sldId id="489" r:id="rId22"/>
    <p:sldId id="450" r:id="rId23"/>
    <p:sldId id="451" r:id="rId24"/>
    <p:sldId id="452" r:id="rId25"/>
    <p:sldId id="453" r:id="rId26"/>
    <p:sldId id="454" r:id="rId27"/>
    <p:sldId id="455" r:id="rId28"/>
    <p:sldId id="457" r:id="rId29"/>
    <p:sldId id="458" r:id="rId30"/>
    <p:sldId id="442" r:id="rId31"/>
    <p:sldId id="459" r:id="rId3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D"/>
    <a:srgbClr val="FFC94C"/>
    <a:srgbClr val="FFDC38"/>
    <a:srgbClr val="220060"/>
    <a:srgbClr val="262FDA"/>
    <a:srgbClr val="5A42BE"/>
    <a:srgbClr val="FBEEAD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4" autoAdjust="0"/>
    <p:restoredTop sz="93081" autoAdjust="0"/>
  </p:normalViewPr>
  <p:slideViewPr>
    <p:cSldViewPr>
      <p:cViewPr varScale="1">
        <p:scale>
          <a:sx n="128" d="100"/>
          <a:sy n="128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102278881806553E-2"/>
          <c:y val="2.6162999721497833E-2"/>
          <c:w val="0.70284581094030041"/>
          <c:h val="0.8131473276451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VCSEL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DML</c:v>
                </c:pt>
                <c:pt idx="1">
                  <c:v>Modulator</c:v>
                </c:pt>
                <c:pt idx="2">
                  <c:v>Detector</c:v>
                </c:pt>
                <c:pt idx="3">
                  <c:v>Total Interconnect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 NanoPhotonics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DML</c:v>
                </c:pt>
                <c:pt idx="1">
                  <c:v>Modulator</c:v>
                </c:pt>
                <c:pt idx="2">
                  <c:v>Detector</c:v>
                </c:pt>
                <c:pt idx="3">
                  <c:v>Total Interconnect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2</c:v>
                </c:pt>
                <c:pt idx="3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Plasmonics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DML</c:v>
                </c:pt>
                <c:pt idx="1">
                  <c:v>Modulator</c:v>
                </c:pt>
                <c:pt idx="2">
                  <c:v>Detector</c:v>
                </c:pt>
                <c:pt idx="3">
                  <c:v>Total Interconnect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5.0000000000000031E-2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67520"/>
        <c:axId val="106344448"/>
      </c:barChart>
      <c:catAx>
        <c:axId val="8386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344448"/>
        <c:crosses val="autoZero"/>
        <c:auto val="1"/>
        <c:lblAlgn val="ctr"/>
        <c:lblOffset val="100"/>
        <c:noMultiLvlLbl val="0"/>
      </c:catAx>
      <c:valAx>
        <c:axId val="106344448"/>
        <c:scaling>
          <c:orientation val="minMax"/>
          <c:max val="12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de-DE"/>
          </a:p>
        </c:txPr>
        <c:crossAx val="83867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0.17363</cdr:y>
    </cdr:from>
    <cdr:to>
      <cdr:x>0.06349</cdr:x>
      <cdr:y>0.69453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4352"/>
          <a:ext cx="419100" cy="154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100" b="1"/>
            <a:t>ENERGY </a:t>
          </a:r>
          <a:r>
            <a:rPr lang="en-US" sz="1100" b="1">
              <a:latin typeface="+mn-lt"/>
              <a:ea typeface="+mn-ea"/>
              <a:cs typeface="+mn-cs"/>
            </a:rPr>
            <a:t>fJ</a:t>
          </a:r>
          <a:r>
            <a:rPr lang="en-US" sz="1100" b="1"/>
            <a:t>/bit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7DDC575-7803-4DCE-91B3-E4E458132818}" type="slidenum">
              <a:rPr lang="en-US" altLang="de-DE" sz="1000" b="0">
                <a:solidFill>
                  <a:schemeClr val="tx1"/>
                </a:solidFill>
                <a:latin typeface="Tahoma" pitchFamily="34" charset="0"/>
              </a:rPr>
              <a:pPr algn="r"/>
              <a:t>‹Nr.›</a:t>
            </a:fld>
            <a:endParaRPr lang="en-US" altLang="de-DE" sz="10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16" tIns="44414" rIns="90416" bIns="44414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de-DE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225407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984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6819F1D-DB42-4C75-9641-C9899A277292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3B15D704-5630-4CDC-A1E0-43B29DA3FDD2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DBF8A7D-19F2-4A26-A291-4A3395DB984E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8575031-73B0-48F6-8BF8-20F296BEEF5D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71DAF7D-17EC-4C6E-82D6-363D5641FF98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9E66E07-D062-409C-B75C-C8F894F950D4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839F458-101F-452F-805B-929C6694254B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0FA81E11-3CA1-46E9-8873-2AC3F4674AD0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589588" y="6397625"/>
            <a:ext cx="4275137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0005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1143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028700" indent="-171450">
              <a:spcBef>
                <a:spcPct val="30000"/>
              </a:spcBef>
              <a:buSzPct val="10000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259F18E-E495-4BB4-A273-8BCD2927BBE9}" type="slidenum">
              <a:rPr lang="el-GR" altLang="el-GR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l-GR" altLang="el-G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987425" y="3200400"/>
            <a:ext cx="78914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mtClean="0">
              <a:latin typeface="Arial" pitchFamily="34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11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11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11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mtClean="0">
              <a:latin typeface="Arial" pitchFamily="34" charset="0"/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539750" y="333375"/>
            <a:ext cx="6567488" cy="1154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Final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/>
              <a:t>October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2015,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2247425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293784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260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53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02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F400B0-C7BD-4B32-B782-3524CB955C8A}" type="slidenum">
              <a:rPr lang="en-US" altLang="de-DE" sz="1400"/>
              <a:pPr/>
              <a:t>‹Nr.›</a:t>
            </a:fld>
            <a:endParaRPr lang="en-US" altLang="de-DE" sz="1400"/>
          </a:p>
        </p:txBody>
      </p:sp>
      <p:graphicFrame>
        <p:nvGraphicFramePr>
          <p:cNvPr id="103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1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de-DE" sz="2000">
                <a:solidFill>
                  <a:schemeClr val="bg1"/>
                </a:solidFill>
              </a:rPr>
              <a:t>Work Package 2 Presentation</a:t>
            </a:r>
          </a:p>
          <a:p>
            <a:pPr algn="ctr">
              <a:spcAft>
                <a:spcPts val="600"/>
              </a:spcAft>
            </a:pPr>
            <a:r>
              <a:rPr lang="en-US" altLang="de-DE" sz="2000">
                <a:solidFill>
                  <a:schemeClr val="bg1"/>
                </a:solidFill>
              </a:rPr>
              <a:t>“Project NAVOLCHI”</a:t>
            </a:r>
          </a:p>
          <a:p>
            <a:pPr algn="ctr">
              <a:spcAft>
                <a:spcPts val="600"/>
              </a:spcAft>
            </a:pPr>
            <a:r>
              <a:rPr lang="en-US" altLang="de-DE" sz="2000">
                <a:solidFill>
                  <a:schemeClr val="bg1"/>
                </a:solidFill>
              </a:rPr>
              <a:t>Ioannis Tomkos</a:t>
            </a:r>
          </a:p>
          <a:p>
            <a:pPr algn="ctr">
              <a:spcAft>
                <a:spcPts val="600"/>
              </a:spcAft>
            </a:pPr>
            <a:r>
              <a:rPr lang="en-US" altLang="de-DE" sz="2000">
                <a:solidFill>
                  <a:schemeClr val="bg1"/>
                </a:solidFill>
              </a:rPr>
              <a:t>Athens Information Technology, GR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Task 2.2 Modeling of the integrated system</a:t>
            </a:r>
            <a:endParaRPr lang="el-GR" altLang="de-DE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688" y="1268413"/>
            <a:ext cx="8382000" cy="4719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/>
              <a:t>3 simulation models have been developed and the corresponding systems have been evaluated:</a:t>
            </a:r>
          </a:p>
          <a:p>
            <a:pPr eaLnBrk="1" hangingPunct="1"/>
            <a:endParaRPr lang="en-US" altLang="de-DE"/>
          </a:p>
          <a:p>
            <a:pPr eaLnBrk="1" hangingPunct="1">
              <a:spcBef>
                <a:spcPts val="800"/>
              </a:spcBef>
              <a:buClr>
                <a:srgbClr val="00007D"/>
              </a:buClr>
            </a:pPr>
            <a:r>
              <a:rPr lang="en-US" altLang="el-GR"/>
              <a:t>Scenario 1</a:t>
            </a:r>
            <a:r>
              <a:rPr lang="en-US" altLang="el-GR" b="0"/>
              <a:t>: A </a:t>
            </a:r>
            <a:r>
              <a:rPr lang="en-US" altLang="el-GR"/>
              <a:t>directly modulated laser </a:t>
            </a:r>
            <a:r>
              <a:rPr lang="en-US" altLang="el-GR" b="0"/>
              <a:t>(DML) - based system in which the data are applied directly on the driving current of the metallo-dielectric laser source to produce NRZ OOK </a:t>
            </a:r>
            <a:r>
              <a:rPr lang="el-GR" altLang="el-GR" b="0"/>
              <a:t>s</a:t>
            </a:r>
            <a:r>
              <a:rPr lang="en-US" altLang="el-GR" b="0"/>
              <a:t>ignals</a:t>
            </a:r>
            <a:r>
              <a:rPr lang="en-US" altLang="el-GR"/>
              <a:t> </a:t>
            </a:r>
            <a:endParaRPr lang="en-US" altLang="el-GR" b="0"/>
          </a:p>
          <a:p>
            <a:pPr eaLnBrk="1" hangingPunct="1">
              <a:spcBef>
                <a:spcPts val="800"/>
              </a:spcBef>
              <a:buClr>
                <a:srgbClr val="00007D"/>
              </a:buClr>
            </a:pPr>
            <a:endParaRPr lang="en-US" altLang="el-GR" b="0"/>
          </a:p>
          <a:p>
            <a:pPr eaLnBrk="1" hangingPunct="1">
              <a:spcBef>
                <a:spcPts val="800"/>
              </a:spcBef>
              <a:buClr>
                <a:srgbClr val="00007D"/>
              </a:buClr>
            </a:pPr>
            <a:r>
              <a:rPr lang="en-US" altLang="el-GR"/>
              <a:t>Scenario 2</a:t>
            </a:r>
            <a:r>
              <a:rPr lang="en-US" altLang="el-GR" b="0"/>
              <a:t>: A </a:t>
            </a:r>
            <a:r>
              <a:rPr lang="en-US" altLang="el-GR"/>
              <a:t>differential phase shift keying </a:t>
            </a:r>
            <a:r>
              <a:rPr lang="en-US" altLang="el-GR" b="0"/>
              <a:t>(DPSK) transmitter, utilizing the plasmonic MZM driven by the metallo dielectric laser source in continuous wave (CW) mode and with differential phase shift keying (DPSK) detection based on a passive delay line interferometer (DLI) at the receiver </a:t>
            </a:r>
          </a:p>
          <a:p>
            <a:pPr eaLnBrk="1" hangingPunct="1">
              <a:spcBef>
                <a:spcPts val="800"/>
              </a:spcBef>
              <a:buClr>
                <a:srgbClr val="00007D"/>
              </a:buClr>
            </a:pPr>
            <a:endParaRPr lang="en-US" altLang="el-GR" b="0"/>
          </a:p>
          <a:p>
            <a:pPr eaLnBrk="1" hangingPunct="1">
              <a:spcBef>
                <a:spcPts val="800"/>
              </a:spcBef>
              <a:buClr>
                <a:srgbClr val="00007D"/>
              </a:buClr>
            </a:pPr>
            <a:r>
              <a:rPr lang="en-US" altLang="el-GR"/>
              <a:t>Scenario 3</a:t>
            </a:r>
            <a:r>
              <a:rPr lang="en-US" altLang="el-GR" b="0"/>
              <a:t>: An </a:t>
            </a:r>
            <a:r>
              <a:rPr lang="en-US" altLang="el-GR"/>
              <a:t>intensity modulation</a:t>
            </a:r>
            <a:r>
              <a:rPr lang="en-US" altLang="el-GR" b="0"/>
              <a:t> transmitter (N</a:t>
            </a:r>
            <a:r>
              <a:rPr lang="el-GR" altLang="el-GR" b="0"/>
              <a:t>R</a:t>
            </a:r>
            <a:r>
              <a:rPr lang="en-US" altLang="el-GR" b="0"/>
              <a:t>Z OOK) utilizing the MZM and the laser source in CW mode, with direct detection at the receiver</a:t>
            </a:r>
          </a:p>
          <a:p>
            <a:pPr eaLnBrk="1" hangingPunct="1">
              <a:buFont typeface="Arial" pitchFamily="34" charset="0"/>
              <a:buChar char="•"/>
            </a:pPr>
            <a:endParaRPr lang="el-GR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362950" cy="38862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altLang="el-GR" sz="2600" smtClean="0"/>
              <a:t>A directly modulated metallo-dielectric laser (DML) -   based system</a:t>
            </a:r>
          </a:p>
          <a:p>
            <a:pPr marL="0" indent="7938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smtClean="0"/>
          </a:p>
          <a:p>
            <a:pPr marL="341313" indent="-334963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smtClean="0"/>
          </a:p>
          <a:p>
            <a:pPr marL="341313" indent="-334963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5" b="35553"/>
          <a:stretch>
            <a:fillRect/>
          </a:stretch>
        </p:blipFill>
        <p:spPr bwMode="auto">
          <a:xfrm>
            <a:off x="150813" y="2760663"/>
            <a:ext cx="8813800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2795" b="355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Scenario 1: Directly modulated laser</a:t>
            </a:r>
            <a:endParaRPr lang="el-GR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C:\Users\thymios Lallas\Desktop\DML curves updated v2\BER vs received power for various responsivi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4797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39725" y="5373688"/>
            <a:ext cx="449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de-DE">
                <a:latin typeface="Times New Roman" pitchFamily="18" charset="0"/>
                <a:cs typeface="Times New Roman" pitchFamily="18" charset="0"/>
              </a:rPr>
              <a:t>BER vs rec. power at various responsivities </a:t>
            </a:r>
            <a:endParaRPr lang="el-GR" altLang="de-DE"/>
          </a:p>
        </p:txBody>
      </p:sp>
      <p:pic>
        <p:nvPicPr>
          <p:cNvPr id="20484" name="Picture 11" descr="C:\Users\thymios Lallas\Desktop\DML curves updated v2\BER vs received power for various Rx El. LPF BW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592263"/>
            <a:ext cx="41957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435600" y="5219700"/>
            <a:ext cx="3517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de-DE" sz="1400">
                <a:latin typeface="Times New Roman" pitchFamily="18" charset="0"/>
                <a:cs typeface="Times New Roman" pitchFamily="18" charset="0"/>
              </a:rPr>
              <a:t>BER vs rec. power at various Rx LPF BWs </a:t>
            </a:r>
            <a:endParaRPr lang="el-GR" altLang="de-DE" sz="1400"/>
          </a:p>
        </p:txBody>
      </p:sp>
      <p:sp>
        <p:nvSpPr>
          <p:cNvPr id="204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50" y="0"/>
            <a:ext cx="4799013" cy="9112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3200" smtClean="0">
                <a:ea typeface="ＭＳ Ｐゴシック" pitchFamily="34" charset="-128"/>
              </a:rPr>
              <a:t>Scenario-1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229600" cy="13716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mtClean="0">
                <a:ea typeface="ＭＳ Ｐゴシック" pitchFamily="34" charset="-128"/>
              </a:rPr>
              <a:t>Scenario-2</a:t>
            </a:r>
            <a:br>
              <a:rPr lang="en-US" altLang="el-GR" smtClean="0">
                <a:ea typeface="ＭＳ Ｐゴシック" pitchFamily="34" charset="-128"/>
              </a:rPr>
            </a:br>
            <a:r>
              <a:rPr lang="en-US" altLang="el-GR" sz="2600" smtClean="0">
                <a:ea typeface="ＭＳ Ｐゴシック" pitchFamily="34" charset="-128"/>
              </a:rPr>
              <a:t>Externally, phase modulated MZM (DPSK) via metallo-dielectric laser in CW (EML) - based system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24063"/>
            <a:ext cx="8362950" cy="892175"/>
          </a:xfrm>
        </p:spPr>
        <p:txBody>
          <a:bodyPr/>
          <a:lstStyle/>
          <a:p>
            <a:pPr marL="0" indent="3175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altLang="el-GR" sz="2600" smtClean="0"/>
              <a:t>2 cases examined: with or without plasmonic preamplifier prior to detector</a:t>
            </a:r>
          </a:p>
          <a:p>
            <a:pPr marL="0" indent="3175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600" smtClean="0"/>
          </a:p>
          <a:p>
            <a:pPr marL="0" indent="7938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smtClean="0"/>
          </a:p>
          <a:p>
            <a:pPr marL="341313" indent="-334963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smtClean="0"/>
          </a:p>
          <a:p>
            <a:pPr marL="341313" indent="-334963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smtClean="0"/>
          </a:p>
        </p:txBody>
      </p:sp>
      <p:pic>
        <p:nvPicPr>
          <p:cNvPr id="22532" name="Picture 4" descr="C:\Users\thymios Lallas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911475"/>
            <a:ext cx="67675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9750" y="5661025"/>
            <a:ext cx="8301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1400" b="0"/>
              <a:t>This scenario assumes a PIN detector and has a DI in front of it for decoding (having 6dB loss)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8" y="257175"/>
            <a:ext cx="8229600" cy="13716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mtClean="0">
                <a:ea typeface="ＭＳ Ｐゴシック" pitchFamily="34" charset="-128"/>
              </a:rPr>
              <a:t>Scenario-3</a:t>
            </a:r>
            <a:br>
              <a:rPr lang="en-US" altLang="el-GR" smtClean="0">
                <a:ea typeface="ＭＳ Ｐゴシック" pitchFamily="34" charset="-128"/>
              </a:rPr>
            </a:br>
            <a:r>
              <a:rPr lang="en-US" altLang="el-GR" sz="2600" smtClean="0">
                <a:ea typeface="ＭＳ Ｐゴシック" pitchFamily="34" charset="-128"/>
              </a:rPr>
              <a:t>Externally, amplitude modulated MZM (OOK) via metallo-dielectric laser in CW (EML) - based system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2950" cy="1431925"/>
          </a:xfrm>
        </p:spPr>
        <p:txBody>
          <a:bodyPr/>
          <a:lstStyle/>
          <a:p>
            <a:pPr marL="0" indent="3175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600" dirty="0" smtClean="0"/>
          </a:p>
          <a:p>
            <a:pPr marL="0" indent="3175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altLang="el-GR" sz="2600" dirty="0" smtClean="0"/>
              <a:t>2 cases examined: with or without </a:t>
            </a:r>
            <a:r>
              <a:rPr lang="en-US" altLang="el-GR" sz="2600" dirty="0" err="1" smtClean="0"/>
              <a:t>plasmonic</a:t>
            </a:r>
            <a:r>
              <a:rPr lang="en-US" altLang="el-GR" sz="2600" dirty="0" smtClean="0"/>
              <a:t> preamplifier prior to detector</a:t>
            </a:r>
          </a:p>
          <a:p>
            <a:pPr marL="0" indent="3175" eaLnBrk="1" hangingPunct="1"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600" dirty="0" smtClean="0"/>
          </a:p>
          <a:p>
            <a:pPr marL="0" indent="7938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dirty="0" smtClean="0"/>
          </a:p>
          <a:p>
            <a:pPr marL="341313" indent="-334963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dirty="0" smtClean="0"/>
          </a:p>
          <a:p>
            <a:pPr marL="341313" indent="-334963" eaLnBrk="1" hangingPunct="1">
              <a:lnSpc>
                <a:spcPct val="90000"/>
              </a:lnSpc>
              <a:spcBef>
                <a:spcPts val="600"/>
              </a:spcBef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altLang="el-GR" sz="2400" dirty="0" smtClean="0"/>
          </a:p>
        </p:txBody>
      </p:sp>
      <p:pic>
        <p:nvPicPr>
          <p:cNvPr id="24580" name="Picture 4" descr="C:\Users\thymios Lallas\Desktop\Untitl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79533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8" y="0"/>
            <a:ext cx="7356475" cy="93821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2600" smtClean="0">
                <a:ea typeface="ＭＳ Ｐゴシック" pitchFamily="34" charset="-128"/>
              </a:rPr>
              <a:t>EML scenarios device characteristic tables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4985" r="20018" b="54843"/>
          <a:stretch>
            <a:fillRect/>
          </a:stretch>
        </p:blipFill>
        <p:spPr bwMode="auto">
          <a:xfrm>
            <a:off x="0" y="836613"/>
            <a:ext cx="4572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03" t="4985" r="20018" b="548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959" r="25003" b="59790"/>
          <a:stretch>
            <a:fillRect/>
          </a:stretch>
        </p:blipFill>
        <p:spPr bwMode="auto">
          <a:xfrm>
            <a:off x="4356100" y="2997200"/>
            <a:ext cx="478790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47" t="4959" r="25003" b="597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74" descr="Untitle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31958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2813" cy="9112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3200" smtClean="0">
                <a:ea typeface="ＭＳ Ｐゴシック" pitchFamily="34" charset="-128"/>
              </a:rPr>
              <a:t>EML scenarios results: without amplifier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15900" y="981075"/>
            <a:ext cx="86407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36638" indent="-4572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BER performance at specified bitrate (7.2Gbps) is estimated for maximum overall losses that the system can handle, for range of values of various critical parameters: 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AutoNum type="arabicPeriod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CW laser output powers (no booster amplifier between CW and MZM) 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AutoNum type="arabicPeriod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MZM overall losses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AutoNum type="arabicPeriod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Detector responsivities (range covers both conventional Si/Ge and plasmonic detectors)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AutoNum type="arabicPeriod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Amplified input powers to MZM (booster amplifier is placed between CW and MZM ) 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AutoNum type="arabicPeriod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Other system bitrates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AutoNum type="arabicPeriod"/>
            </a:pPr>
            <a:endParaRPr lang="en-US" altLang="el-GR" sz="200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en-US" altLang="el-GR" sz="2000">
                <a:solidFill>
                  <a:srgbClr val="000000"/>
                </a:solidFill>
                <a:ea typeface="Droid Sans Fallback"/>
                <a:cs typeface="Droid Sans Fallback"/>
              </a:rPr>
              <a:t>For measuring BER performance versus interconnection distance at specified bitrate and other bitrates, data values of interconnection loss in dB/mm and typical ranges of chip to chip distances were assumed.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0"/>
            <a:ext cx="37084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33938" y="1125538"/>
            <a:ext cx="2962275" cy="5969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1400" smtClean="0">
                <a:ea typeface="ＭＳ Ｐゴシック" pitchFamily="34" charset="-128"/>
              </a:rPr>
              <a:t>At const system bitrate:7.2Gbps</a:t>
            </a:r>
            <a:br>
              <a:rPr lang="en-US" altLang="el-GR" sz="1400" smtClean="0">
                <a:ea typeface="ＭＳ Ｐゴシック" pitchFamily="34" charset="-128"/>
              </a:rPr>
            </a:br>
            <a:r>
              <a:rPr lang="en-US" altLang="el-GR" sz="1400" smtClean="0">
                <a:ea typeface="ＭＳ Ｐゴシック" pitchFamily="34" charset="-128"/>
              </a:rPr>
              <a:t>CW laser power 10dBm</a:t>
            </a:r>
            <a:br>
              <a:rPr lang="en-US" altLang="el-GR" sz="1400" smtClean="0">
                <a:ea typeface="ＭＳ Ｐゴシック" pitchFamily="34" charset="-128"/>
              </a:rPr>
            </a:br>
            <a:r>
              <a:rPr lang="en-US" altLang="el-GR" sz="1400" smtClean="0">
                <a:ea typeface="ＭＳ Ｐゴシック" pitchFamily="34" charset="-128"/>
              </a:rPr>
              <a:t>and 0.4A/W Rx responsivity</a:t>
            </a: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0813" y="115888"/>
            <a:ext cx="600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2400"/>
              <a:t>Scenario 2: EML DPSK without amplifier</a:t>
            </a:r>
            <a:endParaRPr lang="el-GR" altLang="de-DE" sz="240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4838"/>
            <a:ext cx="45339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746625"/>
            <a:ext cx="2963862" cy="5984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1400" smtClean="0">
                <a:ea typeface="ＭＳ Ｐゴシック" pitchFamily="34" charset="-128"/>
              </a:rPr>
              <a:t>At const system bitrate:7.2Gbps</a:t>
            </a:r>
            <a:br>
              <a:rPr lang="en-US" altLang="el-GR" sz="1400" smtClean="0">
                <a:ea typeface="ＭＳ Ｐゴシック" pitchFamily="34" charset="-128"/>
              </a:rPr>
            </a:br>
            <a:r>
              <a:rPr lang="en-US" altLang="el-GR" sz="1400" smtClean="0">
                <a:ea typeface="ＭＳ Ｐゴシック" pitchFamily="34" charset="-128"/>
              </a:rPr>
              <a:t>CW laser power 10dBm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5240338"/>
            <a:ext cx="2962275" cy="5984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1400" smtClean="0">
                <a:ea typeface="ＭＳ Ｐゴシック" pitchFamily="34" charset="-128"/>
              </a:rPr>
              <a:t>At const system bitrate:7.2Gbps</a:t>
            </a:r>
            <a:br>
              <a:rPr lang="en-US" altLang="el-GR" sz="1400" smtClean="0">
                <a:ea typeface="ＭＳ Ｐゴシック" pitchFamily="34" charset="-128"/>
              </a:rPr>
            </a:br>
            <a:r>
              <a:rPr lang="en-US" altLang="el-GR" sz="1400" smtClean="0">
                <a:ea typeface="ＭＳ Ｐゴシック" pitchFamily="34" charset="-128"/>
              </a:rPr>
              <a:t>CW laser power 10dBm</a:t>
            </a:r>
            <a:br>
              <a:rPr lang="en-US" altLang="el-GR" sz="1400" smtClean="0">
                <a:ea typeface="ＭＳ Ｐゴシック" pitchFamily="34" charset="-128"/>
              </a:rPr>
            </a:br>
            <a:r>
              <a:rPr lang="en-US" altLang="el-GR" sz="1400" smtClean="0">
                <a:ea typeface="ＭＳ Ｐゴシック" pitchFamily="34" charset="-128"/>
              </a:rPr>
              <a:t>and 0.4A/W Rx responsivity</a:t>
            </a:r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60338" y="115888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2400"/>
              <a:t>Scenario 3: EML OOK without amplifier</a:t>
            </a:r>
            <a:endParaRPr lang="el-GR" altLang="de-DE" sz="2400"/>
          </a:p>
        </p:txBody>
      </p:sp>
      <p:sp>
        <p:nvSpPr>
          <p:cNvPr id="337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18038" y="1196975"/>
            <a:ext cx="3448050" cy="5969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l-GR" sz="1400" smtClean="0">
                <a:ea typeface="ＭＳ Ｐゴシック" pitchFamily="34" charset="-128"/>
              </a:rPr>
              <a:t>At constant system bitrate:7.2Gbps</a:t>
            </a:r>
            <a:br>
              <a:rPr lang="en-US" altLang="el-GR" sz="1400" smtClean="0">
                <a:ea typeface="ＭＳ Ｐゴシック" pitchFamily="34" charset="-128"/>
              </a:rPr>
            </a:br>
            <a:r>
              <a:rPr lang="en-US" altLang="el-GR" sz="1400" smtClean="0">
                <a:ea typeface="ＭＳ Ｐゴシック" pitchFamily="34" charset="-128"/>
              </a:rPr>
              <a:t>for various responsivity</a:t>
            </a:r>
          </a:p>
        </p:txBody>
      </p:sp>
      <p:pic>
        <p:nvPicPr>
          <p:cNvPr id="33797" name="Picture 9" descr="E:\MORE SLIDES\BER vs loss margin for MZ losses-OOK no amp 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36195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E:\MORE SLIDES\BER vs loss margin for RESPONSIVITIES-OOK no amp 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36613"/>
            <a:ext cx="42672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l-GR" sz="2600">
                <a:solidFill>
                  <a:srgbClr val="000000"/>
                </a:solidFill>
                <a:ea typeface="Droid Sans Fallback"/>
                <a:cs typeface="Droid Sans Fallback"/>
              </a:rPr>
              <a:t>Conclusions from the T2.2</a:t>
            </a:r>
            <a:r>
              <a:rPr lang="el-GR" altLang="el-GR" sz="2600">
                <a:solidFill>
                  <a:srgbClr val="000000"/>
                </a:solidFill>
                <a:ea typeface="Droid Sans Fallback"/>
                <a:cs typeface="Droid Sans Fallback"/>
              </a:rPr>
              <a:t> </a:t>
            </a:r>
            <a:r>
              <a:rPr lang="en-US" altLang="el-GR" sz="2600">
                <a:solidFill>
                  <a:srgbClr val="000000"/>
                </a:solidFill>
                <a:ea typeface="Droid Sans Fallback"/>
                <a:cs typeface="Droid Sans Fallback"/>
              </a:rPr>
              <a:t>studies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5763" y="1196975"/>
            <a:ext cx="836295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en-US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Directly modulated (DML) scenario shows poor BER performance for such low operating laser powers (40uW)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endParaRPr lang="en-US" altLang="el-GR" sz="120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en-US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Externally modulated (EML) scenario shows better BER performances than DML (at </a:t>
            </a:r>
            <a:r>
              <a:rPr lang="el-GR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a</a:t>
            </a:r>
            <a:r>
              <a:rPr lang="en-US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n extra cost…)</a:t>
            </a:r>
            <a:endParaRPr lang="el-GR" altLang="el-GR" sz="240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en-US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Performance can be further improved by reducing MZM total losses, especially when system is to be operated at higher than default bit rate (7.2Gbps)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endParaRPr lang="en-US" altLang="el-GR" sz="1200">
              <a:solidFill>
                <a:srgbClr val="000000"/>
              </a:solidFill>
              <a:ea typeface="Droid Sans Fallback"/>
              <a:cs typeface="Droid Sans Fallback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en-US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In either case the performance can be greatly enhanced by placing a plasmonic amplifier prior to detector. Howe</a:t>
            </a:r>
            <a:r>
              <a:rPr lang="el-GR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v</a:t>
            </a:r>
            <a:r>
              <a:rPr lang="en-US" altLang="el-GR" sz="2400">
                <a:solidFill>
                  <a:srgbClr val="000000"/>
                </a:solidFill>
                <a:ea typeface="Droid Sans Fallback"/>
                <a:cs typeface="Droid Sans Fallback"/>
              </a:rPr>
              <a:t>er the technology to realize plasmonic amplifiers is still immature.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7163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1323975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2112963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2901950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3690938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1481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46053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50625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197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rabicPeriod"/>
            </a:pPr>
            <a:r>
              <a:rPr lang="en-US" altLang="de-DE" sz="2000"/>
              <a:t>WP2 Position in Project</a:t>
            </a:r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endParaRPr lang="en-US" altLang="de-DE" sz="2000"/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r>
              <a:rPr lang="en-US" altLang="de-DE" sz="2000"/>
              <a:t>Scope/Objectives</a:t>
            </a:r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endParaRPr lang="en-US" altLang="de-DE" sz="2000"/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r>
              <a:rPr lang="en-US" altLang="de-DE" sz="2000"/>
              <a:t>Tasks</a:t>
            </a:r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endParaRPr lang="en-US" altLang="de-DE" sz="2000"/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r>
              <a:rPr lang="en-US" altLang="de-DE" sz="2000"/>
              <a:t>Milestones and Deliverables</a:t>
            </a:r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endParaRPr lang="en-US" altLang="de-DE" sz="2000"/>
          </a:p>
          <a:p>
            <a:pPr eaLnBrk="1" hangingPunct="1">
              <a:spcAft>
                <a:spcPct val="20000"/>
              </a:spcAft>
              <a:buFontTx/>
              <a:buAutoNum type="arabicPeriod"/>
            </a:pPr>
            <a:r>
              <a:rPr lang="en-US" altLang="de-DE" sz="2000"/>
              <a:t>Summary</a:t>
            </a:r>
          </a:p>
        </p:txBody>
      </p:sp>
      <p:sp>
        <p:nvSpPr>
          <p:cNvPr id="717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n-US" altLang="de-DE" sz="320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56550" cy="796925"/>
          </a:xfrm>
        </p:spPr>
        <p:txBody>
          <a:bodyPr/>
          <a:lstStyle/>
          <a:p>
            <a:r>
              <a:rPr lang="en-GB" altLang="de-DE" smtClean="0">
                <a:ea typeface="ＭＳ Ｐゴシック" pitchFamily="34" charset="-128"/>
              </a:rPr>
              <a:t>Task 2.4 Techno-economical study</a:t>
            </a:r>
            <a:endParaRPr lang="el-GR" altLang="de-DE" smtClean="0">
              <a:ea typeface="ＭＳ Ｐゴシック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98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altLang="de-DE" sz="2400" smtClean="0">
                <a:ea typeface="ＭＳ Ｐゴシック" pitchFamily="34" charset="-128"/>
              </a:rPr>
              <a:t>A techno-economical evaluation of chip interconnects with respect to their cost and power consumption has been performed</a:t>
            </a:r>
          </a:p>
          <a:p>
            <a:pPr>
              <a:buFont typeface="Arial" pitchFamily="34" charset="0"/>
              <a:buChar char="•"/>
            </a:pPr>
            <a:endParaRPr lang="en-US" altLang="de-DE" sz="240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de-DE" sz="2400" smtClean="0">
                <a:ea typeface="ＭＳ Ｐゴシック" pitchFamily="34" charset="-128"/>
              </a:rPr>
              <a:t>A comparison among conventional electronic CMOS, photonic and the NAVOLCHI project interconnect approach was attempted, on the basis of energy efficiency and implementation issues</a:t>
            </a:r>
          </a:p>
          <a:p>
            <a:pPr>
              <a:buFont typeface="Arial" pitchFamily="34" charset="0"/>
              <a:buChar char="•"/>
            </a:pPr>
            <a:endParaRPr lang="en-US" altLang="de-DE" sz="240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de-DE" sz="2400" smtClean="0">
                <a:ea typeface="ＭＳ Ｐゴシック" pitchFamily="34" charset="-128"/>
              </a:rPr>
              <a:t>The comparison was performed for each of the components comprising the interconnect system</a:t>
            </a:r>
          </a:p>
          <a:p>
            <a:pPr lvl="1">
              <a:buFont typeface="Arial" pitchFamily="34" charset="0"/>
              <a:buChar char="•"/>
            </a:pPr>
            <a:r>
              <a:rPr lang="en-US" altLang="de-DE" sz="2400" smtClean="0">
                <a:ea typeface="ＭＳ Ｐゴシック" pitchFamily="34" charset="-128"/>
              </a:rPr>
              <a:t>Both active (transmitters, receivers) and passive modules (waveguides, couplers) were evaluated in terms of their energy efficiency</a:t>
            </a:r>
            <a:endParaRPr lang="el-GR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82550"/>
            <a:ext cx="5472113" cy="609600"/>
          </a:xfrm>
        </p:spPr>
        <p:txBody>
          <a:bodyPr/>
          <a:lstStyle/>
          <a:p>
            <a:r>
              <a:rPr lang="en-US" altLang="de-DE" smtClean="0">
                <a:solidFill>
                  <a:srgbClr val="220060"/>
                </a:solidFill>
                <a:ea typeface="ＭＳ Ｐゴシック" pitchFamily="34" charset="-128"/>
              </a:rPr>
              <a:t>Energy efficiency of photonic and electronic interconnects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5487988"/>
            <a:ext cx="8785225" cy="604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altLang="de-DE" sz="1600" smtClean="0">
                <a:ea typeface="ＭＳ Ｐゴシック" pitchFamily="34" charset="-128"/>
              </a:rPr>
              <a:t>Source: </a:t>
            </a:r>
          </a:p>
          <a:p>
            <a:pPr>
              <a:lnSpc>
                <a:spcPct val="70000"/>
              </a:lnSpc>
            </a:pPr>
            <a:r>
              <a:rPr lang="en-US" altLang="de-DE" sz="1400" smtClean="0">
                <a:ea typeface="ＭＳ Ｐゴシック" pitchFamily="34" charset="-128"/>
              </a:rPr>
              <a:t>ASCAC Subcommittee for the Top Ten Exascale Research Challenges, US Dept Of Energy report, Feb 2014</a:t>
            </a:r>
          </a:p>
        </p:txBody>
      </p:sp>
      <p:pic>
        <p:nvPicPr>
          <p:cNvPr id="757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92225"/>
            <a:ext cx="63357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56550" cy="796925"/>
          </a:xfrm>
        </p:spPr>
        <p:txBody>
          <a:bodyPr/>
          <a:lstStyle/>
          <a:p>
            <a:r>
              <a:rPr lang="en-GB" altLang="de-DE" smtClean="0">
                <a:ea typeface="ＭＳ Ｐゴシック" pitchFamily="34" charset="-128"/>
              </a:rPr>
              <a:t>Roadmap &amp; energy efficiency comparison of different chip interconnect technologies </a:t>
            </a:r>
            <a:endParaRPr lang="el-GR" altLang="de-DE" smtClean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930275"/>
          <a:ext cx="8569325" cy="5091113"/>
        </p:xfrm>
        <a:graphic>
          <a:graphicData uri="http://schemas.openxmlformats.org/drawingml/2006/table">
            <a:tbl>
              <a:tblPr/>
              <a:tblGrid>
                <a:gridCol w="1165225"/>
                <a:gridCol w="1030288"/>
                <a:gridCol w="965200"/>
                <a:gridCol w="935037"/>
                <a:gridCol w="1117600"/>
                <a:gridCol w="1117600"/>
                <a:gridCol w="1157288"/>
                <a:gridCol w="1081087"/>
              </a:tblGrid>
              <a:tr h="427038"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Year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Node techn. (nm)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efficiency in pJ/bit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Optical technology roadmap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524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Navolchi (hybrid)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IBM optical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STmicro optical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CMOS convent. (ITRS projected)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Navolchi (hybrid)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Optical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2013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10-20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‹25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30-40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Cu/VCSEL for 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Backplane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AOC and VCSEL Backplane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365125"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2015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8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 Ph for Backplane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5746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2016/2017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22/20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4.4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11-8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 Ph for interposer and Board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841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2018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Cu/VCSEL and Si Ph. for 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Backplane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46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2019/2020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17/15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~1-2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~1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‹1.7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4.5-3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 Ph on chip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1985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2021-2024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14-11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Cu/VCSEL and Si Ph. for Board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92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2025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~0.5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1.3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 Ph. Onto chip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92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beyond</a:t>
                      </a:r>
                      <a:endParaRPr kumimoji="0" lang="el-GR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9-5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~0.05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5470" marR="554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650" cy="796925"/>
          </a:xfrm>
        </p:spPr>
        <p:txBody>
          <a:bodyPr/>
          <a:lstStyle/>
          <a:p>
            <a:r>
              <a:rPr lang="en-GB" altLang="de-DE" smtClean="0">
                <a:ea typeface="ＭＳ Ｐゴシック" pitchFamily="34" charset="-128"/>
              </a:rPr>
              <a:t>Photonic and Plasmonic DM Sources</a:t>
            </a:r>
            <a:endParaRPr lang="el-GR" altLang="de-DE" smtClean="0">
              <a:ea typeface="ＭＳ Ｐゴシック" pitchFamily="34" charset="-128"/>
            </a:endParaRPr>
          </a:p>
        </p:txBody>
      </p:sp>
      <p:graphicFrame>
        <p:nvGraphicFramePr>
          <p:cNvPr id="42083" name="Group 99"/>
          <p:cNvGraphicFramePr>
            <a:graphicFrameLocks noGrp="1"/>
          </p:cNvGraphicFramePr>
          <p:nvPr/>
        </p:nvGraphicFramePr>
        <p:xfrm>
          <a:off x="828675" y="836613"/>
          <a:ext cx="7920038" cy="5567362"/>
        </p:xfrm>
        <a:graphic>
          <a:graphicData uri="http://schemas.openxmlformats.org/drawingml/2006/table">
            <a:tbl>
              <a:tblPr/>
              <a:tblGrid>
                <a:gridCol w="1843088"/>
                <a:gridCol w="2420937"/>
                <a:gridCol w="1695450"/>
                <a:gridCol w="1960563"/>
              </a:tblGrid>
              <a:tr h="179388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SOURCES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consumption 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 rate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69863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VCSEL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71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77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VCSEL 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[14]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140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VSCEL 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34Gbps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[18]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158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VCSEL 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[19]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203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VCSEL 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38Gbps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[20]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57163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SILICON NANOPHOTONIC SOURCES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crystal nanocavity laser w/wo QD gain region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[21]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8.76fJ/bit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InGaAsP/InP buried heterostructure photonic crystal (PhC) laser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[22]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4.4fJ/bit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PhC laser LEAP (Lambda-Scale Embedded Active Region Photonic-Crystal)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[23]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8.76fJ/bit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Crystal Nanocavity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[24]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Crystal Nanocavity with QD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10Ghz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[25]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0.25fJ/bit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Crystal nanocavity LED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10Ghz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[26]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79388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PLASMONIC SOURCES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consumption fJ/bit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 rate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tungsten photonics cavity sandwiched between layers of selenium(gain medium)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[27]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5fJ/bit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Semiconductor nanolasers with metallo-dielectric cavities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&lt;10Gbps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[28]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5315" marR="6531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</a:tbl>
          </a:graphicData>
        </a:graphic>
      </p:graphicFrame>
      <p:pic>
        <p:nvPicPr>
          <p:cNvPr id="42084" name="Picture 100" descr="Logo-NAVOL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11874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mtClean="0">
                <a:ea typeface="ＭＳ Ｐゴシック" pitchFamily="34" charset="-128"/>
              </a:rPr>
              <a:t>Photonic and Plasmonic Modulators</a:t>
            </a:r>
            <a:endParaRPr lang="el-GR" altLang="de-DE" smtClean="0">
              <a:ea typeface="ＭＳ Ｐゴシック" pitchFamily="34" charset="-128"/>
            </a:endParaRPr>
          </a:p>
        </p:txBody>
      </p:sp>
      <p:graphicFrame>
        <p:nvGraphicFramePr>
          <p:cNvPr id="43127" name="Group 119"/>
          <p:cNvGraphicFramePr>
            <a:graphicFrameLocks noGrp="1"/>
          </p:cNvGraphicFramePr>
          <p:nvPr/>
        </p:nvGraphicFramePr>
        <p:xfrm>
          <a:off x="395288" y="836613"/>
          <a:ext cx="8424862" cy="5586412"/>
        </p:xfrm>
        <a:graphic>
          <a:graphicData uri="http://schemas.openxmlformats.org/drawingml/2006/table">
            <a:tbl>
              <a:tblPr/>
              <a:tblGrid>
                <a:gridCol w="1584325"/>
                <a:gridCol w="2995612"/>
                <a:gridCol w="1717675"/>
                <a:gridCol w="2127250"/>
              </a:tblGrid>
              <a:tr h="158750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MODULATORS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consumption 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 rate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0.75fJ/bit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 quantum well waveguide-integrated modulator On silicon No resonator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[30]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asymmetric F-P EAM quantum-confined Stark (QCSE AFPM) effect in Ge/GeSi quantum wells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[31]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silicon microdisk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12.5Gbps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[32]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 QCSE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[33]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 Si EAM FKE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&gt;100 GHz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[34]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 EAM FKE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30GHz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[35]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82 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ring resonator modulator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[36]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microring based resonator EOM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[37]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5pJ/bit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nano-photonic MZ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[38]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7.9fJ/bit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silicon microring modulator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[39]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58750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PLASMONIC MODULATORS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consumption 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 rate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EO phase modulator Pockels in nonlinear polymer 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[40]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Plasmonic MZ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72Gbps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[41]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MDM compact plasmonic modulator based on resonance in a nano slit-groove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[42]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2-4.3fJ/bit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ITO-EOM in a plasmonic silicon-on-insulator (SOI) hybrid design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&gt;50Gbps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[43]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0.003fJ/bit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Layered metal/chalcogenide waveguide PM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&gt;50Gbps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[44]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0.01fJ/bit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Array of Ag nanoparticles in EOP matrix PM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&gt;50Gbps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[45]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16fJ/bit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Slotline Si/EOP/Si PM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&gt;50Gbps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[46]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0.16fJ/bit</a:t>
                      </a:r>
                      <a:endParaRPr kumimoji="0" lang="el-GR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Hybrid Plasmonic with SOI  Graphene-Based Electro-Optic Modulators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&gt;50Gbps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[47]</a:t>
                      </a:r>
                      <a:endParaRPr kumimoji="0" lang="el-GR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209" marR="532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</a:tbl>
          </a:graphicData>
        </a:graphic>
      </p:graphicFrame>
      <p:pic>
        <p:nvPicPr>
          <p:cNvPr id="43128" name="Picture 120" descr="Logo-NAVOL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03725"/>
            <a:ext cx="11874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29" name="Picture 121" descr="Logo-NAVOL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43363"/>
            <a:ext cx="11874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Photonic and Plasmonic detectors</a:t>
            </a:r>
            <a:endParaRPr lang="el-GR" altLang="de-DE" smtClean="0">
              <a:ea typeface="ＭＳ Ｐゴシック" pitchFamily="34" charset="-128"/>
            </a:endParaRPr>
          </a:p>
        </p:txBody>
      </p:sp>
      <p:graphicFrame>
        <p:nvGraphicFramePr>
          <p:cNvPr id="44090" name="Group 58"/>
          <p:cNvGraphicFramePr>
            <a:graphicFrameLocks noGrp="1"/>
          </p:cNvGraphicFramePr>
          <p:nvPr/>
        </p:nvGraphicFramePr>
        <p:xfrm>
          <a:off x="971550" y="1052513"/>
          <a:ext cx="7488238" cy="5029200"/>
        </p:xfrm>
        <a:graphic>
          <a:graphicData uri="http://schemas.openxmlformats.org/drawingml/2006/table">
            <a:tbl>
              <a:tblPr/>
              <a:tblGrid>
                <a:gridCol w="1684338"/>
                <a:gridCol w="1684337"/>
                <a:gridCol w="1685925"/>
                <a:gridCol w="2433638"/>
              </a:tblGrid>
              <a:tr h="217488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DETECTORS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consumption fJ/bit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 rate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33fJ/bit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Micrometer scale Ge PD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3Gbps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[48]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2.4fJ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 photodetectors on silicon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40Gbps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[49]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5.6fJ/bit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 PD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25Gbps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[50]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0.18fJ/bit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Ge/Si APD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10Gbps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[51]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17488">
                <a:tc gridSpan="4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PLASMONIC DETECTORS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Energy consumption fJ/bit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Bit rate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85248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5aJ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Nanometallic Dipole Antenna Enhanced Photodetector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NA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[52]</a:t>
                      </a:r>
                      <a:endParaRPr kumimoji="0" lang="el-G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70aJ/bit</a:t>
                      </a:r>
                      <a:endParaRPr kumimoji="0" lang="el-GR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integrated plasmonic Ge photodetector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50GHz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[53]</a:t>
                      </a:r>
                      <a:endParaRPr kumimoji="0" lang="el-GR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913562" cy="796925"/>
          </a:xfrm>
        </p:spPr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Photonic and plasmonic waveguides and couplers</a:t>
            </a:r>
            <a:endParaRPr lang="el-GR" altLang="de-DE" smtClean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268413"/>
          <a:ext cx="7345363" cy="2239962"/>
        </p:xfrm>
        <a:graphic>
          <a:graphicData uri="http://schemas.openxmlformats.org/drawingml/2006/table">
            <a:tbl>
              <a:tblPr/>
              <a:tblGrid>
                <a:gridCol w="2509838"/>
                <a:gridCol w="2195512"/>
                <a:gridCol w="2640013"/>
              </a:tblGrid>
              <a:tr h="279400">
                <a:tc gridSpan="3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 PHOTONIC WAVEGUIDES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material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attenuation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silicon core on insulator (SOI)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0.5dB/cm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[51]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silicon core on insulator (SOI)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1.4-4.5dB/cm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[38]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79400">
                <a:tc gridSpan="3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PLASMONIC WAVEGUIDES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material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attenuation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plasmonic(M-I-si.I-M)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0.28-0.3dB/μm</a:t>
                      </a:r>
                      <a:endParaRPr kumimoji="0" lang="el-GR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[55]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Slot-line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3.0733 dB/μm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[56]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Hybrid plasmonic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0.01-0.22dB/μm</a:t>
                      </a:r>
                      <a:endParaRPr kumimoji="0" lang="el-GR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[56]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24" name="Group 68"/>
          <p:cNvGraphicFramePr>
            <a:graphicFrameLocks noGrp="1"/>
          </p:cNvGraphicFramePr>
          <p:nvPr/>
        </p:nvGraphicFramePr>
        <p:xfrm>
          <a:off x="755650" y="4144963"/>
          <a:ext cx="7345363" cy="1300162"/>
        </p:xfrm>
        <a:graphic>
          <a:graphicData uri="http://schemas.openxmlformats.org/drawingml/2006/table">
            <a:tbl>
              <a:tblPr/>
              <a:tblGrid>
                <a:gridCol w="2447925"/>
                <a:gridCol w="2447925"/>
                <a:gridCol w="2449513"/>
              </a:tblGrid>
              <a:tr h="242888">
                <a:tc gridSpan="3"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COUPLERS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Description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Coupling loss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reference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Fiber to Si waveguide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&lt; 1dB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[57]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photonic to plasmonic mode conversion  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1.1dB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[58]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BCB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coupling losses per Si-to-DLSPP interface</a:t>
                      </a:r>
                      <a:endParaRPr kumimoji="0" lang="el-GR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2.5 dB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[59]</a:t>
                      </a:r>
                      <a:endParaRPr kumimoji="0" lang="el-GR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22263" y="0"/>
            <a:ext cx="6913562" cy="796925"/>
          </a:xfrm>
        </p:spPr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Chip interconnect energy consumption at device level</a:t>
            </a:r>
            <a:endParaRPr lang="el-GR" altLang="de-DE" smtClean="0"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 bwMode="auto">
          <a:xfrm>
            <a:off x="179388" y="5516563"/>
            <a:ext cx="842486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1800" smtClean="0">
                <a:ea typeface="ＭＳ Ｐゴシック" pitchFamily="34" charset="-128"/>
              </a:rPr>
              <a:t>Average energy efficiency, for each interconnect device module separately (laser sources, modulators and detectors) is presented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79388" y="981994"/>
          <a:ext cx="8706748" cy="460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319213" y="4954588"/>
            <a:ext cx="58896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>
                <a:solidFill>
                  <a:schemeClr val="bg2"/>
                </a:solidFill>
              </a:rPr>
              <a:t>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416800" cy="796925"/>
          </a:xfrm>
        </p:spPr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D2.6 Report on new applications and their opportunities</a:t>
            </a:r>
            <a:endParaRPr lang="el-GR" altLang="de-DE" smtClean="0"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98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mtClean="0">
                <a:ea typeface="ＭＳ Ｐゴシック" pitchFamily="34" charset="-128"/>
              </a:rPr>
              <a:t>	</a:t>
            </a:r>
            <a:endParaRPr lang="el-GR" altLang="de-DE" smtClean="0">
              <a:ea typeface="ＭＳ Ｐゴシック" pitchFamily="34" charset="-128"/>
            </a:endParaRPr>
          </a:p>
          <a:p>
            <a:r>
              <a:rPr lang="en-GB" altLang="de-DE" smtClean="0">
                <a:ea typeface="ＭＳ Ｐゴシック" pitchFamily="34" charset="-128"/>
              </a:rPr>
              <a:t>•	The </a:t>
            </a:r>
            <a:r>
              <a:rPr lang="en-GB" altLang="de-DE" b="1" smtClean="0">
                <a:ea typeface="ＭＳ Ｐゴシック" pitchFamily="34" charset="-128"/>
              </a:rPr>
              <a:t>NAVOLCHI laser </a:t>
            </a:r>
            <a:r>
              <a:rPr lang="en-GB" altLang="de-DE" smtClean="0">
                <a:ea typeface="ＭＳ Ｐゴシック" pitchFamily="34" charset="-128"/>
              </a:rPr>
              <a:t>can be used also in other applications</a:t>
            </a:r>
            <a:r>
              <a:rPr lang="en-GB" altLang="de-DE" b="1" smtClean="0">
                <a:ea typeface="ＭＳ Ｐゴシック" pitchFamily="34" charset="-128"/>
              </a:rPr>
              <a:t> </a:t>
            </a:r>
          </a:p>
          <a:p>
            <a:endParaRPr lang="en-GB" altLang="de-DE" b="1" smtClean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GB" altLang="de-DE" b="1" smtClean="0">
                <a:ea typeface="ＭＳ Ｐゴシック" pitchFamily="34" charset="-128"/>
              </a:rPr>
              <a:t>Sensors</a:t>
            </a:r>
            <a:r>
              <a:rPr lang="en-GB" altLang="de-DE" smtClean="0">
                <a:ea typeface="ＭＳ Ｐゴシック" pitchFamily="34" charset="-128"/>
              </a:rPr>
              <a:t>: It has been demonstrated that nanoscale cavity sources show high performance in certain sensing applications due to the large surface-to-volume ratio, which make them highly sensitive to the environment. By monitoring the emission intensity, a nanolight source can be used to sense the enviromental conditions. For example, recently an optically pumped plasmon nanocavity laser source achieved a sub-part-per-billion explosive molecule detection.</a:t>
            </a:r>
            <a:endParaRPr lang="el-GR" altLang="de-DE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GB" altLang="de-DE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GB" altLang="de-DE" smtClean="0">
                <a:ea typeface="ＭＳ Ｐゴシック" pitchFamily="34" charset="-128"/>
              </a:rPr>
              <a:t>•	</a:t>
            </a:r>
            <a:r>
              <a:rPr lang="en-GB" altLang="de-DE" b="1" smtClean="0">
                <a:ea typeface="ＭＳ Ｐゴシック" pitchFamily="34" charset="-128"/>
              </a:rPr>
              <a:t>Biomedical</a:t>
            </a:r>
            <a:r>
              <a:rPr lang="en-GB" altLang="de-DE" smtClean="0">
                <a:ea typeface="ＭＳ Ｐゴシック" pitchFamily="34" charset="-128"/>
              </a:rPr>
              <a:t>: it has been suggested that nano- and micro-scale lasers based on fluorescent labelled DNA as gain medium may find applications in optical DNA sequencing.</a:t>
            </a:r>
            <a:endParaRPr lang="el-GR" altLang="de-DE" smtClean="0">
              <a:ea typeface="ＭＳ Ｐゴシック" pitchFamily="34" charset="-128"/>
            </a:endParaRPr>
          </a:p>
          <a:p>
            <a:pPr lvl="1"/>
            <a:endParaRPr lang="el-GR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416800" cy="796925"/>
          </a:xfrm>
        </p:spPr>
        <p:txBody>
          <a:bodyPr/>
          <a:lstStyle/>
          <a:p>
            <a:r>
              <a:rPr lang="en-US" altLang="de-DE" smtClean="0">
                <a:ea typeface="ＭＳ Ｐゴシック" pitchFamily="34" charset="-128"/>
              </a:rPr>
              <a:t>NAVOLCHI plasmonic amplifier: Wavelength conversion</a:t>
            </a:r>
            <a:endParaRPr lang="el-GR" altLang="de-DE" smtClean="0">
              <a:ea typeface="ＭＳ Ｐゴシック" pitchFamily="34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xfrm>
            <a:off x="107950" y="1109663"/>
            <a:ext cx="4619625" cy="5056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altLang="de-DE" b="1" smtClean="0">
                <a:ea typeface="ＭＳ Ｐゴシック" pitchFamily="34" charset="-128"/>
              </a:rPr>
              <a:t>Use of PbS based devices for wavelength conversion</a:t>
            </a:r>
          </a:p>
          <a:p>
            <a:pPr>
              <a:buFont typeface="Arial" pitchFamily="34" charset="0"/>
              <a:buChar char="•"/>
            </a:pPr>
            <a:endParaRPr lang="en-US" altLang="de-DE" b="1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altLang="de-DE" smtClean="0">
                <a:ea typeface="ＭＳ Ｐゴシック" pitchFamily="34" charset="-128"/>
              </a:rPr>
              <a:t>We showed that the interplay between intraband and bandgap absorption in colloidal quantum dots (QDs) leads to a very strong and ultrafast modulation of the light absorption after photoexcitation in which slow components linked to exciton recombination are eliminated</a:t>
            </a:r>
          </a:p>
          <a:p>
            <a:pPr lvl="1">
              <a:buFont typeface="Arial" pitchFamily="34" charset="0"/>
              <a:buChar char="•"/>
            </a:pPr>
            <a:r>
              <a:rPr lang="en-US" altLang="de-DE" smtClean="0">
                <a:ea typeface="ＭＳ Ｐゴシック" pitchFamily="34" charset="-128"/>
              </a:rPr>
              <a:t>This approach enables all-optical wavelength conversion at rates matching state-of-the-art convertors in speed, </a:t>
            </a:r>
            <a:r>
              <a:rPr lang="en-US" altLang="de-DE" b="1" smtClean="0">
                <a:ea typeface="ＭＳ Ｐゴシック" pitchFamily="34" charset="-128"/>
              </a:rPr>
              <a:t>yet with significantly cheaper materials</a:t>
            </a:r>
            <a:endParaRPr lang="el-GR" altLang="de-DE" smtClean="0">
              <a:ea typeface="ＭＳ Ｐゴシック" pitchFamily="34" charset="-128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268413"/>
            <a:ext cx="45227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3"/>
          <a:stretch>
            <a:fillRect/>
          </a:stretch>
        </p:blipFill>
        <p:spPr bwMode="auto">
          <a:xfrm>
            <a:off x="6769100" y="1892300"/>
            <a:ext cx="23399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6825"/>
            <a:ext cx="641826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n-US" altLang="de-DE" sz="3200"/>
              <a:t>WP2 Position in Project</a:t>
            </a:r>
          </a:p>
        </p:txBody>
      </p:sp>
      <p:sp>
        <p:nvSpPr>
          <p:cNvPr id="23" name="Rounded Rectangle 7"/>
          <p:cNvSpPr/>
          <p:nvPr/>
        </p:nvSpPr>
        <p:spPr bwMode="auto">
          <a:xfrm>
            <a:off x="1403648" y="977999"/>
            <a:ext cx="5616624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  <a:defRPr/>
            </a:pPr>
            <a:endParaRPr lang="en-US" sz="2000" b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224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14750"/>
            <a:ext cx="1050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7232650" y="133826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/>
              <a:t>Contributors:</a:t>
            </a:r>
          </a:p>
        </p:txBody>
      </p:sp>
      <p:pic>
        <p:nvPicPr>
          <p:cNvPr id="9226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22813"/>
            <a:ext cx="2016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860675"/>
            <a:ext cx="9906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n-US" altLang="de-DE" sz="3200"/>
              <a:t>Summary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576263" y="1341438"/>
            <a:ext cx="77755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1323975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2112963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2901950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3690938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1481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46053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50625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197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de-DE" sz="2800"/>
              <a:t> The feasibility of chip-scale plasmonic interconnects was demonstrated. </a:t>
            </a:r>
          </a:p>
          <a:p>
            <a:pPr>
              <a:buFont typeface="Wingdings" pitchFamily="2" charset="2"/>
              <a:buChar char="q"/>
            </a:pPr>
            <a:endParaRPr lang="en-US" altLang="de-DE" sz="2800"/>
          </a:p>
          <a:p>
            <a:pPr>
              <a:buFont typeface="Wingdings" pitchFamily="2" charset="2"/>
              <a:buChar char="q"/>
            </a:pPr>
            <a:r>
              <a:rPr lang="en-US" altLang="de-DE" sz="2800"/>
              <a:t> Plasmonic interconnects were compared with photonic and electronic ones</a:t>
            </a:r>
          </a:p>
          <a:p>
            <a:pPr>
              <a:buFont typeface="Wingdings" pitchFamily="2" charset="2"/>
              <a:buChar char="q"/>
            </a:pPr>
            <a:endParaRPr lang="en-US" altLang="de-DE" sz="2800"/>
          </a:p>
          <a:p>
            <a:pPr>
              <a:buFont typeface="Wingdings" pitchFamily="2" charset="2"/>
              <a:buChar char="q"/>
            </a:pPr>
            <a:r>
              <a:rPr lang="en-US" altLang="de-DE" sz="2800"/>
              <a:t> The energy efficiency of chip-scale interconnect technologies was estimated and a relevant roadmap was presented </a:t>
            </a:r>
          </a:p>
          <a:p>
            <a:pPr>
              <a:buFont typeface="Wingdings" pitchFamily="2" charset="2"/>
              <a:buChar char="q"/>
            </a:pPr>
            <a:endParaRPr lang="en-US" altLang="de-DE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n-US" altLang="de-DE" sz="3200"/>
              <a:t>Summary</a:t>
            </a: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576263" y="1341438"/>
            <a:ext cx="77755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1pPr>
            <a:lvl2pPr marL="1323975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2pPr>
            <a:lvl3pPr marL="2112963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3pPr>
            <a:lvl4pPr marL="2901950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4pPr>
            <a:lvl5pPr marL="3690938" indent="-609600"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1481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6pPr>
            <a:lvl7pPr marL="46053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7pPr>
            <a:lvl8pPr marL="50625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19738" indent="-609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2006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de-DE" sz="2000"/>
              <a:t>The  comparison showed that, among conventional electronic, photonic and plasmonic technologies, the plasmonic interconnects show the highest bandwidth density and the highest energy efficiency and are perfectly suitable for chip-scale interconnects</a:t>
            </a:r>
          </a:p>
          <a:p>
            <a:pPr>
              <a:buFont typeface="Wingdings" pitchFamily="2" charset="2"/>
              <a:buChar char="q"/>
            </a:pPr>
            <a:endParaRPr lang="en-US" altLang="de-DE" sz="2000"/>
          </a:p>
          <a:p>
            <a:pPr>
              <a:buFont typeface="Wingdings" pitchFamily="2" charset="2"/>
              <a:buChar char="q"/>
            </a:pPr>
            <a:r>
              <a:rPr lang="en-US" altLang="de-DE" sz="2000"/>
              <a:t>It is worth pointing out that the plasmonic modulators can reach energies down at sub-fj levels, while plasmonic detectors can reach energies down to attojoule levels.</a:t>
            </a:r>
          </a:p>
          <a:p>
            <a:pPr>
              <a:buFont typeface="Wingdings" pitchFamily="2" charset="2"/>
              <a:buChar char="q"/>
            </a:pPr>
            <a:endParaRPr lang="en-US" altLang="de-DE" sz="2000"/>
          </a:p>
          <a:p>
            <a:pPr>
              <a:buFont typeface="Wingdings" pitchFamily="2" charset="2"/>
              <a:buChar char="q"/>
            </a:pPr>
            <a:r>
              <a:rPr lang="en-US" altLang="de-DE" sz="2000"/>
              <a:t>Individual critical components, such as the modulators, laser sources and photodetectors, can be also used in other applications beyond chip-scale interconnects</a:t>
            </a:r>
          </a:p>
          <a:p>
            <a:pPr>
              <a:buFont typeface="Wingdings" pitchFamily="2" charset="2"/>
              <a:buNone/>
            </a:pPr>
            <a:endParaRPr lang="en-US" altLang="de-D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solidFill>
                  <a:srgbClr val="220060"/>
                </a:solidFill>
                <a:ea typeface="ＭＳ Ｐゴシック" pitchFamily="34" charset="-128"/>
              </a:rPr>
              <a:t>Plasmonics vs. Photonics vs. Electronics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4221163"/>
            <a:ext cx="8964612" cy="1944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altLang="de-DE" sz="1400" smtClean="0">
                <a:ea typeface="ＭＳ Ｐゴシック" pitchFamily="34" charset="-128"/>
              </a:rPr>
              <a:t>Plasmonics can be as fast as photonics and as cost and effective as electronics!</a:t>
            </a:r>
          </a:p>
          <a:p>
            <a:pPr algn="ctr">
              <a:lnSpc>
                <a:spcPct val="100000"/>
              </a:lnSpc>
            </a:pPr>
            <a:endParaRPr lang="en-US" altLang="de-DE" sz="1400" smtClean="0"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de-DE" sz="1400" smtClean="0">
                <a:ea typeface="ＭＳ Ｐゴシック" pitchFamily="34" charset="-128"/>
              </a:rPr>
              <a:t>For an interconnect technology, the first most critical parameter is the </a:t>
            </a:r>
            <a:r>
              <a:rPr lang="en-US" altLang="de-DE" sz="1400" b="1" u="sng" smtClean="0">
                <a:ea typeface="ＭＳ Ｐゴシック" pitchFamily="34" charset="-128"/>
              </a:rPr>
              <a:t>energy efficiency</a:t>
            </a:r>
            <a:r>
              <a:rPr lang="en-US" altLang="de-DE" sz="1400" smtClean="0">
                <a:ea typeface="ＭＳ Ｐゴシック" pitchFamily="34" charset="-128"/>
              </a:rPr>
              <a:t> (measured in pJ/bit or mWatt/Gbps) and the second the </a:t>
            </a:r>
            <a:r>
              <a:rPr lang="en-US" altLang="de-DE" sz="1400" b="1" u="sng" smtClean="0">
                <a:ea typeface="ＭＳ Ｐゴシック" pitchFamily="34" charset="-128"/>
              </a:rPr>
              <a:t>cost per bit</a:t>
            </a:r>
            <a:r>
              <a:rPr lang="en-US" altLang="de-DE" sz="1400" smtClean="0">
                <a:ea typeface="ＭＳ Ｐゴシック" pitchFamily="34" charset="-128"/>
              </a:rPr>
              <a:t> ($/Gbit). A third metric, less important but still significant for the system design, is the </a:t>
            </a:r>
            <a:r>
              <a:rPr lang="en-US" altLang="de-DE" sz="1400" b="1" u="sng" smtClean="0">
                <a:ea typeface="ＭＳ Ｐゴシック" pitchFamily="34" charset="-128"/>
              </a:rPr>
              <a:t>bandwidth density</a:t>
            </a:r>
            <a:r>
              <a:rPr lang="en-US" altLang="de-DE" sz="1400" smtClean="0">
                <a:ea typeface="ＭＳ Ｐゴシック" pitchFamily="34" charset="-128"/>
              </a:rPr>
              <a:t> (Gbps/inch or Gbps/mm2). </a:t>
            </a:r>
          </a:p>
          <a:p>
            <a:pPr algn="ctr">
              <a:lnSpc>
                <a:spcPct val="100000"/>
              </a:lnSpc>
            </a:pPr>
            <a:endParaRPr lang="en-US" altLang="de-DE" sz="1400" smtClean="0">
              <a:ea typeface="ＭＳ Ｐゴシック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en-US" altLang="de-DE" sz="1400" i="1" smtClean="0">
                <a:solidFill>
                  <a:schemeClr val="accent1"/>
                </a:solidFill>
                <a:ea typeface="ＭＳ Ｐゴシック" pitchFamily="34" charset="-128"/>
              </a:rPr>
              <a:t>For chip-scale interconnects, plasmonics offer the highest performance when considering all these parameters   </a:t>
            </a:r>
          </a:p>
        </p:txBody>
      </p:sp>
      <p:pic>
        <p:nvPicPr>
          <p:cNvPr id="79876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8324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solidFill>
                  <a:srgbClr val="220060"/>
                </a:solidFill>
                <a:ea typeface="ＭＳ Ｐゴシック" pitchFamily="34" charset="-128"/>
              </a:rPr>
              <a:t>Target energy and cost of interconnects </a:t>
            </a:r>
          </a:p>
        </p:txBody>
      </p:sp>
      <p:pic>
        <p:nvPicPr>
          <p:cNvPr id="81923" name="Picture 1" descr="C:\Users\thymios\Desktop\Comparison 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2513"/>
            <a:ext cx="525621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5589588"/>
            <a:ext cx="8964612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de-DE" sz="1800" smtClean="0">
                <a:ea typeface="ＭＳ Ｐゴシック" pitchFamily="34" charset="-128"/>
              </a:rPr>
              <a:t>Due to the high loss of plasmonics, they are only suitable for chip scale interconnects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solidFill>
                  <a:srgbClr val="220060"/>
                </a:solidFill>
                <a:ea typeface="ＭＳ Ｐゴシック" pitchFamily="34" charset="-128"/>
              </a:rPr>
              <a:t>Scope/Objectives of WP2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074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</a:pPr>
            <a:r>
              <a:rPr lang="en-US" altLang="de-DE" smtClean="0">
                <a:ea typeface="ＭＳ Ｐゴシック" pitchFamily="34" charset="-128"/>
              </a:rPr>
              <a:t>To demonstrate the feasibility of chip-scale plasmonic interconnects</a:t>
            </a:r>
          </a:p>
          <a:p>
            <a:pPr>
              <a:buFont typeface="Wingdings" pitchFamily="2" charset="2"/>
              <a:buChar char="ü"/>
            </a:pPr>
            <a:endParaRPr lang="en-US" altLang="de-DE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altLang="de-DE" smtClean="0">
                <a:ea typeface="ＭＳ Ｐゴシック" pitchFamily="34" charset="-128"/>
              </a:rPr>
              <a:t>To derive the specs for the components of the plasmonic interconnect</a:t>
            </a:r>
          </a:p>
          <a:p>
            <a:pPr>
              <a:buFont typeface="Wingdings" pitchFamily="2" charset="2"/>
              <a:buChar char="ü"/>
            </a:pPr>
            <a:endParaRPr lang="en-US" altLang="de-DE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altLang="de-DE" smtClean="0">
                <a:ea typeface="ＭＳ Ｐゴシック" pitchFamily="34" charset="-128"/>
              </a:rPr>
              <a:t>To estimate the energy efficiency of interconnects</a:t>
            </a:r>
          </a:p>
          <a:p>
            <a:pPr>
              <a:buFont typeface="Wingdings" pitchFamily="2" charset="2"/>
              <a:buChar char="ü"/>
            </a:pPr>
            <a:endParaRPr lang="en-US" altLang="de-DE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altLang="de-DE" smtClean="0">
                <a:ea typeface="ＭＳ Ｐゴシック" pitchFamily="34" charset="-128"/>
              </a:rPr>
              <a:t>To compare plasmonic interconnects with photonic and electronic ones</a:t>
            </a:r>
          </a:p>
          <a:p>
            <a:pPr>
              <a:buFont typeface="Wingdings" pitchFamily="2" charset="2"/>
              <a:buChar char="ü"/>
            </a:pPr>
            <a:endParaRPr lang="en-US" altLang="de-DE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altLang="de-DE" smtClean="0">
                <a:ea typeface="ＭＳ Ｐゴシック" pitchFamily="34" charset="-128"/>
              </a:rPr>
              <a:t>To present a roadmap for the evolution of interconnect technology</a:t>
            </a:r>
          </a:p>
          <a:p>
            <a:pPr>
              <a:buFont typeface="Wingdings" pitchFamily="2" charset="2"/>
              <a:buChar char="ü"/>
            </a:pPr>
            <a:endParaRPr lang="en-US" altLang="de-DE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endParaRPr lang="en-US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de-DE" sz="3200" smtClean="0">
                <a:solidFill>
                  <a:srgbClr val="002060"/>
                </a:solidFill>
                <a:ea typeface="ＭＳ Ｐゴシック" pitchFamily="34" charset="-128"/>
              </a:rPr>
              <a:t>Tasks</a:t>
            </a:r>
          </a:p>
        </p:txBody>
      </p:sp>
      <p:pic>
        <p:nvPicPr>
          <p:cNvPr id="11267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75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79388" y="2636838"/>
            <a:ext cx="8785225" cy="2087562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  <a:defRPr/>
            </a:pPr>
            <a:endParaRPr lang="el-GR" sz="2000" b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smtClean="0">
                <a:ea typeface="ＭＳ Ｐゴシック" pitchFamily="34" charset="-128"/>
              </a:rPr>
              <a:t>Milestones</a:t>
            </a:r>
            <a:endParaRPr lang="el-GR" altLang="de-DE" sz="3200" smtClean="0">
              <a:ea typeface="ＭＳ Ｐゴシック" pitchFamily="34" charset="-128"/>
            </a:endParaRPr>
          </a:p>
        </p:txBody>
      </p:sp>
      <p:graphicFrame>
        <p:nvGraphicFramePr>
          <p:cNvPr id="29776" name="Group 80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424862" cy="4665704"/>
        </p:xfrm>
        <a:graphic>
          <a:graphicData uri="http://schemas.openxmlformats.org/drawingml/2006/table">
            <a:tbl>
              <a:tblPr/>
              <a:tblGrid>
                <a:gridCol w="793750"/>
                <a:gridCol w="5634037"/>
                <a:gridCol w="884238"/>
                <a:gridCol w="1112837"/>
              </a:tblGrid>
              <a:tr h="371470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Milestones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924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MS1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chip-to-chip interconnection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environment and specification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98924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MS2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plasmonic devices and material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 for chip-to-chip interconnection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98924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MS3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a system and device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platform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40071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MS4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the interconnection level specification employing developed plasmonic devices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98924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domain to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domain interface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and VHDL modelling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1470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 interconnect VHDL modelling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886956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MS7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of the cost and power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 efficiency of the developed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 devices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0" y="4868863"/>
            <a:ext cx="9144000" cy="11525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smtClean="0">
                <a:ea typeface="ＭＳ Ｐゴシック" pitchFamily="34" charset="-128"/>
              </a:rPr>
              <a:t>Deliverables</a:t>
            </a:r>
            <a:endParaRPr lang="el-GR" altLang="de-DE" sz="3200" smtClean="0">
              <a:ea typeface="ＭＳ Ｐゴシック" pitchFamily="34" charset="-128"/>
            </a:endParaRPr>
          </a:p>
        </p:txBody>
      </p:sp>
      <p:graphicFrame>
        <p:nvGraphicFramePr>
          <p:cNvPr id="31806" name="Group 62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424862" cy="3414712"/>
        </p:xfrm>
        <a:graphic>
          <a:graphicData uri="http://schemas.openxmlformats.org/drawingml/2006/table">
            <a:tbl>
              <a:tblPr/>
              <a:tblGrid>
                <a:gridCol w="793750"/>
                <a:gridCol w="5634037"/>
                <a:gridCol w="884238"/>
                <a:gridCol w="1112837"/>
              </a:tblGrid>
              <a:tr h="371537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Names of the Deliverables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032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chip-to-chip interconnection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environment and specification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1537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devices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0441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of chip-to-chip interconnection-level specifications employing new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devices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40187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Interface and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interconnect models and reports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0441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Techno-economical evaluation with respect to the cost efficiency and green aspects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1537"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D2.6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on new applications and their opportunities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0" y="3644900"/>
            <a:ext cx="9144000" cy="11525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1824</Words>
  <Application>Microsoft Office PowerPoint</Application>
  <PresentationFormat>Bildschirmpräsentation (4:3)</PresentationFormat>
  <Paragraphs>490</Paragraphs>
  <Slides>31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ＭＳ Ｐゴシック</vt:lpstr>
      <vt:lpstr>Wingdings</vt:lpstr>
      <vt:lpstr>Tahoma</vt:lpstr>
      <vt:lpstr>Times New Roman</vt:lpstr>
      <vt:lpstr>Droid Sans Fallback</vt:lpstr>
      <vt:lpstr>PowerPoint_Template_IHQ</vt:lpstr>
      <vt:lpstr>MSPhotoEd.3</vt:lpstr>
      <vt:lpstr>PowerPoint-Präsentation</vt:lpstr>
      <vt:lpstr>PowerPoint-Präsentation</vt:lpstr>
      <vt:lpstr>PowerPoint-Präsentation</vt:lpstr>
      <vt:lpstr>Plasmonics vs. Photonics vs. Electronics</vt:lpstr>
      <vt:lpstr>Target energy and cost of interconnects </vt:lpstr>
      <vt:lpstr>Scope/Objectives of WP2</vt:lpstr>
      <vt:lpstr>Tasks</vt:lpstr>
      <vt:lpstr>Milestones</vt:lpstr>
      <vt:lpstr>Deliverables</vt:lpstr>
      <vt:lpstr>Task 2.2 Modeling of the integrated system</vt:lpstr>
      <vt:lpstr>Scenario 1: Directly modulated laser</vt:lpstr>
      <vt:lpstr>Scenario-1 results</vt:lpstr>
      <vt:lpstr>Scenario-2 Externally, phase modulated MZM (DPSK) via metallo-dielectric laser in CW (EML) - based system</vt:lpstr>
      <vt:lpstr>Scenario-3 Externally, amplitude modulated MZM (OOK) via metallo-dielectric laser in CW (EML) - based system</vt:lpstr>
      <vt:lpstr>EML scenarios device characteristic tables</vt:lpstr>
      <vt:lpstr>EML scenarios results: without amplifier</vt:lpstr>
      <vt:lpstr>At const system bitrate:7.2Gbps CW laser power 10dBm and 0.4A/W Rx responsivity</vt:lpstr>
      <vt:lpstr>At const system bitrate:7.2Gbps CW laser power 10dBm and 0.4A/W Rx responsivity</vt:lpstr>
      <vt:lpstr>PowerPoint-Präsentation</vt:lpstr>
      <vt:lpstr>Task 2.4 Techno-economical study</vt:lpstr>
      <vt:lpstr>Energy efficiency of photonic and electronic interconnects</vt:lpstr>
      <vt:lpstr>Roadmap &amp; energy efficiency comparison of different chip interconnect technologies </vt:lpstr>
      <vt:lpstr>Photonic and Plasmonic DM Sources</vt:lpstr>
      <vt:lpstr>Photonic and Plasmonic Modulators</vt:lpstr>
      <vt:lpstr>Photonic and Plasmonic detectors</vt:lpstr>
      <vt:lpstr>Photonic and plasmonic waveguides and couplers</vt:lpstr>
      <vt:lpstr>Chip interconnect energy consumption at device level</vt:lpstr>
      <vt:lpstr>D2.6 Report on new applications and their opportunities</vt:lpstr>
      <vt:lpstr>NAVOLCHI plasmonic amplifier: Wavelength conversion</vt:lpstr>
      <vt:lpstr>PowerPoint-Präsentation</vt:lpstr>
      <vt:lpstr>PowerPoint-Präsentation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Martin Sommer</cp:lastModifiedBy>
  <cp:revision>617</cp:revision>
  <cp:lastPrinted>2012-11-16T10:02:10Z</cp:lastPrinted>
  <dcterms:created xsi:type="dcterms:W3CDTF">2010-01-08T09:05:51Z</dcterms:created>
  <dcterms:modified xsi:type="dcterms:W3CDTF">2015-10-06T07:56:46Z</dcterms:modified>
</cp:coreProperties>
</file>