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80" r:id="rId2"/>
    <p:sldId id="403" r:id="rId3"/>
    <p:sldId id="426" r:id="rId4"/>
    <p:sldId id="428" r:id="rId5"/>
    <p:sldId id="443" r:id="rId6"/>
    <p:sldId id="444" r:id="rId7"/>
    <p:sldId id="445" r:id="rId8"/>
    <p:sldId id="449" r:id="rId9"/>
    <p:sldId id="448" r:id="rId10"/>
    <p:sldId id="446" r:id="rId11"/>
    <p:sldId id="452" r:id="rId12"/>
    <p:sldId id="451" r:id="rId13"/>
    <p:sldId id="453" r:id="rId14"/>
    <p:sldId id="465" r:id="rId15"/>
    <p:sldId id="442" r:id="rId16"/>
    <p:sldId id="455" r:id="rId17"/>
    <p:sldId id="466" r:id="rId18"/>
    <p:sldId id="467" r:id="rId19"/>
    <p:sldId id="468" r:id="rId20"/>
    <p:sldId id="469" r:id="rId21"/>
    <p:sldId id="470" r:id="rId22"/>
    <p:sldId id="471" r:id="rId23"/>
    <p:sldId id="472" r:id="rId24"/>
    <p:sldId id="473" r:id="rId25"/>
    <p:sldId id="474" r:id="rId26"/>
    <p:sldId id="475" r:id="rId27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b="1" kern="1200">
        <a:solidFill>
          <a:srgbClr val="220060"/>
        </a:solidFill>
        <a:latin typeface="Arial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20060"/>
    <a:srgbClr val="009900"/>
    <a:srgbClr val="008000"/>
    <a:srgbClr val="0000DD"/>
    <a:srgbClr val="FFC94C"/>
    <a:srgbClr val="FFDC38"/>
    <a:srgbClr val="262FDA"/>
    <a:srgbClr val="5A42BE"/>
    <a:srgbClr val="FBEEAD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23" autoAdjust="0"/>
    <p:restoredTop sz="93081" autoAdjust="0"/>
  </p:normalViewPr>
  <p:slideViewPr>
    <p:cSldViewPr>
      <p:cViewPr>
        <p:scale>
          <a:sx n="70" d="100"/>
          <a:sy n="70" d="100"/>
        </p:scale>
        <p:origin x="-1476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605588" y="8961438"/>
            <a:ext cx="192087" cy="1524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r" eaLnBrk="0" hangingPunct="0"/>
            <a:fld id="{23CF98DF-0AD2-1D42-A7E5-4C5009023063}" type="slidenum">
              <a:rPr lang="en-US" sz="1000" b="0">
                <a:solidFill>
                  <a:schemeClr val="tx1"/>
                </a:solidFill>
                <a:latin typeface="Tahoma" charset="0"/>
              </a:rPr>
              <a:pPr algn="r" eaLnBrk="0" hangingPunct="0"/>
              <a:t>‹#›</a:t>
            </a:fld>
            <a:endParaRPr lang="en-US" sz="1000" b="0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1727200" y="8932863"/>
            <a:ext cx="3114675" cy="21113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90416" tIns="44414" rIns="90416" bIns="44414">
            <a:spAutoFit/>
          </a:bodyPr>
          <a:lstStyle/>
          <a:p>
            <a:pPr algn="r" eaLnBrk="0" hangingPunct="0"/>
            <a:r>
              <a:rPr lang="en-US" sz="800" b="0">
                <a:solidFill>
                  <a:schemeClr val="tx1"/>
                </a:solidFill>
              </a:rPr>
              <a:t>University of Karlsruhe Proprietary – Use pursuant to instructions</a:t>
            </a:r>
          </a:p>
        </p:txBody>
      </p:sp>
    </p:spTree>
    <p:extLst>
      <p:ext uri="{BB962C8B-B14F-4D97-AF65-F5344CB8AC3E}">
        <p14:creationId xmlns:p14="http://schemas.microsoft.com/office/powerpoint/2010/main" val="35681105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2525" y="692150"/>
            <a:ext cx="4554538" cy="3416300"/>
          </a:xfrm>
          <a:prstGeom prst="rect">
            <a:avLst/>
          </a:prstGeom>
          <a:noFill/>
          <a:ln w="12699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43400"/>
            <a:ext cx="5032375" cy="4114800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90416" tIns="44414" rIns="90416" bIns="44414" numCol="1" anchor="t" anchorCtr="1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557377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14300" indent="-114300" algn="l" rtl="0" eaLnBrk="0" fontAlgn="base" hangingPunct="0"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00050" indent="-171450" algn="l" rtl="0" eaLnBrk="0" fontAlgn="base" hangingPunct="0">
      <a:spcBef>
        <a:spcPct val="30000"/>
      </a:spcBef>
      <a:spcAft>
        <a:spcPct val="0"/>
      </a:spcAft>
      <a:buSzPct val="100000"/>
      <a:buChar char="–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685800" indent="-114300" algn="l" rtl="0" eaLnBrk="0" fontAlgn="base" hangingPunct="0"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028700" indent="-171450" algn="l" rtl="0" eaLnBrk="0" fontAlgn="base" hangingPunct="0">
      <a:spcBef>
        <a:spcPct val="30000"/>
      </a:spcBef>
      <a:spcAft>
        <a:spcPct val="0"/>
      </a:spcAft>
      <a:buSzPct val="100000"/>
      <a:buChar char="–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SzPct val="100000"/>
      <a:buChar char="•"/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856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de-DE" sz="1100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de-DE" sz="1100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de-DE" sz="1100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de-DE" sz="11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de-DE" sz="1100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28862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6545046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220703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>
              <a:sym typeface="Wingdings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6753043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Bias</a:t>
            </a:r>
            <a:r>
              <a:rPr lang="en-US" baseline="0" dirty="0" smtClean="0"/>
              <a:t> applied</a:t>
            </a:r>
          </a:p>
          <a:p>
            <a:r>
              <a:rPr lang="en-US" dirty="0" smtClean="0"/>
              <a:t>QPSK – 72 </a:t>
            </a:r>
            <a:r>
              <a:rPr lang="en-US" dirty="0" err="1" smtClean="0"/>
              <a:t>GBd</a:t>
            </a:r>
            <a:r>
              <a:rPr lang="en-US" dirty="0" smtClean="0"/>
              <a:t> – BER 7.5x10</a:t>
            </a:r>
            <a:r>
              <a:rPr lang="en-US" baseline="30000" dirty="0" smtClean="0"/>
              <a:t>-3</a:t>
            </a:r>
            <a:r>
              <a:rPr lang="en-US" dirty="0" smtClean="0"/>
              <a:t> 15um/40nm</a:t>
            </a:r>
          </a:p>
          <a:p>
            <a:r>
              <a:rPr lang="en-US" dirty="0" smtClean="0"/>
              <a:t>16QAM -18 </a:t>
            </a:r>
            <a:r>
              <a:rPr lang="en-US" dirty="0" err="1" smtClean="0"/>
              <a:t>GBd</a:t>
            </a:r>
            <a:r>
              <a:rPr lang="en-US" dirty="0" smtClean="0"/>
              <a:t> –BER 1.3x10</a:t>
            </a:r>
            <a:r>
              <a:rPr lang="en-US" baseline="30000" dirty="0" smtClean="0"/>
              <a:t>-2  15um/85nm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BER 1.3x10</a:t>
            </a:r>
            <a:r>
              <a:rPr lang="en-US" baseline="30000" dirty="0" smtClean="0">
                <a:solidFill>
                  <a:srgbClr val="FF0000"/>
                </a:solidFill>
              </a:rPr>
              <a:t>-5 	11um/85nm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28574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aseline="0" dirty="0" err="1" smtClean="0"/>
              <a:t>Ground</a:t>
            </a:r>
            <a:r>
              <a:rPr lang="de-CH" baseline="0" dirty="0" smtClean="0"/>
              <a:t>-signal-</a:t>
            </a:r>
            <a:r>
              <a:rPr lang="de-CH" baseline="0" dirty="0" err="1" smtClean="0"/>
              <a:t>ground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configuration</a:t>
            </a:r>
            <a:r>
              <a:rPr lang="de-CH" baseline="0" dirty="0" smtClean="0"/>
              <a:t>. Phase </a:t>
            </a:r>
            <a:r>
              <a:rPr lang="de-CH" baseline="0" dirty="0" err="1" smtClean="0"/>
              <a:t>shift</a:t>
            </a:r>
            <a:r>
              <a:rPr lang="de-CH" baseline="0" dirty="0" smtClean="0"/>
              <a:t> </a:t>
            </a:r>
            <a:r>
              <a:rPr lang="el-GR" baseline="0" dirty="0" smtClean="0">
                <a:sym typeface="Wingdings" panose="05000000000000000000" pitchFamily="2" charset="2"/>
              </a:rPr>
              <a:t>ϑ</a:t>
            </a:r>
            <a:r>
              <a:rPr lang="de-CH" baseline="0" dirty="0" smtClean="0"/>
              <a:t> in </a:t>
            </a:r>
            <a:r>
              <a:rPr lang="de-CH" baseline="0" dirty="0" err="1" smtClean="0"/>
              <a:t>two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arms</a:t>
            </a:r>
            <a:r>
              <a:rPr lang="de-CH" baseline="0" dirty="0" smtClean="0"/>
              <a:t> in </a:t>
            </a:r>
            <a:r>
              <a:rPr lang="de-CH" baseline="0" dirty="0" err="1" smtClean="0"/>
              <a:t>opposite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direction</a:t>
            </a:r>
            <a:r>
              <a:rPr lang="de-CH" baseline="0" dirty="0" smtClean="0"/>
              <a:t> </a:t>
            </a:r>
            <a:r>
              <a:rPr lang="de-CH" baseline="0" dirty="0" smtClean="0">
                <a:sym typeface="Wingdings" panose="05000000000000000000" pitchFamily="2" charset="2"/>
              </a:rPr>
              <a:t> push-pull</a:t>
            </a:r>
            <a:endParaRPr lang="de-CH" baseline="0" dirty="0" smtClean="0"/>
          </a:p>
          <a:p>
            <a:r>
              <a:rPr lang="de-CH" baseline="0" dirty="0" err="1" smtClean="0"/>
              <a:t>V_piL</a:t>
            </a:r>
            <a:r>
              <a:rPr lang="de-CH" baseline="0" dirty="0" smtClean="0"/>
              <a:t> (Wolfgang): 90Vµm, </a:t>
            </a:r>
            <a:r>
              <a:rPr lang="de-CH" baseline="0" dirty="0" err="1" smtClean="0"/>
              <a:t>Vpi</a:t>
            </a:r>
            <a:r>
              <a:rPr lang="de-CH" baseline="0" dirty="0" smtClean="0"/>
              <a:t>=3.4 V, r33=160 </a:t>
            </a:r>
            <a:r>
              <a:rPr lang="de-CH" baseline="0" dirty="0" err="1" smtClean="0"/>
              <a:t>pm</a:t>
            </a:r>
            <a:r>
              <a:rPr lang="de-CH" baseline="0" dirty="0" smtClean="0"/>
              <a:t>/V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/>
          <a:lstStyle/>
          <a:p>
            <a:fld id="{A51C0C35-A9A2-4EFD-9BAF-1E52E29E03D1}" type="slidenum">
              <a:rPr lang="de-CH" smtClean="0"/>
              <a:t>24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600751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baseline="0" dirty="0" err="1" smtClean="0"/>
              <a:t>Ground</a:t>
            </a:r>
            <a:r>
              <a:rPr lang="de-CH" baseline="0" dirty="0" smtClean="0"/>
              <a:t>-signal-</a:t>
            </a:r>
            <a:r>
              <a:rPr lang="de-CH" baseline="0" dirty="0" err="1" smtClean="0"/>
              <a:t>ground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configuration</a:t>
            </a:r>
            <a:r>
              <a:rPr lang="de-CH" baseline="0" dirty="0" smtClean="0"/>
              <a:t>. Phase </a:t>
            </a:r>
            <a:r>
              <a:rPr lang="de-CH" baseline="0" dirty="0" err="1" smtClean="0"/>
              <a:t>shift</a:t>
            </a:r>
            <a:r>
              <a:rPr lang="de-CH" baseline="0" dirty="0" smtClean="0"/>
              <a:t> </a:t>
            </a:r>
            <a:r>
              <a:rPr lang="el-GR" baseline="0" dirty="0" smtClean="0">
                <a:sym typeface="Wingdings" panose="05000000000000000000" pitchFamily="2" charset="2"/>
              </a:rPr>
              <a:t>ϑ</a:t>
            </a:r>
            <a:r>
              <a:rPr lang="de-CH" baseline="0" dirty="0" smtClean="0"/>
              <a:t> in </a:t>
            </a:r>
            <a:r>
              <a:rPr lang="de-CH" baseline="0" dirty="0" err="1" smtClean="0"/>
              <a:t>two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arms</a:t>
            </a:r>
            <a:r>
              <a:rPr lang="de-CH" baseline="0" dirty="0" smtClean="0"/>
              <a:t> in </a:t>
            </a:r>
            <a:r>
              <a:rPr lang="de-CH" baseline="0" dirty="0" err="1" smtClean="0"/>
              <a:t>opposite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direction</a:t>
            </a:r>
            <a:r>
              <a:rPr lang="de-CH" baseline="0" dirty="0" smtClean="0"/>
              <a:t> </a:t>
            </a:r>
            <a:r>
              <a:rPr lang="de-CH" baseline="0" dirty="0" smtClean="0">
                <a:sym typeface="Wingdings" panose="05000000000000000000" pitchFamily="2" charset="2"/>
              </a:rPr>
              <a:t> push-pull</a:t>
            </a:r>
            <a:endParaRPr lang="de-CH" baseline="0" dirty="0" smtClean="0"/>
          </a:p>
          <a:p>
            <a:r>
              <a:rPr lang="de-CH" baseline="0" dirty="0" err="1" smtClean="0"/>
              <a:t>V_piL</a:t>
            </a:r>
            <a:r>
              <a:rPr lang="de-CH" baseline="0" dirty="0" smtClean="0"/>
              <a:t> (Wolfgang): 90Vµm, </a:t>
            </a:r>
            <a:r>
              <a:rPr lang="de-CH" baseline="0" dirty="0" err="1" smtClean="0"/>
              <a:t>Vpi</a:t>
            </a:r>
            <a:r>
              <a:rPr lang="de-CH" baseline="0" dirty="0" smtClean="0"/>
              <a:t>=3.4 V, r33=160 </a:t>
            </a:r>
            <a:r>
              <a:rPr lang="de-CH" baseline="0" dirty="0" err="1" smtClean="0"/>
              <a:t>pm</a:t>
            </a:r>
            <a:r>
              <a:rPr lang="de-CH" baseline="0" dirty="0" smtClean="0"/>
              <a:t>/V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021295" y="9721107"/>
            <a:ext cx="3076363" cy="511731"/>
          </a:xfrm>
          <a:prstGeom prst="rect">
            <a:avLst/>
          </a:prstGeom>
        </p:spPr>
        <p:txBody>
          <a:bodyPr/>
          <a:lstStyle/>
          <a:p>
            <a:fld id="{A51C0C35-A9A2-4EFD-9BAF-1E52E29E03D1}" type="slidenum">
              <a:rPr lang="de-CH" smtClean="0"/>
              <a:t>25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7656981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13671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de-DE" sz="1100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0610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buFontTx/>
              <a:buNone/>
            </a:pPr>
            <a:endParaRPr lang="de-DE" dirty="0" smtClean="0"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es-ES" sz="1100" b="0" dirty="0" smtClean="0"/>
          </a:p>
          <a:p>
            <a:pPr marL="114300" marR="0" indent="-11430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lang="de-DE" sz="11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mlDrawing" Target="../drawings/vmlDrawing2.v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openxmlformats.org/officeDocument/2006/relationships/image" Target="../media/image1.png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51422" y="1931987"/>
            <a:ext cx="9037945" cy="1800225"/>
          </a:xfrm>
          <a:prstGeom prst="rect">
            <a:avLst/>
          </a:prstGeom>
          <a:solidFill>
            <a:srgbClr val="220060"/>
          </a:solidFill>
          <a:ln w="9525">
            <a:solidFill>
              <a:srgbClr val="0000FF"/>
            </a:solidFill>
            <a:miter lim="800000"/>
            <a:headEnd/>
            <a:tailEnd/>
          </a:ln>
          <a:effectLst>
            <a:glow rad="63500">
              <a:schemeClr val="accent4">
                <a:satMod val="175000"/>
                <a:alpha val="40000"/>
              </a:schemeClr>
            </a:glow>
            <a:reflection blurRad="6350" stA="50000" endA="275" endPos="40000" dist="101600" dir="5400000" sy="-100000" algn="bl" rotWithShape="0"/>
          </a:effectLst>
        </p:spPr>
        <p:txBody>
          <a:bodyPr wrap="none" lIns="0" tIns="0" rIns="0" bIns="0" anchor="ctr"/>
          <a:lstStyle/>
          <a:p>
            <a:pPr algn="ctr" eaLnBrk="0" hangingPunct="0">
              <a:defRPr/>
            </a:pPr>
            <a:endParaRPr lang="en-US" altLang="en-US" sz="16800" b="0">
              <a:solidFill>
                <a:srgbClr val="666666"/>
              </a:solidFill>
              <a:latin typeface="Times New Roman" pitchFamily="18" charset="0"/>
              <a:ea typeface="+mn-ea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/>
        </p:nvGraphicFramePr>
        <p:xfrm>
          <a:off x="7380288" y="260350"/>
          <a:ext cx="1485900" cy="1071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2220" r:id="rId4" imgW="3895238" imgH="2809524" progId="MSPhotoEd.3">
                  <p:embed/>
                </p:oleObj>
              </mc:Choice>
              <mc:Fallback>
                <p:oleObj r:id="rId4" imgW="3895238" imgH="2809524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80288" y="260350"/>
                        <a:ext cx="1485900" cy="1071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8"/>
          <p:cNvPicPr>
            <a:picLocks noChangeAspect="1" noChangeArrowheads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651375"/>
            <a:ext cx="3240088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0"/>
          <p:cNvSpPr txBox="1">
            <a:spLocks noChangeArrowheads="1"/>
          </p:cNvSpPr>
          <p:nvPr userDrawn="1"/>
        </p:nvSpPr>
        <p:spPr bwMode="auto">
          <a:xfrm>
            <a:off x="3276600" y="4724400"/>
            <a:ext cx="5616575" cy="881063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Nano Scale Disruptive Silicon-Plasmonic Platform for Chip-to-Chip Interconnection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>
                <a:solidFill>
                  <a:schemeClr val="tx1"/>
                </a:solidFill>
              </a:rPr>
              <a:t>www.navolchi.eu</a:t>
            </a:r>
          </a:p>
        </p:txBody>
      </p:sp>
      <p:sp>
        <p:nvSpPr>
          <p:cNvPr id="6" name="Text Box 11"/>
          <p:cNvSpPr txBox="1">
            <a:spLocks noChangeArrowheads="1"/>
          </p:cNvSpPr>
          <p:nvPr userDrawn="1"/>
        </p:nvSpPr>
        <p:spPr bwMode="auto">
          <a:xfrm>
            <a:off x="539743" y="333375"/>
            <a:ext cx="6567504" cy="11541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50000"/>
              </a:lnSpc>
            </a:pPr>
            <a:r>
              <a:rPr lang="en-US" i="1" dirty="0">
                <a:solidFill>
                  <a:schemeClr val="tx1"/>
                </a:solidFill>
              </a:rPr>
              <a:t>NAVOLCHI</a:t>
            </a:r>
            <a:r>
              <a:rPr lang="en-US" dirty="0"/>
              <a:t>  </a:t>
            </a:r>
            <a:r>
              <a:rPr lang="en-US" dirty="0" smtClean="0"/>
              <a:t>Final </a:t>
            </a:r>
            <a:r>
              <a:rPr lang="en-US" dirty="0"/>
              <a:t>Review Meeting</a:t>
            </a:r>
            <a:r>
              <a:rPr lang="en-US" sz="2400" dirty="0"/>
              <a:t> </a:t>
            </a:r>
          </a:p>
          <a:p>
            <a:pPr>
              <a:lnSpc>
                <a:spcPct val="150000"/>
              </a:lnSpc>
            </a:pPr>
            <a:r>
              <a:rPr lang="en-US" sz="1800" dirty="0" smtClean="0"/>
              <a:t>October 6</a:t>
            </a:r>
            <a:r>
              <a:rPr lang="en-US" sz="1800" baseline="30000" dirty="0" smtClean="0"/>
              <a:t>th</a:t>
            </a:r>
            <a:r>
              <a:rPr lang="en-US" sz="1800" dirty="0" smtClean="0"/>
              <a:t> 2015, </a:t>
            </a:r>
            <a:r>
              <a:rPr lang="en-US" sz="1800" dirty="0"/>
              <a:t>Brussels</a:t>
            </a:r>
            <a:endParaRPr lang="de-DE" sz="1800" dirty="0"/>
          </a:p>
        </p:txBody>
      </p:sp>
      <p:sp>
        <p:nvSpPr>
          <p:cNvPr id="7" name="Text Box 10"/>
          <p:cNvSpPr txBox="1">
            <a:spLocks noChangeArrowheads="1"/>
          </p:cNvSpPr>
          <p:nvPr userDrawn="1"/>
        </p:nvSpPr>
        <p:spPr bwMode="auto">
          <a:xfrm>
            <a:off x="7451725" y="1452563"/>
            <a:ext cx="1439863" cy="3302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FP7-ICT-2011-7</a:t>
            </a:r>
          </a:p>
          <a:p>
            <a:pPr eaLnBrk="1" hangingPunct="1">
              <a:lnSpc>
                <a:spcPct val="90000"/>
              </a:lnSpc>
            </a:pPr>
            <a:r>
              <a:rPr lang="en-US" sz="1200">
                <a:solidFill>
                  <a:schemeClr val="tx1"/>
                </a:solidFill>
              </a:rPr>
              <a:t>GA 288869</a:t>
            </a:r>
          </a:p>
        </p:txBody>
      </p:sp>
    </p:spTree>
    <p:extLst>
      <p:ext uri="{BB962C8B-B14F-4D97-AF65-F5344CB8AC3E}">
        <p14:creationId xmlns:p14="http://schemas.microsoft.com/office/powerpoint/2010/main" val="16481076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235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561138" y="333375"/>
            <a:ext cx="2125662" cy="579278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80975" y="333375"/>
            <a:ext cx="6227763" cy="579278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7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PQ-Standard-Sli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12"/>
          <p:cNvSpPr>
            <a:spLocks noGrp="1"/>
          </p:cNvSpPr>
          <p:nvPr>
            <p:ph type="body" sz="quarter" idx="17"/>
          </p:nvPr>
        </p:nvSpPr>
        <p:spPr>
          <a:xfrm>
            <a:off x="428596" y="1124744"/>
            <a:ext cx="8286807" cy="5112569"/>
          </a:xfrm>
          <a:prstGeom prst="rect">
            <a:avLst/>
          </a:prstGeom>
        </p:spPr>
        <p:txBody>
          <a:bodyPr/>
          <a:lstStyle>
            <a:lvl1pPr>
              <a:spcBef>
                <a:spcPts val="300"/>
              </a:spcBef>
              <a:spcAft>
                <a:spcPts val="0"/>
              </a:spcAft>
              <a:buClr>
                <a:srgbClr val="0000A7"/>
              </a:buClr>
              <a:buSzPct val="100000"/>
              <a:buFont typeface="Arial" pitchFamily="34" charset="0"/>
              <a:buChar char="●"/>
              <a:defRPr b="0" i="0" baseline="0"/>
            </a:lvl1pPr>
            <a:lvl2pPr marL="180975" indent="276225">
              <a:spcBef>
                <a:spcPts val="300"/>
              </a:spcBef>
              <a:spcAft>
                <a:spcPts val="0"/>
              </a:spcAft>
              <a:buClr>
                <a:srgbClr val="0000A7"/>
              </a:buClr>
              <a:buFont typeface="Arial" pitchFamily="34" charset="0"/>
              <a:buChar char="•"/>
              <a:defRPr/>
            </a:lvl2pPr>
            <a:lvl3pPr marL="361950" indent="260350">
              <a:spcBef>
                <a:spcPts val="300"/>
              </a:spcBef>
              <a:spcAft>
                <a:spcPts val="0"/>
              </a:spcAft>
              <a:buClr>
                <a:srgbClr val="0000A7"/>
              </a:buClr>
              <a:buFont typeface="Arial" pitchFamily="34" charset="0"/>
              <a:buChar char="•"/>
              <a:defRPr sz="1800"/>
            </a:lvl3pPr>
            <a:lvl4pPr marL="542925" indent="260350">
              <a:spcBef>
                <a:spcPts val="300"/>
              </a:spcBef>
              <a:spcAft>
                <a:spcPts val="0"/>
              </a:spcAft>
              <a:buClr>
                <a:srgbClr val="0000A7"/>
              </a:buClr>
              <a:buFont typeface="Arial" pitchFamily="34" charset="0"/>
              <a:buChar char="•"/>
              <a:defRPr sz="1800"/>
            </a:lvl4pPr>
            <a:lvl5pPr marL="712788" indent="271463">
              <a:spcBef>
                <a:spcPts val="300"/>
              </a:spcBef>
              <a:spcAft>
                <a:spcPts val="0"/>
              </a:spcAft>
              <a:buClr>
                <a:srgbClr val="0000A7"/>
              </a:buClr>
              <a:buFont typeface="Arial" pitchFamily="34" charset="0"/>
              <a:buChar char="•"/>
              <a:defRPr sz="1600"/>
            </a:lvl5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itel 5"/>
          <p:cNvSpPr>
            <a:spLocks noGrp="1"/>
          </p:cNvSpPr>
          <p:nvPr>
            <p:ph type="title"/>
          </p:nvPr>
        </p:nvSpPr>
        <p:spPr>
          <a:xfrm>
            <a:off x="457200" y="164577"/>
            <a:ext cx="7139136" cy="706090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90000"/>
              </a:lnSpc>
              <a:defRPr spc="0" baseline="0"/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21365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42984"/>
            <a:ext cx="8229600" cy="498317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5257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0569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244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066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9171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733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377554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2494283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76" name="Picture 49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6130925"/>
            <a:ext cx="1744663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7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0426" name="Text Box 10"/>
          <p:cNvSpPr txBox="1">
            <a:spLocks noChangeArrowheads="1"/>
          </p:cNvSpPr>
          <p:nvPr/>
        </p:nvSpPr>
        <p:spPr bwMode="auto">
          <a:xfrm>
            <a:off x="1643063" y="6500813"/>
            <a:ext cx="6526212" cy="165100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200">
                <a:solidFill>
                  <a:schemeClr val="tx1"/>
                </a:solidFill>
              </a:rPr>
              <a:t>N</a:t>
            </a:r>
            <a:r>
              <a:rPr lang="en-US" sz="1200"/>
              <a:t>ano Scale Disruptive Silicon-Plasmonic Platform for Chip-to-Chip Interconnection</a:t>
            </a:r>
          </a:p>
        </p:txBody>
      </p:sp>
      <p:sp>
        <p:nvSpPr>
          <p:cNvPr id="60427" name="Text Box 11"/>
          <p:cNvSpPr txBox="1">
            <a:spLocks noChangeArrowheads="1"/>
          </p:cNvSpPr>
          <p:nvPr/>
        </p:nvSpPr>
        <p:spPr bwMode="auto">
          <a:xfrm>
            <a:off x="8429625" y="6500813"/>
            <a:ext cx="36512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lnSpc>
                <a:spcPct val="100000"/>
              </a:lnSpc>
            </a:pPr>
            <a:fld id="{C5A7106A-3D2B-FE4D-913C-1E022C7DA529}" type="slidenum">
              <a:rPr lang="en-US" sz="1400"/>
              <a:pPr algn="l">
                <a:lnSpc>
                  <a:spcPct val="100000"/>
                </a:lnSpc>
              </a:pPr>
              <a:t>‹#›</a:t>
            </a:fld>
            <a:endParaRPr lang="en-US" sz="1400"/>
          </a:p>
        </p:txBody>
      </p:sp>
      <p:graphicFrame>
        <p:nvGraphicFramePr>
          <p:cNvPr id="60470" name="Object 54"/>
          <p:cNvGraphicFramePr>
            <a:graphicFrameLocks noChangeAspect="1"/>
          </p:cNvGraphicFramePr>
          <p:nvPr/>
        </p:nvGraphicFramePr>
        <p:xfrm>
          <a:off x="7740650" y="115888"/>
          <a:ext cx="1143000" cy="82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842" r:id="rId16" imgW="3895238" imgH="2809524" progId="MSPhotoEd.3">
                  <p:embed/>
                </p:oleObj>
              </mc:Choice>
              <mc:Fallback>
                <p:oleObj r:id="rId16" imgW="3895238" imgH="2809524" progId="MSPhotoEd.3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40650" y="115888"/>
                        <a:ext cx="1143000" cy="82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60475" name="Gerade Verbindung 10"/>
          <p:cNvCxnSpPr>
            <a:cxnSpLocks noChangeShapeType="1"/>
          </p:cNvCxnSpPr>
          <p:nvPr/>
        </p:nvCxnSpPr>
        <p:spPr bwMode="auto">
          <a:xfrm>
            <a:off x="1619250" y="6430963"/>
            <a:ext cx="7310438" cy="22225"/>
          </a:xfrm>
          <a:prstGeom prst="line">
            <a:avLst/>
          </a:prstGeom>
          <a:noFill/>
          <a:ln w="19050">
            <a:solidFill>
              <a:srgbClr val="262FD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0477" name="Gerade Verbindung 10"/>
          <p:cNvCxnSpPr>
            <a:cxnSpLocks noChangeShapeType="1"/>
          </p:cNvCxnSpPr>
          <p:nvPr/>
        </p:nvCxnSpPr>
        <p:spPr bwMode="auto">
          <a:xfrm>
            <a:off x="177800" y="765175"/>
            <a:ext cx="7418388" cy="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3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ea typeface="ＭＳ Ｐゴシック" charset="0"/>
        </a:defRPr>
      </a:lvl2pPr>
      <a:lvl3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ea typeface="ＭＳ Ｐゴシック" charset="0"/>
        </a:defRPr>
      </a:lvl3pPr>
      <a:lvl4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ea typeface="ＭＳ Ｐゴシック" charset="0"/>
        </a:defRPr>
      </a:lvl4pPr>
      <a:lvl5pPr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rgbClr val="220060"/>
          </a:solidFill>
          <a:latin typeface="Arial" charset="0"/>
          <a:ea typeface="ＭＳ Ｐゴシック" charset="0"/>
        </a:defRPr>
      </a:lvl5pPr>
      <a:lvl6pPr marL="457200"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6pPr>
      <a:lvl7pPr marL="914400"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7pPr>
      <a:lvl8pPr marL="1371600"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8pPr>
      <a:lvl9pPr marL="1828800" algn="ctr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Font typeface="Wingdings" charset="0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–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•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–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0000"/>
        </a:lnSpc>
        <a:spcBef>
          <a:spcPct val="25000"/>
        </a:spcBef>
        <a:spcAft>
          <a:spcPct val="0"/>
        </a:spcAft>
        <a:buChar char="»"/>
        <a:tabLst>
          <a:tab pos="269875" algn="l"/>
          <a:tab pos="357188" algn="l"/>
          <a:tab pos="715963" algn="l"/>
          <a:tab pos="1073150" algn="l"/>
          <a:tab pos="1431925" algn="l"/>
          <a:tab pos="1797050" algn="l"/>
          <a:tab pos="2154238" algn="l"/>
          <a:tab pos="2513013" algn="l"/>
          <a:tab pos="2870200" algn="l"/>
          <a:tab pos="3228975" algn="l"/>
          <a:tab pos="3586163" algn="l"/>
          <a:tab pos="3943350" algn="l"/>
          <a:tab pos="7537450" algn="l"/>
          <a:tab pos="7896225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1.png"/><Relationship Id="rId5" Type="http://schemas.openxmlformats.org/officeDocument/2006/relationships/image" Target="../media/image20.wmf"/><Relationship Id="rId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0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11.jpe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ext Box 10"/>
          <p:cNvSpPr txBox="1">
            <a:spLocks noChangeArrowheads="1"/>
          </p:cNvSpPr>
          <p:nvPr/>
        </p:nvSpPr>
        <p:spPr bwMode="auto">
          <a:xfrm>
            <a:off x="323850" y="2133600"/>
            <a:ext cx="8382000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1pPr>
            <a:lvl2pPr marL="742950" indent="-2857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marL="11430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marL="16002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marL="2057400" indent="-228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Work Package </a:t>
            </a:r>
            <a:r>
              <a:rPr lang="en-US" sz="2000" dirty="0" smtClean="0">
                <a:solidFill>
                  <a:schemeClr val="bg1"/>
                </a:solidFill>
              </a:rPr>
              <a:t>3 </a:t>
            </a:r>
            <a:r>
              <a:rPr lang="en-US" sz="2000" dirty="0">
                <a:solidFill>
                  <a:schemeClr val="bg1"/>
                </a:solidFill>
              </a:rPr>
              <a:t>Presentation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“Project NAVOLCHI”</a:t>
            </a: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Victor Dolores-Calzadilla, </a:t>
            </a:r>
            <a:r>
              <a:rPr lang="en-US" sz="2000" dirty="0" err="1" smtClean="0">
                <a:solidFill>
                  <a:schemeClr val="bg1"/>
                </a:solidFill>
              </a:rPr>
              <a:t>Meint</a:t>
            </a:r>
            <a:r>
              <a:rPr lang="en-US" sz="2000" dirty="0" smtClean="0">
                <a:solidFill>
                  <a:schemeClr val="bg1"/>
                </a:solidFill>
              </a:rPr>
              <a:t> Smit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Aft>
                <a:spcPts val="600"/>
              </a:spcAft>
            </a:pPr>
            <a:r>
              <a:rPr lang="en-US" sz="2000" dirty="0">
                <a:solidFill>
                  <a:schemeClr val="bg1"/>
                </a:solidFill>
              </a:rPr>
              <a:t>Eindhoven University of Technology (TU/e), The Netherlands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/>
              <a:t>Task 3.3 </a:t>
            </a:r>
            <a:r>
              <a:rPr lang="en-US" sz="3200" dirty="0">
                <a:solidFill>
                  <a:srgbClr val="002060"/>
                </a:solidFill>
              </a:rPr>
              <a:t>Fabrication of the Nanolaser</a:t>
            </a:r>
          </a:p>
        </p:txBody>
      </p:sp>
      <p:pic>
        <p:nvPicPr>
          <p:cNvPr id="764930" name="Picture 2" descr="I:\Victor\PhD\Reports\Papers\Integrated_nano_light_sources\Journal_paper\figures\fig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38505"/>
            <a:ext cx="8222713" cy="421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47664" y="5991671"/>
            <a:ext cx="79208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dirty="0" smtClean="0">
                <a:solidFill>
                  <a:srgbClr val="002060"/>
                </a:solidFill>
              </a:rPr>
              <a:t>[1] </a:t>
            </a:r>
            <a:r>
              <a:rPr lang="nl-NL" sz="1200" b="0" dirty="0">
                <a:solidFill>
                  <a:srgbClr val="002060"/>
                </a:solidFill>
              </a:rPr>
              <a:t>V. </a:t>
            </a:r>
            <a:r>
              <a:rPr lang="nl-NL" sz="1200" b="0" dirty="0" smtClean="0">
                <a:solidFill>
                  <a:srgbClr val="002060"/>
                </a:solidFill>
              </a:rPr>
              <a:t>Dolores-Calzadilla, et. al., Nature Communications (</a:t>
            </a:r>
            <a:r>
              <a:rPr lang="nl-NL" sz="1200" b="0" dirty="0" err="1" smtClean="0">
                <a:solidFill>
                  <a:srgbClr val="002060"/>
                </a:solidFill>
              </a:rPr>
              <a:t>to</a:t>
            </a:r>
            <a:r>
              <a:rPr lang="nl-NL" sz="1200" b="0" dirty="0" smtClean="0">
                <a:solidFill>
                  <a:srgbClr val="002060"/>
                </a:solidFill>
              </a:rPr>
              <a:t> </a:t>
            </a:r>
            <a:r>
              <a:rPr lang="nl-NL" sz="1200" b="0" dirty="0" err="1" smtClean="0">
                <a:solidFill>
                  <a:srgbClr val="002060"/>
                </a:solidFill>
              </a:rPr>
              <a:t>be</a:t>
            </a:r>
            <a:r>
              <a:rPr lang="nl-NL" sz="1200" b="0" dirty="0" smtClean="0">
                <a:solidFill>
                  <a:srgbClr val="002060"/>
                </a:solidFill>
              </a:rPr>
              <a:t> </a:t>
            </a:r>
            <a:r>
              <a:rPr lang="nl-NL" sz="1200" b="0" dirty="0" err="1" smtClean="0">
                <a:solidFill>
                  <a:srgbClr val="002060"/>
                </a:solidFill>
              </a:rPr>
              <a:t>submitted</a:t>
            </a:r>
            <a:r>
              <a:rPr lang="nl-NL" sz="1200" b="0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48050" y="1194379"/>
            <a:ext cx="73904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Complete fabrication on III-V/Si </a:t>
            </a:r>
            <a:r>
              <a:rPr lang="en-US" sz="2000" baseline="30000" dirty="0" smtClean="0"/>
              <a:t>[1]</a:t>
            </a:r>
            <a:endParaRPr lang="en-US" sz="2000" baseline="30000" dirty="0"/>
          </a:p>
        </p:txBody>
      </p:sp>
    </p:spTree>
    <p:extLst>
      <p:ext uri="{BB962C8B-B14F-4D97-AF65-F5344CB8AC3E}">
        <p14:creationId xmlns:p14="http://schemas.microsoft.com/office/powerpoint/2010/main" val="375723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/>
              <a:t>Task 3.3 </a:t>
            </a:r>
            <a:r>
              <a:rPr lang="en-US" sz="3200" dirty="0">
                <a:solidFill>
                  <a:srgbClr val="002060"/>
                </a:solidFill>
              </a:rPr>
              <a:t>Fabrication of the Nanolaser</a:t>
            </a:r>
          </a:p>
        </p:txBody>
      </p:sp>
      <p:pic>
        <p:nvPicPr>
          <p:cNvPr id="769026" name="Picture 2" descr="I:\Victor\PhD\Reports\Papers\Integrated_nano_light_sources\Journal_paper\figures\fig4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85"/>
          <a:stretch/>
        </p:blipFill>
        <p:spPr bwMode="auto">
          <a:xfrm>
            <a:off x="395536" y="1700808"/>
            <a:ext cx="8362020" cy="322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11560" y="4915151"/>
            <a:ext cx="3672408" cy="97872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285750" indent="-285750" algn="l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rgbClr val="002060"/>
                </a:solidFill>
              </a:rPr>
              <a:t>Reverse bias current: 0.5 µA</a:t>
            </a:r>
          </a:p>
          <a:p>
            <a:pPr marL="285750" indent="-285750" algn="l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rgbClr val="002060"/>
                </a:solidFill>
              </a:rPr>
              <a:t>Minimum FWHM: 25 nm (Q~62)</a:t>
            </a:r>
            <a:endParaRPr lang="en-US" sz="1800" b="0" dirty="0">
              <a:solidFill>
                <a:srgbClr val="00206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6546" y="4915151"/>
            <a:ext cx="4315934" cy="1034129"/>
          </a:xfrm>
          <a:prstGeom prst="rect">
            <a:avLst/>
          </a:prstGeom>
          <a:solidFill>
            <a:srgbClr val="0070C0">
              <a:alpha val="31000"/>
            </a:srgbClr>
          </a:solidFill>
          <a:ln w="38100">
            <a:noFill/>
          </a:ln>
        </p:spPr>
        <p:txBody>
          <a:bodyPr wrap="square">
            <a:spAutoFit/>
          </a:bodyPr>
          <a:lstStyle/>
          <a:p>
            <a:pPr marL="285750" indent="-285750" algn="l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b="0" dirty="0" smtClean="0">
                <a:solidFill>
                  <a:srgbClr val="002060"/>
                </a:solidFill>
              </a:rPr>
              <a:t>Max. power: 60 </a:t>
            </a:r>
            <a:r>
              <a:rPr lang="en-US" b="0" dirty="0" err="1" smtClean="0">
                <a:solidFill>
                  <a:srgbClr val="002060"/>
                </a:solidFill>
              </a:rPr>
              <a:t>nW</a:t>
            </a:r>
            <a:endParaRPr lang="en-US" b="0" dirty="0">
              <a:solidFill>
                <a:srgbClr val="002060"/>
              </a:solidFill>
            </a:endParaRPr>
          </a:p>
          <a:p>
            <a:pPr marL="285750" indent="-285750" algn="l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002060"/>
                </a:solidFill>
              </a:rPr>
              <a:t>Max. on-chip </a:t>
            </a:r>
            <a:r>
              <a:rPr lang="en-US" b="0" dirty="0">
                <a:solidFill>
                  <a:srgbClr val="002060"/>
                </a:solidFill>
              </a:rPr>
              <a:t>E</a:t>
            </a:r>
            <a:r>
              <a:rPr lang="en-US" sz="1800" b="0" dirty="0" smtClean="0">
                <a:solidFill>
                  <a:srgbClr val="002060"/>
                </a:solidFill>
              </a:rPr>
              <a:t>xt. </a:t>
            </a:r>
            <a:r>
              <a:rPr lang="en-US" b="0" dirty="0">
                <a:solidFill>
                  <a:srgbClr val="002060"/>
                </a:solidFill>
              </a:rPr>
              <a:t>Q</a:t>
            </a:r>
            <a:r>
              <a:rPr lang="en-US" sz="1800" b="0" dirty="0" smtClean="0">
                <a:solidFill>
                  <a:srgbClr val="002060"/>
                </a:solidFill>
              </a:rPr>
              <a:t>uantum </a:t>
            </a:r>
            <a:r>
              <a:rPr lang="en-US" b="0" dirty="0">
                <a:solidFill>
                  <a:srgbClr val="002060"/>
                </a:solidFill>
              </a:rPr>
              <a:t>E</a:t>
            </a:r>
            <a:r>
              <a:rPr lang="en-US" sz="1800" b="0" dirty="0" smtClean="0">
                <a:solidFill>
                  <a:srgbClr val="002060"/>
                </a:solidFill>
              </a:rPr>
              <a:t>ff.: 10</a:t>
            </a:r>
            <a:r>
              <a:rPr lang="en-US" sz="1800" b="0" baseline="30000" dirty="0" smtClean="0">
                <a:solidFill>
                  <a:srgbClr val="002060"/>
                </a:solidFill>
              </a:rPr>
              <a:t>-2</a:t>
            </a:r>
            <a:endParaRPr lang="en-US" b="0" baseline="30000" dirty="0">
              <a:solidFill>
                <a:srgbClr val="002060"/>
              </a:solidFill>
            </a:endParaRPr>
          </a:p>
          <a:p>
            <a:pPr marL="285750" indent="-285750" algn="l"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800" b="0" dirty="0" smtClean="0">
                <a:solidFill>
                  <a:srgbClr val="002060"/>
                </a:solidFill>
              </a:rPr>
              <a:t>State-of-the-Art: </a:t>
            </a:r>
            <a:r>
              <a:rPr lang="en-US" sz="1800" b="0" dirty="0" err="1" smtClean="0">
                <a:solidFill>
                  <a:srgbClr val="002060"/>
                </a:solidFill>
              </a:rPr>
              <a:t>pW</a:t>
            </a:r>
            <a:r>
              <a:rPr lang="en-US" sz="1800" b="0" dirty="0" smtClean="0">
                <a:solidFill>
                  <a:srgbClr val="002060"/>
                </a:solidFill>
              </a:rPr>
              <a:t>, 10</a:t>
            </a:r>
            <a:r>
              <a:rPr lang="en-US" sz="1800" b="0" baseline="30000" dirty="0" smtClean="0">
                <a:solidFill>
                  <a:srgbClr val="002060"/>
                </a:solidFill>
              </a:rPr>
              <a:t>-7</a:t>
            </a:r>
            <a:r>
              <a:rPr lang="en-US" sz="1800" b="0" dirty="0" smtClean="0">
                <a:solidFill>
                  <a:srgbClr val="002060"/>
                </a:solidFill>
              </a:rPr>
              <a:t> – 10</a:t>
            </a:r>
            <a:r>
              <a:rPr lang="en-US" sz="1800" b="0" baseline="30000" dirty="0" smtClean="0">
                <a:solidFill>
                  <a:srgbClr val="002060"/>
                </a:solidFill>
              </a:rPr>
              <a:t>-5  [1,2]</a:t>
            </a:r>
            <a:endParaRPr lang="en-US" sz="1800" b="0" baseline="30000" dirty="0">
              <a:solidFill>
                <a:srgbClr val="002060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648050" y="1194379"/>
            <a:ext cx="73904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Static characteristics: LED operation</a:t>
            </a:r>
            <a:endParaRPr lang="en-US" sz="2000" dirty="0"/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6300192" y="1025102"/>
            <a:ext cx="1836204" cy="369332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Reported in FR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7664" y="5991671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dirty="0">
                <a:solidFill>
                  <a:srgbClr val="002060"/>
                </a:solidFill>
              </a:rPr>
              <a:t>[1] </a:t>
            </a:r>
            <a:r>
              <a:rPr lang="en-US" sz="1200" b="0" dirty="0" err="1" smtClean="0">
                <a:solidFill>
                  <a:srgbClr val="002060"/>
                </a:solidFill>
              </a:rPr>
              <a:t>Shambat</a:t>
            </a:r>
            <a:r>
              <a:rPr lang="en-US" sz="1200" b="0" dirty="0" smtClean="0">
                <a:solidFill>
                  <a:srgbClr val="002060"/>
                </a:solidFill>
              </a:rPr>
              <a:t>, et. al., Nature Communications 2, 2011.</a:t>
            </a:r>
          </a:p>
          <a:p>
            <a:pPr algn="l"/>
            <a:r>
              <a:rPr lang="en-US" sz="1200" b="0" dirty="0" smtClean="0">
                <a:solidFill>
                  <a:srgbClr val="002060"/>
                </a:solidFill>
              </a:rPr>
              <a:t>[2] Huang, et. al., Nature Photonics 8, 2014.</a:t>
            </a:r>
            <a:endParaRPr lang="en-US" sz="1200" b="0" dirty="0">
              <a:solidFill>
                <a:srgbClr val="00206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7056276" y="4923746"/>
            <a:ext cx="1836204" cy="369332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Record value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47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/>
              <a:t>Task 3.3 </a:t>
            </a:r>
            <a:r>
              <a:rPr lang="en-US" sz="3200" dirty="0">
                <a:solidFill>
                  <a:srgbClr val="002060"/>
                </a:solidFill>
              </a:rPr>
              <a:t>Fabrication of the Nanolaser</a:t>
            </a:r>
          </a:p>
        </p:txBody>
      </p:sp>
      <p:pic>
        <p:nvPicPr>
          <p:cNvPr id="768002" name="Picture 2" descr="I:\Victor\PhD\Reports\Papers\Integrated_nano_light_sources\Journal_paper\figures\fig3.pn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7"/>
          <a:stretch/>
        </p:blipFill>
        <p:spPr bwMode="auto">
          <a:xfrm>
            <a:off x="310104" y="1695444"/>
            <a:ext cx="8654384" cy="3101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755576" y="4763294"/>
            <a:ext cx="3672408" cy="1200329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ym typeface="Wingdings" panose="05000000000000000000" pitchFamily="2" charset="2"/>
              </a:rPr>
              <a:t>Electrical pulses: 1 ns to </a:t>
            </a:r>
            <a:r>
              <a:rPr lang="en-US" b="0" dirty="0" smtClean="0">
                <a:sym typeface="Wingdings" panose="05000000000000000000" pitchFamily="2" charset="2"/>
              </a:rPr>
              <a:t>100ps </a:t>
            </a:r>
            <a:r>
              <a:rPr lang="en-US" b="0" dirty="0">
                <a:sym typeface="Wingdings" panose="05000000000000000000" pitchFamily="2" charset="2"/>
              </a:rPr>
              <a:t></a:t>
            </a:r>
            <a:r>
              <a:rPr lang="en-US" b="0" dirty="0" smtClean="0"/>
              <a:t>sub-ns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 smtClean="0"/>
              <a:t>Due to strong non-radiative recombination</a:t>
            </a:r>
            <a:endParaRPr lang="en-US" b="0" dirty="0"/>
          </a:p>
        </p:txBody>
      </p:sp>
      <p:sp>
        <p:nvSpPr>
          <p:cNvPr id="6" name="Rectangle 5"/>
          <p:cNvSpPr/>
          <p:nvPr/>
        </p:nvSpPr>
        <p:spPr>
          <a:xfrm>
            <a:off x="5796136" y="4881934"/>
            <a:ext cx="2448272" cy="923330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lvl="1" indent="-342900">
              <a:buFont typeface="Arial" panose="020B0604020202020204" pitchFamily="34" charset="0"/>
              <a:buChar char="•"/>
            </a:pPr>
            <a:r>
              <a:rPr lang="en-US" b="0" dirty="0" smtClean="0">
                <a:sym typeface="Wingdings" panose="05000000000000000000" pitchFamily="2" charset="2"/>
              </a:rPr>
              <a:t>Modulation </a:t>
            </a:r>
            <a:r>
              <a:rPr lang="en-US" b="0" dirty="0">
                <a:sym typeface="Wingdings" panose="05000000000000000000" pitchFamily="2" charset="2"/>
              </a:rPr>
              <a:t>depth</a:t>
            </a:r>
            <a:r>
              <a:rPr lang="en-US" b="0" dirty="0" smtClean="0">
                <a:sym typeface="Wingdings" panose="05000000000000000000" pitchFamily="2" charset="2"/>
              </a:rPr>
              <a:t>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0" dirty="0" smtClean="0"/>
              <a:t>96</a:t>
            </a:r>
            <a:r>
              <a:rPr lang="en-US" b="0" dirty="0"/>
              <a:t>% at </a:t>
            </a:r>
            <a:r>
              <a:rPr lang="en-US" b="0" dirty="0" smtClean="0"/>
              <a:t>2 GHz</a:t>
            </a:r>
            <a:endParaRPr lang="en-US" b="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b="0" dirty="0"/>
              <a:t>42% at </a:t>
            </a:r>
            <a:r>
              <a:rPr lang="en-US" b="0" dirty="0" smtClean="0"/>
              <a:t>5 GHz</a:t>
            </a:r>
            <a:endParaRPr lang="en-US" b="0" dirty="0"/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8050" y="1194379"/>
            <a:ext cx="73904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Dynamic characteristics: LED operation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5521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/>
              <a:t>Task 3.3 </a:t>
            </a:r>
            <a:r>
              <a:rPr lang="en-US" sz="3200" dirty="0">
                <a:solidFill>
                  <a:srgbClr val="002060"/>
                </a:solidFill>
              </a:rPr>
              <a:t>Fabrication of the Nanolaser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8050" y="1194379"/>
            <a:ext cx="73904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Time-resolved photoluminescence of </a:t>
            </a:r>
            <a:r>
              <a:rPr lang="en-US" sz="2000" dirty="0" err="1" smtClean="0"/>
              <a:t>nanopillars</a:t>
            </a:r>
            <a:endParaRPr lang="en-US" sz="2000" dirty="0"/>
          </a:p>
        </p:txBody>
      </p:sp>
      <p:sp>
        <p:nvSpPr>
          <p:cNvPr id="15" name="Rectangle 14"/>
          <p:cNvSpPr/>
          <p:nvPr/>
        </p:nvSpPr>
        <p:spPr>
          <a:xfrm>
            <a:off x="5436096" y="5230253"/>
            <a:ext cx="3014188" cy="646331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/>
            <a:r>
              <a:rPr lang="en-US" b="0" dirty="0" smtClean="0">
                <a:sym typeface="Wingdings" panose="05000000000000000000" pitchFamily="2" charset="2"/>
              </a:rPr>
              <a:t>Surface recombination velocity   </a:t>
            </a:r>
            <a:r>
              <a:rPr lang="en-US" dirty="0" smtClean="0">
                <a:sym typeface="Wingdings" panose="05000000000000000000" pitchFamily="2" charset="2"/>
              </a:rPr>
              <a:t>S ~ 1x10</a:t>
            </a:r>
            <a:r>
              <a:rPr lang="en-US" baseline="30000" dirty="0" smtClean="0">
                <a:sym typeface="Wingdings" panose="05000000000000000000" pitchFamily="2" charset="2"/>
              </a:rPr>
              <a:t>5</a:t>
            </a:r>
            <a:r>
              <a:rPr lang="en-US" dirty="0" smtClean="0">
                <a:sym typeface="Wingdings" panose="05000000000000000000" pitchFamily="2" charset="2"/>
              </a:rPr>
              <a:t> cm/s</a:t>
            </a: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3223" y="1916832"/>
            <a:ext cx="8992887" cy="3370596"/>
            <a:chOff x="3223" y="1916832"/>
            <a:chExt cx="8992887" cy="3370596"/>
          </a:xfrm>
        </p:grpSpPr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10674836"/>
                </p:ext>
              </p:extLst>
            </p:nvPr>
          </p:nvGraphicFramePr>
          <p:xfrm>
            <a:off x="5513373" y="2182366"/>
            <a:ext cx="1511300" cy="81458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70176" name="Equation" r:id="rId4" imgW="850680" imgH="431640" progId="Equation.3">
                    <p:embed/>
                  </p:oleObj>
                </mc:Choice>
                <mc:Fallback>
                  <p:oleObj name="Equation" r:id="rId4" imgW="850680" imgH="431640" progId="Equation.3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13373" y="2182366"/>
                          <a:ext cx="1511300" cy="81458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770052" name="Picture 4" descr="I:\Victor\PhD\Thesis\ThesisDraft\Figures\chapter3\surfaceRecombination.pn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61"/>
            <a:stretch/>
          </p:blipFill>
          <p:spPr bwMode="auto">
            <a:xfrm>
              <a:off x="3223" y="1916832"/>
              <a:ext cx="8992887" cy="33705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Rectangle 13"/>
            <p:cNvSpPr/>
            <p:nvPr/>
          </p:nvSpPr>
          <p:spPr bwMode="auto">
            <a:xfrm>
              <a:off x="39735" y="1916832"/>
              <a:ext cx="355801" cy="36004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  <a:tab pos="358775" algn="l"/>
                  <a:tab pos="719138" algn="l"/>
                  <a:tab pos="1077913" algn="l"/>
                  <a:tab pos="1436688" algn="l"/>
                  <a:tab pos="1795463" algn="l"/>
                  <a:tab pos="2155825" algn="l"/>
                  <a:tab pos="2514600" algn="l"/>
                  <a:tab pos="2873375" algn="l"/>
                  <a:tab pos="3233738" algn="l"/>
                  <a:tab pos="3584575" algn="l"/>
                  <a:tab pos="6457950" algn="l"/>
                </a:tabLst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265894" y="1916832"/>
              <a:ext cx="467544" cy="360040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  <a:tab pos="358775" algn="l"/>
                  <a:tab pos="719138" algn="l"/>
                  <a:tab pos="1077913" algn="l"/>
                  <a:tab pos="1436688" algn="l"/>
                  <a:tab pos="1795463" algn="l"/>
                  <a:tab pos="2155825" algn="l"/>
                  <a:tab pos="2514600" algn="l"/>
                  <a:tab pos="2873375" algn="l"/>
                  <a:tab pos="3233738" algn="l"/>
                  <a:tab pos="3584575" algn="l"/>
                  <a:tab pos="6457950" algn="l"/>
                </a:tabLst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1449664" y="5229200"/>
            <a:ext cx="1826192" cy="646331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/>
            <a:r>
              <a:rPr lang="en-US" b="0" dirty="0" smtClean="0">
                <a:sym typeface="Wingdings" panose="05000000000000000000" pitchFamily="2" charset="2"/>
              </a:rPr>
              <a:t>Strong surface recombination!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8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/>
              <a:t>Task 3.3 </a:t>
            </a:r>
            <a:r>
              <a:rPr lang="en-US" sz="3200" dirty="0">
                <a:solidFill>
                  <a:srgbClr val="002060"/>
                </a:solidFill>
              </a:rPr>
              <a:t>Fabrication of the Nanolaser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648050" y="1194379"/>
            <a:ext cx="831643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Redesign: micro-cavity, undercut, whispering gallery mode 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4639216"/>
                  </p:ext>
                </p:extLst>
              </p:nvPr>
            </p:nvGraphicFramePr>
            <p:xfrm>
              <a:off x="1487230" y="1772816"/>
              <a:ext cx="7549266" cy="20162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78642"/>
                    <a:gridCol w="965968"/>
                    <a:gridCol w="1080120"/>
                    <a:gridCol w="1008112"/>
                    <a:gridCol w="1512168"/>
                    <a:gridCol w="1224136"/>
                    <a:gridCol w="1080120"/>
                  </a:tblGrid>
                  <a:tr h="742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2"/>
                              </a:solidFill>
                            </a:rPr>
                            <a:t>M</a:t>
                          </a:r>
                          <a:endParaRPr lang="en-US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2"/>
                              </a:solidFill>
                            </a:rPr>
                            <a:t>Radius</a:t>
                          </a:r>
                          <a:endParaRPr lang="en-US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2"/>
                              </a:solidFill>
                            </a:rPr>
                            <a:t>Q-factor</a:t>
                          </a:r>
                          <a:endParaRPr lang="en-US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𝜆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𝑟𝑒𝑠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2"/>
                              </a:solidFill>
                            </a:rPr>
                            <a:t>Confinement</a:t>
                          </a:r>
                          <a:endParaRPr lang="en-US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𝑤𝑔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𝑎𝑙𝑙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 smtClean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𝑤𝑔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b="0" i="1" smtClean="0">
                                        <a:solidFill>
                                          <a:schemeClr val="tx2"/>
                                        </a:solidFill>
                                        <a:latin typeface="Cambria Math"/>
                                      </a:rPr>
                                      <m:t>𝑓𝑢𝑛𝑑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 smtClean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6259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500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1149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1533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0.35</a:t>
                          </a:r>
                          <a:endParaRPr lang="en-US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0.12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0.03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6480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625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2094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1583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0.35</a:t>
                          </a:r>
                          <a:endParaRPr lang="en-US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0.095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0.01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1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34639216"/>
                  </p:ext>
                </p:extLst>
              </p:nvPr>
            </p:nvGraphicFramePr>
            <p:xfrm>
              <a:off x="1487230" y="1772816"/>
              <a:ext cx="7549266" cy="201622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78642"/>
                    <a:gridCol w="965968"/>
                    <a:gridCol w="1080120"/>
                    <a:gridCol w="1008112"/>
                    <a:gridCol w="1512168"/>
                    <a:gridCol w="1224136"/>
                    <a:gridCol w="1080120"/>
                  </a:tblGrid>
                  <a:tr h="74220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2"/>
                              </a:solidFill>
                            </a:rPr>
                            <a:t>M</a:t>
                          </a:r>
                          <a:endParaRPr lang="en-US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2"/>
                              </a:solidFill>
                            </a:rPr>
                            <a:t>Radius</a:t>
                          </a:r>
                          <a:endParaRPr lang="en-US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2"/>
                              </a:solidFill>
                            </a:rPr>
                            <a:t>Q-factor</a:t>
                          </a:r>
                          <a:endParaRPr lang="en-US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271515" t="-820" r="-380000" b="-17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2"/>
                              </a:solidFill>
                            </a:rPr>
                            <a:t>Confinement</a:t>
                          </a:r>
                          <a:endParaRPr lang="en-US" b="0" dirty="0">
                            <a:solidFill>
                              <a:schemeClr val="tx2"/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428358" t="-820" r="-88557" b="-17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00000" t="-820" r="-565" b="-171311"/>
                          </a:stretch>
                        </a:blipFill>
                      </a:tcPr>
                    </a:tc>
                  </a:tr>
                  <a:tr h="62594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4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500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1149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1533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0.35</a:t>
                          </a:r>
                          <a:endParaRPr lang="en-US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0.12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0.03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  <a:tr h="64807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5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625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2094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1583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/>
                            <a:t>0.35</a:t>
                          </a:r>
                          <a:endParaRPr lang="en-US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0.095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/>
                            <a:t>0.01</a:t>
                          </a:r>
                          <a:endParaRPr lang="en-US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20" name="Picture 15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1" t="17883" r="35267" b="55817"/>
          <a:stretch/>
        </p:blipFill>
        <p:spPr bwMode="auto">
          <a:xfrm>
            <a:off x="19100" y="2957711"/>
            <a:ext cx="1126448" cy="1080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41" t="24095" r="18690" b="55887"/>
          <a:stretch/>
        </p:blipFill>
        <p:spPr bwMode="auto">
          <a:xfrm>
            <a:off x="19100" y="1807550"/>
            <a:ext cx="1126448" cy="11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 flipH="1" flipV="1">
            <a:off x="1145548" y="2360728"/>
            <a:ext cx="304116" cy="420200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1145548" y="3429000"/>
            <a:ext cx="304116" cy="135632"/>
          </a:xfrm>
          <a:prstGeom prst="straightConnector1">
            <a:avLst/>
          </a:prstGeom>
          <a:noFill/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24" name="Picture 3" descr="K:\SEM\2015\Victor\2015-05-31_RA2512_run3_Q4_Complete\17-AfterLIftOffForOcontact\SEM\d201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r="15699"/>
          <a:stretch/>
        </p:blipFill>
        <p:spPr bwMode="auto">
          <a:xfrm>
            <a:off x="4253935" y="3997957"/>
            <a:ext cx="1902241" cy="204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:\SEM\2015\Victor\2015-06-01_RA2512_run3_Q1_Complete\10-AfterSiOxCladdingDeposition\device1_tilt_HQ.bmp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4" r="26422"/>
          <a:stretch/>
        </p:blipFill>
        <p:spPr bwMode="auto">
          <a:xfrm>
            <a:off x="1510795" y="3997955"/>
            <a:ext cx="1302720" cy="204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:\SEM\2015\Victor\2015-05-31_RA2512_run3_Q4_Complete\10-AfterPillarSiOxEtching\device111.bmp"/>
          <p:cNvPicPr>
            <a:picLocks noChangeAspect="1" noChangeArrowheads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7" r="24736"/>
          <a:stretch/>
        </p:blipFill>
        <p:spPr bwMode="auto">
          <a:xfrm>
            <a:off x="2802345" y="3997956"/>
            <a:ext cx="1451590" cy="204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 Box 6"/>
          <p:cNvSpPr txBox="1">
            <a:spLocks noChangeArrowheads="1"/>
          </p:cNvSpPr>
          <p:nvPr/>
        </p:nvSpPr>
        <p:spPr bwMode="auto">
          <a:xfrm>
            <a:off x="6372200" y="4725143"/>
            <a:ext cx="2232248" cy="701731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285750" indent="-285750" algn="l" eaLnBrk="1" hangingPunct="1">
              <a:lnSpc>
                <a:spcPct val="100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Different stress</a:t>
            </a:r>
          </a:p>
          <a:p>
            <a:pPr marL="285750" indent="-285750" algn="l" eaLnBrk="1" hangingPunct="1">
              <a:lnSpc>
                <a:spcPct val="100000"/>
              </a:lnSpc>
              <a:spcAft>
                <a:spcPct val="20000"/>
              </a:spcAft>
              <a:buFont typeface="Arial" panose="020B0604020202020204" pitchFamily="34" charset="0"/>
              <a:buChar char="•"/>
            </a:pPr>
            <a:r>
              <a:rPr lang="en-US" sz="1800" dirty="0" smtClean="0">
                <a:solidFill>
                  <a:schemeClr val="bg1"/>
                </a:solidFill>
              </a:rPr>
              <a:t>More fragile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70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Summary and Outlook (Light Source)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378396" y="1196504"/>
            <a:ext cx="8486204" cy="4136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346075" lvl="1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Summary</a:t>
            </a:r>
            <a:endParaRPr lang="en-US" sz="1800" b="0" dirty="0" smtClean="0"/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/>
              <a:t>Modelling of waveguide-coupled metal-cavity nanolasers</a:t>
            </a: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/>
              <a:t>Technology development of metal-based devices in III-V/Si</a:t>
            </a: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/>
              <a:t>Fabrication completed and LED operation observed:</a:t>
            </a:r>
          </a:p>
          <a:p>
            <a:pPr marL="1924050" lvl="3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/>
              <a:t>Max. output power: 60 </a:t>
            </a:r>
            <a:r>
              <a:rPr lang="en-US" sz="1800" b="0" dirty="0" err="1" smtClean="0"/>
              <a:t>nW</a:t>
            </a:r>
            <a:endParaRPr lang="en-US" sz="1800" b="0" dirty="0" smtClean="0"/>
          </a:p>
          <a:p>
            <a:pPr marL="1924050" lvl="3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/>
              <a:t>Max. on-chip EQE: 1%</a:t>
            </a:r>
          </a:p>
          <a:p>
            <a:pPr marL="1924050" lvl="3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/>
              <a:t>Switching speed up to 5 GHz</a:t>
            </a:r>
          </a:p>
          <a:p>
            <a:pPr marL="346075" lvl="1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dirty="0" smtClean="0">
              <a:solidFill>
                <a:srgbClr val="002060"/>
              </a:solidFill>
            </a:endParaRPr>
          </a:p>
          <a:p>
            <a:pPr marL="346075" lvl="1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>
                <a:solidFill>
                  <a:srgbClr val="002060"/>
                </a:solidFill>
              </a:rPr>
              <a:t>Outlook</a:t>
            </a: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02060"/>
                </a:solidFill>
              </a:rPr>
              <a:t>Publish main results in journal paper</a:t>
            </a: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>
                <a:solidFill>
                  <a:srgbClr val="002060"/>
                </a:solidFill>
              </a:rPr>
              <a:t>Realize passivation </a:t>
            </a:r>
            <a:r>
              <a:rPr lang="en-US" sz="1800" b="0" dirty="0" smtClean="0">
                <a:solidFill>
                  <a:srgbClr val="002060"/>
                </a:solidFill>
              </a:rPr>
              <a:t>studies for future nanoscale sources</a:t>
            </a: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>
                <a:solidFill>
                  <a:srgbClr val="002060"/>
                </a:solidFill>
              </a:rPr>
              <a:t>Use silver-based ohmic contacts in </a:t>
            </a:r>
            <a:r>
              <a:rPr lang="en-US" sz="1800" b="0" dirty="0" err="1" smtClean="0">
                <a:solidFill>
                  <a:srgbClr val="002060"/>
                </a:solidFill>
              </a:rPr>
              <a:t>TUe’s</a:t>
            </a:r>
            <a:r>
              <a:rPr lang="en-US" sz="1800" b="0" dirty="0" smtClean="0">
                <a:solidFill>
                  <a:srgbClr val="002060"/>
                </a:solidFill>
              </a:rPr>
              <a:t> membrane technology</a:t>
            </a:r>
          </a:p>
        </p:txBody>
      </p:sp>
    </p:spTree>
    <p:extLst>
      <p:ext uri="{BB962C8B-B14F-4D97-AF65-F5344CB8AC3E}">
        <p14:creationId xmlns:p14="http://schemas.microsoft.com/office/powerpoint/2010/main" val="221860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>
          <a:xfrm>
            <a:off x="179387" y="187325"/>
            <a:ext cx="8339923" cy="609600"/>
          </a:xfrm>
        </p:spPr>
        <p:txBody>
          <a:bodyPr/>
          <a:lstStyle/>
          <a:p>
            <a:r>
              <a:rPr lang="en-GB" sz="3200" dirty="0"/>
              <a:t>Task </a:t>
            </a:r>
            <a:r>
              <a:rPr lang="en-GB" sz="3200" dirty="0" smtClean="0"/>
              <a:t>3.2 Modelling of the </a:t>
            </a:r>
            <a:r>
              <a:rPr lang="en-US" sz="3200" dirty="0" smtClean="0">
                <a:solidFill>
                  <a:srgbClr val="002060"/>
                </a:solidFill>
              </a:rPr>
              <a:t>Modulator</a:t>
            </a:r>
          </a:p>
        </p:txBody>
      </p:sp>
      <p:pic>
        <p:nvPicPr>
          <p:cNvPr id="71578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221088"/>
            <a:ext cx="3787135" cy="1535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786650" y="5864498"/>
            <a:ext cx="2776854" cy="369332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Reported in MS9 &amp; D3.2</a:t>
            </a:r>
            <a:endParaRPr lang="en-US" sz="1800" dirty="0">
              <a:solidFill>
                <a:srgbClr val="002060"/>
              </a:solidFill>
            </a:endParaRPr>
          </a:p>
        </p:txBody>
      </p:sp>
      <p:pic>
        <p:nvPicPr>
          <p:cNvPr id="715780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60" y="1984550"/>
            <a:ext cx="4235083" cy="201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648047" y="1194379"/>
            <a:ext cx="440103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SPP absorption modulator</a:t>
            </a:r>
            <a:endParaRPr lang="en-US" sz="2000" dirty="0"/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5014433" y="1192500"/>
            <a:ext cx="362067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SPP phase modulator</a:t>
            </a:r>
            <a:endParaRPr lang="en-US" sz="2000" dirty="0"/>
          </a:p>
        </p:txBody>
      </p:sp>
      <p:pic>
        <p:nvPicPr>
          <p:cNvPr id="14" name="Picture 5" descr="http://www.cristinacabal.com/imagenes/tick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0"/>
          <a:stretch/>
        </p:blipFill>
        <p:spPr bwMode="auto">
          <a:xfrm>
            <a:off x="8247439" y="1522448"/>
            <a:ext cx="543744" cy="644751"/>
          </a:xfrm>
          <a:prstGeom prst="rect">
            <a:avLst/>
          </a:prstGeom>
          <a:noFill/>
          <a:extLst/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89" y="1900916"/>
            <a:ext cx="4285211" cy="197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18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platzhalter 1"/>
          <p:cNvSpPr txBox="1">
            <a:spLocks/>
          </p:cNvSpPr>
          <p:nvPr/>
        </p:nvSpPr>
        <p:spPr>
          <a:xfrm>
            <a:off x="294753" y="1971839"/>
            <a:ext cx="5084029" cy="293280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rgbClr val="0000A7"/>
              </a:buClr>
              <a:buSzPct val="100000"/>
              <a:buFont typeface="Arial" pitchFamily="34" charset="0"/>
              <a:buChar char="●"/>
              <a:defRPr sz="2000" b="0" i="0" baseline="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180975" indent="276225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rgbClr val="0000A7"/>
              </a:buClr>
              <a:buFont typeface="Arial" pitchFamily="34" charset="0"/>
              <a:buChar char="•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361950" indent="260350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rgbClr val="0000A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542925" indent="260350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rgbClr val="0000A7"/>
              </a:buClr>
              <a:buFont typeface="Arial" pitchFamily="34" charset="0"/>
              <a:buChar char="•"/>
              <a:defRPr sz="1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712788" indent="271463" algn="l" rtl="0" eaLnBrk="1" fontAlgn="base" hangingPunct="1">
              <a:spcBef>
                <a:spcPts val="300"/>
              </a:spcBef>
              <a:spcAft>
                <a:spcPts val="0"/>
              </a:spcAft>
              <a:buClr>
                <a:srgbClr val="0000A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1008063" indent="-185738" algn="l" rtl="0" eaLnBrk="1" fontAlgn="base" hangingPunct="1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Arial" charset="0"/>
              <a:buChar char="–"/>
              <a:tabLst>
                <a:tab pos="177800" algn="l"/>
                <a:tab pos="541338" algn="l"/>
              </a:tabLst>
              <a:defRPr sz="1600">
                <a:solidFill>
                  <a:schemeClr val="tx1"/>
                </a:solidFill>
                <a:latin typeface="+mn-lt"/>
              </a:defRPr>
            </a:lvl6pPr>
            <a:lvl7pPr marL="1465263" indent="-185738" algn="l" rtl="0" eaLnBrk="1" fontAlgn="base" hangingPunct="1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Arial" charset="0"/>
              <a:buChar char="–"/>
              <a:tabLst>
                <a:tab pos="177800" algn="l"/>
                <a:tab pos="541338" algn="l"/>
              </a:tabLst>
              <a:defRPr sz="1600">
                <a:solidFill>
                  <a:schemeClr val="tx1"/>
                </a:solidFill>
                <a:latin typeface="+mn-lt"/>
              </a:defRPr>
            </a:lvl7pPr>
            <a:lvl8pPr marL="1922463" indent="-185738" algn="l" rtl="0" eaLnBrk="1" fontAlgn="base" hangingPunct="1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Arial" charset="0"/>
              <a:buChar char="–"/>
              <a:tabLst>
                <a:tab pos="177800" algn="l"/>
                <a:tab pos="541338" algn="l"/>
              </a:tabLst>
              <a:defRPr sz="1600">
                <a:solidFill>
                  <a:schemeClr val="tx1"/>
                </a:solidFill>
                <a:latin typeface="+mn-lt"/>
              </a:defRPr>
            </a:lvl8pPr>
            <a:lvl9pPr marL="2379663" indent="-185738" algn="l" rtl="0" eaLnBrk="1" fontAlgn="base" hangingPunct="1">
              <a:spcBef>
                <a:spcPct val="30000"/>
              </a:spcBef>
              <a:spcAft>
                <a:spcPct val="30000"/>
              </a:spcAft>
              <a:buClr>
                <a:schemeClr val="accent1"/>
              </a:buClr>
              <a:buFont typeface="Arial" charset="0"/>
              <a:buChar char="–"/>
              <a:tabLst>
                <a:tab pos="177800" algn="l"/>
                <a:tab pos="541338" algn="l"/>
              </a:tabLst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None/>
            </a:pPr>
            <a:r>
              <a:rPr lang="de-DE" sz="1800" b="1" dirty="0"/>
              <a:t>Ultra-fast </a:t>
            </a:r>
          </a:p>
          <a:p>
            <a:r>
              <a:rPr lang="de-DE" sz="1800" dirty="0"/>
              <a:t> </a:t>
            </a:r>
            <a:r>
              <a:rPr lang="en-GB" sz="1800" dirty="0"/>
              <a:t>Instantaneous </a:t>
            </a:r>
            <a:r>
              <a:rPr lang="de-DE" sz="1800" dirty="0"/>
              <a:t>Pockels </a:t>
            </a:r>
            <a:r>
              <a:rPr lang="de-DE" sz="1800" dirty="0" err="1" smtClean="0"/>
              <a:t>effect</a:t>
            </a:r>
            <a:r>
              <a:rPr lang="de-DE" sz="1800" dirty="0" smtClean="0"/>
              <a:t>:</a:t>
            </a:r>
          </a:p>
          <a:p>
            <a:r>
              <a:rPr lang="de-DE" sz="1800" dirty="0" smtClean="0"/>
              <a:t> </a:t>
            </a:r>
            <a:r>
              <a:rPr lang="de-DE" sz="1800" dirty="0"/>
              <a:t>Small RC-time </a:t>
            </a:r>
            <a:r>
              <a:rPr lang="de-DE" sz="1800" dirty="0" err="1"/>
              <a:t>constant</a:t>
            </a:r>
            <a:r>
              <a:rPr lang="de-DE" sz="1800" dirty="0"/>
              <a:t> </a:t>
            </a:r>
            <a:endParaRPr lang="de-DE" sz="1800" dirty="0" smtClean="0"/>
          </a:p>
          <a:p>
            <a:pPr>
              <a:buNone/>
            </a:pPr>
            <a:endParaRPr lang="de-DE" sz="1800" dirty="0"/>
          </a:p>
          <a:p>
            <a:pPr>
              <a:buNone/>
            </a:pPr>
            <a:r>
              <a:rPr lang="de-DE" sz="1800" b="1" kern="0" dirty="0" smtClean="0"/>
              <a:t>Ultra-</a:t>
            </a:r>
            <a:r>
              <a:rPr lang="de-DE" sz="1800" b="1" kern="0" dirty="0" err="1" smtClean="0"/>
              <a:t>compact</a:t>
            </a:r>
            <a:endParaRPr lang="de-DE" sz="1800" b="1" dirty="0"/>
          </a:p>
          <a:p>
            <a:r>
              <a:rPr lang="de-DE" sz="1800" dirty="0"/>
              <a:t> Enhanced </a:t>
            </a:r>
            <a:r>
              <a:rPr lang="de-DE" sz="1800" dirty="0" err="1" smtClean="0"/>
              <a:t>nonlinearity</a:t>
            </a:r>
            <a:endParaRPr lang="de-DE" sz="1800" dirty="0"/>
          </a:p>
          <a:p>
            <a:r>
              <a:rPr lang="de-DE" sz="1800" kern="0" dirty="0"/>
              <a:t> </a:t>
            </a:r>
            <a:r>
              <a:rPr lang="de-DE" sz="1800" kern="0" dirty="0" err="1" smtClean="0"/>
              <a:t>Perfect</a:t>
            </a:r>
            <a:r>
              <a:rPr lang="de-DE" sz="1800" kern="0" dirty="0" smtClean="0"/>
              <a:t> </a:t>
            </a:r>
            <a:r>
              <a:rPr lang="de-DE" sz="1800" kern="0" dirty="0" err="1" smtClean="0"/>
              <a:t>overlap</a:t>
            </a:r>
            <a:r>
              <a:rPr lang="de-DE" sz="1800" kern="0" dirty="0" smtClean="0"/>
              <a:t> </a:t>
            </a:r>
          </a:p>
          <a:p>
            <a:pPr>
              <a:buNone/>
            </a:pPr>
            <a:endParaRPr lang="de-DE" sz="1800" kern="0" dirty="0" smtClean="0"/>
          </a:p>
          <a:p>
            <a:pPr>
              <a:buNone/>
            </a:pPr>
            <a:r>
              <a:rPr lang="de-DE" sz="1800" b="1" dirty="0" err="1" smtClean="0"/>
              <a:t>Energy-efficient</a:t>
            </a:r>
            <a:endParaRPr lang="de-DE" sz="1800" b="1" dirty="0" smtClean="0"/>
          </a:p>
          <a:p>
            <a:r>
              <a:rPr lang="de-DE" sz="1800" dirty="0"/>
              <a:t> </a:t>
            </a:r>
            <a:r>
              <a:rPr lang="de-DE" sz="1800" dirty="0" smtClean="0"/>
              <a:t>Small </a:t>
            </a:r>
            <a:r>
              <a:rPr lang="de-DE" sz="1800" dirty="0" err="1" smtClean="0"/>
              <a:t>V</a:t>
            </a:r>
            <a:r>
              <a:rPr lang="de-DE" sz="1800" baseline="-25000" dirty="0" err="1" smtClean="0">
                <a:latin typeface="Symbol" pitchFamily="18" charset="2"/>
              </a:rPr>
              <a:t>p</a:t>
            </a:r>
            <a:r>
              <a:rPr lang="de-DE" sz="1800" dirty="0" smtClean="0">
                <a:latin typeface="Symbol" pitchFamily="18" charset="2"/>
              </a:rPr>
              <a:t> </a:t>
            </a:r>
            <a:r>
              <a:rPr lang="de-DE" sz="1800" dirty="0" smtClean="0"/>
              <a:t>&amp; </a:t>
            </a:r>
            <a:r>
              <a:rPr lang="de-DE" sz="1800" dirty="0" err="1" smtClean="0"/>
              <a:t>small</a:t>
            </a:r>
            <a:r>
              <a:rPr lang="de-DE" sz="1800" dirty="0" smtClean="0"/>
              <a:t> </a:t>
            </a:r>
            <a:r>
              <a:rPr lang="de-DE" sz="1800" dirty="0" err="1" smtClean="0"/>
              <a:t>capacitance</a:t>
            </a:r>
            <a:endParaRPr lang="en-GB" sz="1800" dirty="0"/>
          </a:p>
        </p:txBody>
      </p:sp>
      <p:sp>
        <p:nvSpPr>
          <p:cNvPr id="14" name="Rechteck 13"/>
          <p:cNvSpPr/>
          <p:nvPr/>
        </p:nvSpPr>
        <p:spPr>
          <a:xfrm>
            <a:off x="179387" y="135323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2000" b="1" kern="0" dirty="0" err="1" smtClean="0"/>
              <a:t>Concept</a:t>
            </a:r>
            <a:endParaRPr lang="de-DE" sz="2000" b="1" dirty="0"/>
          </a:p>
        </p:txBody>
      </p:sp>
      <p:sp>
        <p:nvSpPr>
          <p:cNvPr id="31" name="Rechteck 30"/>
          <p:cNvSpPr/>
          <p:nvPr/>
        </p:nvSpPr>
        <p:spPr>
          <a:xfrm>
            <a:off x="237412" y="5629135"/>
            <a:ext cx="4572000" cy="369332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de-DE" sz="1800" b="1" kern="0" dirty="0" err="1" smtClean="0"/>
              <a:t>Disadvantage</a:t>
            </a:r>
            <a:r>
              <a:rPr lang="de-DE" sz="1800" b="1" kern="0" dirty="0" smtClean="0"/>
              <a:t>:</a:t>
            </a:r>
            <a:r>
              <a:rPr lang="de-DE" sz="1800" kern="0" dirty="0" smtClean="0"/>
              <a:t> </a:t>
            </a:r>
            <a:r>
              <a:rPr lang="de-DE" sz="1800" kern="0" dirty="0" smtClean="0">
                <a:solidFill>
                  <a:srgbClr val="0000FF"/>
                </a:solidFill>
              </a:rPr>
              <a:t>High </a:t>
            </a:r>
            <a:r>
              <a:rPr lang="de-DE" sz="1800" kern="0" dirty="0" err="1" smtClean="0">
                <a:solidFill>
                  <a:srgbClr val="0000FF"/>
                </a:solidFill>
              </a:rPr>
              <a:t>losses</a:t>
            </a:r>
            <a:endParaRPr lang="de-DE" sz="1800" dirty="0">
              <a:solidFill>
                <a:srgbClr val="0000FF"/>
              </a:solidFill>
            </a:endParaRPr>
          </a:p>
        </p:txBody>
      </p:sp>
      <p:graphicFrame>
        <p:nvGraphicFramePr>
          <p:cNvPr id="4" name="Objekt 3"/>
          <p:cNvGraphicFramePr>
            <a:graphicFrameLocks noChangeAspect="1"/>
          </p:cNvGraphicFramePr>
          <p:nvPr>
            <p:extLst/>
          </p:nvPr>
        </p:nvGraphicFramePr>
        <p:xfrm>
          <a:off x="3713020" y="2290665"/>
          <a:ext cx="2171700" cy="35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1079" name="Equation" r:id="rId3" imgW="2171520" imgH="355320" progId="Equation.DSMT4">
                  <p:embed/>
                </p:oleObj>
              </mc:Choice>
              <mc:Fallback>
                <p:oleObj name="Equation" r:id="rId3" imgW="217152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13020" y="2290665"/>
                        <a:ext cx="2171700" cy="35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1542" name="Picture 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2509" y="1001070"/>
            <a:ext cx="2767356" cy="2449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44" name="Picture 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03" y="3679864"/>
            <a:ext cx="2770169" cy="2449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12" name="Rechteck 33"/>
          <p:cNvSpPr/>
          <p:nvPr/>
        </p:nvSpPr>
        <p:spPr>
          <a:xfrm>
            <a:off x="1169288" y="6165304"/>
            <a:ext cx="7984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002060"/>
                </a:solidFill>
              </a:rPr>
              <a:t>A. </a:t>
            </a:r>
            <a:r>
              <a:rPr lang="en-GB" sz="1200" dirty="0" smtClean="0">
                <a:solidFill>
                  <a:srgbClr val="002060"/>
                </a:solidFill>
              </a:rPr>
              <a:t>Melikyan et al.,  </a:t>
            </a:r>
            <a:r>
              <a:rPr lang="en-GB" sz="1200" dirty="0">
                <a:solidFill>
                  <a:srgbClr val="002060"/>
                </a:solidFill>
              </a:rPr>
              <a:t>"High-speed plasmonic phase modulators," Nature Photon. </a:t>
            </a:r>
            <a:r>
              <a:rPr lang="en-GB" sz="1200" b="1" dirty="0">
                <a:solidFill>
                  <a:srgbClr val="002060"/>
                </a:solidFill>
              </a:rPr>
              <a:t>8</a:t>
            </a:r>
            <a:r>
              <a:rPr lang="en-GB" sz="1200" dirty="0">
                <a:solidFill>
                  <a:srgbClr val="002060"/>
                </a:solidFill>
              </a:rPr>
              <a:t>(2), 229–233 (2014).</a:t>
            </a:r>
            <a:endParaRPr lang="en-GB" sz="1200" b="0" dirty="0">
              <a:solidFill>
                <a:srgbClr val="002060"/>
              </a:solidFill>
            </a:endParaRPr>
          </a:p>
        </p:txBody>
      </p:sp>
      <p:sp>
        <p:nvSpPr>
          <p:cNvPr id="13" name="Rechteck 12"/>
          <p:cNvSpPr/>
          <p:nvPr/>
        </p:nvSpPr>
        <p:spPr bwMode="gray">
          <a:xfrm>
            <a:off x="179387" y="817787"/>
            <a:ext cx="2232373" cy="305224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l">
              <a:buClr>
                <a:schemeClr val="accent1"/>
              </a:buClr>
            </a:pPr>
            <a:r>
              <a:rPr lang="de-DE" sz="2000" b="1" dirty="0" smtClean="0"/>
              <a:t>Phase Modulator</a:t>
            </a:r>
            <a:endParaRPr kumimoji="0" lang="en-GB" sz="2000" b="1" i="0" u="none" strike="noStrike" cap="none" normalizeH="0" baseline="0" dirty="0" err="1" smtClean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1176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14" grpId="0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pic>
        <p:nvPicPr>
          <p:cNvPr id="76288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144" y="2492896"/>
            <a:ext cx="7045461" cy="3248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10" name="Rechteck 33"/>
          <p:cNvSpPr/>
          <p:nvPr/>
        </p:nvSpPr>
        <p:spPr>
          <a:xfrm>
            <a:off x="1169288" y="6165304"/>
            <a:ext cx="79849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>
                <a:solidFill>
                  <a:srgbClr val="002060"/>
                </a:solidFill>
              </a:rPr>
              <a:t>A. </a:t>
            </a:r>
            <a:r>
              <a:rPr lang="en-GB" sz="1200" dirty="0" smtClean="0">
                <a:solidFill>
                  <a:srgbClr val="002060"/>
                </a:solidFill>
              </a:rPr>
              <a:t>Melikyan et al.,  </a:t>
            </a:r>
            <a:r>
              <a:rPr lang="en-GB" sz="1200" dirty="0">
                <a:solidFill>
                  <a:srgbClr val="002060"/>
                </a:solidFill>
              </a:rPr>
              <a:t>"High-speed plasmonic phase modulators," Nature Photon. </a:t>
            </a:r>
            <a:r>
              <a:rPr lang="en-GB" sz="1200" b="1" dirty="0">
                <a:solidFill>
                  <a:srgbClr val="002060"/>
                </a:solidFill>
              </a:rPr>
              <a:t>8</a:t>
            </a:r>
            <a:r>
              <a:rPr lang="en-GB" sz="1200" dirty="0">
                <a:solidFill>
                  <a:srgbClr val="002060"/>
                </a:solidFill>
              </a:rPr>
              <a:t>(2), 229–233 (2014).</a:t>
            </a:r>
            <a:endParaRPr lang="en-GB" sz="1200" b="0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79512" y="824452"/>
            <a:ext cx="6804089" cy="1477328"/>
          </a:xfrm>
          <a:prstGeom prst="rect">
            <a:avLst/>
          </a:prstGeom>
          <a:solidFill>
            <a:srgbClr val="0070C0">
              <a:alpha val="3098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de-DE" dirty="0"/>
              <a:t>Phase Modulator</a:t>
            </a:r>
            <a:endParaRPr lang="en-GB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Passive</a:t>
            </a:r>
            <a:r>
              <a:rPr lang="de-DE" sz="1800" dirty="0" smtClean="0">
                <a:solidFill>
                  <a:srgbClr val="002060"/>
                </a:solidFill>
              </a:rPr>
              <a:t> </a:t>
            </a:r>
            <a:r>
              <a:rPr lang="de-DE" sz="1800" dirty="0" err="1" smtClean="0">
                <a:solidFill>
                  <a:srgbClr val="002060"/>
                </a:solidFill>
              </a:rPr>
              <a:t>silicon</a:t>
            </a:r>
            <a:r>
              <a:rPr lang="de-DE" sz="1800" dirty="0" smtClean="0">
                <a:solidFill>
                  <a:srgbClr val="002060"/>
                </a:solidFill>
              </a:rPr>
              <a:t>-on-</a:t>
            </a:r>
            <a:r>
              <a:rPr lang="de-DE" sz="1800" dirty="0" err="1" smtClean="0">
                <a:solidFill>
                  <a:srgbClr val="002060"/>
                </a:solidFill>
              </a:rPr>
              <a:t>insulator</a:t>
            </a:r>
            <a:r>
              <a:rPr lang="de-DE" sz="1800" dirty="0" smtClean="0">
                <a:solidFill>
                  <a:srgbClr val="002060"/>
                </a:solidFill>
              </a:rPr>
              <a:t> </a:t>
            </a:r>
            <a:r>
              <a:rPr lang="de-DE" sz="1800" dirty="0">
                <a:solidFill>
                  <a:srgbClr val="002060"/>
                </a:solidFill>
              </a:rPr>
              <a:t>(SOI) </a:t>
            </a:r>
            <a:r>
              <a:rPr lang="de-DE" sz="1800" dirty="0" err="1">
                <a:solidFill>
                  <a:srgbClr val="002060"/>
                </a:solidFill>
              </a:rPr>
              <a:t>wafer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 smtClean="0">
                <a:solidFill>
                  <a:srgbClr val="002060"/>
                </a:solidFill>
              </a:rPr>
              <a:t>processing</a:t>
            </a:r>
            <a:endParaRPr lang="de-DE" sz="1800" dirty="0" smtClean="0">
              <a:solidFill>
                <a:srgbClr val="002060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de-DE" dirty="0">
                <a:solidFill>
                  <a:srgbClr val="002060"/>
                </a:solidFill>
              </a:rPr>
              <a:t>E-beam</a:t>
            </a:r>
            <a:r>
              <a:rPr lang="de-DE" sz="1800" dirty="0" smtClean="0">
                <a:solidFill>
                  <a:srgbClr val="002060"/>
                </a:solidFill>
              </a:rPr>
              <a:t> </a:t>
            </a:r>
            <a:r>
              <a:rPr lang="de-DE" sz="1800" dirty="0" err="1" smtClean="0">
                <a:solidFill>
                  <a:srgbClr val="002060"/>
                </a:solidFill>
              </a:rPr>
              <a:t>lithography</a:t>
            </a:r>
            <a:r>
              <a:rPr lang="de-DE" sz="1800" dirty="0" smtClean="0">
                <a:solidFill>
                  <a:srgbClr val="002060"/>
                </a:solidFill>
              </a:rPr>
              <a:t> </a:t>
            </a:r>
            <a:r>
              <a:rPr lang="de-DE" sz="1800" dirty="0" err="1" smtClean="0">
                <a:solidFill>
                  <a:srgbClr val="002060"/>
                </a:solidFill>
              </a:rPr>
              <a:t>for</a:t>
            </a:r>
            <a:r>
              <a:rPr lang="de-DE" sz="1800" dirty="0" smtClean="0">
                <a:solidFill>
                  <a:srgbClr val="002060"/>
                </a:solidFill>
              </a:rPr>
              <a:t> </a:t>
            </a:r>
            <a:r>
              <a:rPr lang="de-DE" sz="1800" dirty="0" err="1" smtClean="0">
                <a:solidFill>
                  <a:srgbClr val="002060"/>
                </a:solidFill>
              </a:rPr>
              <a:t>defining</a:t>
            </a:r>
            <a:r>
              <a:rPr lang="de-DE" sz="1800" dirty="0" smtClean="0">
                <a:solidFill>
                  <a:srgbClr val="002060"/>
                </a:solidFill>
              </a:rPr>
              <a:t> 140 </a:t>
            </a:r>
            <a:r>
              <a:rPr lang="de-DE" sz="1800" dirty="0" err="1" smtClean="0">
                <a:solidFill>
                  <a:srgbClr val="002060"/>
                </a:solidFill>
              </a:rPr>
              <a:t>nm</a:t>
            </a:r>
            <a:r>
              <a:rPr lang="de-DE" sz="1800" dirty="0" smtClean="0">
                <a:solidFill>
                  <a:srgbClr val="002060"/>
                </a:solidFill>
              </a:rPr>
              <a:t> </a:t>
            </a:r>
            <a:r>
              <a:rPr lang="de-DE" sz="1800" dirty="0" err="1" smtClean="0">
                <a:solidFill>
                  <a:srgbClr val="002060"/>
                </a:solidFill>
              </a:rPr>
              <a:t>wide</a:t>
            </a:r>
            <a:r>
              <a:rPr lang="de-DE" sz="1800" dirty="0" smtClean="0">
                <a:solidFill>
                  <a:srgbClr val="002060"/>
                </a:solidFill>
              </a:rPr>
              <a:t> </a:t>
            </a:r>
            <a:r>
              <a:rPr lang="de-DE" sz="1800" dirty="0" err="1" smtClean="0">
                <a:solidFill>
                  <a:srgbClr val="002060"/>
                </a:solidFill>
              </a:rPr>
              <a:t>slot</a:t>
            </a:r>
            <a:r>
              <a:rPr lang="de-DE" sz="1800" dirty="0" smtClean="0">
                <a:solidFill>
                  <a:srgbClr val="002060"/>
                </a:solidFill>
              </a:rPr>
              <a:t> in </a:t>
            </a:r>
            <a:r>
              <a:rPr lang="de-DE" sz="1800" dirty="0" err="1" smtClean="0">
                <a:solidFill>
                  <a:srgbClr val="002060"/>
                </a:solidFill>
              </a:rPr>
              <a:t>gold</a:t>
            </a:r>
            <a:endParaRPr lang="de-DE" sz="1800" dirty="0" smtClean="0">
              <a:solidFill>
                <a:srgbClr val="002060"/>
              </a:solidFill>
            </a:endParaRPr>
          </a:p>
          <a:p>
            <a:pPr marL="342900" indent="-342900" algn="l">
              <a:buFont typeface="Arial" pitchFamily="34" charset="0"/>
              <a:buChar char="•"/>
            </a:pPr>
            <a:r>
              <a:rPr lang="de-DE" sz="1800" dirty="0" err="1" smtClean="0">
                <a:solidFill>
                  <a:srgbClr val="002060"/>
                </a:solidFill>
              </a:rPr>
              <a:t>Coating</a:t>
            </a:r>
            <a:r>
              <a:rPr lang="de-DE" sz="1800" dirty="0" smtClean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with</a:t>
            </a:r>
            <a:r>
              <a:rPr lang="de-DE" sz="1800" dirty="0">
                <a:solidFill>
                  <a:srgbClr val="002060"/>
                </a:solidFill>
              </a:rPr>
              <a:t> an </a:t>
            </a:r>
            <a:r>
              <a:rPr lang="de-DE" sz="1800" dirty="0" err="1" smtClean="0">
                <a:solidFill>
                  <a:srgbClr val="002060"/>
                </a:solidFill>
              </a:rPr>
              <a:t>electro-optic</a:t>
            </a:r>
            <a:r>
              <a:rPr lang="de-DE" sz="1800" dirty="0" smtClean="0">
                <a:solidFill>
                  <a:srgbClr val="002060"/>
                </a:solidFill>
              </a:rPr>
              <a:t> polymer</a:t>
            </a:r>
          </a:p>
          <a:p>
            <a:pPr marL="342900" indent="-342900" algn="l">
              <a:buFont typeface="Arial" pitchFamily="34" charset="0"/>
              <a:buChar char="•"/>
            </a:pPr>
            <a:r>
              <a:rPr lang="de-DE" sz="1800" dirty="0" err="1" smtClean="0">
                <a:solidFill>
                  <a:srgbClr val="002060"/>
                </a:solidFill>
              </a:rPr>
              <a:t>Poling</a:t>
            </a:r>
            <a:r>
              <a:rPr lang="de-DE" sz="1800" dirty="0" smtClean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of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 smtClean="0">
                <a:solidFill>
                  <a:srgbClr val="002060"/>
                </a:solidFill>
              </a:rPr>
              <a:t>electro-optic</a:t>
            </a:r>
            <a:r>
              <a:rPr lang="de-DE" sz="1800" dirty="0" smtClean="0">
                <a:solidFill>
                  <a:srgbClr val="002060"/>
                </a:solidFill>
              </a:rPr>
              <a:t> polymer </a:t>
            </a:r>
            <a:r>
              <a:rPr lang="de-DE" sz="1800" dirty="0" err="1">
                <a:solidFill>
                  <a:srgbClr val="002060"/>
                </a:solidFill>
              </a:rPr>
              <a:t>with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static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electric</a:t>
            </a:r>
            <a:r>
              <a:rPr lang="de-DE" sz="1800" dirty="0">
                <a:solidFill>
                  <a:srgbClr val="002060"/>
                </a:solidFill>
              </a:rPr>
              <a:t> </a:t>
            </a:r>
            <a:r>
              <a:rPr lang="de-DE" sz="1800" dirty="0" err="1">
                <a:solidFill>
                  <a:srgbClr val="002060"/>
                </a:solidFill>
              </a:rPr>
              <a:t>field</a:t>
            </a:r>
            <a:endParaRPr lang="de-DE" sz="1800" dirty="0">
              <a:solidFill>
                <a:srgbClr val="002060"/>
              </a:solidFill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6842449" y="5807545"/>
            <a:ext cx="2107989" cy="369332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Reported in MS11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623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grpSp>
        <p:nvGrpSpPr>
          <p:cNvPr id="3" name="Group 2"/>
          <p:cNvGrpSpPr/>
          <p:nvPr/>
        </p:nvGrpSpPr>
        <p:grpSpPr>
          <a:xfrm>
            <a:off x="4716016" y="1346936"/>
            <a:ext cx="4213469" cy="3349631"/>
            <a:chOff x="4607003" y="1700808"/>
            <a:chExt cx="4213469" cy="3349631"/>
          </a:xfrm>
        </p:grpSpPr>
        <p:pic>
          <p:nvPicPr>
            <p:cNvPr id="28" name="Picture 7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56"/>
            <a:stretch/>
          </p:blipFill>
          <p:spPr bwMode="auto">
            <a:xfrm>
              <a:off x="4607003" y="1700808"/>
              <a:ext cx="4213469" cy="33496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Rechteck 28"/>
            <p:cNvSpPr/>
            <p:nvPr/>
          </p:nvSpPr>
          <p:spPr>
            <a:xfrm>
              <a:off x="7223934" y="3915566"/>
              <a:ext cx="12266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buClr>
                  <a:schemeClr val="accent1"/>
                </a:buClr>
              </a:pPr>
              <a:r>
                <a:rPr lang="de-DE" sz="1800" b="0" i="1" dirty="0" err="1" smtClean="0"/>
                <a:t>V</a:t>
              </a:r>
              <a:r>
                <a:rPr lang="de-DE" sz="1800" b="0" baseline="-25000" dirty="0" err="1" smtClean="0"/>
                <a:t>m</a:t>
              </a:r>
              <a:r>
                <a:rPr lang="de-DE" sz="1800" b="0" baseline="-25000" dirty="0" smtClean="0"/>
                <a:t> </a:t>
              </a:r>
              <a:r>
                <a:rPr lang="de-DE" sz="1800" b="0" dirty="0"/>
                <a:t>= </a:t>
              </a:r>
              <a:r>
                <a:rPr lang="de-DE" sz="1800" b="0" dirty="0" smtClean="0"/>
                <a:t>0.8</a:t>
              </a:r>
              <a:r>
                <a:rPr lang="de-DE" sz="100" b="0" dirty="0" smtClean="0"/>
                <a:t>  </a:t>
              </a:r>
              <a:r>
                <a:rPr lang="de-DE" sz="1800" b="0" dirty="0" smtClean="0"/>
                <a:t>V</a:t>
              </a:r>
              <a:endParaRPr lang="en-GB" sz="1800" b="0" dirty="0" err="1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79512" y="1510050"/>
            <a:ext cx="4066109" cy="3124355"/>
            <a:chOff x="100575" y="1898667"/>
            <a:chExt cx="4066109" cy="3124355"/>
          </a:xfrm>
        </p:grpSpPr>
        <p:pic>
          <p:nvPicPr>
            <p:cNvPr id="16" name="Picture 14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58" t="4831" r="2792" b="8850"/>
            <a:stretch/>
          </p:blipFill>
          <p:spPr bwMode="auto">
            <a:xfrm>
              <a:off x="100575" y="1898667"/>
              <a:ext cx="4066109" cy="3124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feld 23"/>
            <p:cNvSpPr txBox="1"/>
            <p:nvPr/>
          </p:nvSpPr>
          <p:spPr>
            <a:xfrm>
              <a:off x="2019544" y="2076564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800" b="0" i="1" dirty="0" smtClean="0">
                  <a:solidFill>
                    <a:srgbClr val="333333"/>
                  </a:solidFill>
                </a:rPr>
                <a:t>r</a:t>
              </a:r>
              <a:r>
                <a:rPr lang="de-DE" sz="1800" b="0" baseline="-25000" dirty="0" smtClean="0">
                  <a:solidFill>
                    <a:srgbClr val="333333"/>
                  </a:solidFill>
                </a:rPr>
                <a:t>33 </a:t>
              </a:r>
              <a:r>
                <a:rPr lang="de-DE" sz="1800" b="0" dirty="0" smtClean="0">
                  <a:solidFill>
                    <a:srgbClr val="333333"/>
                  </a:solidFill>
                  <a:latin typeface="Arial"/>
                  <a:cs typeface="Arial"/>
                </a:rPr>
                <a:t>≈</a:t>
              </a:r>
              <a:r>
                <a:rPr lang="de-DE" sz="1800" b="0" dirty="0" smtClean="0">
                  <a:solidFill>
                    <a:srgbClr val="333333"/>
                  </a:solidFill>
                </a:rPr>
                <a:t> 21</a:t>
              </a:r>
              <a:r>
                <a:rPr lang="de-DE" sz="400" b="0" dirty="0" smtClean="0">
                  <a:solidFill>
                    <a:srgbClr val="333333"/>
                  </a:solidFill>
                </a:rPr>
                <a:t> </a:t>
              </a:r>
              <a:r>
                <a:rPr lang="de-DE" sz="1800" b="0" dirty="0" err="1" smtClean="0">
                  <a:solidFill>
                    <a:srgbClr val="333333"/>
                  </a:solidFill>
                </a:rPr>
                <a:t>pm</a:t>
              </a:r>
              <a:r>
                <a:rPr lang="de-DE" sz="500" b="0" dirty="0" smtClean="0">
                  <a:solidFill>
                    <a:srgbClr val="333333"/>
                  </a:solidFill>
                </a:rPr>
                <a:t> </a:t>
              </a:r>
              <a:r>
                <a:rPr lang="de-DE" sz="1800" b="0" dirty="0" smtClean="0">
                  <a:solidFill>
                    <a:srgbClr val="333333"/>
                  </a:solidFill>
                </a:rPr>
                <a:t>/</a:t>
              </a:r>
              <a:r>
                <a:rPr lang="de-DE" sz="300" b="0" dirty="0" smtClean="0">
                  <a:solidFill>
                    <a:srgbClr val="333333"/>
                  </a:solidFill>
                </a:rPr>
                <a:t> </a:t>
              </a:r>
              <a:r>
                <a:rPr lang="de-DE" sz="1800" b="0" dirty="0" smtClean="0">
                  <a:solidFill>
                    <a:srgbClr val="333333"/>
                  </a:solidFill>
                </a:rPr>
                <a:t>V</a:t>
              </a:r>
              <a:endParaRPr lang="en-GB" sz="1800" b="0" dirty="0">
                <a:solidFill>
                  <a:srgbClr val="333333"/>
                </a:solidFill>
              </a:endParaRPr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2010776" y="2411596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800" b="0" i="1" dirty="0" err="1" smtClean="0">
                  <a:solidFill>
                    <a:srgbClr val="333333"/>
                  </a:solidFill>
                </a:rPr>
                <a:t>V</a:t>
              </a:r>
              <a:r>
                <a:rPr lang="de-DE" sz="1800" b="0" baseline="-25000" dirty="0" err="1" smtClean="0">
                  <a:solidFill>
                    <a:srgbClr val="333333"/>
                  </a:solidFill>
                  <a:latin typeface="Symbol" pitchFamily="18" charset="2"/>
                </a:rPr>
                <a:t>p</a:t>
              </a:r>
              <a:r>
                <a:rPr lang="de-DE" sz="1800" b="0" dirty="0" err="1" smtClean="0">
                  <a:solidFill>
                    <a:srgbClr val="333333"/>
                  </a:solidFill>
                  <a:latin typeface="Symbol" pitchFamily="18" charset="2"/>
                  <a:sym typeface="Symbol"/>
                </a:rPr>
                <a:t></a:t>
              </a:r>
              <a:r>
                <a:rPr lang="de-DE" sz="1800" b="0" i="1" dirty="0" err="1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L</a:t>
              </a:r>
              <a:r>
                <a:rPr lang="de-DE" sz="1800" b="0" i="1" dirty="0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 = </a:t>
              </a:r>
              <a:r>
                <a:rPr lang="en-US" sz="1800" b="0" dirty="0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1.3</a:t>
              </a:r>
              <a:r>
                <a:rPr lang="en-US" sz="1800" b="0" dirty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 </a:t>
              </a:r>
              <a:r>
                <a:rPr lang="en-US" sz="1800" b="0" dirty="0" err="1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V</a:t>
              </a:r>
              <a:r>
                <a:rPr lang="en-US" sz="1800" b="0" dirty="0" err="1" smtClean="0">
                  <a:solidFill>
                    <a:srgbClr val="333333"/>
                  </a:solidFill>
                  <a:latin typeface="Arial" pitchFamily="34" charset="0"/>
                  <a:cs typeface="Arial" pitchFamily="34" charset="0"/>
                </a:rPr>
                <a:t>mm</a:t>
              </a:r>
              <a:endParaRPr lang="en-GB" sz="1800" b="0" dirty="0">
                <a:solidFill>
                  <a:srgbClr val="333333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Rechteck 29"/>
            <p:cNvSpPr/>
            <p:nvPr/>
          </p:nvSpPr>
          <p:spPr>
            <a:xfrm>
              <a:off x="2699792" y="3923764"/>
              <a:ext cx="131959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DE" sz="1800" b="0" i="1" dirty="0" err="1"/>
                <a:t>V</a:t>
              </a:r>
              <a:r>
                <a:rPr lang="de-DE" sz="1800" b="0" baseline="-25000" dirty="0" err="1"/>
                <a:t>m</a:t>
              </a:r>
              <a:r>
                <a:rPr lang="de-DE" sz="1800" b="0" baseline="-25000" dirty="0"/>
                <a:t> </a:t>
              </a:r>
              <a:r>
                <a:rPr lang="de-DE" sz="1800" b="0" dirty="0"/>
                <a:t>= 0.1 V </a:t>
              </a:r>
              <a:endParaRPr lang="en-GB" sz="1800" b="0" dirty="0"/>
            </a:p>
          </p:txBody>
        </p:sp>
      </p:grpSp>
      <p:sp>
        <p:nvSpPr>
          <p:cNvPr id="34" name="Rechteck 33"/>
          <p:cNvSpPr/>
          <p:nvPr/>
        </p:nvSpPr>
        <p:spPr>
          <a:xfrm>
            <a:off x="1628775" y="6165304"/>
            <a:ext cx="7515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200" dirty="0" smtClean="0">
                <a:solidFill>
                  <a:srgbClr val="002060"/>
                </a:solidFill>
              </a:rPr>
              <a:t>A</a:t>
            </a:r>
            <a:r>
              <a:rPr lang="en-GB" sz="1200" dirty="0">
                <a:solidFill>
                  <a:srgbClr val="002060"/>
                </a:solidFill>
              </a:rPr>
              <a:t>. </a:t>
            </a:r>
            <a:r>
              <a:rPr lang="en-GB" sz="1200" dirty="0" smtClean="0">
                <a:solidFill>
                  <a:srgbClr val="002060"/>
                </a:solidFill>
              </a:rPr>
              <a:t>Melikyan et al., "</a:t>
            </a:r>
            <a:r>
              <a:rPr lang="en-GB" sz="1200" dirty="0">
                <a:solidFill>
                  <a:srgbClr val="002060"/>
                </a:solidFill>
              </a:rPr>
              <a:t>High-speed plasmonic phase modulators," Nature Photon. 8(2), 229–233 (2014).</a:t>
            </a:r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044991" y="4968898"/>
            <a:ext cx="3555517" cy="646331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algn="l" eaLnBrk="1" hangingPunct="1">
              <a:lnSpc>
                <a:spcPct val="100000"/>
              </a:lnSpc>
              <a:spcAft>
                <a:spcPct val="20000"/>
              </a:spcAft>
            </a:pPr>
            <a:r>
              <a:rPr lang="de-DE" sz="1800" b="0" dirty="0" smtClean="0">
                <a:solidFill>
                  <a:srgbClr val="002060"/>
                </a:solidFill>
              </a:rPr>
              <a:t>Broadband </a:t>
            </a:r>
            <a:r>
              <a:rPr lang="de-DE" sz="1800" b="0" dirty="0">
                <a:solidFill>
                  <a:srgbClr val="002060"/>
                </a:solidFill>
              </a:rPr>
              <a:t>optical </a:t>
            </a:r>
            <a:r>
              <a:rPr lang="de-DE" sz="1800" b="0" dirty="0" err="1" smtClean="0">
                <a:solidFill>
                  <a:srgbClr val="002060"/>
                </a:solidFill>
              </a:rPr>
              <a:t>operation</a:t>
            </a:r>
            <a:r>
              <a:rPr lang="de-DE" sz="1800" b="0" dirty="0" smtClean="0">
                <a:solidFill>
                  <a:srgbClr val="002060"/>
                </a:solidFill>
              </a:rPr>
              <a:t> </a:t>
            </a:r>
            <a:r>
              <a:rPr lang="de-DE" sz="1800" b="0" dirty="0" err="1" smtClean="0">
                <a:solidFill>
                  <a:srgbClr val="002060"/>
                </a:solidFill>
              </a:rPr>
              <a:t>across</a:t>
            </a:r>
            <a:r>
              <a:rPr lang="de-DE" sz="1800" b="0" dirty="0" smtClean="0">
                <a:solidFill>
                  <a:srgbClr val="002060"/>
                </a:solidFill>
              </a:rPr>
              <a:t> 120nm (</a:t>
            </a:r>
            <a:r>
              <a:rPr lang="de-DE" sz="1800" b="0" i="1" dirty="0" err="1" smtClean="0">
                <a:solidFill>
                  <a:srgbClr val="002060"/>
                </a:solidFill>
              </a:rPr>
              <a:t>f</a:t>
            </a:r>
            <a:r>
              <a:rPr lang="de-DE" sz="1800" b="0" baseline="-25000" dirty="0" err="1" smtClean="0">
                <a:solidFill>
                  <a:srgbClr val="002060"/>
                </a:solidFill>
              </a:rPr>
              <a:t>m</a:t>
            </a:r>
            <a:r>
              <a:rPr lang="de-DE" sz="1800" b="0" dirty="0" smtClean="0">
                <a:solidFill>
                  <a:srgbClr val="002060"/>
                </a:solidFill>
              </a:rPr>
              <a:t> </a:t>
            </a:r>
            <a:r>
              <a:rPr lang="de-DE" sz="1800" b="0" dirty="0">
                <a:solidFill>
                  <a:srgbClr val="002060"/>
                </a:solidFill>
              </a:rPr>
              <a:t>= 45GHz</a:t>
            </a:r>
            <a:r>
              <a:rPr lang="de-DE" sz="1800" b="0" dirty="0" smtClean="0">
                <a:solidFill>
                  <a:srgbClr val="002060"/>
                </a:solidFill>
              </a:rPr>
              <a:t>)</a:t>
            </a:r>
            <a:endParaRPr lang="en-GB" sz="1800" b="0" dirty="0">
              <a:solidFill>
                <a:srgbClr val="002060"/>
              </a:solidFill>
            </a:endParaRPr>
          </a:p>
        </p:txBody>
      </p:sp>
      <p:sp>
        <p:nvSpPr>
          <p:cNvPr id="18" name="Rectangle 20"/>
          <p:cNvSpPr/>
          <p:nvPr/>
        </p:nvSpPr>
        <p:spPr>
          <a:xfrm>
            <a:off x="219155" y="4968898"/>
            <a:ext cx="4026466" cy="369332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ct val="20000"/>
              </a:spcAft>
            </a:pPr>
            <a:r>
              <a:rPr lang="de-DE" b="0" dirty="0">
                <a:solidFill>
                  <a:srgbClr val="002060"/>
                </a:solidFill>
              </a:rPr>
              <a:t>65 GHz RF </a:t>
            </a:r>
            <a:r>
              <a:rPr lang="de-DE" b="0" dirty="0" err="1">
                <a:solidFill>
                  <a:srgbClr val="002060"/>
                </a:solidFill>
              </a:rPr>
              <a:t>bandwidth</a:t>
            </a:r>
            <a:r>
              <a:rPr lang="de-DE" b="0" dirty="0">
                <a:solidFill>
                  <a:srgbClr val="002060"/>
                </a:solidFill>
              </a:rPr>
              <a:t> (</a:t>
            </a:r>
            <a:r>
              <a:rPr lang="de-DE" b="0" i="1" dirty="0" err="1">
                <a:solidFill>
                  <a:srgbClr val="002060"/>
                </a:solidFill>
                <a:latin typeface="Symbol" pitchFamily="18" charset="2"/>
              </a:rPr>
              <a:t>l</a:t>
            </a:r>
            <a:r>
              <a:rPr lang="de-DE" b="0" baseline="-25000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de-DE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= 1.55</a:t>
            </a:r>
            <a:r>
              <a:rPr lang="de-DE" b="0" dirty="0">
                <a:solidFill>
                  <a:srgbClr val="002060"/>
                </a:solidFill>
                <a:latin typeface="Symbol" pitchFamily="18" charset="2"/>
                <a:cs typeface="Arial" pitchFamily="34" charset="0"/>
              </a:rPr>
              <a:t>m</a:t>
            </a:r>
            <a:r>
              <a:rPr lang="de-DE" b="0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de-DE" b="0" dirty="0">
                <a:solidFill>
                  <a:srgbClr val="002060"/>
                </a:solidFill>
              </a:rPr>
              <a:t>)</a:t>
            </a:r>
            <a:endParaRPr lang="en-GB" b="0" dirty="0">
              <a:solidFill>
                <a:srgbClr val="002060"/>
              </a:solidFill>
            </a:endParaRPr>
          </a:p>
        </p:txBody>
      </p:sp>
      <p:sp>
        <p:nvSpPr>
          <p:cNvPr id="23" name="Rechteck 22"/>
          <p:cNvSpPr/>
          <p:nvPr/>
        </p:nvSpPr>
        <p:spPr bwMode="gray">
          <a:xfrm>
            <a:off x="179387" y="817787"/>
            <a:ext cx="2232373" cy="305224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l">
              <a:buClr>
                <a:schemeClr val="accent1"/>
              </a:buClr>
            </a:pPr>
            <a:r>
              <a:rPr lang="de-DE" sz="2000" b="1" dirty="0" smtClean="0"/>
              <a:t>Phase Modulator</a:t>
            </a:r>
            <a:endParaRPr kumimoji="0" lang="en-GB" sz="2000" b="1" i="0" u="none" strike="noStrike" cap="none" normalizeH="0" baseline="0" dirty="0" err="1" smtClean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286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971550" y="1484313"/>
            <a:ext cx="7776914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WP3 </a:t>
            </a:r>
            <a:r>
              <a:rPr lang="en-US" sz="2000" dirty="0"/>
              <a:t>Position in </a:t>
            </a:r>
            <a:r>
              <a:rPr lang="en-US" sz="2000" dirty="0" smtClean="0"/>
              <a:t>Project</a:t>
            </a: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Objectives</a:t>
            </a:r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Tasks</a:t>
            </a: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/>
              <a:t>Milestones and </a:t>
            </a:r>
            <a:r>
              <a:rPr lang="en-US" sz="2000" dirty="0" smtClean="0"/>
              <a:t>Deliverables</a:t>
            </a:r>
            <a:endParaRPr lang="en-US" sz="200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/>
              <a:t>Status of </a:t>
            </a:r>
            <a:r>
              <a:rPr lang="en-US" sz="2000" dirty="0" smtClean="0"/>
              <a:t>Work</a:t>
            </a:r>
          </a:p>
          <a:p>
            <a:pPr marL="714375" lvl="1" indent="0" algn="l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2000" dirty="0" smtClean="0"/>
              <a:t>Task 3.1. Modeling of plasmonic laser</a:t>
            </a:r>
          </a:p>
          <a:p>
            <a:pPr marL="714375" lvl="1" indent="0" algn="l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2000" dirty="0"/>
              <a:t>Task 3.2. Modeling of plasmonic modulator</a:t>
            </a:r>
          </a:p>
          <a:p>
            <a:pPr marL="714375" lvl="1" indent="0" algn="l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2000" dirty="0" smtClean="0"/>
              <a:t>Task 3.3. Fabrication of plasmonic/metallic laser</a:t>
            </a:r>
          </a:p>
          <a:p>
            <a:pPr marL="714375" lvl="1" indent="0" algn="l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2000" dirty="0" smtClean="0"/>
              <a:t>Task 3.4. Fabrication of Si-plasmonic modulators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Tx/>
              <a:buAutoNum type="arabicPeriod"/>
            </a:pPr>
            <a:r>
              <a:rPr lang="en-US" sz="2000" dirty="0" smtClean="0"/>
              <a:t>Summary and Outlook </a:t>
            </a:r>
            <a:endParaRPr lang="en-US" sz="2000" dirty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Outline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91" y="1425201"/>
            <a:ext cx="8674831" cy="2385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33" name="Rechteck 32"/>
          <p:cNvSpPr/>
          <p:nvPr/>
        </p:nvSpPr>
        <p:spPr bwMode="gray">
          <a:xfrm>
            <a:off x="1835696" y="1814984"/>
            <a:ext cx="158417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endParaRPr kumimoji="0" lang="en-GB" sz="16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" descr="C:\Users\Melikyan\Documents\W63D\02_Publication\02_Conferences\05_IPR'14_plasmonic_modulators\Fig4_v3.pn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" r="4185"/>
          <a:stretch/>
        </p:blipFill>
        <p:spPr bwMode="auto">
          <a:xfrm>
            <a:off x="0" y="4060437"/>
            <a:ext cx="9144000" cy="185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hteck 14"/>
          <p:cNvSpPr/>
          <p:nvPr/>
        </p:nvSpPr>
        <p:spPr>
          <a:xfrm>
            <a:off x="1628775" y="6165304"/>
            <a:ext cx="7515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en-GB" sz="1200" dirty="0" smtClean="0">
                <a:solidFill>
                  <a:srgbClr val="002060"/>
                </a:solidFill>
              </a:rPr>
              <a:t>A</a:t>
            </a:r>
            <a:r>
              <a:rPr lang="en-GB" sz="1200" dirty="0">
                <a:solidFill>
                  <a:srgbClr val="002060"/>
                </a:solidFill>
              </a:rPr>
              <a:t>. </a:t>
            </a:r>
            <a:r>
              <a:rPr lang="en-GB" sz="1200" dirty="0" smtClean="0">
                <a:solidFill>
                  <a:srgbClr val="002060"/>
                </a:solidFill>
              </a:rPr>
              <a:t>Melikyan et al., "</a:t>
            </a:r>
            <a:r>
              <a:rPr lang="en-GB" sz="1200" dirty="0">
                <a:solidFill>
                  <a:srgbClr val="002060"/>
                </a:solidFill>
              </a:rPr>
              <a:t>High-speed plasmonic phase modulators," Nature Photon. 8(2), 229–233 (2014).</a:t>
            </a:r>
          </a:p>
        </p:txBody>
      </p:sp>
      <p:sp>
        <p:nvSpPr>
          <p:cNvPr id="18" name="Rechteck 17"/>
          <p:cNvSpPr/>
          <p:nvPr/>
        </p:nvSpPr>
        <p:spPr bwMode="gray">
          <a:xfrm>
            <a:off x="179387" y="817787"/>
            <a:ext cx="2232373" cy="305224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l">
              <a:buClr>
                <a:schemeClr val="accent1"/>
              </a:buClr>
            </a:pPr>
            <a:r>
              <a:rPr lang="de-DE" sz="2000" b="1" dirty="0" smtClean="0"/>
              <a:t>Phase Modulator</a:t>
            </a:r>
            <a:endParaRPr kumimoji="0" lang="en-GB" sz="2000" b="1" i="0" u="none" strike="noStrike" cap="none" normalizeH="0" baseline="0" dirty="0" err="1" smtClean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5542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2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GB"/>
          </a:p>
        </p:txBody>
      </p:sp>
      <p:sp>
        <p:nvSpPr>
          <p:cNvPr id="20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33" name="Rechteck 32"/>
          <p:cNvSpPr/>
          <p:nvPr/>
        </p:nvSpPr>
        <p:spPr bwMode="gray">
          <a:xfrm>
            <a:off x="1835696" y="1814984"/>
            <a:ext cx="158417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endParaRPr kumimoji="0" lang="en-GB" sz="16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Rechteck 15"/>
          <p:cNvSpPr/>
          <p:nvPr/>
        </p:nvSpPr>
        <p:spPr bwMode="gray">
          <a:xfrm>
            <a:off x="1851616" y="1844552"/>
            <a:ext cx="1584176" cy="28803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1"/>
              </a:buClr>
              <a:buSzTx/>
              <a:tabLst/>
            </a:pPr>
            <a:endParaRPr kumimoji="0" lang="en-GB" sz="1600" b="1" i="0" u="none" strike="noStrike" cap="none" normalizeH="0" baseline="0" dirty="0" err="1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0537" y="1291111"/>
            <a:ext cx="5016018" cy="2739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2" y="4022949"/>
            <a:ext cx="430530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26" y="1628886"/>
            <a:ext cx="3034329" cy="200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eck 1"/>
          <p:cNvSpPr/>
          <p:nvPr/>
        </p:nvSpPr>
        <p:spPr>
          <a:xfrm>
            <a:off x="1660171" y="6042173"/>
            <a:ext cx="7455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200" dirty="0"/>
              <a:t>C. </a:t>
            </a:r>
            <a:r>
              <a:rPr lang="en-GB" sz="1200" dirty="0" smtClean="0"/>
              <a:t>Haffner et al., </a:t>
            </a:r>
            <a:r>
              <a:rPr lang="en-GB" sz="1200" dirty="0"/>
              <a:t>“All-plasmonic Mach-Zehnder</a:t>
            </a:r>
            <a:r>
              <a:rPr lang="en-US" sz="1200" dirty="0"/>
              <a:t> modulator enabling optical high-speed communication at the microscale</a:t>
            </a:r>
            <a:r>
              <a:rPr lang="en-GB" sz="1200" dirty="0"/>
              <a:t>”, Nature Photonics 9, 525 – 528 (2015)</a:t>
            </a:r>
            <a:endParaRPr lang="de-DE" sz="1200" dirty="0"/>
          </a:p>
        </p:txBody>
      </p:sp>
      <p:sp>
        <p:nvSpPr>
          <p:cNvPr id="13" name="Rectangle 20"/>
          <p:cNvSpPr/>
          <p:nvPr/>
        </p:nvSpPr>
        <p:spPr>
          <a:xfrm>
            <a:off x="5148064" y="4030305"/>
            <a:ext cx="3653420" cy="1366528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342900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de-DE" sz="1800" b="0" dirty="0" err="1" smtClean="0">
                <a:solidFill>
                  <a:srgbClr val="002060"/>
                </a:solidFill>
              </a:rPr>
              <a:t>Length</a:t>
            </a:r>
            <a:r>
              <a:rPr lang="de-DE" sz="1800" b="0" dirty="0" smtClean="0">
                <a:solidFill>
                  <a:srgbClr val="002060"/>
                </a:solidFill>
              </a:rPr>
              <a:t> 10 µm</a:t>
            </a:r>
          </a:p>
          <a:p>
            <a:pPr marL="342900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de-DE" b="0" dirty="0" err="1" smtClean="0">
                <a:solidFill>
                  <a:srgbClr val="002060"/>
                </a:solidFill>
              </a:rPr>
              <a:t>Voltage</a:t>
            </a:r>
            <a:r>
              <a:rPr lang="de-DE" b="0" dirty="0" err="1">
                <a:solidFill>
                  <a:srgbClr val="002060"/>
                </a:solidFill>
              </a:rPr>
              <a:t>-</a:t>
            </a:r>
            <a:r>
              <a:rPr lang="de-DE" b="0" dirty="0" err="1" smtClean="0">
                <a:solidFill>
                  <a:srgbClr val="002060"/>
                </a:solidFill>
              </a:rPr>
              <a:t>length</a:t>
            </a:r>
            <a:r>
              <a:rPr lang="de-DE" b="0" dirty="0" smtClean="0">
                <a:solidFill>
                  <a:srgbClr val="002060"/>
                </a:solidFill>
              </a:rPr>
              <a:t> </a:t>
            </a:r>
            <a:r>
              <a:rPr lang="de-DE" b="0" dirty="0" err="1" smtClean="0">
                <a:solidFill>
                  <a:srgbClr val="002060"/>
                </a:solidFill>
              </a:rPr>
              <a:t>poduct</a:t>
            </a:r>
            <a:r>
              <a:rPr lang="de-DE" b="0" dirty="0" smtClean="0">
                <a:solidFill>
                  <a:srgbClr val="002060"/>
                </a:solidFill>
              </a:rPr>
              <a:t> 60 </a:t>
            </a:r>
            <a:r>
              <a:rPr lang="de-DE" b="0" dirty="0" err="1" smtClean="0">
                <a:solidFill>
                  <a:srgbClr val="002060"/>
                </a:solidFill>
              </a:rPr>
              <a:t>Vµm</a:t>
            </a:r>
            <a:endParaRPr lang="de-DE" b="0" dirty="0" smtClean="0">
              <a:solidFill>
                <a:srgbClr val="002060"/>
              </a:solidFill>
            </a:endParaRPr>
          </a:p>
          <a:p>
            <a:pPr marL="342900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de-DE" sz="1800" b="0" dirty="0" err="1" smtClean="0">
                <a:solidFill>
                  <a:srgbClr val="002060"/>
                </a:solidFill>
              </a:rPr>
              <a:t>Energy</a:t>
            </a:r>
            <a:r>
              <a:rPr lang="de-DE" sz="1800" b="0" dirty="0" smtClean="0">
                <a:solidFill>
                  <a:srgbClr val="002060"/>
                </a:solidFill>
              </a:rPr>
              <a:t> </a:t>
            </a:r>
            <a:r>
              <a:rPr lang="de-DE" sz="1800" b="0" dirty="0" err="1" smtClean="0">
                <a:solidFill>
                  <a:srgbClr val="002060"/>
                </a:solidFill>
              </a:rPr>
              <a:t>consumption</a:t>
            </a:r>
            <a:r>
              <a:rPr lang="de-DE" sz="1800" b="0" dirty="0" smtClean="0">
                <a:solidFill>
                  <a:srgbClr val="002060"/>
                </a:solidFill>
              </a:rPr>
              <a:t> 25 </a:t>
            </a:r>
            <a:r>
              <a:rPr lang="de-DE" sz="1800" b="0" dirty="0" err="1" smtClean="0">
                <a:solidFill>
                  <a:srgbClr val="002060"/>
                </a:solidFill>
              </a:rPr>
              <a:t>fJ</a:t>
            </a:r>
            <a:r>
              <a:rPr lang="de-DE" sz="1800" b="0" dirty="0" smtClean="0">
                <a:solidFill>
                  <a:srgbClr val="002060"/>
                </a:solidFill>
              </a:rPr>
              <a:t>/</a:t>
            </a:r>
            <a:r>
              <a:rPr lang="de-DE" sz="1800" b="0" dirty="0" err="1" smtClean="0">
                <a:solidFill>
                  <a:srgbClr val="002060"/>
                </a:solidFill>
              </a:rPr>
              <a:t>bit</a:t>
            </a:r>
            <a:endParaRPr lang="de-DE" sz="1800" b="0" dirty="0" smtClean="0">
              <a:solidFill>
                <a:srgbClr val="002060"/>
              </a:solidFill>
            </a:endParaRPr>
          </a:p>
          <a:p>
            <a:pPr marL="342900" indent="-342900">
              <a:spcAft>
                <a:spcPct val="20000"/>
              </a:spcAft>
              <a:buFont typeface="Arial" pitchFamily="34" charset="0"/>
              <a:buChar char="•"/>
            </a:pPr>
            <a:r>
              <a:rPr lang="de-DE" b="0" dirty="0" smtClean="0">
                <a:solidFill>
                  <a:srgbClr val="002060"/>
                </a:solidFill>
              </a:rPr>
              <a:t>Insertion </a:t>
            </a:r>
            <a:r>
              <a:rPr lang="de-DE" b="0" dirty="0" err="1">
                <a:solidFill>
                  <a:srgbClr val="002060"/>
                </a:solidFill>
              </a:rPr>
              <a:t>loss</a:t>
            </a:r>
            <a:r>
              <a:rPr lang="de-DE" b="0" dirty="0">
                <a:solidFill>
                  <a:srgbClr val="002060"/>
                </a:solidFill>
              </a:rPr>
              <a:t> </a:t>
            </a:r>
            <a:r>
              <a:rPr lang="de-DE" b="0" dirty="0" smtClean="0">
                <a:solidFill>
                  <a:srgbClr val="002060"/>
                </a:solidFill>
              </a:rPr>
              <a:t>8 ±1 dB</a:t>
            </a:r>
            <a:endParaRPr lang="en-GB" sz="1800" b="0" dirty="0">
              <a:solidFill>
                <a:srgbClr val="002060"/>
              </a:solidFill>
            </a:endParaRPr>
          </a:p>
        </p:txBody>
      </p:sp>
      <p:sp>
        <p:nvSpPr>
          <p:cNvPr id="14" name="Rechteck 13"/>
          <p:cNvSpPr/>
          <p:nvPr/>
        </p:nvSpPr>
        <p:spPr bwMode="gray">
          <a:xfrm>
            <a:off x="179388" y="817786"/>
            <a:ext cx="3960564" cy="372747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buClr>
                <a:schemeClr val="accent1"/>
              </a:buClr>
            </a:pPr>
            <a:r>
              <a:rPr lang="de-DE" sz="2000" dirty="0"/>
              <a:t>All-Plasmonic </a:t>
            </a:r>
            <a:r>
              <a:rPr lang="de-DE" sz="2000" dirty="0" smtClean="0"/>
              <a:t>MZM Modulator</a:t>
            </a:r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205956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23528" y="3789040"/>
            <a:ext cx="7450640" cy="201622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323528" y="3062879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Unique footprint of an IQ Modulator: 750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r>
              <a:rPr lang="en-US" baseline="30000" dirty="0" smtClean="0"/>
              <a:t>2</a:t>
            </a:r>
            <a:endParaRPr lang="en-US" dirty="0"/>
          </a:p>
        </p:txBody>
      </p:sp>
      <p:grpSp>
        <p:nvGrpSpPr>
          <p:cNvPr id="40" name="Group 39"/>
          <p:cNvGrpSpPr/>
          <p:nvPr/>
        </p:nvGrpSpPr>
        <p:grpSpPr>
          <a:xfrm>
            <a:off x="4528092" y="1618093"/>
            <a:ext cx="3796644" cy="3425172"/>
            <a:chOff x="3685762" y="986474"/>
            <a:chExt cx="5268270" cy="4169336"/>
          </a:xfrm>
        </p:grpSpPr>
        <p:grpSp>
          <p:nvGrpSpPr>
            <p:cNvPr id="39" name="Group 38"/>
            <p:cNvGrpSpPr/>
            <p:nvPr/>
          </p:nvGrpSpPr>
          <p:grpSpPr>
            <a:xfrm>
              <a:off x="3685762" y="986474"/>
              <a:ext cx="5268270" cy="4169336"/>
              <a:chOff x="3685762" y="986474"/>
              <a:chExt cx="5268270" cy="4169336"/>
            </a:xfrm>
          </p:grpSpPr>
          <p:cxnSp>
            <p:nvCxnSpPr>
              <p:cNvPr id="26" name="Straight Connector 25"/>
              <p:cNvCxnSpPr/>
              <p:nvPr/>
            </p:nvCxnSpPr>
            <p:spPr>
              <a:xfrm flipV="1">
                <a:off x="5029173" y="986474"/>
                <a:ext cx="3917852" cy="3399790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Rectangle 32"/>
              <p:cNvSpPr/>
              <p:nvPr/>
            </p:nvSpPr>
            <p:spPr>
              <a:xfrm>
                <a:off x="4567131" y="986474"/>
                <a:ext cx="4372887" cy="32268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0" name="Straight Connector 29"/>
              <p:cNvCxnSpPr/>
              <p:nvPr/>
            </p:nvCxnSpPr>
            <p:spPr>
              <a:xfrm flipV="1">
                <a:off x="5029173" y="4213274"/>
                <a:ext cx="3924859" cy="899549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" name="Rectangle 1"/>
              <p:cNvSpPr/>
              <p:nvPr/>
            </p:nvSpPr>
            <p:spPr>
              <a:xfrm>
                <a:off x="3692769" y="4375052"/>
                <a:ext cx="1329397" cy="780757"/>
              </a:xfrm>
              <a:prstGeom prst="rect">
                <a:avLst/>
              </a:prstGeom>
              <a:noFill/>
              <a:ln>
                <a:solidFill>
                  <a:srgbClr val="0070C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" name="Straight Connector 15"/>
              <p:cNvCxnSpPr/>
              <p:nvPr/>
            </p:nvCxnSpPr>
            <p:spPr>
              <a:xfrm flipV="1">
                <a:off x="3685762" y="1005341"/>
                <a:ext cx="852221" cy="3369712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/>
              <p:nvPr/>
            </p:nvCxnSpPr>
            <p:spPr>
              <a:xfrm flipV="1">
                <a:off x="3700583" y="4213274"/>
                <a:ext cx="866548" cy="942536"/>
              </a:xfrm>
              <a:prstGeom prst="line">
                <a:avLst/>
              </a:prstGeom>
              <a:ln w="19050">
                <a:solidFill>
                  <a:srgbClr val="0070C0"/>
                </a:solidFill>
                <a:prstDash val="sysDash"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0" name="Content Placeholder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17668" y="986474"/>
              <a:ext cx="3851826" cy="3034030"/>
            </a:xfrm>
            <a:prstGeom prst="rect">
              <a:avLst/>
            </a:prstGeom>
          </p:spPr>
        </p:pic>
      </p:grpSp>
      <p:sp>
        <p:nvSpPr>
          <p:cNvPr id="15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17" name="Rechteck 16"/>
          <p:cNvSpPr/>
          <p:nvPr/>
        </p:nvSpPr>
        <p:spPr>
          <a:xfrm>
            <a:off x="1642856" y="6110214"/>
            <a:ext cx="7515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002060"/>
                </a:solidFill>
              </a:rPr>
              <a:t>Haffner</a:t>
            </a:r>
            <a:r>
              <a:rPr lang="en-GB" sz="1200" dirty="0">
                <a:solidFill>
                  <a:srgbClr val="002060"/>
                </a:solidFill>
              </a:rPr>
              <a:t>, et al., in Optical Communication (ECOC), 2015 European Conference on(2015</a:t>
            </a:r>
            <a:r>
              <a:rPr lang="en-GB" sz="1200" dirty="0" smtClean="0">
                <a:solidFill>
                  <a:srgbClr val="002060"/>
                </a:solidFill>
              </a:rPr>
              <a:t>).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8" name="Rechteck 17"/>
          <p:cNvSpPr/>
          <p:nvPr/>
        </p:nvSpPr>
        <p:spPr bwMode="gray">
          <a:xfrm>
            <a:off x="179388" y="817786"/>
            <a:ext cx="3600524" cy="284089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buClr>
                <a:schemeClr val="accent1"/>
              </a:buClr>
            </a:pPr>
            <a:r>
              <a:rPr lang="de-DE" sz="2000" dirty="0"/>
              <a:t>All-Plasmonic </a:t>
            </a:r>
            <a:r>
              <a:rPr lang="de-DE" sz="2000" dirty="0" smtClean="0"/>
              <a:t>IQ Modulator</a:t>
            </a:r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1643726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73" y="954730"/>
            <a:ext cx="5698193" cy="1658544"/>
          </a:xfrm>
          <a:prstGeom prst="rect">
            <a:avLst/>
          </a:prstGeom>
        </p:spPr>
      </p:pic>
      <p:pic>
        <p:nvPicPr>
          <p:cNvPr id="4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2856" y="2613274"/>
            <a:ext cx="7136209" cy="2800904"/>
          </a:xfrm>
          <a:prstGeom prst="rect">
            <a:avLst/>
          </a:prstGeom>
        </p:spPr>
      </p:pic>
      <p:cxnSp>
        <p:nvCxnSpPr>
          <p:cNvPr id="5" name="Straight Connector 11"/>
          <p:cNvCxnSpPr/>
          <p:nvPr/>
        </p:nvCxnSpPr>
        <p:spPr>
          <a:xfrm flipV="1">
            <a:off x="2426332" y="1849702"/>
            <a:ext cx="2871047" cy="86868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14"/>
          <p:cNvCxnSpPr/>
          <p:nvPr/>
        </p:nvCxnSpPr>
        <p:spPr>
          <a:xfrm flipH="1" flipV="1">
            <a:off x="5871057" y="1849702"/>
            <a:ext cx="2830285" cy="868680"/>
          </a:xfrm>
          <a:prstGeom prst="line">
            <a:avLst/>
          </a:prstGeom>
          <a:ln w="19050">
            <a:solidFill>
              <a:schemeClr val="tx1"/>
            </a:solidFill>
            <a:prstDash val="sys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19"/>
          <p:cNvSpPr txBox="1"/>
          <p:nvPr/>
        </p:nvSpPr>
        <p:spPr>
          <a:xfrm>
            <a:off x="2166735" y="5254420"/>
            <a:ext cx="50593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1</a:t>
            </a:r>
            <a:r>
              <a:rPr lang="en-US" baseline="30000" dirty="0" smtClean="0">
                <a:solidFill>
                  <a:schemeClr val="tx1"/>
                </a:solidFill>
              </a:rPr>
              <a:t>st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Gen. – </a:t>
            </a:r>
            <a:r>
              <a:rPr lang="en-US" dirty="0">
                <a:solidFill>
                  <a:schemeClr val="tx1"/>
                </a:solidFill>
              </a:rPr>
              <a:t>QPSK   – </a:t>
            </a:r>
            <a:r>
              <a:rPr lang="en-US" dirty="0" smtClean="0">
                <a:solidFill>
                  <a:schemeClr val="tx1"/>
                </a:solidFill>
              </a:rPr>
              <a:t>120 Gbit/s – 143 fJ/Bit </a:t>
            </a: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tx1"/>
                </a:solidFill>
              </a:rPr>
              <a:t>             – </a:t>
            </a:r>
            <a:r>
              <a:rPr lang="en-US" dirty="0" smtClean="0">
                <a:solidFill>
                  <a:schemeClr val="tx1"/>
                </a:solidFill>
              </a:rPr>
              <a:t>16QAM – 60 Gbit/s</a:t>
            </a:r>
            <a:r>
              <a:rPr lang="en-US" dirty="0">
                <a:solidFill>
                  <a:schemeClr val="tx1"/>
                </a:solidFill>
              </a:rPr>
              <a:t> – </a:t>
            </a:r>
            <a:r>
              <a:rPr lang="en-US" dirty="0" smtClean="0">
                <a:solidFill>
                  <a:schemeClr val="tx1"/>
                </a:solidFill>
              </a:rPr>
              <a:t>27 fJ/Bit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2</a:t>
            </a:r>
            <a:r>
              <a:rPr lang="en-US" baseline="30000" dirty="0" smtClean="0">
                <a:solidFill>
                  <a:srgbClr val="FF0000"/>
                </a:solidFill>
              </a:rPr>
              <a:t>nd</a:t>
            </a:r>
            <a:r>
              <a:rPr lang="en-US" dirty="0" smtClean="0">
                <a:solidFill>
                  <a:srgbClr val="FF0000"/>
                </a:solidFill>
              </a:rPr>
              <a:t> Gen. </a:t>
            </a:r>
            <a:r>
              <a:rPr lang="en-US" dirty="0">
                <a:solidFill>
                  <a:srgbClr val="FF0000"/>
                </a:solidFill>
              </a:rPr>
              <a:t>– QPSK   – </a:t>
            </a:r>
            <a:r>
              <a:rPr lang="en-US" dirty="0" smtClean="0">
                <a:solidFill>
                  <a:srgbClr val="FF0000"/>
                </a:solidFill>
              </a:rPr>
              <a:t>72 Gbit/s </a:t>
            </a:r>
            <a:r>
              <a:rPr lang="en-US" dirty="0">
                <a:solidFill>
                  <a:srgbClr val="FF0000"/>
                </a:solidFill>
              </a:rPr>
              <a:t>– </a:t>
            </a:r>
            <a:r>
              <a:rPr lang="en-US" dirty="0" smtClean="0">
                <a:solidFill>
                  <a:srgbClr val="FF0000"/>
                </a:solidFill>
              </a:rPr>
              <a:t>78 fJ/Bit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8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9225" y="798605"/>
            <a:ext cx="1938973" cy="2168646"/>
          </a:xfrm>
          <a:prstGeom prst="rect">
            <a:avLst/>
          </a:prstGeom>
        </p:spPr>
      </p:pic>
      <p:sp>
        <p:nvSpPr>
          <p:cNvPr id="9" name="TextBox 21"/>
          <p:cNvSpPr txBox="1"/>
          <p:nvPr/>
        </p:nvSpPr>
        <p:spPr>
          <a:xfrm>
            <a:off x="6993545" y="5241111"/>
            <a:ext cx="1623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IL 21.5 dB 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0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6719" y="3369962"/>
            <a:ext cx="138280" cy="138284"/>
          </a:xfrm>
          <a:prstGeom prst="rect">
            <a:avLst/>
          </a:prstGeom>
        </p:spPr>
      </p:pic>
      <p:sp>
        <p:nvSpPr>
          <p:cNvPr id="11" name="TextBox 23"/>
          <p:cNvSpPr txBox="1"/>
          <p:nvPr/>
        </p:nvSpPr>
        <p:spPr>
          <a:xfrm>
            <a:off x="6993545" y="5775767"/>
            <a:ext cx="1516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IL 13.5dB 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2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9395" y="2728791"/>
            <a:ext cx="695271" cy="777626"/>
          </a:xfrm>
          <a:prstGeom prst="rect">
            <a:avLst/>
          </a:prstGeom>
        </p:spPr>
      </p:pic>
      <p:pic>
        <p:nvPicPr>
          <p:cNvPr id="13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4882" y="4365551"/>
            <a:ext cx="3363316" cy="516636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16" name="Rechteck 15"/>
          <p:cNvSpPr/>
          <p:nvPr/>
        </p:nvSpPr>
        <p:spPr>
          <a:xfrm>
            <a:off x="1642856" y="6110214"/>
            <a:ext cx="751522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002060"/>
                </a:solidFill>
              </a:rPr>
              <a:t>Haffner</a:t>
            </a:r>
            <a:r>
              <a:rPr lang="en-GB" sz="1200" dirty="0">
                <a:solidFill>
                  <a:srgbClr val="002060"/>
                </a:solidFill>
              </a:rPr>
              <a:t>, et al., in Optical Communication (ECOC), 2015 European Conference on(2015</a:t>
            </a:r>
            <a:r>
              <a:rPr lang="en-GB" sz="1200" dirty="0" smtClean="0">
                <a:solidFill>
                  <a:srgbClr val="002060"/>
                </a:solidFill>
              </a:rPr>
              <a:t>).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7" name="Rechteck 16"/>
          <p:cNvSpPr/>
          <p:nvPr/>
        </p:nvSpPr>
        <p:spPr bwMode="gray">
          <a:xfrm>
            <a:off x="179388" y="817786"/>
            <a:ext cx="3600524" cy="351372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>
              <a:buClr>
                <a:schemeClr val="accent1"/>
              </a:buClr>
            </a:pPr>
            <a:r>
              <a:rPr lang="de-DE" sz="2000" dirty="0"/>
              <a:t>All-Plasmonic </a:t>
            </a:r>
            <a:r>
              <a:rPr lang="de-DE" sz="2000" dirty="0" smtClean="0"/>
              <a:t>IQ Modulator</a:t>
            </a:r>
            <a:endParaRPr lang="en-GB" sz="2000" dirty="0" err="1"/>
          </a:p>
        </p:txBody>
      </p:sp>
    </p:spTree>
    <p:extLst>
      <p:ext uri="{BB962C8B-B14F-4D97-AF65-F5344CB8AC3E}">
        <p14:creationId xmlns:p14="http://schemas.microsoft.com/office/powerpoint/2010/main" val="242922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4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429" y="2434546"/>
            <a:ext cx="3258247" cy="240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" name="Group 238"/>
          <p:cNvGrpSpPr/>
          <p:nvPr/>
        </p:nvGrpSpPr>
        <p:grpSpPr>
          <a:xfrm>
            <a:off x="535084" y="4543960"/>
            <a:ext cx="1212109" cy="194406"/>
            <a:chOff x="3506396" y="3200470"/>
            <a:chExt cx="640530" cy="72718"/>
          </a:xfrm>
        </p:grpSpPr>
        <p:sp>
          <p:nvSpPr>
            <p:cNvPr id="90" name="Line 64"/>
            <p:cNvSpPr>
              <a:spLocks noChangeShapeType="1"/>
            </p:cNvSpPr>
            <p:nvPr/>
          </p:nvSpPr>
          <p:spPr bwMode="auto">
            <a:xfrm>
              <a:off x="3506396" y="3241183"/>
              <a:ext cx="64053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Line 65"/>
            <p:cNvSpPr>
              <a:spLocks noChangeShapeType="1"/>
            </p:cNvSpPr>
            <p:nvPr/>
          </p:nvSpPr>
          <p:spPr bwMode="auto">
            <a:xfrm flipV="1">
              <a:off x="4146926" y="3203304"/>
              <a:ext cx="0" cy="698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Line 66"/>
            <p:cNvSpPr>
              <a:spLocks noChangeShapeType="1"/>
            </p:cNvSpPr>
            <p:nvPr/>
          </p:nvSpPr>
          <p:spPr bwMode="auto">
            <a:xfrm flipV="1">
              <a:off x="3506396" y="3200470"/>
              <a:ext cx="0" cy="698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4" name="Rectangle 40"/>
          <p:cNvSpPr>
            <a:spLocks noChangeArrowheads="1"/>
          </p:cNvSpPr>
          <p:nvPr/>
        </p:nvSpPr>
        <p:spPr bwMode="auto">
          <a:xfrm>
            <a:off x="535083" y="4351716"/>
            <a:ext cx="12121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effectLst/>
              </a:rPr>
              <a:t>100 </a:t>
            </a:r>
            <a:r>
              <a:rPr lang="en-US" altLang="en-US" sz="2000" dirty="0" smtClean="0"/>
              <a:t>µm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85" name="Rectangle 33"/>
          <p:cNvSpPr>
            <a:spLocks noChangeArrowheads="1"/>
          </p:cNvSpPr>
          <p:nvPr/>
        </p:nvSpPr>
        <p:spPr bwMode="auto">
          <a:xfrm>
            <a:off x="1429023" y="2207063"/>
            <a:ext cx="93180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Si</a:t>
            </a:r>
            <a:endParaRPr lang="en-US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6" name="Rectangle 35"/>
          <p:cNvSpPr>
            <a:spLocks noChangeArrowheads="1"/>
          </p:cNvSpPr>
          <p:nvPr/>
        </p:nvSpPr>
        <p:spPr bwMode="auto">
          <a:xfrm>
            <a:off x="2775007" y="2796987"/>
            <a:ext cx="86974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 smtClean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 smtClean="0"/>
              <a:t>Au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492338" y="4899703"/>
            <a:ext cx="2171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en-US" sz="2000" dirty="0" smtClean="0">
                <a:solidFill>
                  <a:srgbClr val="2B2987"/>
                </a:solidFill>
              </a:rPr>
              <a:t>CW in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2B2987"/>
              </a:solidFill>
              <a:effectLst/>
            </a:endParaRPr>
          </a:p>
        </p:txBody>
      </p:sp>
      <p:cxnSp>
        <p:nvCxnSpPr>
          <p:cNvPr id="39" name="Gerade Verbindung mit Pfeil 38"/>
          <p:cNvCxnSpPr/>
          <p:nvPr/>
        </p:nvCxnSpPr>
        <p:spPr>
          <a:xfrm flipV="1">
            <a:off x="2151252" y="4764685"/>
            <a:ext cx="0" cy="487611"/>
          </a:xfrm>
          <a:prstGeom prst="straightConnector1">
            <a:avLst/>
          </a:prstGeom>
          <a:ln w="41275">
            <a:solidFill>
              <a:srgbClr val="2B2987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/>
          <p:cNvGrpSpPr/>
          <p:nvPr/>
        </p:nvGrpSpPr>
        <p:grpSpPr>
          <a:xfrm>
            <a:off x="1663185" y="1816609"/>
            <a:ext cx="2447312" cy="638313"/>
            <a:chOff x="2622549" y="2313014"/>
            <a:chExt cx="2447312" cy="638313"/>
          </a:xfrm>
        </p:grpSpPr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898407" y="2435414"/>
              <a:ext cx="21714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en-US" sz="2000" dirty="0" err="1" smtClean="0">
                  <a:solidFill>
                    <a:srgbClr val="2B2987"/>
                  </a:solidFill>
                </a:rPr>
                <a:t>Modulated</a:t>
              </a:r>
              <a:r>
                <a:rPr lang="de-DE" altLang="en-US" sz="2000" dirty="0" smtClean="0">
                  <a:solidFill>
                    <a:srgbClr val="2B2987"/>
                  </a:solidFill>
                </a:rPr>
                <a:t> out</a:t>
              </a:r>
              <a:endPara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B2987"/>
                </a:solidFill>
                <a:effectLst/>
              </a:endParaRPr>
            </a:p>
          </p:txBody>
        </p:sp>
        <p:grpSp>
          <p:nvGrpSpPr>
            <p:cNvPr id="40" name="Gruppieren 39"/>
            <p:cNvGrpSpPr/>
            <p:nvPr/>
          </p:nvGrpSpPr>
          <p:grpSpPr>
            <a:xfrm>
              <a:off x="2622549" y="2313014"/>
              <a:ext cx="470927" cy="638313"/>
              <a:chOff x="3276600" y="2258791"/>
              <a:chExt cx="470927" cy="1134149"/>
            </a:xfrm>
          </p:grpSpPr>
          <p:cxnSp>
            <p:nvCxnSpPr>
              <p:cNvPr id="41" name="Gerade Verbindung mit Pfeil 40"/>
              <p:cNvCxnSpPr/>
              <p:nvPr/>
            </p:nvCxnSpPr>
            <p:spPr>
              <a:xfrm flipV="1">
                <a:off x="3744860" y="2258791"/>
                <a:ext cx="0" cy="283301"/>
              </a:xfrm>
              <a:prstGeom prst="straightConnector1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/>
              <p:cNvCxnSpPr/>
              <p:nvPr/>
            </p:nvCxnSpPr>
            <p:spPr>
              <a:xfrm flipH="1">
                <a:off x="3276600" y="2542091"/>
                <a:ext cx="468260" cy="0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>
              <a:xfrm flipH="1">
                <a:off x="3276600" y="2746402"/>
                <a:ext cx="468260" cy="0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>
              <a:xfrm flipH="1">
                <a:off x="3279267" y="2975311"/>
                <a:ext cx="468260" cy="0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>
              <a:xfrm flipV="1">
                <a:off x="3276600" y="2542092"/>
                <a:ext cx="0" cy="182058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>
              <a:xfrm flipV="1">
                <a:off x="3744860" y="2746402"/>
                <a:ext cx="0" cy="228909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>
              <a:xfrm flipV="1">
                <a:off x="3276600" y="2975617"/>
                <a:ext cx="0" cy="228909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>
              <a:xfrm flipH="1">
                <a:off x="3276600" y="3204862"/>
                <a:ext cx="468260" cy="0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/>
              <p:cNvCxnSpPr/>
              <p:nvPr/>
            </p:nvCxnSpPr>
            <p:spPr>
              <a:xfrm flipV="1">
                <a:off x="3744860" y="3210882"/>
                <a:ext cx="0" cy="182058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uppieren 10"/>
          <p:cNvGrpSpPr/>
          <p:nvPr/>
        </p:nvGrpSpPr>
        <p:grpSpPr>
          <a:xfrm>
            <a:off x="474848" y="3374047"/>
            <a:ext cx="3032911" cy="508626"/>
            <a:chOff x="1103251" y="4318728"/>
            <a:chExt cx="3032911" cy="508626"/>
          </a:xfrm>
        </p:grpSpPr>
        <p:sp>
          <p:nvSpPr>
            <p:cNvPr id="2" name="Rechteck 1"/>
            <p:cNvSpPr/>
            <p:nvPr/>
          </p:nvSpPr>
          <p:spPr>
            <a:xfrm>
              <a:off x="1677346" y="4369033"/>
              <a:ext cx="3257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000" dirty="0">
                  <a:solidFill>
                    <a:srgbClr val="2B2987"/>
                  </a:solidFill>
                </a:rPr>
                <a:t>ϑ</a:t>
              </a:r>
              <a:endParaRPr lang="en-US" sz="2000" dirty="0">
                <a:solidFill>
                  <a:srgbClr val="2B2987"/>
                </a:solidFill>
              </a:endParaRPr>
            </a:p>
          </p:txBody>
        </p:sp>
        <p:cxnSp>
          <p:nvCxnSpPr>
            <p:cNvPr id="38" name="Gerade Verbindung mit Pfeil 37"/>
            <p:cNvCxnSpPr/>
            <p:nvPr/>
          </p:nvCxnSpPr>
          <p:spPr>
            <a:xfrm flipV="1">
              <a:off x="3083196" y="4339743"/>
              <a:ext cx="0" cy="487611"/>
            </a:xfrm>
            <a:prstGeom prst="straightConnector1">
              <a:avLst/>
            </a:prstGeom>
            <a:ln w="41275">
              <a:solidFill>
                <a:srgbClr val="2B2987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/>
          </p:nvCxnSpPr>
          <p:spPr>
            <a:xfrm flipV="1">
              <a:off x="2027440" y="4318728"/>
              <a:ext cx="0" cy="487611"/>
            </a:xfrm>
            <a:prstGeom prst="straightConnector1">
              <a:avLst/>
            </a:prstGeom>
            <a:ln w="41275">
              <a:solidFill>
                <a:srgbClr val="2B2987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35"/>
            <p:cNvSpPr>
              <a:spLocks noChangeArrowheads="1"/>
            </p:cNvSpPr>
            <p:nvPr/>
          </p:nvSpPr>
          <p:spPr bwMode="auto">
            <a:xfrm>
              <a:off x="1103251" y="4484980"/>
              <a:ext cx="923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b="1" dirty="0" smtClean="0">
                  <a:solidFill>
                    <a:srgbClr val="438C0B"/>
                  </a:solidFill>
                </a:rPr>
                <a:t>G</a:t>
              </a:r>
              <a:endPara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438C0B"/>
                </a:solidFill>
                <a:effectLst/>
              </a:endParaRPr>
            </a:p>
          </p:txBody>
        </p:sp>
        <p:sp>
          <p:nvSpPr>
            <p:cNvPr id="58" name="Rectangle 35"/>
            <p:cNvSpPr>
              <a:spLocks noChangeArrowheads="1"/>
            </p:cNvSpPr>
            <p:nvPr/>
          </p:nvSpPr>
          <p:spPr bwMode="auto">
            <a:xfrm>
              <a:off x="2037569" y="4484978"/>
              <a:ext cx="10199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en-US" sz="2000" b="1" dirty="0">
                  <a:solidFill>
                    <a:srgbClr val="438C0B"/>
                  </a:solidFill>
                </a:rPr>
                <a:t>S</a:t>
              </a:r>
              <a:endPara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438C0B"/>
                </a:solidFill>
                <a:effectLst/>
              </a:endParaRPr>
            </a:p>
          </p:txBody>
        </p:sp>
        <p:sp>
          <p:nvSpPr>
            <p:cNvPr id="59" name="Rectangle 35"/>
            <p:cNvSpPr>
              <a:spLocks noChangeArrowheads="1"/>
            </p:cNvSpPr>
            <p:nvPr/>
          </p:nvSpPr>
          <p:spPr bwMode="auto">
            <a:xfrm>
              <a:off x="3081324" y="4447504"/>
              <a:ext cx="10548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b="1" dirty="0" smtClean="0">
                  <a:solidFill>
                    <a:srgbClr val="438C0B"/>
                  </a:solidFill>
                </a:rPr>
                <a:t>G</a:t>
              </a:r>
              <a:endPara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438C0B"/>
                </a:solidFill>
                <a:effectLst/>
              </a:endParaRPr>
            </a:p>
          </p:txBody>
        </p:sp>
        <p:sp>
          <p:nvSpPr>
            <p:cNvPr id="60" name="Rechteck 59"/>
            <p:cNvSpPr/>
            <p:nvPr/>
          </p:nvSpPr>
          <p:spPr>
            <a:xfrm>
              <a:off x="3038778" y="4369033"/>
              <a:ext cx="4764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altLang="en-US" sz="2000" dirty="0" smtClean="0">
                  <a:solidFill>
                    <a:srgbClr val="2B2987"/>
                  </a:solidFill>
                </a:rPr>
                <a:t>-</a:t>
              </a:r>
              <a:r>
                <a:rPr lang="el-GR" altLang="en-US" sz="2000" dirty="0" smtClean="0">
                  <a:solidFill>
                    <a:srgbClr val="2B2987"/>
                  </a:solidFill>
                </a:rPr>
                <a:t>ϑ</a:t>
              </a:r>
              <a:endParaRPr lang="en-US" dirty="0">
                <a:solidFill>
                  <a:srgbClr val="2B2987"/>
                </a:solidFill>
              </a:endParaRPr>
            </a:p>
          </p:txBody>
        </p:sp>
      </p:grpSp>
      <p:sp>
        <p:nvSpPr>
          <p:cNvPr id="78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sp>
        <p:nvSpPr>
          <p:cNvPr id="79" name="Rechteck 78"/>
          <p:cNvSpPr/>
          <p:nvPr/>
        </p:nvSpPr>
        <p:spPr>
          <a:xfrm>
            <a:off x="1663185" y="5988698"/>
            <a:ext cx="7515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002060"/>
                </a:solidFill>
              </a:rPr>
              <a:t>W</a:t>
            </a:r>
            <a:r>
              <a:rPr lang="en-GB" sz="1200" dirty="0">
                <a:solidFill>
                  <a:srgbClr val="002060"/>
                </a:solidFill>
              </a:rPr>
              <a:t>. Heni, et al., J. Lightwave Technol., in press (2015</a:t>
            </a:r>
            <a:r>
              <a:rPr lang="en-GB" sz="1200" dirty="0" smtClean="0">
                <a:solidFill>
                  <a:srgbClr val="002060"/>
                </a:solidFill>
              </a:rPr>
              <a:t>).</a:t>
            </a:r>
          </a:p>
          <a:p>
            <a:r>
              <a:rPr lang="en-GB" sz="1200" dirty="0" err="1">
                <a:solidFill>
                  <a:srgbClr val="002060"/>
                </a:solidFill>
              </a:rPr>
              <a:t>Melikyan</a:t>
            </a:r>
            <a:r>
              <a:rPr lang="en-GB" sz="1200" dirty="0">
                <a:solidFill>
                  <a:srgbClr val="002060"/>
                </a:solidFill>
              </a:rPr>
              <a:t> et al., ,Optics Express,</a:t>
            </a:r>
            <a:r>
              <a:rPr lang="en-US" sz="1200" dirty="0"/>
              <a:t> Vol. 23, Issue 8, pp. 9938-9946 (2015)</a:t>
            </a:r>
            <a:r>
              <a:rPr lang="en-GB" sz="1200" dirty="0" smtClean="0">
                <a:solidFill>
                  <a:srgbClr val="002060"/>
                </a:solidFill>
              </a:rPr>
              <a:t>).</a:t>
            </a:r>
            <a:endParaRPr lang="en-GB" sz="1200" dirty="0">
              <a:solidFill>
                <a:srgbClr val="002060"/>
              </a:solidFill>
            </a:endParaRPr>
          </a:p>
        </p:txBody>
      </p:sp>
      <p:pic>
        <p:nvPicPr>
          <p:cNvPr id="80" name="Picture 53" descr="Z:\Mitarbeiter\wheni\private\Publications\Wolfgang\OFC 2015 - Journal\Figures\Fig8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81" y="2348880"/>
            <a:ext cx="4577524" cy="306704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Rechteck 86"/>
          <p:cNvSpPr/>
          <p:nvPr/>
        </p:nvSpPr>
        <p:spPr bwMode="gray">
          <a:xfrm>
            <a:off x="179388" y="817788"/>
            <a:ext cx="2181438" cy="278138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l">
              <a:buClr>
                <a:schemeClr val="accent1"/>
              </a:buClr>
            </a:pPr>
            <a:r>
              <a:rPr lang="de-DE" sz="2000" b="1" dirty="0" smtClean="0"/>
              <a:t>MZM Modulator</a:t>
            </a:r>
            <a:endParaRPr kumimoji="0" lang="en-GB" sz="2000" b="1" i="0" u="none" strike="noStrike" cap="none" normalizeH="0" baseline="0" dirty="0" err="1" smtClean="0">
              <a:ln>
                <a:noFill/>
              </a:ln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371941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Picture 4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4429" y="2434546"/>
            <a:ext cx="3258247" cy="2408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3" name="Group 238"/>
          <p:cNvGrpSpPr/>
          <p:nvPr/>
        </p:nvGrpSpPr>
        <p:grpSpPr>
          <a:xfrm>
            <a:off x="535084" y="4543960"/>
            <a:ext cx="1212109" cy="194406"/>
            <a:chOff x="3506396" y="3200470"/>
            <a:chExt cx="640530" cy="72718"/>
          </a:xfrm>
        </p:grpSpPr>
        <p:sp>
          <p:nvSpPr>
            <p:cNvPr id="90" name="Line 64"/>
            <p:cNvSpPr>
              <a:spLocks noChangeShapeType="1"/>
            </p:cNvSpPr>
            <p:nvPr/>
          </p:nvSpPr>
          <p:spPr bwMode="auto">
            <a:xfrm>
              <a:off x="3506396" y="3241183"/>
              <a:ext cx="640530" cy="0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Line 65"/>
            <p:cNvSpPr>
              <a:spLocks noChangeShapeType="1"/>
            </p:cNvSpPr>
            <p:nvPr/>
          </p:nvSpPr>
          <p:spPr bwMode="auto">
            <a:xfrm flipV="1">
              <a:off x="4146926" y="3203304"/>
              <a:ext cx="0" cy="698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Line 66"/>
            <p:cNvSpPr>
              <a:spLocks noChangeShapeType="1"/>
            </p:cNvSpPr>
            <p:nvPr/>
          </p:nvSpPr>
          <p:spPr bwMode="auto">
            <a:xfrm flipV="1">
              <a:off x="3506396" y="3200470"/>
              <a:ext cx="0" cy="69884"/>
            </a:xfrm>
            <a:prstGeom prst="line">
              <a:avLst/>
            </a:prstGeom>
            <a:noFill/>
            <a:ln w="28575" cap="rnd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84" name="Rectangle 40"/>
          <p:cNvSpPr>
            <a:spLocks noChangeArrowheads="1"/>
          </p:cNvSpPr>
          <p:nvPr/>
        </p:nvSpPr>
        <p:spPr bwMode="auto">
          <a:xfrm>
            <a:off x="535083" y="4351716"/>
            <a:ext cx="12121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effectLst/>
              </a:rPr>
              <a:t>100 </a:t>
            </a:r>
            <a:r>
              <a:rPr lang="en-US" altLang="en-US" sz="2000" dirty="0" smtClean="0"/>
              <a:t>µm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85" name="Rectangle 33"/>
          <p:cNvSpPr>
            <a:spLocks noChangeArrowheads="1"/>
          </p:cNvSpPr>
          <p:nvPr/>
        </p:nvSpPr>
        <p:spPr bwMode="auto">
          <a:xfrm>
            <a:off x="1429023" y="2207063"/>
            <a:ext cx="93180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000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alt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Si</a:t>
            </a:r>
            <a:endParaRPr lang="en-US" altLang="en-US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6" name="Rectangle 35"/>
          <p:cNvSpPr>
            <a:spLocks noChangeArrowheads="1"/>
          </p:cNvSpPr>
          <p:nvPr/>
        </p:nvSpPr>
        <p:spPr bwMode="auto">
          <a:xfrm>
            <a:off x="2775007" y="2796987"/>
            <a:ext cx="86974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altLang="en-US" sz="2000" dirty="0" smtClean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000" dirty="0" smtClean="0"/>
              <a:t>Au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36" name="Rectangle 35"/>
          <p:cNvSpPr>
            <a:spLocks noChangeArrowheads="1"/>
          </p:cNvSpPr>
          <p:nvPr/>
        </p:nvSpPr>
        <p:spPr bwMode="auto">
          <a:xfrm>
            <a:off x="1492338" y="4899703"/>
            <a:ext cx="2171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en-US" sz="2000" dirty="0" smtClean="0">
                <a:solidFill>
                  <a:srgbClr val="2B2987"/>
                </a:solidFill>
              </a:rPr>
              <a:t>CW in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2B2987"/>
              </a:solidFill>
              <a:effectLst/>
            </a:endParaRPr>
          </a:p>
        </p:txBody>
      </p:sp>
      <p:cxnSp>
        <p:nvCxnSpPr>
          <p:cNvPr id="39" name="Gerade Verbindung mit Pfeil 38"/>
          <p:cNvCxnSpPr/>
          <p:nvPr/>
        </p:nvCxnSpPr>
        <p:spPr>
          <a:xfrm flipV="1">
            <a:off x="2151252" y="4764685"/>
            <a:ext cx="0" cy="487611"/>
          </a:xfrm>
          <a:prstGeom prst="straightConnector1">
            <a:avLst/>
          </a:prstGeom>
          <a:ln w="41275">
            <a:solidFill>
              <a:srgbClr val="2B2987"/>
            </a:solidFill>
            <a:headEnd type="none" w="med" len="me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pieren 6"/>
          <p:cNvGrpSpPr/>
          <p:nvPr/>
        </p:nvGrpSpPr>
        <p:grpSpPr>
          <a:xfrm>
            <a:off x="1663185" y="1816609"/>
            <a:ext cx="2447312" cy="638313"/>
            <a:chOff x="2622549" y="2313014"/>
            <a:chExt cx="2447312" cy="638313"/>
          </a:xfrm>
        </p:grpSpPr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2898407" y="2435414"/>
              <a:ext cx="2171454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en-US" sz="2000" dirty="0" err="1" smtClean="0">
                  <a:solidFill>
                    <a:srgbClr val="2B2987"/>
                  </a:solidFill>
                </a:rPr>
                <a:t>Modulated</a:t>
              </a:r>
              <a:r>
                <a:rPr lang="de-DE" altLang="en-US" sz="2000" dirty="0" smtClean="0">
                  <a:solidFill>
                    <a:srgbClr val="2B2987"/>
                  </a:solidFill>
                </a:rPr>
                <a:t> out</a:t>
              </a:r>
              <a:endPara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2B2987"/>
                </a:solidFill>
                <a:effectLst/>
              </a:endParaRPr>
            </a:p>
          </p:txBody>
        </p:sp>
        <p:grpSp>
          <p:nvGrpSpPr>
            <p:cNvPr id="40" name="Gruppieren 39"/>
            <p:cNvGrpSpPr/>
            <p:nvPr/>
          </p:nvGrpSpPr>
          <p:grpSpPr>
            <a:xfrm>
              <a:off x="2622549" y="2313014"/>
              <a:ext cx="470927" cy="638313"/>
              <a:chOff x="3276600" y="2258791"/>
              <a:chExt cx="470927" cy="1134149"/>
            </a:xfrm>
          </p:grpSpPr>
          <p:cxnSp>
            <p:nvCxnSpPr>
              <p:cNvPr id="41" name="Gerade Verbindung mit Pfeil 40"/>
              <p:cNvCxnSpPr/>
              <p:nvPr/>
            </p:nvCxnSpPr>
            <p:spPr>
              <a:xfrm flipV="1">
                <a:off x="3744860" y="2258791"/>
                <a:ext cx="0" cy="283301"/>
              </a:xfrm>
              <a:prstGeom prst="straightConnector1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Gerader Verbinder 41"/>
              <p:cNvCxnSpPr/>
              <p:nvPr/>
            </p:nvCxnSpPr>
            <p:spPr>
              <a:xfrm flipH="1">
                <a:off x="3276600" y="2542091"/>
                <a:ext cx="468260" cy="0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Gerader Verbinder 42"/>
              <p:cNvCxnSpPr/>
              <p:nvPr/>
            </p:nvCxnSpPr>
            <p:spPr>
              <a:xfrm flipH="1">
                <a:off x="3276600" y="2746402"/>
                <a:ext cx="468260" cy="0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Gerader Verbinder 43"/>
              <p:cNvCxnSpPr/>
              <p:nvPr/>
            </p:nvCxnSpPr>
            <p:spPr>
              <a:xfrm flipH="1">
                <a:off x="3279267" y="2975311"/>
                <a:ext cx="468260" cy="0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Gerader Verbinder 44"/>
              <p:cNvCxnSpPr/>
              <p:nvPr/>
            </p:nvCxnSpPr>
            <p:spPr>
              <a:xfrm flipV="1">
                <a:off x="3276600" y="2542092"/>
                <a:ext cx="0" cy="182058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Gerader Verbinder 45"/>
              <p:cNvCxnSpPr/>
              <p:nvPr/>
            </p:nvCxnSpPr>
            <p:spPr>
              <a:xfrm flipV="1">
                <a:off x="3744860" y="2746402"/>
                <a:ext cx="0" cy="228909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Gerader Verbinder 46"/>
              <p:cNvCxnSpPr/>
              <p:nvPr/>
            </p:nvCxnSpPr>
            <p:spPr>
              <a:xfrm flipV="1">
                <a:off x="3276600" y="2975617"/>
                <a:ext cx="0" cy="228909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Gerader Verbinder 47"/>
              <p:cNvCxnSpPr/>
              <p:nvPr/>
            </p:nvCxnSpPr>
            <p:spPr>
              <a:xfrm flipH="1">
                <a:off x="3276600" y="3204862"/>
                <a:ext cx="468260" cy="0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Gerader Verbinder 48"/>
              <p:cNvCxnSpPr/>
              <p:nvPr/>
            </p:nvCxnSpPr>
            <p:spPr>
              <a:xfrm flipV="1">
                <a:off x="3744860" y="3210882"/>
                <a:ext cx="0" cy="182058"/>
              </a:xfrm>
              <a:prstGeom prst="line">
                <a:avLst/>
              </a:prstGeom>
              <a:ln w="41275">
                <a:solidFill>
                  <a:srgbClr val="2B2987"/>
                </a:solidFill>
                <a:headEnd type="none" w="med" len="med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" name="Gruppieren 10"/>
          <p:cNvGrpSpPr/>
          <p:nvPr/>
        </p:nvGrpSpPr>
        <p:grpSpPr>
          <a:xfrm>
            <a:off x="474848" y="3374047"/>
            <a:ext cx="3032911" cy="508626"/>
            <a:chOff x="1103251" y="4318728"/>
            <a:chExt cx="3032911" cy="508626"/>
          </a:xfrm>
        </p:grpSpPr>
        <p:sp>
          <p:nvSpPr>
            <p:cNvPr id="2" name="Rechteck 1"/>
            <p:cNvSpPr/>
            <p:nvPr/>
          </p:nvSpPr>
          <p:spPr>
            <a:xfrm>
              <a:off x="1677346" y="4369033"/>
              <a:ext cx="32573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l-GR" altLang="en-US" sz="2000" dirty="0">
                  <a:solidFill>
                    <a:srgbClr val="2B2987"/>
                  </a:solidFill>
                </a:rPr>
                <a:t>ϑ</a:t>
              </a:r>
              <a:endParaRPr lang="en-US" sz="2000" dirty="0">
                <a:solidFill>
                  <a:srgbClr val="2B2987"/>
                </a:solidFill>
              </a:endParaRPr>
            </a:p>
          </p:txBody>
        </p:sp>
        <p:cxnSp>
          <p:nvCxnSpPr>
            <p:cNvPr id="38" name="Gerade Verbindung mit Pfeil 37"/>
            <p:cNvCxnSpPr/>
            <p:nvPr/>
          </p:nvCxnSpPr>
          <p:spPr>
            <a:xfrm flipV="1">
              <a:off x="3083196" y="4339743"/>
              <a:ext cx="0" cy="487611"/>
            </a:xfrm>
            <a:prstGeom prst="straightConnector1">
              <a:avLst/>
            </a:prstGeom>
            <a:ln w="41275">
              <a:solidFill>
                <a:srgbClr val="2B2987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Gerade Verbindung mit Pfeil 50"/>
            <p:cNvCxnSpPr/>
            <p:nvPr/>
          </p:nvCxnSpPr>
          <p:spPr>
            <a:xfrm flipV="1">
              <a:off x="2027440" y="4318728"/>
              <a:ext cx="0" cy="487611"/>
            </a:xfrm>
            <a:prstGeom prst="straightConnector1">
              <a:avLst/>
            </a:prstGeom>
            <a:ln w="41275">
              <a:solidFill>
                <a:srgbClr val="2B2987"/>
              </a:solidFill>
              <a:headEnd type="none" w="med" len="me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Rectangle 35"/>
            <p:cNvSpPr>
              <a:spLocks noChangeArrowheads="1"/>
            </p:cNvSpPr>
            <p:nvPr/>
          </p:nvSpPr>
          <p:spPr bwMode="auto">
            <a:xfrm>
              <a:off x="1103251" y="4484980"/>
              <a:ext cx="92366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b="1" dirty="0" smtClean="0">
                  <a:solidFill>
                    <a:srgbClr val="438C0B"/>
                  </a:solidFill>
                </a:rPr>
                <a:t>G</a:t>
              </a:r>
              <a:endPara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438C0B"/>
                </a:solidFill>
                <a:effectLst/>
              </a:endParaRPr>
            </a:p>
          </p:txBody>
        </p:sp>
        <p:sp>
          <p:nvSpPr>
            <p:cNvPr id="58" name="Rectangle 35"/>
            <p:cNvSpPr>
              <a:spLocks noChangeArrowheads="1"/>
            </p:cNvSpPr>
            <p:nvPr/>
          </p:nvSpPr>
          <p:spPr bwMode="auto">
            <a:xfrm>
              <a:off x="2037569" y="4484978"/>
              <a:ext cx="1019991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de-DE" altLang="en-US" sz="2000" b="1" dirty="0">
                  <a:solidFill>
                    <a:srgbClr val="438C0B"/>
                  </a:solidFill>
                </a:rPr>
                <a:t>S</a:t>
              </a:r>
              <a:endPara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438C0B"/>
                </a:solidFill>
                <a:effectLst/>
              </a:endParaRPr>
            </a:p>
          </p:txBody>
        </p:sp>
        <p:sp>
          <p:nvSpPr>
            <p:cNvPr id="59" name="Rectangle 35"/>
            <p:cNvSpPr>
              <a:spLocks noChangeArrowheads="1"/>
            </p:cNvSpPr>
            <p:nvPr/>
          </p:nvSpPr>
          <p:spPr bwMode="auto">
            <a:xfrm>
              <a:off x="3081324" y="4447504"/>
              <a:ext cx="105483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b="1" dirty="0" smtClean="0">
                  <a:solidFill>
                    <a:srgbClr val="438C0B"/>
                  </a:solidFill>
                </a:rPr>
                <a:t>G</a:t>
              </a:r>
              <a:endParaRPr kumimoji="0" lang="en-US" altLang="en-US" sz="2000" b="1" i="0" u="none" strike="noStrike" cap="none" normalizeH="0" baseline="0" dirty="0" smtClean="0">
                <a:ln>
                  <a:noFill/>
                </a:ln>
                <a:solidFill>
                  <a:srgbClr val="438C0B"/>
                </a:solidFill>
                <a:effectLst/>
              </a:endParaRPr>
            </a:p>
          </p:txBody>
        </p:sp>
        <p:sp>
          <p:nvSpPr>
            <p:cNvPr id="60" name="Rechteck 59"/>
            <p:cNvSpPr/>
            <p:nvPr/>
          </p:nvSpPr>
          <p:spPr>
            <a:xfrm>
              <a:off x="3038778" y="4369033"/>
              <a:ext cx="47646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de-DE" altLang="en-US" sz="2000" dirty="0" smtClean="0">
                  <a:solidFill>
                    <a:srgbClr val="2B2987"/>
                  </a:solidFill>
                </a:rPr>
                <a:t>-</a:t>
              </a:r>
              <a:r>
                <a:rPr lang="el-GR" altLang="en-US" sz="2000" dirty="0" smtClean="0">
                  <a:solidFill>
                    <a:srgbClr val="2B2987"/>
                  </a:solidFill>
                </a:rPr>
                <a:t>ϑ</a:t>
              </a:r>
              <a:endParaRPr lang="en-US" dirty="0">
                <a:solidFill>
                  <a:srgbClr val="2B2987"/>
                </a:solidFill>
              </a:endParaRPr>
            </a:p>
          </p:txBody>
        </p:sp>
      </p:grpSp>
      <p:sp>
        <p:nvSpPr>
          <p:cNvPr id="78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kern="0" dirty="0" smtClean="0"/>
              <a:t>Task 3.4 </a:t>
            </a:r>
            <a:r>
              <a:rPr lang="en-US" sz="3200" kern="0" dirty="0" smtClean="0">
                <a:solidFill>
                  <a:srgbClr val="002060"/>
                </a:solidFill>
              </a:rPr>
              <a:t>Fabrication of the Modulator</a:t>
            </a:r>
          </a:p>
        </p:txBody>
      </p:sp>
      <p:pic>
        <p:nvPicPr>
          <p:cNvPr id="80" name="Picture 53" descr="Z:\Mitarbeiter\wheni\private\Publications\Wolfgang\OFC 2015 - Journal\Figures\Fig8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5981" y="2348880"/>
            <a:ext cx="4577524" cy="30670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uppieren 15"/>
          <p:cNvGrpSpPr/>
          <p:nvPr/>
        </p:nvGrpSpPr>
        <p:grpSpPr>
          <a:xfrm>
            <a:off x="4173812" y="1311095"/>
            <a:ext cx="4899306" cy="4104833"/>
            <a:chOff x="4173812" y="1311095"/>
            <a:chExt cx="4899306" cy="4104833"/>
          </a:xfrm>
        </p:grpSpPr>
        <p:sp>
          <p:nvSpPr>
            <p:cNvPr id="15" name="Rechteck 14"/>
            <p:cNvSpPr/>
            <p:nvPr/>
          </p:nvSpPr>
          <p:spPr bwMode="auto">
            <a:xfrm>
              <a:off x="4173812" y="1311095"/>
              <a:ext cx="4899306" cy="4104833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9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269875" algn="l"/>
                  <a:tab pos="358775" algn="l"/>
                  <a:tab pos="719138" algn="l"/>
                  <a:tab pos="1077913" algn="l"/>
                  <a:tab pos="1436688" algn="l"/>
                  <a:tab pos="1795463" algn="l"/>
                  <a:tab pos="2155825" algn="l"/>
                  <a:tab pos="2514600" algn="l"/>
                  <a:tab pos="2873375" algn="l"/>
                  <a:tab pos="3233738" algn="l"/>
                  <a:tab pos="3584575" algn="l"/>
                  <a:tab pos="6457950" algn="l"/>
                </a:tabLst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81" name="Picture 44" descr="Z:\Mitarbeiter\wheni\private\Publications\Wolfgang\OFC 2015 - Journal\Figures\Fig15.png"/>
            <p:cNvPicPr/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466" t="4403" b="2201"/>
            <a:stretch/>
          </p:blipFill>
          <p:spPr bwMode="auto">
            <a:xfrm>
              <a:off x="5127333" y="2421673"/>
              <a:ext cx="3407411" cy="2921461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7" name="Rechteck 86"/>
          <p:cNvSpPr/>
          <p:nvPr/>
        </p:nvSpPr>
        <p:spPr bwMode="gray">
          <a:xfrm>
            <a:off x="179388" y="817788"/>
            <a:ext cx="2181438" cy="278138"/>
          </a:xfrm>
          <a:prstGeom prst="rect">
            <a:avLst/>
          </a:prstGeom>
          <a:solidFill>
            <a:srgbClr val="0070C0">
              <a:alpha val="3098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algn="l">
              <a:buClr>
                <a:schemeClr val="accent1"/>
              </a:buClr>
            </a:pPr>
            <a:r>
              <a:rPr lang="de-DE" sz="2000" b="1" dirty="0" smtClean="0"/>
              <a:t>MZM Modulator</a:t>
            </a:r>
            <a:endParaRPr kumimoji="0" lang="en-GB" sz="2000" b="1" i="0" u="none" strike="noStrike" cap="none" normalizeH="0" baseline="0" dirty="0" err="1" smtClean="0">
              <a:ln>
                <a:noFill/>
              </a:ln>
              <a:effectLst/>
            </a:endParaRPr>
          </a:p>
        </p:txBody>
      </p:sp>
      <p:sp>
        <p:nvSpPr>
          <p:cNvPr id="88" name="Rectangle 35"/>
          <p:cNvSpPr>
            <a:spLocks noChangeArrowheads="1"/>
          </p:cNvSpPr>
          <p:nvPr/>
        </p:nvSpPr>
        <p:spPr bwMode="auto">
          <a:xfrm>
            <a:off x="5826158" y="1923149"/>
            <a:ext cx="21714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en-US" sz="2000" dirty="0" smtClean="0">
                <a:solidFill>
                  <a:srgbClr val="2B2987"/>
                </a:solidFill>
              </a:rPr>
              <a:t>108 Gbit/s 4-PAM</a:t>
            </a:r>
            <a:endParaRPr kumimoji="0" lang="en-US" altLang="en-US" sz="2000" b="0" i="0" u="none" strike="noStrike" cap="none" normalizeH="0" baseline="0" dirty="0" smtClean="0">
              <a:ln>
                <a:noFill/>
              </a:ln>
              <a:solidFill>
                <a:srgbClr val="2B2987"/>
              </a:solidFill>
              <a:effectLst/>
            </a:endParaRPr>
          </a:p>
        </p:txBody>
      </p:sp>
      <p:sp>
        <p:nvSpPr>
          <p:cNvPr id="89" name="Rechteck 88"/>
          <p:cNvSpPr/>
          <p:nvPr/>
        </p:nvSpPr>
        <p:spPr>
          <a:xfrm>
            <a:off x="1663185" y="5988698"/>
            <a:ext cx="75152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smtClean="0">
                <a:solidFill>
                  <a:srgbClr val="002060"/>
                </a:solidFill>
              </a:rPr>
              <a:t>W</a:t>
            </a:r>
            <a:r>
              <a:rPr lang="en-GB" sz="1200" dirty="0">
                <a:solidFill>
                  <a:srgbClr val="002060"/>
                </a:solidFill>
              </a:rPr>
              <a:t>. Heni, et al., J. Lightwave Technol., in press (2015</a:t>
            </a:r>
            <a:r>
              <a:rPr lang="en-GB" sz="1200" dirty="0" smtClean="0">
                <a:solidFill>
                  <a:srgbClr val="002060"/>
                </a:solidFill>
              </a:rPr>
              <a:t>).</a:t>
            </a:r>
          </a:p>
          <a:p>
            <a:r>
              <a:rPr lang="en-GB" sz="1200" dirty="0" err="1">
                <a:solidFill>
                  <a:srgbClr val="002060"/>
                </a:solidFill>
              </a:rPr>
              <a:t>Melikyan</a:t>
            </a:r>
            <a:r>
              <a:rPr lang="en-GB" sz="1200" dirty="0">
                <a:solidFill>
                  <a:srgbClr val="002060"/>
                </a:solidFill>
              </a:rPr>
              <a:t> et al., ,Optics Express,</a:t>
            </a:r>
            <a:r>
              <a:rPr lang="en-US" sz="1200" dirty="0"/>
              <a:t> Vol. 23, Issue 8, pp. 9938-9946 (2015)</a:t>
            </a:r>
            <a:r>
              <a:rPr lang="en-GB" sz="1200" dirty="0" smtClean="0">
                <a:solidFill>
                  <a:srgbClr val="002060"/>
                </a:solidFill>
              </a:rPr>
              <a:t>).</a:t>
            </a:r>
            <a:endParaRPr lang="en-GB" sz="1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56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Summary and Outlook (Modulator)</a:t>
            </a: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291556" y="800712"/>
            <a:ext cx="8588183" cy="3822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346075" lvl="1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Summary</a:t>
            </a:r>
            <a:endParaRPr lang="en-US" sz="1800" b="0" dirty="0" smtClean="0"/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/>
              <a:t>Different plasmonic phase and Mach-Zehnder modulators have been successfully demonstrated</a:t>
            </a:r>
          </a:p>
          <a:p>
            <a:pPr marL="1619250" indent="-2857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DE" sz="1800" b="0" dirty="0" err="1"/>
              <a:t>Bandwidth</a:t>
            </a:r>
            <a:r>
              <a:rPr lang="de-DE" sz="1800" b="0" dirty="0"/>
              <a:t> &gt; 65 </a:t>
            </a:r>
            <a:r>
              <a:rPr lang="de-DE" sz="1800" b="0" dirty="0" smtClean="0"/>
              <a:t>GHz</a:t>
            </a:r>
          </a:p>
          <a:p>
            <a:pPr marL="1619250" indent="-2857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DE" sz="1800" b="0" dirty="0" smtClean="0"/>
              <a:t>Broadband </a:t>
            </a:r>
            <a:r>
              <a:rPr lang="de-DE" sz="1800" b="0" dirty="0" err="1"/>
              <a:t>optical</a:t>
            </a:r>
            <a:r>
              <a:rPr lang="de-DE" sz="1800" b="0" dirty="0"/>
              <a:t> </a:t>
            </a:r>
            <a:r>
              <a:rPr lang="de-DE" sz="1800" b="0" dirty="0" err="1"/>
              <a:t>operation</a:t>
            </a:r>
            <a:r>
              <a:rPr lang="de-DE" sz="1800" b="0" dirty="0"/>
              <a:t>: </a:t>
            </a:r>
            <a:r>
              <a:rPr lang="de-DE" sz="1800" b="0" dirty="0">
                <a:latin typeface="Symbol" pitchFamily="18" charset="2"/>
              </a:rPr>
              <a:t>D</a:t>
            </a:r>
            <a:r>
              <a:rPr lang="de-DE" sz="1800" b="0" i="1" dirty="0">
                <a:latin typeface="Symbol" pitchFamily="18" charset="2"/>
              </a:rPr>
              <a:t>l</a:t>
            </a:r>
            <a:r>
              <a:rPr lang="de-DE" sz="1800" b="0" dirty="0"/>
              <a:t> &gt; 120 </a:t>
            </a:r>
            <a:r>
              <a:rPr lang="de-DE" sz="1800" b="0" dirty="0" err="1" smtClean="0"/>
              <a:t>nm</a:t>
            </a:r>
            <a:endParaRPr lang="de-DE" sz="1800" b="0" dirty="0" smtClean="0"/>
          </a:p>
          <a:p>
            <a:pPr marL="1619250" indent="-285750" algn="l">
              <a:lnSpc>
                <a:spcPct val="100000"/>
              </a:lnSpc>
              <a:spcBef>
                <a:spcPts val="0"/>
              </a:spcBef>
              <a:buFont typeface="Arial" pitchFamily="34" charset="0"/>
              <a:buChar char="•"/>
            </a:pPr>
            <a:r>
              <a:rPr lang="de-DE" sz="1800" b="0" dirty="0" smtClean="0"/>
              <a:t>Data </a:t>
            </a:r>
            <a:r>
              <a:rPr lang="de-DE" sz="1800" b="0" dirty="0" err="1" smtClean="0"/>
              <a:t>transmission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up</a:t>
            </a:r>
            <a:r>
              <a:rPr lang="de-DE" sz="1800" b="0" dirty="0" smtClean="0"/>
              <a:t> </a:t>
            </a:r>
            <a:r>
              <a:rPr lang="de-DE" sz="1800" b="0" dirty="0" err="1" smtClean="0"/>
              <a:t>to</a:t>
            </a:r>
            <a:r>
              <a:rPr lang="de-DE" sz="1800" b="0" dirty="0" smtClean="0"/>
              <a:t> 72 </a:t>
            </a:r>
            <a:r>
              <a:rPr lang="de-DE" sz="1800" b="0" dirty="0" err="1" smtClean="0"/>
              <a:t>Gbit</a:t>
            </a:r>
            <a:r>
              <a:rPr lang="de-DE" sz="1800" b="0" dirty="0" smtClean="0"/>
              <a:t>/s</a:t>
            </a:r>
          </a:p>
          <a:p>
            <a:pPr marL="1333500" indent="0" algn="l">
              <a:lnSpc>
                <a:spcPct val="100000"/>
              </a:lnSpc>
              <a:spcBef>
                <a:spcPts val="0"/>
              </a:spcBef>
            </a:pPr>
            <a:endParaRPr lang="de-DE" sz="1800" b="0" dirty="0" smtClean="0"/>
          </a:p>
          <a:p>
            <a:pPr marL="346075" lvl="1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Application areas</a:t>
            </a:r>
            <a:endParaRPr lang="en-US" sz="2000" dirty="0"/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/>
              <a:t>Short-reach interconnects</a:t>
            </a: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1800" b="0" dirty="0" smtClean="0"/>
              <a:t>WDM backbone (WDM + QAM formats + high symbol rates)</a:t>
            </a:r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1800" b="0" dirty="0" smtClean="0"/>
          </a:p>
          <a:p>
            <a:pPr marL="1135063" lvl="2" indent="-342900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1800" b="0" dirty="0" smtClean="0"/>
          </a:p>
        </p:txBody>
      </p:sp>
    </p:spTree>
    <p:extLst>
      <p:ext uri="{BB962C8B-B14F-4D97-AF65-F5344CB8AC3E}">
        <p14:creationId xmlns:p14="http://schemas.microsoft.com/office/powerpoint/2010/main" val="1846389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77" y="1124744"/>
            <a:ext cx="6417945" cy="4755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sz="3200" dirty="0" smtClean="0"/>
              <a:t>WP</a:t>
            </a:r>
            <a:r>
              <a:rPr lang="en-US" sz="3200" dirty="0" smtClean="0">
                <a:solidFill>
                  <a:srgbClr val="FF0000"/>
                </a:solidFill>
              </a:rPr>
              <a:t>3</a:t>
            </a:r>
            <a:r>
              <a:rPr lang="en-US" sz="3200" dirty="0" smtClean="0"/>
              <a:t> Position in Project</a:t>
            </a:r>
          </a:p>
        </p:txBody>
      </p:sp>
      <p:sp>
        <p:nvSpPr>
          <p:cNvPr id="23" name="Rounded Rectangle 7"/>
          <p:cNvSpPr/>
          <p:nvPr/>
        </p:nvSpPr>
        <p:spPr bwMode="auto">
          <a:xfrm>
            <a:off x="1403648" y="2240388"/>
            <a:ext cx="1944216" cy="1369827"/>
          </a:xfrm>
          <a:prstGeom prst="roundRect">
            <a:avLst/>
          </a:prstGeom>
          <a:noFill/>
          <a:ln w="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>
            <a:glow rad="254000">
              <a:srgbClr val="00B0F0"/>
            </a:glo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9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>
                <a:tab pos="269875" algn="l"/>
                <a:tab pos="358775" algn="l"/>
                <a:tab pos="719138" algn="l"/>
                <a:tab pos="1077913" algn="l"/>
                <a:tab pos="1436688" algn="l"/>
                <a:tab pos="1795463" algn="l"/>
                <a:tab pos="2155825" algn="l"/>
                <a:tab pos="2514600" algn="l"/>
                <a:tab pos="2873375" algn="l"/>
                <a:tab pos="3233738" algn="l"/>
                <a:tab pos="3584575" algn="l"/>
                <a:tab pos="6457950" algn="l"/>
              </a:tabLst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5" name="Rectangle 8"/>
          <p:cNvSpPr/>
          <p:nvPr/>
        </p:nvSpPr>
        <p:spPr>
          <a:xfrm>
            <a:off x="7233051" y="1979548"/>
            <a:ext cx="1659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Contributors:</a:t>
            </a:r>
            <a:endParaRPr lang="en-US" dirty="0"/>
          </a:p>
        </p:txBody>
      </p:sp>
      <p:pic>
        <p:nvPicPr>
          <p:cNvPr id="10" name="Picture 2" descr="http://www2.imec.be/content/user/Image/imec_logo_blauw_51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242" y="4072360"/>
            <a:ext cx="1051256" cy="724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foodandyou.nl/wp-content/uploads/2011/02/Logo-TUe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125"/>
          <a:stretch/>
        </p:blipFill>
        <p:spPr bwMode="auto">
          <a:xfrm>
            <a:off x="7557174" y="2560192"/>
            <a:ext cx="1018616" cy="494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Grafik 1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087" y="3353685"/>
            <a:ext cx="1014725" cy="50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1074" name="Picture 2" descr="http://www.riskcenter.ethz.ch/research/future-resilient-systems-project---singapore/_jcr_content/rightpar_bottom/contextinfo/fullwidthimage/image.imageformat.lightbox.223702717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67" y="4912811"/>
            <a:ext cx="1659429" cy="66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914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/>
          <p:cNvSpPr txBox="1">
            <a:spLocks/>
          </p:cNvSpPr>
          <p:nvPr/>
        </p:nvSpPr>
        <p:spPr bwMode="auto">
          <a:xfrm>
            <a:off x="179388" y="127756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 smtClean="0"/>
              <a:t>Objectives</a:t>
            </a: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755576" y="1126480"/>
            <a:ext cx="7776864" cy="44012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/>
              <a:t>Simulation studies </a:t>
            </a:r>
            <a:endParaRPr lang="en-US" sz="2000" b="0" dirty="0"/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/>
              <a:t>Plasmonic/metallic nanolaser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/>
              <a:t>Plasmonic modulator</a:t>
            </a:r>
          </a:p>
          <a:p>
            <a:pPr lvl="1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/>
              <a:t>Fabrication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/>
              <a:t>Electrically pumped plasmonic/metallic nanolaser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/>
              <a:t>Electrically driven plasmonic modulator</a:t>
            </a:r>
          </a:p>
          <a:p>
            <a:pPr lvl="1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endParaRPr lang="en-US" sz="2000" b="0" dirty="0"/>
          </a:p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/>
              <a:t>Performance targets</a:t>
            </a:r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/>
              <a:t>Laser: active region &lt;</a:t>
            </a:r>
            <a:r>
              <a:rPr lang="en-US" sz="800" b="0" dirty="0"/>
              <a:t> </a:t>
            </a:r>
            <a:r>
              <a:rPr lang="en-US" sz="2000" b="0" dirty="0"/>
              <a:t>1</a:t>
            </a:r>
            <a:r>
              <a:rPr lang="en-US" sz="500" b="0" dirty="0"/>
              <a:t> </a:t>
            </a:r>
            <a:r>
              <a:rPr lang="en-US" sz="2000" b="0" dirty="0">
                <a:latin typeface="Symbol" pitchFamily="18" charset="2"/>
              </a:rPr>
              <a:t>m</a:t>
            </a:r>
            <a:r>
              <a:rPr lang="en-US" sz="2000" b="0" dirty="0"/>
              <a:t>m</a:t>
            </a:r>
            <a:r>
              <a:rPr lang="en-US" sz="2000" b="0" baseline="30000" dirty="0"/>
              <a:t>2</a:t>
            </a:r>
            <a:r>
              <a:rPr lang="en-US" sz="2000" b="0" dirty="0"/>
              <a:t>, output power &gt; 100</a:t>
            </a:r>
            <a:r>
              <a:rPr lang="en-US" sz="500" b="0" dirty="0"/>
              <a:t> </a:t>
            </a:r>
            <a:r>
              <a:rPr lang="en-US" sz="2000" b="0" dirty="0" err="1">
                <a:latin typeface="Symbol" pitchFamily="18" charset="2"/>
              </a:rPr>
              <a:t>m</a:t>
            </a:r>
            <a:r>
              <a:rPr lang="en-US" sz="2000" b="0" dirty="0" err="1"/>
              <a:t>W</a:t>
            </a:r>
            <a:endParaRPr lang="en-US" sz="2000" b="0" dirty="0"/>
          </a:p>
          <a:p>
            <a:pPr marL="1027113" lvl="1" indent="-312738"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b="0" dirty="0"/>
              <a:t>Modulator: extinction ratio &gt;</a:t>
            </a:r>
            <a:r>
              <a:rPr lang="en-US" sz="800" b="0" dirty="0"/>
              <a:t> </a:t>
            </a:r>
            <a:r>
              <a:rPr lang="en-US" sz="2000" b="0" dirty="0"/>
              <a:t>3dB for length &lt; 10 </a:t>
            </a:r>
            <a:r>
              <a:rPr lang="en-US" sz="2000" b="0" dirty="0">
                <a:latin typeface="Symbol" pitchFamily="18" charset="2"/>
              </a:rPr>
              <a:t>m</a:t>
            </a:r>
            <a:r>
              <a:rPr lang="en-US" sz="2000" b="0" dirty="0"/>
              <a:t>m,  and a total modulation speed &gt;</a:t>
            </a:r>
            <a:r>
              <a:rPr lang="en-US" sz="800" b="0" dirty="0"/>
              <a:t>  </a:t>
            </a:r>
            <a:r>
              <a:rPr lang="en-US" sz="2000" b="0" dirty="0"/>
              <a:t>40</a:t>
            </a:r>
            <a:r>
              <a:rPr lang="en-US" sz="500" b="0" dirty="0"/>
              <a:t> </a:t>
            </a:r>
            <a:r>
              <a:rPr lang="en-US" sz="2000" b="0" dirty="0" err="1"/>
              <a:t>Gbit</a:t>
            </a:r>
            <a:r>
              <a:rPr lang="en-US" sz="2000" b="0" dirty="0"/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1892277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Tasks</a:t>
            </a:r>
          </a:p>
        </p:txBody>
      </p:sp>
      <p:graphicFrame>
        <p:nvGraphicFramePr>
          <p:cNvPr id="4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2607985"/>
              </p:ext>
            </p:extLst>
          </p:nvPr>
        </p:nvGraphicFramePr>
        <p:xfrm>
          <a:off x="323528" y="1196752"/>
          <a:ext cx="8424934" cy="3448392"/>
        </p:xfrm>
        <a:graphic>
          <a:graphicData uri="http://schemas.openxmlformats.org/drawingml/2006/table">
            <a:tbl>
              <a:tblPr firstRow="1" bandRow="1"/>
              <a:tblGrid>
                <a:gridCol w="1118354"/>
                <a:gridCol w="5767902"/>
                <a:gridCol w="1538678"/>
              </a:tblGrid>
              <a:tr h="43204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Names of the Tasks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Time Period [months]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864096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Task 3.1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Modelling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plasmonic laser and optimization of bonding technology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1 – 6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Task 3.2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Modelling</a:t>
                      </a:r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of plasmonic modulator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1 – 18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Task</a:t>
                      </a:r>
                      <a:r>
                        <a:rPr lang="de-DE" baseline="0" dirty="0" smtClean="0"/>
                        <a:t> 3.3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Fabrication of plasmonic/metallic nanolaser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7 – 30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Task</a:t>
                      </a:r>
                      <a:r>
                        <a:rPr lang="de-DE" baseline="0" dirty="0" smtClean="0"/>
                        <a:t> 3.4</a:t>
                      </a:r>
                      <a:endParaRPr lang="en-GB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Fabrication of Si-plasmonic modulators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 smtClean="0"/>
                        <a:t>7 – 27</a:t>
                      </a:r>
                      <a:endParaRPr lang="en-GB" b="0" dirty="0"/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32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Milestones</a:t>
            </a:r>
          </a:p>
        </p:txBody>
      </p:sp>
      <p:graphicFrame>
        <p:nvGraphicFramePr>
          <p:cNvPr id="9" name="Tabel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1157162"/>
              </p:ext>
            </p:extLst>
          </p:nvPr>
        </p:nvGraphicFramePr>
        <p:xfrm>
          <a:off x="179512" y="1052736"/>
          <a:ext cx="8820981" cy="4414520"/>
        </p:xfrm>
        <a:graphic>
          <a:graphicData uri="http://schemas.openxmlformats.org/drawingml/2006/table">
            <a:tbl>
              <a:tblPr firstRow="1" bandRow="1"/>
              <a:tblGrid>
                <a:gridCol w="936104"/>
                <a:gridCol w="5953009"/>
                <a:gridCol w="947709"/>
                <a:gridCol w="98415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Names of the Milestones</a:t>
                      </a:r>
                      <a:endParaRPr lang="en-GB" sz="18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Month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Partner</a:t>
                      </a:r>
                      <a:endParaRPr lang="en-GB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MS8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Decision on an optimized structure for metallic/plasmonic nanolaser</a:t>
                      </a:r>
                      <a:r>
                        <a:rPr lang="en-GB" baseline="0" dirty="0" smtClean="0"/>
                        <a:t> and its coupling to a Si-waveguide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TU/e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MS9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Decision on an optimized structure for plasmonic modulator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6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MS10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Grown wafer structure</a:t>
                      </a:r>
                      <a:r>
                        <a:rPr lang="en-GB" baseline="0" dirty="0" smtClean="0"/>
                        <a:t> for plasmonic lasers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12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TU/e</a:t>
                      </a:r>
                      <a:endParaRPr lang="en-GB" dirty="0" smtClean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MS11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Fabrication of plasmonic modulator on a SOI platform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15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MS12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Decision on an optimized structure for plasmonic modulator with a maximum loss of 20dB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18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*MS13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Initial characterization of </a:t>
                      </a:r>
                      <a:r>
                        <a:rPr lang="en-GB" dirty="0" err="1" smtClean="0"/>
                        <a:t>unbonded</a:t>
                      </a:r>
                      <a:r>
                        <a:rPr lang="en-GB" dirty="0" smtClean="0"/>
                        <a:t> plasmonic lasers</a:t>
                      </a:r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18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TU/e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MS14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Initial testing and characterization of plasmonic modulators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21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MS15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Initial testing of bonded plasmonic lasers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24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TU/e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123728" y="5734997"/>
            <a:ext cx="6866570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r"/>
            <a:r>
              <a:rPr lang="en-US" b="0" dirty="0" smtClean="0"/>
              <a:t>*MS13 </a:t>
            </a:r>
            <a:r>
              <a:rPr lang="en-US" b="0" dirty="0"/>
              <a:t>has been identified as inappropriate to the course of the project and was skipped in agreement with EC</a:t>
            </a:r>
          </a:p>
        </p:txBody>
      </p:sp>
    </p:spTree>
    <p:extLst>
      <p:ext uri="{BB962C8B-B14F-4D97-AF65-F5344CB8AC3E}">
        <p14:creationId xmlns:p14="http://schemas.microsoft.com/office/powerpoint/2010/main" val="290252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200" dirty="0" smtClean="0">
                <a:solidFill>
                  <a:srgbClr val="002060"/>
                </a:solidFill>
              </a:rPr>
              <a:t>Deliverables</a:t>
            </a:r>
          </a:p>
        </p:txBody>
      </p:sp>
      <p:graphicFrame>
        <p:nvGraphicFramePr>
          <p:cNvPr id="6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16182"/>
              </p:ext>
            </p:extLst>
          </p:nvPr>
        </p:nvGraphicFramePr>
        <p:xfrm>
          <a:off x="161509" y="1484784"/>
          <a:ext cx="8820981" cy="2397760"/>
        </p:xfrm>
        <a:graphic>
          <a:graphicData uri="http://schemas.openxmlformats.org/drawingml/2006/table">
            <a:tbl>
              <a:tblPr firstRow="1" bandRow="1"/>
              <a:tblGrid>
                <a:gridCol w="850162"/>
                <a:gridCol w="6038951"/>
                <a:gridCol w="947709"/>
                <a:gridCol w="984159"/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Names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of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the</a:t>
                      </a:r>
                      <a:r>
                        <a:rPr lang="de-DE" b="1" baseline="0" dirty="0" smtClean="0"/>
                        <a:t> </a:t>
                      </a:r>
                      <a:r>
                        <a:rPr lang="de-DE" b="1" baseline="0" dirty="0" err="1" smtClean="0"/>
                        <a:t>Deliverables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err="1" smtClean="0"/>
                        <a:t>Month</a:t>
                      </a:r>
                      <a:endParaRPr lang="en-GB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b="1" dirty="0" smtClean="0"/>
                        <a:t>Partner</a:t>
                      </a:r>
                      <a:endParaRPr lang="en-GB" b="1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D3.1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Report on studies of optimized structure for metallic/plasmonic nanolaser and its coupling to Si</a:t>
                      </a:r>
                      <a:r>
                        <a:rPr lang="en-GB" baseline="0" dirty="0" smtClean="0"/>
                        <a:t>-</a:t>
                      </a:r>
                      <a:r>
                        <a:rPr lang="en-GB" dirty="0" smtClean="0"/>
                        <a:t>waveguide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TU/e</a:t>
                      </a:r>
                      <a:endParaRPr lang="en-GB" dirty="0"/>
                    </a:p>
                  </a:txBody>
                  <a:tcPr anchor="ctr">
                    <a:solidFill>
                      <a:srgbClr val="1EA00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D3.2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Report on modelling of the modulator structure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12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D3.3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Fabrication of plasmonic laser device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24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smtClean="0"/>
                        <a:t>TU/e</a:t>
                      </a:r>
                      <a:endParaRPr lang="en-GB" dirty="0" smtClean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D3.4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Report on fabrication of modulators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24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dirty="0" smtClean="0"/>
                        <a:t>KIT</a:t>
                      </a:r>
                      <a:endParaRPr lang="en-GB" dirty="0"/>
                    </a:p>
                  </a:txBody>
                  <a:tcPr anchor="ctr">
                    <a:solidFill>
                      <a:srgbClr val="1EA01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32115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GB" sz="3200" dirty="0"/>
              <a:t>Task 3.1 </a:t>
            </a:r>
            <a:r>
              <a:rPr lang="en-US" sz="3200" dirty="0">
                <a:solidFill>
                  <a:srgbClr val="002060"/>
                </a:solidFill>
              </a:rPr>
              <a:t>Modelling of </a:t>
            </a:r>
            <a:r>
              <a:rPr lang="en-US" sz="3200" dirty="0" smtClean="0">
                <a:solidFill>
                  <a:srgbClr val="002060"/>
                </a:solidFill>
              </a:rPr>
              <a:t>the Nanolaser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648048" y="1194379"/>
            <a:ext cx="298367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Fabry-Perot plasmonic laser </a:t>
            </a:r>
            <a:r>
              <a:rPr lang="en-US" sz="2000" baseline="30000" dirty="0" smtClean="0"/>
              <a:t>[1]</a:t>
            </a:r>
            <a:endParaRPr lang="en-US" sz="2000" b="0" baseline="30000" dirty="0"/>
          </a:p>
        </p:txBody>
      </p:sp>
      <p:pic>
        <p:nvPicPr>
          <p:cNvPr id="10" name="Picture 9"/>
          <p:cNvPicPr/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84"/>
          <a:stretch/>
        </p:blipFill>
        <p:spPr bwMode="auto">
          <a:xfrm>
            <a:off x="1146165" y="2077141"/>
            <a:ext cx="1386859" cy="2077372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Rectangle 20"/>
          <p:cNvSpPr/>
          <p:nvPr/>
        </p:nvSpPr>
        <p:spPr>
          <a:xfrm>
            <a:off x="771046" y="4411499"/>
            <a:ext cx="2231691" cy="923330"/>
          </a:xfrm>
          <a:prstGeom prst="rect">
            <a:avLst/>
          </a:prstGeom>
          <a:solidFill>
            <a:srgbClr val="0070C0">
              <a:alpha val="31000"/>
            </a:srgbClr>
          </a:solidFill>
          <a:ln>
            <a:noFill/>
          </a:ln>
        </p:spPr>
        <p:txBody>
          <a:bodyPr wrap="square">
            <a:spAutoFit/>
          </a:bodyPr>
          <a:lstStyle/>
          <a:p>
            <a:pPr marL="0" lvl="1" algn="ctr"/>
            <a:r>
              <a:rPr lang="en-US" sz="1800" b="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High propagation loss and poor active confinement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7337117" y="5120051"/>
            <a:ext cx="1224136" cy="646331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Reported in D3.1</a:t>
            </a:r>
            <a:endParaRPr lang="en-US" sz="1800" dirty="0">
              <a:solidFill>
                <a:srgbClr val="00206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292080" y="4237532"/>
            <a:ext cx="1651360" cy="1570560"/>
            <a:chOff x="5292080" y="4220280"/>
            <a:chExt cx="1651360" cy="1570560"/>
          </a:xfrm>
        </p:grpSpPr>
        <p:pic>
          <p:nvPicPr>
            <p:cNvPr id="12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92" t="33602" r="13482" b="1613"/>
            <a:stretch/>
          </p:blipFill>
          <p:spPr bwMode="auto">
            <a:xfrm>
              <a:off x="5292080" y="4221088"/>
              <a:ext cx="1651360" cy="15697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22"/>
            <p:cNvSpPr txBox="1"/>
            <p:nvPr/>
          </p:nvSpPr>
          <p:spPr>
            <a:xfrm>
              <a:off x="6444208" y="4220280"/>
              <a:ext cx="4180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0" dirty="0" smtClean="0">
                  <a:solidFill>
                    <a:schemeClr val="bg1"/>
                  </a:solidFill>
                </a:rPr>
                <a:t>xy</a:t>
              </a:r>
              <a:endParaRPr lang="en-US" sz="1800" b="0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617122" y="3702610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|E|</a:t>
            </a:r>
            <a:r>
              <a:rPr lang="en-US" sz="1800" b="0" baseline="30000" dirty="0">
                <a:solidFill>
                  <a:schemeClr val="bg1"/>
                </a:solidFill>
              </a:rPr>
              <a:t>2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378832" y="5425888"/>
            <a:ext cx="5421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0" dirty="0">
                <a:solidFill>
                  <a:schemeClr val="bg1"/>
                </a:solidFill>
              </a:rPr>
              <a:t>|E|</a:t>
            </a:r>
            <a:r>
              <a:rPr lang="en-US" sz="1800" b="0" baseline="30000" dirty="0">
                <a:solidFill>
                  <a:schemeClr val="bg1"/>
                </a:solidFill>
              </a:rPr>
              <a:t>2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27" name="Picture 5" descr="http://www.cristinacabal.com/imagenes/tick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10"/>
          <a:stretch/>
        </p:blipFill>
        <p:spPr bwMode="auto">
          <a:xfrm>
            <a:off x="4090301" y="3380234"/>
            <a:ext cx="543744" cy="644751"/>
          </a:xfrm>
          <a:prstGeom prst="rect">
            <a:avLst/>
          </a:prstGeom>
          <a:noFill/>
          <a:extLst/>
        </p:spPr>
      </p:pic>
      <p:sp>
        <p:nvSpPr>
          <p:cNvPr id="24" name="Rectangle 23"/>
          <p:cNvSpPr/>
          <p:nvPr/>
        </p:nvSpPr>
        <p:spPr>
          <a:xfrm>
            <a:off x="1547664" y="5991671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dirty="0" smtClean="0">
                <a:solidFill>
                  <a:srgbClr val="002060"/>
                </a:solidFill>
              </a:rPr>
              <a:t>[1</a:t>
            </a:r>
            <a:r>
              <a:rPr lang="en-US" sz="1200" b="0" dirty="0">
                <a:solidFill>
                  <a:srgbClr val="002060"/>
                </a:solidFill>
              </a:rPr>
              <a:t>] V. </a:t>
            </a:r>
            <a:r>
              <a:rPr lang="en-US" sz="1200" b="0" dirty="0" smtClean="0">
                <a:solidFill>
                  <a:srgbClr val="002060"/>
                </a:solidFill>
              </a:rPr>
              <a:t>Dolores-Calzadilla, </a:t>
            </a:r>
            <a:r>
              <a:rPr lang="en-US" sz="1200" b="0" dirty="0">
                <a:solidFill>
                  <a:srgbClr val="002060"/>
                </a:solidFill>
              </a:rPr>
              <a:t>et al</a:t>
            </a:r>
            <a:r>
              <a:rPr lang="en-US" sz="1200" b="0" dirty="0" smtClean="0">
                <a:solidFill>
                  <a:srgbClr val="002060"/>
                </a:solidFill>
              </a:rPr>
              <a:t>., ICTON 2012.</a:t>
            </a:r>
            <a:endParaRPr lang="en-US" sz="1200" b="0" dirty="0">
              <a:solidFill>
                <a:srgbClr val="002060"/>
              </a:solidFill>
            </a:endParaRPr>
          </a:p>
          <a:p>
            <a:pPr algn="l"/>
            <a:r>
              <a:rPr lang="en-US" sz="1200" b="0" dirty="0" smtClean="0">
                <a:solidFill>
                  <a:srgbClr val="002060"/>
                </a:solidFill>
              </a:rPr>
              <a:t>[</a:t>
            </a:r>
            <a:r>
              <a:rPr lang="en-US" sz="1200" b="0" dirty="0">
                <a:solidFill>
                  <a:srgbClr val="002060"/>
                </a:solidFill>
              </a:rPr>
              <a:t>2] V. </a:t>
            </a:r>
            <a:r>
              <a:rPr lang="en-US" sz="1200" b="0" dirty="0" smtClean="0">
                <a:solidFill>
                  <a:srgbClr val="002060"/>
                </a:solidFill>
              </a:rPr>
              <a:t>Dolores-Calzadilla, </a:t>
            </a:r>
            <a:r>
              <a:rPr lang="en-US" sz="1200" b="0" dirty="0">
                <a:solidFill>
                  <a:srgbClr val="002060"/>
                </a:solidFill>
              </a:rPr>
              <a:t>et al</a:t>
            </a:r>
            <a:r>
              <a:rPr lang="en-US" sz="1200" b="0" dirty="0" smtClean="0">
                <a:solidFill>
                  <a:srgbClr val="002060"/>
                </a:solidFill>
              </a:rPr>
              <a:t>., ICTON 2013.</a:t>
            </a:r>
            <a:endParaRPr lang="en-US" sz="1200" b="0" dirty="0">
              <a:solidFill>
                <a:srgbClr val="002060"/>
              </a:solidFill>
            </a:endParaRPr>
          </a:p>
          <a:p>
            <a:pPr algn="l"/>
            <a:endParaRPr lang="en-GB" sz="1200" b="0" dirty="0">
              <a:solidFill>
                <a:srgbClr val="002060"/>
              </a:solidFill>
            </a:endParaRPr>
          </a:p>
        </p:txBody>
      </p:sp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442316" y="1202779"/>
            <a:ext cx="432955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Metallo-dielectric nanolaser </a:t>
            </a:r>
            <a:r>
              <a:rPr lang="en-US" sz="2000" baseline="30000" dirty="0" smtClean="0"/>
              <a:t>[2]</a:t>
            </a:r>
            <a:endParaRPr lang="en-US" sz="2000" b="0" baseline="30000" dirty="0"/>
          </a:p>
        </p:txBody>
      </p:sp>
      <p:pic>
        <p:nvPicPr>
          <p:cNvPr id="765954" name="Picture 2" descr="I:\Victor\PhD\Reports\Papers\Integrated_nano_light_sources\Journal_paper\figures\fig1a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288" y="1663344"/>
            <a:ext cx="4063386" cy="249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829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 bwMode="auto">
          <a:xfrm>
            <a:off x="179388" y="187325"/>
            <a:ext cx="7416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+mj-lt"/>
                <a:ea typeface="ＭＳ Ｐゴシック" charset="0"/>
                <a:cs typeface="+mj-cs"/>
              </a:defRPr>
            </a:lvl1pPr>
            <a:lvl2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2pPr>
            <a:lvl3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3pPr>
            <a:lvl4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4pPr>
            <a:lvl5pPr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220060"/>
                </a:solidFill>
                <a:latin typeface="Arial" charset="0"/>
                <a:ea typeface="ＭＳ Ｐゴシック" charset="0"/>
              </a:defRPr>
            </a:lvl5pPr>
            <a:lvl6pPr marL="4572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6pPr>
            <a:lvl7pPr marL="9144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7pPr>
            <a:lvl8pPr marL="13716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8pPr>
            <a:lvl9pPr marL="1828800" algn="ctr" rtl="0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3200" dirty="0"/>
              <a:t>Task 3.3 </a:t>
            </a:r>
            <a:r>
              <a:rPr lang="en-US" sz="3200" dirty="0">
                <a:solidFill>
                  <a:srgbClr val="002060"/>
                </a:solidFill>
              </a:rPr>
              <a:t>Fabrication of the Nanolaser</a:t>
            </a: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648050" y="1194379"/>
            <a:ext cx="73904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algn="l" eaLnBrk="1" hangingPunct="1">
              <a:lnSpc>
                <a:spcPct val="100000"/>
              </a:lnSpc>
              <a:spcAft>
                <a:spcPct val="20000"/>
              </a:spcAft>
              <a:buFont typeface="Arial" pitchFamily="34" charset="0"/>
              <a:buChar char="•"/>
            </a:pPr>
            <a:r>
              <a:rPr lang="en-US" sz="2000" dirty="0" smtClean="0"/>
              <a:t>Technology development</a:t>
            </a:r>
            <a:endParaRPr lang="en-US" sz="2000" dirty="0"/>
          </a:p>
        </p:txBody>
      </p:sp>
      <p:grpSp>
        <p:nvGrpSpPr>
          <p:cNvPr id="4" name="Group 3"/>
          <p:cNvGrpSpPr/>
          <p:nvPr/>
        </p:nvGrpSpPr>
        <p:grpSpPr>
          <a:xfrm>
            <a:off x="963548" y="1711342"/>
            <a:ext cx="4040500" cy="2005690"/>
            <a:chOff x="648050" y="1685926"/>
            <a:chExt cx="4040500" cy="2005690"/>
          </a:xfrm>
        </p:grpSpPr>
        <p:pic>
          <p:nvPicPr>
            <p:cNvPr id="10" name="Picture 2" descr="I:\Victor\PhD\Thesis\ThesisDraft\Figures\chapter3\bonding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050" y="1685926"/>
              <a:ext cx="4040500" cy="16363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Rectangle 17"/>
            <p:cNvSpPr/>
            <p:nvPr/>
          </p:nvSpPr>
          <p:spPr>
            <a:xfrm>
              <a:off x="651945" y="3322284"/>
              <a:ext cx="3672408" cy="369332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l">
                <a:spcAft>
                  <a:spcPct val="20000"/>
                </a:spcAft>
              </a:pPr>
              <a:r>
                <a:rPr lang="en-US" sz="1800" b="0" dirty="0" smtClean="0">
                  <a:solidFill>
                    <a:srgbClr val="002060"/>
                  </a:solidFill>
                </a:rPr>
                <a:t>III-V wafer bonding to Si-substrate</a:t>
              </a:r>
              <a:endParaRPr lang="en-US" sz="1800" b="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71600" y="3807434"/>
            <a:ext cx="3672408" cy="1925822"/>
            <a:chOff x="813721" y="4095466"/>
            <a:chExt cx="3672408" cy="1925822"/>
          </a:xfrm>
        </p:grpSpPr>
        <p:pic>
          <p:nvPicPr>
            <p:cNvPr id="15" name="Picture 17" descr="F:\Victor\PhD\Reports\NAVOLCHI\Deliverables\D6-1\fig2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" t="12943" r="42959"/>
            <a:stretch/>
          </p:blipFill>
          <p:spPr bwMode="auto">
            <a:xfrm>
              <a:off x="1331640" y="4095466"/>
              <a:ext cx="3080506" cy="1556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ectangle 18"/>
            <p:cNvSpPr/>
            <p:nvPr/>
          </p:nvSpPr>
          <p:spPr>
            <a:xfrm>
              <a:off x="813721" y="5651956"/>
              <a:ext cx="3672408" cy="369332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ct val="20000"/>
                </a:spcAft>
              </a:pPr>
              <a:r>
                <a:rPr lang="en-US" sz="1800" b="0" dirty="0" smtClean="0">
                  <a:solidFill>
                    <a:srgbClr val="002060"/>
                  </a:solidFill>
                </a:rPr>
                <a:t>Low-loss Au/Ag/Ge contacts</a:t>
              </a:r>
              <a:r>
                <a:rPr lang="en-US" sz="1800" b="0" baseline="30000" dirty="0" smtClean="0">
                  <a:solidFill>
                    <a:srgbClr val="002060"/>
                  </a:solidFill>
                </a:rPr>
                <a:t>[1][2]</a:t>
              </a:r>
              <a:endParaRPr lang="en-US" sz="1800" b="0" baseline="300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508104" y="1529631"/>
            <a:ext cx="3348372" cy="1855763"/>
            <a:chOff x="5270796" y="1684825"/>
            <a:chExt cx="3348372" cy="1855763"/>
          </a:xfrm>
        </p:grpSpPr>
        <p:pic>
          <p:nvPicPr>
            <p:cNvPr id="11" name="Picture 3" descr="I:\Victor\PhD\Thesis\ThesisDraft\Figures\chapter3\silver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0796" y="1684825"/>
              <a:ext cx="3348372" cy="14864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ectangle 19"/>
            <p:cNvSpPr/>
            <p:nvPr/>
          </p:nvSpPr>
          <p:spPr>
            <a:xfrm>
              <a:off x="5270796" y="3171256"/>
              <a:ext cx="3348372" cy="369332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ct val="20000"/>
                </a:spcAft>
              </a:pPr>
              <a:r>
                <a:rPr lang="en-US" sz="1800" b="0" dirty="0" smtClean="0">
                  <a:solidFill>
                    <a:srgbClr val="002060"/>
                  </a:solidFill>
                </a:rPr>
                <a:t>Silver-deposition and treatment</a:t>
              </a:r>
              <a:endParaRPr lang="en-US" sz="1800" b="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508104" y="3545066"/>
            <a:ext cx="3386180" cy="2647295"/>
            <a:chOff x="5306800" y="3743325"/>
            <a:chExt cx="3386180" cy="2647295"/>
          </a:xfrm>
        </p:grpSpPr>
        <p:pic>
          <p:nvPicPr>
            <p:cNvPr id="763907" name="Picture 3" descr="I:\Victor\PhD\Thesis\ThesisDraft\Figures\chapter3\SEMflow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6800" y="3743325"/>
              <a:ext cx="3386180" cy="2277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Rectangle 20"/>
            <p:cNvSpPr/>
            <p:nvPr/>
          </p:nvSpPr>
          <p:spPr>
            <a:xfrm>
              <a:off x="5306800" y="6021288"/>
              <a:ext cx="3386180" cy="369332"/>
            </a:xfrm>
            <a:prstGeom prst="rect">
              <a:avLst/>
            </a:prstGeom>
            <a:solidFill>
              <a:srgbClr val="0070C0">
                <a:alpha val="31000"/>
              </a:srgbClr>
            </a:solidFill>
            <a:ln>
              <a:noFill/>
            </a:ln>
          </p:spPr>
          <p:txBody>
            <a:bodyPr wrap="square">
              <a:spAutoFit/>
            </a:bodyPr>
            <a:lstStyle/>
            <a:p>
              <a:pPr algn="ctr">
                <a:spcAft>
                  <a:spcPct val="20000"/>
                </a:spcAft>
              </a:pPr>
              <a:r>
                <a:rPr lang="en-US" sz="1800" b="0" dirty="0" smtClean="0">
                  <a:solidFill>
                    <a:srgbClr val="002060"/>
                  </a:solidFill>
                </a:rPr>
                <a:t>Nanopillar on waveguides</a:t>
              </a:r>
              <a:endParaRPr lang="en-US" sz="1800" b="0" dirty="0">
                <a:solidFill>
                  <a:srgbClr val="002060"/>
                </a:solidFill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1547664" y="5991671"/>
            <a:ext cx="79208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b="0" dirty="0">
                <a:solidFill>
                  <a:srgbClr val="002060"/>
                </a:solidFill>
              </a:rPr>
              <a:t>[1] </a:t>
            </a:r>
            <a:r>
              <a:rPr lang="en-US" sz="1200" b="0" dirty="0" smtClean="0">
                <a:solidFill>
                  <a:srgbClr val="002060"/>
                </a:solidFill>
              </a:rPr>
              <a:t>L. Shen, et. al., Optical Materials Express 5(2), 2015.</a:t>
            </a:r>
          </a:p>
          <a:p>
            <a:r>
              <a:rPr lang="en-US" sz="1200" b="0" dirty="0" smtClean="0">
                <a:solidFill>
                  <a:srgbClr val="002060"/>
                </a:solidFill>
              </a:rPr>
              <a:t>[2] </a:t>
            </a:r>
            <a:r>
              <a:rPr lang="en-US" sz="1200" b="0" dirty="0">
                <a:solidFill>
                  <a:srgbClr val="002060"/>
                </a:solidFill>
              </a:rPr>
              <a:t>L. Shen, et. al., Optical Materials Express </a:t>
            </a:r>
            <a:r>
              <a:rPr lang="en-US" sz="1200" b="0" dirty="0" smtClean="0">
                <a:solidFill>
                  <a:srgbClr val="002060"/>
                </a:solidFill>
              </a:rPr>
              <a:t> (submitted), </a:t>
            </a:r>
            <a:r>
              <a:rPr lang="en-US" sz="1200" b="0" dirty="0">
                <a:solidFill>
                  <a:srgbClr val="002060"/>
                </a:solidFill>
              </a:rPr>
              <a:t>2015</a:t>
            </a:r>
            <a:r>
              <a:rPr lang="en-US" sz="1200" b="0" dirty="0" smtClean="0">
                <a:solidFill>
                  <a:srgbClr val="002060"/>
                </a:solidFill>
              </a:rPr>
              <a:t>.</a:t>
            </a:r>
            <a:endParaRPr lang="en-US" sz="1200" b="0" dirty="0">
              <a:solidFill>
                <a:srgbClr val="002060"/>
              </a:solidFill>
            </a:endParaRP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969260" y="1074830"/>
            <a:ext cx="2880320" cy="369332"/>
          </a:xfrm>
          <a:prstGeom prst="rect">
            <a:avLst/>
          </a:prstGeom>
          <a:solidFill>
            <a:srgbClr val="28CE2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361950" indent="-36195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1pPr>
            <a:lvl2pPr marL="1323975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2pPr>
            <a:lvl3pPr marL="2112963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3pPr>
            <a:lvl4pPr marL="2901950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4pPr>
            <a:lvl5pPr marL="3690938" indent="-609600" algn="ctr" eaLnBrk="0" hangingPunct="0">
              <a:lnSpc>
                <a:spcPts val="3200"/>
              </a:lnSpc>
              <a:defRPr sz="3200" b="1">
                <a:solidFill>
                  <a:srgbClr val="220060"/>
                </a:solidFill>
                <a:latin typeface="Arial" charset="0"/>
              </a:defRPr>
            </a:lvl5pPr>
            <a:lvl6pPr marL="41481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6pPr>
            <a:lvl7pPr marL="46053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7pPr>
            <a:lvl8pPr marL="50625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8pPr>
            <a:lvl9pPr marL="5519738" indent="-609600" algn="ctr" eaLnBrk="0" fontAlgn="base" hangingPunct="0">
              <a:lnSpc>
                <a:spcPts val="32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20060"/>
                </a:solidFill>
                <a:latin typeface="Arial" charset="0"/>
              </a:defRPr>
            </a:lvl9pPr>
          </a:lstStyle>
          <a:p>
            <a:pPr marL="0" indent="0" algn="r" eaLnBrk="1" hangingPunct="1">
              <a:lnSpc>
                <a:spcPct val="100000"/>
              </a:lnSpc>
              <a:spcAft>
                <a:spcPct val="20000"/>
              </a:spcAft>
            </a:pPr>
            <a:r>
              <a:rPr lang="en-US" sz="1800" dirty="0" smtClean="0">
                <a:solidFill>
                  <a:srgbClr val="002060"/>
                </a:solidFill>
              </a:rPr>
              <a:t>Reported in D3.3 &amp; FR</a:t>
            </a:r>
            <a:endParaRPr lang="en-US" sz="1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122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_Template_IHQ">
  <a:themeElements>
    <a:clrScheme name="PowerPoint_Template_IHQ 2">
      <a:dk1>
        <a:srgbClr val="000000"/>
      </a:dk1>
      <a:lt1>
        <a:srgbClr val="FFFFFF"/>
      </a:lt1>
      <a:dk2>
        <a:srgbClr val="000000"/>
      </a:dk2>
      <a:lt2>
        <a:srgbClr val="707070"/>
      </a:lt2>
      <a:accent1>
        <a:srgbClr val="CC0000"/>
      </a:accent1>
      <a:accent2>
        <a:srgbClr val="CACACA"/>
      </a:accent2>
      <a:accent3>
        <a:srgbClr val="FFFFFF"/>
      </a:accent3>
      <a:accent4>
        <a:srgbClr val="000000"/>
      </a:accent4>
      <a:accent5>
        <a:srgbClr val="E2AAAA"/>
      </a:accent5>
      <a:accent6>
        <a:srgbClr val="B7B7B7"/>
      </a:accent6>
      <a:hlink>
        <a:srgbClr val="0000FF"/>
      </a:hlink>
      <a:folHlink>
        <a:srgbClr val="000000"/>
      </a:folHlink>
    </a:clrScheme>
    <a:fontScheme name="PowerPoint_Template_IHQ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269875" algn="l"/>
            <a:tab pos="358775" algn="l"/>
            <a:tab pos="719138" algn="l"/>
            <a:tab pos="1077913" algn="l"/>
            <a:tab pos="1436688" algn="l"/>
            <a:tab pos="1795463" algn="l"/>
            <a:tab pos="2155825" algn="l"/>
            <a:tab pos="2514600" algn="l"/>
            <a:tab pos="2873375" algn="l"/>
            <a:tab pos="3233738" algn="l"/>
            <a:tab pos="3584575" algn="l"/>
            <a:tab pos="6457950" algn="l"/>
          </a:tabLst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9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>
            <a:tab pos="269875" algn="l"/>
            <a:tab pos="358775" algn="l"/>
            <a:tab pos="719138" algn="l"/>
            <a:tab pos="1077913" algn="l"/>
            <a:tab pos="1436688" algn="l"/>
            <a:tab pos="1795463" algn="l"/>
            <a:tab pos="2155825" algn="l"/>
            <a:tab pos="2514600" algn="l"/>
            <a:tab pos="2873375" algn="l"/>
            <a:tab pos="3233738" algn="l"/>
            <a:tab pos="3584575" algn="l"/>
            <a:tab pos="6457950" algn="l"/>
          </a:tabLst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owerPoint_Template_IHQ 1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FF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B7B7B7"/>
        </a:accent6>
        <a:hlink>
          <a:srgbClr val="70707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IHQ 1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FF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FFAAAA"/>
        </a:accent5>
        <a:accent6>
          <a:srgbClr val="B7B7B7"/>
        </a:accent6>
        <a:hlink>
          <a:srgbClr val="707070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_Template_IHQ 2">
        <a:dk1>
          <a:srgbClr val="000000"/>
        </a:dk1>
        <a:lt1>
          <a:srgbClr val="FFFFFF"/>
        </a:lt1>
        <a:dk2>
          <a:srgbClr val="000000"/>
        </a:dk2>
        <a:lt2>
          <a:srgbClr val="707070"/>
        </a:lt2>
        <a:accent1>
          <a:srgbClr val="CC0000"/>
        </a:accent1>
        <a:accent2>
          <a:srgbClr val="CACACA"/>
        </a:accent2>
        <a:accent3>
          <a:srgbClr val="FFFFFF"/>
        </a:accent3>
        <a:accent4>
          <a:srgbClr val="000000"/>
        </a:accent4>
        <a:accent5>
          <a:srgbClr val="E2AAAA"/>
        </a:accent5>
        <a:accent6>
          <a:srgbClr val="B7B7B7"/>
        </a:accent6>
        <a:hlink>
          <a:srgbClr val="0000FF"/>
        </a:hlink>
        <a:folHlink>
          <a:srgbClr val="0000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707070"/>
    </a:lt2>
    <a:accent1>
      <a:srgbClr val="CC0000"/>
    </a:accent1>
    <a:accent2>
      <a:srgbClr val="CACACA"/>
    </a:accent2>
    <a:accent3>
      <a:srgbClr val="FFFFFF"/>
    </a:accent3>
    <a:accent4>
      <a:srgbClr val="000000"/>
    </a:accent4>
    <a:accent5>
      <a:srgbClr val="E2AAAA"/>
    </a:accent5>
    <a:accent6>
      <a:srgbClr val="B7B7B7"/>
    </a:accent6>
    <a:hlink>
      <a:srgbClr val="707070"/>
    </a:hlink>
    <a:folHlink>
      <a:srgbClr val="0000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456</TotalTime>
  <Words>1402</Words>
  <Application>Microsoft Office PowerPoint</Application>
  <PresentationFormat>On-screen Show (4:3)</PresentationFormat>
  <Paragraphs>300</Paragraphs>
  <Slides>26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PowerPoint_Template_IHQ</vt:lpstr>
      <vt:lpstr>MSPhotoEd.3</vt:lpstr>
      <vt:lpstr>Equation</vt:lpstr>
      <vt:lpstr>PowerPoint Presentation</vt:lpstr>
      <vt:lpstr>PowerPoint Presentation</vt:lpstr>
      <vt:lpstr>PowerPoint Presentation</vt:lpstr>
      <vt:lpstr>PowerPoint Presentation</vt:lpstr>
      <vt:lpstr>Tasks</vt:lpstr>
      <vt:lpstr>Milestones</vt:lpstr>
      <vt:lpstr>Deliverables</vt:lpstr>
      <vt:lpstr>Task 3.1 Modelling of the Nanolaser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Task 3.2 Modelling of the Modulator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 and Outlook (Modulator)</vt:lpstr>
    </vt:vector>
  </TitlesOfParts>
  <Company>Universitaet Karlsruhe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R.Bonk</dc:creator>
  <cp:lastModifiedBy>Calzadilla, V.M.</cp:lastModifiedBy>
  <cp:revision>703</cp:revision>
  <cp:lastPrinted>2012-11-16T10:02:10Z</cp:lastPrinted>
  <dcterms:created xsi:type="dcterms:W3CDTF">2010-01-08T09:05:51Z</dcterms:created>
  <dcterms:modified xsi:type="dcterms:W3CDTF">2015-10-05T20:12:01Z</dcterms:modified>
</cp:coreProperties>
</file>