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theme/themeOverride1.xml" ContentType="application/vnd.openxmlformats-officedocument.themeOverride+xml"/>
  <Override PartName="/ppt/embeddings/oleObject2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80" r:id="rId2"/>
    <p:sldId id="403" r:id="rId3"/>
    <p:sldId id="426" r:id="rId4"/>
    <p:sldId id="443" r:id="rId5"/>
    <p:sldId id="428" r:id="rId6"/>
    <p:sldId id="444" r:id="rId7"/>
    <p:sldId id="445" r:id="rId8"/>
    <p:sldId id="464" r:id="rId9"/>
    <p:sldId id="434" r:id="rId10"/>
    <p:sldId id="446" r:id="rId11"/>
    <p:sldId id="465" r:id="rId12"/>
    <p:sldId id="451" r:id="rId13"/>
    <p:sldId id="453" r:id="rId14"/>
    <p:sldId id="454" r:id="rId15"/>
    <p:sldId id="455" r:id="rId16"/>
    <p:sldId id="456" r:id="rId17"/>
    <p:sldId id="459" r:id="rId18"/>
    <p:sldId id="457" r:id="rId19"/>
    <p:sldId id="460" r:id="rId20"/>
    <p:sldId id="466" r:id="rId21"/>
    <p:sldId id="462" r:id="rId22"/>
    <p:sldId id="463" r:id="rId23"/>
    <p:sldId id="461" r:id="rId24"/>
    <p:sldId id="447" r:id="rId25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rgbClr val="220060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rgbClr val="220060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rgbClr val="220060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rgbClr val="220060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rgbClr val="220060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b="1" kern="1200">
        <a:solidFill>
          <a:srgbClr val="220060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b="1" kern="1200">
        <a:solidFill>
          <a:srgbClr val="220060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b="1" kern="1200">
        <a:solidFill>
          <a:srgbClr val="220060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b="1" kern="1200">
        <a:solidFill>
          <a:srgbClr val="220060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9900"/>
    <a:srgbClr val="0000DD"/>
    <a:srgbClr val="FFC94C"/>
    <a:srgbClr val="FFDC38"/>
    <a:srgbClr val="220060"/>
    <a:srgbClr val="262FDA"/>
    <a:srgbClr val="5A42BE"/>
    <a:srgbClr val="FBEEAD"/>
    <a:srgbClr val="66FF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4" autoAdjust="0"/>
    <p:restoredTop sz="93081" autoAdjust="0"/>
  </p:normalViewPr>
  <p:slideViewPr>
    <p:cSldViewPr>
      <p:cViewPr>
        <p:scale>
          <a:sx n="108" d="100"/>
          <a:sy n="108" d="100"/>
        </p:scale>
        <p:origin x="-1096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605588" y="8961438"/>
            <a:ext cx="192087" cy="1524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eaLnBrk="0" hangingPunct="0"/>
            <a:fld id="{23CF98DF-0AD2-1D42-A7E5-4C5009023063}" type="slidenum">
              <a:rPr lang="en-US" sz="1000" b="0">
                <a:solidFill>
                  <a:schemeClr val="tx1"/>
                </a:solidFill>
                <a:latin typeface="Tahoma" charset="0"/>
              </a:rPr>
              <a:pPr algn="r" eaLnBrk="0" hangingPunct="0"/>
              <a:t>‹Nr.›</a:t>
            </a:fld>
            <a:endParaRPr lang="en-US" sz="1000" b="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727200" y="8932863"/>
            <a:ext cx="3114675" cy="211137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16" tIns="44414" rIns="90416" bIns="44414">
            <a:spAutoFit/>
          </a:bodyPr>
          <a:lstStyle/>
          <a:p>
            <a:pPr algn="r" eaLnBrk="0" hangingPunct="0"/>
            <a:r>
              <a:rPr lang="en-US" sz="800" b="0">
                <a:solidFill>
                  <a:schemeClr val="tx1"/>
                </a:solidFill>
              </a:rPr>
              <a:t>University of Karlsruhe Proprietary – Use pursuant to instructions</a:t>
            </a:r>
          </a:p>
        </p:txBody>
      </p:sp>
    </p:spTree>
    <p:extLst>
      <p:ext uri="{BB962C8B-B14F-4D97-AF65-F5344CB8AC3E}">
        <p14:creationId xmlns:p14="http://schemas.microsoft.com/office/powerpoint/2010/main" val="3568110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2150"/>
            <a:ext cx="4554538" cy="3416300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343400"/>
            <a:ext cx="5032375" cy="41148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vert="horz" wrap="square" lIns="90416" tIns="44414" rIns="90416" bIns="44414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57377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4300" indent="-114300" algn="l" rtl="0" eaLnBrk="0" fontAlgn="base" hangingPunct="0">
      <a:spcBef>
        <a:spcPct val="3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00050" indent="-171450" algn="l" rtl="0" eaLnBrk="0" fontAlgn="base" hangingPunct="0">
      <a:spcBef>
        <a:spcPct val="30000"/>
      </a:spcBef>
      <a:spcAft>
        <a:spcPct val="0"/>
      </a:spcAft>
      <a:buSzPct val="100000"/>
      <a:buChar char="–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685800" indent="-114300" algn="l" rtl="0" eaLnBrk="0" fontAlgn="base" hangingPunct="0">
      <a:spcBef>
        <a:spcPct val="3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028700" indent="-171450" algn="l" rtl="0" eaLnBrk="0" fontAlgn="base" hangingPunct="0">
      <a:spcBef>
        <a:spcPct val="30000"/>
      </a:spcBef>
      <a:spcAft>
        <a:spcPct val="0"/>
      </a:spcAft>
      <a:buSzPct val="100000"/>
      <a:buChar char="–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8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114300" marR="0" indent="-1143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lang="es-ES" sz="1100" b="0" dirty="0" smtClean="0"/>
          </a:p>
          <a:p>
            <a:pPr marL="114300" marR="0" indent="-1143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lang="es-ES" sz="1100" b="0" dirty="0" smtClean="0"/>
          </a:p>
          <a:p>
            <a:pPr marL="114300" marR="0" indent="-1143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lang="de-DE" sz="11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114300" marR="0" indent="-1143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lang="es-ES" sz="1100" b="0" dirty="0" smtClean="0"/>
          </a:p>
          <a:p>
            <a:pPr marL="114300" marR="0" indent="-1143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lang="es-ES" sz="1100" b="0" dirty="0" smtClean="0"/>
          </a:p>
          <a:p>
            <a:pPr marL="114300" marR="0" indent="-1143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lang="de-DE" sz="11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114300" marR="0" indent="-1143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lang="es-ES" sz="1100" b="0" dirty="0" smtClean="0"/>
          </a:p>
          <a:p>
            <a:pPr marL="114300" marR="0" indent="-1143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lang="es-ES" sz="1100" b="0" dirty="0" smtClean="0"/>
          </a:p>
          <a:p>
            <a:pPr marL="114300" marR="0" indent="-1143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lang="de-DE" sz="11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114300" marR="0" indent="-1143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lang="es-ES" sz="1100" b="0" dirty="0" smtClean="0"/>
          </a:p>
          <a:p>
            <a:pPr marL="114300" marR="0" indent="-1143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lang="es-ES" sz="1100" b="0" dirty="0" smtClean="0"/>
          </a:p>
          <a:p>
            <a:pPr marL="114300" marR="0" indent="-1143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lang="de-DE" sz="11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114300" marR="0" indent="-1143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lang="es-ES" sz="1100" b="0" dirty="0" smtClean="0"/>
          </a:p>
          <a:p>
            <a:pPr marL="114300" marR="0" indent="-1143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lang="es-ES" sz="1100" b="0" dirty="0" smtClean="0"/>
          </a:p>
          <a:p>
            <a:pPr marL="114300" marR="0" indent="-1143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lang="de-DE" sz="11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114300" marR="0" indent="-1143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lang="es-ES" sz="1100" b="0" dirty="0" smtClean="0"/>
          </a:p>
          <a:p>
            <a:pPr marL="114300" marR="0" indent="-1143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lang="es-ES" sz="1100" b="0" dirty="0" smtClean="0"/>
          </a:p>
          <a:p>
            <a:pPr marL="114300" marR="0" indent="-1143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lang="de-DE" sz="11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114300" marR="0" indent="-1143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lang="es-ES" sz="1100" b="0" dirty="0" smtClean="0"/>
          </a:p>
          <a:p>
            <a:pPr marL="114300" marR="0" indent="-1143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lang="es-ES" sz="1100" b="0" dirty="0" smtClean="0"/>
          </a:p>
          <a:p>
            <a:pPr marL="114300" marR="0" indent="-1143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lang="de-DE" sz="11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114300" marR="0" indent="-1143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lang="es-ES" sz="1100" b="0" dirty="0" smtClean="0"/>
          </a:p>
          <a:p>
            <a:pPr marL="114300" marR="0" indent="-1143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lang="es-ES" sz="1100" b="0" dirty="0" smtClean="0"/>
          </a:p>
          <a:p>
            <a:pPr marL="114300" marR="0" indent="-1143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lang="de-DE" sz="110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114300" marR="0" indent="-1143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lang="es-ES" sz="1100" b="0" dirty="0" smtClean="0"/>
          </a:p>
          <a:p>
            <a:pPr marL="114300" marR="0" indent="-1143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lang="es-ES" sz="1100" b="0" dirty="0" smtClean="0"/>
          </a:p>
          <a:p>
            <a:pPr marL="114300" marR="0" indent="-1143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lang="de-DE" sz="110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114300" marR="0" indent="-1143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lang="es-ES" sz="1100" b="0" dirty="0" smtClean="0"/>
          </a:p>
          <a:p>
            <a:pPr marL="114300" marR="0" indent="-1143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lang="es-ES" sz="1100" b="0" dirty="0" smtClean="0"/>
          </a:p>
          <a:p>
            <a:pPr marL="114300" marR="0" indent="-1143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lang="de-DE" sz="11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0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dirty="0">
              <a:sym typeface="Wingdings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114300" marR="0" indent="-1143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lang="es-ES" sz="1100" b="0" dirty="0" smtClean="0"/>
          </a:p>
          <a:p>
            <a:pPr marL="114300" marR="0" indent="-1143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lang="es-ES" sz="1100" b="0" dirty="0" smtClean="0"/>
          </a:p>
          <a:p>
            <a:pPr marL="114300" marR="0" indent="-1143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lang="de-DE" sz="1100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sz="11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sz="11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114300" marR="0" indent="-1143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lang="es-ES" sz="1100" b="0" dirty="0" smtClean="0"/>
          </a:p>
          <a:p>
            <a:pPr marL="114300" marR="0" indent="-1143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lang="es-ES" sz="1100" b="0" dirty="0" smtClean="0"/>
          </a:p>
          <a:p>
            <a:pPr marL="114300" marR="0" indent="-1143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lang="de-DE" sz="1100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114300" marR="0" indent="-1143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lang="es-ES" sz="1100" b="0" dirty="0" smtClean="0"/>
          </a:p>
          <a:p>
            <a:pPr marL="114300" marR="0" indent="-1143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lang="es-ES" sz="1100" b="0" dirty="0" smtClean="0"/>
          </a:p>
          <a:p>
            <a:pPr marL="114300" marR="0" indent="-1143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lang="de-DE" sz="11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sz="11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0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dirty="0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sz="11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0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0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114300" marR="0" indent="-1143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lang="es-ES" sz="1100" b="0" dirty="0" smtClean="0"/>
          </a:p>
          <a:p>
            <a:pPr marL="114300" marR="0" indent="-1143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lang="es-ES" sz="1100" b="0" dirty="0" smtClean="0"/>
          </a:p>
          <a:p>
            <a:pPr marL="114300" marR="0" indent="-1143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lang="de-DE" sz="11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114300" marR="0" indent="-1143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lang="es-ES" sz="1100" b="0" dirty="0" smtClean="0"/>
          </a:p>
          <a:p>
            <a:pPr marL="114300" marR="0" indent="-1143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lang="es-ES" sz="1100" b="0" dirty="0" smtClean="0"/>
          </a:p>
          <a:p>
            <a:pPr marL="114300" marR="0" indent="-1143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lang="de-DE" sz="11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1" Type="http://schemas.openxmlformats.org/officeDocument/2006/relationships/themeOverride" Target="../theme/themeOverride1.xml"/><Relationship Id="rId2" Type="http://schemas.openxmlformats.org/officeDocument/2006/relationships/vmlDrawing" Target="../drawings/vmlDrawing2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1422" y="1931987"/>
            <a:ext cx="9037945" cy="1800225"/>
          </a:xfrm>
          <a:prstGeom prst="rect">
            <a:avLst/>
          </a:prstGeom>
          <a:solidFill>
            <a:srgbClr val="220060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endParaRPr lang="en-US" altLang="en-US" sz="16800" b="0">
              <a:solidFill>
                <a:srgbClr val="666666"/>
              </a:solidFill>
              <a:latin typeface="Times New Roman" pitchFamily="18" charset="0"/>
              <a:ea typeface="+mn-ea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7380288" y="260350"/>
          <a:ext cx="148590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201" r:id="rId4" imgW="3895238" imgH="2809524" progId="MSPhotoEd.3">
                  <p:embed/>
                </p:oleObj>
              </mc:Choice>
              <mc:Fallback>
                <p:oleObj r:id="rId4" imgW="3895238" imgH="28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260350"/>
                        <a:ext cx="1485900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51375"/>
            <a:ext cx="3240088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/>
          <p:cNvSpPr txBox="1">
            <a:spLocks noChangeArrowheads="1"/>
          </p:cNvSpPr>
          <p:nvPr userDrawn="1"/>
        </p:nvSpPr>
        <p:spPr bwMode="auto">
          <a:xfrm>
            <a:off x="3276600" y="4724400"/>
            <a:ext cx="5616575" cy="8810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Nano Scale Disruptive Silicon-Plasmonic Platform for Chip-to-Chip Interconnection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www.navolchi.eu</a:t>
            </a:r>
          </a:p>
        </p:txBody>
      </p:sp>
      <p:sp>
        <p:nvSpPr>
          <p:cNvPr id="6" name="Text Box 11"/>
          <p:cNvSpPr txBox="1">
            <a:spLocks noChangeArrowheads="1"/>
          </p:cNvSpPr>
          <p:nvPr userDrawn="1"/>
        </p:nvSpPr>
        <p:spPr bwMode="auto">
          <a:xfrm>
            <a:off x="539743" y="333375"/>
            <a:ext cx="6567504" cy="11541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i="1" dirty="0">
                <a:solidFill>
                  <a:schemeClr val="tx1"/>
                </a:solidFill>
              </a:rPr>
              <a:t>NAVOLCHI</a:t>
            </a:r>
            <a:r>
              <a:rPr lang="en-US" dirty="0"/>
              <a:t>  </a:t>
            </a:r>
            <a:r>
              <a:rPr lang="en-US" dirty="0" smtClean="0"/>
              <a:t>Final </a:t>
            </a:r>
            <a:r>
              <a:rPr lang="en-US" dirty="0"/>
              <a:t>Review Meeting</a:t>
            </a:r>
            <a:r>
              <a:rPr lang="en-US" sz="24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October 6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2015, </a:t>
            </a:r>
            <a:r>
              <a:rPr lang="en-US" sz="1800" dirty="0"/>
              <a:t>Brussels</a:t>
            </a:r>
            <a:endParaRPr lang="de-DE" sz="1800" dirty="0"/>
          </a:p>
        </p:txBody>
      </p:sp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7451725" y="1452563"/>
            <a:ext cx="1439863" cy="3302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200">
                <a:solidFill>
                  <a:schemeClr val="tx1"/>
                </a:solidFill>
              </a:rPr>
              <a:t>FP7-ICT-2011-7</a:t>
            </a:r>
          </a:p>
          <a:p>
            <a:pPr eaLnBrk="1" hangingPunct="1">
              <a:lnSpc>
                <a:spcPct val="90000"/>
              </a:lnSpc>
            </a:pPr>
            <a:r>
              <a:rPr lang="en-US" sz="1200">
                <a:solidFill>
                  <a:schemeClr val="tx1"/>
                </a:solidFill>
              </a:rPr>
              <a:t>GA 288869</a:t>
            </a:r>
          </a:p>
        </p:txBody>
      </p:sp>
    </p:spTree>
    <p:extLst>
      <p:ext uri="{BB962C8B-B14F-4D97-AF65-F5344CB8AC3E}">
        <p14:creationId xmlns:p14="http://schemas.microsoft.com/office/powerpoint/2010/main" val="1648107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35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61138" y="333375"/>
            <a:ext cx="2125662" cy="57927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80975" y="333375"/>
            <a:ext cx="6227763" cy="57927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4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525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5696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244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66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17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733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77554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494283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vmlDrawing" Target="../drawings/vmlDrawing1.vml"/><Relationship Id="rId14" Type="http://schemas.openxmlformats.org/officeDocument/2006/relationships/image" Target="../media/image2.png"/><Relationship Id="rId15" Type="http://schemas.openxmlformats.org/officeDocument/2006/relationships/oleObject" Target="../embeddings/oleObject1.bin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76" name="Picture 49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6130925"/>
            <a:ext cx="174466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1643063" y="6500813"/>
            <a:ext cx="6526212" cy="1651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</a:rPr>
              <a:t>N</a:t>
            </a:r>
            <a:r>
              <a:rPr lang="en-US" sz="1200"/>
              <a:t>ano Scale Disruptive Silicon-Plasmonic Platform for Chip-to-Chip Interconnection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8429625" y="6500813"/>
            <a:ext cx="3651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lnSpc>
                <a:spcPct val="100000"/>
              </a:lnSpc>
            </a:pPr>
            <a:fld id="{C5A7106A-3D2B-FE4D-913C-1E022C7DA529}" type="slidenum">
              <a:rPr lang="en-US" sz="1400"/>
              <a:pPr algn="l">
                <a:lnSpc>
                  <a:spcPct val="100000"/>
                </a:lnSpc>
              </a:pPr>
              <a:t>‹Nr.›</a:t>
            </a:fld>
            <a:endParaRPr lang="en-US" sz="1400"/>
          </a:p>
        </p:txBody>
      </p:sp>
      <p:graphicFrame>
        <p:nvGraphicFramePr>
          <p:cNvPr id="60470" name="Object 54"/>
          <p:cNvGraphicFramePr>
            <a:graphicFrameLocks noChangeAspect="1"/>
          </p:cNvGraphicFramePr>
          <p:nvPr/>
        </p:nvGraphicFramePr>
        <p:xfrm>
          <a:off x="7740650" y="115888"/>
          <a:ext cx="1143000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23" r:id="rId15" imgW="3895238" imgH="2809524" progId="MSPhotoEd.3">
                  <p:embed/>
                </p:oleObj>
              </mc:Choice>
              <mc:Fallback>
                <p:oleObj r:id="rId15" imgW="3895238" imgH="2809524" progId="MSPhotoEd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650" y="115888"/>
                        <a:ext cx="1143000" cy="82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0475" name="Gerade Verbindung 10"/>
          <p:cNvCxnSpPr>
            <a:cxnSpLocks noChangeShapeType="1"/>
          </p:cNvCxnSpPr>
          <p:nvPr/>
        </p:nvCxnSpPr>
        <p:spPr bwMode="auto">
          <a:xfrm>
            <a:off x="1619250" y="6430963"/>
            <a:ext cx="7310438" cy="22225"/>
          </a:xfrm>
          <a:prstGeom prst="line">
            <a:avLst/>
          </a:prstGeom>
          <a:noFill/>
          <a:ln w="19050">
            <a:solidFill>
              <a:srgbClr val="262FD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77" name="Gerade Verbindung 10"/>
          <p:cNvCxnSpPr>
            <a:cxnSpLocks noChangeShapeType="1"/>
          </p:cNvCxnSpPr>
          <p:nvPr/>
        </p:nvCxnSpPr>
        <p:spPr bwMode="auto">
          <a:xfrm>
            <a:off x="177800" y="765175"/>
            <a:ext cx="7418388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ea typeface="ＭＳ Ｐゴシック" charset="0"/>
        </a:defRPr>
      </a:lvl2pPr>
      <a:lvl3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ea typeface="ＭＳ Ｐゴシック" charset="0"/>
        </a:defRPr>
      </a:lvl3pPr>
      <a:lvl4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ea typeface="ＭＳ Ｐゴシック" charset="0"/>
        </a:defRPr>
      </a:lvl4pPr>
      <a:lvl5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ea typeface="ＭＳ Ｐゴシック" charset="0"/>
        </a:defRPr>
      </a:lvl5pPr>
      <a:lvl6pPr marL="457200"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Font typeface="Wingdings" charset="0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–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•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–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5" Type="http://schemas.microsoft.com/office/2007/relationships/hdphoto" Target="../media/hdphoto1.wdp"/><Relationship Id="rId6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5" Type="http://schemas.microsoft.com/office/2007/relationships/hdphoto" Target="../media/hdphoto1.wdp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6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0.emf"/><Relationship Id="rId5" Type="http://schemas.openxmlformats.org/officeDocument/2006/relationships/image" Target="../media/image23.jpeg"/><Relationship Id="rId6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microsoft.com/office/2007/relationships/hdphoto" Target="../media/hdphoto2.wdp"/><Relationship Id="rId5" Type="http://schemas.openxmlformats.org/officeDocument/2006/relationships/image" Target="../media/image36.jpeg"/><Relationship Id="rId6" Type="http://schemas.microsoft.com/office/2007/relationships/hdphoto" Target="../media/hdphoto3.wdp"/><Relationship Id="rId7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5" Type="http://schemas.openxmlformats.org/officeDocument/2006/relationships/image" Target="../media/image42.emf"/><Relationship Id="rId6" Type="http://schemas.openxmlformats.org/officeDocument/2006/relationships/image" Target="../media/image4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7" name="Text Box 10"/>
          <p:cNvSpPr txBox="1">
            <a:spLocks noChangeArrowheads="1"/>
          </p:cNvSpPr>
          <p:nvPr/>
        </p:nvSpPr>
        <p:spPr bwMode="auto">
          <a:xfrm>
            <a:off x="323850" y="2133600"/>
            <a:ext cx="8382000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Work </a:t>
            </a:r>
            <a:r>
              <a:rPr lang="en-US" sz="2000" dirty="0" smtClean="0">
                <a:solidFill>
                  <a:schemeClr val="bg1"/>
                </a:solidFill>
              </a:rPr>
              <a:t>Package 4 Presentation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“Project NAVOLCHI”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>
                <a:solidFill>
                  <a:schemeClr val="bg1"/>
                </a:solidFill>
              </a:rPr>
              <a:t>JUAN P. MARTÍNEZ PASTOR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>
                <a:solidFill>
                  <a:schemeClr val="bg1"/>
                </a:solidFill>
              </a:rPr>
              <a:t>Institute of Materials Science, University of Valencia, Spain</a:t>
            </a:r>
            <a:endParaRPr lang="de-DE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3200" dirty="0" smtClean="0"/>
              <a:t>Task 4.4 </a:t>
            </a:r>
            <a:r>
              <a:rPr lang="es-ES_tradnl" sz="3200" dirty="0" err="1" smtClean="0"/>
              <a:t>Fabrication</a:t>
            </a:r>
            <a:r>
              <a:rPr lang="es-ES_tradnl" sz="3200" dirty="0" smtClean="0"/>
              <a:t> of QD-</a:t>
            </a:r>
            <a:r>
              <a:rPr lang="es-ES_tradnl" sz="3200" dirty="0" err="1" smtClean="0"/>
              <a:t>based</a:t>
            </a:r>
            <a:r>
              <a:rPr lang="es-ES_tradnl" sz="3200" dirty="0" smtClean="0"/>
              <a:t> PA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8" name="Imagen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" t="732" r="49965" b="-1"/>
          <a:stretch/>
        </p:blipFill>
        <p:spPr bwMode="auto">
          <a:xfrm>
            <a:off x="107504" y="1412776"/>
            <a:ext cx="2808312" cy="230425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20"/>
          <p:cNvSpPr/>
          <p:nvPr/>
        </p:nvSpPr>
        <p:spPr>
          <a:xfrm>
            <a:off x="107504" y="4005064"/>
            <a:ext cx="8892480" cy="2031325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 smtClean="0"/>
              <a:t>We developed a novel method to determine the propagation length </a:t>
            </a:r>
            <a:r>
              <a:rPr lang="en-GB" dirty="0"/>
              <a:t>(L</a:t>
            </a:r>
            <a:r>
              <a:rPr lang="en-GB" baseline="-25000" dirty="0"/>
              <a:t>P</a:t>
            </a:r>
            <a:r>
              <a:rPr lang="en-GB" dirty="0"/>
              <a:t>) of </a:t>
            </a:r>
            <a:r>
              <a:rPr lang="en-GB" dirty="0" smtClean="0"/>
              <a:t>SPP in fabricated waveguides by using the local excitation of PL from QDs dispersed in the cladding polymer waveguide.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 smtClean="0"/>
              <a:t>TM modes in linear waveguides + QD(</a:t>
            </a:r>
            <a:r>
              <a:rPr lang="en-GB" dirty="0" err="1" smtClean="0"/>
              <a:t>HgTe</a:t>
            </a:r>
            <a:r>
              <a:rPr lang="en-GB" dirty="0" smtClean="0"/>
              <a:t>)/polymer </a:t>
            </a:r>
            <a:r>
              <a:rPr lang="en-GB" dirty="0"/>
              <a:t>exhibit </a:t>
            </a:r>
            <a:r>
              <a:rPr lang="en-GB" dirty="0" smtClean="0"/>
              <a:t>short-range character with L</a:t>
            </a:r>
            <a:r>
              <a:rPr lang="en-GB" baseline="-25000" dirty="0" smtClean="0"/>
              <a:t>P</a:t>
            </a:r>
            <a:r>
              <a:rPr lang="en-GB" dirty="0" smtClean="0"/>
              <a:t> increasing by a factor 2 by decreasing the width of the metal waveguide from 1000 to 250 nm.</a:t>
            </a:r>
          </a:p>
        </p:txBody>
      </p:sp>
      <p:grpSp>
        <p:nvGrpSpPr>
          <p:cNvPr id="11" name="Agrupar 10"/>
          <p:cNvGrpSpPr/>
          <p:nvPr/>
        </p:nvGrpSpPr>
        <p:grpSpPr>
          <a:xfrm>
            <a:off x="3131840" y="1950467"/>
            <a:ext cx="2160240" cy="1622549"/>
            <a:chOff x="3131840" y="4437112"/>
            <a:chExt cx="1956544" cy="1406525"/>
          </a:xfrm>
        </p:grpSpPr>
        <p:pic>
          <p:nvPicPr>
            <p:cNvPr id="12" name="Picture 5" descr="C:\isaac\trabajo\Valencia\datos\guiasplasmonicas\umdop63\fotos SEM\28-7-15\aulines_q006.tif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72" t="16150" b="18740"/>
            <a:stretch/>
          </p:blipFill>
          <p:spPr bwMode="auto">
            <a:xfrm>
              <a:off x="3131840" y="4437112"/>
              <a:ext cx="1956544" cy="1406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ángulo 12"/>
            <p:cNvSpPr/>
            <p:nvPr/>
          </p:nvSpPr>
          <p:spPr bwMode="auto">
            <a:xfrm>
              <a:off x="4067944" y="5733256"/>
              <a:ext cx="917575" cy="540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69875" algn="l"/>
                  <a:tab pos="358775" algn="l"/>
                  <a:tab pos="719138" algn="l"/>
                  <a:tab pos="1077913" algn="l"/>
                  <a:tab pos="1436688" algn="l"/>
                  <a:tab pos="1795463" algn="l"/>
                  <a:tab pos="2155825" algn="l"/>
                  <a:tab pos="2514600" algn="l"/>
                  <a:tab pos="2873375" algn="l"/>
                  <a:tab pos="3233738" algn="l"/>
                  <a:tab pos="3584575" algn="l"/>
                  <a:tab pos="6457950" algn="l"/>
                </a:tabLst>
              </a:pPr>
              <a:endParaRPr kumimoji="0" lang="es-E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4196566" y="5422133"/>
              <a:ext cx="8034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solidFill>
                    <a:schemeClr val="bg1"/>
                  </a:solidFill>
                </a:rPr>
                <a:t>500 </a:t>
              </a:r>
              <a:r>
                <a:rPr lang="es-ES" sz="1400" dirty="0" err="1" smtClean="0">
                  <a:solidFill>
                    <a:schemeClr val="bg1"/>
                  </a:solidFill>
                </a:rPr>
                <a:t>nm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5496" y="764704"/>
            <a:ext cx="9001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marL="0" indent="0"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dirty="0" smtClean="0">
                <a:solidFill>
                  <a:srgbClr val="FF0000"/>
                </a:solidFill>
              </a:rPr>
              <a:t>Polymer-based concept (optical pumping)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1" t="5817" r="4894" b="5391"/>
          <a:stretch/>
        </p:blipFill>
        <p:spPr bwMode="auto">
          <a:xfrm>
            <a:off x="5436096" y="1124744"/>
            <a:ext cx="3456384" cy="2836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ángulo 17"/>
          <p:cNvSpPr/>
          <p:nvPr/>
        </p:nvSpPr>
        <p:spPr>
          <a:xfrm>
            <a:off x="6180514" y="908720"/>
            <a:ext cx="2351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/>
              <a:t>HgTe</a:t>
            </a:r>
            <a:r>
              <a:rPr lang="en-GB" dirty="0"/>
              <a:t> </a:t>
            </a:r>
            <a:r>
              <a:rPr lang="en-GB" dirty="0" smtClean="0"/>
              <a:t>QDs: 1550 nm</a:t>
            </a:r>
            <a:endParaRPr lang="es-ES" dirty="0"/>
          </a:p>
        </p:txBody>
      </p:sp>
      <p:sp>
        <p:nvSpPr>
          <p:cNvPr id="19" name="Rectángulo 18"/>
          <p:cNvSpPr/>
          <p:nvPr/>
        </p:nvSpPr>
        <p:spPr>
          <a:xfrm>
            <a:off x="3131840" y="1374403"/>
            <a:ext cx="21474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Fabricated</a:t>
            </a:r>
          </a:p>
          <a:p>
            <a:r>
              <a:rPr lang="en-GB" dirty="0" smtClean="0"/>
              <a:t>Metal waveguides</a:t>
            </a:r>
            <a:endParaRPr lang="es-ES" dirty="0"/>
          </a:p>
        </p:txBody>
      </p:sp>
      <p:sp>
        <p:nvSpPr>
          <p:cNvPr id="20" name="Rectángulo 19"/>
          <p:cNvSpPr/>
          <p:nvPr/>
        </p:nvSpPr>
        <p:spPr>
          <a:xfrm>
            <a:off x="1259632" y="1186735"/>
            <a:ext cx="1685753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dirty="0" smtClean="0"/>
              <a:t>L</a:t>
            </a:r>
            <a:r>
              <a:rPr lang="en-GB" baseline="-25000" dirty="0" smtClean="0"/>
              <a:t>P </a:t>
            </a:r>
          </a:p>
          <a:p>
            <a:r>
              <a:rPr lang="en-GB" dirty="0" smtClean="0"/>
              <a:t>measurement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2923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3200" dirty="0" smtClean="0"/>
              <a:t>Task 4.4 </a:t>
            </a:r>
            <a:r>
              <a:rPr lang="es-ES_tradnl" sz="3200" dirty="0" err="1" smtClean="0"/>
              <a:t>Fabrication</a:t>
            </a:r>
            <a:r>
              <a:rPr lang="es-ES_tradnl" sz="3200" dirty="0" smtClean="0"/>
              <a:t> of QD-</a:t>
            </a:r>
            <a:r>
              <a:rPr lang="es-ES_tradnl" sz="3200" dirty="0" err="1" smtClean="0"/>
              <a:t>based</a:t>
            </a:r>
            <a:r>
              <a:rPr lang="es-ES_tradnl" sz="3200" dirty="0" smtClean="0"/>
              <a:t> PA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8" name="Imagen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" t="732" r="49965" b="-1"/>
          <a:stretch/>
        </p:blipFill>
        <p:spPr bwMode="auto">
          <a:xfrm>
            <a:off x="107504" y="1412776"/>
            <a:ext cx="2808312" cy="230425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20"/>
          <p:cNvSpPr/>
          <p:nvPr/>
        </p:nvSpPr>
        <p:spPr>
          <a:xfrm>
            <a:off x="132257" y="4737918"/>
            <a:ext cx="8892480" cy="923330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/>
              <a:t>The </a:t>
            </a:r>
            <a:r>
              <a:rPr lang="en-GB" dirty="0" smtClean="0"/>
              <a:t>outstanding increase of </a:t>
            </a:r>
            <a:r>
              <a:rPr lang="en-GB" dirty="0"/>
              <a:t>L</a:t>
            </a:r>
            <a:r>
              <a:rPr lang="en-GB" baseline="-25000" dirty="0" smtClean="0"/>
              <a:t>P</a:t>
            </a:r>
            <a:r>
              <a:rPr lang="en-GB" dirty="0" smtClean="0"/>
              <a:t> by decreasing the width of the metal waveguide is in agreement with calculations (this was demonstrated in more waveguides using </a:t>
            </a:r>
            <a:r>
              <a:rPr lang="en-GB" dirty="0" err="1" smtClean="0"/>
              <a:t>CdSe</a:t>
            </a:r>
            <a:r>
              <a:rPr lang="en-GB" dirty="0" smtClean="0"/>
              <a:t> QDs at 600 nm).</a:t>
            </a:r>
          </a:p>
        </p:txBody>
      </p:sp>
      <p:grpSp>
        <p:nvGrpSpPr>
          <p:cNvPr id="11" name="Agrupar 10"/>
          <p:cNvGrpSpPr/>
          <p:nvPr/>
        </p:nvGrpSpPr>
        <p:grpSpPr>
          <a:xfrm>
            <a:off x="3131840" y="1950467"/>
            <a:ext cx="2160240" cy="1622549"/>
            <a:chOff x="3131840" y="4437112"/>
            <a:chExt cx="1956544" cy="1406525"/>
          </a:xfrm>
        </p:grpSpPr>
        <p:pic>
          <p:nvPicPr>
            <p:cNvPr id="12" name="Picture 5" descr="C:\isaac\trabajo\Valencia\datos\guiasplasmonicas\umdop63\fotos SEM\28-7-15\aulines_q006.tif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72" t="16150" b="18740"/>
            <a:stretch/>
          </p:blipFill>
          <p:spPr bwMode="auto">
            <a:xfrm>
              <a:off x="3131840" y="4437112"/>
              <a:ext cx="1956544" cy="1406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ángulo 12"/>
            <p:cNvSpPr/>
            <p:nvPr/>
          </p:nvSpPr>
          <p:spPr bwMode="auto">
            <a:xfrm>
              <a:off x="4067944" y="5733256"/>
              <a:ext cx="917575" cy="540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69875" algn="l"/>
                  <a:tab pos="358775" algn="l"/>
                  <a:tab pos="719138" algn="l"/>
                  <a:tab pos="1077913" algn="l"/>
                  <a:tab pos="1436688" algn="l"/>
                  <a:tab pos="1795463" algn="l"/>
                  <a:tab pos="2155825" algn="l"/>
                  <a:tab pos="2514600" algn="l"/>
                  <a:tab pos="2873375" algn="l"/>
                  <a:tab pos="3233738" algn="l"/>
                  <a:tab pos="3584575" algn="l"/>
                  <a:tab pos="6457950" algn="l"/>
                </a:tabLst>
              </a:pPr>
              <a:endParaRPr kumimoji="0" lang="es-E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4196566" y="5422133"/>
              <a:ext cx="8034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solidFill>
                    <a:schemeClr val="bg1"/>
                  </a:solidFill>
                </a:rPr>
                <a:t>500 </a:t>
              </a:r>
              <a:r>
                <a:rPr lang="es-ES" sz="1400" dirty="0" err="1" smtClean="0">
                  <a:solidFill>
                    <a:schemeClr val="bg1"/>
                  </a:solidFill>
                </a:rPr>
                <a:t>nm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5496" y="764704"/>
            <a:ext cx="9001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marL="0" indent="0"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dirty="0" smtClean="0">
                <a:solidFill>
                  <a:srgbClr val="FF0000"/>
                </a:solidFill>
              </a:rPr>
              <a:t>Polymer-based concept (optical pumping)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6300192" y="1124744"/>
            <a:ext cx="2249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/>
              <a:t>CdSe</a:t>
            </a:r>
            <a:r>
              <a:rPr lang="en-GB" dirty="0" smtClean="0"/>
              <a:t> QDs: 600 nm</a:t>
            </a:r>
            <a:endParaRPr lang="es-ES" dirty="0"/>
          </a:p>
        </p:txBody>
      </p:sp>
      <p:sp>
        <p:nvSpPr>
          <p:cNvPr id="19" name="Rectángulo 18"/>
          <p:cNvSpPr/>
          <p:nvPr/>
        </p:nvSpPr>
        <p:spPr>
          <a:xfrm>
            <a:off x="3131840" y="1374403"/>
            <a:ext cx="21474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Fabricated</a:t>
            </a:r>
          </a:p>
          <a:p>
            <a:r>
              <a:rPr lang="en-GB" dirty="0" smtClean="0"/>
              <a:t>Metal waveguides</a:t>
            </a:r>
            <a:endParaRPr lang="es-ES" dirty="0"/>
          </a:p>
        </p:txBody>
      </p:sp>
      <p:sp>
        <p:nvSpPr>
          <p:cNvPr id="20" name="Rectángulo 19"/>
          <p:cNvSpPr/>
          <p:nvPr/>
        </p:nvSpPr>
        <p:spPr>
          <a:xfrm>
            <a:off x="1259632" y="1186735"/>
            <a:ext cx="1685753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dirty="0" smtClean="0"/>
              <a:t>L</a:t>
            </a:r>
            <a:r>
              <a:rPr lang="en-GB" baseline="-25000" dirty="0" smtClean="0"/>
              <a:t>P </a:t>
            </a:r>
          </a:p>
          <a:p>
            <a:r>
              <a:rPr lang="en-GB" dirty="0" smtClean="0"/>
              <a:t>measurement</a:t>
            </a:r>
            <a:endParaRPr lang="es-ES" dirty="0"/>
          </a:p>
        </p:txBody>
      </p:sp>
      <p:pic>
        <p:nvPicPr>
          <p:cNvPr id="21" name="Imagen 20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37" t="9071" r="1817" b="4794"/>
          <a:stretch/>
        </p:blipFill>
        <p:spPr bwMode="auto">
          <a:xfrm>
            <a:off x="5601569" y="1484784"/>
            <a:ext cx="3218903" cy="29305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310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3200" dirty="0" smtClean="0"/>
              <a:t>Task 4.4 </a:t>
            </a:r>
            <a:r>
              <a:rPr lang="es-ES_tradnl" sz="3200" dirty="0" err="1" smtClean="0"/>
              <a:t>Fabrication</a:t>
            </a:r>
            <a:r>
              <a:rPr lang="es-ES_tradnl" sz="3200" dirty="0" smtClean="0"/>
              <a:t> of QD-</a:t>
            </a:r>
            <a:r>
              <a:rPr lang="es-ES_tradnl" sz="3200" dirty="0" err="1" smtClean="0"/>
              <a:t>based</a:t>
            </a:r>
            <a:r>
              <a:rPr lang="es-ES_tradnl" sz="3200" dirty="0" smtClean="0"/>
              <a:t> PA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6" name="Imagen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5" t="732" r="-160" b="-1"/>
          <a:stretch/>
        </p:blipFill>
        <p:spPr bwMode="auto">
          <a:xfrm>
            <a:off x="35496" y="1428582"/>
            <a:ext cx="2598714" cy="2144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96752"/>
            <a:ext cx="6372200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20"/>
          <p:cNvSpPr/>
          <p:nvPr/>
        </p:nvSpPr>
        <p:spPr>
          <a:xfrm>
            <a:off x="107504" y="4061971"/>
            <a:ext cx="8928992" cy="2031325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 smtClean="0"/>
              <a:t>In optical pumping (end-fire coupling) experiments on polymer-(</a:t>
            </a:r>
            <a:r>
              <a:rPr lang="en-GB" dirty="0" err="1" smtClean="0"/>
              <a:t>CdSe</a:t>
            </a:r>
            <a:r>
              <a:rPr lang="en-GB" dirty="0" smtClean="0"/>
              <a:t> QDs) we find that measured L</a:t>
            </a:r>
            <a:r>
              <a:rPr lang="en-GB" baseline="-25000" dirty="0" smtClean="0"/>
              <a:t>P</a:t>
            </a:r>
            <a:r>
              <a:rPr lang="en-GB" dirty="0" smtClean="0"/>
              <a:t> increases with power (</a:t>
            </a:r>
            <a:r>
              <a:rPr lang="en-GB" dirty="0" err="1" smtClean="0"/>
              <a:t>photogenerated</a:t>
            </a:r>
            <a:r>
              <a:rPr lang="en-GB" dirty="0" smtClean="0"/>
              <a:t> carriers) even if ASE was not observed in core-</a:t>
            </a:r>
            <a:r>
              <a:rPr lang="en-GB" dirty="0" err="1" smtClean="0"/>
              <a:t>CdSe</a:t>
            </a:r>
            <a:r>
              <a:rPr lang="en-GB" dirty="0" smtClean="0"/>
              <a:t> QDs used here. The enhancement is similar (25-35 times) for the different </a:t>
            </a:r>
            <a:r>
              <a:rPr lang="en-GB" dirty="0" err="1" smtClean="0"/>
              <a:t>plasmonic</a:t>
            </a:r>
            <a:r>
              <a:rPr lang="en-GB" dirty="0" smtClean="0"/>
              <a:t> waveguides, equivalent to an amplification of around 30 </a:t>
            </a:r>
            <a:r>
              <a:rPr lang="en-GB" dirty="0" err="1" smtClean="0"/>
              <a:t>dB.</a:t>
            </a:r>
            <a:r>
              <a:rPr lang="en-GB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Unfortunately, any enhancement </a:t>
            </a:r>
            <a:r>
              <a:rPr lang="en-GB" dirty="0"/>
              <a:t>was </a:t>
            </a:r>
            <a:r>
              <a:rPr lang="en-GB" dirty="0" smtClean="0"/>
              <a:t>observed</a:t>
            </a:r>
            <a:r>
              <a:rPr lang="en-GB" dirty="0"/>
              <a:t> after optical </a:t>
            </a:r>
            <a:r>
              <a:rPr lang="en-GB" dirty="0" smtClean="0"/>
              <a:t>pumping of core </a:t>
            </a:r>
            <a:r>
              <a:rPr lang="en-GB" dirty="0" err="1" smtClean="0"/>
              <a:t>HgTe</a:t>
            </a:r>
            <a:r>
              <a:rPr lang="en-GB" dirty="0" smtClean="0"/>
              <a:t> QDs</a:t>
            </a:r>
            <a:r>
              <a:rPr lang="en-US" dirty="0" smtClean="0"/>
              <a:t>.</a:t>
            </a:r>
            <a:endParaRPr lang="en-GB" dirty="0" smtClean="0"/>
          </a:p>
        </p:txBody>
      </p:sp>
      <p:sp>
        <p:nvSpPr>
          <p:cNvPr id="8" name="Rectángulo 7"/>
          <p:cNvSpPr/>
          <p:nvPr/>
        </p:nvSpPr>
        <p:spPr>
          <a:xfrm>
            <a:off x="6732240" y="1700808"/>
            <a:ext cx="131346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dirty="0" err="1" smtClean="0"/>
              <a:t>CdSe</a:t>
            </a:r>
            <a:r>
              <a:rPr lang="en-GB" dirty="0" smtClean="0"/>
              <a:t> </a:t>
            </a:r>
            <a:r>
              <a:rPr lang="en-GB" dirty="0"/>
              <a:t>QDs</a:t>
            </a:r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>
            <a:off x="3779912" y="2782669"/>
            <a:ext cx="79208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dirty="0" err="1" smtClean="0"/>
              <a:t>CdSe</a:t>
            </a:r>
            <a:r>
              <a:rPr lang="en-GB" dirty="0" smtClean="0"/>
              <a:t> </a:t>
            </a:r>
            <a:r>
              <a:rPr lang="en-GB" dirty="0"/>
              <a:t>QDs</a:t>
            </a:r>
            <a:endParaRPr lang="es-ES" dirty="0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5496" y="764704"/>
            <a:ext cx="9001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marL="0" indent="0"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dirty="0" smtClean="0">
                <a:solidFill>
                  <a:srgbClr val="FF0000"/>
                </a:solidFill>
              </a:rPr>
              <a:t>Polymer-based concept (optical pumping)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306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3200" dirty="0" smtClean="0"/>
              <a:t>Task 4.4 </a:t>
            </a:r>
            <a:r>
              <a:rPr lang="es-ES_tradnl" sz="3200" dirty="0" err="1" smtClean="0"/>
              <a:t>Fabrication</a:t>
            </a:r>
            <a:r>
              <a:rPr lang="es-ES_tradnl" sz="3200" dirty="0" smtClean="0"/>
              <a:t> of QD-</a:t>
            </a:r>
            <a:r>
              <a:rPr lang="es-ES_tradnl" sz="3200" dirty="0" err="1" smtClean="0"/>
              <a:t>based</a:t>
            </a:r>
            <a:r>
              <a:rPr lang="es-ES_tradnl" sz="3200" dirty="0" smtClean="0"/>
              <a:t> PA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0" name="Rectangle 20"/>
          <p:cNvSpPr/>
          <p:nvPr/>
        </p:nvSpPr>
        <p:spPr>
          <a:xfrm>
            <a:off x="179512" y="4005064"/>
            <a:ext cx="8784976" cy="2031325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 smtClean="0"/>
              <a:t>Schematic </a:t>
            </a:r>
            <a:r>
              <a:rPr lang="en-GB" dirty="0"/>
              <a:t>of fabricated DBR (alternating low index silicon nitride </a:t>
            </a:r>
            <a:r>
              <a:rPr lang="en-GB" dirty="0" smtClean="0"/>
              <a:t>(n </a:t>
            </a:r>
            <a:r>
              <a:rPr lang="en-GB" dirty="0"/>
              <a:t>= 2.1) and high index amorphous silicon </a:t>
            </a:r>
            <a:r>
              <a:rPr lang="en-GB" dirty="0" smtClean="0"/>
              <a:t>(n </a:t>
            </a:r>
            <a:r>
              <a:rPr lang="en-GB" dirty="0"/>
              <a:t>= 3.3)</a:t>
            </a:r>
            <a:r>
              <a:rPr lang="es-ES" dirty="0" smtClean="0"/>
              <a:t>) </a:t>
            </a:r>
            <a:r>
              <a:rPr lang="en-GB" dirty="0" smtClean="0"/>
              <a:t>feedback on two mirrors to </a:t>
            </a:r>
            <a:r>
              <a:rPr lang="en-GB" dirty="0"/>
              <a:t>create an optically pumped ‘</a:t>
            </a:r>
            <a:r>
              <a:rPr lang="en-GB" dirty="0" smtClean="0"/>
              <a:t>laser’ by using </a:t>
            </a:r>
            <a:r>
              <a:rPr lang="en-GB" dirty="0" err="1" smtClean="0"/>
              <a:t>HgTe</a:t>
            </a:r>
            <a:r>
              <a:rPr lang="en-GB" dirty="0" smtClean="0"/>
              <a:t> QDs.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 smtClean="0"/>
              <a:t>Coupling of the QD </a:t>
            </a:r>
            <a:r>
              <a:rPr lang="en-GB" dirty="0"/>
              <a:t>spontaneous emission to one of the cavity modes </a:t>
            </a:r>
            <a:r>
              <a:rPr lang="en-GB" dirty="0" smtClean="0"/>
              <a:t>is observed (cavity </a:t>
            </a:r>
            <a:r>
              <a:rPr lang="en-GB" dirty="0"/>
              <a:t>spacer </a:t>
            </a:r>
            <a:r>
              <a:rPr lang="en-GB" dirty="0" smtClean="0"/>
              <a:t>of 5 </a:t>
            </a:r>
            <a:r>
              <a:rPr lang="en-GB" dirty="0" smtClean="0">
                <a:latin typeface="Symbol" charset="2"/>
                <a:cs typeface="Symbol" charset="2"/>
              </a:rPr>
              <a:t>m</a:t>
            </a:r>
            <a:r>
              <a:rPr lang="en-GB" dirty="0" smtClean="0"/>
              <a:t>m)</a:t>
            </a:r>
            <a:r>
              <a:rPr lang="es-ES" dirty="0" smtClean="0"/>
              <a:t>.</a:t>
            </a:r>
          </a:p>
          <a:p>
            <a:pPr marL="0" lvl="2"/>
            <a:r>
              <a:rPr lang="es-ES" dirty="0"/>
              <a:t>	</a:t>
            </a:r>
            <a:r>
              <a:rPr lang="es-ES" dirty="0" smtClean="0"/>
              <a:t>							        </a:t>
            </a:r>
            <a:r>
              <a:rPr lang="en-GB" dirty="0" smtClean="0">
                <a:solidFill>
                  <a:srgbClr val="800000"/>
                </a:solidFill>
              </a:rPr>
              <a:t>MS24</a:t>
            </a:r>
            <a:endParaRPr lang="en-GB" dirty="0">
              <a:solidFill>
                <a:srgbClr val="800000"/>
              </a:solidFill>
            </a:endParaRPr>
          </a:p>
        </p:txBody>
      </p:sp>
      <p:pic>
        <p:nvPicPr>
          <p:cNvPr id="9" name="Picture 126" descr="Schermafbeelding 2015-08-24 om 21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631" y="1595760"/>
            <a:ext cx="2646169" cy="1617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27" descr="FirstSucce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196752"/>
            <a:ext cx="3240360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6" descr="aSiSioxDBR_3-5pair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1196752"/>
            <a:ext cx="3024336" cy="273630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ángulo 6"/>
          <p:cNvSpPr/>
          <p:nvPr/>
        </p:nvSpPr>
        <p:spPr>
          <a:xfrm>
            <a:off x="6948264" y="1412776"/>
            <a:ext cx="1283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/>
              <a:t>HgTe</a:t>
            </a:r>
            <a:r>
              <a:rPr lang="en-GB" dirty="0"/>
              <a:t> QDs</a:t>
            </a:r>
            <a:endParaRPr lang="es-E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79512" y="764704"/>
            <a:ext cx="57606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marL="0" indent="0"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dirty="0" smtClean="0">
                <a:solidFill>
                  <a:srgbClr val="FF0000"/>
                </a:solidFill>
              </a:rPr>
              <a:t>Lasing cavity containing </a:t>
            </a:r>
            <a:r>
              <a:rPr lang="en-US" sz="2000" dirty="0" err="1" smtClean="0">
                <a:solidFill>
                  <a:srgbClr val="FF0000"/>
                </a:solidFill>
              </a:rPr>
              <a:t>HgTe</a:t>
            </a:r>
            <a:r>
              <a:rPr lang="en-US" sz="2000" dirty="0" smtClean="0">
                <a:solidFill>
                  <a:srgbClr val="FF0000"/>
                </a:solidFill>
              </a:rPr>
              <a:t>-QD layer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945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3200" dirty="0" smtClean="0"/>
              <a:t>Task 4.4 </a:t>
            </a:r>
            <a:r>
              <a:rPr lang="es-ES_tradnl" sz="3200" dirty="0" err="1" smtClean="0"/>
              <a:t>Fabrication</a:t>
            </a:r>
            <a:r>
              <a:rPr lang="es-ES_tradnl" sz="3200" dirty="0" smtClean="0"/>
              <a:t> of QD-</a:t>
            </a:r>
            <a:r>
              <a:rPr lang="es-ES_tradnl" sz="3200" dirty="0" err="1" smtClean="0"/>
              <a:t>based</a:t>
            </a:r>
            <a:r>
              <a:rPr lang="es-ES_tradnl" sz="3200" dirty="0" smtClean="0"/>
              <a:t> PA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0" name="Rectangle 20"/>
          <p:cNvSpPr/>
          <p:nvPr/>
        </p:nvSpPr>
        <p:spPr>
          <a:xfrm>
            <a:off x="179512" y="4892967"/>
            <a:ext cx="8784976" cy="1200329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 err="1" smtClean="0"/>
              <a:t>Microdisk</a:t>
            </a:r>
            <a:r>
              <a:rPr lang="en-GB" dirty="0" smtClean="0"/>
              <a:t> with bus waveguide were designed and fabricated by using </a:t>
            </a:r>
            <a:r>
              <a:rPr lang="en-GB" dirty="0" err="1" smtClean="0"/>
              <a:t>SiN</a:t>
            </a:r>
            <a:r>
              <a:rPr lang="en-GB" dirty="0" smtClean="0"/>
              <a:t> with a-Si pillar. The </a:t>
            </a:r>
            <a:r>
              <a:rPr lang="en-GB" dirty="0" err="1" smtClean="0"/>
              <a:t>CdSe</a:t>
            </a:r>
            <a:r>
              <a:rPr lang="en-GB" dirty="0" smtClean="0"/>
              <a:t>/</a:t>
            </a:r>
            <a:r>
              <a:rPr lang="en-GB" dirty="0" err="1" smtClean="0"/>
              <a:t>CdS</a:t>
            </a:r>
            <a:r>
              <a:rPr lang="en-GB" dirty="0" smtClean="0"/>
              <a:t> QDs were sandwiched between </a:t>
            </a:r>
            <a:r>
              <a:rPr lang="en-GB" dirty="0" err="1" smtClean="0"/>
              <a:t>SiN</a:t>
            </a:r>
            <a:r>
              <a:rPr lang="en-GB" dirty="0" smtClean="0"/>
              <a:t> layers.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Reasonably high Q values are obtained in all </a:t>
            </a:r>
            <a:r>
              <a:rPr lang="en-GB" dirty="0" err="1" smtClean="0"/>
              <a:t>microdisks</a:t>
            </a:r>
            <a:r>
              <a:rPr lang="en-GB" dirty="0" smtClean="0"/>
              <a:t>.</a:t>
            </a:r>
          </a:p>
          <a:p>
            <a:pPr marL="0" lvl="2"/>
            <a:r>
              <a:rPr lang="en-GB" dirty="0"/>
              <a:t>	</a:t>
            </a:r>
            <a:r>
              <a:rPr lang="en-GB" dirty="0" smtClean="0"/>
              <a:t>							          </a:t>
            </a:r>
            <a:r>
              <a:rPr lang="en-GB" dirty="0" smtClean="0">
                <a:solidFill>
                  <a:srgbClr val="800000"/>
                </a:solidFill>
              </a:rPr>
              <a:t>MS24</a:t>
            </a:r>
            <a:endParaRPr lang="en-GB" dirty="0">
              <a:solidFill>
                <a:srgbClr val="800000"/>
              </a:solidFill>
            </a:endParaRPr>
          </a:p>
        </p:txBody>
      </p:sp>
      <p:pic>
        <p:nvPicPr>
          <p:cNvPr id="7" name="Picture 214" descr="图片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3024336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3" descr="图片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6151"/>
          <a:stretch/>
        </p:blipFill>
        <p:spPr bwMode="auto">
          <a:xfrm>
            <a:off x="179512" y="3068960"/>
            <a:ext cx="1584320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55" descr="图片3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124744"/>
            <a:ext cx="4208512" cy="367240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图片 2" descr="Description: Y:\INTEC\Weiqiang\SiN waveguide and disk\600nm design disk SiN-QDs-SiN\SiO2 CMP\20150401\s4_03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3068960"/>
            <a:ext cx="2088232" cy="165618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79512" y="764704"/>
            <a:ext cx="48245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marL="0" indent="0"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dirty="0" err="1" smtClean="0">
                <a:solidFill>
                  <a:srgbClr val="FF0000"/>
                </a:solidFill>
              </a:rPr>
              <a:t>SiN</a:t>
            </a:r>
            <a:r>
              <a:rPr lang="en-US" sz="2000" dirty="0" smtClean="0">
                <a:solidFill>
                  <a:srgbClr val="FF0000"/>
                </a:solidFill>
              </a:rPr>
              <a:t>-based concept (optical pumping)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192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3200" dirty="0" smtClean="0"/>
              <a:t>Task 4.4 </a:t>
            </a:r>
            <a:r>
              <a:rPr lang="es-ES_tradnl" sz="3200" dirty="0" err="1" smtClean="0"/>
              <a:t>Fabrication</a:t>
            </a:r>
            <a:r>
              <a:rPr lang="es-ES_tradnl" sz="3200" dirty="0" smtClean="0"/>
              <a:t> of QD-</a:t>
            </a:r>
            <a:r>
              <a:rPr lang="es-ES_tradnl" sz="3200" dirty="0" err="1" smtClean="0"/>
              <a:t>based</a:t>
            </a:r>
            <a:r>
              <a:rPr lang="es-ES_tradnl" sz="3200" dirty="0" smtClean="0"/>
              <a:t> PA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0" name="Rectangle 20"/>
          <p:cNvSpPr/>
          <p:nvPr/>
        </p:nvSpPr>
        <p:spPr>
          <a:xfrm>
            <a:off x="179512" y="4916483"/>
            <a:ext cx="8784976" cy="923330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 smtClean="0"/>
              <a:t>Thick layers (45-55 nm) of </a:t>
            </a:r>
            <a:r>
              <a:rPr lang="en-GB" dirty="0" err="1" smtClean="0"/>
              <a:t>CdSe</a:t>
            </a:r>
            <a:r>
              <a:rPr lang="en-GB" dirty="0" smtClean="0"/>
              <a:t>/</a:t>
            </a:r>
            <a:r>
              <a:rPr lang="en-GB" dirty="0" err="1" smtClean="0"/>
              <a:t>CdS</a:t>
            </a:r>
            <a:r>
              <a:rPr lang="en-GB" dirty="0" smtClean="0"/>
              <a:t> QDs can be sandwiched between </a:t>
            </a:r>
            <a:r>
              <a:rPr lang="en-GB" dirty="0" err="1" smtClean="0"/>
              <a:t>SiN</a:t>
            </a:r>
            <a:r>
              <a:rPr lang="en-GB" dirty="0" smtClean="0"/>
              <a:t> layers.</a:t>
            </a:r>
          </a:p>
          <a:p>
            <a:pPr marL="285750" lvl="2" indent="-285750">
              <a:buFontTx/>
              <a:buChar char="-"/>
            </a:pPr>
            <a:r>
              <a:rPr lang="en-GB" dirty="0" smtClean="0"/>
              <a:t>Lasing effect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observed</a:t>
            </a:r>
            <a:r>
              <a:rPr lang="es-ES_tradnl" dirty="0" smtClean="0"/>
              <a:t> in </a:t>
            </a:r>
            <a:r>
              <a:rPr lang="es-ES_tradnl" dirty="0" err="1" smtClean="0"/>
              <a:t>microdisks</a:t>
            </a:r>
            <a:r>
              <a:rPr lang="en-GB" dirty="0"/>
              <a:t> </a:t>
            </a:r>
            <a:r>
              <a:rPr lang="en-GB" dirty="0" smtClean="0"/>
              <a:t>!!        			</a:t>
            </a:r>
            <a:r>
              <a:rPr lang="en-GB" dirty="0"/>
              <a:t> </a:t>
            </a:r>
            <a:r>
              <a:rPr lang="en-GB" dirty="0" smtClean="0"/>
              <a:t>       </a:t>
            </a:r>
            <a:r>
              <a:rPr lang="en-GB" dirty="0" smtClean="0">
                <a:solidFill>
                  <a:srgbClr val="800000"/>
                </a:solidFill>
              </a:rPr>
              <a:t>MS24</a:t>
            </a:r>
            <a:endParaRPr lang="en-GB" dirty="0">
              <a:solidFill>
                <a:srgbClr val="800000"/>
              </a:solidFill>
            </a:endParaRPr>
          </a:p>
        </p:txBody>
      </p:sp>
      <p:pic>
        <p:nvPicPr>
          <p:cNvPr id="12" name="Picture 6" descr="C:\Users\weixie\Desktop\图片2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2457" y="2132856"/>
            <a:ext cx="3384537" cy="2736304"/>
          </a:xfrm>
          <a:prstGeom prst="rect">
            <a:avLst/>
          </a:prstGeom>
          <a:noFill/>
        </p:spPr>
      </p:pic>
      <p:pic>
        <p:nvPicPr>
          <p:cNvPr id="16" name="Picture 214" descr="图片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1052736"/>
            <a:ext cx="3024336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图片 2" descr="Description: Y:\INTEC\Weiqiang\SiN waveguide and disk\600nm design disk SiN-QDs-SiN\SiO2 CMP\20150401\s4_03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140968"/>
            <a:ext cx="2088232" cy="16561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6444208" y="3429000"/>
            <a:ext cx="49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SE</a:t>
            </a:r>
            <a:endParaRPr lang="es-ES" dirty="0"/>
          </a:p>
        </p:txBody>
      </p:sp>
      <p:sp>
        <p:nvSpPr>
          <p:cNvPr id="19" name="CuadroTexto 18"/>
          <p:cNvSpPr txBox="1"/>
          <p:nvPr/>
        </p:nvSpPr>
        <p:spPr>
          <a:xfrm>
            <a:off x="7668344" y="3429000"/>
            <a:ext cx="659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ASE</a:t>
            </a:r>
            <a:endParaRPr lang="es-ES" dirty="0"/>
          </a:p>
        </p:txBody>
      </p:sp>
      <p:sp>
        <p:nvSpPr>
          <p:cNvPr id="20" name="CuadroTexto 19"/>
          <p:cNvSpPr txBox="1"/>
          <p:nvPr/>
        </p:nvSpPr>
        <p:spPr>
          <a:xfrm>
            <a:off x="7668344" y="2123564"/>
            <a:ext cx="851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lasing</a:t>
            </a:r>
            <a:endParaRPr lang="es-ES" dirty="0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79512" y="764704"/>
            <a:ext cx="48245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marL="0" indent="0"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dirty="0" err="1" smtClean="0">
                <a:solidFill>
                  <a:srgbClr val="FF0000"/>
                </a:solidFill>
              </a:rPr>
              <a:t>SiN</a:t>
            </a:r>
            <a:r>
              <a:rPr lang="en-US" sz="2000" dirty="0" smtClean="0">
                <a:solidFill>
                  <a:srgbClr val="FF0000"/>
                </a:solidFill>
              </a:rPr>
              <a:t>-based concept (optical pumping)</a:t>
            </a:r>
            <a:endParaRPr lang="en-US" sz="2000" dirty="0">
              <a:solidFill>
                <a:srgbClr val="0000FF"/>
              </a:solidFill>
            </a:endParaRPr>
          </a:p>
        </p:txBody>
      </p:sp>
      <p:grpSp>
        <p:nvGrpSpPr>
          <p:cNvPr id="4" name="Agrupar 3"/>
          <p:cNvGrpSpPr/>
          <p:nvPr/>
        </p:nvGrpSpPr>
        <p:grpSpPr>
          <a:xfrm>
            <a:off x="2915816" y="1249015"/>
            <a:ext cx="2826143" cy="2684041"/>
            <a:chOff x="2915816" y="1124744"/>
            <a:chExt cx="2826143" cy="2684041"/>
          </a:xfrm>
        </p:grpSpPr>
        <p:pic>
          <p:nvPicPr>
            <p:cNvPr id="15" name="Picture 3" descr="C:\Users\weixie\Desktop\图片7.emf"/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r="62372" b="52916"/>
            <a:stretch/>
          </p:blipFill>
          <p:spPr bwMode="auto">
            <a:xfrm>
              <a:off x="2915816" y="1124744"/>
              <a:ext cx="2826143" cy="2439709"/>
            </a:xfrm>
            <a:prstGeom prst="rect">
              <a:avLst/>
            </a:prstGeom>
            <a:noFill/>
          </p:spPr>
        </p:pic>
        <p:sp>
          <p:nvSpPr>
            <p:cNvPr id="3" name="CuadroTexto 2"/>
            <p:cNvSpPr txBox="1"/>
            <p:nvPr/>
          </p:nvSpPr>
          <p:spPr>
            <a:xfrm>
              <a:off x="3759700" y="3501008"/>
              <a:ext cx="16043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err="1" smtClean="0"/>
                <a:t>Wavelength</a:t>
              </a:r>
              <a:r>
                <a:rPr lang="es-ES" sz="1400" b="0" dirty="0" smtClean="0"/>
                <a:t> (</a:t>
              </a:r>
              <a:r>
                <a:rPr lang="es-ES" sz="1400" b="0" dirty="0" err="1" smtClean="0"/>
                <a:t>nm</a:t>
              </a:r>
              <a:r>
                <a:rPr lang="es-ES" sz="1400" b="0" dirty="0" smtClean="0"/>
                <a:t>)</a:t>
              </a:r>
              <a:endParaRPr lang="es-ES" sz="1400" b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93506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7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635"/>
          <a:stretch/>
        </p:blipFill>
        <p:spPr bwMode="auto">
          <a:xfrm>
            <a:off x="395535" y="2564904"/>
            <a:ext cx="2744085" cy="20882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3200" dirty="0" smtClean="0"/>
              <a:t>Task 4.4 </a:t>
            </a:r>
            <a:r>
              <a:rPr lang="es-ES_tradnl" sz="3200" dirty="0" err="1" smtClean="0"/>
              <a:t>Fabrication</a:t>
            </a:r>
            <a:r>
              <a:rPr lang="es-ES_tradnl" sz="3200" dirty="0" smtClean="0"/>
              <a:t> of QD-</a:t>
            </a:r>
            <a:r>
              <a:rPr lang="es-ES_tradnl" sz="3200" dirty="0" err="1" smtClean="0"/>
              <a:t>based</a:t>
            </a:r>
            <a:r>
              <a:rPr lang="es-ES_tradnl" sz="3200" dirty="0" smtClean="0"/>
              <a:t> PA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0" name="Rectangle 20"/>
          <p:cNvSpPr/>
          <p:nvPr/>
        </p:nvSpPr>
        <p:spPr>
          <a:xfrm>
            <a:off x="179512" y="5025950"/>
            <a:ext cx="8784976" cy="923330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 smtClean="0"/>
              <a:t>In </a:t>
            </a:r>
            <a:r>
              <a:rPr lang="en-GB" dirty="0" err="1" smtClean="0"/>
              <a:t>SiN</a:t>
            </a:r>
            <a:r>
              <a:rPr lang="en-GB" dirty="0" smtClean="0"/>
              <a:t> linear waveguides with sandwiched QD-layer the </a:t>
            </a:r>
            <a:r>
              <a:rPr lang="en-GB" dirty="0"/>
              <a:t>excitation power dependence </a:t>
            </a:r>
            <a:r>
              <a:rPr lang="en-GB" dirty="0" smtClean="0"/>
              <a:t>shows </a:t>
            </a:r>
            <a:r>
              <a:rPr lang="en-GB" dirty="0"/>
              <a:t>a clear non-linear power dependence of the </a:t>
            </a:r>
            <a:r>
              <a:rPr lang="en-GB" dirty="0" smtClean="0"/>
              <a:t>ASE!!						    	         		          </a:t>
            </a:r>
            <a:r>
              <a:rPr lang="en-GB" dirty="0" smtClean="0">
                <a:solidFill>
                  <a:srgbClr val="800000"/>
                </a:solidFill>
              </a:rPr>
              <a:t>MS24</a:t>
            </a:r>
            <a:endParaRPr lang="en-GB" dirty="0">
              <a:solidFill>
                <a:srgbClr val="800000"/>
              </a:solidFill>
            </a:endParaRPr>
          </a:p>
        </p:txBody>
      </p:sp>
      <p:pic>
        <p:nvPicPr>
          <p:cNvPr id="12" name="Picture 15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16" r="12898"/>
          <a:stretch/>
        </p:blipFill>
        <p:spPr bwMode="auto">
          <a:xfrm>
            <a:off x="317489" y="1124744"/>
            <a:ext cx="3462423" cy="1872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9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484784"/>
            <a:ext cx="3888432" cy="273630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923928" y="1052736"/>
            <a:ext cx="48245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marL="0" indent="0"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dirty="0" err="1" smtClean="0">
                <a:solidFill>
                  <a:srgbClr val="FF0000"/>
                </a:solidFill>
              </a:rPr>
              <a:t>SiN</a:t>
            </a:r>
            <a:r>
              <a:rPr lang="en-US" sz="2000" dirty="0" smtClean="0">
                <a:solidFill>
                  <a:srgbClr val="FF0000"/>
                </a:solidFill>
              </a:rPr>
              <a:t>-based concept (optical pumping)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755758" y="3968330"/>
            <a:ext cx="5605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0" dirty="0" smtClean="0"/>
              <a:t>(</a:t>
            </a:r>
            <a:r>
              <a:rPr lang="es-ES" sz="1200" b="0" dirty="0" err="1" smtClean="0"/>
              <a:t>mW</a:t>
            </a:r>
            <a:r>
              <a:rPr lang="es-ES" sz="1200" b="0" dirty="0" smtClean="0"/>
              <a:t>)</a:t>
            </a:r>
            <a:endParaRPr lang="es-ES" sz="1200" b="0" dirty="0"/>
          </a:p>
        </p:txBody>
      </p:sp>
    </p:spTree>
    <p:extLst>
      <p:ext uri="{BB962C8B-B14F-4D97-AF65-F5344CB8AC3E}">
        <p14:creationId xmlns:p14="http://schemas.microsoft.com/office/powerpoint/2010/main" val="3977746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/>
          <p:nvPr/>
        </p:nvPicPr>
        <p:blipFill>
          <a:blip r:embed="rId3"/>
          <a:stretch>
            <a:fillRect/>
          </a:stretch>
        </p:blipFill>
        <p:spPr>
          <a:xfrm>
            <a:off x="2699792" y="1232026"/>
            <a:ext cx="3600400" cy="288032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3200" dirty="0" smtClean="0"/>
              <a:t>Task 4.5 </a:t>
            </a:r>
            <a:r>
              <a:rPr lang="es-ES_tradnl" sz="3200" dirty="0" err="1" smtClean="0"/>
              <a:t>Fabrication</a:t>
            </a:r>
            <a:r>
              <a:rPr lang="es-ES_tradnl" sz="3200" dirty="0" smtClean="0"/>
              <a:t> of </a:t>
            </a:r>
            <a:r>
              <a:rPr lang="es-ES_tradnl" sz="3200" dirty="0" err="1" smtClean="0"/>
              <a:t>Photodetector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5496" y="868650"/>
            <a:ext cx="9001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marL="0" indent="0"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dirty="0" err="1" smtClean="0">
                <a:solidFill>
                  <a:srgbClr val="FF0000"/>
                </a:solidFill>
              </a:rPr>
              <a:t>Schottky</a:t>
            </a:r>
            <a:r>
              <a:rPr lang="en-US" sz="2000" dirty="0" smtClean="0">
                <a:solidFill>
                  <a:srgbClr val="FF0000"/>
                </a:solidFill>
              </a:rPr>
              <a:t> Photodiodes</a:t>
            </a:r>
            <a:r>
              <a:rPr lang="en-US" sz="2000" dirty="0">
                <a:solidFill>
                  <a:srgbClr val="FF0000"/>
                </a:solidFill>
              </a:rPr>
              <a:t>	 </a:t>
            </a:r>
            <a:r>
              <a:rPr lang="en-US" sz="2000" dirty="0" smtClean="0">
                <a:solidFill>
                  <a:srgbClr val="FF0000"/>
                </a:solidFill>
              </a:rPr>
              <a:t>    </a:t>
            </a:r>
            <a:r>
              <a:rPr lang="en-US" sz="2000" dirty="0" smtClean="0">
                <a:solidFill>
                  <a:srgbClr val="0000FF"/>
                </a:solidFill>
              </a:rPr>
              <a:t>R </a:t>
            </a:r>
            <a:r>
              <a:rPr lang="en-US" sz="2000" dirty="0">
                <a:solidFill>
                  <a:srgbClr val="0000FF"/>
                </a:solidFill>
              </a:rPr>
              <a:t>&gt; 0.2 A/W at 1.55 </a:t>
            </a:r>
            <a:r>
              <a:rPr lang="en-US" sz="20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m</a:t>
            </a:r>
            <a:r>
              <a:rPr lang="en-US" sz="2000" dirty="0" smtClean="0">
                <a:solidFill>
                  <a:srgbClr val="0000FF"/>
                </a:solidFill>
              </a:rPr>
              <a:t>m     R </a:t>
            </a:r>
            <a:r>
              <a:rPr lang="en-US" sz="2000" dirty="0">
                <a:solidFill>
                  <a:srgbClr val="0000FF"/>
                </a:solidFill>
              </a:rPr>
              <a:t>&gt; </a:t>
            </a:r>
            <a:r>
              <a:rPr lang="en-US" sz="2000" dirty="0" smtClean="0">
                <a:solidFill>
                  <a:srgbClr val="0000FF"/>
                </a:solidFill>
              </a:rPr>
              <a:t>0.4 </a:t>
            </a:r>
            <a:r>
              <a:rPr lang="en-US" sz="2000" dirty="0">
                <a:solidFill>
                  <a:srgbClr val="0000FF"/>
                </a:solidFill>
              </a:rPr>
              <a:t>A/W at </a:t>
            </a:r>
            <a:r>
              <a:rPr lang="en-US" sz="2000" dirty="0" smtClean="0">
                <a:solidFill>
                  <a:srgbClr val="0000FF"/>
                </a:solidFill>
              </a:rPr>
              <a:t>1.31 </a:t>
            </a:r>
            <a:r>
              <a:rPr lang="en-US" sz="20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m</a:t>
            </a:r>
            <a:r>
              <a:rPr lang="en-US" sz="2000" dirty="0" smtClean="0">
                <a:solidFill>
                  <a:srgbClr val="0000FF"/>
                </a:solidFill>
              </a:rPr>
              <a:t>m</a:t>
            </a:r>
            <a:endParaRPr lang="en-US" sz="2000" dirty="0">
              <a:solidFill>
                <a:srgbClr val="0000FF"/>
              </a:solidFill>
            </a:endParaRPr>
          </a:p>
        </p:txBody>
      </p:sp>
      <p:grpSp>
        <p:nvGrpSpPr>
          <p:cNvPr id="12" name="Agrupar 11"/>
          <p:cNvGrpSpPr/>
          <p:nvPr/>
        </p:nvGrpSpPr>
        <p:grpSpPr>
          <a:xfrm>
            <a:off x="179512" y="1484784"/>
            <a:ext cx="2304256" cy="2160240"/>
            <a:chOff x="134799" y="0"/>
            <a:chExt cx="1736941" cy="1825760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4799" y="0"/>
              <a:ext cx="1736941" cy="1825760"/>
            </a:xfrm>
            <a:prstGeom prst="rect">
              <a:avLst/>
            </a:prstGeom>
          </p:spPr>
        </p:pic>
        <p:sp>
          <p:nvSpPr>
            <p:cNvPr id="14" name="Cuadro de texto 23"/>
            <p:cNvSpPr txBox="1"/>
            <p:nvPr/>
          </p:nvSpPr>
          <p:spPr>
            <a:xfrm>
              <a:off x="725632" y="427444"/>
              <a:ext cx="624627" cy="35597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base">
                <a:spcAft>
                  <a:spcPts val="0"/>
                </a:spcAft>
              </a:pPr>
              <a:r>
                <a:rPr lang="en-GB" sz="1400" kern="1200" dirty="0">
                  <a:solidFill>
                    <a:srgbClr val="FFFFFF"/>
                  </a:solidFill>
                  <a:effectLst/>
                  <a:latin typeface="Arial"/>
                  <a:ea typeface="Times New Roman"/>
                </a:rPr>
                <a:t>QD solid</a:t>
              </a:r>
              <a:endParaRPr lang="es-ES" sz="1200" dirty="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18" name="Rectangle 20"/>
          <p:cNvSpPr/>
          <p:nvPr/>
        </p:nvSpPr>
        <p:spPr>
          <a:xfrm>
            <a:off x="107504" y="4149080"/>
            <a:ext cx="8928992" cy="2031325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463550" lvl="2" indent="-180975">
              <a:buFont typeface="Arial" pitchFamily="34" charset="0"/>
              <a:buChar char="•"/>
            </a:pPr>
            <a:r>
              <a:rPr lang="en-GB" dirty="0" smtClean="0"/>
              <a:t>Reproducible devices with high </a:t>
            </a:r>
            <a:r>
              <a:rPr lang="en-GB" dirty="0" err="1" smtClean="0"/>
              <a:t>responsivity</a:t>
            </a:r>
            <a:r>
              <a:rPr lang="en-GB" dirty="0" smtClean="0"/>
              <a:t>, but slow time response. </a:t>
            </a:r>
          </a:p>
          <a:p>
            <a:pPr marL="463550" lvl="2" indent="-180975">
              <a:buFont typeface="Arial" pitchFamily="34" charset="0"/>
              <a:buChar char="•"/>
            </a:pPr>
            <a:r>
              <a:rPr lang="en-GB" dirty="0" smtClean="0"/>
              <a:t>Curing and aging studied by XPS to correlate with electro-optical results. </a:t>
            </a:r>
          </a:p>
          <a:p>
            <a:pPr marL="463550" lvl="2" indent="-180975">
              <a:buFont typeface="Arial" pitchFamily="34" charset="0"/>
              <a:buChar char="•"/>
            </a:pPr>
            <a:endParaRPr lang="en-GB" dirty="0" smtClean="0"/>
          </a:p>
          <a:p>
            <a:pPr marL="463550" lvl="2" indent="-180975">
              <a:buFont typeface="Arial" pitchFamily="34" charset="0"/>
              <a:buChar char="•"/>
            </a:pPr>
            <a:r>
              <a:rPr lang="en-GB" dirty="0" smtClean="0"/>
              <a:t>Synthesis </a:t>
            </a:r>
            <a:r>
              <a:rPr lang="en-GB" dirty="0"/>
              <a:t>and films of </a:t>
            </a:r>
            <a:r>
              <a:rPr lang="en-GB" dirty="0" smtClean="0"/>
              <a:t>n and p doped </a:t>
            </a:r>
            <a:r>
              <a:rPr lang="en-GB" dirty="0" err="1" smtClean="0"/>
              <a:t>ZnO</a:t>
            </a:r>
            <a:r>
              <a:rPr lang="en-GB" dirty="0" smtClean="0"/>
              <a:t> nanoparticles were produced for solution processing electrodes.</a:t>
            </a:r>
          </a:p>
          <a:p>
            <a:pPr marL="463550" lvl="2" indent="-180975">
              <a:buFont typeface="Arial" pitchFamily="34" charset="0"/>
              <a:buChar char="•"/>
            </a:pPr>
            <a:r>
              <a:rPr lang="en-GB" dirty="0" smtClean="0"/>
              <a:t>Synthesis of lead-free Ag</a:t>
            </a:r>
            <a:r>
              <a:rPr lang="en-GB" baseline="-25000" dirty="0" smtClean="0"/>
              <a:t>2</a:t>
            </a:r>
            <a:r>
              <a:rPr lang="en-GB" dirty="0" smtClean="0"/>
              <a:t>Se QDs and fabrication of photoconductor detectors: </a:t>
            </a:r>
            <a:r>
              <a:rPr lang="en-GB" dirty="0" err="1" smtClean="0"/>
              <a:t>bettter</a:t>
            </a:r>
            <a:r>
              <a:rPr lang="en-GB" dirty="0" smtClean="0"/>
              <a:t> results than in literature.				</a:t>
            </a:r>
            <a:r>
              <a:rPr lang="en-GB" dirty="0" smtClean="0">
                <a:solidFill>
                  <a:srgbClr val="800000"/>
                </a:solidFill>
              </a:rPr>
              <a:t>D4.5</a:t>
            </a:r>
          </a:p>
        </p:txBody>
      </p:sp>
      <p:pic>
        <p:nvPicPr>
          <p:cNvPr id="9" name="Imagen 8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" t="7156" r="45382"/>
          <a:stretch/>
        </p:blipFill>
        <p:spPr bwMode="auto">
          <a:xfrm>
            <a:off x="6588224" y="1484784"/>
            <a:ext cx="2351776" cy="237221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804248" y="1556792"/>
            <a:ext cx="10801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marL="0" indent="0"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dirty="0" smtClean="0">
                <a:solidFill>
                  <a:schemeClr val="bg1"/>
                </a:solidFill>
              </a:rPr>
              <a:t>Ag</a:t>
            </a:r>
            <a:r>
              <a:rPr lang="en-US" sz="2000" baseline="-25000" dirty="0" smtClean="0">
                <a:solidFill>
                  <a:schemeClr val="bg1"/>
                </a:solidFill>
              </a:rPr>
              <a:t>2</a:t>
            </a:r>
            <a:r>
              <a:rPr lang="en-US" sz="2000" dirty="0" smtClean="0">
                <a:solidFill>
                  <a:schemeClr val="bg1"/>
                </a:solidFill>
              </a:rPr>
              <a:t>Se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548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3200" dirty="0" smtClean="0"/>
              <a:t>Task 4.5 </a:t>
            </a:r>
            <a:r>
              <a:rPr lang="es-ES_tradnl" sz="3200" dirty="0" err="1" smtClean="0"/>
              <a:t>Fabrication</a:t>
            </a:r>
            <a:r>
              <a:rPr lang="es-ES_tradnl" sz="3200" dirty="0" smtClean="0"/>
              <a:t> of </a:t>
            </a:r>
            <a:r>
              <a:rPr lang="es-ES_tradnl" sz="3200" dirty="0" err="1" smtClean="0"/>
              <a:t>Photodetector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6" name="Rectangle 20"/>
          <p:cNvSpPr/>
          <p:nvPr/>
        </p:nvSpPr>
        <p:spPr>
          <a:xfrm>
            <a:off x="179512" y="4365104"/>
            <a:ext cx="8784976" cy="1477328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 err="1" smtClean="0"/>
              <a:t>Microgap</a:t>
            </a:r>
            <a:r>
              <a:rPr lang="en-GB" dirty="0" smtClean="0"/>
              <a:t> photoconductors were fabricated with reproducible electro-optical data after encapsulation: </a:t>
            </a:r>
            <a:r>
              <a:rPr lang="en-GB" dirty="0" err="1" smtClean="0"/>
              <a:t>responsivities</a:t>
            </a:r>
            <a:r>
              <a:rPr lang="en-GB" dirty="0" smtClean="0"/>
              <a:t> higher than 0.1 A/W at 1.3/1.5 </a:t>
            </a:r>
            <a:r>
              <a:rPr lang="en-GB" dirty="0" smtClean="0">
                <a:latin typeface="Symbol" charset="2"/>
                <a:cs typeface="Symbol" charset="2"/>
              </a:rPr>
              <a:t>m</a:t>
            </a:r>
            <a:r>
              <a:rPr lang="en-GB" dirty="0" smtClean="0"/>
              <a:t>m under reasonably low bias voltage (depending on gap distance), but R decreases with incident power, contrary to the case of photodiodes.</a:t>
            </a:r>
          </a:p>
          <a:p>
            <a:r>
              <a:rPr lang="en-GB" dirty="0" smtClean="0"/>
              <a:t>								            </a:t>
            </a:r>
            <a:r>
              <a:rPr lang="en-GB" dirty="0" smtClean="0">
                <a:solidFill>
                  <a:srgbClr val="800000"/>
                </a:solidFill>
              </a:rPr>
              <a:t>D4.5</a:t>
            </a:r>
          </a:p>
        </p:txBody>
      </p:sp>
      <p:pic>
        <p:nvPicPr>
          <p:cNvPr id="11" name="Imagen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0529" y="1772816"/>
            <a:ext cx="2160240" cy="144016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ángulo 15"/>
          <p:cNvSpPr/>
          <p:nvPr/>
        </p:nvSpPr>
        <p:spPr>
          <a:xfrm>
            <a:off x="107504" y="827420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20000"/>
              </a:spcAft>
            </a:pPr>
            <a:r>
              <a:rPr lang="en-US" dirty="0">
                <a:solidFill>
                  <a:srgbClr val="FF0000"/>
                </a:solidFill>
              </a:rPr>
              <a:t>Micro</a:t>
            </a:r>
            <a:r>
              <a:rPr lang="en-US" dirty="0" smtClean="0">
                <a:solidFill>
                  <a:srgbClr val="FF0000"/>
                </a:solidFill>
              </a:rPr>
              <a:t>-gap photoconductor  	</a:t>
            </a:r>
            <a:r>
              <a:rPr lang="en-US" dirty="0" smtClean="0">
                <a:solidFill>
                  <a:srgbClr val="0000FF"/>
                </a:solidFill>
              </a:rPr>
              <a:t>R ≈ 1 </a:t>
            </a:r>
            <a:r>
              <a:rPr lang="en-US" dirty="0">
                <a:solidFill>
                  <a:srgbClr val="0000FF"/>
                </a:solidFill>
              </a:rPr>
              <a:t>A/W </a:t>
            </a:r>
            <a:r>
              <a:rPr lang="en-US" dirty="0" smtClean="0">
                <a:solidFill>
                  <a:srgbClr val="0000FF"/>
                </a:solidFill>
              </a:rPr>
              <a:t>@ </a:t>
            </a:r>
            <a:r>
              <a:rPr lang="en-US" dirty="0">
                <a:solidFill>
                  <a:srgbClr val="0000FF"/>
                </a:solidFill>
              </a:rPr>
              <a:t>1.55 </a:t>
            </a:r>
            <a:r>
              <a:rPr lang="en-US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m</a:t>
            </a:r>
            <a:r>
              <a:rPr lang="en-US" dirty="0" smtClean="0">
                <a:solidFill>
                  <a:srgbClr val="0000FF"/>
                </a:solidFill>
              </a:rPr>
              <a:t>m </a:t>
            </a:r>
            <a:endParaRPr lang="en-US" dirty="0" smtClean="0">
              <a:solidFill>
                <a:srgbClr val="FF0000"/>
              </a:solidFill>
            </a:endParaRPr>
          </a:p>
        </p:txBody>
      </p:sp>
      <p:grpSp>
        <p:nvGrpSpPr>
          <p:cNvPr id="18" name="Agrupar 17"/>
          <p:cNvGrpSpPr/>
          <p:nvPr/>
        </p:nvGrpSpPr>
        <p:grpSpPr>
          <a:xfrm>
            <a:off x="1691680" y="1196752"/>
            <a:ext cx="3367525" cy="3048496"/>
            <a:chOff x="1763689" y="980728"/>
            <a:chExt cx="3367525" cy="3048496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63689" y="980728"/>
              <a:ext cx="3367525" cy="3048496"/>
            </a:xfrm>
            <a:prstGeom prst="rect">
              <a:avLst/>
            </a:prstGeom>
          </p:spPr>
        </p:pic>
        <p:cxnSp>
          <p:nvCxnSpPr>
            <p:cNvPr id="12" name="Conector recto 11"/>
            <p:cNvCxnSpPr/>
            <p:nvPr/>
          </p:nvCxnSpPr>
          <p:spPr bwMode="auto">
            <a:xfrm flipH="1">
              <a:off x="2267744" y="2204864"/>
              <a:ext cx="2736304" cy="0"/>
            </a:xfrm>
            <a:prstGeom prst="line">
              <a:avLst/>
            </a:prstGeom>
            <a:noFill/>
            <a:ln w="25400" cap="flat" cmpd="sng" algn="ctr">
              <a:solidFill>
                <a:schemeClr val="accent1">
                  <a:lumMod val="7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Conector recto 12"/>
            <p:cNvCxnSpPr/>
            <p:nvPr/>
          </p:nvCxnSpPr>
          <p:spPr bwMode="auto">
            <a:xfrm flipH="1">
              <a:off x="2267744" y="3429000"/>
              <a:ext cx="2736304" cy="0"/>
            </a:xfrm>
            <a:prstGeom prst="line">
              <a:avLst/>
            </a:prstGeom>
            <a:noFill/>
            <a:ln w="25400" cap="flat" cmpd="sng" algn="ctr">
              <a:solidFill>
                <a:schemeClr val="accent1">
                  <a:lumMod val="7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Rectángulo 13"/>
            <p:cNvSpPr/>
            <p:nvPr/>
          </p:nvSpPr>
          <p:spPr>
            <a:xfrm>
              <a:off x="3491880" y="2996952"/>
              <a:ext cx="14414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ct val="20000"/>
                </a:spcAft>
              </a:pPr>
              <a:r>
                <a:rPr lang="en-US" dirty="0">
                  <a:solidFill>
                    <a:srgbClr val="FF0000"/>
                  </a:solidFill>
                </a:rPr>
                <a:t>R &gt; 0.1 A/W</a:t>
              </a: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2339752" y="2204864"/>
              <a:ext cx="12490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ct val="20000"/>
                </a:spcAft>
              </a:pPr>
              <a:r>
                <a:rPr lang="en-US" dirty="0">
                  <a:solidFill>
                    <a:srgbClr val="FF0000"/>
                  </a:solidFill>
                </a:rPr>
                <a:t>R &gt; </a:t>
              </a:r>
              <a:r>
                <a:rPr lang="en-US" dirty="0" smtClean="0">
                  <a:solidFill>
                    <a:srgbClr val="FF0000"/>
                  </a:solidFill>
                </a:rPr>
                <a:t>1 </a:t>
              </a:r>
              <a:r>
                <a:rPr lang="en-US" dirty="0">
                  <a:solidFill>
                    <a:srgbClr val="FF0000"/>
                  </a:solidFill>
                </a:rPr>
                <a:t>A/W</a:t>
              </a:r>
            </a:p>
          </p:txBody>
        </p:sp>
      </p:grpSp>
      <p:grpSp>
        <p:nvGrpSpPr>
          <p:cNvPr id="19" name="Agrupar 18"/>
          <p:cNvGrpSpPr/>
          <p:nvPr/>
        </p:nvGrpSpPr>
        <p:grpSpPr>
          <a:xfrm>
            <a:off x="5004047" y="1196752"/>
            <a:ext cx="4063165" cy="3096344"/>
            <a:chOff x="5076056" y="980728"/>
            <a:chExt cx="4063165" cy="3096344"/>
          </a:xfrm>
        </p:grpSpPr>
        <p:pic>
          <p:nvPicPr>
            <p:cNvPr id="10" name="Imagen 9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980728"/>
              <a:ext cx="4063165" cy="30963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Rectángulo 1"/>
            <p:cNvSpPr/>
            <p:nvPr/>
          </p:nvSpPr>
          <p:spPr>
            <a:xfrm>
              <a:off x="7524328" y="1772816"/>
              <a:ext cx="14414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ct val="20000"/>
                </a:spcAft>
              </a:pPr>
              <a:r>
                <a:rPr lang="en-US" dirty="0">
                  <a:solidFill>
                    <a:srgbClr val="FF0000"/>
                  </a:solidFill>
                </a:rPr>
                <a:t>R &gt; 0.1 A/W</a:t>
              </a:r>
            </a:p>
          </p:txBody>
        </p:sp>
        <p:cxnSp>
          <p:nvCxnSpPr>
            <p:cNvPr id="17" name="Conector recto 16"/>
            <p:cNvCxnSpPr/>
            <p:nvPr/>
          </p:nvCxnSpPr>
          <p:spPr bwMode="auto">
            <a:xfrm flipH="1">
              <a:off x="5652120" y="2216622"/>
              <a:ext cx="3240360" cy="0"/>
            </a:xfrm>
            <a:prstGeom prst="line">
              <a:avLst/>
            </a:prstGeom>
            <a:noFill/>
            <a:ln w="25400" cap="flat" cmpd="sng" algn="ctr">
              <a:solidFill>
                <a:schemeClr val="accent1">
                  <a:lumMod val="7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247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3200" dirty="0" smtClean="0"/>
              <a:t>Task 4.5 </a:t>
            </a:r>
            <a:r>
              <a:rPr lang="es-ES_tradnl" sz="3200" dirty="0" err="1" smtClean="0"/>
              <a:t>Fabrication</a:t>
            </a:r>
            <a:r>
              <a:rPr lang="es-ES_tradnl" sz="3200" dirty="0" smtClean="0"/>
              <a:t> of </a:t>
            </a:r>
            <a:r>
              <a:rPr lang="es-ES_tradnl" sz="3200" dirty="0" err="1" smtClean="0"/>
              <a:t>Photodetector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6" name="Rectangle 20"/>
          <p:cNvSpPr/>
          <p:nvPr/>
        </p:nvSpPr>
        <p:spPr>
          <a:xfrm>
            <a:off x="179512" y="4471952"/>
            <a:ext cx="8784976" cy="1477328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 err="1" smtClean="0"/>
              <a:t>Nanogap</a:t>
            </a:r>
            <a:r>
              <a:rPr lang="en-GB" dirty="0" smtClean="0"/>
              <a:t> devices were fabricated on Si/SiO</a:t>
            </a:r>
            <a:r>
              <a:rPr lang="en-GB" baseline="-25000" dirty="0" smtClean="0"/>
              <a:t>2</a:t>
            </a:r>
            <a:r>
              <a:rPr lang="en-GB" dirty="0" smtClean="0"/>
              <a:t>, but Al 2 </a:t>
            </a:r>
            <a:r>
              <a:rPr lang="en-GB" dirty="0" smtClean="0">
                <a:latin typeface="Symbol" charset="2"/>
                <a:cs typeface="Symbol" charset="2"/>
              </a:rPr>
              <a:t>m</a:t>
            </a:r>
            <a:r>
              <a:rPr lang="en-GB" dirty="0" smtClean="0"/>
              <a:t>m-wide electrodes exhibited cracks in more than 80 % of devices. Previous functionalization of the surface was made to assure QD stacking in the </a:t>
            </a:r>
            <a:r>
              <a:rPr lang="en-GB" dirty="0" err="1" smtClean="0"/>
              <a:t>nanogap</a:t>
            </a:r>
            <a:r>
              <a:rPr lang="en-GB" dirty="0" smtClean="0"/>
              <a:t>. </a:t>
            </a:r>
            <a:r>
              <a:rPr lang="en-GB" dirty="0"/>
              <a:t>			</a:t>
            </a:r>
            <a:r>
              <a:rPr lang="en-GB" dirty="0" smtClean="0"/>
              <a:t>			</a:t>
            </a:r>
          </a:p>
          <a:p>
            <a:r>
              <a:rPr lang="en-GB" dirty="0">
                <a:solidFill>
                  <a:srgbClr val="800000"/>
                </a:solidFill>
              </a:rPr>
              <a:t>	</a:t>
            </a:r>
            <a:r>
              <a:rPr lang="en-GB" dirty="0" smtClean="0">
                <a:solidFill>
                  <a:srgbClr val="800000"/>
                </a:solidFill>
              </a:rPr>
              <a:t>							            D4.5</a:t>
            </a:r>
          </a:p>
        </p:txBody>
      </p:sp>
      <p:grpSp>
        <p:nvGrpSpPr>
          <p:cNvPr id="2" name="Agrupar 1"/>
          <p:cNvGrpSpPr/>
          <p:nvPr/>
        </p:nvGrpSpPr>
        <p:grpSpPr>
          <a:xfrm>
            <a:off x="683568" y="2204864"/>
            <a:ext cx="3672408" cy="2088232"/>
            <a:chOff x="683568" y="2132856"/>
            <a:chExt cx="3672408" cy="2088232"/>
          </a:xfrm>
        </p:grpSpPr>
        <p:pic>
          <p:nvPicPr>
            <p:cNvPr id="8" name="Imagen 7"/>
            <p:cNvPicPr/>
            <p:nvPr/>
          </p:nvPicPr>
          <p:blipFill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2348880"/>
              <a:ext cx="3672408" cy="18722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Elipse 2"/>
            <p:cNvSpPr/>
            <p:nvPr/>
          </p:nvSpPr>
          <p:spPr bwMode="auto">
            <a:xfrm>
              <a:off x="2267744" y="2864694"/>
              <a:ext cx="504056" cy="648072"/>
            </a:xfrm>
            <a:prstGeom prst="ellipse">
              <a:avLst/>
            </a:prstGeom>
            <a:noFill/>
            <a:ln w="254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69875" algn="l"/>
                  <a:tab pos="358775" algn="l"/>
                  <a:tab pos="719138" algn="l"/>
                  <a:tab pos="1077913" algn="l"/>
                  <a:tab pos="1436688" algn="l"/>
                  <a:tab pos="1795463" algn="l"/>
                  <a:tab pos="2155825" algn="l"/>
                  <a:tab pos="2514600" algn="l"/>
                  <a:tab pos="2873375" algn="l"/>
                  <a:tab pos="3233738" algn="l"/>
                  <a:tab pos="3584575" algn="l"/>
                  <a:tab pos="6457950" algn="l"/>
                </a:tabLst>
              </a:pPr>
              <a:endParaRPr kumimoji="0" lang="es-E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7" name="Conector recto 6"/>
            <p:cNvCxnSpPr>
              <a:endCxn id="3" idx="2"/>
            </p:cNvCxnSpPr>
            <p:nvPr/>
          </p:nvCxnSpPr>
          <p:spPr bwMode="auto">
            <a:xfrm>
              <a:off x="1835696" y="2132856"/>
              <a:ext cx="432048" cy="1055874"/>
            </a:xfrm>
            <a:prstGeom prst="line">
              <a:avLst/>
            </a:prstGeom>
            <a:noFill/>
            <a:ln w="254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Conector recto 12"/>
            <p:cNvCxnSpPr/>
            <p:nvPr/>
          </p:nvCxnSpPr>
          <p:spPr bwMode="auto">
            <a:xfrm flipH="1">
              <a:off x="2771800" y="2132856"/>
              <a:ext cx="927720" cy="1152128"/>
            </a:xfrm>
            <a:prstGeom prst="line">
              <a:avLst/>
            </a:prstGeom>
            <a:noFill/>
            <a:ln w="254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9" name="Imagen 8"/>
          <p:cNvPicPr/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66" t="21865" r="43380" b="57655"/>
          <a:stretch/>
        </p:blipFill>
        <p:spPr bwMode="auto">
          <a:xfrm>
            <a:off x="1691680" y="1124744"/>
            <a:ext cx="2088232" cy="129614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ángulo 11"/>
          <p:cNvSpPr/>
          <p:nvPr/>
        </p:nvSpPr>
        <p:spPr>
          <a:xfrm>
            <a:off x="107504" y="764704"/>
            <a:ext cx="3634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ct val="20000"/>
              </a:spcAft>
            </a:pPr>
            <a:r>
              <a:rPr lang="en-US" dirty="0" smtClean="0">
                <a:solidFill>
                  <a:srgbClr val="FF0000"/>
                </a:solidFill>
              </a:rPr>
              <a:t>Nano-gap fabricated on Si/SiO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4824029" y="656695"/>
            <a:ext cx="3240358" cy="3888430"/>
          </a:xfrm>
          <a:prstGeom prst="rect">
            <a:avLst/>
          </a:prstGeom>
        </p:spPr>
      </p:pic>
      <p:sp>
        <p:nvSpPr>
          <p:cNvPr id="17" name="Elipse 16"/>
          <p:cNvSpPr/>
          <p:nvPr/>
        </p:nvSpPr>
        <p:spPr bwMode="auto">
          <a:xfrm>
            <a:off x="2555776" y="2852936"/>
            <a:ext cx="914400" cy="914400"/>
          </a:xfrm>
          <a:prstGeom prst="ellipse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358775" algn="l"/>
                <a:tab pos="719138" algn="l"/>
                <a:tab pos="1077913" algn="l"/>
                <a:tab pos="1436688" algn="l"/>
                <a:tab pos="1795463" algn="l"/>
                <a:tab pos="2155825" algn="l"/>
                <a:tab pos="2514600" algn="l"/>
                <a:tab pos="2873375" algn="l"/>
                <a:tab pos="3233738" algn="l"/>
                <a:tab pos="3584575" algn="l"/>
                <a:tab pos="6457950" algn="l"/>
              </a:tabLst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675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971550" y="1484313"/>
            <a:ext cx="7776914" cy="33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Tx/>
              <a:buAutoNum type="arabicPeriod"/>
            </a:pPr>
            <a:r>
              <a:rPr lang="en-US" sz="2000" dirty="0" smtClean="0"/>
              <a:t>WP4 </a:t>
            </a:r>
            <a:r>
              <a:rPr lang="en-US" sz="2000" dirty="0"/>
              <a:t>Position in </a:t>
            </a:r>
            <a:r>
              <a:rPr lang="en-US" sz="2000" dirty="0" smtClean="0"/>
              <a:t>Project</a:t>
            </a:r>
            <a:endParaRPr lang="en-US" sz="2000" dirty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Tx/>
              <a:buAutoNum type="arabicPeriod"/>
            </a:pPr>
            <a:r>
              <a:rPr lang="en-US" sz="2000" dirty="0" smtClean="0"/>
              <a:t>Objectives</a:t>
            </a:r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Tx/>
              <a:buAutoNum type="arabicPeriod"/>
            </a:pPr>
            <a:r>
              <a:rPr lang="en-US" sz="2000" dirty="0" smtClean="0"/>
              <a:t>Tasks</a:t>
            </a:r>
            <a:endParaRPr lang="en-US" sz="2000" dirty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Tx/>
              <a:buAutoNum type="arabicPeriod"/>
            </a:pPr>
            <a:r>
              <a:rPr lang="en-US" sz="2000" dirty="0"/>
              <a:t>Milestones and </a:t>
            </a:r>
            <a:r>
              <a:rPr lang="en-US" sz="2000" dirty="0" smtClean="0"/>
              <a:t>Deliverables</a:t>
            </a:r>
            <a:endParaRPr lang="en-US" sz="2000" dirty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Tx/>
              <a:buAutoNum type="arabicPeriod"/>
            </a:pPr>
            <a:r>
              <a:rPr lang="en-US" sz="2000" dirty="0"/>
              <a:t>Status of </a:t>
            </a:r>
            <a:r>
              <a:rPr lang="en-US" sz="2000" dirty="0" smtClean="0"/>
              <a:t>Work</a:t>
            </a:r>
          </a:p>
          <a:p>
            <a:pPr marL="714375" lvl="1" indent="0"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dirty="0"/>
              <a:t>Task 4.3. Colloidal QDs for gain </a:t>
            </a:r>
          </a:p>
          <a:p>
            <a:pPr marL="714375" lvl="1" indent="0"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dirty="0"/>
              <a:t>Task 4.4. QD-based </a:t>
            </a:r>
            <a:r>
              <a:rPr lang="en-US" sz="2000" dirty="0" err="1"/>
              <a:t>Plasmonic</a:t>
            </a:r>
            <a:r>
              <a:rPr lang="en-US" sz="2000" dirty="0"/>
              <a:t> Amplifier</a:t>
            </a:r>
          </a:p>
          <a:p>
            <a:pPr marL="714375" lvl="1" indent="0"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dirty="0"/>
              <a:t>Task 4.5. QD-based </a:t>
            </a:r>
            <a:r>
              <a:rPr lang="en-US" sz="2000" dirty="0" err="1"/>
              <a:t>Photodetectors</a:t>
            </a:r>
            <a:endParaRPr lang="en-US" sz="2000" dirty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Tx/>
              <a:buAutoNum type="arabicPeriod"/>
            </a:pPr>
            <a:r>
              <a:rPr lang="en-US" sz="2000" dirty="0" smtClean="0"/>
              <a:t>Summary and Outlook </a:t>
            </a: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 smtClean="0"/>
              <a:t>Outline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3200" dirty="0" smtClean="0"/>
              <a:t>Task 4.5 </a:t>
            </a:r>
            <a:r>
              <a:rPr lang="es-ES_tradnl" sz="3200" dirty="0" err="1" smtClean="0"/>
              <a:t>Fabrication</a:t>
            </a:r>
            <a:r>
              <a:rPr lang="es-ES_tradnl" sz="3200" dirty="0" smtClean="0"/>
              <a:t> of </a:t>
            </a:r>
            <a:r>
              <a:rPr lang="es-ES_tradnl" sz="3200" dirty="0" err="1" smtClean="0"/>
              <a:t>Photodetector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7" name="Elipse 16"/>
          <p:cNvSpPr/>
          <p:nvPr/>
        </p:nvSpPr>
        <p:spPr bwMode="auto">
          <a:xfrm>
            <a:off x="2264278" y="2432646"/>
            <a:ext cx="914400" cy="914400"/>
          </a:xfrm>
          <a:prstGeom prst="ellipse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358775" algn="l"/>
                <a:tab pos="719138" algn="l"/>
                <a:tab pos="1077913" algn="l"/>
                <a:tab pos="1436688" algn="l"/>
                <a:tab pos="1795463" algn="l"/>
                <a:tab pos="2155825" algn="l"/>
                <a:tab pos="2514600" algn="l"/>
                <a:tab pos="2873375" algn="l"/>
                <a:tab pos="3233738" algn="l"/>
                <a:tab pos="3584575" algn="l"/>
                <a:tab pos="6457950" algn="l"/>
              </a:tabLst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95536" y="764704"/>
            <a:ext cx="7776864" cy="43204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  <a:buFont typeface="Wingdings" charset="0"/>
              <a:tabLst>
                <a:tab pos="269875" algn="l"/>
                <a:tab pos="357188" algn="l"/>
                <a:tab pos="715963" algn="l"/>
                <a:tab pos="1073150" algn="l"/>
                <a:tab pos="1431925" algn="l"/>
                <a:tab pos="1797050" algn="l"/>
                <a:tab pos="2154238" algn="l"/>
                <a:tab pos="2513013" algn="l"/>
                <a:tab pos="2870200" algn="l"/>
                <a:tab pos="3228975" algn="l"/>
                <a:tab pos="3586163" algn="l"/>
                <a:tab pos="3943350" algn="l"/>
                <a:tab pos="7537450" algn="l"/>
                <a:tab pos="7896225" algn="l"/>
              </a:tabLst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  <a:buChar char="–"/>
              <a:tabLst>
                <a:tab pos="269875" algn="l"/>
                <a:tab pos="357188" algn="l"/>
                <a:tab pos="715963" algn="l"/>
                <a:tab pos="1073150" algn="l"/>
                <a:tab pos="1431925" algn="l"/>
                <a:tab pos="1797050" algn="l"/>
                <a:tab pos="2154238" algn="l"/>
                <a:tab pos="2513013" algn="l"/>
                <a:tab pos="2870200" algn="l"/>
                <a:tab pos="3228975" algn="l"/>
                <a:tab pos="3586163" algn="l"/>
                <a:tab pos="3943350" algn="l"/>
                <a:tab pos="7537450" algn="l"/>
                <a:tab pos="7896225" algn="l"/>
              </a:tabLst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  <a:buChar char="•"/>
              <a:tabLst>
                <a:tab pos="269875" algn="l"/>
                <a:tab pos="357188" algn="l"/>
                <a:tab pos="715963" algn="l"/>
                <a:tab pos="1073150" algn="l"/>
                <a:tab pos="1431925" algn="l"/>
                <a:tab pos="1797050" algn="l"/>
                <a:tab pos="2154238" algn="l"/>
                <a:tab pos="2513013" algn="l"/>
                <a:tab pos="2870200" algn="l"/>
                <a:tab pos="3228975" algn="l"/>
                <a:tab pos="3586163" algn="l"/>
                <a:tab pos="3943350" algn="l"/>
                <a:tab pos="7537450" algn="l"/>
                <a:tab pos="7896225" algn="l"/>
              </a:tabLst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  <a:buChar char="–"/>
              <a:tabLst>
                <a:tab pos="269875" algn="l"/>
                <a:tab pos="357188" algn="l"/>
                <a:tab pos="715963" algn="l"/>
                <a:tab pos="1073150" algn="l"/>
                <a:tab pos="1431925" algn="l"/>
                <a:tab pos="1797050" algn="l"/>
                <a:tab pos="2154238" algn="l"/>
                <a:tab pos="2513013" algn="l"/>
                <a:tab pos="2870200" algn="l"/>
                <a:tab pos="3228975" algn="l"/>
                <a:tab pos="3586163" algn="l"/>
                <a:tab pos="3943350" algn="l"/>
                <a:tab pos="7537450" algn="l"/>
                <a:tab pos="7896225" algn="l"/>
              </a:tabLst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  <a:buChar char="»"/>
              <a:tabLst>
                <a:tab pos="269875" algn="l"/>
                <a:tab pos="357188" algn="l"/>
                <a:tab pos="715963" algn="l"/>
                <a:tab pos="1073150" algn="l"/>
                <a:tab pos="1431925" algn="l"/>
                <a:tab pos="1797050" algn="l"/>
                <a:tab pos="2154238" algn="l"/>
                <a:tab pos="2513013" algn="l"/>
                <a:tab pos="2870200" algn="l"/>
                <a:tab pos="3228975" algn="l"/>
                <a:tab pos="3586163" algn="l"/>
                <a:tab pos="3943350" algn="l"/>
                <a:tab pos="7537450" algn="l"/>
                <a:tab pos="7896225" algn="l"/>
              </a:tabLst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  <a:buChar char="»"/>
              <a:tabLst>
                <a:tab pos="269875" algn="l"/>
                <a:tab pos="357188" algn="l"/>
                <a:tab pos="715963" algn="l"/>
                <a:tab pos="1073150" algn="l"/>
                <a:tab pos="1431925" algn="l"/>
                <a:tab pos="1797050" algn="l"/>
                <a:tab pos="2154238" algn="l"/>
                <a:tab pos="2513013" algn="l"/>
                <a:tab pos="2870200" algn="l"/>
                <a:tab pos="3228975" algn="l"/>
                <a:tab pos="3586163" algn="l"/>
                <a:tab pos="3943350" algn="l"/>
                <a:tab pos="7537450" algn="l"/>
                <a:tab pos="7896225" algn="l"/>
              </a:tabLs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  <a:buChar char="»"/>
              <a:tabLst>
                <a:tab pos="269875" algn="l"/>
                <a:tab pos="357188" algn="l"/>
                <a:tab pos="715963" algn="l"/>
                <a:tab pos="1073150" algn="l"/>
                <a:tab pos="1431925" algn="l"/>
                <a:tab pos="1797050" algn="l"/>
                <a:tab pos="2154238" algn="l"/>
                <a:tab pos="2513013" algn="l"/>
                <a:tab pos="2870200" algn="l"/>
                <a:tab pos="3228975" algn="l"/>
                <a:tab pos="3586163" algn="l"/>
                <a:tab pos="3943350" algn="l"/>
                <a:tab pos="7537450" algn="l"/>
                <a:tab pos="7896225" algn="l"/>
              </a:tabLs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  <a:buChar char="»"/>
              <a:tabLst>
                <a:tab pos="269875" algn="l"/>
                <a:tab pos="357188" algn="l"/>
                <a:tab pos="715963" algn="l"/>
                <a:tab pos="1073150" algn="l"/>
                <a:tab pos="1431925" algn="l"/>
                <a:tab pos="1797050" algn="l"/>
                <a:tab pos="2154238" algn="l"/>
                <a:tab pos="2513013" algn="l"/>
                <a:tab pos="2870200" algn="l"/>
                <a:tab pos="3228975" algn="l"/>
                <a:tab pos="3586163" algn="l"/>
                <a:tab pos="3943350" algn="l"/>
                <a:tab pos="7537450" algn="l"/>
                <a:tab pos="7896225" algn="l"/>
              </a:tabLs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  <a:buChar char="»"/>
              <a:tabLst>
                <a:tab pos="269875" algn="l"/>
                <a:tab pos="357188" algn="l"/>
                <a:tab pos="715963" algn="l"/>
                <a:tab pos="1073150" algn="l"/>
                <a:tab pos="1431925" algn="l"/>
                <a:tab pos="1797050" algn="l"/>
                <a:tab pos="2154238" algn="l"/>
                <a:tab pos="2513013" algn="l"/>
                <a:tab pos="2870200" algn="l"/>
                <a:tab pos="3228975" algn="l"/>
                <a:tab pos="3586163" algn="l"/>
                <a:tab pos="3943350" algn="l"/>
                <a:tab pos="7537450" algn="l"/>
                <a:tab pos="7896225" algn="l"/>
              </a:tabLs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err="1" smtClean="0">
                <a:solidFill>
                  <a:srgbClr val="FF0000"/>
                </a:solidFill>
              </a:rPr>
              <a:t>Ge</a:t>
            </a:r>
            <a:r>
              <a:rPr lang="en-US" dirty="0" smtClean="0">
                <a:solidFill>
                  <a:srgbClr val="FF0000"/>
                </a:solidFill>
              </a:rPr>
              <a:t>-detector arrays as contingency plan for demonstrator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6" name="Picture 3"/>
          <p:cNvPicPr>
            <a:picLocks noChangeAspect="1"/>
          </p:cNvPicPr>
          <p:nvPr/>
        </p:nvPicPr>
        <p:blipFill rotWithShape="1">
          <a:blip r:embed="rId3"/>
          <a:srcRect b="50055"/>
          <a:stretch/>
        </p:blipFill>
        <p:spPr>
          <a:xfrm>
            <a:off x="1139367" y="2072606"/>
            <a:ext cx="3065483" cy="1474541"/>
          </a:xfrm>
          <a:prstGeom prst="rect">
            <a:avLst/>
          </a:prstGeom>
        </p:spPr>
      </p:pic>
      <p:sp>
        <p:nvSpPr>
          <p:cNvPr id="18" name="TextBox 4"/>
          <p:cNvSpPr txBox="1"/>
          <p:nvPr/>
        </p:nvSpPr>
        <p:spPr>
          <a:xfrm>
            <a:off x="323528" y="1115452"/>
            <a:ext cx="8135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220060"/>
                </a:solidFill>
                <a:latin typeface="Arial" charset="0"/>
                <a:ea typeface="ＭＳ Ｐゴシック" charset="0"/>
              </a:rPr>
              <a:t>Two designs evaluated – Grating coupler pitch matched to demonstrator</a:t>
            </a:r>
          </a:p>
        </p:txBody>
      </p:sp>
      <p:sp>
        <p:nvSpPr>
          <p:cNvPr id="19" name="TextBox 5"/>
          <p:cNvSpPr txBox="1"/>
          <p:nvPr/>
        </p:nvSpPr>
        <p:spPr>
          <a:xfrm>
            <a:off x="1473576" y="1496542"/>
            <a:ext cx="256161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220060"/>
                </a:solidFill>
                <a:latin typeface="Arial" charset="0"/>
                <a:ea typeface="ＭＳ Ｐゴシック" charset="0"/>
              </a:rPr>
              <a:t>Lateral PIN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220060"/>
                </a:solidFill>
                <a:latin typeface="Arial" charset="0"/>
                <a:ea typeface="ＭＳ Ｐゴシック" charset="0"/>
              </a:rPr>
              <a:t>(medium BW, R=0.9A/W)</a:t>
            </a:r>
          </a:p>
        </p:txBody>
      </p:sp>
      <p:pic>
        <p:nvPicPr>
          <p:cNvPr id="20" name="Picture 8"/>
          <p:cNvPicPr>
            <a:picLocks noChangeAspect="1"/>
          </p:cNvPicPr>
          <p:nvPr/>
        </p:nvPicPr>
        <p:blipFill rotWithShape="1">
          <a:blip r:embed="rId4"/>
          <a:srcRect b="50032"/>
          <a:stretch/>
        </p:blipFill>
        <p:spPr>
          <a:xfrm>
            <a:off x="971600" y="3679586"/>
            <a:ext cx="3233250" cy="2410700"/>
          </a:xfrm>
          <a:prstGeom prst="rect">
            <a:avLst/>
          </a:prstGeom>
        </p:spPr>
      </p:pic>
      <p:pic>
        <p:nvPicPr>
          <p:cNvPr id="21" name="Picture 9"/>
          <p:cNvPicPr>
            <a:picLocks noChangeAspect="1"/>
          </p:cNvPicPr>
          <p:nvPr/>
        </p:nvPicPr>
        <p:blipFill rotWithShape="1">
          <a:blip r:embed="rId4"/>
          <a:srcRect t="49018"/>
          <a:stretch/>
        </p:blipFill>
        <p:spPr>
          <a:xfrm>
            <a:off x="4367276" y="3630612"/>
            <a:ext cx="3233250" cy="2459674"/>
          </a:xfrm>
          <a:prstGeom prst="rect">
            <a:avLst/>
          </a:prstGeom>
        </p:spPr>
      </p:pic>
      <p:pic>
        <p:nvPicPr>
          <p:cNvPr id="22" name="Picture 10"/>
          <p:cNvPicPr>
            <a:picLocks noChangeAspect="1"/>
          </p:cNvPicPr>
          <p:nvPr/>
        </p:nvPicPr>
        <p:blipFill rotWithShape="1">
          <a:blip r:embed="rId3"/>
          <a:srcRect t="49722"/>
          <a:stretch/>
        </p:blipFill>
        <p:spPr>
          <a:xfrm>
            <a:off x="4640542" y="2062785"/>
            <a:ext cx="3065483" cy="1484362"/>
          </a:xfrm>
          <a:prstGeom prst="rect">
            <a:avLst/>
          </a:prstGeom>
        </p:spPr>
      </p:pic>
      <p:sp>
        <p:nvSpPr>
          <p:cNvPr id="23" name="TextBox 11"/>
          <p:cNvSpPr txBox="1"/>
          <p:nvPr/>
        </p:nvSpPr>
        <p:spPr>
          <a:xfrm>
            <a:off x="5072590" y="1496542"/>
            <a:ext cx="220795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220060"/>
                </a:solidFill>
                <a:latin typeface="Arial" charset="0"/>
                <a:ea typeface="ＭＳ Ｐゴシック" charset="0"/>
              </a:rPr>
              <a:t>Vertical PIN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220060"/>
                </a:solidFill>
                <a:latin typeface="Arial" charset="0"/>
                <a:ea typeface="ＭＳ Ｐゴシック" charset="0"/>
              </a:rPr>
              <a:t>(high BW, R=0.5A/W)</a:t>
            </a:r>
          </a:p>
        </p:txBody>
      </p:sp>
      <p:sp>
        <p:nvSpPr>
          <p:cNvPr id="24" name="Rounded Rectangle 6"/>
          <p:cNvSpPr/>
          <p:nvPr/>
        </p:nvSpPr>
        <p:spPr bwMode="auto">
          <a:xfrm>
            <a:off x="4367276" y="1496542"/>
            <a:ext cx="3610325" cy="4610725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358775" algn="l"/>
                <a:tab pos="719138" algn="l"/>
                <a:tab pos="1077913" algn="l"/>
                <a:tab pos="1436688" algn="l"/>
                <a:tab pos="1795463" algn="l"/>
                <a:tab pos="2155825" algn="l"/>
                <a:tab pos="2514600" algn="l"/>
                <a:tab pos="2873375" algn="l"/>
                <a:tab pos="3233738" algn="l"/>
                <a:tab pos="3584575" algn="l"/>
                <a:tab pos="6457950" algn="l"/>
              </a:tabLst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Box 7"/>
          <p:cNvSpPr txBox="1"/>
          <p:nvPr/>
        </p:nvSpPr>
        <p:spPr>
          <a:xfrm>
            <a:off x="7263927" y="5600106"/>
            <a:ext cx="1700561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Selected for demonstrator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102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 smtClean="0"/>
              <a:t>Summary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07504" y="764704"/>
            <a:ext cx="8928992" cy="4708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ea typeface="ＭＳ Ｐゴシック" pitchFamily="34" charset="-128"/>
              </a:rPr>
              <a:t>Amplification/lasing devices based on QDs:</a:t>
            </a:r>
          </a:p>
          <a:p>
            <a:endParaRPr lang="en-GB" sz="1600" dirty="0">
              <a:ea typeface="ＭＳ Ｐゴシック" pitchFamily="34" charset="-128"/>
            </a:endParaRPr>
          </a:p>
          <a:p>
            <a:pPr marL="285750" indent="-285750">
              <a:buFontTx/>
              <a:buChar char="-"/>
            </a:pPr>
            <a:r>
              <a:rPr lang="en-GB" sz="1600" b="0" dirty="0" smtClean="0"/>
              <a:t>Identified material with gain at 1.55 </a:t>
            </a:r>
            <a:r>
              <a:rPr lang="en-GB" sz="1600" b="0" dirty="0" smtClean="0">
                <a:latin typeface="Symbol" charset="2"/>
                <a:cs typeface="Symbol" charset="2"/>
              </a:rPr>
              <a:t>m</a:t>
            </a:r>
            <a:r>
              <a:rPr lang="en-GB" sz="1600" b="0" dirty="0" smtClean="0"/>
              <a:t>m: </a:t>
            </a:r>
            <a:r>
              <a:rPr lang="en-GB" sz="1600" b="0" dirty="0" err="1" smtClean="0"/>
              <a:t>HgTe</a:t>
            </a:r>
            <a:r>
              <a:rPr lang="en-GB" sz="1600" b="0" dirty="0" smtClean="0"/>
              <a:t> QDs. In </a:t>
            </a:r>
            <a:r>
              <a:rPr lang="en-GB" sz="1600" b="0" dirty="0"/>
              <a:t>thin film </a:t>
            </a:r>
            <a:r>
              <a:rPr lang="en-GB" sz="1600" b="0" dirty="0" smtClean="0"/>
              <a:t>phase still showed gain but with reduced performance that was attributed </a:t>
            </a:r>
            <a:r>
              <a:rPr lang="en-GB" sz="1600" b="0" dirty="0"/>
              <a:t>to </a:t>
            </a:r>
            <a:r>
              <a:rPr lang="en-GB" sz="1600" b="0" dirty="0" smtClean="0"/>
              <a:t>clustering of </a:t>
            </a:r>
            <a:r>
              <a:rPr lang="en-GB" sz="1600" b="0" dirty="0"/>
              <a:t>QDs</a:t>
            </a:r>
            <a:r>
              <a:rPr lang="en-GB" sz="1600" b="0" dirty="0" smtClean="0"/>
              <a:t>. </a:t>
            </a:r>
          </a:p>
          <a:p>
            <a:pPr marL="285750" indent="-285750">
              <a:buFontTx/>
              <a:buChar char="-"/>
            </a:pPr>
            <a:r>
              <a:rPr lang="en-GB" sz="1600" b="0" dirty="0" err="1" smtClean="0"/>
              <a:t>CdSe</a:t>
            </a:r>
            <a:r>
              <a:rPr lang="en-GB" sz="1600" b="0" dirty="0" smtClean="0"/>
              <a:t>/</a:t>
            </a:r>
            <a:r>
              <a:rPr lang="en-GB" sz="1600" b="0" dirty="0" err="1" smtClean="0"/>
              <a:t>CdS</a:t>
            </a:r>
            <a:r>
              <a:rPr lang="en-GB" sz="1600" b="0" dirty="0" smtClean="0"/>
              <a:t> (thick shell) QDs is a new engineered base material for gain even in solid state. With these QDs lasing and amplification was demonstrated when embedded in </a:t>
            </a:r>
            <a:r>
              <a:rPr lang="en-GB" sz="1600" b="0" dirty="0" err="1" smtClean="0"/>
              <a:t>SiN</a:t>
            </a:r>
            <a:r>
              <a:rPr lang="en-GB" sz="1600" b="0" dirty="0" smtClean="0"/>
              <a:t> </a:t>
            </a:r>
            <a:r>
              <a:rPr lang="en-GB" sz="1600" b="0" dirty="0" err="1" smtClean="0"/>
              <a:t>microdisk</a:t>
            </a:r>
            <a:r>
              <a:rPr lang="en-GB" sz="1600" b="0" dirty="0" smtClean="0"/>
              <a:t> resonators and waveguides, respectively. </a:t>
            </a:r>
          </a:p>
          <a:p>
            <a:pPr marL="285750" indent="-285750">
              <a:buFontTx/>
              <a:buChar char="-"/>
            </a:pPr>
            <a:r>
              <a:rPr lang="en-GB" sz="1600" b="0" dirty="0" smtClean="0"/>
              <a:t>The propagation length of short</a:t>
            </a:r>
            <a:r>
              <a:rPr lang="en-GB" sz="1600" b="0" dirty="0"/>
              <a:t>-range </a:t>
            </a:r>
            <a:r>
              <a:rPr lang="en-GB" sz="1600" b="0" dirty="0" smtClean="0"/>
              <a:t>SPP increases notably </a:t>
            </a:r>
            <a:r>
              <a:rPr lang="en-GB" sz="1600" b="0" dirty="0"/>
              <a:t>by the decreasing the width of the metal waveguide in agreement with </a:t>
            </a:r>
            <a:r>
              <a:rPr lang="en-GB" sz="1600" b="0" dirty="0" smtClean="0"/>
              <a:t>calculations, both at visible (</a:t>
            </a:r>
            <a:r>
              <a:rPr lang="en-GB" sz="1600" b="0" dirty="0" err="1" smtClean="0"/>
              <a:t>CdSe</a:t>
            </a:r>
            <a:r>
              <a:rPr lang="en-GB" sz="1600" b="0" dirty="0" smtClean="0"/>
              <a:t> QDs) and infrared (</a:t>
            </a:r>
            <a:r>
              <a:rPr lang="en-GB" sz="1600" b="0" dirty="0" err="1" smtClean="0"/>
              <a:t>HgTe</a:t>
            </a:r>
            <a:r>
              <a:rPr lang="en-GB" sz="1600" b="0" dirty="0"/>
              <a:t> </a:t>
            </a:r>
            <a:r>
              <a:rPr lang="en-GB" sz="1600" b="0" dirty="0" smtClean="0"/>
              <a:t>QDs) wavelengths.</a:t>
            </a:r>
            <a:r>
              <a:rPr lang="en-GB" sz="1600" b="0" dirty="0"/>
              <a:t> </a:t>
            </a:r>
            <a:r>
              <a:rPr lang="en-GB" sz="1600" b="0" dirty="0" smtClean="0"/>
              <a:t>Only </a:t>
            </a:r>
            <a:r>
              <a:rPr lang="en-GB" sz="1600" b="0" dirty="0" err="1" smtClean="0"/>
              <a:t>CdSe</a:t>
            </a:r>
            <a:r>
              <a:rPr lang="en-GB" sz="1600" b="0" dirty="0" smtClean="0"/>
              <a:t> demonstrated an increase of L</a:t>
            </a:r>
            <a:r>
              <a:rPr lang="en-GB" sz="1600" b="0" baseline="-25000" dirty="0" smtClean="0"/>
              <a:t>P</a:t>
            </a:r>
            <a:r>
              <a:rPr lang="en-GB" sz="1600" b="0" dirty="0" smtClean="0"/>
              <a:t> under pumping. </a:t>
            </a:r>
          </a:p>
          <a:p>
            <a:endParaRPr lang="en-GB" sz="1400" b="0" dirty="0">
              <a:ea typeface="ＭＳ Ｐゴシック" pitchFamily="34" charset="-128"/>
            </a:endParaRPr>
          </a:p>
          <a:p>
            <a:r>
              <a:rPr lang="en-GB" sz="1600" dirty="0" err="1">
                <a:ea typeface="ＭＳ Ｐゴシック" pitchFamily="34" charset="-128"/>
              </a:rPr>
              <a:t>Photodetector</a:t>
            </a:r>
            <a:r>
              <a:rPr lang="en-GB" sz="1600" dirty="0">
                <a:ea typeface="ＭＳ Ｐゴシック" pitchFamily="34" charset="-128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GB" sz="1600" b="0" dirty="0" smtClean="0">
                <a:ea typeface="ＭＳ Ｐゴシック" pitchFamily="34" charset="-128"/>
              </a:rPr>
              <a:t>Optimized solution processing technology for </a:t>
            </a:r>
            <a:r>
              <a:rPr lang="en-GB" sz="1600" b="0" dirty="0">
                <a:ea typeface="ＭＳ Ｐゴシック" pitchFamily="34" charset="-128"/>
              </a:rPr>
              <a:t>the reproducible </a:t>
            </a:r>
            <a:r>
              <a:rPr lang="en-GB" sz="1600" b="0" dirty="0" smtClean="0">
                <a:ea typeface="ＭＳ Ｐゴシック" pitchFamily="34" charset="-128"/>
              </a:rPr>
              <a:t>fabrication of </a:t>
            </a:r>
            <a:r>
              <a:rPr lang="en-GB" sz="1600" b="0" dirty="0" err="1" smtClean="0">
                <a:ea typeface="ＭＳ Ｐゴシック" pitchFamily="34" charset="-128"/>
              </a:rPr>
              <a:t>PbS</a:t>
            </a:r>
            <a:r>
              <a:rPr lang="en-GB" sz="1600" b="0" dirty="0" smtClean="0">
                <a:ea typeface="ＭＳ Ｐゴシック" pitchFamily="34" charset="-128"/>
              </a:rPr>
              <a:t>-QD </a:t>
            </a:r>
            <a:r>
              <a:rPr lang="en-GB" sz="1600" b="0" dirty="0" err="1" smtClean="0">
                <a:ea typeface="ＭＳ Ｐゴシック" pitchFamily="34" charset="-128"/>
              </a:rPr>
              <a:t>Schottky</a:t>
            </a:r>
            <a:r>
              <a:rPr lang="en-GB" sz="1600" b="0" dirty="0" smtClean="0">
                <a:ea typeface="ＭＳ Ｐゴシック" pitchFamily="34" charset="-128"/>
              </a:rPr>
              <a:t> </a:t>
            </a:r>
            <a:r>
              <a:rPr lang="en-GB" sz="1600" b="0" dirty="0" err="1" smtClean="0">
                <a:ea typeface="ＭＳ Ｐゴシック" pitchFamily="34" charset="-128"/>
              </a:rPr>
              <a:t>photodetectors</a:t>
            </a:r>
            <a:r>
              <a:rPr lang="en-GB" sz="1600" b="0" dirty="0" smtClean="0">
                <a:ea typeface="ＭＳ Ｐゴシック" pitchFamily="34" charset="-128"/>
              </a:rPr>
              <a:t> with </a:t>
            </a:r>
            <a:r>
              <a:rPr lang="en-GB" sz="1600" b="0" dirty="0" err="1" smtClean="0">
                <a:ea typeface="ＭＳ Ｐゴシック" pitchFamily="34" charset="-128"/>
              </a:rPr>
              <a:t>responsivities</a:t>
            </a:r>
            <a:r>
              <a:rPr lang="en-GB" sz="1600" b="0" dirty="0" smtClean="0">
                <a:ea typeface="ＭＳ Ｐゴシック" pitchFamily="34" charset="-128"/>
              </a:rPr>
              <a:t> &gt; 0.2 A/W @ 1.55 </a:t>
            </a:r>
            <a:r>
              <a:rPr lang="en-GB" sz="1600" b="0" dirty="0" smtClean="0">
                <a:latin typeface="Symbol" charset="2"/>
                <a:ea typeface="ＭＳ Ｐゴシック" pitchFamily="34" charset="-128"/>
                <a:cs typeface="Symbol" charset="2"/>
              </a:rPr>
              <a:t>m</a:t>
            </a:r>
            <a:r>
              <a:rPr lang="en-GB" sz="1600" b="0" dirty="0" smtClean="0">
                <a:ea typeface="ＭＳ Ｐゴシック" pitchFamily="34" charset="-128"/>
              </a:rPr>
              <a:t>m. </a:t>
            </a:r>
          </a:p>
          <a:p>
            <a:pPr marL="285750" indent="-285750">
              <a:buFontTx/>
              <a:buChar char="-"/>
            </a:pPr>
            <a:r>
              <a:rPr lang="en-GB" sz="1600" b="0" dirty="0" smtClean="0">
                <a:ea typeface="ＭＳ Ｐゴシック" pitchFamily="34" charset="-128"/>
              </a:rPr>
              <a:t>Reproducible </a:t>
            </a:r>
            <a:r>
              <a:rPr lang="en-GB" sz="1600" b="0" dirty="0">
                <a:ea typeface="ＭＳ Ｐゴシック" pitchFamily="34" charset="-128"/>
              </a:rPr>
              <a:t>fabrication of </a:t>
            </a:r>
            <a:r>
              <a:rPr lang="en-GB" sz="1600" b="0" dirty="0" err="1">
                <a:latin typeface="Symbol" charset="2"/>
                <a:ea typeface="ＭＳ Ｐゴシック" pitchFamily="34" charset="-128"/>
                <a:cs typeface="Symbol" charset="2"/>
              </a:rPr>
              <a:t>m</a:t>
            </a:r>
            <a:r>
              <a:rPr lang="en-GB" sz="1600" b="0" dirty="0" err="1" smtClean="0">
                <a:ea typeface="ＭＳ Ｐゴシック" pitchFamily="34" charset="-128"/>
              </a:rPr>
              <a:t>gap</a:t>
            </a:r>
            <a:r>
              <a:rPr lang="en-GB" sz="1600" b="0" dirty="0" smtClean="0">
                <a:ea typeface="ＭＳ Ｐゴシック" pitchFamily="34" charset="-128"/>
              </a:rPr>
              <a:t> </a:t>
            </a:r>
            <a:r>
              <a:rPr lang="en-GB" sz="1600" b="0" dirty="0">
                <a:ea typeface="ＭＳ Ｐゴシック" pitchFamily="34" charset="-128"/>
              </a:rPr>
              <a:t>(2</a:t>
            </a:r>
            <a:r>
              <a:rPr lang="en-GB" sz="1600" b="0" dirty="0" smtClean="0">
                <a:ea typeface="ＭＳ Ｐゴシック" pitchFamily="34" charset="-128"/>
              </a:rPr>
              <a:t>-20 </a:t>
            </a:r>
            <a:r>
              <a:rPr lang="en-GB" sz="1600" b="0" dirty="0" smtClean="0">
                <a:latin typeface="Symbol" charset="2"/>
                <a:ea typeface="ＭＳ Ｐゴシック" pitchFamily="34" charset="-128"/>
                <a:cs typeface="Symbol" charset="2"/>
              </a:rPr>
              <a:t>m</a:t>
            </a:r>
            <a:r>
              <a:rPr lang="en-GB" sz="1600" b="0" dirty="0" smtClean="0">
                <a:ea typeface="ＭＳ Ｐゴシック" pitchFamily="34" charset="-128"/>
              </a:rPr>
              <a:t>m) photoconductors after encapsulation with R  ≈ 1 A/W at 1.5 </a:t>
            </a:r>
            <a:r>
              <a:rPr lang="en-GB" sz="1600" b="0" dirty="0" smtClean="0">
                <a:latin typeface="Symbol" charset="2"/>
                <a:ea typeface="ＭＳ Ｐゴシック" pitchFamily="34" charset="-128"/>
                <a:cs typeface="Symbol" charset="2"/>
              </a:rPr>
              <a:t>m</a:t>
            </a:r>
            <a:r>
              <a:rPr lang="en-GB" sz="1600" b="0" dirty="0" smtClean="0">
                <a:ea typeface="ＭＳ Ｐゴシック" pitchFamily="34" charset="-128"/>
              </a:rPr>
              <a:t>m (at the lowest measured incident powers).</a:t>
            </a:r>
          </a:p>
          <a:p>
            <a:pPr marL="285750" indent="-285750">
              <a:buFontTx/>
              <a:buChar char="-"/>
            </a:pPr>
            <a:r>
              <a:rPr lang="en-GB" sz="1600" b="0" dirty="0" err="1" smtClean="0">
                <a:ea typeface="ＭＳ Ｐゴシック" pitchFamily="34" charset="-128"/>
              </a:rPr>
              <a:t>Nanogap</a:t>
            </a:r>
            <a:r>
              <a:rPr lang="en-GB" sz="1600" b="0" dirty="0" smtClean="0">
                <a:ea typeface="ＭＳ Ｐゴシック" pitchFamily="34" charset="-128"/>
              </a:rPr>
              <a:t> structures were fabricated on a Si/SiO</a:t>
            </a:r>
            <a:r>
              <a:rPr lang="en-GB" sz="1600" b="0" baseline="-25000" dirty="0" smtClean="0">
                <a:ea typeface="ＭＳ Ｐゴシック" pitchFamily="34" charset="-128"/>
              </a:rPr>
              <a:t>2</a:t>
            </a:r>
            <a:r>
              <a:rPr lang="en-GB" sz="1600" b="0" dirty="0" smtClean="0">
                <a:ea typeface="ＭＳ Ｐゴシック" pitchFamily="34" charset="-128"/>
              </a:rPr>
              <a:t> substrate (under investigation).</a:t>
            </a:r>
          </a:p>
          <a:p>
            <a:pPr marL="285750" indent="-285750">
              <a:buFontTx/>
              <a:buChar char="-"/>
            </a:pPr>
            <a:endParaRPr lang="en-GB" sz="1400" b="0" dirty="0">
              <a:ea typeface="ＭＳ Ｐゴシック" pitchFamily="34" charset="-128"/>
            </a:endParaRPr>
          </a:p>
          <a:p>
            <a:r>
              <a:rPr lang="en-GB" sz="1600" dirty="0">
                <a:ea typeface="ＭＳ Ｐゴシック" pitchFamily="34" charset="-128"/>
              </a:rPr>
              <a:t>See WP7 for papers, conferences, PhD-Master thesis related to this </a:t>
            </a:r>
            <a:r>
              <a:rPr lang="en-GB" sz="1600" dirty="0" err="1">
                <a:ea typeface="ＭＳ Ｐゴシック" pitchFamily="34" charset="-128"/>
              </a:rPr>
              <a:t>workpackage</a:t>
            </a:r>
            <a:r>
              <a:rPr lang="en-GB" sz="1600" dirty="0" smtClean="0">
                <a:ea typeface="ＭＳ Ｐゴシック" pitchFamily="34" charset="-128"/>
              </a:rPr>
              <a:t>.</a:t>
            </a:r>
            <a:endParaRPr lang="en-GB" sz="16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3924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 smtClean="0"/>
              <a:t>Outlook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23528" y="969109"/>
            <a:ext cx="81369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ea typeface="ＭＳ Ｐゴシック" pitchFamily="34" charset="-128"/>
              </a:rPr>
              <a:t>Amplification/lasing devices based on QDs:</a:t>
            </a:r>
          </a:p>
          <a:p>
            <a:endParaRPr lang="en-GB" sz="1600" dirty="0">
              <a:ea typeface="ＭＳ Ｐゴシック" pitchFamily="34" charset="-128"/>
            </a:endParaRPr>
          </a:p>
          <a:p>
            <a:pPr marL="285750" indent="-285750">
              <a:buFontTx/>
              <a:buChar char="-"/>
            </a:pPr>
            <a:r>
              <a:rPr lang="en-GB" sz="1600" b="0" dirty="0" err="1" smtClean="0"/>
              <a:t>HgTe</a:t>
            </a:r>
            <a:r>
              <a:rPr lang="en-GB" sz="1600" b="0" dirty="0" smtClean="0"/>
              <a:t> QDs could be functionalized to disperse in other polymers. To form solid thin films core-(thick shell) or similar engineered QD structures could be developed in next future.</a:t>
            </a:r>
          </a:p>
          <a:p>
            <a:pPr marL="285750" indent="-285750">
              <a:buFontTx/>
              <a:buChar char="-"/>
            </a:pPr>
            <a:endParaRPr lang="en-GB" sz="1600" b="0" dirty="0" smtClean="0"/>
          </a:p>
          <a:p>
            <a:pPr marL="285750" indent="-285750">
              <a:buFontTx/>
              <a:buChar char="-"/>
            </a:pPr>
            <a:r>
              <a:rPr lang="en-GB" sz="1600" b="0" dirty="0" smtClean="0"/>
              <a:t>We have demonstrated that MA-PbX</a:t>
            </a:r>
            <a:r>
              <a:rPr lang="en-GB" sz="1600" b="0" baseline="-25000" dirty="0" smtClean="0"/>
              <a:t>3</a:t>
            </a:r>
            <a:r>
              <a:rPr lang="en-GB" sz="1600" b="0" dirty="0" smtClean="0"/>
              <a:t> lead halide </a:t>
            </a:r>
            <a:r>
              <a:rPr lang="en-GB" sz="1600" b="0" dirty="0" err="1" smtClean="0"/>
              <a:t>perovskites</a:t>
            </a:r>
            <a:r>
              <a:rPr lang="en-GB" sz="1600" b="0" dirty="0" smtClean="0"/>
              <a:t> (HPVK) exhibit ASE using HPVK-PMMA waveguides. In planar </a:t>
            </a:r>
            <a:r>
              <a:rPr lang="en-GB" sz="1600" b="0" dirty="0" err="1" smtClean="0"/>
              <a:t>plasmonic</a:t>
            </a:r>
            <a:r>
              <a:rPr lang="en-GB" sz="1600" b="0" dirty="0" smtClean="0"/>
              <a:t> structures we continue to observe ASE. HPVK-QD hybrid materials can be another possibility for gain materials (QDs for wavelength conversion) and emitting devices at infrared wavelengths.</a:t>
            </a:r>
          </a:p>
          <a:p>
            <a:pPr marL="285750" indent="-285750">
              <a:buFontTx/>
              <a:buChar char="-"/>
            </a:pPr>
            <a:endParaRPr lang="en-GB" sz="1600" b="0" dirty="0">
              <a:ea typeface="ＭＳ Ｐゴシック" pitchFamily="34" charset="-128"/>
            </a:endParaRPr>
          </a:p>
          <a:p>
            <a:r>
              <a:rPr lang="en-GB" sz="1600" dirty="0" err="1">
                <a:ea typeface="ＭＳ Ｐゴシック" pitchFamily="34" charset="-128"/>
              </a:rPr>
              <a:t>Photodetector</a:t>
            </a:r>
            <a:r>
              <a:rPr lang="en-GB" sz="1600" dirty="0" smtClean="0">
                <a:ea typeface="ＭＳ Ｐゴシック" pitchFamily="34" charset="-128"/>
              </a:rPr>
              <a:t>:</a:t>
            </a:r>
          </a:p>
          <a:p>
            <a:endParaRPr lang="en-GB" sz="1600" dirty="0">
              <a:ea typeface="ＭＳ Ｐゴシック" pitchFamily="34" charset="-128"/>
            </a:endParaRPr>
          </a:p>
          <a:p>
            <a:pPr marL="285750" indent="-285750">
              <a:buFontTx/>
              <a:buChar char="-"/>
            </a:pPr>
            <a:r>
              <a:rPr lang="en-GB" sz="1600" b="0" smtClean="0">
                <a:ea typeface="ＭＳ Ｐゴシック" pitchFamily="34" charset="-128"/>
              </a:rPr>
              <a:t>Al</a:t>
            </a:r>
            <a:r>
              <a:rPr lang="en-GB" sz="1600" b="0" dirty="0">
                <a:ea typeface="ＭＳ Ｐゴシック" pitchFamily="34" charset="-128"/>
              </a:rPr>
              <a:t>-processing improvement and deposition control of </a:t>
            </a:r>
            <a:r>
              <a:rPr lang="en-GB" sz="1600" b="0" dirty="0" err="1">
                <a:ea typeface="ＭＳ Ｐゴシック" pitchFamily="34" charset="-128"/>
              </a:rPr>
              <a:t>PbS</a:t>
            </a:r>
            <a:r>
              <a:rPr lang="en-GB" sz="1600" b="0" dirty="0">
                <a:ea typeface="ＭＳ Ｐゴシック" pitchFamily="34" charset="-128"/>
              </a:rPr>
              <a:t> QDs on </a:t>
            </a:r>
            <a:r>
              <a:rPr lang="en-GB" sz="1600" b="0" dirty="0" err="1">
                <a:ea typeface="ＭＳ Ｐゴシック" pitchFamily="34" charset="-128"/>
              </a:rPr>
              <a:t>nanogap</a:t>
            </a:r>
            <a:r>
              <a:rPr lang="en-GB" sz="1600" b="0" dirty="0">
                <a:ea typeface="ＭＳ Ｐゴシック" pitchFamily="34" charset="-128"/>
              </a:rPr>
              <a:t> devices</a:t>
            </a:r>
            <a:r>
              <a:rPr lang="en-GB" sz="1600" b="0" dirty="0" smtClean="0">
                <a:ea typeface="ＭＳ Ｐゴシック" pitchFamily="34" charset="-128"/>
              </a:rPr>
              <a:t>.</a:t>
            </a:r>
          </a:p>
          <a:p>
            <a:pPr marL="285750" indent="-285750">
              <a:buFontTx/>
              <a:buChar char="-"/>
            </a:pPr>
            <a:endParaRPr lang="en-GB" sz="1600" b="0" dirty="0">
              <a:ea typeface="ＭＳ Ｐゴシック" pitchFamily="34" charset="-128"/>
            </a:endParaRPr>
          </a:p>
          <a:p>
            <a:pPr marL="285750" indent="-285750">
              <a:buFontTx/>
              <a:buChar char="-"/>
            </a:pPr>
            <a:r>
              <a:rPr lang="en-GB" sz="1600" b="0" dirty="0" err="1" smtClean="0">
                <a:ea typeface="ＭＳ Ｐゴシック" pitchFamily="34" charset="-128"/>
              </a:rPr>
              <a:t>Monodisperse</a:t>
            </a:r>
            <a:r>
              <a:rPr lang="en-GB" sz="1600" b="0" dirty="0" smtClean="0">
                <a:ea typeface="ＭＳ Ｐゴシック" pitchFamily="34" charset="-128"/>
              </a:rPr>
              <a:t> synthesis of Ag</a:t>
            </a:r>
            <a:r>
              <a:rPr lang="en-GB" sz="1600" b="0" baseline="-25000" dirty="0" smtClean="0">
                <a:ea typeface="ＭＳ Ｐゴシック" pitchFamily="34" charset="-128"/>
              </a:rPr>
              <a:t>2</a:t>
            </a:r>
            <a:r>
              <a:rPr lang="en-GB" sz="1600" b="0" dirty="0" smtClean="0">
                <a:ea typeface="ＭＳ Ｐゴシック" pitchFamily="34" charset="-128"/>
              </a:rPr>
              <a:t>Se QDs for lead-free infrared </a:t>
            </a:r>
            <a:r>
              <a:rPr lang="en-GB" sz="1600" b="0" dirty="0" err="1" smtClean="0">
                <a:ea typeface="ＭＳ Ｐゴシック" pitchFamily="34" charset="-128"/>
              </a:rPr>
              <a:t>photodetectors</a:t>
            </a:r>
            <a:r>
              <a:rPr lang="en-GB" sz="1600" b="0" dirty="0" smtClean="0">
                <a:ea typeface="ＭＳ Ｐゴシック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2726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0"/>
          <p:cNvSpPr/>
          <p:nvPr/>
        </p:nvSpPr>
        <p:spPr>
          <a:xfrm>
            <a:off x="107504" y="5097958"/>
            <a:ext cx="8928992" cy="923330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 smtClean="0"/>
              <a:t>MA-PbX</a:t>
            </a:r>
            <a:r>
              <a:rPr lang="en-GB" baseline="-25000" dirty="0" smtClean="0"/>
              <a:t>3</a:t>
            </a:r>
            <a:r>
              <a:rPr lang="en-GB" dirty="0" smtClean="0"/>
              <a:t> lead halide </a:t>
            </a:r>
            <a:r>
              <a:rPr lang="en-GB" dirty="0" err="1" smtClean="0"/>
              <a:t>perovskites</a:t>
            </a:r>
            <a:r>
              <a:rPr lang="en-GB" dirty="0" smtClean="0"/>
              <a:t> (HPVK) exhibit ASE using HPVK-PMMA waveguides. In planar </a:t>
            </a:r>
            <a:r>
              <a:rPr lang="en-GB" dirty="0" err="1" smtClean="0"/>
              <a:t>plasmonic</a:t>
            </a:r>
            <a:r>
              <a:rPr lang="en-GB" dirty="0" smtClean="0"/>
              <a:t> structures we continue to observe ASE even if losses are still high for having net gain along 1 mm long waveguides.  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016" y="1992902"/>
            <a:ext cx="3995936" cy="323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16" y="764704"/>
            <a:ext cx="2136176" cy="1588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60848"/>
            <a:ext cx="4392488" cy="293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698" y="2060848"/>
            <a:ext cx="3814686" cy="3174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itle 1"/>
          <p:cNvSpPr txBox="1">
            <a:spLocks/>
          </p:cNvSpPr>
          <p:nvPr/>
        </p:nvSpPr>
        <p:spPr bwMode="auto">
          <a:xfrm>
            <a:off x="1979712" y="116632"/>
            <a:ext cx="43924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 smtClean="0"/>
              <a:t>Outlook: HPVK-QDs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4788024" y="2963416"/>
            <a:ext cx="1800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 err="1" smtClean="0">
                <a:latin typeface="Symbol" charset="2"/>
                <a:cs typeface="Symbol" charset="2"/>
              </a:rPr>
              <a:t>l</a:t>
            </a:r>
            <a:r>
              <a:rPr lang="en-US" sz="1800" baseline="-25000" dirty="0" err="1" smtClean="0"/>
              <a:t>ASE</a:t>
            </a:r>
            <a:r>
              <a:rPr lang="en-US" sz="1800" dirty="0" smtClean="0"/>
              <a:t> ≈ 780 nm 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771800" y="1124744"/>
            <a:ext cx="554461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marL="0" indent="0"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dirty="0" smtClean="0">
                <a:solidFill>
                  <a:srgbClr val="FF0000"/>
                </a:solidFill>
              </a:rPr>
              <a:t>Polymer-based concept (optical pumping) incorporating HPVK gain material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986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" t="5350"/>
          <a:stretch/>
        </p:blipFill>
        <p:spPr bwMode="auto">
          <a:xfrm>
            <a:off x="35496" y="1988840"/>
            <a:ext cx="6879165" cy="29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 smtClean="0">
                <a:solidFill>
                  <a:srgbClr val="002060"/>
                </a:solidFill>
              </a:rPr>
              <a:t>OTHER APPLICATIONS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8" name="Rectangle 20"/>
          <p:cNvSpPr/>
          <p:nvPr/>
        </p:nvSpPr>
        <p:spPr>
          <a:xfrm>
            <a:off x="179512" y="4869160"/>
            <a:ext cx="8856984" cy="1200329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282575" lvl="2"/>
            <a:r>
              <a:rPr lang="en-GB" dirty="0" smtClean="0"/>
              <a:t>We explored </a:t>
            </a:r>
            <a:r>
              <a:rPr lang="en-GB" dirty="0"/>
              <a:t>several applications </a:t>
            </a:r>
            <a:r>
              <a:rPr lang="en-GB" dirty="0" smtClean="0"/>
              <a:t>with our </a:t>
            </a:r>
            <a:r>
              <a:rPr lang="en-GB" dirty="0" err="1"/>
              <a:t>patternable</a:t>
            </a:r>
            <a:r>
              <a:rPr lang="en-GB" dirty="0"/>
              <a:t> metal-polymer </a:t>
            </a:r>
            <a:r>
              <a:rPr lang="en-GB" dirty="0" err="1" smtClean="0"/>
              <a:t>nanocomposite</a:t>
            </a:r>
            <a:r>
              <a:rPr lang="en-GB" dirty="0" smtClean="0"/>
              <a:t> (patented):</a:t>
            </a:r>
          </a:p>
          <a:p>
            <a:pPr marL="463550" lvl="2" indent="-180975">
              <a:buFont typeface="Arial" pitchFamily="34" charset="0"/>
              <a:buChar char="•"/>
            </a:pPr>
            <a:r>
              <a:rPr lang="en-GB" dirty="0" smtClean="0"/>
              <a:t>Metal </a:t>
            </a:r>
            <a:r>
              <a:rPr lang="en-GB" dirty="0" err="1" smtClean="0"/>
              <a:t>nanorods</a:t>
            </a:r>
            <a:r>
              <a:rPr lang="en-GB" dirty="0" smtClean="0"/>
              <a:t> for SERS-sensing.</a:t>
            </a:r>
          </a:p>
          <a:p>
            <a:pPr marL="463550" lvl="2" indent="-180975">
              <a:buFont typeface="Arial" pitchFamily="34" charset="0"/>
              <a:buChar char="•"/>
            </a:pPr>
            <a:r>
              <a:rPr lang="en-GB" dirty="0" smtClean="0"/>
              <a:t>Optical coupling of normal incident light into polymer waveguides</a:t>
            </a:r>
            <a:r>
              <a:rPr lang="en-GB" dirty="0"/>
              <a:t>. </a:t>
            </a:r>
            <a:r>
              <a:rPr lang="en-GB" dirty="0" smtClean="0"/>
              <a:t>      </a:t>
            </a:r>
            <a:r>
              <a:rPr lang="en-GB" dirty="0" smtClean="0">
                <a:solidFill>
                  <a:srgbClr val="800000"/>
                </a:solidFill>
              </a:rPr>
              <a:t>D4.5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0" y="836712"/>
            <a:ext cx="4621266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5076056" y="1136938"/>
            <a:ext cx="3600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marL="0" indent="0"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dirty="0" smtClean="0">
                <a:solidFill>
                  <a:srgbClr val="FF0000"/>
                </a:solidFill>
              </a:rPr>
              <a:t>Ag </a:t>
            </a:r>
            <a:r>
              <a:rPr lang="en-US" sz="2000" dirty="0" err="1" smtClean="0">
                <a:solidFill>
                  <a:srgbClr val="FF0000"/>
                </a:solidFill>
              </a:rPr>
              <a:t>Nanorods</a:t>
            </a:r>
            <a:r>
              <a:rPr lang="en-US" sz="2000" dirty="0" smtClean="0">
                <a:solidFill>
                  <a:srgbClr val="FF0000"/>
                </a:solidFill>
              </a:rPr>
              <a:t> for sensing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6804248" y="2564904"/>
            <a:ext cx="226774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marL="0" indent="0"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dirty="0" smtClean="0">
                <a:solidFill>
                  <a:srgbClr val="FF0000"/>
                </a:solidFill>
              </a:rPr>
              <a:t>Au-nanoparticles for Optical coupling into waveguides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41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77" y="1124744"/>
            <a:ext cx="6417945" cy="475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r="17693"/>
          <a:stretch/>
        </p:blipFill>
        <p:spPr>
          <a:xfrm>
            <a:off x="6768752" y="1751404"/>
            <a:ext cx="2339752" cy="695766"/>
          </a:xfrm>
          <a:prstGeom prst="rect">
            <a:avLst/>
          </a:prstGeom>
        </p:spPr>
      </p:pic>
      <p:sp>
        <p:nvSpPr>
          <p:cNvPr id="21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 smtClean="0"/>
              <a:t>WP4 Position in Project</a:t>
            </a:r>
          </a:p>
        </p:txBody>
      </p:sp>
      <p:sp>
        <p:nvSpPr>
          <p:cNvPr id="23" name="Rounded Rectangle 7"/>
          <p:cNvSpPr/>
          <p:nvPr/>
        </p:nvSpPr>
        <p:spPr bwMode="auto">
          <a:xfrm>
            <a:off x="3149602" y="2240388"/>
            <a:ext cx="2088232" cy="1369827"/>
          </a:xfrm>
          <a:prstGeom prst="roundRect">
            <a:avLst/>
          </a:prstGeom>
          <a:noFill/>
          <a:ln w="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glow rad="254000">
              <a:srgbClr val="00B0F0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358775" algn="l"/>
                <a:tab pos="719138" algn="l"/>
                <a:tab pos="1077913" algn="l"/>
                <a:tab pos="1436688" algn="l"/>
                <a:tab pos="1795463" algn="l"/>
                <a:tab pos="2155825" algn="l"/>
                <a:tab pos="2514600" algn="l"/>
                <a:tab pos="2873375" algn="l"/>
                <a:tab pos="3233738" algn="l"/>
                <a:tab pos="3584575" algn="l"/>
                <a:tab pos="6457950" algn="l"/>
              </a:tabLst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4" name="Picture 2" descr="http://www2.imec.be/content/user/Image/imec_logo_blauw_51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573016"/>
            <a:ext cx="1051256" cy="72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8"/>
          <p:cNvSpPr/>
          <p:nvPr/>
        </p:nvSpPr>
        <p:spPr>
          <a:xfrm>
            <a:off x="7233051" y="1196752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Contributors: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0272" y="4581128"/>
            <a:ext cx="2016224" cy="80960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4328" y="2720028"/>
            <a:ext cx="990476" cy="70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14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Tasks</a:t>
            </a:r>
          </a:p>
        </p:txBody>
      </p:sp>
      <p:graphicFrame>
        <p:nvGraphicFramePr>
          <p:cNvPr id="5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062938"/>
              </p:ext>
            </p:extLst>
          </p:nvPr>
        </p:nvGraphicFramePr>
        <p:xfrm>
          <a:off x="323528" y="1196752"/>
          <a:ext cx="8424934" cy="4096464"/>
        </p:xfrm>
        <a:graphic>
          <a:graphicData uri="http://schemas.openxmlformats.org/drawingml/2006/table">
            <a:tbl>
              <a:tblPr firstRow="1" bandRow="1"/>
              <a:tblGrid>
                <a:gridCol w="1118354"/>
                <a:gridCol w="5767902"/>
                <a:gridCol w="1538678"/>
              </a:tblGrid>
              <a:tr h="43204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Names of the Tasks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Time Period [months]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Task 4.1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Design</a:t>
                      </a:r>
                      <a:r>
                        <a:rPr lang="es-E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and </a:t>
                      </a:r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modeling</a:t>
                      </a:r>
                      <a:r>
                        <a:rPr lang="es-E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of </a:t>
                      </a:r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plasmonic</a:t>
                      </a:r>
                      <a:r>
                        <a:rPr lang="es-E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pre-</a:t>
                      </a:r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amplifier</a:t>
                      </a:r>
                      <a:endParaRPr lang="en-GB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 – 18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Task 4.2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Design</a:t>
                      </a:r>
                      <a:r>
                        <a:rPr lang="es-E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and </a:t>
                      </a:r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modeling</a:t>
                      </a:r>
                      <a:r>
                        <a:rPr lang="es-E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of </a:t>
                      </a:r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plasmonic</a:t>
                      </a:r>
                      <a:r>
                        <a:rPr lang="es-E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photodetector</a:t>
                      </a:r>
                      <a:endParaRPr lang="en-GB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 –</a:t>
                      </a:r>
                      <a:r>
                        <a:rPr lang="en-GB" b="0" baseline="0" dirty="0" smtClean="0"/>
                        <a:t> 24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Task</a:t>
                      </a:r>
                      <a:r>
                        <a:rPr lang="de-DE" baseline="0" dirty="0" smtClean="0"/>
                        <a:t> 4.3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Colloidal</a:t>
                      </a:r>
                      <a:r>
                        <a:rPr lang="es-E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quantum </a:t>
                      </a:r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dots</a:t>
                      </a:r>
                      <a:r>
                        <a:rPr lang="es-E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with</a:t>
                      </a:r>
                      <a:r>
                        <a:rPr lang="es-E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optimized</a:t>
                      </a:r>
                      <a:r>
                        <a:rPr lang="es-E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gain</a:t>
                      </a:r>
                      <a:r>
                        <a:rPr lang="es-E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and </a:t>
                      </a:r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electrical</a:t>
                      </a:r>
                      <a:r>
                        <a:rPr lang="es-E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injection</a:t>
                      </a:r>
                      <a:r>
                        <a:rPr lang="es-E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scheme</a:t>
                      </a:r>
                      <a:endParaRPr lang="en-GB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 – 18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Task</a:t>
                      </a:r>
                      <a:r>
                        <a:rPr lang="de-DE" baseline="0" dirty="0" smtClean="0"/>
                        <a:t> 4.4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Fabrication</a:t>
                      </a:r>
                      <a:r>
                        <a:rPr lang="es-E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and </a:t>
                      </a:r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characterization</a:t>
                      </a:r>
                      <a:r>
                        <a:rPr lang="es-E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of QD-</a:t>
                      </a:r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based</a:t>
                      </a:r>
                      <a:r>
                        <a:rPr lang="es-E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plasmonic</a:t>
                      </a:r>
                      <a:r>
                        <a:rPr lang="es-E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amplifiers</a:t>
                      </a:r>
                      <a:endParaRPr lang="en-GB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6 –  39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Task</a:t>
                      </a:r>
                      <a:r>
                        <a:rPr lang="de-DE" baseline="0" dirty="0" smtClean="0"/>
                        <a:t> 4.5</a:t>
                      </a:r>
                      <a:endParaRPr lang="en-GB" dirty="0" smtClean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Fabrication</a:t>
                      </a:r>
                      <a:r>
                        <a:rPr lang="es-E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of </a:t>
                      </a:r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plasmonic</a:t>
                      </a:r>
                      <a:r>
                        <a:rPr lang="es-E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QD </a:t>
                      </a:r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based</a:t>
                      </a:r>
                      <a:r>
                        <a:rPr lang="es-E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photodetectors</a:t>
                      </a:r>
                      <a:endParaRPr lang="en-GB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/>
                        <a:t>1 – 45</a:t>
                      </a: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3230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 bwMode="auto">
          <a:xfrm>
            <a:off x="179388" y="127756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200" dirty="0" smtClean="0"/>
              <a:t>Objectives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55576" y="1126480"/>
            <a:ext cx="7776864" cy="44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dirty="0"/>
              <a:t>Simulation studies </a:t>
            </a:r>
            <a:r>
              <a:rPr lang="en-US" sz="2000" b="0" dirty="0"/>
              <a:t>to </a:t>
            </a:r>
            <a:r>
              <a:rPr lang="en-US" sz="2000" b="0" dirty="0" smtClean="0"/>
              <a:t>define/optimize</a:t>
            </a:r>
            <a:endParaRPr lang="en-US" sz="2000" b="0" dirty="0"/>
          </a:p>
          <a:p>
            <a:pPr marL="1027113" lvl="1" indent="-312738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b="0" dirty="0" err="1"/>
              <a:t>Plasmonic</a:t>
            </a:r>
            <a:r>
              <a:rPr lang="en-US" sz="2000" b="0" dirty="0"/>
              <a:t> amplifier</a:t>
            </a:r>
          </a:p>
          <a:p>
            <a:pPr marL="1027113" lvl="1" indent="-312738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b="0" dirty="0"/>
              <a:t>Plasmon/Photon detector</a:t>
            </a:r>
          </a:p>
          <a:p>
            <a:pPr lvl="1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endParaRPr lang="en-US" sz="2000" b="0" dirty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dirty="0"/>
              <a:t>Fabrication</a:t>
            </a:r>
          </a:p>
          <a:p>
            <a:pPr marL="1027113" lvl="1" indent="-312738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b="0" dirty="0" smtClean="0"/>
              <a:t>Optical/Electrical </a:t>
            </a:r>
            <a:r>
              <a:rPr lang="en-US" sz="2000" b="0" dirty="0"/>
              <a:t>pumped </a:t>
            </a:r>
            <a:r>
              <a:rPr lang="en-US" sz="2000" b="0" dirty="0" err="1"/>
              <a:t>plasmonic</a:t>
            </a:r>
            <a:r>
              <a:rPr lang="en-US" sz="2000" b="0" dirty="0"/>
              <a:t> amplifier</a:t>
            </a:r>
          </a:p>
          <a:p>
            <a:pPr marL="1027113" lvl="1" indent="-312738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b="0" dirty="0"/>
              <a:t>Electrically driven </a:t>
            </a:r>
            <a:r>
              <a:rPr lang="en-US" sz="2000" b="0" dirty="0" err="1"/>
              <a:t>plasmonic</a:t>
            </a:r>
            <a:r>
              <a:rPr lang="en-US" sz="2000" b="0" dirty="0"/>
              <a:t> amplifier</a:t>
            </a:r>
          </a:p>
          <a:p>
            <a:pPr marL="1027113" lvl="1" indent="-312738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b="0" dirty="0"/>
              <a:t>Plasmon/Photon detector</a:t>
            </a:r>
          </a:p>
          <a:p>
            <a:pPr marL="1027113" lvl="1" indent="-312738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endParaRPr lang="en-US" sz="2000" b="0" dirty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dirty="0"/>
              <a:t>Performance targets</a:t>
            </a:r>
          </a:p>
          <a:p>
            <a:pPr marL="1027113" lvl="1" indent="-312738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b="0" dirty="0" err="1"/>
              <a:t>Plasmonic</a:t>
            </a:r>
            <a:r>
              <a:rPr lang="en-US" sz="2000" b="0" dirty="0"/>
              <a:t> amplifier: 10 dB on-chip gain </a:t>
            </a:r>
            <a:endParaRPr lang="en-US" sz="2000" b="0" dirty="0" smtClean="0"/>
          </a:p>
          <a:p>
            <a:pPr marL="1027113" lvl="1" indent="-312738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b="0" dirty="0" smtClean="0"/>
              <a:t>Detector</a:t>
            </a:r>
            <a:r>
              <a:rPr lang="en-US" sz="2000" b="0" dirty="0"/>
              <a:t>: </a:t>
            </a:r>
            <a:r>
              <a:rPr lang="en-US" sz="2000" b="0" dirty="0" err="1" smtClean="0"/>
              <a:t>Responsivity</a:t>
            </a:r>
            <a:r>
              <a:rPr lang="en-US" sz="2000" b="0" dirty="0"/>
              <a:t> </a:t>
            </a:r>
            <a:r>
              <a:rPr lang="en-US" sz="2000" b="0" dirty="0" smtClean="0"/>
              <a:t>&gt; 0.1 </a:t>
            </a:r>
            <a:r>
              <a:rPr lang="en-US" sz="2000" b="0" dirty="0"/>
              <a:t>A/</a:t>
            </a:r>
            <a:r>
              <a:rPr lang="en-US" sz="2000" b="0" dirty="0" smtClean="0"/>
              <a:t>W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1892277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Milestones</a:t>
            </a:r>
          </a:p>
        </p:txBody>
      </p:sp>
      <p:graphicFrame>
        <p:nvGraphicFramePr>
          <p:cNvPr id="4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797939"/>
              </p:ext>
            </p:extLst>
          </p:nvPr>
        </p:nvGraphicFramePr>
        <p:xfrm>
          <a:off x="179512" y="1052736"/>
          <a:ext cx="8820981" cy="4953000"/>
        </p:xfrm>
        <a:graphic>
          <a:graphicData uri="http://schemas.openxmlformats.org/drawingml/2006/table">
            <a:tbl>
              <a:tblPr firstRow="1" bandRow="1"/>
              <a:tblGrid>
                <a:gridCol w="850162"/>
                <a:gridCol w="6038951"/>
                <a:gridCol w="947709"/>
                <a:gridCol w="984159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Names of the Milestones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 smtClean="0"/>
                        <a:t>Month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Partner</a:t>
                      </a:r>
                      <a:endParaRPr lang="en-GB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MS16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EA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Decision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on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optimized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structures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for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plasmonic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amplifiers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EA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12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EA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UVEG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EA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MS17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EA01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Synthesis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of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nanoparticles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with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gain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at 1550nm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EA01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12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EA01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UGENT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EA01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MS18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09F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Demonstration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of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conductive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QD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layers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with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photoconductive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properties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09F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15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09F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UVEG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09F1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MS19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09F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Demonstration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of metal-(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lithographic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)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polymer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and QD metal-(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lithographic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)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polymer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nanocompo-sites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09F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15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09F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UVEG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09F1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MS20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09F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Demonstration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and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decision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on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photodetector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operation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: nano-gap (MIM) vs.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Schottky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/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heterostructure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09F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18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09F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UVEG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09F1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MS21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09F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Electroluminescence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from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QD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stack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embedded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within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conductive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oxides (&gt;1µW)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09F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18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09F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 dirty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IMEC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09F1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rgbClr val="220060"/>
                          </a:solidFill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MS22</a:t>
                      </a:r>
                      <a:endParaRPr lang="es-ES_tradnl" sz="1200" dirty="0">
                        <a:solidFill>
                          <a:srgbClr val="22006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3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Demonstration</a:t>
                      </a: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of </a:t>
                      </a:r>
                      <a:r>
                        <a:rPr lang="es-ES" sz="1800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plasmonic</a:t>
                      </a: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amplifiers</a:t>
                      </a: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with</a:t>
                      </a: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optical</a:t>
                      </a: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pumping</a:t>
                      </a: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exhibiting</a:t>
                      </a: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10dB </a:t>
                      </a:r>
                      <a:r>
                        <a:rPr lang="es-ES" sz="1800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gain</a:t>
                      </a:r>
                      <a:endParaRPr lang="es-ES_tradnl" sz="120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3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rgbClr val="220060"/>
                          </a:solidFill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21</a:t>
                      </a:r>
                      <a:endParaRPr lang="es-ES_tradnl" sz="1200" dirty="0">
                        <a:solidFill>
                          <a:srgbClr val="22006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3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 dirty="0" smtClean="0">
                          <a:solidFill>
                            <a:srgbClr val="220060"/>
                          </a:solidFill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IMEC</a:t>
                      </a:r>
                      <a:endParaRPr lang="es-ES_tradnl" sz="1200" dirty="0">
                        <a:solidFill>
                          <a:srgbClr val="22006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399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rgbClr val="220060"/>
                          </a:solidFill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MS23</a:t>
                      </a:r>
                      <a:endParaRPr lang="es-ES_tradnl" sz="1200" dirty="0">
                        <a:solidFill>
                          <a:srgbClr val="22006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3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Operation</a:t>
                      </a: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of QD </a:t>
                      </a:r>
                      <a:r>
                        <a:rPr lang="es-ES" sz="1800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based</a:t>
                      </a: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photodetector</a:t>
                      </a: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with</a:t>
                      </a: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responsivity</a:t>
                      </a: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&gt; 0.1 A/W</a:t>
                      </a:r>
                      <a:endParaRPr lang="es-ES_tradnl" sz="120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3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rgbClr val="220060"/>
                          </a:solidFill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24</a:t>
                      </a:r>
                      <a:endParaRPr lang="es-ES_tradnl" sz="1200" dirty="0">
                        <a:solidFill>
                          <a:srgbClr val="22006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3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rgbClr val="220060"/>
                          </a:solidFill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UVEG</a:t>
                      </a:r>
                      <a:endParaRPr lang="es-ES_tradnl" sz="1200" dirty="0">
                        <a:solidFill>
                          <a:srgbClr val="22006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399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MS24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3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Demonstration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of SPP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amplifiers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with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electrical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injection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exhibiting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10dB/cm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gain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3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kern="1200" dirty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39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3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strike="sngStrike" kern="1200" dirty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UVEG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strike="noStrike" kern="1200" dirty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IMEC</a:t>
                      </a:r>
                      <a:endParaRPr lang="es-ES_tradnl" sz="1200" strike="noStrike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399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2528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Deliverables</a:t>
            </a:r>
          </a:p>
        </p:txBody>
      </p:sp>
      <p:graphicFrame>
        <p:nvGraphicFramePr>
          <p:cNvPr id="4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274236"/>
              </p:ext>
            </p:extLst>
          </p:nvPr>
        </p:nvGraphicFramePr>
        <p:xfrm>
          <a:off x="161509" y="1484784"/>
          <a:ext cx="8820981" cy="2839720"/>
        </p:xfrm>
        <a:graphic>
          <a:graphicData uri="http://schemas.openxmlformats.org/drawingml/2006/table">
            <a:tbl>
              <a:tblPr firstRow="1" bandRow="1"/>
              <a:tblGrid>
                <a:gridCol w="850162"/>
                <a:gridCol w="6038951"/>
                <a:gridCol w="947709"/>
                <a:gridCol w="984159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 smtClean="0"/>
                        <a:t>Names</a:t>
                      </a:r>
                      <a:r>
                        <a:rPr lang="de-DE" b="1" baseline="0" dirty="0" smtClean="0"/>
                        <a:t> </a:t>
                      </a:r>
                      <a:r>
                        <a:rPr lang="de-DE" b="1" baseline="0" dirty="0" err="1" smtClean="0"/>
                        <a:t>of</a:t>
                      </a:r>
                      <a:r>
                        <a:rPr lang="de-DE" b="1" baseline="0" dirty="0" smtClean="0"/>
                        <a:t> </a:t>
                      </a:r>
                      <a:r>
                        <a:rPr lang="de-DE" b="1" baseline="0" dirty="0" err="1" smtClean="0"/>
                        <a:t>the</a:t>
                      </a:r>
                      <a:r>
                        <a:rPr lang="de-DE" b="1" baseline="0" dirty="0" smtClean="0"/>
                        <a:t> </a:t>
                      </a:r>
                      <a:r>
                        <a:rPr lang="de-DE" b="1" baseline="0" dirty="0" err="1" smtClean="0"/>
                        <a:t>Deliverables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 smtClean="0"/>
                        <a:t>Month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Partner</a:t>
                      </a:r>
                      <a:endParaRPr lang="en-GB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D4.1</a:t>
                      </a:r>
                      <a:endParaRPr lang="en-GB" dirty="0"/>
                    </a:p>
                  </a:txBody>
                  <a:tcPr anchor="ctr">
                    <a:solidFill>
                      <a:srgbClr val="409F1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Designs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of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plasmonic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amplifiers</a:t>
                      </a:r>
                      <a:endParaRPr lang="es-ES_tradnl" sz="18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409F1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18</a:t>
                      </a:r>
                      <a:endParaRPr lang="en-GB" dirty="0"/>
                    </a:p>
                  </a:txBody>
                  <a:tcPr anchor="ctr">
                    <a:solidFill>
                      <a:srgbClr val="409F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Verdana"/>
                          <a:ea typeface="ＭＳ 明朝"/>
                          <a:cs typeface="Verdana"/>
                        </a:rPr>
                        <a:t>UVEG</a:t>
                      </a:r>
                      <a:endParaRPr lang="es-ES_tradnl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409F1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D4.2</a:t>
                      </a:r>
                      <a:endParaRPr lang="en-GB" dirty="0"/>
                    </a:p>
                  </a:txBody>
                  <a:tcPr anchor="ctr">
                    <a:solidFill>
                      <a:srgbClr val="409F1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Report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on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optical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properties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of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QDs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layers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and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polymer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nanocomposites</a:t>
                      </a:r>
                      <a:endParaRPr lang="es-ES_tradnl" sz="18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409F1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18</a:t>
                      </a:r>
                      <a:endParaRPr lang="en-GB" dirty="0"/>
                    </a:p>
                  </a:txBody>
                  <a:tcPr anchor="ctr">
                    <a:solidFill>
                      <a:srgbClr val="409F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Verdana"/>
                          <a:ea typeface="ＭＳ 明朝"/>
                          <a:cs typeface="Verdana"/>
                        </a:rPr>
                        <a:t>UVEG</a:t>
                      </a:r>
                      <a:endParaRPr lang="es-ES_tradnl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409F1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D4.3</a:t>
                      </a:r>
                      <a:endParaRPr lang="en-GB" dirty="0"/>
                    </a:p>
                  </a:txBody>
                  <a:tcPr anchor="ctr">
                    <a:solidFill>
                      <a:srgbClr val="3399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Designs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of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plasmonic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photodetectors</a:t>
                      </a:r>
                      <a:endParaRPr lang="es-ES_tradnl" sz="18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33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24</a:t>
                      </a:r>
                      <a:endParaRPr lang="en-GB" dirty="0"/>
                    </a:p>
                  </a:txBody>
                  <a:tcPr anchor="ctr">
                    <a:solidFill>
                      <a:srgbClr val="33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Verdana"/>
                          <a:ea typeface="ＭＳ 明朝"/>
                          <a:cs typeface="Verdana"/>
                        </a:rPr>
                        <a:t>UVEG</a:t>
                      </a:r>
                      <a:endParaRPr lang="es-ES_tradnl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3399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D4.4</a:t>
                      </a:r>
                      <a:endParaRPr lang="en-GB" dirty="0"/>
                    </a:p>
                  </a:txBody>
                  <a:tcPr anchor="ctr">
                    <a:solidFill>
                      <a:srgbClr val="3399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Report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on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SPP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amplifiers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by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using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QDs</a:t>
                      </a:r>
                      <a:endParaRPr lang="es-ES_tradnl" sz="18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33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30</a:t>
                      </a:r>
                      <a:endParaRPr lang="en-GB" dirty="0"/>
                    </a:p>
                  </a:txBody>
                  <a:tcPr anchor="ctr">
                    <a:solidFill>
                      <a:srgbClr val="33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Verdana"/>
                          <a:ea typeface="ＭＳ 明朝"/>
                          <a:cs typeface="Verdana"/>
                        </a:rPr>
                        <a:t>IMEC</a:t>
                      </a:r>
                      <a:endParaRPr lang="es-ES_tradnl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3399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D4.5</a:t>
                      </a:r>
                    </a:p>
                  </a:txBody>
                  <a:tcPr anchor="ctr">
                    <a:solidFill>
                      <a:srgbClr val="3399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Report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on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plasmonic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photodetectors</a:t>
                      </a:r>
                      <a:endParaRPr lang="es-ES_tradnl" sz="18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33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42</a:t>
                      </a:r>
                      <a:endParaRPr lang="en-GB" dirty="0" smtClean="0"/>
                    </a:p>
                  </a:txBody>
                  <a:tcPr anchor="ctr">
                    <a:solidFill>
                      <a:srgbClr val="33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Verdana"/>
                          <a:ea typeface="ＭＳ 明朝"/>
                          <a:cs typeface="Verdana"/>
                        </a:rPr>
                        <a:t>UVEG</a:t>
                      </a:r>
                      <a:endParaRPr lang="es-ES_tradnl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3399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2115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3200" dirty="0" smtClean="0"/>
              <a:t>Task 4.3 </a:t>
            </a:r>
            <a:r>
              <a:rPr lang="es-ES_tradnl" sz="3200" dirty="0" err="1" smtClean="0"/>
              <a:t>Colloidal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QDs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with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gain</a:t>
            </a:r>
            <a:r>
              <a:rPr lang="es-ES_tradnl" sz="3200" dirty="0" smtClean="0"/>
              <a:t> …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5" name="Picture 145" descr="TAfil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6408712" cy="331236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20"/>
          <p:cNvSpPr/>
          <p:nvPr/>
        </p:nvSpPr>
        <p:spPr>
          <a:xfrm>
            <a:off x="107504" y="4365104"/>
            <a:ext cx="8928992" cy="1754327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285750" lvl="2" indent="-285750">
              <a:buFontTx/>
              <a:buChar char="-"/>
            </a:pPr>
            <a:r>
              <a:rPr lang="en-US" dirty="0" smtClean="0"/>
              <a:t>Gain is still present in thin films of </a:t>
            </a:r>
            <a:r>
              <a:rPr lang="en-US" dirty="0" err="1"/>
              <a:t>HgTe</a:t>
            </a:r>
            <a:r>
              <a:rPr lang="en-US" dirty="0"/>
              <a:t> QDs </a:t>
            </a:r>
            <a:r>
              <a:rPr lang="es-ES_tradnl" dirty="0" err="1" smtClean="0"/>
              <a:t>under</a:t>
            </a:r>
            <a:r>
              <a:rPr lang="es-ES_tradnl" dirty="0" smtClean="0"/>
              <a:t> </a:t>
            </a:r>
            <a:r>
              <a:rPr lang="es-ES_tradnl" dirty="0" err="1" smtClean="0"/>
              <a:t>relatively</a:t>
            </a:r>
            <a:r>
              <a:rPr lang="es-ES_tradnl" dirty="0" smtClean="0"/>
              <a:t> </a:t>
            </a:r>
            <a:r>
              <a:rPr lang="es-ES_tradnl" dirty="0" err="1" smtClean="0"/>
              <a:t>low</a:t>
            </a:r>
            <a:r>
              <a:rPr lang="es-ES_tradnl" dirty="0" smtClean="0"/>
              <a:t> </a:t>
            </a:r>
            <a:r>
              <a:rPr lang="es-ES_tradnl" dirty="0" err="1" smtClean="0"/>
              <a:t>pump</a:t>
            </a:r>
            <a:r>
              <a:rPr lang="es-ES_tradnl" dirty="0" smtClean="0"/>
              <a:t> </a:t>
            </a:r>
            <a:r>
              <a:rPr lang="es-ES_tradnl" dirty="0" err="1" smtClean="0"/>
              <a:t>fluences</a:t>
            </a:r>
            <a:r>
              <a:rPr lang="es-ES_tradnl" dirty="0" smtClean="0"/>
              <a:t>, </a:t>
            </a:r>
            <a:r>
              <a:rPr lang="es-ES_tradnl" dirty="0" err="1" smtClean="0"/>
              <a:t>but</a:t>
            </a:r>
            <a:r>
              <a:rPr lang="es-ES_tradnl" dirty="0" smtClean="0"/>
              <a:t> </a:t>
            </a:r>
            <a:r>
              <a:rPr lang="es-ES_tradnl" dirty="0" err="1" smtClean="0"/>
              <a:t>lifetime</a:t>
            </a:r>
            <a:r>
              <a:rPr lang="es-ES_tradnl" dirty="0" smtClean="0"/>
              <a:t> </a:t>
            </a:r>
            <a:r>
              <a:rPr lang="es-ES_tradnl" dirty="0" err="1" smtClean="0"/>
              <a:t>decreses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8/100 </a:t>
            </a:r>
            <a:r>
              <a:rPr lang="es-ES_tradnl" dirty="0" err="1" smtClean="0"/>
              <a:t>ps</a:t>
            </a:r>
            <a:r>
              <a:rPr lang="es-ES_tradnl" dirty="0" smtClean="0"/>
              <a:t> (</a:t>
            </a:r>
            <a:r>
              <a:rPr lang="es-ES_tradnl" dirty="0" err="1" smtClean="0"/>
              <a:t>biexponential</a:t>
            </a:r>
            <a:r>
              <a:rPr lang="es-ES_tradnl" dirty="0" smtClean="0"/>
              <a:t> </a:t>
            </a:r>
            <a:r>
              <a:rPr lang="es-ES_tradnl" dirty="0" err="1" smtClean="0"/>
              <a:t>decay</a:t>
            </a:r>
            <a:r>
              <a:rPr lang="es-ES_tradnl" dirty="0" smtClean="0"/>
              <a:t>), as </a:t>
            </a:r>
            <a:r>
              <a:rPr lang="es-ES_tradnl" dirty="0" err="1" smtClean="0"/>
              <a:t>deduced</a:t>
            </a:r>
            <a:r>
              <a:rPr lang="es-ES_tradnl" dirty="0" smtClean="0"/>
              <a:t> </a:t>
            </a:r>
            <a:r>
              <a:rPr lang="es-ES_tradnl" dirty="0" err="1" smtClean="0"/>
              <a:t>from</a:t>
            </a:r>
            <a:r>
              <a:rPr lang="es-ES_tradnl" dirty="0" smtClean="0"/>
              <a:t> </a:t>
            </a:r>
            <a:r>
              <a:rPr lang="es-ES_tradnl" dirty="0" err="1" smtClean="0"/>
              <a:t>bleaching</a:t>
            </a:r>
            <a:r>
              <a:rPr lang="es-ES_tradnl" dirty="0" smtClean="0"/>
              <a:t> </a:t>
            </a:r>
            <a:r>
              <a:rPr lang="es-ES_tradnl" dirty="0" err="1" smtClean="0"/>
              <a:t>kinetic</a:t>
            </a:r>
            <a:r>
              <a:rPr lang="es-ES_tradnl" dirty="0" smtClean="0"/>
              <a:t> curves.</a:t>
            </a:r>
          </a:p>
          <a:p>
            <a:pPr marL="285750" lvl="2" indent="-285750">
              <a:buFontTx/>
              <a:buChar char="-"/>
            </a:pPr>
            <a:r>
              <a:rPr lang="en-GB" dirty="0" smtClean="0"/>
              <a:t>Decreased </a:t>
            </a:r>
            <a:r>
              <a:rPr lang="en-GB" dirty="0"/>
              <a:t>performance of </a:t>
            </a:r>
            <a:r>
              <a:rPr lang="en-GB" dirty="0" err="1"/>
              <a:t>HgTe</a:t>
            </a:r>
            <a:r>
              <a:rPr lang="en-GB" dirty="0"/>
              <a:t> QDs in thin film phase is attributed to charge accumulation due to surface traps and clustering of the QDs.</a:t>
            </a:r>
            <a:r>
              <a:rPr lang="es-ES" dirty="0"/>
              <a:t> </a:t>
            </a:r>
            <a:r>
              <a:rPr lang="es-ES" dirty="0" smtClean="0"/>
              <a:t>    								         		           </a:t>
            </a:r>
            <a:r>
              <a:rPr lang="en-GB" dirty="0" smtClean="0">
                <a:solidFill>
                  <a:srgbClr val="800000"/>
                </a:solidFill>
              </a:rPr>
              <a:t>MS24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5496" y="764704"/>
            <a:ext cx="9001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marL="0" indent="0"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dirty="0" err="1" smtClean="0">
                <a:solidFill>
                  <a:srgbClr val="FF0000"/>
                </a:solidFill>
              </a:rPr>
              <a:t>HgTe</a:t>
            </a:r>
            <a:r>
              <a:rPr lang="en-US" sz="2000" dirty="0" smtClean="0">
                <a:solidFill>
                  <a:srgbClr val="FF0000"/>
                </a:solidFill>
              </a:rPr>
              <a:t> colloidal QDs exhibited gain at telecom wavelengths !! 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618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3200" dirty="0" smtClean="0"/>
              <a:t>Task 4.3 </a:t>
            </a:r>
            <a:r>
              <a:rPr lang="es-ES_tradnl" sz="3200" dirty="0" err="1" smtClean="0"/>
              <a:t>Colloidal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QDs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with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gain</a:t>
            </a:r>
            <a:r>
              <a:rPr lang="es-ES_tradnl" sz="3200" dirty="0" smtClean="0"/>
              <a:t> …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8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6"/>
          <a:stretch/>
        </p:blipFill>
        <p:spPr bwMode="auto">
          <a:xfrm>
            <a:off x="827584" y="1228692"/>
            <a:ext cx="5976664" cy="37124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20"/>
          <p:cNvSpPr/>
          <p:nvPr/>
        </p:nvSpPr>
        <p:spPr>
          <a:xfrm>
            <a:off x="179512" y="5025950"/>
            <a:ext cx="8784976" cy="923330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285750" lvl="2" indent="-285750">
              <a:buFontTx/>
              <a:buChar char="-"/>
            </a:pPr>
            <a:r>
              <a:rPr lang="en-GB" dirty="0" smtClean="0"/>
              <a:t>Layers </a:t>
            </a:r>
            <a:r>
              <a:rPr lang="en-GB" dirty="0"/>
              <a:t>based on “Flash” </a:t>
            </a:r>
            <a:r>
              <a:rPr lang="en-GB" dirty="0" err="1"/>
              <a:t>CdSe</a:t>
            </a:r>
            <a:r>
              <a:rPr lang="en-GB" dirty="0"/>
              <a:t>/</a:t>
            </a:r>
            <a:r>
              <a:rPr lang="en-GB" dirty="0" err="1"/>
              <a:t>CdS</a:t>
            </a:r>
            <a:r>
              <a:rPr lang="en-GB" dirty="0"/>
              <a:t> core-(thick shell) colloidal </a:t>
            </a:r>
            <a:r>
              <a:rPr lang="en-GB" dirty="0" smtClean="0"/>
              <a:t>QDs </a:t>
            </a:r>
            <a:r>
              <a:rPr lang="en-GB" dirty="0"/>
              <a:t>exhibits amplified spontaneous emission (ASE), due to improved surface passivation and reduced Auger </a:t>
            </a:r>
            <a:r>
              <a:rPr lang="en-GB" dirty="0" smtClean="0"/>
              <a:t>recombination.			          </a:t>
            </a:r>
            <a:r>
              <a:rPr lang="en-GB" dirty="0" smtClean="0">
                <a:solidFill>
                  <a:srgbClr val="800000"/>
                </a:solidFill>
              </a:rPr>
              <a:t>MS24</a:t>
            </a:r>
            <a:endParaRPr lang="en-GB" dirty="0">
              <a:solidFill>
                <a:srgbClr val="80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50666" t="2993" r="23919" b="78834"/>
          <a:stretch/>
        </p:blipFill>
        <p:spPr>
          <a:xfrm>
            <a:off x="5868144" y="2348880"/>
            <a:ext cx="1284165" cy="1246374"/>
          </a:xfrm>
          <a:prstGeom prst="rect">
            <a:avLst/>
          </a:prstGeom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5496" y="764704"/>
            <a:ext cx="9001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marL="0" indent="0"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dirty="0" smtClean="0">
                <a:solidFill>
                  <a:srgbClr val="FF0000"/>
                </a:solidFill>
              </a:rPr>
              <a:t>Optimum material to be replicated for infrared wavelengths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580112" y="1556792"/>
            <a:ext cx="2016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/>
              <a:t>CdSe</a:t>
            </a:r>
            <a:r>
              <a:rPr lang="en-GB" dirty="0"/>
              <a:t>/</a:t>
            </a:r>
            <a:r>
              <a:rPr lang="en-GB" dirty="0" err="1" smtClean="0"/>
              <a:t>CdS</a:t>
            </a:r>
            <a:endParaRPr lang="en-GB" dirty="0" smtClean="0"/>
          </a:p>
          <a:p>
            <a:r>
              <a:rPr lang="en-GB" dirty="0" smtClean="0"/>
              <a:t>core</a:t>
            </a:r>
            <a:r>
              <a:rPr lang="en-GB" dirty="0"/>
              <a:t>-(thick shell)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53522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Template_IHQ">
  <a:themeElements>
    <a:clrScheme name="PowerPoint_Template_IHQ 2">
      <a:dk1>
        <a:srgbClr val="000000"/>
      </a:dk1>
      <a:lt1>
        <a:srgbClr val="FFFFFF"/>
      </a:lt1>
      <a:dk2>
        <a:srgbClr val="000000"/>
      </a:dk2>
      <a:lt2>
        <a:srgbClr val="707070"/>
      </a:lt2>
      <a:accent1>
        <a:srgbClr val="CC0000"/>
      </a:accent1>
      <a:accent2>
        <a:srgbClr val="CACACA"/>
      </a:accent2>
      <a:accent3>
        <a:srgbClr val="FFFFFF"/>
      </a:accent3>
      <a:accent4>
        <a:srgbClr val="000000"/>
      </a:accent4>
      <a:accent5>
        <a:srgbClr val="E2AAAA"/>
      </a:accent5>
      <a:accent6>
        <a:srgbClr val="B7B7B7"/>
      </a:accent6>
      <a:hlink>
        <a:srgbClr val="0000FF"/>
      </a:hlink>
      <a:folHlink>
        <a:srgbClr val="000000"/>
      </a:folHlink>
    </a:clrScheme>
    <a:fontScheme name="PowerPoint_Template_IHQ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>
            <a:tab pos="269875" algn="l"/>
            <a:tab pos="358775" algn="l"/>
            <a:tab pos="719138" algn="l"/>
            <a:tab pos="1077913" algn="l"/>
            <a:tab pos="1436688" algn="l"/>
            <a:tab pos="1795463" algn="l"/>
            <a:tab pos="2155825" algn="l"/>
            <a:tab pos="2514600" algn="l"/>
            <a:tab pos="2873375" algn="l"/>
            <a:tab pos="3233738" algn="l"/>
            <a:tab pos="3584575" algn="l"/>
            <a:tab pos="6457950" algn="l"/>
          </a:tabLst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>
            <a:tab pos="269875" algn="l"/>
            <a:tab pos="358775" algn="l"/>
            <a:tab pos="719138" algn="l"/>
            <a:tab pos="1077913" algn="l"/>
            <a:tab pos="1436688" algn="l"/>
            <a:tab pos="1795463" algn="l"/>
            <a:tab pos="2155825" algn="l"/>
            <a:tab pos="2514600" algn="l"/>
            <a:tab pos="2873375" algn="l"/>
            <a:tab pos="3233738" algn="l"/>
            <a:tab pos="3584575" algn="l"/>
            <a:tab pos="6457950" algn="l"/>
          </a:tabLst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_Template_IHQ 1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FF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B7B7B7"/>
        </a:accent6>
        <a:hlink>
          <a:srgbClr val="70707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IHQ 1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FF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B7B7B7"/>
        </a:accent6>
        <a:hlink>
          <a:srgbClr val="70707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IHQ 2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CC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B7B7B7"/>
        </a:accent6>
        <a:hlink>
          <a:srgbClr val="0000F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707070"/>
    </a:lt2>
    <a:accent1>
      <a:srgbClr val="CC0000"/>
    </a:accent1>
    <a:accent2>
      <a:srgbClr val="CACACA"/>
    </a:accent2>
    <a:accent3>
      <a:srgbClr val="FFFFFF"/>
    </a:accent3>
    <a:accent4>
      <a:srgbClr val="000000"/>
    </a:accent4>
    <a:accent5>
      <a:srgbClr val="E2AAAA"/>
    </a:accent5>
    <a:accent6>
      <a:srgbClr val="B7B7B7"/>
    </a:accent6>
    <a:hlink>
      <a:srgbClr val="707070"/>
    </a:hlink>
    <a:folHlink>
      <a:srgbClr val="00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3260</TotalTime>
  <Words>1719</Words>
  <Application>Microsoft Macintosh PowerPoint</Application>
  <PresentationFormat>Presentación en pantalla (4:3)</PresentationFormat>
  <Paragraphs>249</Paragraphs>
  <Slides>24</Slides>
  <Notes>24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6" baseType="lpstr">
      <vt:lpstr>PowerPoint_Template_IHQ</vt:lpstr>
      <vt:lpstr>MSPhotoEd.3</vt:lpstr>
      <vt:lpstr>Presentación de PowerPoint</vt:lpstr>
      <vt:lpstr>Presentación de PowerPoint</vt:lpstr>
      <vt:lpstr>Presentación de PowerPoint</vt:lpstr>
      <vt:lpstr>Tasks</vt:lpstr>
      <vt:lpstr>Presentación de PowerPoint</vt:lpstr>
      <vt:lpstr>Milestones</vt:lpstr>
      <vt:lpstr>Deliverables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Universitaet Karlsruhe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R.Bonk</dc:creator>
  <cp:lastModifiedBy>Juan Martínez Pastor</cp:lastModifiedBy>
  <cp:revision>682</cp:revision>
  <cp:lastPrinted>2015-10-04T15:30:14Z</cp:lastPrinted>
  <dcterms:created xsi:type="dcterms:W3CDTF">2010-01-08T09:05:51Z</dcterms:created>
  <dcterms:modified xsi:type="dcterms:W3CDTF">2015-10-05T19:49:02Z</dcterms:modified>
</cp:coreProperties>
</file>