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embeddings/oleObject1.bin" ContentType="application/vnd.openxmlformats-officedocument.oleObject"/>
  <Override PartName="/ppt/theme/themeOverride1.xml" ContentType="application/vnd.openxmlformats-officedocument.themeOverride+xml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0" r:id="rId2"/>
    <p:sldId id="403" r:id="rId3"/>
    <p:sldId id="426" r:id="rId4"/>
    <p:sldId id="450" r:id="rId5"/>
    <p:sldId id="446" r:id="rId6"/>
    <p:sldId id="447" r:id="rId7"/>
    <p:sldId id="448" r:id="rId8"/>
    <p:sldId id="449" r:id="rId9"/>
    <p:sldId id="451" r:id="rId10"/>
    <p:sldId id="463" r:id="rId11"/>
    <p:sldId id="452" r:id="rId12"/>
    <p:sldId id="464" r:id="rId13"/>
    <p:sldId id="453" r:id="rId14"/>
    <p:sldId id="454" r:id="rId15"/>
    <p:sldId id="455" r:id="rId16"/>
    <p:sldId id="456" r:id="rId17"/>
    <p:sldId id="458" r:id="rId18"/>
    <p:sldId id="442" r:id="rId19"/>
    <p:sldId id="460" r:id="rId20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b="1" kern="1200">
        <a:solidFill>
          <a:srgbClr val="220060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D"/>
    <a:srgbClr val="FFC94C"/>
    <a:srgbClr val="FFDC38"/>
    <a:srgbClr val="220060"/>
    <a:srgbClr val="262FDA"/>
    <a:srgbClr val="5A42BE"/>
    <a:srgbClr val="FBEEAD"/>
    <a:srgbClr val="66FFCC"/>
    <a:srgbClr val="FF0000"/>
    <a:srgbClr val="DBE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24" autoAdjust="0"/>
    <p:restoredTop sz="93081" autoAdjust="0"/>
  </p:normalViewPr>
  <p:slideViewPr>
    <p:cSldViewPr>
      <p:cViewPr varScale="1">
        <p:scale>
          <a:sx n="97" d="100"/>
          <a:sy n="97" d="100"/>
        </p:scale>
        <p:origin x="-9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riesvt:Documents:Projects:ICT%20NAVOLCHI:Work:grating_farfiel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driesvt:Documents:Projects:ICT%20NAVOLCHI:Work:grating_farfiel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236095933744"/>
          <c:y val="0.0934582519183643"/>
          <c:w val="0.511984348938862"/>
          <c:h val="0.662548005102627"/>
        </c:manualLayout>
      </c:layout>
      <c:scatterChart>
        <c:scatterStyle val="smoothMarker"/>
        <c:varyColors val="0"/>
        <c:ser>
          <c:idx val="2"/>
          <c:order val="0"/>
          <c:tx>
            <c:strRef>
              <c:f>'No focussing'!$G$7</c:f>
              <c:strCache>
                <c:ptCount val="1"/>
                <c:pt idx="0">
                  <c:v>Grating = 4um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focussing'!$G$8:$G$13</c:f>
              <c:numCache>
                <c:formatCode>General</c:formatCode>
                <c:ptCount val="6"/>
                <c:pt idx="0">
                  <c:v>15.87891966768986</c:v>
                </c:pt>
                <c:pt idx="1">
                  <c:v>38.33093800465272</c:v>
                </c:pt>
                <c:pt idx="2">
                  <c:v>123.7497837626183</c:v>
                </c:pt>
                <c:pt idx="3">
                  <c:v>370.170340291673</c:v>
                </c:pt>
                <c:pt idx="4">
                  <c:v>863.473473873659</c:v>
                </c:pt>
                <c:pt idx="5">
                  <c:v>1233.491344975504</c:v>
                </c:pt>
              </c:numCache>
            </c:numRef>
          </c:yVal>
          <c:smooth val="1"/>
        </c:ser>
        <c:ser>
          <c:idx val="0"/>
          <c:order val="1"/>
          <c:tx>
            <c:strRef>
              <c:f>'No focussing'!$H$7</c:f>
              <c:strCache>
                <c:ptCount val="1"/>
                <c:pt idx="0">
                  <c:v>Grating = 8um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focussing'!$H$8:$H$13</c:f>
              <c:numCache>
                <c:formatCode>General</c:formatCode>
                <c:ptCount val="6"/>
                <c:pt idx="0">
                  <c:v>20.92928623850408</c:v>
                </c:pt>
                <c:pt idx="1">
                  <c:v>27.24546204561656</c:v>
                </c:pt>
                <c:pt idx="2">
                  <c:v>64.83442176285445</c:v>
                </c:pt>
                <c:pt idx="3">
                  <c:v>186.0954599336406</c:v>
                </c:pt>
                <c:pt idx="4">
                  <c:v>432.170811162509</c:v>
                </c:pt>
                <c:pt idx="5">
                  <c:v>617.0496126993104</c:v>
                </c:pt>
              </c:numCache>
            </c:numRef>
          </c:yVal>
          <c:smooth val="1"/>
        </c:ser>
        <c:ser>
          <c:idx val="1"/>
          <c:order val="2"/>
          <c:tx>
            <c:strRef>
              <c:f>'No focussing'!$I$7</c:f>
              <c:strCache>
                <c:ptCount val="1"/>
                <c:pt idx="0">
                  <c:v>Grating = 12um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focussing'!$I$8:$I$13</c:f>
              <c:numCache>
                <c:formatCode>General</c:formatCode>
                <c:ptCount val="6"/>
                <c:pt idx="0">
                  <c:v>30.28043022190498</c:v>
                </c:pt>
                <c:pt idx="1">
                  <c:v>32.4367089855452</c:v>
                </c:pt>
                <c:pt idx="2">
                  <c:v>50.89641875776807</c:v>
                </c:pt>
                <c:pt idx="3">
                  <c:v>126.940966521036</c:v>
                </c:pt>
                <c:pt idx="4">
                  <c:v>289.3645221445404</c:v>
                </c:pt>
                <c:pt idx="5">
                  <c:v>412.2433070852802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'No focussing'!$J$7</c:f>
              <c:strCache>
                <c:ptCount val="1"/>
                <c:pt idx="0">
                  <c:v>Grating = 16um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focussing'!$J$8:$J$13</c:f>
              <c:numCache>
                <c:formatCode>General</c:formatCode>
                <c:ptCount val="6"/>
                <c:pt idx="0">
                  <c:v>40.11868337337742</c:v>
                </c:pt>
                <c:pt idx="1">
                  <c:v>41.05580105806946</c:v>
                </c:pt>
                <c:pt idx="2">
                  <c:v>50.50619329677226</c:v>
                </c:pt>
                <c:pt idx="3">
                  <c:v>100.7863088518392</c:v>
                </c:pt>
                <c:pt idx="4">
                  <c:v>219.5288193044714</c:v>
                </c:pt>
                <c:pt idx="5">
                  <c:v>310.9462270764711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'No focussing'!$K$7</c:f>
              <c:strCache>
                <c:ptCount val="1"/>
                <c:pt idx="0">
                  <c:v>Grating = 20um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focussing'!$K$8:$K$13</c:f>
              <c:numCache>
                <c:formatCode>General</c:formatCode>
                <c:ptCount val="6"/>
                <c:pt idx="0">
                  <c:v>50.06081904636117</c:v>
                </c:pt>
                <c:pt idx="1">
                  <c:v>50.54473693998873</c:v>
                </c:pt>
                <c:pt idx="2">
                  <c:v>55.75446492660289</c:v>
                </c:pt>
                <c:pt idx="3">
                  <c:v>89.314294674851</c:v>
                </c:pt>
                <c:pt idx="4">
                  <c:v>179.7761319067071</c:v>
                </c:pt>
                <c:pt idx="5">
                  <c:v>251.7062492771665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'No focussing'!$L$7</c:f>
              <c:strCache>
                <c:ptCount val="1"/>
                <c:pt idx="0">
                  <c:v>Grating = 24um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focussing'!$L$8:$L$13</c:f>
              <c:numCache>
                <c:formatCode>General</c:formatCode>
                <c:ptCount val="6"/>
                <c:pt idx="0">
                  <c:v>60.0352072837757</c:v>
                </c:pt>
                <c:pt idx="1">
                  <c:v>60.31612572482782</c:v>
                </c:pt>
                <c:pt idx="2">
                  <c:v>63.4240597927279</c:v>
                </c:pt>
                <c:pt idx="3">
                  <c:v>86.0436066499057</c:v>
                </c:pt>
                <c:pt idx="4">
                  <c:v>155.910091620089</c:v>
                </c:pt>
                <c:pt idx="5">
                  <c:v>214.1521329782923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'No focussing'!$M$7</c:f>
              <c:strCache>
                <c:ptCount val="1"/>
                <c:pt idx="0">
                  <c:v>Grating = 28um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focussing'!$M$8:$M$13</c:f>
              <c:numCache>
                <c:formatCode>General</c:formatCode>
                <c:ptCount val="6"/>
                <c:pt idx="0">
                  <c:v>70.02217434350403</c:v>
                </c:pt>
                <c:pt idx="1">
                  <c:v>70.19931693491688</c:v>
                </c:pt>
                <c:pt idx="2">
                  <c:v>72.18372378320543</c:v>
                </c:pt>
                <c:pt idx="3">
                  <c:v>87.71778504323324</c:v>
                </c:pt>
                <c:pt idx="4">
                  <c:v>141.8238660497407</c:v>
                </c:pt>
                <c:pt idx="5">
                  <c:v>189.6022096944278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'No focussing'!$N$7</c:f>
              <c:strCache>
                <c:ptCount val="1"/>
                <c:pt idx="0">
                  <c:v>Grating = 32um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focussing'!$N$8:$N$13</c:f>
              <c:numCache>
                <c:formatCode>General</c:formatCode>
                <c:ptCount val="6"/>
                <c:pt idx="0">
                  <c:v>80.01485605125667</c:v>
                </c:pt>
                <c:pt idx="1">
                  <c:v>80.13360531094271</c:v>
                </c:pt>
                <c:pt idx="2">
                  <c:v>81.47219703882249</c:v>
                </c:pt>
                <c:pt idx="3">
                  <c:v>92.40925285378385</c:v>
                </c:pt>
                <c:pt idx="4">
                  <c:v>134.3436847280281</c:v>
                </c:pt>
                <c:pt idx="5">
                  <c:v>173.7005729215447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'No focussing'!$O$7</c:f>
              <c:strCache>
                <c:ptCount val="1"/>
                <c:pt idx="0">
                  <c:v>Grating = 36um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focussing'!$O$8:$O$13</c:f>
              <c:numCache>
                <c:formatCode>General</c:formatCode>
                <c:ptCount val="6"/>
                <c:pt idx="0">
                  <c:v>90.01043424355723</c:v>
                </c:pt>
                <c:pt idx="1">
                  <c:v>90.0938646880222</c:v>
                </c:pt>
                <c:pt idx="2">
                  <c:v>91.0375047514705</c:v>
                </c:pt>
                <c:pt idx="3">
                  <c:v>98.94667979455441</c:v>
                </c:pt>
                <c:pt idx="4">
                  <c:v>131.542906678112</c:v>
                </c:pt>
                <c:pt idx="5">
                  <c:v>163.9595289618782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'No focussing'!$P$7</c:f>
              <c:strCache>
                <c:ptCount val="1"/>
                <c:pt idx="0">
                  <c:v>Grating = 40um</c:v>
                </c:pt>
              </c:strCache>
            </c:strRef>
          </c:tx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focussing'!$P$8:$P$13</c:f>
              <c:numCache>
                <c:formatCode>General</c:formatCode>
                <c:ptCount val="6"/>
                <c:pt idx="0">
                  <c:v>100.0076067151801</c:v>
                </c:pt>
                <c:pt idx="1">
                  <c:v>100.0684396205075</c:v>
                </c:pt>
                <c:pt idx="2">
                  <c:v>100.7578289256619</c:v>
                </c:pt>
                <c:pt idx="3">
                  <c:v>106.6267358982564</c:v>
                </c:pt>
                <c:pt idx="4">
                  <c:v>132.1168588819551</c:v>
                </c:pt>
                <c:pt idx="5">
                  <c:v>158.7891966768986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'No focussing'!$Q$7</c:f>
              <c:strCache>
                <c:ptCount val="1"/>
                <c:pt idx="0">
                  <c:v>Optimum</c:v>
                </c:pt>
              </c:strCache>
            </c:strRef>
          </c:tx>
          <c:spPr>
            <a:ln w="635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'No focussing'!$F$8:$F$13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'No focussing'!$Q$8:$Q$13</c:f>
              <c:numCache>
                <c:formatCode>General</c:formatCode>
                <c:ptCount val="6"/>
                <c:pt idx="0">
                  <c:v>15.87891966768986</c:v>
                </c:pt>
                <c:pt idx="1">
                  <c:v>27.24546204561656</c:v>
                </c:pt>
                <c:pt idx="2">
                  <c:v>50.50619329677226</c:v>
                </c:pt>
                <c:pt idx="3">
                  <c:v>86.0436066499057</c:v>
                </c:pt>
                <c:pt idx="4">
                  <c:v>131.542906678112</c:v>
                </c:pt>
                <c:pt idx="5">
                  <c:v>158.7891966768986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539688"/>
        <c:axId val="2124545432"/>
      </c:scatterChart>
      <c:valAx>
        <c:axId val="2124539688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baseline="0">
                    <a:effectLst/>
                  </a:rPr>
                  <a:t>Distance between chips [um]</a:t>
                </a:r>
                <a:endParaRPr lang="en-US" sz="1400">
                  <a:effectLst/>
                </a:endParaRPr>
              </a:p>
            </c:rich>
          </c:tx>
          <c:layout>
            <c:manualLayout>
              <c:xMode val="edge"/>
              <c:yMode val="edge"/>
              <c:x val="0.233634324495313"/>
              <c:y val="0.87581560281418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4545432"/>
        <c:crosses val="autoZero"/>
        <c:crossBetween val="midCat"/>
      </c:valAx>
      <c:valAx>
        <c:axId val="2124545432"/>
        <c:scaling>
          <c:orientation val="minMax"/>
          <c:max val="200.0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Minimum Pitch [um]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4539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7217281589693"/>
          <c:y val="0.0675323769480801"/>
          <c:w val="0.246804545062403"/>
          <c:h val="0.73734397841718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651043169742"/>
          <c:y val="0.0339637334732477"/>
          <c:w val="0.519857395272775"/>
          <c:h val="0.735378074529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Focussing!$G$7</c:f>
              <c:strCache>
                <c:ptCount val="1"/>
                <c:pt idx="0">
                  <c:v>Grating = 4um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Focussing!$G$8:$G$13</c:f>
              <c:numCache>
                <c:formatCode>General</c:formatCode>
                <c:ptCount val="6"/>
                <c:pt idx="0">
                  <c:v>11.74883068450801</c:v>
                </c:pt>
                <c:pt idx="1">
                  <c:v>21.03129102264368</c:v>
                </c:pt>
                <c:pt idx="2">
                  <c:v>62.4780140955496</c:v>
                </c:pt>
                <c:pt idx="3">
                  <c:v>185.287668796154</c:v>
                </c:pt>
                <c:pt idx="4">
                  <c:v>431.8235866888944</c:v>
                </c:pt>
                <c:pt idx="5">
                  <c:v>616.8064725117348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Focussing!$H$7</c:f>
              <c:strCache>
                <c:ptCount val="1"/>
                <c:pt idx="0">
                  <c:v>Grating = 8um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Focussing!$H$8:$H$13</c:f>
              <c:numCache>
                <c:formatCode>General</c:formatCode>
                <c:ptCount val="6"/>
                <c:pt idx="0">
                  <c:v>20.23632268010444</c:v>
                </c:pt>
                <c:pt idx="1">
                  <c:v>22.03585261612954</c:v>
                </c:pt>
                <c:pt idx="2">
                  <c:v>36.75425909103492</c:v>
                </c:pt>
                <c:pt idx="3">
                  <c:v>94.64607784783414</c:v>
                </c:pt>
                <c:pt idx="4">
                  <c:v>216.7784641176684</c:v>
                </c:pt>
                <c:pt idx="5">
                  <c:v>309.0106084474966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Focussing!$I$7</c:f>
              <c:strCache>
                <c:ptCount val="1"/>
                <c:pt idx="0">
                  <c:v>Grating = 12um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Focussing!$I$8:$I$13</c:f>
              <c:numCache>
                <c:formatCode>General</c:formatCode>
                <c:ptCount val="6"/>
                <c:pt idx="0">
                  <c:v>30.07035273497661</c:v>
                </c:pt>
                <c:pt idx="1">
                  <c:v>30.62735741870717</c:v>
                </c:pt>
                <c:pt idx="2">
                  <c:v>36.367724160188</c:v>
                </c:pt>
                <c:pt idx="3">
                  <c:v>68.58208399665087</c:v>
                </c:pt>
                <c:pt idx="4">
                  <c:v>146.9964512122132</c:v>
                </c:pt>
                <c:pt idx="5">
                  <c:v>207.7525837604725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Focussing!$J$7</c:f>
              <c:strCache>
                <c:ptCount val="1"/>
                <c:pt idx="0">
                  <c:v>Grating = 16um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Focussing!$J$8:$J$13</c:f>
              <c:numCache>
                <c:formatCode>General</c:formatCode>
                <c:ptCount val="6"/>
                <c:pt idx="0">
                  <c:v>40.0297038323209</c:v>
                </c:pt>
                <c:pt idx="1">
                  <c:v>40.26654566920219</c:v>
                </c:pt>
                <c:pt idx="2">
                  <c:v>42.86862361136318</c:v>
                </c:pt>
                <c:pt idx="3">
                  <c:v>61.15120614505145</c:v>
                </c:pt>
                <c:pt idx="4">
                  <c:v>115.1009366873433</c:v>
                </c:pt>
                <c:pt idx="5">
                  <c:v>159.2855581440863</c:v>
                </c:pt>
              </c:numCache>
            </c:numRef>
          </c:yVal>
          <c:smooth val="1"/>
        </c:ser>
        <c:ser>
          <c:idx val="4"/>
          <c:order val="4"/>
          <c:tx>
            <c:strRef>
              <c:f>Focussing!$K$7</c:f>
              <c:strCache>
                <c:ptCount val="1"/>
                <c:pt idx="0">
                  <c:v>Grating = 20um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Focussing!$K$8:$K$13</c:f>
              <c:numCache>
                <c:formatCode>General</c:formatCode>
                <c:ptCount val="6"/>
                <c:pt idx="0">
                  <c:v>50.01521169502464</c:v>
                </c:pt>
                <c:pt idx="1">
                  <c:v>50.1367391050033</c:v>
                </c:pt>
                <c:pt idx="2">
                  <c:v>51.49893289974995</c:v>
                </c:pt>
                <c:pt idx="3">
                  <c:v>62.20338261153111</c:v>
                </c:pt>
                <c:pt idx="4">
                  <c:v>99.77406677506155</c:v>
                </c:pt>
                <c:pt idx="5">
                  <c:v>133.093985518861</c:v>
                </c:pt>
              </c:numCache>
            </c:numRef>
          </c:yVal>
          <c:smooth val="1"/>
        </c:ser>
        <c:ser>
          <c:idx val="5"/>
          <c:order val="5"/>
          <c:tx>
            <c:strRef>
              <c:f>Focussing!$L$7</c:f>
              <c:strCache>
                <c:ptCount val="1"/>
                <c:pt idx="0">
                  <c:v>Grating = 24um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Focussing!$L$8:$L$13</c:f>
              <c:numCache>
                <c:formatCode>General</c:formatCode>
                <c:ptCount val="6"/>
                <c:pt idx="0">
                  <c:v>60.00880375746112</c:v>
                </c:pt>
                <c:pt idx="1">
                  <c:v>60.07918737477488</c:v>
                </c:pt>
                <c:pt idx="2">
                  <c:v>60.87407362866291</c:v>
                </c:pt>
                <c:pt idx="3">
                  <c:v>67.46017759634881</c:v>
                </c:pt>
                <c:pt idx="4">
                  <c:v>93.68558676363254</c:v>
                </c:pt>
                <c:pt idx="5">
                  <c:v>119.0179987009866</c:v>
                </c:pt>
              </c:numCache>
            </c:numRef>
          </c:yVal>
          <c:smooth val="1"/>
        </c:ser>
        <c:ser>
          <c:idx val="6"/>
          <c:order val="6"/>
          <c:tx>
            <c:strRef>
              <c:f>Focussing!$M$7</c:f>
              <c:strCache>
                <c:ptCount val="1"/>
                <c:pt idx="0">
                  <c:v>Grating = 28um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Focussing!$M$8:$M$13</c:f>
              <c:numCache>
                <c:formatCode>General</c:formatCode>
                <c:ptCount val="6"/>
                <c:pt idx="0">
                  <c:v>70.00554424435271</c:v>
                </c:pt>
                <c:pt idx="1">
                  <c:v>70.04988240198713</c:v>
                </c:pt>
                <c:pt idx="2">
                  <c:v>70.552267821825</c:v>
                </c:pt>
                <c:pt idx="3">
                  <c:v>74.82380940063608</c:v>
                </c:pt>
                <c:pt idx="4">
                  <c:v>93.29256264742479</c:v>
                </c:pt>
                <c:pt idx="5">
                  <c:v>112.52666119748</c:v>
                </c:pt>
              </c:numCache>
            </c:numRef>
          </c:yVal>
          <c:smooth val="1"/>
        </c:ser>
        <c:ser>
          <c:idx val="7"/>
          <c:order val="7"/>
          <c:tx>
            <c:strRef>
              <c:f>Focussing!$N$7</c:f>
              <c:strCache>
                <c:ptCount val="1"/>
                <c:pt idx="0">
                  <c:v>Grating = 32um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Focussing!$N$8:$N$13</c:f>
              <c:numCache>
                <c:formatCode>General</c:formatCode>
                <c:ptCount val="6"/>
                <c:pt idx="0">
                  <c:v>80.00371427143763</c:v>
                </c:pt>
                <c:pt idx="1">
                  <c:v>80.03342223741581</c:v>
                </c:pt>
                <c:pt idx="2">
                  <c:v>80.37057746826986</c:v>
                </c:pt>
                <c:pt idx="3">
                  <c:v>83.27585186144076</c:v>
                </c:pt>
                <c:pt idx="4">
                  <c:v>96.4989969200507</c:v>
                </c:pt>
                <c:pt idx="5">
                  <c:v>111.0989300502857</c:v>
                </c:pt>
              </c:numCache>
            </c:numRef>
          </c:yVal>
          <c:smooth val="1"/>
        </c:ser>
        <c:ser>
          <c:idx val="8"/>
          <c:order val="8"/>
          <c:tx>
            <c:strRef>
              <c:f>Focussing!$O$7</c:f>
              <c:strCache>
                <c:ptCount val="1"/>
                <c:pt idx="0">
                  <c:v>Grating = 36um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Focussing!$O$8:$O$13</c:f>
              <c:numCache>
                <c:formatCode>General</c:formatCode>
                <c:ptCount val="6"/>
                <c:pt idx="0">
                  <c:v>90.00260867429585</c:v>
                </c:pt>
                <c:pt idx="1">
                  <c:v>90.02347534729975</c:v>
                </c:pt>
                <c:pt idx="2">
                  <c:v>90.26049422556637</c:v>
                </c:pt>
                <c:pt idx="3">
                  <c:v>92.3179904492701</c:v>
                </c:pt>
                <c:pt idx="4">
                  <c:v>101.9847247107704</c:v>
                </c:pt>
                <c:pt idx="5">
                  <c:v>113.1179993827253</c:v>
                </c:pt>
              </c:numCache>
            </c:numRef>
          </c:yVal>
          <c:smooth val="1"/>
        </c:ser>
        <c:ser>
          <c:idx val="9"/>
          <c:order val="9"/>
          <c:tx>
            <c:strRef>
              <c:f>Focussing!$P$7</c:f>
              <c:strCache>
                <c:ptCount val="1"/>
                <c:pt idx="0">
                  <c:v>Grating = 40um</c:v>
                </c:pt>
              </c:strCache>
            </c:strRef>
          </c:tx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Focussing!$P$8:$P$13</c:f>
              <c:numCache>
                <c:formatCode>General</c:formatCode>
                <c:ptCount val="6"/>
                <c:pt idx="0">
                  <c:v>100.0019017330397</c:v>
                </c:pt>
                <c:pt idx="1">
                  <c:v>100.0171142956084</c:v>
                </c:pt>
                <c:pt idx="2">
                  <c:v>100.1899946224833</c:v>
                </c:pt>
                <c:pt idx="3">
                  <c:v>101.6971740122563</c:v>
                </c:pt>
                <c:pt idx="4">
                  <c:v>108.9206872004056</c:v>
                </c:pt>
                <c:pt idx="5">
                  <c:v>117.4883068450801</c:v>
                </c:pt>
              </c:numCache>
            </c:numRef>
          </c:yVal>
          <c:smooth val="1"/>
        </c:ser>
        <c:ser>
          <c:idx val="10"/>
          <c:order val="10"/>
          <c:tx>
            <c:strRef>
              <c:f>Focussing!$Q$7</c:f>
              <c:strCache>
                <c:ptCount val="1"/>
                <c:pt idx="0">
                  <c:v>Optimum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Focussing!$F$8:$F$13</c:f>
              <c:numCache>
                <c:formatCode>General</c:formatCode>
                <c:ptCount val="6"/>
                <c:pt idx="0">
                  <c:v>10.0</c:v>
                </c:pt>
                <c:pt idx="1">
                  <c:v>30.0</c:v>
                </c:pt>
                <c:pt idx="2">
                  <c:v>100.0</c:v>
                </c:pt>
                <c:pt idx="3">
                  <c:v>300.0</c:v>
                </c:pt>
                <c:pt idx="4">
                  <c:v>700.0</c:v>
                </c:pt>
                <c:pt idx="5">
                  <c:v>1000.0</c:v>
                </c:pt>
              </c:numCache>
            </c:numRef>
          </c:xVal>
          <c:yVal>
            <c:numRef>
              <c:f>Focussing!$Q$8:$Q$13</c:f>
              <c:numCache>
                <c:formatCode>General</c:formatCode>
                <c:ptCount val="6"/>
                <c:pt idx="0">
                  <c:v>11.74883068450801</c:v>
                </c:pt>
                <c:pt idx="1">
                  <c:v>21.03129102264368</c:v>
                </c:pt>
                <c:pt idx="2">
                  <c:v>36.367724160188</c:v>
                </c:pt>
                <c:pt idx="3">
                  <c:v>61.15120614505145</c:v>
                </c:pt>
                <c:pt idx="4">
                  <c:v>93.29256264742479</c:v>
                </c:pt>
                <c:pt idx="5">
                  <c:v>111.0989300502857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4031240"/>
        <c:axId val="2124036776"/>
      </c:scatterChart>
      <c:valAx>
        <c:axId val="2124031240"/>
        <c:scaling>
          <c:orientation val="minMax"/>
          <c:max val="1000.0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Distance between chips [um]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4036776"/>
        <c:crosses val="autoZero"/>
        <c:crossBetween val="midCat"/>
      </c:valAx>
      <c:valAx>
        <c:axId val="2124036776"/>
        <c:scaling>
          <c:orientation val="minMax"/>
          <c:max val="20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Minimum Pitch [um]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40312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4256384357264"/>
          <c:y val="0.049196935467028"/>
          <c:w val="0.249624231132689"/>
          <c:h val="0.64680449819463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/>
            <a:fld id="{23CF98DF-0AD2-1D42-A7E5-4C5009023063}" type="slidenum">
              <a:rPr lang="en-US" sz="1000" b="0">
                <a:solidFill>
                  <a:schemeClr val="tx1"/>
                </a:solidFill>
                <a:latin typeface="Tahoma" charset="0"/>
              </a:rPr>
              <a:pPr algn="r" eaLnBrk="0" hangingPunct="0"/>
              <a:t>‹#›</a:t>
            </a:fld>
            <a:endParaRPr lang="en-US" sz="1000" b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/>
            <a:r>
              <a:rPr lang="en-US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568110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5737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>
              <a:sym typeface="Wingding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es-ES" sz="1100" b="0" dirty="0" smtClean="0"/>
          </a:p>
          <a:p>
            <a:pPr marL="114300" marR="0" indent="-1143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lang="de-DE" sz="11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prstClr val="black"/>
                </a:solidFill>
              </a:rPr>
              <a:t>To evaluate the performance of grating coupling,</a:t>
            </a:r>
            <a:r>
              <a:rPr lang="en-US" altLang="zh-CN" sz="1200" baseline="0" dirty="0" smtClean="0">
                <a:solidFill>
                  <a:prstClr val="black"/>
                </a:solidFill>
              </a:rPr>
              <a:t> we measure the coupling into the fiber, divided by the overall upgoing power.</a:t>
            </a:r>
            <a:endParaRPr lang="en-US" altLang="zh-CN" sz="1200" dirty="0" smtClean="0">
              <a:solidFill>
                <a:prstClr val="black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The period at 0.405μm will achieve high coupling efficiency. the bandwidth is about 25nm.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The step</a:t>
            </a:r>
            <a:r>
              <a:rPr lang="en-US" altLang="zh-CN" sz="1200" baseline="0" dirty="0" smtClean="0"/>
              <a:t> of silica cladding is 0.05</a:t>
            </a:r>
            <a:r>
              <a:rPr lang="en-US" altLang="zh-CN" sz="1200" dirty="0" smtClean="0"/>
              <a:t>μm, the </a:t>
            </a:r>
            <a:r>
              <a:rPr lang="en-US" altLang="zh-CN" sz="1200" dirty="0" err="1" smtClean="0"/>
              <a:t>upgoing</a:t>
            </a:r>
            <a:r>
              <a:rPr lang="en-US" altLang="zh-CN" sz="1200" baseline="0" dirty="0" smtClean="0"/>
              <a:t> power will achieve a maximum every 0.2</a:t>
            </a:r>
            <a:r>
              <a:rPr lang="en-US" altLang="zh-CN" sz="1200" dirty="0" smtClean="0"/>
              <a:t>μm.</a:t>
            </a:r>
          </a:p>
          <a:p>
            <a:r>
              <a:rPr lang="en-US" altLang="zh-CN" sz="1200" dirty="0" smtClean="0"/>
              <a:t>The coupling efficiency can be achieved 37.3%.  The bandwidth is also expand to 40nm</a:t>
            </a:r>
            <a:endParaRPr lang="zh-CN" altLang="en-US" sz="1200" dirty="0" smtClean="0"/>
          </a:p>
          <a:p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E26A39A-5ED0-1F44-A90D-266F491A60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63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Measurement 5: couple</a:t>
            </a:r>
            <a:r>
              <a:rPr lang="en-US" altLang="zh-CN" baseline="0" dirty="0" smtClean="0"/>
              <a:t> in period 560nm; filling factor(0.6)</a:t>
            </a:r>
          </a:p>
          <a:p>
            <a:r>
              <a:rPr lang="en-US" altLang="zh-CN" baseline="0" dirty="0" smtClean="0"/>
              <a:t>Measurement 1: couple in period 530nm; filling factor(0.6) 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EE26A39A-5ED0-1F44-A90D-266F491A60A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73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sz="11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png"/><Relationship Id="rId6" Type="http://schemas.openxmlformats.org/officeDocument/2006/relationships/image" Target="../media/image3.png"/><Relationship Id="rId1" Type="http://schemas.openxmlformats.org/officeDocument/2006/relationships/themeOverride" Target="../theme/themeOverride1.xml"/><Relationship Id="rId2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  <a:ea typeface="+mn-ea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041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539743" y="333375"/>
            <a:ext cx="6567504" cy="11541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 dirty="0">
                <a:solidFill>
                  <a:schemeClr val="tx1"/>
                </a:solidFill>
              </a:rPr>
              <a:t>NAVOLCHI</a:t>
            </a:r>
            <a:r>
              <a:rPr lang="en-US" dirty="0"/>
              <a:t>  </a:t>
            </a:r>
            <a:r>
              <a:rPr lang="en-US" dirty="0" smtClean="0"/>
              <a:t>Final </a:t>
            </a:r>
            <a:r>
              <a:rPr lang="en-US" dirty="0"/>
              <a:t>Review Meeting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smtClean="0"/>
              <a:t>October 6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2015, </a:t>
            </a:r>
            <a:r>
              <a:rPr lang="en-US" sz="1800" dirty="0"/>
              <a:t>Brussels</a:t>
            </a:r>
            <a:endParaRPr lang="de-DE" sz="1800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1648107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35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Q-Standard-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28596" y="1124744"/>
            <a:ext cx="8286807" cy="51125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57200" y="164577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386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5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69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44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6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733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7755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94283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vmlDrawing" Target="../drawings/vmlDrawing1.vml"/><Relationship Id="rId15" Type="http://schemas.openxmlformats.org/officeDocument/2006/relationships/image" Target="../media/image2.png"/><Relationship Id="rId16" Type="http://schemas.openxmlformats.org/officeDocument/2006/relationships/oleObject" Target="../embeddings/oleObject1.bin"/><Relationship Id="rId1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100000"/>
              </a:lnSpc>
            </a:pPr>
            <a:fld id="{C5A7106A-3D2B-FE4D-913C-1E022C7DA529}" type="slidenum">
              <a:rPr lang="en-US" sz="1400"/>
              <a:pPr algn="l">
                <a:lnSpc>
                  <a:spcPct val="100000"/>
                </a:lnSpc>
              </a:pPr>
              <a:t>‹#›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64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charset="0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Work Package </a:t>
            </a:r>
            <a:r>
              <a:rPr lang="en-US" sz="2000" dirty="0">
                <a:solidFill>
                  <a:srgbClr val="FF0000"/>
                </a:solidFill>
              </a:rPr>
              <a:t>5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Presentation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“Project NAVOLCHI”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Dries Van Thourhout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FF0000"/>
                </a:solidFill>
              </a:rPr>
              <a:t>i</a:t>
            </a:r>
            <a:r>
              <a:rPr lang="en-US" sz="2000" dirty="0" err="1" smtClean="0">
                <a:solidFill>
                  <a:srgbClr val="FF0000"/>
                </a:solidFill>
              </a:rPr>
              <a:t>mec</a:t>
            </a:r>
            <a:r>
              <a:rPr lang="en-US" sz="2000" dirty="0" smtClean="0">
                <a:solidFill>
                  <a:srgbClr val="FF0000"/>
                </a:solidFill>
              </a:rPr>
              <a:t>, Belgium</a:t>
            </a:r>
            <a:endParaRPr lang="de-DE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5.2: Coupling through MCF</a:t>
            </a:r>
            <a:endParaRPr lang="en-US" dirty="0"/>
          </a:p>
        </p:txBody>
      </p:sp>
      <p:pic>
        <p:nvPicPr>
          <p:cNvPr id="4" name="Inhaltsplatzhalt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1573" r="11705" b="19242"/>
          <a:stretch/>
        </p:blipFill>
        <p:spPr bwMode="auto">
          <a:xfrm>
            <a:off x="251520" y="1556792"/>
            <a:ext cx="2498763" cy="252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nhaltsplatzhalt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66713" y="1556792"/>
            <a:ext cx="5912813" cy="143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9"/>
          <p:cNvSpPr/>
          <p:nvPr/>
        </p:nvSpPr>
        <p:spPr>
          <a:xfrm>
            <a:off x="179512" y="4339502"/>
            <a:ext cx="5440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4 </a:t>
            </a:r>
            <a:r>
              <a:rPr lang="en-US" b="0" dirty="0" smtClean="0">
                <a:solidFill>
                  <a:schemeClr val="tx1"/>
                </a:solidFill>
              </a:rPr>
              <a:t>out of 19 channels with </a:t>
            </a:r>
            <a:r>
              <a:rPr lang="en-US" b="0" dirty="0">
                <a:solidFill>
                  <a:schemeClr val="tx1"/>
                </a:solidFill>
              </a:rPr>
              <a:t>50 µm </a:t>
            </a:r>
            <a:r>
              <a:rPr lang="en-US" b="0" dirty="0" smtClean="0">
                <a:solidFill>
                  <a:schemeClr val="tx1"/>
                </a:solidFill>
              </a:rPr>
              <a:t>pitch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de-DE" b="0" dirty="0" err="1" smtClean="0">
                <a:solidFill>
                  <a:schemeClr val="tx1"/>
                </a:solidFill>
              </a:rPr>
              <a:t>Crosstalk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measured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to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be</a:t>
            </a:r>
            <a:r>
              <a:rPr lang="de-DE" b="0" dirty="0" smtClean="0">
                <a:solidFill>
                  <a:schemeClr val="tx1"/>
                </a:solidFill>
              </a:rPr>
              <a:t> </a:t>
            </a:r>
            <a:r>
              <a:rPr lang="de-DE" b="0" dirty="0" err="1" smtClean="0">
                <a:solidFill>
                  <a:schemeClr val="tx1"/>
                </a:solidFill>
              </a:rPr>
              <a:t>below</a:t>
            </a:r>
            <a:r>
              <a:rPr lang="de-DE" b="0" dirty="0" smtClean="0">
                <a:solidFill>
                  <a:schemeClr val="tx1"/>
                </a:solidFill>
              </a:rPr>
              <a:t> -31 dB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Allows </a:t>
            </a:r>
            <a:r>
              <a:rPr lang="en-US" b="0" dirty="0">
                <a:solidFill>
                  <a:schemeClr val="tx1"/>
                </a:solidFill>
              </a:rPr>
              <a:t>for optical amplifier between transmitter and </a:t>
            </a:r>
            <a:r>
              <a:rPr lang="en-US" b="0" dirty="0" smtClean="0">
                <a:solidFill>
                  <a:schemeClr val="tx1"/>
                </a:solidFill>
              </a:rPr>
              <a:t>receiver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b="0" dirty="0" smtClean="0">
                <a:solidFill>
                  <a:schemeClr val="tx1"/>
                </a:solidFill>
              </a:rPr>
              <a:t>Scalable to very high bandwidth density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 bwMode="auto">
          <a:xfrm>
            <a:off x="323528" y="718020"/>
            <a:ext cx="8382000" cy="76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spc="0" baseline="0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sz="2000" b="0" dirty="0" smtClean="0"/>
              <a:t>Evaluation coupling &amp; XT performance</a:t>
            </a:r>
            <a:endParaRPr lang="en-US" sz="2000" b="0" dirty="0"/>
          </a:p>
        </p:txBody>
      </p:sp>
      <p:sp>
        <p:nvSpPr>
          <p:cNvPr id="8" name="Rechteck 11"/>
          <p:cNvSpPr/>
          <p:nvPr/>
        </p:nvSpPr>
        <p:spPr>
          <a:xfrm>
            <a:off x="323528" y="3691430"/>
            <a:ext cx="2269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0" dirty="0" err="1"/>
              <a:t>Chiral</a:t>
            </a:r>
            <a:r>
              <a:rPr lang="de-DE" sz="1400" b="0" dirty="0"/>
              <a:t> </a:t>
            </a:r>
            <a:r>
              <a:rPr lang="de-DE" sz="1400" b="0" dirty="0" err="1" smtClean="0"/>
              <a:t>Photonics</a:t>
            </a:r>
            <a:r>
              <a:rPr lang="de-DE" sz="1400" b="0" dirty="0" smtClean="0"/>
              <a:t> (PROFA) </a:t>
            </a:r>
            <a:endParaRPr lang="en-US" sz="1400" b="0" dirty="0"/>
          </a:p>
        </p:txBody>
      </p:sp>
      <p:pic>
        <p:nvPicPr>
          <p:cNvPr id="9" name="Inhaltsplatzhalter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33" b="45507"/>
          <a:stretch/>
        </p:blipFill>
        <p:spPr bwMode="auto">
          <a:xfrm>
            <a:off x="5687568" y="3441823"/>
            <a:ext cx="3456432" cy="27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3616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5.2 – Optical Beam </a:t>
            </a:r>
            <a:r>
              <a:rPr lang="en-US" dirty="0" err="1"/>
              <a:t>Steerers</a:t>
            </a:r>
            <a:endParaRPr lang="en-US" dirty="0"/>
          </a:p>
        </p:txBody>
      </p:sp>
      <p:graphicFrame>
        <p:nvGraphicFramePr>
          <p:cNvPr id="4" name="Chart 3" title="Half Distance between chip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79324"/>
              </p:ext>
            </p:extLst>
          </p:nvPr>
        </p:nvGraphicFramePr>
        <p:xfrm>
          <a:off x="2987824" y="692696"/>
          <a:ext cx="5563840" cy="312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55576" y="1556792"/>
            <a:ext cx="1778012" cy="1453692"/>
            <a:chOff x="112175" y="2857958"/>
            <a:chExt cx="1778012" cy="1453692"/>
          </a:xfrm>
        </p:grpSpPr>
        <p:grpSp>
          <p:nvGrpSpPr>
            <p:cNvPr id="6" name="Group 5"/>
            <p:cNvGrpSpPr/>
            <p:nvPr/>
          </p:nvGrpSpPr>
          <p:grpSpPr>
            <a:xfrm>
              <a:off x="112175" y="3981908"/>
              <a:ext cx="1214975" cy="329742"/>
              <a:chOff x="112175" y="3981908"/>
              <a:chExt cx="1214975" cy="329742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2175" y="4112848"/>
                <a:ext cx="1214975" cy="19880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986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9145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1431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 rot="10800000">
              <a:off x="675212" y="2857958"/>
              <a:ext cx="1214975" cy="329742"/>
              <a:chOff x="112175" y="3981908"/>
              <a:chExt cx="1214975" cy="32974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12175" y="4112848"/>
                <a:ext cx="1214975" cy="198802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986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9145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143155" y="3981908"/>
                <a:ext cx="139545" cy="130940"/>
              </a:xfrm>
              <a:prstGeom prst="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kern="1200"/>
              </a:p>
            </p:txBody>
          </p:sp>
        </p:grpSp>
        <p:sp>
          <p:nvSpPr>
            <p:cNvPr id="8" name="Freeform 7"/>
            <p:cNvSpPr/>
            <p:nvPr/>
          </p:nvSpPr>
          <p:spPr>
            <a:xfrm>
              <a:off x="1294387" y="3056760"/>
              <a:ext cx="235962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9" name="Freeform 8"/>
            <p:cNvSpPr/>
            <p:nvPr/>
          </p:nvSpPr>
          <p:spPr>
            <a:xfrm flipH="1">
              <a:off x="360947" y="3056760"/>
              <a:ext cx="337708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07569" y="5691546"/>
            <a:ext cx="1214975" cy="329742"/>
            <a:chOff x="112175" y="3981908"/>
            <a:chExt cx="1214975" cy="329742"/>
          </a:xfrm>
        </p:grpSpPr>
        <p:sp>
          <p:nvSpPr>
            <p:cNvPr id="30" name="Rectangle 29"/>
            <p:cNvSpPr/>
            <p:nvPr/>
          </p:nvSpPr>
          <p:spPr>
            <a:xfrm>
              <a:off x="112175" y="4112848"/>
              <a:ext cx="1214975" cy="1988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86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145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1431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19" name="Group 18"/>
          <p:cNvGrpSpPr/>
          <p:nvPr/>
        </p:nvGrpSpPr>
        <p:grpSpPr>
          <a:xfrm rot="10800000">
            <a:off x="1052769" y="3811819"/>
            <a:ext cx="1214975" cy="329742"/>
            <a:chOff x="112175" y="3981908"/>
            <a:chExt cx="1214975" cy="329742"/>
          </a:xfrm>
        </p:grpSpPr>
        <p:sp>
          <p:nvSpPr>
            <p:cNvPr id="26" name="Rectangle 25"/>
            <p:cNvSpPr/>
            <p:nvPr/>
          </p:nvSpPr>
          <p:spPr>
            <a:xfrm>
              <a:off x="112175" y="4112848"/>
              <a:ext cx="1214975" cy="19880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86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145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143155" y="398190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0" name="Group 19"/>
          <p:cNvGrpSpPr/>
          <p:nvPr/>
        </p:nvGrpSpPr>
        <p:grpSpPr>
          <a:xfrm rot="10800000">
            <a:off x="1124524" y="4855623"/>
            <a:ext cx="723801" cy="888299"/>
            <a:chOff x="666437" y="1246028"/>
            <a:chExt cx="723801" cy="1035859"/>
          </a:xfrm>
        </p:grpSpPr>
        <p:sp>
          <p:nvSpPr>
            <p:cNvPr id="24" name="Freeform 23"/>
            <p:cNvSpPr/>
            <p:nvPr/>
          </p:nvSpPr>
          <p:spPr>
            <a:xfrm>
              <a:off x="1154276" y="1246028"/>
              <a:ext cx="235962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5" name="Freeform 24"/>
            <p:cNvSpPr/>
            <p:nvPr/>
          </p:nvSpPr>
          <p:spPr>
            <a:xfrm flipH="1">
              <a:off x="666437" y="1255597"/>
              <a:ext cx="337708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9382" y="3975530"/>
            <a:ext cx="723801" cy="888299"/>
            <a:chOff x="666437" y="1246028"/>
            <a:chExt cx="723801" cy="1035859"/>
          </a:xfrm>
        </p:grpSpPr>
        <p:sp>
          <p:nvSpPr>
            <p:cNvPr id="22" name="Freeform 21"/>
            <p:cNvSpPr/>
            <p:nvPr/>
          </p:nvSpPr>
          <p:spPr>
            <a:xfrm>
              <a:off x="1154276" y="1246028"/>
              <a:ext cx="235962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  <p:sp>
          <p:nvSpPr>
            <p:cNvPr id="23" name="Freeform 22"/>
            <p:cNvSpPr/>
            <p:nvPr/>
          </p:nvSpPr>
          <p:spPr>
            <a:xfrm flipH="1">
              <a:off x="666437" y="1255597"/>
              <a:ext cx="337708" cy="1026290"/>
            </a:xfrm>
            <a:custGeom>
              <a:avLst/>
              <a:gdLst>
                <a:gd name="connsiteX0" fmla="*/ 17826 w 252776"/>
                <a:gd name="connsiteY0" fmla="*/ 933450 h 933450"/>
                <a:gd name="connsiteX1" fmla="*/ 24176 w 252776"/>
                <a:gd name="connsiteY1" fmla="*/ 622300 h 933450"/>
                <a:gd name="connsiteX2" fmla="*/ 252776 w 252776"/>
                <a:gd name="connsiteY2" fmla="*/ 0 h 933450"/>
                <a:gd name="connsiteX0" fmla="*/ 0 w 234950"/>
                <a:gd name="connsiteY0" fmla="*/ 933450 h 933450"/>
                <a:gd name="connsiteX1" fmla="*/ 234950 w 234950"/>
                <a:gd name="connsiteY1" fmla="*/ 0 h 933450"/>
                <a:gd name="connsiteX0" fmla="*/ 479 w 235429"/>
                <a:gd name="connsiteY0" fmla="*/ 933450 h 933450"/>
                <a:gd name="connsiteX1" fmla="*/ 235429 w 235429"/>
                <a:gd name="connsiteY1" fmla="*/ 0 h 933450"/>
                <a:gd name="connsiteX0" fmla="*/ 1012 w 235962"/>
                <a:gd name="connsiteY0" fmla="*/ 933450 h 933450"/>
                <a:gd name="connsiteX1" fmla="*/ 235962 w 235962"/>
                <a:gd name="connsiteY1" fmla="*/ 0 h 93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5962" h="933450">
                  <a:moveTo>
                    <a:pt x="1012" y="933450"/>
                  </a:moveTo>
                  <a:cubicBezTo>
                    <a:pt x="-9571" y="450850"/>
                    <a:pt x="62395" y="342900"/>
                    <a:pt x="235962" y="0"/>
                  </a:cubicBez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lvl1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kern="1200"/>
            </a:p>
          </p:txBody>
        </p:sp>
      </p:grpSp>
      <p:graphicFrame>
        <p:nvGraphicFramePr>
          <p:cNvPr id="34" name="Chart 33" title="Half Distance between chip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396154"/>
              </p:ext>
            </p:extLst>
          </p:nvPr>
        </p:nvGraphicFramePr>
        <p:xfrm>
          <a:off x="2987824" y="3717032"/>
          <a:ext cx="5655072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76056" y="197954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optimum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76056" y="52292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optimum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5536" y="836712"/>
            <a:ext cx="230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a) Standard grating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51520" y="3244334"/>
            <a:ext cx="246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) </a:t>
            </a:r>
            <a:r>
              <a:rPr lang="en-US" dirty="0" err="1" smtClean="0"/>
              <a:t>Focussing</a:t>
            </a:r>
            <a:r>
              <a:rPr lang="en-US" dirty="0" smtClean="0"/>
              <a:t> grating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8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 smtClean="0"/>
              <a:t>Metal </a:t>
            </a:r>
            <a:r>
              <a:rPr lang="en-GB" sz="3200" smtClean="0"/>
              <a:t>grating coupler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81657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Metal grating coupler </a:t>
            </a:r>
            <a:r>
              <a:rPr lang="en-US" sz="2000" baseline="30000" dirty="0" smtClean="0"/>
              <a:t>[1,2]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/>
          </a:p>
        </p:txBody>
      </p:sp>
      <p:pic>
        <p:nvPicPr>
          <p:cNvPr id="6" name="Picture 2" descr="F:\Victor\PhD\Reports\Papers\Metal_grating_coupler-IPR_2014\Figures\figures\fig1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1" y="1880476"/>
            <a:ext cx="3405845" cy="204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47664" y="5991671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0" dirty="0" smtClean="0">
                <a:solidFill>
                  <a:srgbClr val="002060"/>
                </a:solidFill>
              </a:rPr>
              <a:t>[1] </a:t>
            </a:r>
            <a:r>
              <a:rPr lang="nl-NL" sz="1200" b="0" dirty="0">
                <a:solidFill>
                  <a:srgbClr val="002060"/>
                </a:solidFill>
              </a:rPr>
              <a:t>V. </a:t>
            </a:r>
            <a:r>
              <a:rPr lang="nl-NL" sz="1200" b="0" dirty="0" smtClean="0">
                <a:solidFill>
                  <a:srgbClr val="002060"/>
                </a:solidFill>
              </a:rPr>
              <a:t>Dolores-Calzadilla,  et. al., </a:t>
            </a:r>
            <a:r>
              <a:rPr lang="nl-NL" sz="1200" b="0" dirty="0">
                <a:solidFill>
                  <a:srgbClr val="002060"/>
                </a:solidFill>
              </a:rPr>
              <a:t>Optics Letters </a:t>
            </a:r>
            <a:r>
              <a:rPr lang="nl-NL" sz="1200" b="0" dirty="0" smtClean="0">
                <a:solidFill>
                  <a:srgbClr val="002060"/>
                </a:solidFill>
              </a:rPr>
              <a:t>39(9), 2014.</a:t>
            </a:r>
          </a:p>
          <a:p>
            <a:r>
              <a:rPr lang="en-US" sz="1200" b="0" dirty="0" smtClean="0">
                <a:solidFill>
                  <a:srgbClr val="002060"/>
                </a:solidFill>
              </a:rPr>
              <a:t>[2] A. Higuera-Rodriguez, </a:t>
            </a:r>
            <a:r>
              <a:rPr lang="nl-NL" sz="1200" b="0" dirty="0">
                <a:solidFill>
                  <a:srgbClr val="002060"/>
                </a:solidFill>
              </a:rPr>
              <a:t>et. al., </a:t>
            </a:r>
            <a:r>
              <a:rPr lang="nl-NL" sz="1200" b="0" dirty="0" smtClean="0">
                <a:solidFill>
                  <a:srgbClr val="002060"/>
                </a:solidFill>
              </a:rPr>
              <a:t>Optics </a:t>
            </a:r>
            <a:r>
              <a:rPr lang="nl-NL" sz="1200" b="0" dirty="0">
                <a:solidFill>
                  <a:srgbClr val="002060"/>
                </a:solidFill>
              </a:rPr>
              <a:t>Letters </a:t>
            </a:r>
            <a:r>
              <a:rPr lang="nl-NL" sz="1200" b="0" dirty="0" smtClean="0">
                <a:solidFill>
                  <a:srgbClr val="002060"/>
                </a:solidFill>
              </a:rPr>
              <a:t>40(12), 2015.</a:t>
            </a:r>
            <a:endParaRPr lang="nl-NL" sz="1200" b="0" dirty="0">
              <a:solidFill>
                <a:srgbClr val="002060"/>
              </a:solidFill>
            </a:endParaRPr>
          </a:p>
        </p:txBody>
      </p:sp>
      <p:pic>
        <p:nvPicPr>
          <p:cNvPr id="9" name="Picture 4" descr="C:\Users\vcalzadilla\Desktop\Picture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87" y="2172505"/>
            <a:ext cx="1977905" cy="1608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8048" y="4725143"/>
            <a:ext cx="5284966" cy="103412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 eaLnBrk="1" hangingPunct="1">
              <a:lnSpc>
                <a:spcPct val="10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2060"/>
                </a:solidFill>
              </a:rPr>
              <a:t>Performance independent from buffer thickness</a:t>
            </a:r>
          </a:p>
          <a:p>
            <a:pPr marL="285750" indent="-285750" algn="l" eaLnBrk="1" hangingPunct="1">
              <a:lnSpc>
                <a:spcPct val="10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2060"/>
                </a:solidFill>
              </a:rPr>
              <a:t>Enables high yield (thick) bonding</a:t>
            </a:r>
          </a:p>
          <a:p>
            <a:pPr marL="285750" indent="-285750" algn="l" eaLnBrk="1" hangingPunct="1">
              <a:lnSpc>
                <a:spcPct val="10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2060"/>
                </a:solidFill>
              </a:rPr>
              <a:t>Reduce optical </a:t>
            </a:r>
            <a:r>
              <a:rPr lang="en-US" sz="1800" b="0" dirty="0" err="1" smtClean="0">
                <a:solidFill>
                  <a:srgbClr val="002060"/>
                </a:solidFill>
              </a:rPr>
              <a:t>parasitics</a:t>
            </a:r>
            <a:r>
              <a:rPr lang="en-US" sz="1800" b="0" dirty="0" smtClean="0">
                <a:solidFill>
                  <a:srgbClr val="002060"/>
                </a:solidFill>
              </a:rPr>
              <a:t> into buffer/substrate</a:t>
            </a:r>
            <a:endParaRPr lang="en-US" sz="1800" b="0" dirty="0">
              <a:solidFill>
                <a:srgbClr val="002060"/>
              </a:solidFill>
            </a:endParaRPr>
          </a:p>
        </p:txBody>
      </p:sp>
      <p:pic>
        <p:nvPicPr>
          <p:cNvPr id="76697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01" y="1457263"/>
            <a:ext cx="4115390" cy="32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981304" y="1547500"/>
            <a:ext cx="1800200" cy="369332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b="0" dirty="0" smtClean="0">
                <a:solidFill>
                  <a:srgbClr val="002060"/>
                </a:solidFill>
              </a:rPr>
              <a:t>Efficiency: 54%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7449356" y="5025018"/>
            <a:ext cx="1332148" cy="646331"/>
          </a:xfrm>
          <a:prstGeom prst="rect">
            <a:avLst/>
          </a:prstGeom>
          <a:solidFill>
            <a:srgbClr val="28CE2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1800" dirty="0" smtClean="0">
                <a:solidFill>
                  <a:srgbClr val="002060"/>
                </a:solidFill>
              </a:rPr>
              <a:t>Reported in MS51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24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428596" y="1124745"/>
            <a:ext cx="8286807" cy="144016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Aim: develop grating coupler to couple light from </a:t>
            </a:r>
            <a:r>
              <a:rPr lang="en-US" dirty="0" err="1" smtClean="0"/>
              <a:t>SiN</a:t>
            </a:r>
            <a:r>
              <a:rPr lang="en-US" dirty="0" smtClean="0"/>
              <a:t>-QD platform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From micro-sources and/or single photon emitters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SiN</a:t>
            </a:r>
            <a:r>
              <a:rPr lang="en-US" dirty="0" smtClean="0"/>
              <a:t>-QD Grating Couplers: Concept</a:t>
            </a:r>
            <a:endParaRPr lang="en-US" dirty="0"/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7803384" cy="3709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0032" y="234888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Pump beam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2636912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QD-emission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3429000"/>
            <a:ext cx="21696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SiN</a:t>
            </a:r>
            <a:r>
              <a:rPr lang="en-US" sz="1400" dirty="0" smtClean="0"/>
              <a:t> with QD-embedded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508104" y="3645024"/>
            <a:ext cx="1008112" cy="432048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3841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Parameters involved in simulation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836712"/>
            <a:ext cx="7984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0" dirty="0" smtClean="0"/>
              <a:t>Structure definition and parameters: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Grating periodicity (period length and number)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Cladding layer thickness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b="0" dirty="0"/>
              <a:t>Grating etching depth; Filling factor;</a:t>
            </a:r>
            <a:endParaRPr lang="en-US" altLang="zh-CN" b="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b="0" dirty="0" smtClean="0"/>
              <a:t>Reflection layer(gold mirror or distributed </a:t>
            </a:r>
            <a:r>
              <a:rPr lang="en-US" altLang="zh-CN" b="0" dirty="0" err="1" smtClean="0"/>
              <a:t>bragg</a:t>
            </a:r>
            <a:r>
              <a:rPr lang="en-US" altLang="zh-CN" b="0" dirty="0" smtClean="0"/>
              <a:t> reflector(DBR)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grpSp>
        <p:nvGrpSpPr>
          <p:cNvPr id="43" name="组合 42"/>
          <p:cNvGrpSpPr/>
          <p:nvPr/>
        </p:nvGrpSpPr>
        <p:grpSpPr>
          <a:xfrm>
            <a:off x="218728" y="2872394"/>
            <a:ext cx="8688453" cy="3213623"/>
            <a:chOff x="218728" y="2872394"/>
            <a:chExt cx="8688453" cy="3213623"/>
          </a:xfrm>
        </p:grpSpPr>
        <p:grpSp>
          <p:nvGrpSpPr>
            <p:cNvPr id="33" name="组合 32"/>
            <p:cNvGrpSpPr/>
            <p:nvPr/>
          </p:nvGrpSpPr>
          <p:grpSpPr>
            <a:xfrm>
              <a:off x="218728" y="3109024"/>
              <a:ext cx="8688453" cy="2976993"/>
              <a:chOff x="429136" y="3199541"/>
              <a:chExt cx="8280911" cy="2674317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621830" y="3199541"/>
                <a:ext cx="7799102" cy="1290712"/>
                <a:chOff x="-35498" y="2144668"/>
                <a:chExt cx="7799102" cy="1290712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1456596" y="2682240"/>
                  <a:ext cx="1545684" cy="457200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 dirty="0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3779520" y="2682240"/>
                  <a:ext cx="688741" cy="457200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8" name="矩形 7"/>
                <p:cNvSpPr/>
                <p:nvPr/>
              </p:nvSpPr>
              <p:spPr>
                <a:xfrm>
                  <a:off x="4968240" y="2682240"/>
                  <a:ext cx="688741" cy="457200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10" name="矩形 9"/>
                <p:cNvSpPr/>
                <p:nvPr/>
              </p:nvSpPr>
              <p:spPr>
                <a:xfrm>
                  <a:off x="6217920" y="2682240"/>
                  <a:ext cx="1545684" cy="457200"/>
                </a:xfrm>
                <a:prstGeom prst="rect">
                  <a:avLst/>
                </a:prstGeom>
                <a:solidFill>
                  <a:srgbClr val="FF66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000" dirty="0" smtClean="0"/>
                    <a:t>SiN</a:t>
                  </a:r>
                  <a:r>
                    <a:rPr lang="en-US" altLang="zh-CN" sz="2000" baseline="-25000" dirty="0" smtClean="0"/>
                    <a:t>x</a:t>
                  </a:r>
                  <a:endParaRPr lang="zh-CN" altLang="en-US" sz="2000" baseline="-25000" dirty="0"/>
                </a:p>
              </p:txBody>
            </p:sp>
            <p:sp>
              <p:nvSpPr>
                <p:cNvPr id="11" name="右箭头 10"/>
                <p:cNvSpPr/>
                <p:nvPr/>
              </p:nvSpPr>
              <p:spPr>
                <a:xfrm>
                  <a:off x="1456596" y="2788920"/>
                  <a:ext cx="801278" cy="228600"/>
                </a:xfrm>
                <a:prstGeom prst="rightArrow">
                  <a:avLst/>
                </a:prstGeom>
                <a:solidFill>
                  <a:srgbClr val="C00000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-35498" y="2758440"/>
                  <a:ext cx="1382212" cy="3041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/>
                    <a:t>Mode source</a:t>
                  </a:r>
                  <a:endParaRPr lang="zh-CN" altLang="en-US" sz="1600" dirty="0"/>
                </a:p>
              </p:txBody>
            </p:sp>
            <p:cxnSp>
              <p:nvCxnSpPr>
                <p:cNvPr id="13" name="直接连接符 12"/>
                <p:cNvCxnSpPr/>
                <p:nvPr/>
              </p:nvCxnSpPr>
              <p:spPr>
                <a:xfrm>
                  <a:off x="3002280" y="2392680"/>
                  <a:ext cx="0" cy="289560"/>
                </a:xfrm>
                <a:prstGeom prst="line">
                  <a:avLst/>
                </a:prstGeom>
                <a:ln w="12700"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4392061" y="2392680"/>
                  <a:ext cx="0" cy="289560"/>
                </a:xfrm>
                <a:prstGeom prst="line">
                  <a:avLst/>
                </a:prstGeom>
                <a:ln w="12700"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箭头连接符 14"/>
                <p:cNvCxnSpPr/>
                <p:nvPr/>
              </p:nvCxnSpPr>
              <p:spPr>
                <a:xfrm>
                  <a:off x="2987040" y="2537460"/>
                  <a:ext cx="1405021" cy="0"/>
                </a:xfrm>
                <a:prstGeom prst="straightConnector1">
                  <a:avLst/>
                </a:prstGeom>
                <a:ln w="9525">
                  <a:prstDash val="sysDash"/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2910840" y="2144668"/>
                  <a:ext cx="1354842" cy="2764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 smtClean="0"/>
                    <a:t>Grating period</a:t>
                  </a:r>
                  <a:endParaRPr lang="zh-CN" altLang="en-US" sz="1400" dirty="0"/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>
                  <a:off x="4439252" y="2699415"/>
                  <a:ext cx="271379" cy="0"/>
                </a:xfrm>
                <a:prstGeom prst="line">
                  <a:avLst/>
                </a:prstGeom>
                <a:ln w="12700"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4439252" y="3145245"/>
                  <a:ext cx="271379" cy="0"/>
                </a:xfrm>
                <a:prstGeom prst="line">
                  <a:avLst/>
                </a:prstGeom>
                <a:ln w="12700">
                  <a:prstDash val="sys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箭头连接符 18"/>
                <p:cNvCxnSpPr/>
                <p:nvPr/>
              </p:nvCxnSpPr>
              <p:spPr>
                <a:xfrm>
                  <a:off x="4574941" y="2699415"/>
                  <a:ext cx="0" cy="476310"/>
                </a:xfrm>
                <a:prstGeom prst="straightConnector1">
                  <a:avLst/>
                </a:prstGeom>
                <a:ln w="12700">
                  <a:prstDash val="sysDash"/>
                  <a:headEnd type="arrow"/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4995907" y="3131247"/>
                  <a:ext cx="1072950" cy="304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 smtClean="0"/>
                    <a:t>air</a:t>
                  </a:r>
                  <a:endParaRPr lang="zh-CN" altLang="en-US" sz="1600" b="1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979652" y="2218195"/>
                  <a:ext cx="1072950" cy="3041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 smtClean="0"/>
                    <a:t>air</a:t>
                  </a:r>
                  <a:endParaRPr lang="zh-CN" altLang="en-US" sz="1600" b="1" dirty="0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507954" y="2730044"/>
                  <a:ext cx="1316659" cy="2764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400" dirty="0" smtClean="0"/>
                    <a:t>Etching depth</a:t>
                  </a:r>
                  <a:endParaRPr lang="zh-CN" altLang="en-US" sz="1400" dirty="0"/>
                </a:p>
              </p:txBody>
            </p:sp>
          </p:grpSp>
          <p:sp>
            <p:nvSpPr>
              <p:cNvPr id="3" name="矩形 2"/>
              <p:cNvSpPr/>
              <p:nvPr/>
            </p:nvSpPr>
            <p:spPr>
              <a:xfrm>
                <a:off x="2251084" y="4729648"/>
                <a:ext cx="6169848" cy="13682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2251084" y="4866468"/>
                <a:ext cx="6169848" cy="1007390"/>
              </a:xfrm>
              <a:prstGeom prst="rect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989736" y="4582396"/>
                <a:ext cx="1720311" cy="276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Gold mirror</a:t>
                </a:r>
                <a:endParaRPr lang="zh-CN" altLang="en-US" sz="14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45828" y="5222929"/>
                <a:ext cx="2429420" cy="331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Si substrate</a:t>
                </a:r>
                <a:endParaRPr lang="zh-CN" altLang="en-US" b="1" dirty="0"/>
              </a:p>
            </p:txBody>
          </p:sp>
          <p:cxnSp>
            <p:nvCxnSpPr>
              <p:cNvPr id="27" name="直接箭头连接符 26"/>
              <p:cNvCxnSpPr/>
              <p:nvPr/>
            </p:nvCxnSpPr>
            <p:spPr>
              <a:xfrm>
                <a:off x="2651723" y="4230598"/>
                <a:ext cx="0" cy="499050"/>
              </a:xfrm>
              <a:prstGeom prst="straightConnector1">
                <a:avLst/>
              </a:prstGeom>
              <a:ln w="12700"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2651723" y="4329538"/>
                <a:ext cx="3521732" cy="276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Cladding  layer thickness</a:t>
                </a:r>
                <a:endParaRPr lang="zh-CN" altLang="en-US" sz="1400" dirty="0"/>
              </a:p>
            </p:txBody>
          </p:sp>
          <p:cxnSp>
            <p:nvCxnSpPr>
              <p:cNvPr id="30" name="直接箭头连接符 29"/>
              <p:cNvCxnSpPr/>
              <p:nvPr/>
            </p:nvCxnSpPr>
            <p:spPr>
              <a:xfrm flipV="1">
                <a:off x="3674848" y="3904753"/>
                <a:ext cx="762000" cy="3870"/>
              </a:xfrm>
              <a:prstGeom prst="straightConnector1">
                <a:avLst/>
              </a:prstGeom>
              <a:ln w="12700">
                <a:prstDash val="sysDash"/>
                <a:headEnd type="arrow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3644368" y="3921928"/>
                <a:ext cx="1110512" cy="276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etched</a:t>
                </a:r>
                <a:endParaRPr lang="zh-CN" altLang="en-US" sz="140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29136" y="5038264"/>
                <a:ext cx="1745749" cy="47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/>
                  <a:t>Filling factor=1-etched/period</a:t>
                </a:r>
                <a:endParaRPr lang="zh-CN" altLang="en-US" sz="1400" dirty="0"/>
              </a:p>
            </p:txBody>
          </p:sp>
        </p:grpSp>
        <p:cxnSp>
          <p:nvCxnSpPr>
            <p:cNvPr id="29" name="直接箭头连接符 28"/>
            <p:cNvCxnSpPr/>
            <p:nvPr/>
          </p:nvCxnSpPr>
          <p:spPr>
            <a:xfrm flipV="1">
              <a:off x="5229218" y="2872394"/>
              <a:ext cx="354599" cy="5292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>
              <a:off x="5227831" y="4366913"/>
              <a:ext cx="270287" cy="4111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箭头连接符 40"/>
            <p:cNvCxnSpPr/>
            <p:nvPr/>
          </p:nvCxnSpPr>
          <p:spPr>
            <a:xfrm flipV="1">
              <a:off x="6277426" y="4352399"/>
              <a:ext cx="253997" cy="4111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 flipV="1">
              <a:off x="6571766" y="2908682"/>
              <a:ext cx="354599" cy="5292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5221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2D&amp;3D Simulation </a:t>
            </a:r>
            <a:r>
              <a:rPr lang="en-US" dirty="0" err="1" smtClean="0"/>
              <a:t>SiN</a:t>
            </a:r>
            <a:r>
              <a:rPr lang="en-US" dirty="0" smtClean="0"/>
              <a:t>-QD Grating Coupler</a:t>
            </a:r>
            <a:endParaRPr lang="en-US" dirty="0"/>
          </a:p>
        </p:txBody>
      </p:sp>
      <p:pic>
        <p:nvPicPr>
          <p:cNvPr id="5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204864"/>
            <a:ext cx="4568968" cy="3384376"/>
          </a:xfrm>
          <a:prstGeom prst="rect">
            <a:avLst/>
          </a:prstGeom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276872"/>
            <a:ext cx="4753809" cy="33123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9592" y="1772816"/>
            <a:ext cx="314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Influence of Grating Height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6136" y="1772816"/>
            <a:ext cx="224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Periods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35696" y="5805264"/>
            <a:ext cx="5635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 to 90% efficiency realistic (with bottom mirror)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5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Fabrication</a:t>
            </a:r>
            <a:endParaRPr lang="en-US" dirty="0"/>
          </a:p>
        </p:txBody>
      </p:sp>
      <p:pic>
        <p:nvPicPr>
          <p:cNvPr id="4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177003" cy="2925698"/>
          </a:xfrm>
          <a:prstGeom prst="rect">
            <a:avLst/>
          </a:prstGeom>
        </p:spPr>
      </p:pic>
      <p:pic>
        <p:nvPicPr>
          <p:cNvPr id="5" name="内容占位符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24744"/>
            <a:ext cx="2316877" cy="2133609"/>
          </a:xfrm>
        </p:spPr>
      </p:pic>
      <p:grpSp>
        <p:nvGrpSpPr>
          <p:cNvPr id="6" name="组合 8"/>
          <p:cNvGrpSpPr/>
          <p:nvPr/>
        </p:nvGrpSpPr>
        <p:grpSpPr>
          <a:xfrm>
            <a:off x="5796136" y="2746148"/>
            <a:ext cx="2783842" cy="3503467"/>
            <a:chOff x="590577" y="1345420"/>
            <a:chExt cx="3359906" cy="4188767"/>
          </a:xfrm>
        </p:grpSpPr>
        <p:pic>
          <p:nvPicPr>
            <p:cNvPr id="7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577" y="1345420"/>
              <a:ext cx="3359906" cy="4188767"/>
            </a:xfrm>
            <a:prstGeom prst="rect">
              <a:avLst/>
            </a:prstGeom>
          </p:spPr>
        </p:pic>
        <p:cxnSp>
          <p:nvCxnSpPr>
            <p:cNvPr id="8" name="直接箭头连接符 6"/>
            <p:cNvCxnSpPr/>
            <p:nvPr/>
          </p:nvCxnSpPr>
          <p:spPr>
            <a:xfrm flipH="1">
              <a:off x="2148114" y="2264229"/>
              <a:ext cx="14515" cy="2351314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432942" y="3106057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30μm</a:t>
              </a:r>
              <a:endParaRPr lang="zh-CN" alt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99592" y="4149080"/>
            <a:ext cx="160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etching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88224" y="1124744"/>
            <a:ext cx="2198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process:</a:t>
            </a:r>
          </a:p>
          <a:p>
            <a:r>
              <a:rPr lang="en-US" dirty="0" err="1" smtClean="0"/>
              <a:t>Stiction</a:t>
            </a:r>
            <a:r>
              <a:rPr lang="en-US" dirty="0" smtClean="0"/>
              <a:t> to surface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03848" y="5301208"/>
            <a:ext cx="24492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Optimised</a:t>
            </a:r>
            <a:r>
              <a:rPr lang="en-US" dirty="0" smtClean="0"/>
              <a:t> process: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stiction</a:t>
            </a:r>
            <a:endParaRPr lang="en-US" sz="1400" dirty="0" smtClean="0"/>
          </a:p>
          <a:p>
            <a:r>
              <a:rPr lang="en-US" sz="1400" dirty="0" smtClean="0"/>
              <a:t>(tensile strained </a:t>
            </a:r>
            <a:r>
              <a:rPr lang="en-US" sz="1400" dirty="0" err="1" smtClean="0"/>
              <a:t>SiN</a:t>
            </a:r>
            <a:r>
              <a:rPr lang="en-US" sz="1400" dirty="0" smtClean="0"/>
              <a:t>, CPD)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04513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6553200" cy="4566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simulation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1103083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Measurement, compared with optimized simulation</a:t>
            </a:r>
            <a:endParaRPr lang="zh-CN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894287" y="5696543"/>
            <a:ext cx="2525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ff</a:t>
            </a:r>
            <a:r>
              <a:rPr lang="en-US" altLang="zh-CN" sz="1400" dirty="0" smtClean="0"/>
              <a:t>=0.5 for simulation,</a:t>
            </a:r>
          </a:p>
          <a:p>
            <a:r>
              <a:rPr lang="en-US" altLang="zh-CN" sz="1400" dirty="0" err="1"/>
              <a:t>f</a:t>
            </a:r>
            <a:r>
              <a:rPr lang="en-US" altLang="zh-CN" sz="1400" dirty="0" err="1" smtClean="0"/>
              <a:t>f</a:t>
            </a:r>
            <a:r>
              <a:rPr lang="en-US" altLang="zh-CN" sz="1400" dirty="0" smtClean="0"/>
              <a:t>=0.6 for fab.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957320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Summary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5556" y="1340768"/>
            <a:ext cx="777686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All WP5 tasks completed successfully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Efficient couplers silicon waveguide – </a:t>
            </a:r>
            <a:r>
              <a:rPr lang="en-US" sz="2000" b="0" dirty="0" err="1" smtClean="0">
                <a:solidFill>
                  <a:schemeClr val="tx1"/>
                </a:solidFill>
              </a:rPr>
              <a:t>plasmonic</a:t>
            </a:r>
            <a:r>
              <a:rPr lang="en-US" sz="2000" b="0" dirty="0" smtClean="0">
                <a:solidFill>
                  <a:schemeClr val="tx1"/>
                </a:solidFill>
              </a:rPr>
              <a:t> modulators demonstrated (&lt;1dB loss)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Compact filters with controllable properties demonstrated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Electrostatically actuated grating couplers demonstrated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chemeClr val="tx1"/>
                </a:solidFill>
              </a:rPr>
              <a:t>Grating coupler for </a:t>
            </a:r>
            <a:r>
              <a:rPr lang="en-US" sz="2000" b="0" dirty="0" err="1" smtClean="0">
                <a:solidFill>
                  <a:schemeClr val="tx1"/>
                </a:solidFill>
              </a:rPr>
              <a:t>SiN</a:t>
            </a:r>
            <a:r>
              <a:rPr lang="en-US" sz="2000" b="0" dirty="0" smtClean="0">
                <a:solidFill>
                  <a:schemeClr val="tx1"/>
                </a:solidFill>
              </a:rPr>
              <a:t>-QD and </a:t>
            </a:r>
            <a:r>
              <a:rPr lang="en-US" sz="2000" b="0" dirty="0" err="1" smtClean="0">
                <a:solidFill>
                  <a:schemeClr val="tx1"/>
                </a:solidFill>
              </a:rPr>
              <a:t>InP</a:t>
            </a:r>
            <a:r>
              <a:rPr lang="en-US" sz="2000" b="0" dirty="0" smtClean="0">
                <a:solidFill>
                  <a:schemeClr val="tx1"/>
                </a:solidFill>
              </a:rPr>
              <a:t>-membrane platforms demonstrated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Electrical interfaces designed and </a:t>
            </a:r>
            <a:r>
              <a:rPr lang="en-US" sz="2000" b="0" dirty="0" smtClean="0">
                <a:solidFill>
                  <a:schemeClr val="tx1"/>
                </a:solidFill>
              </a:rPr>
              <a:t>implemented in </a:t>
            </a:r>
            <a:r>
              <a:rPr lang="en-US" sz="2000" b="0" dirty="0" err="1" smtClean="0">
                <a:solidFill>
                  <a:schemeClr val="tx1"/>
                </a:solidFill>
              </a:rPr>
              <a:t>STNoC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0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Outlook &amp; Exploitation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75556" y="1124744"/>
            <a:ext cx="7776864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b="0" dirty="0" smtClean="0">
                <a:solidFill>
                  <a:srgbClr val="000000"/>
                </a:solidFill>
              </a:rPr>
              <a:t>Efficient couplers silicon waveguide to </a:t>
            </a:r>
            <a:r>
              <a:rPr lang="en-US" sz="2000" b="0" dirty="0" err="1" smtClean="0">
                <a:solidFill>
                  <a:srgbClr val="000000"/>
                </a:solidFill>
              </a:rPr>
              <a:t>plasmonic</a:t>
            </a:r>
            <a:r>
              <a:rPr lang="en-US" sz="2000" b="0" dirty="0" smtClean="0">
                <a:solidFill>
                  <a:srgbClr val="000000"/>
                </a:solidFill>
              </a:rPr>
              <a:t> modulators demonstrated: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See WP3</a:t>
            </a: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b="0" dirty="0" smtClean="0">
                <a:solidFill>
                  <a:srgbClr val="000000"/>
                </a:solidFill>
              </a:rPr>
              <a:t>Compact filters with controllable properties: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Design know-how transferred to </a:t>
            </a:r>
            <a:r>
              <a:rPr lang="en-US" sz="2000" b="0" dirty="0" err="1" smtClean="0">
                <a:solidFill>
                  <a:srgbClr val="000000"/>
                </a:solidFill>
              </a:rPr>
              <a:t>Luceda</a:t>
            </a:r>
            <a:r>
              <a:rPr lang="en-US" sz="2000" b="0" dirty="0">
                <a:solidFill>
                  <a:srgbClr val="000000"/>
                </a:solidFill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</a:rPr>
              <a:t>(IMEC spin off in photonic CAD software)</a:t>
            </a: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b="0" dirty="0" smtClean="0">
                <a:solidFill>
                  <a:srgbClr val="000000"/>
                </a:solidFill>
              </a:rPr>
              <a:t>Electrostatically actuated grating couplers: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Discussion with company on implementing Silicon Photonics MEMS in large-scale switch (on-going)</a:t>
            </a: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b="0" dirty="0" smtClean="0">
                <a:solidFill>
                  <a:srgbClr val="000000"/>
                </a:solidFill>
              </a:rPr>
              <a:t>Grating coupler for </a:t>
            </a:r>
            <a:r>
              <a:rPr lang="en-US" sz="2000" b="0" dirty="0" err="1" smtClean="0">
                <a:solidFill>
                  <a:srgbClr val="000000"/>
                </a:solidFill>
              </a:rPr>
              <a:t>SiN</a:t>
            </a:r>
            <a:r>
              <a:rPr lang="en-US" sz="2000" b="0" dirty="0" smtClean="0">
                <a:solidFill>
                  <a:srgbClr val="000000"/>
                </a:solidFill>
              </a:rPr>
              <a:t>-QD platform: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New work towards single photon sources</a:t>
            </a:r>
          </a:p>
          <a:p>
            <a:pPr marL="0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b="0" dirty="0" smtClean="0">
                <a:solidFill>
                  <a:srgbClr val="000000"/>
                </a:solidFill>
              </a:rPr>
              <a:t>Metal Grating </a:t>
            </a:r>
            <a:r>
              <a:rPr lang="en-US" sz="2000" b="0" dirty="0">
                <a:solidFill>
                  <a:srgbClr val="000000"/>
                </a:solidFill>
              </a:rPr>
              <a:t>coupler for </a:t>
            </a:r>
            <a:r>
              <a:rPr lang="en-US" sz="2000" b="0" dirty="0" err="1" smtClean="0">
                <a:solidFill>
                  <a:srgbClr val="000000"/>
                </a:solidFill>
              </a:rPr>
              <a:t>InP</a:t>
            </a:r>
            <a:r>
              <a:rPr lang="en-US" sz="2000" b="0" dirty="0" smtClean="0">
                <a:solidFill>
                  <a:srgbClr val="000000"/>
                </a:solidFill>
              </a:rPr>
              <a:t>-membrane platform:</a:t>
            </a:r>
            <a:endParaRPr lang="en-US" sz="2000" b="0" dirty="0">
              <a:solidFill>
                <a:srgbClr val="000000"/>
              </a:solidFill>
            </a:endParaRP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>
                <a:solidFill>
                  <a:srgbClr val="000000"/>
                </a:solidFill>
              </a:rPr>
              <a:t>Grating coupler implemented in IMOS-platform</a:t>
            </a:r>
            <a:endParaRPr lang="en-US" sz="20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0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7776914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WP</a:t>
            </a:r>
            <a:r>
              <a:rPr lang="en-US" sz="2000" dirty="0" smtClean="0">
                <a:solidFill>
                  <a:srgbClr val="FF0000"/>
                </a:solidFill>
              </a:rPr>
              <a:t>5</a:t>
            </a:r>
            <a:r>
              <a:rPr lang="en-US" sz="2000" dirty="0" smtClean="0"/>
              <a:t> </a:t>
            </a:r>
            <a:r>
              <a:rPr lang="en-US" sz="2000" dirty="0"/>
              <a:t>Position in </a:t>
            </a:r>
            <a:r>
              <a:rPr lang="en-US" sz="2000" dirty="0" smtClean="0"/>
              <a:t>Project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Objectives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Tasks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Milestones and </a:t>
            </a:r>
            <a:r>
              <a:rPr lang="en-US" sz="2000" dirty="0" smtClean="0"/>
              <a:t>Deliverables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Status of </a:t>
            </a:r>
            <a:r>
              <a:rPr lang="en-US" sz="2000" dirty="0" smtClean="0"/>
              <a:t>Work</a:t>
            </a:r>
          </a:p>
          <a:p>
            <a:pPr marL="714375" lvl="1" indent="0" algn="l" eaLnBrk="1" hangingPunct="1">
              <a:lnSpc>
                <a:spcPct val="100000"/>
              </a:lnSpc>
              <a:spcAft>
                <a:spcPct val="20000"/>
              </a:spcAft>
            </a:pPr>
            <a:r>
              <a:rPr lang="en-US" sz="2000" dirty="0" smtClean="0"/>
              <a:t>Task </a:t>
            </a:r>
            <a:r>
              <a:rPr lang="en-US" sz="2000" dirty="0" smtClean="0">
                <a:solidFill>
                  <a:srgbClr val="FF0000"/>
                </a:solidFill>
              </a:rPr>
              <a:t>5.2: </a:t>
            </a:r>
            <a:r>
              <a:rPr lang="en-US" sz="2000" dirty="0" err="1" smtClean="0">
                <a:solidFill>
                  <a:srgbClr val="FF0000"/>
                </a:solidFill>
              </a:rPr>
              <a:t>Beamshapers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Summary and Outlook </a:t>
            </a:r>
            <a:endParaRPr 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Outline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77" y="1124744"/>
            <a:ext cx="6417945" cy="47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r="17693"/>
          <a:stretch/>
        </p:blipFill>
        <p:spPr>
          <a:xfrm>
            <a:off x="6768752" y="1751404"/>
            <a:ext cx="2339752" cy="695766"/>
          </a:xfrm>
          <a:prstGeom prst="rect">
            <a:avLst/>
          </a:prstGeom>
        </p:spPr>
      </p:pic>
      <p:sp>
        <p:nvSpPr>
          <p:cNvPr id="21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  <a:ea typeface="ＭＳ Ｐゴシック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WP</a:t>
            </a:r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dirty="0" smtClean="0"/>
              <a:t> Position in Project</a:t>
            </a:r>
          </a:p>
        </p:txBody>
      </p:sp>
      <p:sp>
        <p:nvSpPr>
          <p:cNvPr id="23" name="Rounded Rectangle 7"/>
          <p:cNvSpPr/>
          <p:nvPr/>
        </p:nvSpPr>
        <p:spPr bwMode="auto">
          <a:xfrm>
            <a:off x="4932040" y="2275197"/>
            <a:ext cx="2088232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573016"/>
            <a:ext cx="1051256" cy="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8"/>
          <p:cNvSpPr/>
          <p:nvPr/>
        </p:nvSpPr>
        <p:spPr>
          <a:xfrm>
            <a:off x="7233051" y="1196752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Contributors: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4581128"/>
            <a:ext cx="2016224" cy="8096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2720028"/>
            <a:ext cx="990476" cy="70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1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498317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r>
              <a:rPr lang="en-US" sz="2400" kern="1200" dirty="0" smtClean="0">
                <a:ea typeface="+mn-ea"/>
              </a:rPr>
              <a:t>Overall Objective :</a:t>
            </a:r>
          </a:p>
          <a:p>
            <a:pPr marL="0" indent="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endParaRPr lang="en-US" sz="2400" kern="1200" dirty="0" smtClean="0">
              <a:ea typeface="+mn-ea"/>
            </a:endParaRPr>
          </a:p>
          <a:p>
            <a:pPr marL="0" indent="0" defTabSz="457200" eaLnBrk="1" hangingPunct="1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Font typeface="Arial"/>
              <a:buNone/>
            </a:pPr>
            <a:r>
              <a:rPr lang="en-US" sz="2400" kern="1200" dirty="0" smtClean="0">
                <a:ea typeface="+mn-ea"/>
              </a:rPr>
              <a:t>Specific Objectives:</a:t>
            </a:r>
            <a:endParaRPr lang="en-US" sz="2400" kern="1200" dirty="0">
              <a:ea typeface="+mn-ea"/>
            </a:endParaRP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Coupling light </a:t>
            </a:r>
            <a:r>
              <a:rPr lang="en-US" sz="2000" kern="1200" dirty="0">
                <a:ea typeface="+mn-ea"/>
              </a:rPr>
              <a:t>between silicon </a:t>
            </a:r>
            <a:r>
              <a:rPr lang="en-US" sz="2000" kern="1200" dirty="0" smtClean="0">
                <a:ea typeface="+mn-ea"/>
              </a:rPr>
              <a:t>backbone </a:t>
            </a:r>
            <a:r>
              <a:rPr lang="en-US" sz="2000" kern="1200" dirty="0">
                <a:ea typeface="+mn-ea"/>
              </a:rPr>
              <a:t>and </a:t>
            </a:r>
            <a:r>
              <a:rPr lang="en-US" sz="2000" kern="1200" dirty="0" err="1">
                <a:ea typeface="+mn-ea"/>
              </a:rPr>
              <a:t>plasmonic</a:t>
            </a:r>
            <a:r>
              <a:rPr lang="en-US" sz="2000" kern="1200" dirty="0">
                <a:ea typeface="+mn-ea"/>
              </a:rPr>
              <a:t> devices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Beam Shaping grating </a:t>
            </a:r>
            <a:r>
              <a:rPr lang="en-US" sz="2000" kern="1200" dirty="0">
                <a:ea typeface="+mn-ea"/>
              </a:rPr>
              <a:t>couplers to direct light between chips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b="1" kern="1200" dirty="0">
                <a:ea typeface="+mn-ea"/>
              </a:rPr>
              <a:t>Compact filters </a:t>
            </a:r>
            <a:r>
              <a:rPr lang="en-US" sz="2000" kern="1200" dirty="0">
                <a:ea typeface="+mn-ea"/>
              </a:rPr>
              <a:t>for noise suppression</a:t>
            </a:r>
          </a:p>
          <a:p>
            <a:pPr lvl="1" indent="-342900" defTabSz="457200" eaLnBrk="1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Wingdings" charset="2"/>
              <a:buChar char="§"/>
            </a:pPr>
            <a:r>
              <a:rPr lang="en-US" sz="2000" kern="1200" dirty="0">
                <a:ea typeface="+mn-ea"/>
              </a:rPr>
              <a:t>Specify and implement </a:t>
            </a:r>
            <a:r>
              <a:rPr lang="en-US" sz="2000" b="1" kern="1200" dirty="0">
                <a:ea typeface="+mn-ea"/>
              </a:rPr>
              <a:t>Dual Die Communication Module </a:t>
            </a:r>
            <a:r>
              <a:rPr lang="en-US" sz="2000" kern="1200" dirty="0">
                <a:ea typeface="+mn-ea"/>
              </a:rPr>
              <a:t>(DDCM)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628800"/>
            <a:ext cx="6696744" cy="830997"/>
          </a:xfrm>
          <a:prstGeom prst="rect">
            <a:avLst/>
          </a:prstGeom>
          <a:solidFill>
            <a:srgbClr val="66C0FF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Design and implement optical and electrical interfaces for </a:t>
            </a:r>
            <a:r>
              <a:rPr lang="en-US" sz="2400" dirty="0" err="1"/>
              <a:t>plasmonic</a:t>
            </a:r>
            <a:r>
              <a:rPr lang="en-US" sz="2400" dirty="0"/>
              <a:t> </a:t>
            </a:r>
            <a:r>
              <a:rPr lang="en-US" sz="2400" dirty="0" smtClean="0"/>
              <a:t>interconnect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561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graphicFrame>
        <p:nvGraphicFramePr>
          <p:cNvPr id="5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76288"/>
              </p:ext>
            </p:extLst>
          </p:nvPr>
        </p:nvGraphicFramePr>
        <p:xfrm>
          <a:off x="251521" y="1268760"/>
          <a:ext cx="8424934" cy="4096464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Modeling and fabrication of coupling Si waveguide to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Si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beamshaper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and fabrication of passive ultra-compact components as filters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15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5.4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design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4 – 12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5.5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Signal Generation Module implementation via FPGA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13 – 24 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555776" y="4221088"/>
            <a:ext cx="3775643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Completed &amp; Reported month 36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4869160"/>
            <a:ext cx="3775643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Completed &amp; Reported month 36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573016"/>
            <a:ext cx="3775643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Completed &amp; Reported month 36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2204864"/>
            <a:ext cx="3775643" cy="36933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Completed &amp; Reported month 36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76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3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177700"/>
              </p:ext>
            </p:extLst>
          </p:nvPr>
        </p:nvGraphicFramePr>
        <p:xfrm>
          <a:off x="179512" y="1340768"/>
          <a:ext cx="8820981" cy="44145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MS25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 on optimized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	</a:t>
                      </a:r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MS26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 with less than 3 dB coupling loss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MS27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of first generation beam shapers and compact optical filters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MS28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with electrical PHY design and verification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MS29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codecs for power consumption reduction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MS30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Decision on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 with less than 3 dB coupling loss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KIT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MS32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compact optical filters and first generation beam shapers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MS33</a:t>
                      </a:r>
                      <a:endParaRPr lang="en-GB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Data codecs for error detection and correction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9C0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584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graphicFrame>
        <p:nvGraphicFramePr>
          <p:cNvPr id="3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709596"/>
              </p:ext>
            </p:extLst>
          </p:nvPr>
        </p:nvGraphicFramePr>
        <p:xfrm>
          <a:off x="179512" y="1340768"/>
          <a:ext cx="8820981" cy="185420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MS33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Design of second generation beam shapers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MS34</a:t>
                      </a:r>
                      <a:endParaRPr lang="en-GB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Generic DDCM compatible with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PHY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MS35</a:t>
                      </a:r>
                      <a:endParaRPr lang="en-GB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second generation beam shapers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MS36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evolution for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NiP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solutions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520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graphicFrame>
        <p:nvGraphicFramePr>
          <p:cNvPr id="3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012932"/>
              </p:ext>
            </p:extLst>
          </p:nvPr>
        </p:nvGraphicFramePr>
        <p:xfrm>
          <a:off x="179512" y="1340768"/>
          <a:ext cx="8820981" cy="468376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D5.1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specification document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D5.2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DDCM with electrical PHY design and verification data base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D5.3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Compact optical filters (2nm bandwidth, &gt;30nm FSR) and first generation beam shapers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D5.4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Generic DDCM compatible with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PHY specification document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D5.5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Report on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waveguide couplers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D5.6</a:t>
                      </a:r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Generic DDCM compatible with </a:t>
                      </a:r>
                      <a:r>
                        <a:rPr lang="en-US" sz="18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plasmonic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-based PHY design and verification data base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D5.7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Second generation beam shapers (distance 1mm, with bandwidth &gt; 10nm and efficiency &gt; 3dB)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imec</a:t>
                      </a:r>
                      <a:endParaRPr lang="en-US" dirty="0"/>
                    </a:p>
                  </a:txBody>
                  <a:tcPr anchor="ctr">
                    <a:solidFill>
                      <a:srgbClr val="008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8709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5.2 – Optical </a:t>
            </a:r>
            <a:r>
              <a:rPr lang="en-US" dirty="0"/>
              <a:t>B</a:t>
            </a:r>
            <a:r>
              <a:rPr lang="en-US" dirty="0" smtClean="0"/>
              <a:t>eam </a:t>
            </a:r>
            <a:r>
              <a:rPr lang="en-US" dirty="0" err="1"/>
              <a:t>S</a:t>
            </a:r>
            <a:r>
              <a:rPr lang="en-US" dirty="0" err="1" smtClean="0"/>
              <a:t>teerers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83569" y="2372687"/>
            <a:ext cx="3744415" cy="792088"/>
            <a:chOff x="417694" y="1762632"/>
            <a:chExt cx="3744415" cy="792088"/>
          </a:xfrm>
        </p:grpSpPr>
        <p:sp>
          <p:nvSpPr>
            <p:cNvPr id="4" name="Rectangle 3"/>
            <p:cNvSpPr/>
            <p:nvPr/>
          </p:nvSpPr>
          <p:spPr>
            <a:xfrm>
              <a:off x="417694" y="2397628"/>
              <a:ext cx="1863047" cy="157092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652246" y="226668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68146" y="226668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96746" y="2266688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10800000">
              <a:off x="1641829" y="1762632"/>
              <a:ext cx="2520280" cy="216024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10800000">
              <a:off x="2130780" y="1961434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10800000">
              <a:off x="1914880" y="1961434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10800000">
              <a:off x="1686280" y="1961434"/>
              <a:ext cx="139545" cy="13094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9552" y="1844824"/>
              <a:ext cx="2976348" cy="635031"/>
            </a:xfrm>
            <a:custGeom>
              <a:avLst/>
              <a:gdLst>
                <a:gd name="connsiteX0" fmla="*/ 0 w 2976348"/>
                <a:gd name="connsiteY0" fmla="*/ 635031 h 635031"/>
                <a:gd name="connsiteX1" fmla="*/ 1336050 w 2976348"/>
                <a:gd name="connsiteY1" fmla="*/ 635031 h 635031"/>
                <a:gd name="connsiteX2" fmla="*/ 1574157 w 2976348"/>
                <a:gd name="connsiteY2" fmla="*/ 52919 h 635031"/>
                <a:gd name="connsiteX3" fmla="*/ 2976348 w 2976348"/>
                <a:gd name="connsiteY3" fmla="*/ 0 h 63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76348" h="635031">
                  <a:moveTo>
                    <a:pt x="0" y="635031"/>
                  </a:moveTo>
                  <a:lnTo>
                    <a:pt x="1336050" y="635031"/>
                  </a:lnTo>
                  <a:lnTo>
                    <a:pt x="1574157" y="52919"/>
                  </a:lnTo>
                  <a:lnTo>
                    <a:pt x="2976348" y="0"/>
                  </a:lnTo>
                </a:path>
              </a:pathLst>
            </a:custGeom>
            <a:ln w="38100" cmpd="sng">
              <a:solidFill>
                <a:srgbClr val="FF6600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269875" algn="l"/>
                  <a:tab pos="358775" algn="l"/>
                  <a:tab pos="719138" algn="l"/>
                  <a:tab pos="1077913" algn="l"/>
                  <a:tab pos="1436688" algn="l"/>
                  <a:tab pos="1795463" algn="l"/>
                  <a:tab pos="2155825" algn="l"/>
                  <a:tab pos="2514600" algn="l"/>
                  <a:tab pos="2873375" algn="l"/>
                  <a:tab pos="3233738" algn="l"/>
                  <a:tab pos="3584575" algn="l"/>
                  <a:tab pos="6457950" algn="l"/>
                </a:tabLst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95536" y="908720"/>
            <a:ext cx="5917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idea for demonstrator: 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b="0" dirty="0" smtClean="0"/>
              <a:t>Vertical coupling between chips</a:t>
            </a:r>
          </a:p>
          <a:p>
            <a:pPr marL="285750" indent="-285750">
              <a:buFont typeface="Wingdings" charset="2"/>
              <a:buChar char="§"/>
            </a:pPr>
            <a:r>
              <a:rPr lang="en-US" b="0" dirty="0" smtClean="0"/>
              <a:t>Need for free space beam couplers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b="0" dirty="0" smtClean="0"/>
              <a:t>Design reveals this approach is limited in density</a:t>
            </a:r>
          </a:p>
          <a:p>
            <a:endParaRPr lang="en-US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5536" y="3402865"/>
            <a:ext cx="723787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Updated demonstrator: </a:t>
            </a:r>
            <a:endParaRPr lang="en-US" dirty="0"/>
          </a:p>
          <a:p>
            <a:pPr marL="285750" indent="-285750">
              <a:buFont typeface="Wingdings" charset="2"/>
              <a:buChar char="§"/>
            </a:pPr>
            <a:r>
              <a:rPr lang="en-US" b="0" dirty="0" smtClean="0"/>
              <a:t>Coupling with high-density multi-core fiber (MFC)</a:t>
            </a:r>
          </a:p>
          <a:p>
            <a:pPr marL="285750" indent="-285750">
              <a:buFont typeface="Wingdings" charset="2"/>
              <a:buChar char="§"/>
            </a:pPr>
            <a:endParaRPr lang="en-US" b="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b="0" dirty="0" smtClean="0"/>
              <a:t>Remaining person power devoted to innovative grating couplers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b="0" dirty="0" smtClean="0"/>
              <a:t>Metal grating coupler for </a:t>
            </a:r>
            <a:r>
              <a:rPr lang="en-US" b="0" dirty="0" err="1" smtClean="0"/>
              <a:t>InP</a:t>
            </a:r>
            <a:r>
              <a:rPr lang="en-US" b="0" dirty="0" smtClean="0"/>
              <a:t>-membrane platform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US" b="0" dirty="0" smtClean="0"/>
              <a:t>Coupler for </a:t>
            </a:r>
            <a:r>
              <a:rPr lang="en-US" b="0" dirty="0" err="1" smtClean="0"/>
              <a:t>SiN</a:t>
            </a:r>
            <a:r>
              <a:rPr lang="en-US" b="0" dirty="0" smtClean="0"/>
              <a:t>-QD platform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6725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1073</Words>
  <Application>Microsoft Macintosh PowerPoint</Application>
  <PresentationFormat>On-screen Show (4:3)</PresentationFormat>
  <Paragraphs>242</Paragraphs>
  <Slides>19</Slides>
  <Notes>8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PowerPoint_Template_IHQ</vt:lpstr>
      <vt:lpstr>MSPhotoEd.3</vt:lpstr>
      <vt:lpstr>PowerPoint Presentation</vt:lpstr>
      <vt:lpstr>PowerPoint Presentation</vt:lpstr>
      <vt:lpstr>PowerPoint Presentation</vt:lpstr>
      <vt:lpstr>Objectives</vt:lpstr>
      <vt:lpstr>Tasks</vt:lpstr>
      <vt:lpstr>Milestones</vt:lpstr>
      <vt:lpstr>Milestones</vt:lpstr>
      <vt:lpstr>Deliverables</vt:lpstr>
      <vt:lpstr>Task 5.2 – Optical Beam Steerers</vt:lpstr>
      <vt:lpstr>Task 5.2: Coupling through MCF</vt:lpstr>
      <vt:lpstr>Task 5.2 – Optical Beam Steerers</vt:lpstr>
      <vt:lpstr>PowerPoint Presentation</vt:lpstr>
      <vt:lpstr>SiN-QD Grating Couplers: Concept</vt:lpstr>
      <vt:lpstr>Parameters involved in simulation</vt:lpstr>
      <vt:lpstr>2D&amp;3D Simulation SiN-QD Grating Coupler</vt:lpstr>
      <vt:lpstr>Fabrication</vt:lpstr>
      <vt:lpstr>Comparison with simulation</vt:lpstr>
      <vt:lpstr>PowerPoint Presentation</vt:lpstr>
      <vt:lpstr>PowerPoint Presentation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Dries Van Thourhout</cp:lastModifiedBy>
  <cp:revision>582</cp:revision>
  <cp:lastPrinted>2012-11-16T10:02:10Z</cp:lastPrinted>
  <dcterms:created xsi:type="dcterms:W3CDTF">2010-01-08T09:05:51Z</dcterms:created>
  <dcterms:modified xsi:type="dcterms:W3CDTF">2015-10-05T18:44:23Z</dcterms:modified>
</cp:coreProperties>
</file>