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
  </p:notesMasterIdLst>
  <p:handoutMasterIdLst>
    <p:handoutMasterId r:id="rId23"/>
  </p:handoutMasterIdLst>
  <p:sldIdLst>
    <p:sldId id="280" r:id="rId2"/>
    <p:sldId id="403" r:id="rId3"/>
    <p:sldId id="426" r:id="rId4"/>
    <p:sldId id="446" r:id="rId5"/>
    <p:sldId id="447" r:id="rId6"/>
    <p:sldId id="448" r:id="rId7"/>
    <p:sldId id="449" r:id="rId8"/>
    <p:sldId id="475" r:id="rId9"/>
    <p:sldId id="434" r:id="rId10"/>
    <p:sldId id="455" r:id="rId11"/>
    <p:sldId id="456" r:id="rId12"/>
    <p:sldId id="461" r:id="rId13"/>
    <p:sldId id="459" r:id="rId14"/>
    <p:sldId id="465" r:id="rId15"/>
    <p:sldId id="466" r:id="rId16"/>
    <p:sldId id="460" r:id="rId17"/>
    <p:sldId id="462" r:id="rId18"/>
    <p:sldId id="463" r:id="rId19"/>
    <p:sldId id="467" r:id="rId20"/>
    <p:sldId id="471" r:id="rId21"/>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b="1" kern="1200">
        <a:solidFill>
          <a:srgbClr val="220060"/>
        </a:solidFill>
        <a:latin typeface="Arial" charset="0"/>
        <a:ea typeface="ＭＳ Ｐゴシック" charset="0"/>
        <a:cs typeface="+mn-cs"/>
      </a:defRPr>
    </a:lvl1pPr>
    <a:lvl2pPr marL="457200" algn="l" rtl="0" fontAlgn="base">
      <a:spcBef>
        <a:spcPct val="0"/>
      </a:spcBef>
      <a:spcAft>
        <a:spcPct val="0"/>
      </a:spcAft>
      <a:defRPr b="1" kern="1200">
        <a:solidFill>
          <a:srgbClr val="220060"/>
        </a:solidFill>
        <a:latin typeface="Arial" charset="0"/>
        <a:ea typeface="ＭＳ Ｐゴシック" charset="0"/>
        <a:cs typeface="+mn-cs"/>
      </a:defRPr>
    </a:lvl2pPr>
    <a:lvl3pPr marL="914400" algn="l" rtl="0" fontAlgn="base">
      <a:spcBef>
        <a:spcPct val="0"/>
      </a:spcBef>
      <a:spcAft>
        <a:spcPct val="0"/>
      </a:spcAft>
      <a:defRPr b="1" kern="1200">
        <a:solidFill>
          <a:srgbClr val="220060"/>
        </a:solidFill>
        <a:latin typeface="Arial" charset="0"/>
        <a:ea typeface="ＭＳ Ｐゴシック" charset="0"/>
        <a:cs typeface="+mn-cs"/>
      </a:defRPr>
    </a:lvl3pPr>
    <a:lvl4pPr marL="1371600" algn="l" rtl="0" fontAlgn="base">
      <a:spcBef>
        <a:spcPct val="0"/>
      </a:spcBef>
      <a:spcAft>
        <a:spcPct val="0"/>
      </a:spcAft>
      <a:defRPr b="1" kern="1200">
        <a:solidFill>
          <a:srgbClr val="220060"/>
        </a:solidFill>
        <a:latin typeface="Arial" charset="0"/>
        <a:ea typeface="ＭＳ Ｐゴシック" charset="0"/>
        <a:cs typeface="+mn-cs"/>
      </a:defRPr>
    </a:lvl4pPr>
    <a:lvl5pPr marL="1828800" algn="l" rtl="0" fontAlgn="base">
      <a:spcBef>
        <a:spcPct val="0"/>
      </a:spcBef>
      <a:spcAft>
        <a:spcPct val="0"/>
      </a:spcAft>
      <a:defRPr b="1" kern="1200">
        <a:solidFill>
          <a:srgbClr val="220060"/>
        </a:solidFill>
        <a:latin typeface="Arial" charset="0"/>
        <a:ea typeface="ＭＳ Ｐゴシック" charset="0"/>
        <a:cs typeface="+mn-cs"/>
      </a:defRPr>
    </a:lvl5pPr>
    <a:lvl6pPr marL="2286000" algn="l" defTabSz="457200" rtl="0" eaLnBrk="1" latinLnBrk="0" hangingPunct="1">
      <a:defRPr b="1" kern="1200">
        <a:solidFill>
          <a:srgbClr val="220060"/>
        </a:solidFill>
        <a:latin typeface="Arial" charset="0"/>
        <a:ea typeface="ＭＳ Ｐゴシック" charset="0"/>
        <a:cs typeface="+mn-cs"/>
      </a:defRPr>
    </a:lvl6pPr>
    <a:lvl7pPr marL="2743200" algn="l" defTabSz="457200" rtl="0" eaLnBrk="1" latinLnBrk="0" hangingPunct="1">
      <a:defRPr b="1" kern="1200">
        <a:solidFill>
          <a:srgbClr val="220060"/>
        </a:solidFill>
        <a:latin typeface="Arial" charset="0"/>
        <a:ea typeface="ＭＳ Ｐゴシック" charset="0"/>
        <a:cs typeface="+mn-cs"/>
      </a:defRPr>
    </a:lvl7pPr>
    <a:lvl8pPr marL="3200400" algn="l" defTabSz="457200" rtl="0" eaLnBrk="1" latinLnBrk="0" hangingPunct="1">
      <a:defRPr b="1" kern="1200">
        <a:solidFill>
          <a:srgbClr val="220060"/>
        </a:solidFill>
        <a:latin typeface="Arial" charset="0"/>
        <a:ea typeface="ＭＳ Ｐゴシック" charset="0"/>
        <a:cs typeface="+mn-cs"/>
      </a:defRPr>
    </a:lvl8pPr>
    <a:lvl9pPr marL="3657600" algn="l" defTabSz="457200" rtl="0" eaLnBrk="1" latinLnBrk="0" hangingPunct="1">
      <a:defRPr b="1" kern="1200">
        <a:solidFill>
          <a:srgbClr val="220060"/>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0060"/>
    <a:srgbClr val="DBE5F1"/>
    <a:srgbClr val="0000DD"/>
    <a:srgbClr val="FFC94C"/>
    <a:srgbClr val="FFDC38"/>
    <a:srgbClr val="262FDA"/>
    <a:srgbClr val="5A42BE"/>
    <a:srgbClr val="FBEEAD"/>
    <a:srgbClr val="66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4" autoAdjust="0"/>
    <p:restoredTop sz="91434" autoAdjust="0"/>
  </p:normalViewPr>
  <p:slideViewPr>
    <p:cSldViewPr>
      <p:cViewPr>
        <p:scale>
          <a:sx n="50" d="100"/>
          <a:sy n="50" d="100"/>
        </p:scale>
        <p:origin x="1280"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605588" y="8961438"/>
            <a:ext cx="192087" cy="152400"/>
          </a:xfrm>
          <a:prstGeom prst="rect">
            <a:avLst/>
          </a:prstGeom>
          <a:noFill/>
          <a:ln w="12699">
            <a:noFill/>
            <a:miter lim="800000"/>
            <a:headEnd/>
            <a:tailEnd/>
          </a:ln>
          <a:effectLst/>
        </p:spPr>
        <p:txBody>
          <a:bodyPr wrap="none" lIns="0" tIns="0" rIns="0" bIns="0">
            <a:spAutoFit/>
          </a:bodyPr>
          <a:lstStyle/>
          <a:p>
            <a:pPr algn="r" eaLnBrk="0" hangingPunct="0"/>
            <a:fld id="{23CF98DF-0AD2-1D42-A7E5-4C5009023063}" type="slidenum">
              <a:rPr lang="en-US" sz="1000" b="0">
                <a:solidFill>
                  <a:schemeClr val="tx1"/>
                </a:solidFill>
                <a:latin typeface="Tahoma" charset="0"/>
              </a:rPr>
              <a:pPr algn="r" eaLnBrk="0" hangingPunct="0"/>
              <a:t>‹Nr.›</a:t>
            </a:fld>
            <a:endParaRPr lang="en-US" sz="1000" b="0">
              <a:solidFill>
                <a:schemeClr val="tx1"/>
              </a:solidFill>
              <a:latin typeface="Tahoma" charset="0"/>
            </a:endParaRPr>
          </a:p>
        </p:txBody>
      </p:sp>
      <p:sp>
        <p:nvSpPr>
          <p:cNvPr id="3075" name="Rectangle 3"/>
          <p:cNvSpPr>
            <a:spLocks noChangeArrowheads="1"/>
          </p:cNvSpPr>
          <p:nvPr/>
        </p:nvSpPr>
        <p:spPr bwMode="auto">
          <a:xfrm>
            <a:off x="1727200" y="8932863"/>
            <a:ext cx="3114675" cy="211137"/>
          </a:xfrm>
          <a:prstGeom prst="rect">
            <a:avLst/>
          </a:prstGeom>
          <a:noFill/>
          <a:ln w="12699">
            <a:noFill/>
            <a:miter lim="800000"/>
            <a:headEnd/>
            <a:tailEnd/>
          </a:ln>
          <a:effectLst/>
        </p:spPr>
        <p:txBody>
          <a:bodyPr wrap="none" lIns="90416" tIns="44414" rIns="90416" bIns="44414">
            <a:spAutoFit/>
          </a:bodyPr>
          <a:lstStyle/>
          <a:p>
            <a:pPr algn="r" eaLnBrk="0" hangingPunct="0"/>
            <a:r>
              <a:rPr lang="en-US" sz="800" b="0">
                <a:solidFill>
                  <a:schemeClr val="tx1"/>
                </a:solidFill>
              </a:rPr>
              <a:t>University of Karlsruhe Proprietary – Use pursuant to instructions</a:t>
            </a:r>
          </a:p>
        </p:txBody>
      </p:sp>
    </p:spTree>
    <p:extLst>
      <p:ext uri="{BB962C8B-B14F-4D97-AF65-F5344CB8AC3E}">
        <p14:creationId xmlns:p14="http://schemas.microsoft.com/office/powerpoint/2010/main" val="3568110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idx="2"/>
          </p:nvPr>
        </p:nvSpPr>
        <p:spPr bwMode="auto">
          <a:xfrm>
            <a:off x="1152525" y="692150"/>
            <a:ext cx="4554538" cy="341630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1" name="Rectangle 3"/>
          <p:cNvSpPr>
            <a:spLocks noGrp="1" noChangeArrowheads="1"/>
          </p:cNvSpPr>
          <p:nvPr>
            <p:ph type="body" sz="quarter" idx="3"/>
          </p:nvPr>
        </p:nvSpPr>
        <p:spPr bwMode="auto">
          <a:xfrm>
            <a:off x="912813" y="4343400"/>
            <a:ext cx="5032375" cy="4114800"/>
          </a:xfrm>
          <a:prstGeom prst="rect">
            <a:avLst/>
          </a:prstGeom>
          <a:noFill/>
          <a:ln w="12699">
            <a:noFill/>
            <a:miter lim="800000"/>
            <a:headEnd/>
            <a:tailEnd/>
          </a:ln>
          <a:effectLst/>
        </p:spPr>
        <p:txBody>
          <a:bodyPr vert="horz" wrap="square" lIns="90416" tIns="44414" rIns="90416" bIns="44414" numCol="1" anchor="t" anchorCtr="1"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1557377226"/>
      </p:ext>
    </p:extLst>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1pPr>
    <a:lvl2pPr marL="400050" indent="-17145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2pPr>
    <a:lvl3pPr marL="685800" indent="-11430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3pPr>
    <a:lvl4pPr marL="1028700" indent="-17145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1" name="Rectangle 2"/>
          <p:cNvSpPr>
            <a:spLocks noGrp="1" noRot="1" noChangeAspect="1" noChangeArrowheads="1" noTextEdit="1"/>
          </p:cNvSpPr>
          <p:nvPr>
            <p:ph type="sldImg"/>
          </p:nvPr>
        </p:nvSpPr>
        <p:spPr>
          <a:ln/>
        </p:spPr>
      </p:sp>
      <p:sp>
        <p:nvSpPr>
          <p:cNvPr id="5785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de-DE"/>
          </a:p>
        </p:txBody>
      </p:sp>
    </p:spTree>
    <p:extLst>
      <p:ext uri="{BB962C8B-B14F-4D97-AF65-F5344CB8AC3E}">
        <p14:creationId xmlns:p14="http://schemas.microsoft.com/office/powerpoint/2010/main" val="265105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100" b="0" i="0" u="none" strike="noStrike" kern="1200" baseline="0" dirty="0" smtClean="0">
                <a:solidFill>
                  <a:schemeClr val="tx1"/>
                </a:solidFill>
                <a:latin typeface="Arial" charset="0"/>
                <a:ea typeface="ＭＳ Ｐゴシック" charset="0"/>
                <a:cs typeface="+mn-cs"/>
              </a:rPr>
              <a:t>Experimental setup, Four electrical data streams were fed to the modulators by two independent DACs (72 </a:t>
            </a:r>
            <a:r>
              <a:rPr lang="en-US" sz="1100" b="0" i="0" u="none" strike="noStrike" kern="1200" baseline="0" dirty="0" err="1" smtClean="0">
                <a:solidFill>
                  <a:schemeClr val="tx1"/>
                </a:solidFill>
                <a:latin typeface="Arial" charset="0"/>
                <a:ea typeface="ＭＳ Ｐゴシック" charset="0"/>
                <a:cs typeface="+mn-cs"/>
              </a:rPr>
              <a:t>GSa</a:t>
            </a:r>
            <a:r>
              <a:rPr lang="en-US" sz="1100" b="0" i="0" u="none" strike="noStrike" kern="1200" baseline="0" dirty="0" smtClean="0">
                <a:solidFill>
                  <a:schemeClr val="tx1"/>
                </a:solidFill>
                <a:latin typeface="Arial" charset="0"/>
                <a:ea typeface="ＭＳ Ｐゴシック" charset="0"/>
                <a:cs typeface="+mn-cs"/>
              </a:rPr>
              <a:t>/s, 6 bit). The channel under test was fed back to a coherent receiver. The laser source of the channel under test was fed back to a coherent receiver.</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Arial" charset="0"/>
                <a:ea typeface="ＭＳ Ｐゴシック" charset="0"/>
                <a:cs typeface="+mn-cs"/>
              </a:rPr>
              <a:t>measured optical eye diagrams and constellation diagrams for all four channels at 36 Gbit/s. All channels have bit error ratios (BERs) below the FEC limit</a:t>
            </a:r>
            <a:endParaRPr lang="de-DE" sz="1100" b="0" i="0" u="none" strike="noStrike" kern="1200" baseline="0" dirty="0" smtClean="0">
              <a:solidFill>
                <a:schemeClr val="tx1"/>
              </a:solidFill>
              <a:latin typeface="Arial" charset="0"/>
              <a:ea typeface="ＭＳ Ｐゴシック" charset="0"/>
              <a:cs typeface="+mn-cs"/>
            </a:endParaRPr>
          </a:p>
          <a:p>
            <a:endParaRPr lang="de-DE" sz="1100" b="0" i="0" u="none" strike="noStrike" kern="1200" baseline="0" dirty="0" smtClean="0">
              <a:solidFill>
                <a:schemeClr val="tx1"/>
              </a:solidFill>
              <a:latin typeface="Arial" charset="0"/>
              <a:ea typeface="ＭＳ Ｐゴシック" charset="0"/>
              <a:cs typeface="+mn-cs"/>
            </a:endParaRPr>
          </a:p>
          <a:p>
            <a:r>
              <a:rPr lang="de-DE" sz="1100" b="0" i="0" u="none" strike="noStrike" kern="1200" baseline="0" dirty="0" err="1" smtClean="0">
                <a:solidFill>
                  <a:schemeClr val="tx1"/>
                </a:solidFill>
                <a:latin typeface="Arial" charset="0"/>
                <a:ea typeface="ＭＳ Ｐゴシック" charset="0"/>
                <a:cs typeface="+mn-cs"/>
              </a:rPr>
              <a:t>recoding</a:t>
            </a:r>
            <a:r>
              <a:rPr lang="de-DE" sz="1100" b="0" i="0" u="none" strike="noStrike" kern="1200" baseline="0" dirty="0" smtClean="0">
                <a:solidFill>
                  <a:schemeClr val="tx1"/>
                </a:solidFill>
                <a:latin typeface="Arial" charset="0"/>
                <a:ea typeface="ＭＳ Ｐゴシック" charset="0"/>
                <a:cs typeface="+mn-cs"/>
              </a:rPr>
              <a:t> </a:t>
            </a:r>
            <a:r>
              <a:rPr lang="de-DE" sz="1100" b="0" i="0" u="none" strike="noStrike" kern="1200" baseline="0" dirty="0" err="1" smtClean="0">
                <a:solidFill>
                  <a:schemeClr val="tx1"/>
                </a:solidFill>
                <a:latin typeface="Arial" charset="0"/>
                <a:ea typeface="ＭＳ Ｐゴシック" charset="0"/>
                <a:cs typeface="+mn-cs"/>
              </a:rPr>
              <a:t>length</a:t>
            </a:r>
            <a:r>
              <a:rPr lang="de-DE" sz="1100" b="0" i="0" u="none" strike="noStrike" kern="1200" baseline="0" dirty="0" smtClean="0">
                <a:solidFill>
                  <a:schemeClr val="tx1"/>
                </a:solidFill>
                <a:latin typeface="Arial" charset="0"/>
                <a:ea typeface="ＭＳ Ｐゴシック" charset="0"/>
                <a:cs typeface="+mn-cs"/>
              </a:rPr>
              <a:t> 500 µs</a:t>
            </a:r>
          </a:p>
          <a:p>
            <a:r>
              <a:rPr lang="en-US" sz="1100" b="0" i="0" u="none" strike="noStrike" kern="1200" baseline="0" dirty="0" smtClean="0">
                <a:solidFill>
                  <a:schemeClr val="tx1"/>
                </a:solidFill>
                <a:latin typeface="Arial" charset="0"/>
                <a:ea typeface="ＭＳ Ｐゴシック" charset="0"/>
                <a:cs typeface="+mn-cs"/>
              </a:rPr>
              <a:t>De </a:t>
            </a:r>
            <a:r>
              <a:rPr lang="en-US" sz="1100" b="0" i="0" u="none" strike="noStrike" kern="1200" baseline="0" dirty="0" err="1" smtClean="0">
                <a:solidFill>
                  <a:schemeClr val="tx1"/>
                </a:solidFill>
                <a:latin typeface="Arial" charset="0"/>
                <a:ea typeface="ＭＳ Ｐゴシック" charset="0"/>
                <a:cs typeface="+mn-cs"/>
              </a:rPr>
              <a:t>Bruijn</a:t>
            </a:r>
            <a:r>
              <a:rPr lang="en-US" sz="1100" b="0" i="0" u="none" strike="noStrike" kern="1200" baseline="0" dirty="0" smtClean="0">
                <a:solidFill>
                  <a:schemeClr val="tx1"/>
                </a:solidFill>
                <a:latin typeface="Arial" charset="0"/>
                <a:ea typeface="ＭＳ Ｐゴシック" charset="0"/>
                <a:cs typeface="+mn-cs"/>
              </a:rPr>
              <a:t> bit sequences (DBBS 2^15), dc-balanced PRBS</a:t>
            </a:r>
          </a:p>
          <a:p>
            <a:r>
              <a:rPr lang="de-DE" sz="1100" b="0" i="0" u="none" strike="noStrike" kern="1200" baseline="0" dirty="0" smtClean="0">
                <a:solidFill>
                  <a:schemeClr val="tx1"/>
                </a:solidFill>
                <a:latin typeface="Arial" charset="0"/>
                <a:ea typeface="ＭＳ Ｐゴシック" charset="0"/>
                <a:cs typeface="+mn-cs"/>
              </a:rPr>
              <a:t>Input power </a:t>
            </a:r>
            <a:r>
              <a:rPr lang="de-DE" sz="1100" b="0" i="0" u="none" strike="noStrike" kern="1200" baseline="0" dirty="0" err="1" smtClean="0">
                <a:solidFill>
                  <a:schemeClr val="tx1"/>
                </a:solidFill>
                <a:latin typeface="Arial" charset="0"/>
                <a:ea typeface="ＭＳ Ｐゴシック" charset="0"/>
                <a:cs typeface="+mn-cs"/>
              </a:rPr>
              <a:t>up</a:t>
            </a:r>
            <a:r>
              <a:rPr lang="de-DE" sz="1100" b="0" i="0" u="none" strike="noStrike" kern="1200" baseline="0" dirty="0" smtClean="0">
                <a:solidFill>
                  <a:schemeClr val="tx1"/>
                </a:solidFill>
                <a:latin typeface="Arial" charset="0"/>
                <a:ea typeface="ＭＳ Ｐゴシック" charset="0"/>
                <a:cs typeface="+mn-cs"/>
              </a:rPr>
              <a:t> </a:t>
            </a:r>
            <a:r>
              <a:rPr lang="de-DE" sz="1100" b="0" i="0" u="none" strike="noStrike" kern="1200" baseline="0" dirty="0" err="1" smtClean="0">
                <a:solidFill>
                  <a:schemeClr val="tx1"/>
                </a:solidFill>
                <a:latin typeface="Arial" charset="0"/>
                <a:ea typeface="ＭＳ Ｐゴシック" charset="0"/>
                <a:cs typeface="+mn-cs"/>
              </a:rPr>
              <a:t>to</a:t>
            </a:r>
            <a:r>
              <a:rPr lang="de-DE" sz="1100" b="0" i="0" u="none" strike="noStrike" kern="1200" baseline="0" dirty="0" smtClean="0">
                <a:solidFill>
                  <a:schemeClr val="tx1"/>
                </a:solidFill>
                <a:latin typeface="Arial" charset="0"/>
                <a:ea typeface="ＭＳ Ｐゴシック" charset="0"/>
                <a:cs typeface="+mn-cs"/>
              </a:rPr>
              <a:t> 20 dBm</a:t>
            </a:r>
          </a:p>
          <a:p>
            <a:r>
              <a:rPr lang="de-DE" sz="1100" b="0" i="0" u="none" strike="noStrike" kern="1200" baseline="0" dirty="0" smtClean="0">
                <a:solidFill>
                  <a:schemeClr val="tx1"/>
                </a:solidFill>
                <a:latin typeface="Arial" charset="0"/>
                <a:ea typeface="ＭＳ Ｐゴシック" charset="0"/>
                <a:cs typeface="+mn-cs"/>
              </a:rPr>
              <a:t>4 </a:t>
            </a:r>
            <a:r>
              <a:rPr lang="de-DE" sz="1100" b="0" i="0" u="none" strike="noStrike" kern="1200" baseline="0" dirty="0" err="1" smtClean="0">
                <a:solidFill>
                  <a:schemeClr val="tx1"/>
                </a:solidFill>
                <a:latin typeface="Arial" charset="0"/>
                <a:ea typeface="ＭＳ Ｐゴシック" charset="0"/>
                <a:cs typeface="+mn-cs"/>
              </a:rPr>
              <a:t>Vpp</a:t>
            </a:r>
            <a:endParaRPr lang="de-DE" sz="1100" b="0" i="0" u="none" strike="noStrike" kern="1200" baseline="0" dirty="0" smtClean="0">
              <a:solidFill>
                <a:schemeClr val="tx1"/>
              </a:solidFill>
              <a:latin typeface="Arial" charset="0"/>
              <a:ea typeface="ＭＳ Ｐゴシック" charset="0"/>
              <a:cs typeface="+mn-cs"/>
            </a:endParaRPr>
          </a:p>
          <a:p>
            <a:endParaRPr lang="de-DE" sz="1100" b="0" i="0" u="none" strike="noStrike" kern="1200" baseline="0" dirty="0" smtClean="0">
              <a:solidFill>
                <a:schemeClr val="tx1"/>
              </a:solidFill>
              <a:latin typeface="Arial" charset="0"/>
              <a:ea typeface="ＭＳ Ｐゴシック" charset="0"/>
              <a:cs typeface="+mn-cs"/>
            </a:endParaRPr>
          </a:p>
          <a:p>
            <a:r>
              <a:rPr lang="de-DE" sz="1100" b="0" i="0" u="none" strike="noStrike" kern="1200" baseline="0" dirty="0" smtClean="0">
                <a:solidFill>
                  <a:schemeClr val="tx1"/>
                </a:solidFill>
                <a:latin typeface="Arial" charset="0"/>
                <a:ea typeface="ＭＳ Ｐゴシック" charset="0"/>
                <a:cs typeface="+mn-cs"/>
              </a:rPr>
              <a:t>Ch3: 20 </a:t>
            </a:r>
            <a:r>
              <a:rPr lang="de-DE" sz="1100" b="0" i="0" u="none" strike="noStrike" kern="1200" baseline="0" dirty="0" err="1" smtClean="0">
                <a:solidFill>
                  <a:schemeClr val="tx1"/>
                </a:solidFill>
                <a:latin typeface="Arial" charset="0"/>
                <a:ea typeface="ＭＳ Ｐゴシック" charset="0"/>
                <a:cs typeface="+mn-cs"/>
              </a:rPr>
              <a:t>million</a:t>
            </a:r>
            <a:r>
              <a:rPr lang="de-DE" sz="1100" b="0" i="0" u="none" strike="noStrike" kern="1200" baseline="0" dirty="0" smtClean="0">
                <a:solidFill>
                  <a:schemeClr val="tx1"/>
                </a:solidFill>
                <a:latin typeface="Arial" charset="0"/>
                <a:ea typeface="ＭＳ Ｐゴシック" charset="0"/>
                <a:cs typeface="+mn-cs"/>
              </a:rPr>
              <a:t> </a:t>
            </a:r>
            <a:r>
              <a:rPr lang="de-DE" sz="1100" b="0" i="0" u="none" strike="noStrike" kern="1200" baseline="0" dirty="0" err="1" smtClean="0">
                <a:solidFill>
                  <a:schemeClr val="tx1"/>
                </a:solidFill>
                <a:latin typeface="Arial" charset="0"/>
                <a:ea typeface="ＭＳ Ｐゴシック" charset="0"/>
                <a:cs typeface="+mn-cs"/>
              </a:rPr>
              <a:t>bits</a:t>
            </a:r>
            <a:endParaRPr lang="en-GB" sz="110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de-DE" sz="1100" dirty="0"/>
          </a:p>
        </p:txBody>
      </p:sp>
    </p:spTree>
    <p:extLst>
      <p:ext uri="{BB962C8B-B14F-4D97-AF65-F5344CB8AC3E}">
        <p14:creationId xmlns:p14="http://schemas.microsoft.com/office/powerpoint/2010/main" val="9659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es-ES" sz="1100" b="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es-ES" sz="1100" b="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de-DE" sz="1100" dirty="0"/>
          </a:p>
        </p:txBody>
      </p:sp>
    </p:spTree>
    <p:extLst>
      <p:ext uri="{BB962C8B-B14F-4D97-AF65-F5344CB8AC3E}">
        <p14:creationId xmlns:p14="http://schemas.microsoft.com/office/powerpoint/2010/main" val="338682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No</a:t>
            </a:r>
            <a:r>
              <a:rPr lang="de-DE" dirty="0" smtClean="0"/>
              <a:t> </a:t>
            </a:r>
            <a:r>
              <a:rPr lang="de-DE" dirty="0" err="1" smtClean="0"/>
              <a:t>modulator</a:t>
            </a:r>
            <a:r>
              <a:rPr lang="de-DE" dirty="0" smtClean="0"/>
              <a:t> </a:t>
            </a:r>
            <a:r>
              <a:rPr lang="de-DE" dirty="0" err="1" smtClean="0"/>
              <a:t>yet</a:t>
            </a:r>
            <a:r>
              <a:rPr lang="de-DE" dirty="0" smtClean="0"/>
              <a:t>,</a:t>
            </a:r>
            <a:r>
              <a:rPr lang="de-DE" baseline="0" dirty="0" smtClean="0"/>
              <a:t> </a:t>
            </a:r>
            <a:r>
              <a:rPr lang="de-DE" baseline="0" dirty="0" err="1" smtClean="0"/>
              <a:t>measure</a:t>
            </a:r>
            <a:r>
              <a:rPr lang="de-DE" baseline="0" dirty="0" smtClean="0"/>
              <a:t> at </a:t>
            </a:r>
            <a:r>
              <a:rPr lang="de-DE" baseline="0" dirty="0" err="1" smtClean="0"/>
              <a:t>output</a:t>
            </a:r>
            <a:r>
              <a:rPr lang="de-DE" baseline="0" dirty="0" smtClean="0"/>
              <a:t> </a:t>
            </a:r>
            <a:r>
              <a:rPr lang="de-DE" baseline="0" dirty="0" err="1" smtClean="0"/>
              <a:t>of</a:t>
            </a:r>
            <a:r>
              <a:rPr lang="de-DE" baseline="0" dirty="0" smtClean="0"/>
              <a:t> RF </a:t>
            </a:r>
            <a:r>
              <a:rPr lang="de-DE" baseline="0" dirty="0" err="1" smtClean="0"/>
              <a:t>amplifiers</a:t>
            </a:r>
            <a:r>
              <a:rPr lang="de-DE" baseline="0" dirty="0" smtClean="0"/>
              <a:t> </a:t>
            </a:r>
            <a:r>
              <a:rPr lang="de-DE" baseline="0" dirty="0" err="1" smtClean="0"/>
              <a:t>with</a:t>
            </a:r>
            <a:r>
              <a:rPr lang="de-DE" baseline="0" dirty="0" smtClean="0"/>
              <a:t> </a:t>
            </a:r>
            <a:r>
              <a:rPr lang="de-DE" baseline="0" dirty="0" err="1" smtClean="0"/>
              <a:t>Pico</a:t>
            </a:r>
            <a:r>
              <a:rPr lang="de-DE" baseline="0" dirty="0" smtClean="0"/>
              <a:t> Probe</a:t>
            </a:r>
            <a:endParaRPr lang="en-US" dirty="0"/>
          </a:p>
        </p:txBody>
      </p:sp>
    </p:spTree>
    <p:extLst>
      <p:ext uri="{BB962C8B-B14F-4D97-AF65-F5344CB8AC3E}">
        <p14:creationId xmlns:p14="http://schemas.microsoft.com/office/powerpoint/2010/main" val="48440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es-ES" sz="1100" b="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es-ES" sz="1100" b="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de-DE" sz="1100" dirty="0"/>
          </a:p>
        </p:txBody>
      </p:sp>
    </p:spTree>
    <p:extLst>
      <p:ext uri="{BB962C8B-B14F-4D97-AF65-F5344CB8AC3E}">
        <p14:creationId xmlns:p14="http://schemas.microsoft.com/office/powerpoint/2010/main" val="3396127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es-ES" sz="1100" b="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es-ES" sz="1100" b="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de-DE" sz="1100" dirty="0"/>
          </a:p>
        </p:txBody>
      </p:sp>
    </p:spTree>
    <p:extLst>
      <p:ext uri="{BB962C8B-B14F-4D97-AF65-F5344CB8AC3E}">
        <p14:creationId xmlns:p14="http://schemas.microsoft.com/office/powerpoint/2010/main" val="784917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es-ES" sz="1100" b="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es-ES" sz="1100" b="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de-DE" sz="1100" dirty="0"/>
          </a:p>
        </p:txBody>
      </p:sp>
    </p:spTree>
    <p:extLst>
      <p:ext uri="{BB962C8B-B14F-4D97-AF65-F5344CB8AC3E}">
        <p14:creationId xmlns:p14="http://schemas.microsoft.com/office/powerpoint/2010/main" val="2021296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r>
              <a:rPr lang="es-ES" sz="1100" b="0" dirty="0" smtClean="0"/>
              <a:t>3 x 10 Gbit/s </a:t>
            </a:r>
            <a:r>
              <a:rPr lang="es-ES" sz="1100" b="0" dirty="0" err="1" smtClean="0"/>
              <a:t>with</a:t>
            </a:r>
            <a:r>
              <a:rPr lang="es-ES" sz="1100" b="0" dirty="0" smtClean="0"/>
              <a:t> ~ VER ~3e-4</a:t>
            </a:r>
            <a:endParaRPr lang="es-ES" sz="1100" b="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es-ES" sz="1100" b="0" dirty="0" smtClean="0"/>
          </a:p>
          <a:p>
            <a:pPr marL="114300" marR="0" indent="-114300" algn="l" defTabSz="914400" rtl="0" eaLnBrk="1" fontAlgn="base" latinLnBrk="0" hangingPunct="1">
              <a:lnSpc>
                <a:spcPct val="100000"/>
              </a:lnSpc>
              <a:spcBef>
                <a:spcPct val="30000"/>
              </a:spcBef>
              <a:spcAft>
                <a:spcPct val="0"/>
              </a:spcAft>
              <a:buClrTx/>
              <a:buSzPct val="100000"/>
              <a:buFontTx/>
              <a:buChar char="•"/>
              <a:tabLst/>
              <a:defRPr/>
            </a:pPr>
            <a:endParaRPr lang="de-DE" sz="1100" dirty="0"/>
          </a:p>
        </p:txBody>
      </p:sp>
    </p:spTree>
    <p:extLst>
      <p:ext uri="{BB962C8B-B14F-4D97-AF65-F5344CB8AC3E}">
        <p14:creationId xmlns:p14="http://schemas.microsoft.com/office/powerpoint/2010/main" val="3716870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sym typeface="Wingdings" pitchFamily="2" charset="2"/>
            </a:endParaRPr>
          </a:p>
        </p:txBody>
      </p:sp>
    </p:spTree>
    <p:extLst>
      <p:ext uri="{BB962C8B-B14F-4D97-AF65-F5344CB8AC3E}">
        <p14:creationId xmlns:p14="http://schemas.microsoft.com/office/powerpoint/2010/main" val="61371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Slide Image Placeholder 1"/>
          <p:cNvSpPr>
            <a:spLocks noGrp="1" noRot="1" noChangeAspect="1" noTextEdit="1"/>
          </p:cNvSpPr>
          <p:nvPr>
            <p:ph type="sldImg"/>
          </p:nvPr>
        </p:nvSpPr>
        <p:spPr>
          <a:ln/>
        </p:spPr>
      </p:sp>
      <p:sp>
        <p:nvSpPr>
          <p:cNvPr id="5806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buFontTx/>
              <a:buNone/>
            </a:pPr>
            <a:endParaRPr lang="de-DE" dirty="0">
              <a:sym typeface="Wingdings" charset="0"/>
            </a:endParaRPr>
          </a:p>
        </p:txBody>
      </p:sp>
    </p:spTree>
    <p:extLst>
      <p:ext uri="{BB962C8B-B14F-4D97-AF65-F5344CB8AC3E}">
        <p14:creationId xmlns:p14="http://schemas.microsoft.com/office/powerpoint/2010/main" val="133723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indent="0" eaLnBrk="1" hangingPunct="1">
              <a:buNone/>
            </a:pPr>
            <a:r>
              <a:rPr lang="de-DE" sz="1100" dirty="0" smtClean="0"/>
              <a:t>All </a:t>
            </a:r>
            <a:r>
              <a:rPr lang="de-DE" sz="1100" dirty="0" err="1" smtClean="0"/>
              <a:t>partners</a:t>
            </a:r>
            <a:r>
              <a:rPr lang="de-DE" sz="1100" dirty="0" smtClean="0"/>
              <a:t> </a:t>
            </a:r>
            <a:r>
              <a:rPr lang="de-DE" sz="1100" dirty="0" err="1" smtClean="0"/>
              <a:t>contributed</a:t>
            </a:r>
            <a:r>
              <a:rPr lang="de-DE" sz="1100" dirty="0" smtClean="0"/>
              <a:t>, </a:t>
            </a:r>
            <a:r>
              <a:rPr lang="de-DE" sz="1100" dirty="0" err="1" smtClean="0"/>
              <a:t>task</a:t>
            </a:r>
            <a:r>
              <a:rPr lang="de-DE" sz="1100" dirty="0" smtClean="0"/>
              <a:t> 6.1</a:t>
            </a:r>
            <a:endParaRPr lang="de-DE" sz="1100" dirty="0"/>
          </a:p>
        </p:txBody>
      </p:sp>
    </p:spTree>
    <p:extLst>
      <p:ext uri="{BB962C8B-B14F-4D97-AF65-F5344CB8AC3E}">
        <p14:creationId xmlns:p14="http://schemas.microsoft.com/office/powerpoint/2010/main" val="193563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sym typeface="Wingdings" pitchFamily="2" charset="2"/>
            </a:endParaRPr>
          </a:p>
        </p:txBody>
      </p:sp>
    </p:spTree>
    <p:extLst>
      <p:ext uri="{BB962C8B-B14F-4D97-AF65-F5344CB8AC3E}">
        <p14:creationId xmlns:p14="http://schemas.microsoft.com/office/powerpoint/2010/main" val="172627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All</a:t>
            </a:r>
            <a:r>
              <a:rPr lang="de-DE" baseline="0" dirty="0" smtClean="0"/>
              <a:t> </a:t>
            </a:r>
            <a:r>
              <a:rPr lang="de-DE" baseline="0" dirty="0" err="1" smtClean="0"/>
              <a:t>milestones</a:t>
            </a:r>
            <a:r>
              <a:rPr lang="de-DE" baseline="0" dirty="0" smtClean="0"/>
              <a:t> </a:t>
            </a:r>
            <a:r>
              <a:rPr lang="de-DE" baseline="0" dirty="0" err="1" smtClean="0"/>
              <a:t>submitted</a:t>
            </a:r>
            <a:endParaRPr lang="de-DE" baseline="0" dirty="0" smtClean="0"/>
          </a:p>
          <a:p>
            <a:pPr marL="0" indent="0">
              <a:buNone/>
            </a:pPr>
            <a:r>
              <a:rPr lang="de-DE" baseline="0" dirty="0" smtClean="0"/>
              <a:t>Note </a:t>
            </a:r>
            <a:r>
              <a:rPr lang="de-DE" baseline="0" dirty="0" err="1" smtClean="0"/>
              <a:t>that</a:t>
            </a:r>
            <a:r>
              <a:rPr lang="de-DE" baseline="0" dirty="0" smtClean="0"/>
              <a:t> </a:t>
            </a:r>
            <a:r>
              <a:rPr lang="de-DE" baseline="0" dirty="0" err="1" smtClean="0"/>
              <a:t>three</a:t>
            </a:r>
            <a:r>
              <a:rPr lang="de-DE" baseline="0" dirty="0" smtClean="0"/>
              <a:t> MS </a:t>
            </a:r>
            <a:r>
              <a:rPr lang="de-DE" baseline="0" dirty="0" err="1" smtClean="0"/>
              <a:t>were</a:t>
            </a:r>
            <a:r>
              <a:rPr lang="de-DE" baseline="0" dirty="0" smtClean="0"/>
              <a:t> </a:t>
            </a:r>
            <a:r>
              <a:rPr lang="de-DE" baseline="0" dirty="0" err="1" smtClean="0"/>
              <a:t>shifted</a:t>
            </a:r>
            <a:r>
              <a:rPr lang="de-DE" baseline="0" dirty="0" smtClean="0"/>
              <a:t> </a:t>
            </a:r>
            <a:r>
              <a:rPr lang="de-DE" baseline="0" dirty="0" err="1" smtClean="0"/>
              <a:t>to</a:t>
            </a:r>
            <a:r>
              <a:rPr lang="de-DE" baseline="0" dirty="0" smtClean="0"/>
              <a:t> ETH</a:t>
            </a:r>
            <a:endParaRPr lang="en-US" dirty="0"/>
          </a:p>
        </p:txBody>
      </p:sp>
      <p:sp>
        <p:nvSpPr>
          <p:cNvPr id="4" name="Foliennummernplatzhalter 3"/>
          <p:cNvSpPr>
            <a:spLocks noGrp="1"/>
          </p:cNvSpPr>
          <p:nvPr>
            <p:ph type="sldNum" sz="quarter" idx="10"/>
          </p:nvPr>
        </p:nvSpPr>
        <p:spPr>
          <a:xfrm>
            <a:off x="3937000" y="8726488"/>
            <a:ext cx="3067050" cy="495300"/>
          </a:xfrm>
          <a:prstGeom prst="rect">
            <a:avLst/>
          </a:prstGeom>
        </p:spPr>
        <p:txBody>
          <a:bodyPr/>
          <a:lstStyle/>
          <a:p>
            <a:pPr>
              <a:defRPr/>
            </a:pPr>
            <a:fld id="{0F2519A4-DE25-4771-9F84-CCC87C933775}" type="slidenum">
              <a:rPr lang="en-GB" smtClean="0"/>
              <a:pPr>
                <a:defRPr/>
              </a:pPr>
              <a:t>6</a:t>
            </a:fld>
            <a:endParaRPr lang="en-GB"/>
          </a:p>
        </p:txBody>
      </p:sp>
    </p:spTree>
    <p:extLst>
      <p:ext uri="{BB962C8B-B14F-4D97-AF65-F5344CB8AC3E}">
        <p14:creationId xmlns:p14="http://schemas.microsoft.com/office/powerpoint/2010/main" val="399106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shift</a:t>
            </a:r>
            <a:endParaRPr lang="en-US" dirty="0"/>
          </a:p>
        </p:txBody>
      </p:sp>
    </p:spTree>
    <p:extLst>
      <p:ext uri="{BB962C8B-B14F-4D97-AF65-F5344CB8AC3E}">
        <p14:creationId xmlns:p14="http://schemas.microsoft.com/office/powerpoint/2010/main" val="287364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85750" indent="-285750">
              <a:buClr>
                <a:srgbClr val="1F407A"/>
              </a:buClr>
              <a:buSzPct val="110000"/>
              <a:buFont typeface="Arial" panose="020B0604020202020204" pitchFamily="34" charset="0"/>
              <a:buChar char="•"/>
            </a:pPr>
            <a:r>
              <a:rPr lang="en-US" sz="1100" dirty="0" smtClean="0"/>
              <a:t>Array of 4 plasmonic MZMs, 12.5</a:t>
            </a:r>
            <a:r>
              <a:rPr lang="en-US" sz="1100" baseline="0" dirty="0" smtClean="0"/>
              <a:t> µm long, </a:t>
            </a:r>
            <a:r>
              <a:rPr lang="en-US" sz="1100" baseline="0" dirty="0" err="1" smtClean="0"/>
              <a:t>si</a:t>
            </a:r>
            <a:r>
              <a:rPr lang="en-US" sz="1100" baseline="0" dirty="0" smtClean="0"/>
              <a:t> mmi, 100nm slot width</a:t>
            </a:r>
            <a:endParaRPr lang="en-US" sz="1100" dirty="0" smtClean="0"/>
          </a:p>
          <a:p>
            <a:pPr marL="285750" indent="-285750">
              <a:buClr>
                <a:srgbClr val="1F407A"/>
              </a:buClr>
              <a:buSzPct val="110000"/>
              <a:buFont typeface="Arial" panose="020B0604020202020204" pitchFamily="34" charset="0"/>
              <a:buChar char="•"/>
            </a:pPr>
            <a:r>
              <a:rPr lang="en-US" sz="1100" dirty="0" smtClean="0"/>
              <a:t>300 µm signal-signal spacing (defined by RF probes)</a:t>
            </a:r>
          </a:p>
          <a:p>
            <a:pPr marL="285750" indent="-285750">
              <a:buClr>
                <a:srgbClr val="1F407A"/>
              </a:buClr>
              <a:buSzPct val="110000"/>
              <a:buFont typeface="Arial" panose="020B0604020202020204" pitchFamily="34" charset="0"/>
              <a:buChar char="•"/>
            </a:pPr>
            <a:r>
              <a:rPr lang="en-US" sz="1100" dirty="0" smtClean="0"/>
              <a:t>50 µm optical channel spacing </a:t>
            </a:r>
            <a:r>
              <a:rPr lang="en-US" sz="1100" dirty="0" smtClean="0">
                <a:sym typeface="Wingdings" panose="05000000000000000000" pitchFamily="2" charset="2"/>
              </a:rPr>
              <a:t> no RF</a:t>
            </a:r>
            <a:r>
              <a:rPr lang="en-US" sz="1100" baseline="0" dirty="0" smtClean="0">
                <a:sym typeface="Wingdings" panose="05000000000000000000" pitchFamily="2" charset="2"/>
              </a:rPr>
              <a:t> probes  </a:t>
            </a:r>
            <a:r>
              <a:rPr lang="en-US" sz="1100" dirty="0" smtClean="0">
                <a:sym typeface="Wingdings" panose="05000000000000000000" pitchFamily="2" charset="2"/>
              </a:rPr>
              <a:t>squeeze modulators</a:t>
            </a:r>
            <a:r>
              <a:rPr lang="en-US" sz="1100" baseline="0" dirty="0" smtClean="0">
                <a:sym typeface="Wingdings" panose="05000000000000000000" pitchFamily="2" charset="2"/>
              </a:rPr>
              <a:t> </a:t>
            </a:r>
            <a:r>
              <a:rPr lang="en-US" sz="1100" baseline="0" dirty="0" err="1" smtClean="0">
                <a:sym typeface="Wingdings" panose="05000000000000000000" pitchFamily="2" charset="2"/>
              </a:rPr>
              <a:t>inbetween</a:t>
            </a:r>
            <a:r>
              <a:rPr lang="en-US" sz="1100" baseline="0" dirty="0" smtClean="0">
                <a:sym typeface="Wingdings" panose="05000000000000000000" pitchFamily="2" charset="2"/>
              </a:rPr>
              <a:t> those cores</a:t>
            </a:r>
          </a:p>
          <a:p>
            <a:pPr marL="285750" marR="0" indent="-285750" algn="l" defTabSz="914400" rtl="0" eaLnBrk="0" fontAlgn="base" latinLnBrk="0" hangingPunct="0">
              <a:lnSpc>
                <a:spcPct val="100000"/>
              </a:lnSpc>
              <a:spcBef>
                <a:spcPct val="30000"/>
              </a:spcBef>
              <a:spcAft>
                <a:spcPct val="0"/>
              </a:spcAft>
              <a:buClr>
                <a:srgbClr val="1F407A"/>
              </a:buClr>
              <a:buSzPct val="110000"/>
              <a:buFont typeface="Arial" panose="020B0604020202020204" pitchFamily="34" charset="0"/>
              <a:buChar char="•"/>
              <a:tabLst/>
              <a:defRPr/>
            </a:pPr>
            <a:r>
              <a:rPr lang="de-CH" sz="1100" baseline="0" dirty="0" err="1" smtClean="0"/>
              <a:t>V_piL</a:t>
            </a:r>
            <a:r>
              <a:rPr lang="de-CH" sz="1100" baseline="0" dirty="0" smtClean="0"/>
              <a:t> (Wolfgang): 90Vµm, </a:t>
            </a:r>
            <a:r>
              <a:rPr lang="de-CH" sz="1100" baseline="0" dirty="0" err="1" smtClean="0"/>
              <a:t>Vpi</a:t>
            </a:r>
            <a:r>
              <a:rPr lang="de-CH" sz="1100" baseline="0" dirty="0" smtClean="0"/>
              <a:t>=3.4 V, r33=160 </a:t>
            </a:r>
            <a:r>
              <a:rPr lang="de-CH" sz="1100" baseline="0" dirty="0" err="1" smtClean="0"/>
              <a:t>pm</a:t>
            </a:r>
            <a:r>
              <a:rPr lang="de-CH" sz="1100" baseline="0" dirty="0" smtClean="0"/>
              <a:t>/V</a:t>
            </a:r>
          </a:p>
          <a:p>
            <a:pPr marL="0" indent="0">
              <a:buClr>
                <a:srgbClr val="1F407A"/>
              </a:buClr>
              <a:buSzPct val="110000"/>
              <a:buFont typeface="Arial" panose="020B0604020202020204" pitchFamily="34" charset="0"/>
              <a:buNone/>
            </a:pPr>
            <a:endParaRPr lang="de-DE" sz="1100" dirty="0" smtClean="0"/>
          </a:p>
          <a:p>
            <a:pPr marL="0" marR="0" indent="0" algn="l" defTabSz="914400" rtl="0" eaLnBrk="1" fontAlgn="base" latinLnBrk="0" hangingPunct="1">
              <a:lnSpc>
                <a:spcPct val="100000"/>
              </a:lnSpc>
              <a:spcBef>
                <a:spcPct val="30000"/>
              </a:spcBef>
              <a:spcAft>
                <a:spcPct val="0"/>
              </a:spcAft>
              <a:buClrTx/>
              <a:buSzPct val="100000"/>
              <a:buFontTx/>
              <a:buNone/>
              <a:tabLst/>
              <a:defRPr/>
            </a:pPr>
            <a:endParaRPr lang="es-ES" sz="1100" b="0" dirty="0" smtClean="0"/>
          </a:p>
        </p:txBody>
      </p:sp>
    </p:spTree>
    <p:extLst>
      <p:ext uri="{BB962C8B-B14F-4D97-AF65-F5344CB8AC3E}">
        <p14:creationId xmlns:p14="http://schemas.microsoft.com/office/powerpoint/2010/main" val="26984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modulation bandwidth: sin RF signal of -3 dBm. ratio between optical carrier and modulation sidebands with an OSA, normalized to 15 GHz. The resolution was limited to 15 GHz by the OSA. no bandwidth limitation up to 70 GHz (limit of measurement setup), 4 channels</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err="1" smtClean="0">
                <a:solidFill>
                  <a:schemeClr val="tx1"/>
                </a:solidFill>
                <a:latin typeface="+mn-lt"/>
                <a:ea typeface="+mn-ea"/>
                <a:cs typeface="+mn-cs"/>
              </a:rPr>
              <a:t>Losses</a:t>
            </a:r>
            <a:r>
              <a:rPr lang="de-DE" sz="1200" b="0" i="0" u="none" strike="noStrike" kern="1200" baseline="0" dirty="0" smtClean="0">
                <a:solidFill>
                  <a:schemeClr val="tx1"/>
                </a:solidFill>
                <a:latin typeface="+mn-lt"/>
                <a:ea typeface="+mn-ea"/>
                <a:cs typeface="+mn-cs"/>
              </a:rPr>
              <a:t>: 1 dB/µm, 16 dB IL, GC 13 dB, IL total ~ 40 dB</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mn-lt"/>
                <a:ea typeface="+mn-ea"/>
                <a:cs typeface="+mn-cs"/>
              </a:rPr>
              <a:t>ER: </a:t>
            </a:r>
            <a:r>
              <a:rPr lang="de-DE" sz="1200" b="0" i="0" u="none" strike="noStrike" kern="1200" baseline="0" dirty="0" err="1" smtClean="0">
                <a:solidFill>
                  <a:schemeClr val="tx1"/>
                </a:solidFill>
                <a:latin typeface="+mn-lt"/>
                <a:ea typeface="+mn-ea"/>
                <a:cs typeface="+mn-cs"/>
              </a:rPr>
              <a:t>optical</a:t>
            </a:r>
            <a:r>
              <a:rPr lang="de-DE" sz="1200" b="0" i="0" u="none" strike="noStrike" kern="1200" baseline="0" dirty="0" smtClean="0">
                <a:solidFill>
                  <a:schemeClr val="tx1"/>
                </a:solidFill>
                <a:latin typeface="+mn-lt"/>
                <a:ea typeface="+mn-ea"/>
                <a:cs typeface="+mn-cs"/>
              </a:rPr>
              <a:t> 7…15 dB</a:t>
            </a:r>
          </a:p>
        </p:txBody>
      </p:sp>
      <p:sp>
        <p:nvSpPr>
          <p:cNvPr id="4" name="Slide Number Placeholder 3"/>
          <p:cNvSpPr>
            <a:spLocks noGrp="1"/>
          </p:cNvSpPr>
          <p:nvPr>
            <p:ph type="sldNum" sz="quarter" idx="10"/>
          </p:nvPr>
        </p:nvSpPr>
        <p:spPr>
          <a:xfrm>
            <a:off x="4021295" y="9721107"/>
            <a:ext cx="3076363" cy="511731"/>
          </a:xfrm>
          <a:prstGeom prst="rect">
            <a:avLst/>
          </a:prstGeom>
        </p:spPr>
        <p:txBody>
          <a:bodyPr/>
          <a:lstStyle/>
          <a:p>
            <a:fld id="{A51C0C35-A9A2-4EFD-9BAF-1E52E29E03D1}" type="slidenum">
              <a:rPr lang="de-CH" smtClean="0"/>
              <a:t>10</a:t>
            </a:fld>
            <a:endParaRPr lang="de-CH"/>
          </a:p>
        </p:txBody>
      </p:sp>
    </p:spTree>
    <p:extLst>
      <p:ext uri="{BB962C8B-B14F-4D97-AF65-F5344CB8AC3E}">
        <p14:creationId xmlns:p14="http://schemas.microsoft.com/office/powerpoint/2010/main" val="133249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electrical crosstalk: sinusoidal RF signal to channel 3, checking modulation signs in the optical signal of the unmodulated channel 2. &lt;-30 </a:t>
            </a:r>
            <a:r>
              <a:rPr lang="en-US" sz="1200" b="0" i="0" u="none" strike="noStrike" kern="1200" baseline="0" dirty="0" err="1" smtClean="0">
                <a:solidFill>
                  <a:schemeClr val="tx1"/>
                </a:solidFill>
                <a:latin typeface="+mn-lt"/>
                <a:ea typeface="+mn-ea"/>
                <a:cs typeface="+mn-cs"/>
              </a:rPr>
              <a:t>dB.</a:t>
            </a:r>
            <a:r>
              <a:rPr lang="en-US" sz="1200" b="0" i="0" u="none" strike="noStrike" kern="1200" baseline="0" dirty="0" smtClean="0">
                <a:solidFill>
                  <a:schemeClr val="tx1"/>
                </a:solidFill>
                <a:latin typeface="+mn-lt"/>
                <a:ea typeface="+mn-ea"/>
                <a:cs typeface="+mn-cs"/>
              </a:rPr>
              <a:t> limited by the dynamic range of our experimental setup.</a:t>
            </a:r>
          </a:p>
          <a:p>
            <a:endParaRPr lang="de-D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optical crosstalk, 4 different wavelengths through ch1…ch4 of the MCF, coupling to </a:t>
            </a:r>
            <a:r>
              <a:rPr lang="en-US" sz="1200" b="0" i="0" u="none" strike="noStrike" kern="1200" baseline="0" dirty="0" err="1" smtClean="0">
                <a:solidFill>
                  <a:schemeClr val="tx1"/>
                </a:solidFill>
                <a:latin typeface="+mn-lt"/>
                <a:ea typeface="+mn-ea"/>
                <a:cs typeface="+mn-cs"/>
              </a:rPr>
              <a:t>SiWGs</a:t>
            </a:r>
            <a:r>
              <a:rPr lang="en-US" sz="1200" b="0" i="0" u="none" strike="noStrike" kern="1200" baseline="0" dirty="0" smtClean="0">
                <a:solidFill>
                  <a:schemeClr val="tx1"/>
                </a:solidFill>
                <a:latin typeface="+mn-lt"/>
                <a:ea typeface="+mn-ea"/>
                <a:cs typeface="+mn-cs"/>
              </a:rPr>
              <a:t> without MZMs. spectrum with OSA. better than -31 dB</a:t>
            </a:r>
            <a:endParaRPr lang="en-GB" dirty="0" smtClean="0"/>
          </a:p>
        </p:txBody>
      </p:sp>
      <p:sp>
        <p:nvSpPr>
          <p:cNvPr id="4" name="Slide Number Placeholder 3"/>
          <p:cNvSpPr>
            <a:spLocks noGrp="1"/>
          </p:cNvSpPr>
          <p:nvPr>
            <p:ph type="sldNum" sz="quarter" idx="10"/>
          </p:nvPr>
        </p:nvSpPr>
        <p:spPr>
          <a:xfrm>
            <a:off x="4021295" y="9721107"/>
            <a:ext cx="3076363" cy="511731"/>
          </a:xfrm>
          <a:prstGeom prst="rect">
            <a:avLst/>
          </a:prstGeom>
        </p:spPr>
        <p:txBody>
          <a:bodyPr/>
          <a:lstStyle/>
          <a:p>
            <a:fld id="{A51C0C35-A9A2-4EFD-9BAF-1E52E29E03D1}" type="slidenum">
              <a:rPr lang="de-CH" smtClean="0"/>
              <a:t>11</a:t>
            </a:fld>
            <a:endParaRPr lang="de-CH"/>
          </a:p>
        </p:txBody>
      </p:sp>
    </p:spTree>
    <p:extLst>
      <p:ext uri="{BB962C8B-B14F-4D97-AF65-F5344CB8AC3E}">
        <p14:creationId xmlns:p14="http://schemas.microsoft.com/office/powerpoint/2010/main" val="2060149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51422" y="1931987"/>
            <a:ext cx="9037945" cy="1800225"/>
          </a:xfrm>
          <a:prstGeom prst="rect">
            <a:avLst/>
          </a:prstGeom>
          <a:solidFill>
            <a:srgbClr val="220060"/>
          </a:solidFill>
          <a:ln w="9525">
            <a:solidFill>
              <a:srgbClr val="0000FF"/>
            </a:solidFill>
            <a:miter lim="800000"/>
            <a:headEnd/>
            <a:tailEnd/>
          </a:ln>
          <a:effectLst>
            <a:glow rad="63500">
              <a:schemeClr val="accent4">
                <a:satMod val="175000"/>
                <a:alpha val="40000"/>
              </a:schemeClr>
            </a:glow>
            <a:reflection blurRad="6350" stA="50000" endA="275" endPos="40000" dist="101600" dir="5400000" sy="-100000" algn="bl" rotWithShape="0"/>
          </a:effectLst>
        </p:spPr>
        <p:txBody>
          <a:bodyPr wrap="none" lIns="0" tIns="0" rIns="0" bIns="0" anchor="ctr"/>
          <a:lstStyle/>
          <a:p>
            <a:pPr algn="ctr" eaLnBrk="0" hangingPunct="0">
              <a:defRPr/>
            </a:pPr>
            <a:endParaRPr lang="en-US" altLang="en-US" sz="16800" b="0">
              <a:solidFill>
                <a:srgbClr val="666666"/>
              </a:solidFill>
              <a:latin typeface="Times New Roman" pitchFamily="18" charset="0"/>
              <a:ea typeface="+mn-ea"/>
            </a:endParaRPr>
          </a:p>
        </p:txBody>
      </p:sp>
      <p:graphicFrame>
        <p:nvGraphicFramePr>
          <p:cNvPr id="3" name="Object 2"/>
          <p:cNvGraphicFramePr>
            <a:graphicFrameLocks noChangeAspect="1"/>
          </p:cNvGraphicFramePr>
          <p:nvPr/>
        </p:nvGraphicFramePr>
        <p:xfrm>
          <a:off x="7380288" y="260350"/>
          <a:ext cx="1485900" cy="1071563"/>
        </p:xfrm>
        <a:graphic>
          <a:graphicData uri="http://schemas.openxmlformats.org/presentationml/2006/ole">
            <mc:AlternateContent xmlns:mc="http://schemas.openxmlformats.org/markup-compatibility/2006">
              <mc:Choice xmlns:v="urn:schemas-microsoft-com:vml" Requires="v">
                <p:oleObj spid="_x0000_s762102" r:id="rId4" imgW="3895238" imgH="2809524" progId="MSPhotoEd.3">
                  <p:embed/>
                </p:oleObj>
              </mc:Choice>
              <mc:Fallback>
                <p:oleObj r:id="rId4" imgW="3895238" imgH="280952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260350"/>
                        <a:ext cx="14859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107950" y="4651375"/>
            <a:ext cx="32400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userDrawn="1"/>
        </p:nvSpPr>
        <p:spPr bwMode="auto">
          <a:xfrm>
            <a:off x="3276600" y="4724400"/>
            <a:ext cx="5616575" cy="881063"/>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eaLnBrk="1" hangingPunct="1">
              <a:lnSpc>
                <a:spcPct val="90000"/>
              </a:lnSpc>
              <a:spcBef>
                <a:spcPct val="50000"/>
              </a:spcBef>
            </a:pPr>
            <a:r>
              <a:rPr lang="en-US" sz="1800">
                <a:solidFill>
                  <a:schemeClr val="tx1"/>
                </a:solidFill>
              </a:rPr>
              <a:t>Nano Scale Disruptive Silicon-Plasmonic Platform for Chip-to-Chip Interconnection</a:t>
            </a:r>
          </a:p>
          <a:p>
            <a:pPr eaLnBrk="1" hangingPunct="1">
              <a:lnSpc>
                <a:spcPct val="90000"/>
              </a:lnSpc>
              <a:spcBef>
                <a:spcPct val="50000"/>
              </a:spcBef>
            </a:pPr>
            <a:r>
              <a:rPr lang="en-US" sz="1800">
                <a:solidFill>
                  <a:schemeClr val="tx1"/>
                </a:solidFill>
              </a:rPr>
              <a:t>www.navolchi.eu</a:t>
            </a:r>
          </a:p>
        </p:txBody>
      </p:sp>
      <p:sp>
        <p:nvSpPr>
          <p:cNvPr id="6" name="Text Box 11"/>
          <p:cNvSpPr txBox="1">
            <a:spLocks noChangeArrowheads="1"/>
          </p:cNvSpPr>
          <p:nvPr userDrawn="1"/>
        </p:nvSpPr>
        <p:spPr bwMode="auto">
          <a:xfrm>
            <a:off x="539743" y="333375"/>
            <a:ext cx="6567504" cy="1154162"/>
          </a:xfrm>
          <a:prstGeom prst="rect">
            <a:avLst/>
          </a:prstGeom>
          <a:noFill/>
          <a:ln>
            <a:noFill/>
          </a:ln>
          <a:effectLst/>
          <a:extLst/>
        </p:spPr>
        <p:txBody>
          <a:bodyPr wrap="none"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nSpc>
                <a:spcPct val="150000"/>
              </a:lnSpc>
            </a:pPr>
            <a:r>
              <a:rPr lang="en-US" i="1" dirty="0">
                <a:solidFill>
                  <a:schemeClr val="tx1"/>
                </a:solidFill>
              </a:rPr>
              <a:t>NAVOLCHI</a:t>
            </a:r>
            <a:r>
              <a:rPr lang="en-US" dirty="0"/>
              <a:t>  </a:t>
            </a:r>
            <a:r>
              <a:rPr lang="en-US" dirty="0" smtClean="0"/>
              <a:t>Final </a:t>
            </a:r>
            <a:r>
              <a:rPr lang="en-US" dirty="0"/>
              <a:t>Review Meeting</a:t>
            </a:r>
            <a:r>
              <a:rPr lang="en-US" sz="2400" dirty="0"/>
              <a:t> </a:t>
            </a:r>
          </a:p>
          <a:p>
            <a:pPr>
              <a:lnSpc>
                <a:spcPct val="150000"/>
              </a:lnSpc>
            </a:pPr>
            <a:r>
              <a:rPr lang="en-US" sz="1800" dirty="0" smtClean="0"/>
              <a:t>October 6</a:t>
            </a:r>
            <a:r>
              <a:rPr lang="en-US" sz="1800" baseline="30000" dirty="0" smtClean="0"/>
              <a:t>th</a:t>
            </a:r>
            <a:r>
              <a:rPr lang="en-US" sz="1800" dirty="0" smtClean="0"/>
              <a:t> 2015, </a:t>
            </a:r>
            <a:r>
              <a:rPr lang="en-US" sz="1800" dirty="0"/>
              <a:t>Brussels</a:t>
            </a:r>
            <a:endParaRPr lang="de-DE" sz="1800" dirty="0"/>
          </a:p>
        </p:txBody>
      </p:sp>
      <p:sp>
        <p:nvSpPr>
          <p:cNvPr id="7" name="Text Box 10"/>
          <p:cNvSpPr txBox="1">
            <a:spLocks noChangeArrowheads="1"/>
          </p:cNvSpPr>
          <p:nvPr userDrawn="1"/>
        </p:nvSpPr>
        <p:spPr bwMode="auto">
          <a:xfrm>
            <a:off x="7451725" y="1452563"/>
            <a:ext cx="1439863" cy="3302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eaLnBrk="1" hangingPunct="1">
              <a:lnSpc>
                <a:spcPct val="90000"/>
              </a:lnSpc>
            </a:pPr>
            <a:r>
              <a:rPr lang="en-US" sz="1200">
                <a:solidFill>
                  <a:schemeClr val="tx1"/>
                </a:solidFill>
              </a:rPr>
              <a:t>FP7-ICT-2011-7</a:t>
            </a:r>
          </a:p>
          <a:p>
            <a:pPr eaLnBrk="1" hangingPunct="1">
              <a:lnSpc>
                <a:spcPct val="90000"/>
              </a:lnSpc>
            </a:pPr>
            <a:r>
              <a:rPr lang="en-US" sz="1200">
                <a:solidFill>
                  <a:schemeClr val="tx1"/>
                </a:solidFill>
              </a:rPr>
              <a:t>GA 288869</a:t>
            </a:r>
          </a:p>
        </p:txBody>
      </p:sp>
    </p:spTree>
    <p:extLst>
      <p:ext uri="{BB962C8B-B14F-4D97-AF65-F5344CB8AC3E}">
        <p14:creationId xmlns:p14="http://schemas.microsoft.com/office/powerpoint/2010/main" val="1648107613"/>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87023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1138" y="333375"/>
            <a:ext cx="2125662" cy="5792788"/>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80975" y="333375"/>
            <a:ext cx="6227763" cy="5792788"/>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4214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8" y="187325"/>
            <a:ext cx="7416800" cy="6096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l-GR" noProof="0" smtClean="0"/>
          </a:p>
        </p:txBody>
      </p:sp>
    </p:spTree>
    <p:extLst>
      <p:ext uri="{BB962C8B-B14F-4D97-AF65-F5344CB8AC3E}">
        <p14:creationId xmlns:p14="http://schemas.microsoft.com/office/powerpoint/2010/main" val="46976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omn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23850" y="1260000"/>
            <a:ext cx="4104000" cy="5112000"/>
          </a:xfrm>
          <a:prstGeom prst="rect">
            <a:avLst/>
          </a:prstGeom>
        </p:spPr>
        <p:txBody>
          <a:bodyPr lIns="140400" rIns="0"/>
          <a:lstStyle>
            <a:lvl1pPr>
              <a:lnSpc>
                <a:spcPct val="100000"/>
              </a:lnSpc>
              <a:spcBef>
                <a:spcPts val="375"/>
              </a:spcBef>
              <a:defRPr sz="2000"/>
            </a:lvl1pPr>
            <a:lvl2pPr>
              <a:lnSpc>
                <a:spcPct val="100000"/>
              </a:lnSpc>
              <a:spcBef>
                <a:spcPts val="300"/>
              </a:spcBef>
              <a:defRPr sz="2000"/>
            </a:lvl2pPr>
            <a:lvl3pPr>
              <a:lnSpc>
                <a:spcPct val="100000"/>
              </a:lnSpc>
              <a:spcBef>
                <a:spcPts val="300"/>
              </a:spcBef>
              <a:defRPr sz="1800"/>
            </a:lvl3pPr>
            <a:lvl4pPr marL="808758" indent="-133403">
              <a:lnSpc>
                <a:spcPct val="100000"/>
              </a:lnSpc>
              <a:spcBef>
                <a:spcPts val="300"/>
              </a:spcBef>
              <a:defRPr sz="1600"/>
            </a:lvl4pPr>
            <a:lvl5pPr>
              <a:defRPr sz="1400"/>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Inhaltsplatzhalter 3"/>
          <p:cNvSpPr>
            <a:spLocks noGrp="1"/>
          </p:cNvSpPr>
          <p:nvPr>
            <p:ph sz="half" idx="2"/>
          </p:nvPr>
        </p:nvSpPr>
        <p:spPr>
          <a:xfrm>
            <a:off x="4716016" y="1260000"/>
            <a:ext cx="4104134" cy="5111999"/>
          </a:xfrm>
          <a:prstGeom prst="rect">
            <a:avLst/>
          </a:prstGeom>
        </p:spPr>
        <p:txBody>
          <a:bodyPr lIns="140400" rIns="0"/>
          <a:lstStyle>
            <a:lvl1pPr>
              <a:lnSpc>
                <a:spcPct val="100000"/>
              </a:lnSpc>
              <a:spcBef>
                <a:spcPts val="375"/>
              </a:spcBef>
              <a:defRPr sz="2000"/>
            </a:lvl1pPr>
            <a:lvl2pPr>
              <a:lnSpc>
                <a:spcPct val="100000"/>
              </a:lnSpc>
              <a:spcBef>
                <a:spcPts val="300"/>
              </a:spcBef>
              <a:defRPr sz="2000"/>
            </a:lvl2pPr>
            <a:lvl3pPr>
              <a:lnSpc>
                <a:spcPct val="100000"/>
              </a:lnSpc>
              <a:spcBef>
                <a:spcPts val="300"/>
              </a:spcBef>
              <a:defRPr sz="1600"/>
            </a:lvl3pPr>
            <a:lvl4pPr>
              <a:lnSpc>
                <a:spcPct val="100000"/>
              </a:lnSpc>
              <a:spcBef>
                <a:spcPts val="300"/>
              </a:spcBef>
              <a:defRPr sz="1600"/>
            </a:lvl4pPr>
            <a:lvl5pPr>
              <a:defRPr sz="1400"/>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Titel 7"/>
          <p:cNvSpPr>
            <a:spLocks noGrp="1"/>
          </p:cNvSpPr>
          <p:nvPr>
            <p:ph type="title"/>
          </p:nvPr>
        </p:nvSpPr>
        <p:spPr>
          <a:solidFill>
            <a:schemeClr val="bg1"/>
          </a:solidFill>
        </p:spPr>
        <p:txBody>
          <a:bodyPr/>
          <a:lstStyle/>
          <a:p>
            <a:r>
              <a:rPr lang="en-US" smtClean="0"/>
              <a:t>Click to edit Master title style</a:t>
            </a:r>
            <a:endParaRPr lang="de-CH" dirty="0"/>
          </a:p>
        </p:txBody>
      </p:sp>
    </p:spTree>
    <p:extLst>
      <p:ext uri="{BB962C8B-B14F-4D97-AF65-F5344CB8AC3E}">
        <p14:creationId xmlns:p14="http://schemas.microsoft.com/office/powerpoint/2010/main" val="381725281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2060"/>
                </a:solidFill>
              </a:defRPr>
            </a:lvl1pPr>
          </a:lstStyle>
          <a:p>
            <a:r>
              <a:rPr lang="de-DE" dirty="0" smtClean="0"/>
              <a:t>Titelmasterformat durch Klicken bearbeiten</a:t>
            </a:r>
            <a:endParaRPr lang="en-US" dirty="0"/>
          </a:p>
        </p:txBody>
      </p:sp>
      <p:sp>
        <p:nvSpPr>
          <p:cNvPr id="3" name="Inhaltsplatzhalter 2"/>
          <p:cNvSpPr>
            <a:spLocks noGrp="1"/>
          </p:cNvSpPr>
          <p:nvPr>
            <p:ph idx="1"/>
          </p:nvPr>
        </p:nvSpPr>
        <p:spPr>
          <a:xfrm>
            <a:off x="457200" y="1142984"/>
            <a:ext cx="8229600" cy="4983179"/>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111152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0569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246524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99706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211291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73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37755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49428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76" name="Picture 49"/>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9050" y="6130925"/>
            <a:ext cx="1744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72" name="Rectangle 2"/>
          <p:cNvSpPr>
            <a:spLocks noGrp="1" noChangeArrowheads="1"/>
          </p:cNvSpPr>
          <p:nvPr>
            <p:ph type="title"/>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60426" name="Text Box 10"/>
          <p:cNvSpPr txBox="1">
            <a:spLocks noChangeArrowheads="1"/>
          </p:cNvSpPr>
          <p:nvPr/>
        </p:nvSpPr>
        <p:spPr bwMode="auto">
          <a:xfrm>
            <a:off x="1643063" y="6500813"/>
            <a:ext cx="6526212" cy="1651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gn="l" eaLnBrk="1" hangingPunct="1">
              <a:lnSpc>
                <a:spcPct val="90000"/>
              </a:lnSpc>
              <a:spcBef>
                <a:spcPct val="50000"/>
              </a:spcBef>
            </a:pPr>
            <a:r>
              <a:rPr lang="en-US" sz="1200">
                <a:solidFill>
                  <a:schemeClr val="tx1"/>
                </a:solidFill>
              </a:rPr>
              <a:t>N</a:t>
            </a:r>
            <a:r>
              <a:rPr lang="en-US" sz="1200"/>
              <a:t>ano Scale Disruptive Silicon-Plasmonic Platform for Chip-to-Chip Interconnection</a:t>
            </a:r>
          </a:p>
        </p:txBody>
      </p:sp>
      <p:sp>
        <p:nvSpPr>
          <p:cNvPr id="60427" name="Text Box 11"/>
          <p:cNvSpPr txBox="1">
            <a:spLocks noChangeArrowheads="1"/>
          </p:cNvSpPr>
          <p:nvPr/>
        </p:nvSpPr>
        <p:spPr bwMode="auto">
          <a:xfrm>
            <a:off x="8429625" y="6500813"/>
            <a:ext cx="365125" cy="212725"/>
          </a:xfrm>
          <a:prstGeom prst="rect">
            <a:avLst/>
          </a:prstGeom>
          <a:noFill/>
          <a:ln w="9525">
            <a:noFill/>
            <a:miter lim="800000"/>
            <a:headEnd/>
            <a:tailEnd/>
          </a:ln>
          <a:effectLst/>
        </p:spPr>
        <p:txBody>
          <a:bodyPr wrap="none"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gn="l">
              <a:lnSpc>
                <a:spcPct val="100000"/>
              </a:lnSpc>
            </a:pPr>
            <a:fld id="{C5A7106A-3D2B-FE4D-913C-1E022C7DA529}" type="slidenum">
              <a:rPr lang="en-US" sz="1400"/>
              <a:pPr algn="l">
                <a:lnSpc>
                  <a:spcPct val="100000"/>
                </a:lnSpc>
              </a:pPr>
              <a:t>‹Nr.›</a:t>
            </a:fld>
            <a:endParaRPr lang="en-US" sz="1400"/>
          </a:p>
        </p:txBody>
      </p:sp>
      <p:graphicFrame>
        <p:nvGraphicFramePr>
          <p:cNvPr id="60470" name="Object 54"/>
          <p:cNvGraphicFramePr>
            <a:graphicFrameLocks noChangeAspect="1"/>
          </p:cNvGraphicFramePr>
          <p:nvPr/>
        </p:nvGraphicFramePr>
        <p:xfrm>
          <a:off x="7740650" y="115888"/>
          <a:ext cx="1143000" cy="823912"/>
        </p:xfrm>
        <a:graphic>
          <a:graphicData uri="http://schemas.openxmlformats.org/presentationml/2006/ole">
            <mc:AlternateContent xmlns:mc="http://schemas.openxmlformats.org/markup-compatibility/2006">
              <mc:Choice xmlns:v="urn:schemas-microsoft-com:vml" Requires="v">
                <p:oleObj spid="_x0000_s60724" r:id="rId17" imgW="3895238" imgH="2809524" progId="MSPhotoEd.3">
                  <p:embed/>
                </p:oleObj>
              </mc:Choice>
              <mc:Fallback>
                <p:oleObj r:id="rId17" imgW="3895238" imgH="2809524" progId="MSPhotoEd.3">
                  <p:embed/>
                  <p:pic>
                    <p:nvPicPr>
                      <p:cNvPr id="0" name="Object 5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40650" y="115888"/>
                        <a:ext cx="1143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0475" name="Gerade Verbindung 10"/>
          <p:cNvCxnSpPr>
            <a:cxnSpLocks noChangeShapeType="1"/>
          </p:cNvCxnSpPr>
          <p:nvPr/>
        </p:nvCxnSpPr>
        <p:spPr bwMode="auto">
          <a:xfrm>
            <a:off x="1619250" y="6430963"/>
            <a:ext cx="7310438" cy="22225"/>
          </a:xfrm>
          <a:prstGeom prst="line">
            <a:avLst/>
          </a:prstGeom>
          <a:noFill/>
          <a:ln w="19050">
            <a:solidFill>
              <a:srgbClr val="262FDA"/>
            </a:solidFill>
            <a:round/>
            <a:headEnd/>
            <a:tailEnd/>
          </a:ln>
          <a:extLst>
            <a:ext uri="{909E8E84-426E-40DD-AFC4-6F175D3DCCD1}">
              <a14:hiddenFill xmlns:a14="http://schemas.microsoft.com/office/drawing/2010/main">
                <a:noFill/>
              </a14:hiddenFill>
            </a:ext>
          </a:extLst>
        </p:spPr>
      </p:cxnSp>
      <p:cxnSp>
        <p:nvCxnSpPr>
          <p:cNvPr id="60477" name="Gerade Verbindung 10"/>
          <p:cNvCxnSpPr>
            <a:cxnSpLocks noChangeShapeType="1"/>
          </p:cNvCxnSpPr>
          <p:nvPr/>
        </p:nvCxnSpPr>
        <p:spPr bwMode="auto">
          <a:xfrm>
            <a:off x="177800" y="765175"/>
            <a:ext cx="741838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3" r:id="rId12"/>
    <p:sldLayoutId id="2147483714" r:id="rId13"/>
  </p:sldLayoutIdLst>
  <p:timing>
    <p:tnLst>
      <p:par>
        <p:cTn id="1" dur="indefinite" restart="never" nodeType="tmRoot"/>
      </p:par>
    </p:tnLst>
  </p:timing>
  <p:txStyles>
    <p:title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p:titleStyle>
    <p:bodyStyle>
      <a:lvl1pPr marL="342900" indent="-342900" algn="l" rtl="0" eaLnBrk="0" fontAlgn="base" hangingPunct="0">
        <a:lnSpc>
          <a:spcPct val="80000"/>
        </a:lnSpc>
        <a:spcBef>
          <a:spcPct val="25000"/>
        </a:spcBef>
        <a:spcAft>
          <a:spcPct val="0"/>
        </a:spcAft>
        <a:buFont typeface="Wingdings" charset="0"/>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cs typeface="+mn-cs"/>
        </a:defRPr>
      </a:lvl1pPr>
      <a:lvl2pPr marL="742950" indent="-28575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2pPr>
      <a:lvl3pPr marL="1143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3pPr>
      <a:lvl4pPr marL="1600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4pPr>
      <a:lvl5pPr marL="20574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5pPr>
      <a:lvl6pPr marL="25146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6pPr>
      <a:lvl7pPr marL="29718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7pPr>
      <a:lvl8pPr marL="3429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8pPr>
      <a:lvl9pPr marL="3886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wmf"/><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7" name="Text Box 10"/>
          <p:cNvSpPr txBox="1">
            <a:spLocks noChangeArrowheads="1"/>
          </p:cNvSpPr>
          <p:nvPr/>
        </p:nvSpPr>
        <p:spPr bwMode="auto">
          <a:xfrm>
            <a:off x="323850" y="2133600"/>
            <a:ext cx="8382000" cy="165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spcAft>
                <a:spcPts val="600"/>
              </a:spcAft>
            </a:pPr>
            <a:r>
              <a:rPr lang="en-US" sz="2000" dirty="0">
                <a:solidFill>
                  <a:srgbClr val="FFFFFF"/>
                </a:solidFill>
              </a:rPr>
              <a:t>Work Package 6: Integration, Characterization &amp; Testing</a:t>
            </a:r>
          </a:p>
          <a:p>
            <a:pPr>
              <a:lnSpc>
                <a:spcPct val="100000"/>
              </a:lnSpc>
              <a:spcAft>
                <a:spcPts val="600"/>
              </a:spcAft>
            </a:pPr>
            <a:r>
              <a:rPr lang="en-US" sz="2000" dirty="0" smtClean="0">
                <a:solidFill>
                  <a:schemeClr val="bg1"/>
                </a:solidFill>
              </a:rPr>
              <a:t>“</a:t>
            </a:r>
            <a:r>
              <a:rPr lang="en-US" sz="2000" dirty="0">
                <a:solidFill>
                  <a:schemeClr val="bg1"/>
                </a:solidFill>
              </a:rPr>
              <a:t>Project NAVOLCHI”</a:t>
            </a:r>
          </a:p>
          <a:p>
            <a:pPr>
              <a:lnSpc>
                <a:spcPct val="100000"/>
              </a:lnSpc>
              <a:spcAft>
                <a:spcPts val="600"/>
              </a:spcAft>
            </a:pPr>
            <a:r>
              <a:rPr lang="en-US" sz="2000" u="sng" dirty="0">
                <a:solidFill>
                  <a:schemeClr val="bg1"/>
                </a:solidFill>
              </a:rPr>
              <a:t>Claudia Hoessbacher</a:t>
            </a:r>
            <a:r>
              <a:rPr lang="en-US" sz="2000" dirty="0">
                <a:solidFill>
                  <a:schemeClr val="bg1"/>
                </a:solidFill>
              </a:rPr>
              <a:t>, Juerg Leuthold</a:t>
            </a:r>
          </a:p>
          <a:p>
            <a:pPr>
              <a:lnSpc>
                <a:spcPct val="100000"/>
              </a:lnSpc>
              <a:spcAft>
                <a:spcPts val="600"/>
              </a:spcAft>
            </a:pPr>
            <a:r>
              <a:rPr lang="en-US" sz="2000" dirty="0" smtClean="0">
                <a:solidFill>
                  <a:schemeClr val="bg1"/>
                </a:solidFill>
              </a:rPr>
              <a:t>ETH </a:t>
            </a:r>
            <a:r>
              <a:rPr lang="en-US" sz="2000" dirty="0">
                <a:solidFill>
                  <a:schemeClr val="bg1"/>
                </a:solidFill>
              </a:rPr>
              <a:t>Zurich, Switzerland</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Grafik 5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397" y="2641239"/>
            <a:ext cx="4209440" cy="3298210"/>
          </a:xfrm>
          <a:prstGeom prst="rect">
            <a:avLst/>
          </a:prstGeom>
        </p:spPr>
      </p:pic>
      <p:pic>
        <p:nvPicPr>
          <p:cNvPr id="479" name="Picture 4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996952"/>
            <a:ext cx="3735253" cy="2906785"/>
          </a:xfrm>
          <a:prstGeom prst="rect">
            <a:avLst/>
          </a:prstGeom>
        </p:spPr>
      </p:pic>
      <p:pic>
        <p:nvPicPr>
          <p:cNvPr id="235" name="Grafik 2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873" y="1617589"/>
            <a:ext cx="2856094" cy="1130300"/>
          </a:xfrm>
          <a:prstGeom prst="rect">
            <a:avLst/>
          </a:prstGeom>
          <a:solidFill>
            <a:schemeClr val="bg1"/>
          </a:solidFill>
        </p:spPr>
      </p:pic>
      <p:pic>
        <p:nvPicPr>
          <p:cNvPr id="81" name="Picture 1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032" y="2996952"/>
            <a:ext cx="3735255" cy="2906785"/>
          </a:xfrm>
          <a:prstGeom prst="rect">
            <a:avLst/>
          </a:prstGeom>
          <a:solidFill>
            <a:schemeClr val="bg1"/>
          </a:solidFill>
        </p:spPr>
      </p:pic>
      <p:sp>
        <p:nvSpPr>
          <p:cNvPr id="3" name="Rechteck 2"/>
          <p:cNvSpPr/>
          <p:nvPr/>
        </p:nvSpPr>
        <p:spPr>
          <a:xfrm>
            <a:off x="5482034" y="2040003"/>
            <a:ext cx="2959100" cy="70788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lnSpc>
                <a:spcPts val="2400"/>
              </a:lnSpc>
              <a:spcBef>
                <a:spcPts val="300"/>
              </a:spcBef>
              <a:buClr>
                <a:schemeClr val="bg1"/>
              </a:buClr>
            </a:pPr>
            <a:r>
              <a:rPr lang="de-CH" sz="2000" dirty="0" err="1" smtClean="0">
                <a:solidFill>
                  <a:srgbClr val="220060"/>
                </a:solidFill>
              </a:rPr>
              <a:t>No</a:t>
            </a:r>
            <a:r>
              <a:rPr lang="de-CH" sz="2000" dirty="0" smtClean="0">
                <a:solidFill>
                  <a:srgbClr val="220060"/>
                </a:solidFill>
              </a:rPr>
              <a:t> </a:t>
            </a:r>
            <a:r>
              <a:rPr lang="de-CH" sz="2000" dirty="0" err="1" smtClean="0">
                <a:solidFill>
                  <a:srgbClr val="220060"/>
                </a:solidFill>
              </a:rPr>
              <a:t>bandwidth</a:t>
            </a:r>
            <a:r>
              <a:rPr lang="de-CH" sz="2000" dirty="0" smtClean="0">
                <a:solidFill>
                  <a:srgbClr val="220060"/>
                </a:solidFill>
              </a:rPr>
              <a:t> </a:t>
            </a:r>
            <a:r>
              <a:rPr lang="de-CH" sz="2000" dirty="0" err="1" smtClean="0">
                <a:solidFill>
                  <a:srgbClr val="220060"/>
                </a:solidFill>
              </a:rPr>
              <a:t>limitation</a:t>
            </a:r>
            <a:r>
              <a:rPr lang="de-CH" sz="2000" dirty="0" smtClean="0">
                <a:solidFill>
                  <a:srgbClr val="220060"/>
                </a:solidFill>
              </a:rPr>
              <a:t> </a:t>
            </a:r>
            <a:r>
              <a:rPr lang="de-CH" sz="2000" dirty="0" err="1" smtClean="0">
                <a:solidFill>
                  <a:srgbClr val="220060"/>
                </a:solidFill>
              </a:rPr>
              <a:t>up</a:t>
            </a:r>
            <a:r>
              <a:rPr lang="de-CH" sz="2000" dirty="0" smtClean="0">
                <a:solidFill>
                  <a:srgbClr val="220060"/>
                </a:solidFill>
              </a:rPr>
              <a:t> </a:t>
            </a:r>
            <a:r>
              <a:rPr lang="de-CH" sz="2000" dirty="0" err="1" smtClean="0">
                <a:solidFill>
                  <a:srgbClr val="220060"/>
                </a:solidFill>
              </a:rPr>
              <a:t>to</a:t>
            </a:r>
            <a:r>
              <a:rPr lang="de-CH" sz="2000" dirty="0" smtClean="0">
                <a:solidFill>
                  <a:srgbClr val="220060"/>
                </a:solidFill>
              </a:rPr>
              <a:t> 70 </a:t>
            </a:r>
            <a:r>
              <a:rPr lang="de-CH" sz="2000" dirty="0">
                <a:solidFill>
                  <a:srgbClr val="220060"/>
                </a:solidFill>
              </a:rPr>
              <a:t>GHz</a:t>
            </a:r>
            <a:endParaRPr lang="en-US" sz="2000" dirty="0">
              <a:solidFill>
                <a:srgbClr val="220060"/>
              </a:solidFill>
            </a:endParaRPr>
          </a:p>
        </p:txBody>
      </p:sp>
      <p:pic>
        <p:nvPicPr>
          <p:cNvPr id="236" name="Grafik 2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0873" y="1617589"/>
            <a:ext cx="2856094" cy="1130300"/>
          </a:xfrm>
          <a:prstGeom prst="rect">
            <a:avLst/>
          </a:prstGeom>
          <a:solidFill>
            <a:schemeClr val="bg1"/>
          </a:solidFill>
        </p:spPr>
      </p:pic>
      <p:sp>
        <p:nvSpPr>
          <p:cNvPr id="12" name="Title 1"/>
          <p:cNvSpPr txBox="1">
            <a:spLocks/>
          </p:cNvSpPr>
          <p:nvPr/>
        </p:nvSpPr>
        <p:spPr bwMode="auto">
          <a:xfrm>
            <a:off x="179388" y="44624"/>
            <a:ext cx="7416800" cy="7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GB" dirty="0">
                <a:solidFill>
                  <a:srgbClr val="002060"/>
                </a:solidFill>
              </a:rPr>
              <a:t>Task </a:t>
            </a:r>
            <a:r>
              <a:rPr lang="de-DE" dirty="0">
                <a:solidFill>
                  <a:srgbClr val="002060"/>
                </a:solidFill>
              </a:rPr>
              <a:t>6.3 </a:t>
            </a:r>
            <a:r>
              <a:rPr lang="de-DE" dirty="0" smtClean="0">
                <a:solidFill>
                  <a:srgbClr val="002060"/>
                </a:solidFill>
              </a:rPr>
              <a:t>C</a:t>
            </a:r>
            <a:r>
              <a:rPr lang="en-US" dirty="0" smtClean="0">
                <a:solidFill>
                  <a:srgbClr val="002060"/>
                </a:solidFill>
              </a:rPr>
              <a:t>hip </a:t>
            </a:r>
            <a:r>
              <a:rPr lang="en-US" dirty="0">
                <a:solidFill>
                  <a:srgbClr val="002060"/>
                </a:solidFill>
              </a:rPr>
              <a:t>to chip interconnect prototype testing </a:t>
            </a:r>
          </a:p>
        </p:txBody>
      </p:sp>
      <p:sp>
        <p:nvSpPr>
          <p:cNvPr id="13" name="Rechteck 12"/>
          <p:cNvSpPr/>
          <p:nvPr/>
        </p:nvSpPr>
        <p:spPr>
          <a:xfrm>
            <a:off x="1379069" y="1049132"/>
            <a:ext cx="2659702" cy="369332"/>
          </a:xfrm>
          <a:prstGeom prst="rect">
            <a:avLst/>
          </a:prstGeom>
        </p:spPr>
        <p:txBody>
          <a:bodyPr wrap="none">
            <a:spAutoFit/>
          </a:bodyPr>
          <a:lstStyle/>
          <a:p>
            <a:r>
              <a:rPr lang="de-CH" b="1" dirty="0" smtClean="0"/>
              <a:t>Modulation </a:t>
            </a:r>
            <a:r>
              <a:rPr lang="de-CH" b="1" dirty="0" err="1" smtClean="0"/>
              <a:t>Bandwidth</a:t>
            </a:r>
            <a:endParaRPr lang="en-US" b="1" dirty="0"/>
          </a:p>
        </p:txBody>
      </p:sp>
    </p:spTree>
    <p:extLst>
      <p:ext uri="{BB962C8B-B14F-4D97-AF65-F5344CB8AC3E}">
        <p14:creationId xmlns:p14="http://schemas.microsoft.com/office/powerpoint/2010/main" val="1599488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Grafik 5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46490" y="2293028"/>
            <a:ext cx="2856094" cy="592619"/>
          </a:xfrm>
          <a:prstGeom prst="rect">
            <a:avLst/>
          </a:prstGeom>
          <a:solidFill>
            <a:schemeClr val="bg1"/>
          </a:solidFill>
        </p:spPr>
      </p:pic>
      <p:pic>
        <p:nvPicPr>
          <p:cNvPr id="61" name="Grafik 6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23156" y="2302708"/>
            <a:ext cx="2879426" cy="582939"/>
          </a:xfrm>
          <a:prstGeom prst="rect">
            <a:avLst/>
          </a:prstGeom>
          <a:solidFill>
            <a:schemeClr val="bg1"/>
          </a:solidFill>
        </p:spPr>
      </p:pic>
      <p:pic>
        <p:nvPicPr>
          <p:cNvPr id="59"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b="50943"/>
          <a:stretch/>
        </p:blipFill>
        <p:spPr>
          <a:xfrm>
            <a:off x="4871903" y="3465513"/>
            <a:ext cx="4050000" cy="2993625"/>
          </a:xfrm>
          <a:prstGeom prst="rect">
            <a:avLst/>
          </a:prstGeom>
          <a:solidFill>
            <a:schemeClr val="bg1"/>
          </a:solidFill>
        </p:spPr>
      </p:pic>
      <p:pic>
        <p:nvPicPr>
          <p:cNvPr id="60"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51791"/>
          <a:stretch/>
        </p:blipFill>
        <p:spPr>
          <a:xfrm>
            <a:off x="4871903" y="3465513"/>
            <a:ext cx="4050000" cy="2941916"/>
          </a:xfrm>
          <a:prstGeom prst="rect">
            <a:avLst/>
          </a:prstGeom>
          <a:solidFill>
            <a:schemeClr val="bg1"/>
          </a:solidFill>
        </p:spPr>
      </p:pic>
      <p:pic>
        <p:nvPicPr>
          <p:cNvPr id="64" name="Grafik 6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55121" y="3591543"/>
            <a:ext cx="3861614" cy="2944453"/>
          </a:xfrm>
          <a:prstGeom prst="rect">
            <a:avLst/>
          </a:prstGeom>
        </p:spPr>
      </p:pic>
      <p:pic>
        <p:nvPicPr>
          <p:cNvPr id="2" name="Grafik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344745" y="1778602"/>
            <a:ext cx="2856092" cy="1107045"/>
          </a:xfrm>
          <a:prstGeom prst="rect">
            <a:avLst/>
          </a:prstGeom>
        </p:spPr>
      </p:pic>
      <p:sp>
        <p:nvSpPr>
          <p:cNvPr id="3" name="Rechteck 2"/>
          <p:cNvSpPr/>
          <p:nvPr/>
        </p:nvSpPr>
        <p:spPr>
          <a:xfrm>
            <a:off x="2128555" y="3034160"/>
            <a:ext cx="1288473" cy="40011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lnSpc>
                <a:spcPts val="2400"/>
              </a:lnSpc>
              <a:spcBef>
                <a:spcPts val="300"/>
              </a:spcBef>
              <a:buClr>
                <a:schemeClr val="bg1"/>
              </a:buClr>
            </a:pPr>
            <a:r>
              <a:rPr lang="de-CH" sz="2000" dirty="0" smtClean="0">
                <a:solidFill>
                  <a:srgbClr val="220060"/>
                </a:solidFill>
              </a:rPr>
              <a:t>&lt;-30 dB</a:t>
            </a:r>
            <a:endParaRPr lang="de-CH" sz="2000" dirty="0">
              <a:solidFill>
                <a:srgbClr val="220060"/>
              </a:solidFill>
            </a:endParaRPr>
          </a:p>
        </p:txBody>
      </p:sp>
      <p:grpSp>
        <p:nvGrpSpPr>
          <p:cNvPr id="235" name="Gruppieren 234"/>
          <p:cNvGrpSpPr/>
          <p:nvPr/>
        </p:nvGrpSpPr>
        <p:grpSpPr>
          <a:xfrm>
            <a:off x="1577166" y="5159467"/>
            <a:ext cx="2473897" cy="715574"/>
            <a:chOff x="-1342680" y="2472860"/>
            <a:chExt cx="2473897" cy="715574"/>
          </a:xfrm>
        </p:grpSpPr>
        <p:cxnSp>
          <p:nvCxnSpPr>
            <p:cNvPr id="227" name="Gerader Verbinder 226"/>
            <p:cNvCxnSpPr/>
            <p:nvPr/>
          </p:nvCxnSpPr>
          <p:spPr>
            <a:xfrm flipH="1">
              <a:off x="678706" y="2502219"/>
              <a:ext cx="452511" cy="686215"/>
            </a:xfrm>
            <a:prstGeom prst="line">
              <a:avLst/>
            </a:prstGeom>
            <a:ln w="412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Gerader Verbinder 62"/>
            <p:cNvCxnSpPr/>
            <p:nvPr/>
          </p:nvCxnSpPr>
          <p:spPr>
            <a:xfrm flipH="1" flipV="1">
              <a:off x="678707" y="2503825"/>
              <a:ext cx="411304" cy="666655"/>
            </a:xfrm>
            <a:prstGeom prst="line">
              <a:avLst/>
            </a:prstGeom>
            <a:ln w="412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flipH="1" flipV="1">
              <a:off x="-1303205" y="2502219"/>
              <a:ext cx="411304" cy="666655"/>
            </a:xfrm>
            <a:prstGeom prst="line">
              <a:avLst/>
            </a:prstGeom>
            <a:ln w="412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flipH="1">
              <a:off x="-1342680" y="2472860"/>
              <a:ext cx="452511" cy="686215"/>
            </a:xfrm>
            <a:prstGeom prst="line">
              <a:avLst/>
            </a:prstGeom>
            <a:ln w="412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9" name="Rechteck 68"/>
          <p:cNvSpPr/>
          <p:nvPr/>
        </p:nvSpPr>
        <p:spPr>
          <a:xfrm>
            <a:off x="6217627" y="3034160"/>
            <a:ext cx="1490485" cy="40011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lnSpc>
                <a:spcPts val="2400"/>
              </a:lnSpc>
              <a:spcBef>
                <a:spcPts val="300"/>
              </a:spcBef>
              <a:buClr>
                <a:schemeClr val="bg1"/>
              </a:buClr>
            </a:pPr>
            <a:r>
              <a:rPr lang="de-CH" sz="2000" dirty="0" smtClean="0">
                <a:solidFill>
                  <a:srgbClr val="220060"/>
                </a:solidFill>
              </a:rPr>
              <a:t>&lt;-31 </a:t>
            </a:r>
            <a:r>
              <a:rPr lang="de-CH" sz="2000" dirty="0">
                <a:solidFill>
                  <a:srgbClr val="220060"/>
                </a:solidFill>
              </a:rPr>
              <a:t>dB</a:t>
            </a:r>
          </a:p>
        </p:txBody>
      </p:sp>
      <p:sp>
        <p:nvSpPr>
          <p:cNvPr id="5" name="Textfeld 4"/>
          <p:cNvSpPr txBox="1"/>
          <p:nvPr/>
        </p:nvSpPr>
        <p:spPr>
          <a:xfrm>
            <a:off x="1057827" y="4567139"/>
            <a:ext cx="1595309" cy="369332"/>
          </a:xfrm>
          <a:prstGeom prst="rect">
            <a:avLst/>
          </a:prstGeom>
          <a:solidFill>
            <a:schemeClr val="bg1"/>
          </a:solidFill>
        </p:spPr>
        <p:txBody>
          <a:bodyPr wrap="none" rtlCol="0">
            <a:spAutoFit/>
          </a:bodyPr>
          <a:lstStyle/>
          <a:p>
            <a:r>
              <a:rPr lang="de-DE" dirty="0" err="1" smtClean="0">
                <a:solidFill>
                  <a:srgbClr val="FF0000"/>
                </a:solidFill>
              </a:rPr>
              <a:t>No</a:t>
            </a:r>
            <a:r>
              <a:rPr lang="de-DE" dirty="0" smtClean="0">
                <a:solidFill>
                  <a:srgbClr val="FF0000"/>
                </a:solidFill>
              </a:rPr>
              <a:t> </a:t>
            </a:r>
            <a:r>
              <a:rPr lang="de-DE" dirty="0" err="1" smtClean="0">
                <a:solidFill>
                  <a:srgbClr val="FF0000"/>
                </a:solidFill>
              </a:rPr>
              <a:t>sidebands</a:t>
            </a:r>
            <a:endParaRPr lang="en-US" dirty="0">
              <a:solidFill>
                <a:srgbClr val="FF0000"/>
              </a:solidFill>
            </a:endParaRPr>
          </a:p>
        </p:txBody>
      </p:sp>
      <p:sp>
        <p:nvSpPr>
          <p:cNvPr id="6" name="Rechteck 5"/>
          <p:cNvSpPr/>
          <p:nvPr/>
        </p:nvSpPr>
        <p:spPr>
          <a:xfrm>
            <a:off x="1577592" y="1384047"/>
            <a:ext cx="2390398" cy="369332"/>
          </a:xfrm>
          <a:prstGeom prst="rect">
            <a:avLst/>
          </a:prstGeom>
        </p:spPr>
        <p:txBody>
          <a:bodyPr wrap="none">
            <a:spAutoFit/>
          </a:bodyPr>
          <a:lstStyle/>
          <a:p>
            <a:r>
              <a:rPr lang="de-CH" b="1" dirty="0" err="1" smtClean="0"/>
              <a:t>Electrical</a:t>
            </a:r>
            <a:r>
              <a:rPr lang="de-CH" b="1" dirty="0" smtClean="0"/>
              <a:t> </a:t>
            </a:r>
            <a:r>
              <a:rPr lang="de-CH" b="1" dirty="0" err="1" smtClean="0"/>
              <a:t>Crosstalk</a:t>
            </a:r>
            <a:r>
              <a:rPr lang="de-CH" b="1" dirty="0" smtClean="0"/>
              <a:t> </a:t>
            </a:r>
            <a:endParaRPr lang="en-US" b="1" dirty="0"/>
          </a:p>
        </p:txBody>
      </p:sp>
      <p:sp>
        <p:nvSpPr>
          <p:cNvPr id="18" name="Rechteck 17"/>
          <p:cNvSpPr/>
          <p:nvPr/>
        </p:nvSpPr>
        <p:spPr>
          <a:xfrm>
            <a:off x="5889498" y="1411351"/>
            <a:ext cx="2146742" cy="369332"/>
          </a:xfrm>
          <a:prstGeom prst="rect">
            <a:avLst/>
          </a:prstGeom>
        </p:spPr>
        <p:txBody>
          <a:bodyPr wrap="none">
            <a:spAutoFit/>
          </a:bodyPr>
          <a:lstStyle/>
          <a:p>
            <a:r>
              <a:rPr lang="de-CH" b="1" dirty="0" smtClean="0"/>
              <a:t>Optical </a:t>
            </a:r>
            <a:r>
              <a:rPr lang="de-CH" b="1" dirty="0" err="1" smtClean="0"/>
              <a:t>Crosstalk</a:t>
            </a:r>
            <a:r>
              <a:rPr lang="de-CH" b="1" dirty="0" smtClean="0"/>
              <a:t> </a:t>
            </a:r>
            <a:endParaRPr lang="en-US" b="1" dirty="0"/>
          </a:p>
        </p:txBody>
      </p:sp>
      <p:sp>
        <p:nvSpPr>
          <p:cNvPr id="20" name="Title 1"/>
          <p:cNvSpPr txBox="1">
            <a:spLocks/>
          </p:cNvSpPr>
          <p:nvPr/>
        </p:nvSpPr>
        <p:spPr bwMode="auto">
          <a:xfrm>
            <a:off x="179388" y="44624"/>
            <a:ext cx="7416800" cy="7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GB" dirty="0">
                <a:solidFill>
                  <a:srgbClr val="002060"/>
                </a:solidFill>
              </a:rPr>
              <a:t>Task </a:t>
            </a:r>
            <a:r>
              <a:rPr lang="de-DE" dirty="0">
                <a:solidFill>
                  <a:srgbClr val="002060"/>
                </a:solidFill>
              </a:rPr>
              <a:t>6.3 </a:t>
            </a:r>
            <a:r>
              <a:rPr lang="de-DE" dirty="0" smtClean="0">
                <a:solidFill>
                  <a:srgbClr val="002060"/>
                </a:solidFill>
              </a:rPr>
              <a:t>C</a:t>
            </a:r>
            <a:r>
              <a:rPr lang="en-US" dirty="0" smtClean="0">
                <a:solidFill>
                  <a:srgbClr val="002060"/>
                </a:solidFill>
              </a:rPr>
              <a:t>hip </a:t>
            </a:r>
            <a:r>
              <a:rPr lang="en-US" dirty="0">
                <a:solidFill>
                  <a:srgbClr val="002060"/>
                </a:solidFill>
              </a:rPr>
              <a:t>to chip interconnect prototype testing </a:t>
            </a:r>
          </a:p>
        </p:txBody>
      </p:sp>
    </p:spTree>
    <p:extLst>
      <p:ext uri="{BB962C8B-B14F-4D97-AF65-F5344CB8AC3E}">
        <p14:creationId xmlns:p14="http://schemas.microsoft.com/office/powerpoint/2010/main" val="258364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179388" y="44624"/>
            <a:ext cx="7416800" cy="7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GB" dirty="0">
                <a:solidFill>
                  <a:srgbClr val="002060"/>
                </a:solidFill>
              </a:rPr>
              <a:t>Task </a:t>
            </a:r>
            <a:r>
              <a:rPr lang="de-DE" dirty="0">
                <a:solidFill>
                  <a:srgbClr val="002060"/>
                </a:solidFill>
              </a:rPr>
              <a:t>6.3 C</a:t>
            </a:r>
            <a:r>
              <a:rPr lang="en-US" dirty="0">
                <a:solidFill>
                  <a:srgbClr val="002060"/>
                </a:solidFill>
              </a:rPr>
              <a:t>hip to chip interconnect prototype testing </a:t>
            </a:r>
            <a:endParaRPr lang="de-DE" dirty="0">
              <a:solidFill>
                <a:srgbClr val="002060"/>
              </a:solidFill>
            </a:endParaRPr>
          </a:p>
        </p:txBody>
      </p:sp>
      <p:sp>
        <p:nvSpPr>
          <p:cNvPr id="42" name="TextBox 125"/>
          <p:cNvSpPr txBox="1"/>
          <p:nvPr/>
        </p:nvSpPr>
        <p:spPr>
          <a:xfrm>
            <a:off x="302525" y="2993509"/>
            <a:ext cx="8477992" cy="544259"/>
          </a:xfrm>
          <a:prstGeom prst="rect">
            <a:avLst/>
          </a:prstGeom>
          <a:noFill/>
        </p:spPr>
        <p:txBody>
          <a:bodyPr wrap="square" numCol="1" rtlCol="0">
            <a:noAutofit/>
          </a:bodyPr>
          <a:lstStyle/>
          <a:p>
            <a:pPr>
              <a:buClr>
                <a:srgbClr val="1F407A"/>
              </a:buClr>
              <a:buSzPct val="110000"/>
            </a:pPr>
            <a:r>
              <a:rPr lang="de-CH" b="1" dirty="0" smtClean="0"/>
              <a:t>4 x 36 Gbit/s (BPSK)</a:t>
            </a:r>
            <a:endParaRPr lang="de-CH" b="1" dirty="0"/>
          </a:p>
          <a:p>
            <a:pPr marL="1200150" lvl="2" indent="-285750">
              <a:buClr>
                <a:srgbClr val="1F407A"/>
              </a:buClr>
              <a:buSzPct val="110000"/>
              <a:buFont typeface="Arial" panose="020B0604020202020204" pitchFamily="34" charset="0"/>
              <a:buChar char="•"/>
            </a:pPr>
            <a:endParaRPr lang="en-US" dirty="0" smtClean="0"/>
          </a:p>
          <a:p>
            <a:pPr marL="742950" lvl="1" indent="-285750">
              <a:buClr>
                <a:srgbClr val="1F407A"/>
              </a:buClr>
              <a:buSzPct val="110000"/>
              <a:buFont typeface="Arial" panose="020B0604020202020204" pitchFamily="34" charset="0"/>
              <a:buChar char="•"/>
            </a:pPr>
            <a:endParaRPr lang="en-US" dirty="0" smtClean="0"/>
          </a:p>
          <a:p>
            <a:pPr marL="742950" lvl="1" indent="-285750">
              <a:buClr>
                <a:srgbClr val="1F407A"/>
              </a:buClr>
              <a:buSzPct val="110000"/>
              <a:buFont typeface="Arial" panose="020B0604020202020204" pitchFamily="34" charset="0"/>
              <a:buChar char="•"/>
            </a:pPr>
            <a:endParaRPr lang="en-US" dirty="0" smtClean="0"/>
          </a:p>
          <a:p>
            <a:pPr marL="742950" lvl="1" indent="-285750">
              <a:buClr>
                <a:srgbClr val="1F407A"/>
              </a:buClr>
              <a:buSzPct val="110000"/>
              <a:buFont typeface="Arial" panose="020B0604020202020204" pitchFamily="34" charset="0"/>
              <a:buChar char="•"/>
            </a:pPr>
            <a:endParaRPr lang="en-US" baseline="30000" dirty="0" smtClean="0"/>
          </a:p>
        </p:txBody>
      </p:sp>
      <p:pic>
        <p:nvPicPr>
          <p:cNvPr id="43" name="Grafik 4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28" y="3410060"/>
            <a:ext cx="8452066" cy="2452738"/>
          </a:xfrm>
          <a:prstGeom prst="rect">
            <a:avLst/>
          </a:prstGeom>
        </p:spPr>
      </p:pic>
      <p:pic>
        <p:nvPicPr>
          <p:cNvPr id="44" name="Grafik 4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93730" y="1179559"/>
            <a:ext cx="6111662" cy="1457147"/>
          </a:xfrm>
          <a:prstGeom prst="rect">
            <a:avLst/>
          </a:prstGeom>
        </p:spPr>
      </p:pic>
      <p:sp>
        <p:nvSpPr>
          <p:cNvPr id="6" name="Rechteck 5"/>
          <p:cNvSpPr/>
          <p:nvPr/>
        </p:nvSpPr>
        <p:spPr>
          <a:xfrm>
            <a:off x="332706" y="1201694"/>
            <a:ext cx="3429144" cy="369332"/>
          </a:xfrm>
          <a:prstGeom prst="rect">
            <a:avLst/>
          </a:prstGeom>
        </p:spPr>
        <p:txBody>
          <a:bodyPr wrap="none">
            <a:spAutoFit/>
          </a:bodyPr>
          <a:lstStyle/>
          <a:p>
            <a:r>
              <a:rPr lang="de-CH" b="1" dirty="0" smtClean="0"/>
              <a:t>Data Modulation Experiments</a:t>
            </a:r>
            <a:endParaRPr lang="en-US" b="1" dirty="0"/>
          </a:p>
        </p:txBody>
      </p:sp>
    </p:spTree>
    <p:extLst>
      <p:ext uri="{BB962C8B-B14F-4D97-AF65-F5344CB8AC3E}">
        <p14:creationId xmlns:p14="http://schemas.microsoft.com/office/powerpoint/2010/main" val="3445708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179388" y="44624"/>
            <a:ext cx="7416800" cy="7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GB" dirty="0">
                <a:solidFill>
                  <a:srgbClr val="002060"/>
                </a:solidFill>
              </a:rPr>
              <a:t>Task </a:t>
            </a:r>
            <a:r>
              <a:rPr lang="de-DE" dirty="0">
                <a:solidFill>
                  <a:srgbClr val="002060"/>
                </a:solidFill>
              </a:rPr>
              <a:t>6.4 System-in-Package </a:t>
            </a:r>
            <a:r>
              <a:rPr lang="de-DE" dirty="0" err="1">
                <a:solidFill>
                  <a:srgbClr val="002060"/>
                </a:solidFill>
              </a:rPr>
              <a:t>integration</a:t>
            </a:r>
            <a:r>
              <a:rPr lang="de-DE" dirty="0">
                <a:solidFill>
                  <a:srgbClr val="002060"/>
                </a:solidFill>
              </a:rPr>
              <a:t> </a:t>
            </a:r>
            <a:r>
              <a:rPr lang="de-DE" dirty="0" err="1">
                <a:solidFill>
                  <a:srgbClr val="002060"/>
                </a:solidFill>
              </a:rPr>
              <a:t>and</a:t>
            </a:r>
            <a:r>
              <a:rPr lang="de-DE" dirty="0">
                <a:solidFill>
                  <a:srgbClr val="002060"/>
                </a:solidFill>
              </a:rPr>
              <a:t> </a:t>
            </a:r>
            <a:r>
              <a:rPr lang="de-DE" dirty="0" err="1" smtClean="0">
                <a:solidFill>
                  <a:srgbClr val="002060"/>
                </a:solidFill>
              </a:rPr>
              <a:t>characterization</a:t>
            </a:r>
            <a:endParaRPr lang="de-DE" dirty="0">
              <a:solidFill>
                <a:srgbClr val="002060"/>
              </a:solidFill>
            </a:endParaRPr>
          </a:p>
        </p:txBody>
      </p:sp>
      <p:pic>
        <p:nvPicPr>
          <p:cNvPr id="2" name="Grafik 1"/>
          <p:cNvPicPr>
            <a:picLocks noChangeAspect="1"/>
          </p:cNvPicPr>
          <p:nvPr/>
        </p:nvPicPr>
        <p:blipFill rotWithShape="1">
          <a:blip r:embed="rId3" cstate="email">
            <a:extLst>
              <a:ext uri="{28A0092B-C50C-407E-A947-70E740481C1C}">
                <a14:useLocalDpi xmlns:a14="http://schemas.microsoft.com/office/drawing/2010/main" val="0"/>
              </a:ext>
            </a:extLst>
          </a:blip>
          <a:srcRect t="9299"/>
          <a:stretch/>
        </p:blipFill>
        <p:spPr>
          <a:xfrm>
            <a:off x="0" y="2132856"/>
            <a:ext cx="9144000" cy="3511918"/>
          </a:xfrm>
          <a:prstGeom prst="rect">
            <a:avLst/>
          </a:prstGeom>
        </p:spPr>
      </p:pic>
      <p:sp>
        <p:nvSpPr>
          <p:cNvPr id="7" name="TextBox 125"/>
          <p:cNvSpPr txBox="1"/>
          <p:nvPr/>
        </p:nvSpPr>
        <p:spPr>
          <a:xfrm>
            <a:off x="467544" y="1588597"/>
            <a:ext cx="8477992" cy="544259"/>
          </a:xfrm>
          <a:prstGeom prst="rect">
            <a:avLst/>
          </a:prstGeom>
          <a:noFill/>
        </p:spPr>
        <p:txBody>
          <a:bodyPr wrap="square" numCol="1" rtlCol="0">
            <a:noAutofit/>
          </a:bodyPr>
          <a:lstStyle/>
          <a:p>
            <a:pPr>
              <a:buClr>
                <a:srgbClr val="1F407A"/>
              </a:buClr>
              <a:buSzPct val="110000"/>
            </a:pPr>
            <a:r>
              <a:rPr lang="de-CH" dirty="0"/>
              <a:t>Transmitter – </a:t>
            </a:r>
            <a:r>
              <a:rPr lang="de-CH" dirty="0" err="1"/>
              <a:t>Customized</a:t>
            </a:r>
            <a:r>
              <a:rPr lang="de-CH" dirty="0"/>
              <a:t> Package</a:t>
            </a:r>
            <a:endParaRPr lang="en-US" dirty="0" smtClean="0"/>
          </a:p>
          <a:p>
            <a:pPr marL="742950" lvl="1" indent="-285750">
              <a:buClr>
                <a:srgbClr val="1F407A"/>
              </a:buClr>
              <a:buSzPct val="110000"/>
              <a:buFont typeface="Arial" panose="020B0604020202020204" pitchFamily="34" charset="0"/>
              <a:buChar char="•"/>
            </a:pPr>
            <a:endParaRPr lang="en-US" dirty="0" smtClean="0"/>
          </a:p>
          <a:p>
            <a:pPr marL="742950" lvl="1" indent="-285750">
              <a:buClr>
                <a:srgbClr val="1F407A"/>
              </a:buClr>
              <a:buSzPct val="110000"/>
              <a:buFont typeface="Arial" panose="020B0604020202020204" pitchFamily="34" charset="0"/>
              <a:buChar char="•"/>
            </a:pPr>
            <a:endParaRPr lang="en-US" dirty="0" smtClean="0"/>
          </a:p>
          <a:p>
            <a:pPr marL="742950" lvl="1" indent="-285750">
              <a:buClr>
                <a:srgbClr val="1F407A"/>
              </a:buClr>
              <a:buSzPct val="110000"/>
              <a:buFont typeface="Arial" panose="020B0604020202020204" pitchFamily="34" charset="0"/>
              <a:buChar char="•"/>
            </a:pPr>
            <a:endParaRPr lang="en-US" baseline="30000" dirty="0" smtClean="0"/>
          </a:p>
        </p:txBody>
      </p:sp>
    </p:spTree>
    <p:extLst>
      <p:ext uri="{BB962C8B-B14F-4D97-AF65-F5344CB8AC3E}">
        <p14:creationId xmlns:p14="http://schemas.microsoft.com/office/powerpoint/2010/main" val="2042768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179388" y="0"/>
            <a:ext cx="7416800" cy="796925"/>
          </a:xfrm>
        </p:spPr>
        <p:txBody>
          <a:bodyPr/>
          <a:lstStyle/>
          <a:p>
            <a:r>
              <a:rPr lang="en-GB" dirty="0"/>
              <a:t>Task </a:t>
            </a:r>
            <a:r>
              <a:rPr lang="de-DE" dirty="0"/>
              <a:t>6.4 System-in-Package </a:t>
            </a:r>
            <a:r>
              <a:rPr lang="de-DE" dirty="0" err="1"/>
              <a:t>integration</a:t>
            </a:r>
            <a:r>
              <a:rPr lang="de-DE" dirty="0"/>
              <a:t> </a:t>
            </a:r>
            <a:r>
              <a:rPr lang="de-DE" dirty="0" err="1"/>
              <a:t>and</a:t>
            </a:r>
            <a:r>
              <a:rPr lang="de-DE" dirty="0"/>
              <a:t> </a:t>
            </a:r>
            <a:r>
              <a:rPr lang="de-DE" dirty="0" err="1"/>
              <a:t>characterization</a:t>
            </a:r>
            <a:endParaRPr lang="de-DE" dirty="0"/>
          </a:p>
        </p:txBody>
      </p:sp>
      <p:pic>
        <p:nvPicPr>
          <p:cNvPr id="9" name="Inhaltsplatzhalter 8"/>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0999" y="1868760"/>
            <a:ext cx="8376727" cy="3321307"/>
          </a:xfrm>
        </p:spPr>
      </p:pic>
      <p:sp>
        <p:nvSpPr>
          <p:cNvPr id="8" name="TextBox 125"/>
          <p:cNvSpPr txBox="1"/>
          <p:nvPr/>
        </p:nvSpPr>
        <p:spPr>
          <a:xfrm>
            <a:off x="467544" y="1324501"/>
            <a:ext cx="8477992" cy="544259"/>
          </a:xfrm>
          <a:prstGeom prst="rect">
            <a:avLst/>
          </a:prstGeom>
          <a:noFill/>
        </p:spPr>
        <p:txBody>
          <a:bodyPr wrap="square" numCol="1" rtlCol="0">
            <a:noAutofit/>
          </a:bodyPr>
          <a:lstStyle/>
          <a:p>
            <a:pPr>
              <a:buClr>
                <a:srgbClr val="1F407A"/>
              </a:buClr>
              <a:buSzPct val="110000"/>
            </a:pPr>
            <a:r>
              <a:rPr lang="de-CH" dirty="0"/>
              <a:t>Transmitter – RF </a:t>
            </a:r>
            <a:r>
              <a:rPr lang="de-CH" dirty="0" err="1"/>
              <a:t>Amplifiers</a:t>
            </a:r>
            <a:r>
              <a:rPr lang="de-CH" dirty="0"/>
              <a:t> – S-</a:t>
            </a:r>
            <a:r>
              <a:rPr lang="de-CH" dirty="0" err="1"/>
              <a:t>Paramters</a:t>
            </a:r>
            <a:endParaRPr lang="en-US" dirty="0" smtClean="0"/>
          </a:p>
          <a:p>
            <a:pPr marL="742950" lvl="1" indent="-285750">
              <a:buClr>
                <a:srgbClr val="1F407A"/>
              </a:buClr>
              <a:buSzPct val="110000"/>
              <a:buFont typeface="Arial" panose="020B0604020202020204" pitchFamily="34" charset="0"/>
              <a:buChar char="•"/>
            </a:pPr>
            <a:endParaRPr lang="en-US" dirty="0" smtClean="0"/>
          </a:p>
          <a:p>
            <a:pPr marL="742950" lvl="1" indent="-285750">
              <a:buClr>
                <a:srgbClr val="1F407A"/>
              </a:buClr>
              <a:buSzPct val="110000"/>
              <a:buFont typeface="Arial" panose="020B0604020202020204" pitchFamily="34" charset="0"/>
              <a:buChar char="•"/>
            </a:pPr>
            <a:endParaRPr lang="en-US" baseline="30000" dirty="0" smtClean="0"/>
          </a:p>
        </p:txBody>
      </p:sp>
    </p:spTree>
    <p:extLst>
      <p:ext uri="{BB962C8B-B14F-4D97-AF65-F5344CB8AC3E}">
        <p14:creationId xmlns:p14="http://schemas.microsoft.com/office/powerpoint/2010/main" val="3266288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179388" y="0"/>
            <a:ext cx="7416800" cy="796925"/>
          </a:xfrm>
        </p:spPr>
        <p:txBody>
          <a:bodyPr/>
          <a:lstStyle/>
          <a:p>
            <a:r>
              <a:rPr lang="en-GB" sz="3200" dirty="0"/>
              <a:t>Task </a:t>
            </a:r>
            <a:r>
              <a:rPr lang="de-DE" sz="3200" dirty="0"/>
              <a:t>6.4 System-in-Package </a:t>
            </a:r>
            <a:r>
              <a:rPr lang="de-DE" sz="3200" dirty="0" err="1"/>
              <a:t>integration</a:t>
            </a:r>
            <a:r>
              <a:rPr lang="de-DE" sz="3200" dirty="0"/>
              <a:t> </a:t>
            </a:r>
            <a:r>
              <a:rPr lang="de-DE" sz="3200" dirty="0" err="1"/>
              <a:t>and</a:t>
            </a:r>
            <a:r>
              <a:rPr lang="de-DE" sz="3200" dirty="0"/>
              <a:t> </a:t>
            </a:r>
            <a:r>
              <a:rPr lang="de-DE" sz="3200" dirty="0" err="1"/>
              <a:t>characterization</a:t>
            </a:r>
            <a:endParaRPr lang="de-DE" sz="3200" dirty="0"/>
          </a:p>
        </p:txBody>
      </p:sp>
      <p:pic>
        <p:nvPicPr>
          <p:cNvPr id="9" name="Inhaltsplatzhalter 8"/>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0999" y="1856992"/>
            <a:ext cx="8394297" cy="2594358"/>
          </a:xfrm>
        </p:spPr>
      </p:pic>
      <p:sp>
        <p:nvSpPr>
          <p:cNvPr id="8" name="TextBox 125"/>
          <p:cNvSpPr txBox="1"/>
          <p:nvPr/>
        </p:nvSpPr>
        <p:spPr>
          <a:xfrm>
            <a:off x="467544" y="1344865"/>
            <a:ext cx="8477992" cy="544259"/>
          </a:xfrm>
          <a:prstGeom prst="rect">
            <a:avLst/>
          </a:prstGeom>
          <a:noFill/>
        </p:spPr>
        <p:txBody>
          <a:bodyPr wrap="square" numCol="1" rtlCol="0">
            <a:noAutofit/>
          </a:bodyPr>
          <a:lstStyle/>
          <a:p>
            <a:pPr>
              <a:buClr>
                <a:srgbClr val="1F407A"/>
              </a:buClr>
              <a:buSzPct val="110000"/>
            </a:pPr>
            <a:r>
              <a:rPr lang="en-US" dirty="0"/>
              <a:t>Transmitter – RF Amplifiers – Eye Diagrams</a:t>
            </a:r>
            <a:endParaRPr lang="en-US" dirty="0" smtClean="0"/>
          </a:p>
          <a:p>
            <a:pPr marL="742950" lvl="1" indent="-285750">
              <a:buClr>
                <a:srgbClr val="1F407A"/>
              </a:buClr>
              <a:buSzPct val="110000"/>
              <a:buFont typeface="Arial" panose="020B0604020202020204" pitchFamily="34" charset="0"/>
              <a:buChar char="•"/>
            </a:pPr>
            <a:endParaRPr lang="en-US" dirty="0" smtClean="0"/>
          </a:p>
          <a:p>
            <a:pPr marL="742950" lvl="1" indent="-285750">
              <a:buClr>
                <a:srgbClr val="1F407A"/>
              </a:buClr>
              <a:buSzPct val="110000"/>
              <a:buFont typeface="Arial" panose="020B0604020202020204" pitchFamily="34" charset="0"/>
              <a:buChar char="•"/>
            </a:pPr>
            <a:endParaRPr lang="en-US" baseline="30000" dirty="0" smtClean="0"/>
          </a:p>
        </p:txBody>
      </p:sp>
    </p:spTree>
    <p:extLst>
      <p:ext uri="{BB962C8B-B14F-4D97-AF65-F5344CB8AC3E}">
        <p14:creationId xmlns:p14="http://schemas.microsoft.com/office/powerpoint/2010/main" val="83816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179388" y="44624"/>
            <a:ext cx="7416800" cy="7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GB" sz="3200" dirty="0">
                <a:solidFill>
                  <a:srgbClr val="002060"/>
                </a:solidFill>
              </a:rPr>
              <a:t>Task </a:t>
            </a:r>
            <a:r>
              <a:rPr lang="de-DE" sz="3200" dirty="0">
                <a:solidFill>
                  <a:srgbClr val="002060"/>
                </a:solidFill>
              </a:rPr>
              <a:t>6.4 System-in-Package </a:t>
            </a:r>
            <a:r>
              <a:rPr lang="de-DE" sz="3200" dirty="0" err="1">
                <a:solidFill>
                  <a:srgbClr val="002060"/>
                </a:solidFill>
              </a:rPr>
              <a:t>integration</a:t>
            </a:r>
            <a:r>
              <a:rPr lang="de-DE" sz="3200" dirty="0">
                <a:solidFill>
                  <a:srgbClr val="002060"/>
                </a:solidFill>
              </a:rPr>
              <a:t> </a:t>
            </a:r>
            <a:r>
              <a:rPr lang="de-DE" sz="3200" dirty="0" err="1">
                <a:solidFill>
                  <a:srgbClr val="002060"/>
                </a:solidFill>
              </a:rPr>
              <a:t>and</a:t>
            </a:r>
            <a:r>
              <a:rPr lang="de-DE" sz="3200" dirty="0">
                <a:solidFill>
                  <a:srgbClr val="002060"/>
                </a:solidFill>
              </a:rPr>
              <a:t> </a:t>
            </a:r>
            <a:r>
              <a:rPr lang="de-DE" sz="3200" dirty="0" err="1" smtClean="0">
                <a:solidFill>
                  <a:srgbClr val="002060"/>
                </a:solidFill>
              </a:rPr>
              <a:t>characterization</a:t>
            </a:r>
            <a:endParaRPr lang="de-DE" sz="3200" dirty="0">
              <a:solidFill>
                <a:srgbClr val="002060"/>
              </a:solidFill>
            </a:endParaRPr>
          </a:p>
        </p:txBody>
      </p:sp>
      <p:pic>
        <p:nvPicPr>
          <p:cNvPr id="3" name="Grafik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79712" y="1576370"/>
            <a:ext cx="4536504" cy="1060542"/>
          </a:xfrm>
          <a:prstGeom prst="rect">
            <a:avLst/>
          </a:prstGeom>
        </p:spPr>
      </p:pic>
      <p:pic>
        <p:nvPicPr>
          <p:cNvPr id="4" name="Grafik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9552" y="3284984"/>
            <a:ext cx="8115896" cy="2454396"/>
          </a:xfrm>
          <a:prstGeom prst="rect">
            <a:avLst/>
          </a:prstGeom>
        </p:spPr>
      </p:pic>
      <p:sp>
        <p:nvSpPr>
          <p:cNvPr id="6" name="TextBox 125"/>
          <p:cNvSpPr txBox="1"/>
          <p:nvPr/>
        </p:nvSpPr>
        <p:spPr>
          <a:xfrm>
            <a:off x="251520" y="2852936"/>
            <a:ext cx="8477992" cy="544259"/>
          </a:xfrm>
          <a:prstGeom prst="rect">
            <a:avLst/>
          </a:prstGeom>
          <a:noFill/>
        </p:spPr>
        <p:txBody>
          <a:bodyPr wrap="square" numCol="1" rtlCol="0">
            <a:noAutofit/>
          </a:bodyPr>
          <a:lstStyle/>
          <a:p>
            <a:pPr>
              <a:buClr>
                <a:srgbClr val="1F407A"/>
              </a:buClr>
              <a:buSzPct val="110000"/>
            </a:pPr>
            <a:r>
              <a:rPr lang="de-CH" b="1" dirty="0" smtClean="0"/>
              <a:t>Transmitter </a:t>
            </a:r>
            <a:r>
              <a:rPr lang="de-CH" b="1" dirty="0" err="1" smtClean="0"/>
              <a:t>Characterization</a:t>
            </a:r>
            <a:r>
              <a:rPr lang="de-CH" b="1" dirty="0" smtClean="0"/>
              <a:t> – 4 x 10 Gbit/s </a:t>
            </a:r>
            <a:endParaRPr lang="de-CH" b="1" dirty="0"/>
          </a:p>
          <a:p>
            <a:pPr marL="1200150" lvl="2" indent="-285750">
              <a:buClr>
                <a:srgbClr val="1F407A"/>
              </a:buClr>
              <a:buSzPct val="110000"/>
              <a:buFont typeface="Arial" panose="020B0604020202020204" pitchFamily="34" charset="0"/>
              <a:buChar char="•"/>
            </a:pPr>
            <a:endParaRPr lang="en-US" dirty="0" smtClean="0"/>
          </a:p>
          <a:p>
            <a:pPr marL="742950" lvl="1" indent="-285750">
              <a:buClr>
                <a:srgbClr val="1F407A"/>
              </a:buClr>
              <a:buSzPct val="110000"/>
              <a:buFont typeface="Arial" panose="020B0604020202020204" pitchFamily="34" charset="0"/>
              <a:buChar char="•"/>
            </a:pPr>
            <a:endParaRPr lang="en-US" dirty="0" smtClean="0"/>
          </a:p>
          <a:p>
            <a:pPr marL="742950" lvl="1" indent="-285750">
              <a:buClr>
                <a:srgbClr val="1F407A"/>
              </a:buClr>
              <a:buSzPct val="110000"/>
              <a:buFont typeface="Arial" panose="020B0604020202020204" pitchFamily="34" charset="0"/>
              <a:buChar char="•"/>
            </a:pPr>
            <a:endParaRPr lang="en-US" dirty="0" smtClean="0"/>
          </a:p>
          <a:p>
            <a:pPr marL="742950" lvl="1" indent="-285750">
              <a:buClr>
                <a:srgbClr val="1F407A"/>
              </a:buClr>
              <a:buSzPct val="110000"/>
              <a:buFont typeface="Arial" panose="020B0604020202020204" pitchFamily="34" charset="0"/>
              <a:buChar char="•"/>
            </a:pPr>
            <a:endParaRPr lang="en-US" baseline="30000" dirty="0" smtClean="0"/>
          </a:p>
        </p:txBody>
      </p:sp>
    </p:spTree>
    <p:extLst>
      <p:ext uri="{BB962C8B-B14F-4D97-AF65-F5344CB8AC3E}">
        <p14:creationId xmlns:p14="http://schemas.microsoft.com/office/powerpoint/2010/main" val="3264093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179388" y="44624"/>
            <a:ext cx="7416800" cy="7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GB" dirty="0">
                <a:solidFill>
                  <a:srgbClr val="002060"/>
                </a:solidFill>
              </a:rPr>
              <a:t>Task </a:t>
            </a:r>
            <a:r>
              <a:rPr lang="de-DE" dirty="0">
                <a:solidFill>
                  <a:srgbClr val="002060"/>
                </a:solidFill>
              </a:rPr>
              <a:t>6.4 System-in-Package </a:t>
            </a:r>
            <a:r>
              <a:rPr lang="de-DE" dirty="0" err="1">
                <a:solidFill>
                  <a:srgbClr val="002060"/>
                </a:solidFill>
              </a:rPr>
              <a:t>integration</a:t>
            </a:r>
            <a:r>
              <a:rPr lang="de-DE" dirty="0">
                <a:solidFill>
                  <a:srgbClr val="002060"/>
                </a:solidFill>
              </a:rPr>
              <a:t> </a:t>
            </a:r>
            <a:r>
              <a:rPr lang="de-DE" dirty="0" err="1">
                <a:solidFill>
                  <a:srgbClr val="002060"/>
                </a:solidFill>
              </a:rPr>
              <a:t>and</a:t>
            </a:r>
            <a:r>
              <a:rPr lang="de-DE" dirty="0">
                <a:solidFill>
                  <a:srgbClr val="002060"/>
                </a:solidFill>
              </a:rPr>
              <a:t> </a:t>
            </a:r>
            <a:r>
              <a:rPr lang="de-DE" dirty="0" err="1" smtClean="0">
                <a:solidFill>
                  <a:srgbClr val="002060"/>
                </a:solidFill>
              </a:rPr>
              <a:t>characterization</a:t>
            </a:r>
            <a:endParaRPr lang="de-DE" dirty="0">
              <a:solidFill>
                <a:srgbClr val="002060"/>
              </a:solidFill>
            </a:endParaRPr>
          </a:p>
        </p:txBody>
      </p:sp>
      <p:pic>
        <p:nvPicPr>
          <p:cNvPr id="7" name="Inhaltsplatzhalter 6"/>
          <p:cNvPicPr>
            <a:picLocks noChangeAspect="1"/>
          </p:cNvPicPr>
          <p:nvPr/>
        </p:nvPicPr>
        <p:blipFill rotWithShape="1">
          <a:blip r:embed="rId3" cstate="email">
            <a:extLst>
              <a:ext uri="{28A0092B-C50C-407E-A947-70E740481C1C}">
                <a14:useLocalDpi xmlns:a14="http://schemas.microsoft.com/office/drawing/2010/main" val="0"/>
              </a:ext>
            </a:extLst>
          </a:blip>
          <a:srcRect t="11675"/>
          <a:stretch/>
        </p:blipFill>
        <p:spPr>
          <a:xfrm>
            <a:off x="4906" y="2996952"/>
            <a:ext cx="9103597" cy="2468685"/>
          </a:xfrm>
          <a:prstGeom prst="rect">
            <a:avLst/>
          </a:prstGeom>
        </p:spPr>
      </p:pic>
      <p:sp>
        <p:nvSpPr>
          <p:cNvPr id="8" name="TextBox 125"/>
          <p:cNvSpPr txBox="1"/>
          <p:nvPr/>
        </p:nvSpPr>
        <p:spPr>
          <a:xfrm>
            <a:off x="467544" y="2452693"/>
            <a:ext cx="8477992" cy="544259"/>
          </a:xfrm>
          <a:prstGeom prst="rect">
            <a:avLst/>
          </a:prstGeom>
          <a:noFill/>
        </p:spPr>
        <p:txBody>
          <a:bodyPr wrap="square" numCol="1" rtlCol="0">
            <a:noAutofit/>
          </a:bodyPr>
          <a:lstStyle/>
          <a:p>
            <a:pPr>
              <a:buClr>
                <a:srgbClr val="1F407A"/>
              </a:buClr>
              <a:buSzPct val="110000"/>
            </a:pPr>
            <a:r>
              <a:rPr lang="de-CH" dirty="0"/>
              <a:t>Receiver – Evaluation Board</a:t>
            </a:r>
            <a:endParaRPr lang="en-US" dirty="0" smtClean="0"/>
          </a:p>
          <a:p>
            <a:pPr marL="742950" lvl="1" indent="-285750">
              <a:buClr>
                <a:srgbClr val="1F407A"/>
              </a:buClr>
              <a:buSzPct val="110000"/>
              <a:buFont typeface="Arial" panose="020B0604020202020204" pitchFamily="34" charset="0"/>
              <a:buChar char="•"/>
            </a:pPr>
            <a:endParaRPr lang="en-US" dirty="0" smtClean="0"/>
          </a:p>
          <a:p>
            <a:pPr marL="742950" lvl="1" indent="-285750">
              <a:buClr>
                <a:srgbClr val="1F407A"/>
              </a:buClr>
              <a:buSzPct val="110000"/>
              <a:buFont typeface="Arial" panose="020B0604020202020204" pitchFamily="34" charset="0"/>
              <a:buChar char="•"/>
            </a:pPr>
            <a:endParaRPr lang="en-US" baseline="30000" dirty="0" smtClean="0"/>
          </a:p>
        </p:txBody>
      </p:sp>
    </p:spTree>
    <p:extLst>
      <p:ext uri="{BB962C8B-B14F-4D97-AF65-F5344CB8AC3E}">
        <p14:creationId xmlns:p14="http://schemas.microsoft.com/office/powerpoint/2010/main" val="2501098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179388" y="44624"/>
            <a:ext cx="7416800" cy="7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GB" dirty="0">
                <a:solidFill>
                  <a:srgbClr val="002060"/>
                </a:solidFill>
              </a:rPr>
              <a:t>Task </a:t>
            </a:r>
            <a:r>
              <a:rPr lang="de-DE" dirty="0">
                <a:solidFill>
                  <a:srgbClr val="002060"/>
                </a:solidFill>
              </a:rPr>
              <a:t>6.4 System-in-Package </a:t>
            </a:r>
            <a:r>
              <a:rPr lang="de-DE" dirty="0" err="1">
                <a:solidFill>
                  <a:srgbClr val="002060"/>
                </a:solidFill>
              </a:rPr>
              <a:t>integration</a:t>
            </a:r>
            <a:r>
              <a:rPr lang="de-DE" dirty="0">
                <a:solidFill>
                  <a:srgbClr val="002060"/>
                </a:solidFill>
              </a:rPr>
              <a:t> </a:t>
            </a:r>
            <a:r>
              <a:rPr lang="de-DE" dirty="0" err="1">
                <a:solidFill>
                  <a:srgbClr val="002060"/>
                </a:solidFill>
              </a:rPr>
              <a:t>and</a:t>
            </a:r>
            <a:r>
              <a:rPr lang="de-DE" dirty="0">
                <a:solidFill>
                  <a:srgbClr val="002060"/>
                </a:solidFill>
              </a:rPr>
              <a:t> </a:t>
            </a:r>
            <a:r>
              <a:rPr lang="de-DE" dirty="0" err="1" smtClean="0">
                <a:solidFill>
                  <a:srgbClr val="002060"/>
                </a:solidFill>
              </a:rPr>
              <a:t>characterization</a:t>
            </a:r>
            <a:endParaRPr lang="de-DE" dirty="0">
              <a:solidFill>
                <a:srgbClr val="002060"/>
              </a:solidFill>
            </a:endParaRPr>
          </a:p>
        </p:txBody>
      </p:sp>
      <p:pic>
        <p:nvPicPr>
          <p:cNvPr id="6" name="Inhaltsplatzhalter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544" y="4005064"/>
            <a:ext cx="8461375" cy="1393400"/>
          </a:xfrm>
          <a:prstGeom prst="rect">
            <a:avLst/>
          </a:prstGeom>
        </p:spPr>
      </p:pic>
      <p:pic>
        <p:nvPicPr>
          <p:cNvPr id="9" name="Grafik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83768" y="1916832"/>
            <a:ext cx="3883325" cy="1147714"/>
          </a:xfrm>
          <a:prstGeom prst="rect">
            <a:avLst/>
          </a:prstGeom>
        </p:spPr>
      </p:pic>
      <p:sp>
        <p:nvSpPr>
          <p:cNvPr id="10" name="Textfeld 9"/>
          <p:cNvSpPr txBox="1"/>
          <p:nvPr/>
        </p:nvSpPr>
        <p:spPr>
          <a:xfrm>
            <a:off x="418333" y="3463936"/>
            <a:ext cx="5123518" cy="400110"/>
          </a:xfrm>
          <a:prstGeom prst="rect">
            <a:avLst/>
          </a:prstGeom>
          <a:noFill/>
        </p:spPr>
        <p:txBody>
          <a:bodyPr wrap="none" rtlCol="0">
            <a:spAutoFit/>
          </a:bodyPr>
          <a:lstStyle/>
          <a:p>
            <a:pPr>
              <a:lnSpc>
                <a:spcPts val="2400"/>
              </a:lnSpc>
              <a:spcBef>
                <a:spcPts val="300"/>
              </a:spcBef>
            </a:pPr>
            <a:r>
              <a:rPr lang="de-DE" sz="2000" dirty="0" smtClean="0"/>
              <a:t>Receiver </a:t>
            </a:r>
            <a:r>
              <a:rPr lang="de-DE" sz="2000" dirty="0" err="1" smtClean="0"/>
              <a:t>Characterization</a:t>
            </a:r>
            <a:r>
              <a:rPr lang="de-DE" sz="2000" dirty="0" smtClean="0"/>
              <a:t> – 3 x 28 Gbit/s</a:t>
            </a:r>
            <a:endParaRPr lang="en-US" sz="2000" dirty="0" smtClean="0"/>
          </a:p>
        </p:txBody>
      </p:sp>
    </p:spTree>
    <p:extLst>
      <p:ext uri="{BB962C8B-B14F-4D97-AF65-F5344CB8AC3E}">
        <p14:creationId xmlns:p14="http://schemas.microsoft.com/office/powerpoint/2010/main" val="515826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179388" y="44624"/>
            <a:ext cx="7416800" cy="7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GB" dirty="0">
                <a:solidFill>
                  <a:srgbClr val="002060"/>
                </a:solidFill>
              </a:rPr>
              <a:t>Task </a:t>
            </a:r>
            <a:r>
              <a:rPr lang="de-DE" dirty="0">
                <a:solidFill>
                  <a:srgbClr val="002060"/>
                </a:solidFill>
              </a:rPr>
              <a:t>6.4 System-in-Package </a:t>
            </a:r>
            <a:r>
              <a:rPr lang="de-DE" dirty="0" err="1">
                <a:solidFill>
                  <a:srgbClr val="002060"/>
                </a:solidFill>
              </a:rPr>
              <a:t>integration</a:t>
            </a:r>
            <a:r>
              <a:rPr lang="de-DE" dirty="0">
                <a:solidFill>
                  <a:srgbClr val="002060"/>
                </a:solidFill>
              </a:rPr>
              <a:t> </a:t>
            </a:r>
            <a:r>
              <a:rPr lang="de-DE" dirty="0" err="1">
                <a:solidFill>
                  <a:srgbClr val="002060"/>
                </a:solidFill>
              </a:rPr>
              <a:t>and</a:t>
            </a:r>
            <a:r>
              <a:rPr lang="de-DE" dirty="0">
                <a:solidFill>
                  <a:srgbClr val="002060"/>
                </a:solidFill>
              </a:rPr>
              <a:t> </a:t>
            </a:r>
            <a:r>
              <a:rPr lang="de-DE" dirty="0" err="1" smtClean="0">
                <a:solidFill>
                  <a:srgbClr val="002060"/>
                </a:solidFill>
              </a:rPr>
              <a:t>characterization</a:t>
            </a:r>
            <a:endParaRPr lang="de-DE" dirty="0">
              <a:solidFill>
                <a:srgbClr val="002060"/>
              </a:solidFill>
            </a:endParaRPr>
          </a:p>
        </p:txBody>
      </p:sp>
      <p:pic>
        <p:nvPicPr>
          <p:cNvPr id="8" name="Inhaltsplatzhalter 6"/>
          <p:cNvPicPr>
            <a:picLocks noChangeAspect="1"/>
          </p:cNvPicPr>
          <p:nvPr/>
        </p:nvPicPr>
        <p:blipFill rotWithShape="1">
          <a:blip r:embed="rId3" cstate="email">
            <a:extLst>
              <a:ext uri="{28A0092B-C50C-407E-A947-70E740481C1C}">
                <a14:useLocalDpi xmlns:a14="http://schemas.microsoft.com/office/drawing/2010/main" val="0"/>
              </a:ext>
            </a:extLst>
          </a:blip>
          <a:srcRect r="32613"/>
          <a:stretch/>
        </p:blipFill>
        <p:spPr>
          <a:xfrm>
            <a:off x="1" y="1847549"/>
            <a:ext cx="6156176" cy="1729178"/>
          </a:xfrm>
          <a:prstGeom prst="rect">
            <a:avLst/>
          </a:prstGeom>
        </p:spPr>
      </p:pic>
      <p:pic>
        <p:nvPicPr>
          <p:cNvPr id="2" name="Grafik 1"/>
          <p:cNvPicPr>
            <a:picLocks noChangeAspect="1"/>
          </p:cNvPicPr>
          <p:nvPr/>
        </p:nvPicPr>
        <p:blipFill rotWithShape="1">
          <a:blip r:embed="rId4" cstate="email">
            <a:extLst>
              <a:ext uri="{28A0092B-C50C-407E-A947-70E740481C1C}">
                <a14:useLocalDpi xmlns:a14="http://schemas.microsoft.com/office/drawing/2010/main" val="0"/>
              </a:ext>
            </a:extLst>
          </a:blip>
          <a:srcRect r="75221"/>
          <a:stretch/>
        </p:blipFill>
        <p:spPr>
          <a:xfrm>
            <a:off x="467544" y="4437112"/>
            <a:ext cx="2016224" cy="1334167"/>
          </a:xfrm>
          <a:prstGeom prst="rect">
            <a:avLst/>
          </a:prstGeom>
        </p:spPr>
      </p:pic>
      <p:sp>
        <p:nvSpPr>
          <p:cNvPr id="6" name="Textfeld 5"/>
          <p:cNvSpPr txBox="1"/>
          <p:nvPr/>
        </p:nvSpPr>
        <p:spPr>
          <a:xfrm>
            <a:off x="467544" y="3880805"/>
            <a:ext cx="1691489" cy="400110"/>
          </a:xfrm>
          <a:prstGeom prst="rect">
            <a:avLst/>
          </a:prstGeom>
          <a:noFill/>
        </p:spPr>
        <p:txBody>
          <a:bodyPr wrap="none" rtlCol="0">
            <a:spAutoFit/>
          </a:bodyPr>
          <a:lstStyle/>
          <a:p>
            <a:pPr>
              <a:lnSpc>
                <a:spcPts val="2400"/>
              </a:lnSpc>
              <a:spcBef>
                <a:spcPts val="300"/>
              </a:spcBef>
            </a:pPr>
            <a:r>
              <a:rPr lang="de-DE" sz="2000" dirty="0" smtClean="0"/>
              <a:t>3 x 10 </a:t>
            </a:r>
            <a:r>
              <a:rPr lang="de-DE" sz="2000" dirty="0" smtClean="0"/>
              <a:t>Gbit/s</a:t>
            </a:r>
            <a:endParaRPr lang="en-US" sz="2000" dirty="0" smtClean="0"/>
          </a:p>
        </p:txBody>
      </p:sp>
      <p:pic>
        <p:nvPicPr>
          <p:cNvPr id="9" name="Grafik 8"/>
          <p:cNvPicPr>
            <a:picLocks noChangeAspect="1"/>
          </p:cNvPicPr>
          <p:nvPr/>
        </p:nvPicPr>
        <p:blipFill rotWithShape="1">
          <a:blip r:embed="rId4" cstate="email">
            <a:extLst>
              <a:ext uri="{28A0092B-C50C-407E-A947-70E740481C1C}">
                <a14:useLocalDpi xmlns:a14="http://schemas.microsoft.com/office/drawing/2010/main" val="0"/>
              </a:ext>
            </a:extLst>
          </a:blip>
          <a:srcRect l="50191"/>
          <a:stretch/>
        </p:blipFill>
        <p:spPr>
          <a:xfrm>
            <a:off x="2483768" y="4443423"/>
            <a:ext cx="4052925" cy="1334167"/>
          </a:xfrm>
          <a:prstGeom prst="rect">
            <a:avLst/>
          </a:prstGeom>
        </p:spPr>
      </p:pic>
      <p:grpSp>
        <p:nvGrpSpPr>
          <p:cNvPr id="3" name="Gruppieren 2"/>
          <p:cNvGrpSpPr/>
          <p:nvPr/>
        </p:nvGrpSpPr>
        <p:grpSpPr>
          <a:xfrm>
            <a:off x="6515283" y="1663621"/>
            <a:ext cx="2570768" cy="1978771"/>
            <a:chOff x="6516216" y="3885132"/>
            <a:chExt cx="2570768" cy="1978771"/>
          </a:xfrm>
        </p:grpSpPr>
        <p:pic>
          <p:nvPicPr>
            <p:cNvPr id="10" name="Inhaltsplatzhalter 6"/>
            <p:cNvPicPr>
              <a:picLocks noChangeAspect="1"/>
            </p:cNvPicPr>
            <p:nvPr/>
          </p:nvPicPr>
          <p:blipFill rotWithShape="1">
            <a:blip r:embed="rId3" cstate="email">
              <a:extLst>
                <a:ext uri="{28A0092B-C50C-407E-A947-70E740481C1C}">
                  <a14:useLocalDpi xmlns:a14="http://schemas.microsoft.com/office/drawing/2010/main" val="0"/>
                </a:ext>
              </a:extLst>
            </a:blip>
            <a:srcRect l="68190" r="3434"/>
            <a:stretch/>
          </p:blipFill>
          <p:spPr>
            <a:xfrm>
              <a:off x="6516216" y="4149080"/>
              <a:ext cx="2570768" cy="1714823"/>
            </a:xfrm>
            <a:prstGeom prst="rect">
              <a:avLst/>
            </a:prstGeom>
          </p:spPr>
        </p:pic>
        <p:sp>
          <p:nvSpPr>
            <p:cNvPr id="7" name="Textfeld 6"/>
            <p:cNvSpPr txBox="1"/>
            <p:nvPr/>
          </p:nvSpPr>
          <p:spPr>
            <a:xfrm>
              <a:off x="6963643" y="3885132"/>
              <a:ext cx="1265090" cy="400110"/>
            </a:xfrm>
            <a:prstGeom prst="rect">
              <a:avLst/>
            </a:prstGeom>
            <a:noFill/>
          </p:spPr>
          <p:txBody>
            <a:bodyPr wrap="none" rtlCol="0">
              <a:spAutoFit/>
            </a:bodyPr>
            <a:lstStyle/>
            <a:p>
              <a:pPr>
                <a:lnSpc>
                  <a:spcPts val="2400"/>
                </a:lnSpc>
                <a:spcBef>
                  <a:spcPts val="300"/>
                </a:spcBef>
              </a:pPr>
              <a:r>
                <a:rPr lang="de-DE" sz="2000" dirty="0" smtClean="0"/>
                <a:t>20 </a:t>
              </a:r>
              <a:r>
                <a:rPr lang="de-DE" sz="2000" dirty="0" smtClean="0"/>
                <a:t>Gbit/s</a:t>
              </a:r>
              <a:endParaRPr lang="en-US" sz="2000" dirty="0" smtClean="0"/>
            </a:p>
          </p:txBody>
        </p:sp>
      </p:grpSp>
    </p:spTree>
    <p:extLst>
      <p:ext uri="{BB962C8B-B14F-4D97-AF65-F5344CB8AC3E}">
        <p14:creationId xmlns:p14="http://schemas.microsoft.com/office/powerpoint/2010/main" val="133624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971550" y="1484313"/>
            <a:ext cx="7776914"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1950" indent="-361950" algn="ctr" eaLnBrk="0" hangingPunct="0">
              <a:lnSpc>
                <a:spcPts val="3200"/>
              </a:lnSpc>
              <a:defRPr sz="3200" b="1">
                <a:solidFill>
                  <a:srgbClr val="220060"/>
                </a:solidFill>
                <a:latin typeface="Arial" charset="0"/>
              </a:defRPr>
            </a:lvl1pPr>
            <a:lvl2pPr marL="1323975" indent="-609600" algn="ctr" eaLnBrk="0" hangingPunct="0">
              <a:lnSpc>
                <a:spcPts val="3200"/>
              </a:lnSpc>
              <a:defRPr sz="3200" b="1">
                <a:solidFill>
                  <a:srgbClr val="220060"/>
                </a:solidFill>
                <a:latin typeface="Arial" charset="0"/>
              </a:defRPr>
            </a:lvl2pPr>
            <a:lvl3pPr marL="2112963" indent="-609600" algn="ctr" eaLnBrk="0" hangingPunct="0">
              <a:lnSpc>
                <a:spcPts val="3200"/>
              </a:lnSpc>
              <a:defRPr sz="3200" b="1">
                <a:solidFill>
                  <a:srgbClr val="220060"/>
                </a:solidFill>
                <a:latin typeface="Arial" charset="0"/>
              </a:defRPr>
            </a:lvl3pPr>
            <a:lvl4pPr marL="2901950" indent="-609600" algn="ctr" eaLnBrk="0" hangingPunct="0">
              <a:lnSpc>
                <a:spcPts val="3200"/>
              </a:lnSpc>
              <a:defRPr sz="3200" b="1">
                <a:solidFill>
                  <a:srgbClr val="220060"/>
                </a:solidFill>
                <a:latin typeface="Arial" charset="0"/>
              </a:defRPr>
            </a:lvl4pPr>
            <a:lvl5pPr marL="3690938" indent="-609600" algn="ctr" eaLnBrk="0" hangingPunct="0">
              <a:lnSpc>
                <a:spcPts val="3200"/>
              </a:lnSpc>
              <a:defRPr sz="3200" b="1">
                <a:solidFill>
                  <a:srgbClr val="220060"/>
                </a:solidFill>
                <a:latin typeface="Arial" charset="0"/>
              </a:defRPr>
            </a:lvl5pPr>
            <a:lvl6pPr marL="4148138" indent="-609600" algn="ctr" eaLnBrk="0" fontAlgn="base" hangingPunct="0">
              <a:lnSpc>
                <a:spcPts val="3200"/>
              </a:lnSpc>
              <a:spcBef>
                <a:spcPct val="0"/>
              </a:spcBef>
              <a:spcAft>
                <a:spcPct val="0"/>
              </a:spcAft>
              <a:defRPr sz="3200" b="1">
                <a:solidFill>
                  <a:srgbClr val="220060"/>
                </a:solidFill>
                <a:latin typeface="Arial" charset="0"/>
              </a:defRPr>
            </a:lvl6pPr>
            <a:lvl7pPr marL="4605338" indent="-609600" algn="ctr" eaLnBrk="0" fontAlgn="base" hangingPunct="0">
              <a:lnSpc>
                <a:spcPts val="3200"/>
              </a:lnSpc>
              <a:spcBef>
                <a:spcPct val="0"/>
              </a:spcBef>
              <a:spcAft>
                <a:spcPct val="0"/>
              </a:spcAft>
              <a:defRPr sz="3200" b="1">
                <a:solidFill>
                  <a:srgbClr val="220060"/>
                </a:solidFill>
                <a:latin typeface="Arial" charset="0"/>
              </a:defRPr>
            </a:lvl7pPr>
            <a:lvl8pPr marL="5062538" indent="-609600" algn="ctr" eaLnBrk="0" fontAlgn="base" hangingPunct="0">
              <a:lnSpc>
                <a:spcPts val="3200"/>
              </a:lnSpc>
              <a:spcBef>
                <a:spcPct val="0"/>
              </a:spcBef>
              <a:spcAft>
                <a:spcPct val="0"/>
              </a:spcAft>
              <a:defRPr sz="3200" b="1">
                <a:solidFill>
                  <a:srgbClr val="220060"/>
                </a:solidFill>
                <a:latin typeface="Arial" charset="0"/>
              </a:defRPr>
            </a:lvl8pPr>
            <a:lvl9pPr marL="5519738" indent="-609600" algn="ctr" eaLnBrk="0" fontAlgn="base" hangingPunct="0">
              <a:lnSpc>
                <a:spcPts val="3200"/>
              </a:lnSpc>
              <a:spcBef>
                <a:spcPct val="0"/>
              </a:spcBef>
              <a:spcAft>
                <a:spcPct val="0"/>
              </a:spcAft>
              <a:defRPr sz="3200" b="1">
                <a:solidFill>
                  <a:srgbClr val="220060"/>
                </a:solidFill>
                <a:latin typeface="Arial" charset="0"/>
              </a:defRPr>
            </a:lvl9pPr>
          </a:lstStyle>
          <a:p>
            <a:pPr algn="l" eaLnBrk="1" hangingPunct="1">
              <a:lnSpc>
                <a:spcPct val="100000"/>
              </a:lnSpc>
              <a:spcAft>
                <a:spcPct val="20000"/>
              </a:spcAft>
              <a:buFontTx/>
              <a:buAutoNum type="arabicPeriod"/>
            </a:pPr>
            <a:r>
              <a:rPr lang="en-US" sz="2000" dirty="0"/>
              <a:t>WP6 Position in </a:t>
            </a:r>
            <a:r>
              <a:rPr lang="en-US" sz="2000" dirty="0" smtClean="0"/>
              <a:t>Project</a:t>
            </a:r>
            <a:endParaRPr lang="en-US" sz="2000" dirty="0"/>
          </a:p>
          <a:p>
            <a:pPr algn="l" eaLnBrk="1" hangingPunct="1">
              <a:lnSpc>
                <a:spcPct val="100000"/>
              </a:lnSpc>
              <a:spcAft>
                <a:spcPct val="20000"/>
              </a:spcAft>
              <a:buFontTx/>
              <a:buAutoNum type="arabicPeriod"/>
            </a:pPr>
            <a:r>
              <a:rPr lang="en-US" sz="2000" dirty="0" smtClean="0"/>
              <a:t>Objectives</a:t>
            </a:r>
          </a:p>
          <a:p>
            <a:pPr algn="l" eaLnBrk="1" hangingPunct="1">
              <a:lnSpc>
                <a:spcPct val="100000"/>
              </a:lnSpc>
              <a:spcAft>
                <a:spcPct val="20000"/>
              </a:spcAft>
              <a:buFontTx/>
              <a:buAutoNum type="arabicPeriod"/>
            </a:pPr>
            <a:r>
              <a:rPr lang="en-US" sz="2000" dirty="0" smtClean="0"/>
              <a:t>Tasks</a:t>
            </a:r>
            <a:endParaRPr lang="en-US" sz="2000" dirty="0"/>
          </a:p>
          <a:p>
            <a:pPr algn="l" eaLnBrk="1" hangingPunct="1">
              <a:lnSpc>
                <a:spcPct val="100000"/>
              </a:lnSpc>
              <a:spcAft>
                <a:spcPct val="20000"/>
              </a:spcAft>
              <a:buFontTx/>
              <a:buAutoNum type="arabicPeriod"/>
            </a:pPr>
            <a:r>
              <a:rPr lang="en-US" sz="2000" dirty="0"/>
              <a:t>Milestones and </a:t>
            </a:r>
            <a:r>
              <a:rPr lang="en-US" sz="2000" dirty="0" smtClean="0"/>
              <a:t>Deliverables</a:t>
            </a:r>
            <a:endParaRPr lang="en-US" sz="2000" dirty="0"/>
          </a:p>
          <a:p>
            <a:pPr algn="l" eaLnBrk="1" hangingPunct="1">
              <a:lnSpc>
                <a:spcPct val="100000"/>
              </a:lnSpc>
              <a:spcAft>
                <a:spcPct val="20000"/>
              </a:spcAft>
              <a:buFontTx/>
              <a:buAutoNum type="arabicPeriod"/>
            </a:pPr>
            <a:r>
              <a:rPr lang="en-US" sz="2000" dirty="0"/>
              <a:t>Status of </a:t>
            </a:r>
            <a:r>
              <a:rPr lang="en-US" sz="2000" dirty="0" smtClean="0"/>
              <a:t>Work</a:t>
            </a:r>
          </a:p>
          <a:p>
            <a:pPr marL="714375" lvl="1" indent="0" algn="l" eaLnBrk="1" hangingPunct="1">
              <a:lnSpc>
                <a:spcPct val="100000"/>
              </a:lnSpc>
              <a:spcAft>
                <a:spcPct val="20000"/>
              </a:spcAft>
            </a:pPr>
            <a:r>
              <a:rPr lang="en-US" sz="2000" dirty="0" smtClean="0"/>
              <a:t>Task 6.3 </a:t>
            </a:r>
            <a:r>
              <a:rPr lang="en-US" sz="2000" dirty="0"/>
              <a:t>Plasmonic chip to chip interconnect prototype testing and </a:t>
            </a:r>
            <a:r>
              <a:rPr lang="en-US" sz="2000" dirty="0" smtClean="0"/>
              <a:t>evaluation</a:t>
            </a:r>
            <a:endParaRPr lang="en-US" sz="2000" dirty="0"/>
          </a:p>
          <a:p>
            <a:pPr marL="714375" lvl="1" indent="0" algn="l" eaLnBrk="1" hangingPunct="1">
              <a:lnSpc>
                <a:spcPct val="100000"/>
              </a:lnSpc>
              <a:spcAft>
                <a:spcPct val="20000"/>
              </a:spcAft>
            </a:pPr>
            <a:r>
              <a:rPr lang="en-US" sz="2000" dirty="0" smtClean="0"/>
              <a:t>Task </a:t>
            </a:r>
            <a:r>
              <a:rPr lang="en-US" sz="2000" dirty="0"/>
              <a:t>6.4 System-in-Package integration and </a:t>
            </a:r>
            <a:r>
              <a:rPr lang="en-US" sz="2000" dirty="0" smtClean="0"/>
              <a:t>characterization</a:t>
            </a:r>
          </a:p>
          <a:p>
            <a:pPr algn="l" eaLnBrk="1" hangingPunct="1">
              <a:lnSpc>
                <a:spcPct val="100000"/>
              </a:lnSpc>
              <a:spcAft>
                <a:spcPct val="20000"/>
              </a:spcAft>
              <a:buFontTx/>
              <a:buAutoNum type="arabicPeriod"/>
            </a:pPr>
            <a:r>
              <a:rPr lang="en-US" sz="2000" dirty="0" smtClean="0"/>
              <a:t>Summary and Outlook </a:t>
            </a:r>
            <a:endParaRPr lang="en-US" sz="2000" dirty="0"/>
          </a:p>
        </p:txBody>
      </p:sp>
      <p:sp>
        <p:nvSpPr>
          <p:cNvPr id="5" name="Title 1"/>
          <p:cNvSpPr txBox="1">
            <a:spLocks/>
          </p:cNvSpPr>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smtClean="0"/>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en-US" sz="3200" dirty="0" smtClean="0">
                <a:solidFill>
                  <a:srgbClr val="002060"/>
                </a:solidFill>
              </a:rPr>
              <a:t>Summary and Outlook</a:t>
            </a:r>
          </a:p>
        </p:txBody>
      </p:sp>
      <p:sp>
        <p:nvSpPr>
          <p:cNvPr id="20483" name="Text Box 6"/>
          <p:cNvSpPr txBox="1">
            <a:spLocks noChangeArrowheads="1"/>
          </p:cNvSpPr>
          <p:nvPr/>
        </p:nvSpPr>
        <p:spPr bwMode="auto">
          <a:xfrm>
            <a:off x="755650" y="1052513"/>
            <a:ext cx="813683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tx1"/>
                </a:solidFill>
                <a:latin typeface="Arial" charset="0"/>
                <a:cs typeface="Arial" charset="0"/>
              </a:defRPr>
            </a:lvl1pPr>
            <a:lvl2pPr marL="346075" indent="-342900">
              <a:defRPr sz="1400">
                <a:solidFill>
                  <a:schemeClr val="tx1"/>
                </a:solidFill>
                <a:latin typeface="Arial" charset="0"/>
                <a:cs typeface="Arial" charset="0"/>
              </a:defRPr>
            </a:lvl2pPr>
            <a:lvl3pPr marL="1135063" indent="-3429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algn="r" eaLnBrk="0" fontAlgn="base" hangingPunct="0">
              <a:spcBef>
                <a:spcPct val="0"/>
              </a:spcBef>
              <a:spcAft>
                <a:spcPct val="0"/>
              </a:spcAft>
              <a:defRPr sz="1400">
                <a:solidFill>
                  <a:schemeClr val="tx1"/>
                </a:solidFill>
                <a:latin typeface="Arial" charset="0"/>
                <a:cs typeface="Arial" charset="0"/>
              </a:defRPr>
            </a:lvl6pPr>
            <a:lvl7pPr marL="2971800" indent="-228600" algn="r" eaLnBrk="0" fontAlgn="base" hangingPunct="0">
              <a:spcBef>
                <a:spcPct val="0"/>
              </a:spcBef>
              <a:spcAft>
                <a:spcPct val="0"/>
              </a:spcAft>
              <a:defRPr sz="1400">
                <a:solidFill>
                  <a:schemeClr val="tx1"/>
                </a:solidFill>
                <a:latin typeface="Arial" charset="0"/>
                <a:cs typeface="Arial" charset="0"/>
              </a:defRPr>
            </a:lvl7pPr>
            <a:lvl8pPr marL="3429000" indent="-228600" algn="r" eaLnBrk="0" fontAlgn="base" hangingPunct="0">
              <a:spcBef>
                <a:spcPct val="0"/>
              </a:spcBef>
              <a:spcAft>
                <a:spcPct val="0"/>
              </a:spcAft>
              <a:defRPr sz="1400">
                <a:solidFill>
                  <a:schemeClr val="tx1"/>
                </a:solidFill>
                <a:latin typeface="Arial" charset="0"/>
                <a:cs typeface="Arial" charset="0"/>
              </a:defRPr>
            </a:lvl8pPr>
            <a:lvl9pPr marL="3886200" indent="-228600" algn="r" eaLnBrk="0" fontAlgn="base" hangingPunct="0">
              <a:spcBef>
                <a:spcPct val="0"/>
              </a:spcBef>
              <a:spcAft>
                <a:spcPct val="0"/>
              </a:spcAft>
              <a:defRPr sz="1400">
                <a:solidFill>
                  <a:schemeClr val="tx1"/>
                </a:solidFill>
                <a:latin typeface="Arial" charset="0"/>
                <a:cs typeface="Arial" charset="0"/>
              </a:defRPr>
            </a:lvl9pPr>
          </a:lstStyle>
          <a:p>
            <a:pPr lvl="1" algn="l" eaLnBrk="1" hangingPunct="1">
              <a:spcAft>
                <a:spcPct val="20000"/>
              </a:spcAft>
              <a:buFont typeface="Arial" charset="0"/>
              <a:buChar char="•"/>
            </a:pPr>
            <a:r>
              <a:rPr lang="en-US" sz="2000" b="1" dirty="0" smtClean="0">
                <a:solidFill>
                  <a:srgbClr val="220060"/>
                </a:solidFill>
              </a:rPr>
              <a:t>Summary</a:t>
            </a:r>
            <a:endParaRPr lang="en-US" sz="2000" b="1" dirty="0" smtClean="0">
              <a:solidFill>
                <a:srgbClr val="220060"/>
              </a:solidFill>
            </a:endParaRPr>
          </a:p>
          <a:p>
            <a:pPr lvl="2">
              <a:spcAft>
                <a:spcPct val="20000"/>
              </a:spcAft>
              <a:buFont typeface="Arial" charset="0"/>
              <a:buChar char="•"/>
            </a:pPr>
            <a:r>
              <a:rPr lang="en-US" sz="2000" dirty="0">
                <a:solidFill>
                  <a:srgbClr val="220060"/>
                </a:solidFill>
              </a:rPr>
              <a:t>Task6.4</a:t>
            </a:r>
            <a:r>
              <a:rPr lang="en-US" sz="2000" dirty="0" smtClean="0">
                <a:solidFill>
                  <a:srgbClr val="220060"/>
                </a:solidFill>
              </a:rPr>
              <a:t>: Plasmonic </a:t>
            </a:r>
            <a:r>
              <a:rPr lang="en-US" sz="2000" dirty="0">
                <a:solidFill>
                  <a:srgbClr val="220060"/>
                </a:solidFill>
              </a:rPr>
              <a:t>chip to chip interconnect </a:t>
            </a:r>
            <a:r>
              <a:rPr lang="en-US" sz="2000" dirty="0" smtClean="0">
                <a:solidFill>
                  <a:srgbClr val="220060"/>
                </a:solidFill>
              </a:rPr>
              <a:t>prototype</a:t>
            </a:r>
            <a:endParaRPr lang="en-US" sz="2000" dirty="0">
              <a:solidFill>
                <a:srgbClr val="220060"/>
              </a:solidFill>
            </a:endParaRPr>
          </a:p>
          <a:p>
            <a:pPr lvl="3">
              <a:spcAft>
                <a:spcPct val="20000"/>
              </a:spcAft>
              <a:buFont typeface="Arial" charset="0"/>
              <a:buChar char="•"/>
            </a:pPr>
            <a:r>
              <a:rPr lang="en-US" sz="2000" dirty="0" smtClean="0">
                <a:solidFill>
                  <a:srgbClr val="220060"/>
                </a:solidFill>
              </a:rPr>
              <a:t>50 </a:t>
            </a:r>
            <a:r>
              <a:rPr lang="en-US" sz="2000" dirty="0">
                <a:solidFill>
                  <a:srgbClr val="220060"/>
                </a:solidFill>
              </a:rPr>
              <a:t>µm spaced optical I/O</a:t>
            </a:r>
          </a:p>
          <a:p>
            <a:pPr lvl="3">
              <a:spcAft>
                <a:spcPct val="20000"/>
              </a:spcAft>
              <a:buFont typeface="Arial" charset="0"/>
              <a:buChar char="•"/>
            </a:pPr>
            <a:r>
              <a:rPr lang="en-US" sz="2000" dirty="0">
                <a:solidFill>
                  <a:srgbClr val="220060"/>
                </a:solidFill>
              </a:rPr>
              <a:t>12.5 µm long phase shifters</a:t>
            </a:r>
          </a:p>
          <a:p>
            <a:pPr lvl="3">
              <a:spcAft>
                <a:spcPct val="20000"/>
              </a:spcAft>
              <a:buFont typeface="Arial" charset="0"/>
              <a:buChar char="•"/>
            </a:pPr>
            <a:r>
              <a:rPr lang="en-US" sz="2000" dirty="0" smtClean="0">
                <a:solidFill>
                  <a:srgbClr val="220060"/>
                </a:solidFill>
              </a:rPr>
              <a:t>No </a:t>
            </a:r>
            <a:r>
              <a:rPr lang="en-US" sz="2000" dirty="0">
                <a:solidFill>
                  <a:srgbClr val="220060"/>
                </a:solidFill>
              </a:rPr>
              <a:t>bandwidth limitation up to 70 GHz</a:t>
            </a:r>
          </a:p>
          <a:p>
            <a:pPr lvl="3">
              <a:spcAft>
                <a:spcPct val="20000"/>
              </a:spcAft>
              <a:buFont typeface="Arial" charset="0"/>
              <a:buChar char="•"/>
            </a:pPr>
            <a:r>
              <a:rPr lang="en-US" sz="2000" dirty="0" smtClean="0">
                <a:solidFill>
                  <a:srgbClr val="220060"/>
                </a:solidFill>
              </a:rPr>
              <a:t>&lt;-</a:t>
            </a:r>
            <a:r>
              <a:rPr lang="en-US" sz="2000" dirty="0">
                <a:solidFill>
                  <a:srgbClr val="220060"/>
                </a:solidFill>
              </a:rPr>
              <a:t>31 dB </a:t>
            </a:r>
            <a:r>
              <a:rPr lang="en-US" sz="2000" dirty="0" smtClean="0">
                <a:solidFill>
                  <a:srgbClr val="220060"/>
                </a:solidFill>
              </a:rPr>
              <a:t>(</a:t>
            </a:r>
            <a:r>
              <a:rPr lang="en-US" sz="2000" dirty="0">
                <a:solidFill>
                  <a:srgbClr val="220060"/>
                </a:solidFill>
              </a:rPr>
              <a:t>&lt;-30 </a:t>
            </a:r>
            <a:r>
              <a:rPr lang="en-US" sz="2000" dirty="0" smtClean="0">
                <a:solidFill>
                  <a:srgbClr val="220060"/>
                </a:solidFill>
              </a:rPr>
              <a:t>dB) optical (electrical) crosstalk</a:t>
            </a:r>
            <a:endParaRPr lang="en-US" sz="2000" dirty="0">
              <a:solidFill>
                <a:srgbClr val="220060"/>
              </a:solidFill>
            </a:endParaRPr>
          </a:p>
          <a:p>
            <a:pPr lvl="3">
              <a:spcAft>
                <a:spcPct val="20000"/>
              </a:spcAft>
              <a:buFont typeface="Arial" charset="0"/>
              <a:buChar char="•"/>
            </a:pPr>
            <a:r>
              <a:rPr lang="en-US" sz="2000" dirty="0" smtClean="0">
                <a:solidFill>
                  <a:srgbClr val="220060"/>
                </a:solidFill>
              </a:rPr>
              <a:t>4 x 36 </a:t>
            </a:r>
            <a:r>
              <a:rPr lang="en-US" sz="2000" dirty="0">
                <a:solidFill>
                  <a:srgbClr val="220060"/>
                </a:solidFill>
              </a:rPr>
              <a:t>Gbit/s experimentally </a:t>
            </a:r>
            <a:r>
              <a:rPr lang="en-US" sz="2000" dirty="0" smtClean="0">
                <a:solidFill>
                  <a:srgbClr val="220060"/>
                </a:solidFill>
              </a:rPr>
              <a:t>demonstrated</a:t>
            </a:r>
          </a:p>
          <a:p>
            <a:pPr lvl="2">
              <a:spcAft>
                <a:spcPct val="20000"/>
              </a:spcAft>
              <a:buFont typeface="Arial" charset="0"/>
              <a:buChar char="•"/>
            </a:pPr>
            <a:r>
              <a:rPr lang="de-DE" sz="2000" b="1" dirty="0" smtClean="0">
                <a:solidFill>
                  <a:srgbClr val="220060"/>
                </a:solidFill>
              </a:rPr>
              <a:t>Task6.4: </a:t>
            </a:r>
            <a:r>
              <a:rPr lang="en-US" sz="2000" dirty="0" smtClean="0">
                <a:solidFill>
                  <a:srgbClr val="220060"/>
                </a:solidFill>
              </a:rPr>
              <a:t>Simple, but complete </a:t>
            </a:r>
            <a:r>
              <a:rPr lang="en-US" sz="2000" dirty="0" err="1">
                <a:solidFill>
                  <a:srgbClr val="220060"/>
                </a:solidFill>
              </a:rPr>
              <a:t>SiP</a:t>
            </a:r>
            <a:r>
              <a:rPr lang="en-US" sz="2000" dirty="0">
                <a:solidFill>
                  <a:srgbClr val="220060"/>
                </a:solidFill>
              </a:rPr>
              <a:t> for a chip-to-chip </a:t>
            </a:r>
            <a:r>
              <a:rPr lang="en-US" sz="2000" dirty="0" smtClean="0">
                <a:solidFill>
                  <a:srgbClr val="220060"/>
                </a:solidFill>
              </a:rPr>
              <a:t>interconnect:</a:t>
            </a:r>
          </a:p>
          <a:p>
            <a:pPr lvl="3">
              <a:spcAft>
                <a:spcPct val="20000"/>
              </a:spcAft>
              <a:buFontTx/>
              <a:buChar char="•"/>
            </a:pPr>
            <a:r>
              <a:rPr lang="en-US" sz="2000" dirty="0" smtClean="0">
                <a:solidFill>
                  <a:srgbClr val="220060"/>
                </a:solidFill>
              </a:rPr>
              <a:t>Tx: Plasmonic modulator array packaged with RF amplifiers – </a:t>
            </a:r>
            <a:r>
              <a:rPr lang="en-US" sz="2000" dirty="0" smtClean="0">
                <a:solidFill>
                  <a:srgbClr val="220060"/>
                </a:solidFill>
              </a:rPr>
              <a:t>4 x 10 </a:t>
            </a:r>
            <a:r>
              <a:rPr lang="en-US" sz="2000" dirty="0" smtClean="0">
                <a:solidFill>
                  <a:srgbClr val="220060"/>
                </a:solidFill>
              </a:rPr>
              <a:t>Gbit/s</a:t>
            </a:r>
          </a:p>
          <a:p>
            <a:pPr lvl="3">
              <a:spcAft>
                <a:spcPct val="20000"/>
              </a:spcAft>
              <a:buFontTx/>
              <a:buChar char="•"/>
            </a:pPr>
            <a:r>
              <a:rPr lang="de-DE" sz="2000" dirty="0" err="1" smtClean="0">
                <a:solidFill>
                  <a:srgbClr val="220060"/>
                </a:solidFill>
              </a:rPr>
              <a:t>Rx</a:t>
            </a:r>
            <a:r>
              <a:rPr lang="de-DE" sz="2000" dirty="0" smtClean="0">
                <a:solidFill>
                  <a:srgbClr val="220060"/>
                </a:solidFill>
              </a:rPr>
              <a:t>: Si-</a:t>
            </a:r>
            <a:r>
              <a:rPr lang="de-DE" sz="2000" dirty="0" err="1" smtClean="0">
                <a:solidFill>
                  <a:srgbClr val="220060"/>
                </a:solidFill>
              </a:rPr>
              <a:t>Ge</a:t>
            </a:r>
            <a:r>
              <a:rPr lang="de-DE" sz="2000" dirty="0" smtClean="0">
                <a:solidFill>
                  <a:srgbClr val="220060"/>
                </a:solidFill>
              </a:rPr>
              <a:t> PDs </a:t>
            </a:r>
            <a:r>
              <a:rPr lang="de-DE" sz="2000" dirty="0" err="1" smtClean="0">
                <a:solidFill>
                  <a:srgbClr val="220060"/>
                </a:solidFill>
              </a:rPr>
              <a:t>packaged</a:t>
            </a:r>
            <a:r>
              <a:rPr lang="de-DE" sz="2000" dirty="0" smtClean="0">
                <a:solidFill>
                  <a:srgbClr val="220060"/>
                </a:solidFill>
              </a:rPr>
              <a:t> </a:t>
            </a:r>
            <a:r>
              <a:rPr lang="de-DE" sz="2000" dirty="0" err="1" smtClean="0">
                <a:solidFill>
                  <a:srgbClr val="220060"/>
                </a:solidFill>
              </a:rPr>
              <a:t>with</a:t>
            </a:r>
            <a:r>
              <a:rPr lang="de-DE" sz="2000" dirty="0" smtClean="0">
                <a:solidFill>
                  <a:srgbClr val="220060"/>
                </a:solidFill>
              </a:rPr>
              <a:t> TIAs – </a:t>
            </a:r>
            <a:r>
              <a:rPr lang="de-DE" sz="2000" dirty="0" smtClean="0">
                <a:solidFill>
                  <a:srgbClr val="220060"/>
                </a:solidFill>
              </a:rPr>
              <a:t>3 x 28</a:t>
            </a:r>
            <a:r>
              <a:rPr lang="de-DE" sz="2000" dirty="0" smtClean="0">
                <a:solidFill>
                  <a:srgbClr val="220060"/>
                </a:solidFill>
              </a:rPr>
              <a:t> </a:t>
            </a:r>
            <a:r>
              <a:rPr lang="de-DE" sz="2000" dirty="0" smtClean="0">
                <a:solidFill>
                  <a:srgbClr val="220060"/>
                </a:solidFill>
              </a:rPr>
              <a:t>Gbit/s </a:t>
            </a:r>
          </a:p>
          <a:p>
            <a:pPr lvl="3">
              <a:spcAft>
                <a:spcPct val="20000"/>
              </a:spcAft>
              <a:buFontTx/>
              <a:buChar char="•"/>
            </a:pPr>
            <a:r>
              <a:rPr lang="de-DE" sz="2000" dirty="0" smtClean="0">
                <a:solidFill>
                  <a:srgbClr val="220060"/>
                </a:solidFill>
              </a:rPr>
              <a:t>First </a:t>
            </a:r>
            <a:r>
              <a:rPr lang="de-DE" sz="2000" dirty="0" err="1" smtClean="0">
                <a:solidFill>
                  <a:srgbClr val="220060"/>
                </a:solidFill>
              </a:rPr>
              <a:t>results</a:t>
            </a:r>
            <a:r>
              <a:rPr lang="de-DE" sz="2000" dirty="0" smtClean="0">
                <a:solidFill>
                  <a:srgbClr val="220060"/>
                </a:solidFill>
              </a:rPr>
              <a:t> </a:t>
            </a:r>
            <a:r>
              <a:rPr lang="de-DE" sz="2000" dirty="0" err="1" smtClean="0">
                <a:solidFill>
                  <a:srgbClr val="220060"/>
                </a:solidFill>
              </a:rPr>
              <a:t>for</a:t>
            </a:r>
            <a:r>
              <a:rPr lang="de-DE" sz="2000" dirty="0" smtClean="0">
                <a:solidFill>
                  <a:srgbClr val="220060"/>
                </a:solidFill>
              </a:rPr>
              <a:t> </a:t>
            </a:r>
            <a:r>
              <a:rPr lang="de-DE" sz="2000" dirty="0" err="1" smtClean="0">
                <a:solidFill>
                  <a:srgbClr val="220060"/>
                </a:solidFill>
              </a:rPr>
              <a:t>full</a:t>
            </a:r>
            <a:r>
              <a:rPr lang="de-DE" sz="2000" dirty="0" smtClean="0">
                <a:solidFill>
                  <a:srgbClr val="220060"/>
                </a:solidFill>
              </a:rPr>
              <a:t> link – </a:t>
            </a:r>
            <a:r>
              <a:rPr lang="de-DE" sz="2000" dirty="0" smtClean="0">
                <a:solidFill>
                  <a:srgbClr val="220060"/>
                </a:solidFill>
              </a:rPr>
              <a:t>3 x 1</a:t>
            </a:r>
            <a:r>
              <a:rPr lang="de-DE" sz="2000" dirty="0" smtClean="0">
                <a:solidFill>
                  <a:srgbClr val="220060"/>
                </a:solidFill>
              </a:rPr>
              <a:t>0 </a:t>
            </a:r>
            <a:r>
              <a:rPr lang="de-DE" sz="2000" dirty="0" smtClean="0">
                <a:solidFill>
                  <a:srgbClr val="220060"/>
                </a:solidFill>
              </a:rPr>
              <a:t>Gbit/s</a:t>
            </a:r>
          </a:p>
          <a:p>
            <a:pPr lvl="1" algn="l" eaLnBrk="1" hangingPunct="1">
              <a:spcAft>
                <a:spcPct val="20000"/>
              </a:spcAft>
              <a:buFont typeface="Arial" charset="0"/>
              <a:buChar char="•"/>
            </a:pPr>
            <a:r>
              <a:rPr lang="en-US" sz="2000" b="1" dirty="0" smtClean="0">
                <a:solidFill>
                  <a:srgbClr val="220060"/>
                </a:solidFill>
              </a:rPr>
              <a:t>Outlook</a:t>
            </a:r>
          </a:p>
          <a:p>
            <a:pPr lvl="2">
              <a:spcAft>
                <a:spcPct val="20000"/>
              </a:spcAft>
              <a:buFont typeface="Arial" charset="0"/>
              <a:buChar char="•"/>
            </a:pPr>
            <a:r>
              <a:rPr lang="de-DE" sz="2000" dirty="0" smtClean="0">
                <a:solidFill>
                  <a:srgbClr val="220060"/>
                </a:solidFill>
              </a:rPr>
              <a:t>Further </a:t>
            </a:r>
            <a:r>
              <a:rPr lang="de-DE" sz="2000" dirty="0" err="1" smtClean="0">
                <a:solidFill>
                  <a:srgbClr val="220060"/>
                </a:solidFill>
              </a:rPr>
              <a:t>characterization</a:t>
            </a:r>
            <a:r>
              <a:rPr lang="de-DE" sz="2000" dirty="0" smtClean="0">
                <a:solidFill>
                  <a:srgbClr val="220060"/>
                </a:solidFill>
              </a:rPr>
              <a:t> </a:t>
            </a:r>
            <a:r>
              <a:rPr lang="de-DE" sz="2000" dirty="0" err="1" smtClean="0">
                <a:solidFill>
                  <a:srgbClr val="220060"/>
                </a:solidFill>
              </a:rPr>
              <a:t>of</a:t>
            </a:r>
            <a:r>
              <a:rPr lang="de-DE" sz="2000" dirty="0" smtClean="0">
                <a:solidFill>
                  <a:srgbClr val="220060"/>
                </a:solidFill>
              </a:rPr>
              <a:t> </a:t>
            </a:r>
            <a:r>
              <a:rPr lang="de-DE" sz="2000" dirty="0" err="1" smtClean="0">
                <a:solidFill>
                  <a:srgbClr val="220060"/>
                </a:solidFill>
              </a:rPr>
              <a:t>full</a:t>
            </a:r>
            <a:r>
              <a:rPr lang="de-DE" sz="2000" dirty="0" smtClean="0">
                <a:solidFill>
                  <a:srgbClr val="220060"/>
                </a:solidFill>
              </a:rPr>
              <a:t> link</a:t>
            </a:r>
            <a:endParaRPr lang="en-US" sz="2000" b="1" dirty="0" smtClean="0">
              <a:solidFill>
                <a:srgbClr val="220060"/>
              </a:solidFill>
            </a:endParaRPr>
          </a:p>
          <a:p>
            <a:pPr lvl="2" algn="l" eaLnBrk="1" hangingPunct="1">
              <a:spcAft>
                <a:spcPct val="20000"/>
              </a:spcAft>
              <a:buFont typeface="Arial" charset="0"/>
              <a:buChar char="•"/>
            </a:pPr>
            <a:endParaRPr lang="en-US" sz="2000" b="1" dirty="0">
              <a:solidFill>
                <a:srgbClr val="220060"/>
              </a:solidFill>
            </a:endParaRPr>
          </a:p>
        </p:txBody>
      </p:sp>
    </p:spTree>
    <p:extLst>
      <p:ext uri="{BB962C8B-B14F-4D97-AF65-F5344CB8AC3E}">
        <p14:creationId xmlns:p14="http://schemas.microsoft.com/office/powerpoint/2010/main" val="2098458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977" y="1124744"/>
            <a:ext cx="6417945" cy="475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rotWithShape="1">
          <a:blip r:embed="rId4"/>
          <a:srcRect r="17693"/>
          <a:stretch/>
        </p:blipFill>
        <p:spPr>
          <a:xfrm>
            <a:off x="6976002" y="2689027"/>
            <a:ext cx="2088232" cy="620972"/>
          </a:xfrm>
          <a:prstGeom prst="rect">
            <a:avLst/>
          </a:prstGeom>
        </p:spPr>
      </p:pic>
      <p:sp>
        <p:nvSpPr>
          <p:cNvPr id="21" name="Title 1"/>
          <p:cNvSpPr txBox="1">
            <a:spLocks/>
          </p:cNvSpPr>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dirty="0"/>
              <a:t>WP6 P</a:t>
            </a:r>
            <a:r>
              <a:rPr lang="en-US" sz="3200" dirty="0" smtClean="0"/>
              <a:t>osition in Project</a:t>
            </a:r>
          </a:p>
        </p:txBody>
      </p:sp>
      <p:pic>
        <p:nvPicPr>
          <p:cNvPr id="24" name="Picture 2" descr="http://www2.imec.be/content/user/Image/imec_logo_blauw_51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46441" y="4047875"/>
            <a:ext cx="1051256" cy="72479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8"/>
          <p:cNvSpPr/>
          <p:nvPr/>
        </p:nvSpPr>
        <p:spPr>
          <a:xfrm>
            <a:off x="7233051" y="1196752"/>
            <a:ext cx="1659429" cy="369332"/>
          </a:xfrm>
          <a:prstGeom prst="rect">
            <a:avLst/>
          </a:prstGeom>
        </p:spPr>
        <p:txBody>
          <a:bodyPr wrap="none">
            <a:spAutoFit/>
          </a:bodyPr>
          <a:lstStyle/>
          <a:p>
            <a:r>
              <a:rPr lang="en-US" dirty="0" smtClean="0"/>
              <a:t>Contributors:</a:t>
            </a:r>
            <a:endParaRPr lang="en-US" dirty="0"/>
          </a:p>
        </p:txBody>
      </p:sp>
      <p:pic>
        <p:nvPicPr>
          <p:cNvPr id="3" name="Imagen 2"/>
          <p:cNvPicPr>
            <a:picLocks noChangeAspect="1"/>
          </p:cNvPicPr>
          <p:nvPr/>
        </p:nvPicPr>
        <p:blipFill>
          <a:blip r:embed="rId6"/>
          <a:stretch>
            <a:fillRect/>
          </a:stretch>
        </p:blipFill>
        <p:spPr>
          <a:xfrm>
            <a:off x="7200150" y="4787119"/>
            <a:ext cx="1664450" cy="668350"/>
          </a:xfrm>
          <a:prstGeom prst="rect">
            <a:avLst/>
          </a:prstGeom>
        </p:spPr>
      </p:pic>
      <p:pic>
        <p:nvPicPr>
          <p:cNvPr id="5" name="Imagen 4"/>
          <p:cNvPicPr>
            <a:picLocks noChangeAspect="1"/>
          </p:cNvPicPr>
          <p:nvPr/>
        </p:nvPicPr>
        <p:blipFill>
          <a:blip r:embed="rId7"/>
          <a:stretch>
            <a:fillRect/>
          </a:stretch>
        </p:blipFill>
        <p:spPr>
          <a:xfrm>
            <a:off x="7537137" y="3324451"/>
            <a:ext cx="990476" cy="708972"/>
          </a:xfrm>
          <a:prstGeom prst="rect">
            <a:avLst/>
          </a:prstGeom>
        </p:spPr>
      </p:pic>
      <p:sp>
        <p:nvSpPr>
          <p:cNvPr id="12" name="Rounded Rectangle 5"/>
          <p:cNvSpPr/>
          <p:nvPr/>
        </p:nvSpPr>
        <p:spPr bwMode="auto">
          <a:xfrm>
            <a:off x="1512925" y="3811214"/>
            <a:ext cx="5611597" cy="957974"/>
          </a:xfrm>
          <a:prstGeom prst="roundRect">
            <a:avLst/>
          </a:prstGeom>
          <a:noFill/>
          <a:ln w="0" cap="flat" cmpd="sng" algn="ctr">
            <a:solidFill>
              <a:srgbClr val="00B0F0">
                <a:alpha val="3000"/>
              </a:srgbClr>
            </a:solidFill>
            <a:prstDash val="solid"/>
            <a:round/>
            <a:headEnd type="none" w="med" len="med"/>
            <a:tailEnd type="none" w="med" len="med"/>
          </a:ln>
          <a:effectLst>
            <a:glow rad="254000">
              <a:srgbClr val="00B0F0"/>
            </a:glow>
          </a:effectLst>
        </p:spPr>
        <p:txBody>
          <a:bodyPr>
            <a:spAutoFit/>
          </a:bodyPr>
          <a:lstStyle>
            <a:defPPr>
              <a:defRPr lang="en-US"/>
            </a:defPPr>
            <a:lvl1pPr algn="l" rtl="0" fontAlgn="base">
              <a:spcBef>
                <a:spcPct val="0"/>
              </a:spcBef>
              <a:spcAft>
                <a:spcPct val="0"/>
              </a:spcAft>
              <a:defRPr b="1" kern="1200">
                <a:solidFill>
                  <a:srgbClr val="220060"/>
                </a:solidFill>
                <a:latin typeface="Arial" charset="0"/>
                <a:ea typeface="+mn-ea"/>
                <a:cs typeface="+mn-cs"/>
              </a:defRPr>
            </a:lvl1pPr>
            <a:lvl2pPr marL="457200" algn="l" rtl="0" fontAlgn="base">
              <a:spcBef>
                <a:spcPct val="0"/>
              </a:spcBef>
              <a:spcAft>
                <a:spcPct val="0"/>
              </a:spcAft>
              <a:defRPr b="1" kern="1200">
                <a:solidFill>
                  <a:srgbClr val="220060"/>
                </a:solidFill>
                <a:latin typeface="Arial" charset="0"/>
                <a:ea typeface="+mn-ea"/>
                <a:cs typeface="+mn-cs"/>
              </a:defRPr>
            </a:lvl2pPr>
            <a:lvl3pPr marL="914400" algn="l" rtl="0" fontAlgn="base">
              <a:spcBef>
                <a:spcPct val="0"/>
              </a:spcBef>
              <a:spcAft>
                <a:spcPct val="0"/>
              </a:spcAft>
              <a:defRPr b="1" kern="1200">
                <a:solidFill>
                  <a:srgbClr val="220060"/>
                </a:solidFill>
                <a:latin typeface="Arial" charset="0"/>
                <a:ea typeface="+mn-ea"/>
                <a:cs typeface="+mn-cs"/>
              </a:defRPr>
            </a:lvl3pPr>
            <a:lvl4pPr marL="1371600" algn="l" rtl="0" fontAlgn="base">
              <a:spcBef>
                <a:spcPct val="0"/>
              </a:spcBef>
              <a:spcAft>
                <a:spcPct val="0"/>
              </a:spcAft>
              <a:defRPr b="1" kern="1200">
                <a:solidFill>
                  <a:srgbClr val="220060"/>
                </a:solidFill>
                <a:latin typeface="Arial" charset="0"/>
                <a:ea typeface="+mn-ea"/>
                <a:cs typeface="+mn-cs"/>
              </a:defRPr>
            </a:lvl4pPr>
            <a:lvl5pPr marL="1828800" algn="l" rtl="0" fontAlgn="base">
              <a:spcBef>
                <a:spcPct val="0"/>
              </a:spcBef>
              <a:spcAft>
                <a:spcPct val="0"/>
              </a:spcAft>
              <a:defRPr b="1" kern="1200">
                <a:solidFill>
                  <a:srgbClr val="220060"/>
                </a:solidFill>
                <a:latin typeface="Arial" charset="0"/>
                <a:ea typeface="+mn-ea"/>
                <a:cs typeface="+mn-cs"/>
              </a:defRPr>
            </a:lvl5pPr>
            <a:lvl6pPr marL="2286000" algn="l" defTabSz="914400" rtl="0" eaLnBrk="1" latinLnBrk="0" hangingPunct="1">
              <a:defRPr b="1" kern="1200">
                <a:solidFill>
                  <a:srgbClr val="220060"/>
                </a:solidFill>
                <a:latin typeface="Arial" charset="0"/>
                <a:ea typeface="+mn-ea"/>
                <a:cs typeface="+mn-cs"/>
              </a:defRPr>
            </a:lvl6pPr>
            <a:lvl7pPr marL="2743200" algn="l" defTabSz="914400" rtl="0" eaLnBrk="1" latinLnBrk="0" hangingPunct="1">
              <a:defRPr b="1" kern="1200">
                <a:solidFill>
                  <a:srgbClr val="220060"/>
                </a:solidFill>
                <a:latin typeface="Arial" charset="0"/>
                <a:ea typeface="+mn-ea"/>
                <a:cs typeface="+mn-cs"/>
              </a:defRPr>
            </a:lvl7pPr>
            <a:lvl8pPr marL="3200400" algn="l" defTabSz="914400" rtl="0" eaLnBrk="1" latinLnBrk="0" hangingPunct="1">
              <a:defRPr b="1" kern="1200">
                <a:solidFill>
                  <a:srgbClr val="220060"/>
                </a:solidFill>
                <a:latin typeface="Arial" charset="0"/>
                <a:ea typeface="+mn-ea"/>
                <a:cs typeface="+mn-cs"/>
              </a:defRPr>
            </a:lvl8pPr>
            <a:lvl9pPr marL="3657600" algn="l" defTabSz="914400" rtl="0" eaLnBrk="1" latinLnBrk="0" hangingPunct="1">
              <a:defRPr b="1" kern="1200">
                <a:solidFill>
                  <a:srgbClr val="220060"/>
                </a:solidFill>
                <a:latin typeface="Arial" charset="0"/>
                <a:ea typeface="+mn-ea"/>
                <a:cs typeface="+mn-cs"/>
              </a:defRPr>
            </a:lvl9pPr>
          </a:lstStyle>
          <a:p>
            <a:pPr eaLnBrk="1" hangingPunct="1">
              <a:lnSpc>
                <a:spcPct val="90000"/>
              </a:lnSpc>
              <a:spcBef>
                <a:spcPct val="50000"/>
              </a:spcBef>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a:pPr>
            <a:endParaRPr lang="en-US" sz="2000" b="0" smtClean="0">
              <a:solidFill>
                <a:srgbClr val="000000"/>
              </a:solidFill>
            </a:endParaRPr>
          </a:p>
        </p:txBody>
      </p:sp>
      <p:pic>
        <p:nvPicPr>
          <p:cNvPr id="13" name="Picture 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524328" y="5469921"/>
            <a:ext cx="9604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061052" y="5960620"/>
            <a:ext cx="1874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617470" y="2144350"/>
            <a:ext cx="7620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108913" y="1648102"/>
            <a:ext cx="1907704" cy="481796"/>
          </a:xfrm>
          <a:prstGeom prst="rect">
            <a:avLst/>
          </a:prstGeom>
        </p:spPr>
      </p:pic>
    </p:spTree>
    <p:extLst>
      <p:ext uri="{BB962C8B-B14F-4D97-AF65-F5344CB8AC3E}">
        <p14:creationId xmlns:p14="http://schemas.microsoft.com/office/powerpoint/2010/main" val="220091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pPr eaLnBrk="1" hangingPunct="1"/>
            <a:r>
              <a:rPr lang="en-US" sz="3200" smtClean="0">
                <a:solidFill>
                  <a:srgbClr val="002060"/>
                </a:solidFill>
              </a:rPr>
              <a:t>Objectives</a:t>
            </a:r>
            <a:endParaRPr lang="en-US" sz="3200" smtClean="0">
              <a:solidFill>
                <a:srgbClr val="FF0000"/>
              </a:solidFill>
            </a:endParaRPr>
          </a:p>
        </p:txBody>
      </p:sp>
      <p:sp>
        <p:nvSpPr>
          <p:cNvPr id="14339" name="Text Box 3"/>
          <p:cNvSpPr txBox="1">
            <a:spLocks noChangeArrowheads="1"/>
          </p:cNvSpPr>
          <p:nvPr/>
        </p:nvSpPr>
        <p:spPr bwMode="auto">
          <a:xfrm>
            <a:off x="755650" y="908050"/>
            <a:ext cx="7345363" cy="307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algn="r" eaLnBrk="0" fontAlgn="base" hangingPunct="0">
              <a:spcBef>
                <a:spcPct val="0"/>
              </a:spcBef>
              <a:spcAft>
                <a:spcPct val="0"/>
              </a:spcAft>
              <a:defRPr sz="1400">
                <a:solidFill>
                  <a:schemeClr val="tx1"/>
                </a:solidFill>
                <a:latin typeface="Arial" charset="0"/>
                <a:cs typeface="Arial" charset="0"/>
              </a:defRPr>
            </a:lvl6pPr>
            <a:lvl7pPr marL="2971800" indent="-228600" algn="r" eaLnBrk="0" fontAlgn="base" hangingPunct="0">
              <a:spcBef>
                <a:spcPct val="0"/>
              </a:spcBef>
              <a:spcAft>
                <a:spcPct val="0"/>
              </a:spcAft>
              <a:defRPr sz="1400">
                <a:solidFill>
                  <a:schemeClr val="tx1"/>
                </a:solidFill>
                <a:latin typeface="Arial" charset="0"/>
                <a:cs typeface="Arial" charset="0"/>
              </a:defRPr>
            </a:lvl7pPr>
            <a:lvl8pPr marL="3429000" indent="-228600" algn="r" eaLnBrk="0" fontAlgn="base" hangingPunct="0">
              <a:spcBef>
                <a:spcPct val="0"/>
              </a:spcBef>
              <a:spcAft>
                <a:spcPct val="0"/>
              </a:spcAft>
              <a:defRPr sz="1400">
                <a:solidFill>
                  <a:schemeClr val="tx1"/>
                </a:solidFill>
                <a:latin typeface="Arial" charset="0"/>
                <a:cs typeface="Arial" charset="0"/>
              </a:defRPr>
            </a:lvl8pPr>
            <a:lvl9pPr marL="3886200" indent="-228600" algn="r" eaLnBrk="0" fontAlgn="base" hangingPunct="0">
              <a:spcBef>
                <a:spcPct val="0"/>
              </a:spcBef>
              <a:spcAft>
                <a:spcPct val="0"/>
              </a:spcAft>
              <a:defRPr sz="1400">
                <a:solidFill>
                  <a:schemeClr val="tx1"/>
                </a:solidFill>
                <a:latin typeface="Arial" charset="0"/>
                <a:cs typeface="Arial" charset="0"/>
              </a:defRPr>
            </a:lvl9pPr>
          </a:lstStyle>
          <a:p>
            <a:pPr algn="l" eaLnBrk="1" hangingPunct="1">
              <a:spcAft>
                <a:spcPct val="20000"/>
              </a:spcAft>
              <a:buFont typeface="Wingdings" pitchFamily="2" charset="2"/>
              <a:buNone/>
            </a:pPr>
            <a:r>
              <a:rPr lang="en-US" sz="1800" b="1" dirty="0">
                <a:solidFill>
                  <a:srgbClr val="220060"/>
                </a:solidFill>
              </a:rPr>
              <a:t>     </a:t>
            </a:r>
            <a:endParaRPr lang="en-US" sz="1800" dirty="0">
              <a:solidFill>
                <a:srgbClr val="220060"/>
              </a:solidFill>
            </a:endParaRPr>
          </a:p>
          <a:p>
            <a:pPr algn="l" eaLnBrk="1" hangingPunct="1">
              <a:spcAft>
                <a:spcPct val="20000"/>
              </a:spcAft>
              <a:buFontTx/>
              <a:buChar char="•"/>
            </a:pPr>
            <a:r>
              <a:rPr lang="en-US" sz="2000" dirty="0">
                <a:solidFill>
                  <a:srgbClr val="220060"/>
                </a:solidFill>
              </a:rPr>
              <a:t>Characterization and </a:t>
            </a:r>
            <a:r>
              <a:rPr lang="en-US" sz="2000" b="1" dirty="0">
                <a:solidFill>
                  <a:srgbClr val="220060"/>
                </a:solidFill>
              </a:rPr>
              <a:t>testing</a:t>
            </a:r>
            <a:r>
              <a:rPr lang="en-US" sz="2000" dirty="0">
                <a:solidFill>
                  <a:srgbClr val="220060"/>
                </a:solidFill>
              </a:rPr>
              <a:t> </a:t>
            </a:r>
            <a:r>
              <a:rPr lang="en-US" sz="2000" b="1" dirty="0">
                <a:solidFill>
                  <a:srgbClr val="220060"/>
                </a:solidFill>
              </a:rPr>
              <a:t>of</a:t>
            </a:r>
            <a:r>
              <a:rPr lang="en-US" sz="2000" dirty="0">
                <a:solidFill>
                  <a:srgbClr val="220060"/>
                </a:solidFill>
              </a:rPr>
              <a:t> active and passive </a:t>
            </a:r>
            <a:r>
              <a:rPr lang="en-US" sz="2000" b="1" dirty="0">
                <a:solidFill>
                  <a:srgbClr val="220060"/>
                </a:solidFill>
              </a:rPr>
              <a:t>plasmonic devices</a:t>
            </a:r>
          </a:p>
          <a:p>
            <a:pPr algn="l" eaLnBrk="1" hangingPunct="1">
              <a:spcAft>
                <a:spcPct val="20000"/>
              </a:spcAft>
              <a:buFontTx/>
              <a:buChar char="•"/>
            </a:pPr>
            <a:endParaRPr lang="en-US" sz="1000" b="1" dirty="0">
              <a:solidFill>
                <a:srgbClr val="220060"/>
              </a:solidFill>
            </a:endParaRPr>
          </a:p>
          <a:p>
            <a:pPr algn="l" eaLnBrk="1" hangingPunct="1">
              <a:spcAft>
                <a:spcPct val="20000"/>
              </a:spcAft>
              <a:buFontTx/>
              <a:buChar char="•"/>
            </a:pPr>
            <a:r>
              <a:rPr lang="en-US" sz="2000" b="1" dirty="0">
                <a:solidFill>
                  <a:srgbClr val="220060"/>
                </a:solidFill>
              </a:rPr>
              <a:t>Integration </a:t>
            </a:r>
            <a:r>
              <a:rPr lang="en-US" sz="2000" dirty="0">
                <a:solidFill>
                  <a:srgbClr val="220060"/>
                </a:solidFill>
              </a:rPr>
              <a:t>of plasmonic devices </a:t>
            </a:r>
            <a:r>
              <a:rPr lang="en-US" sz="2000" b="1" dirty="0">
                <a:solidFill>
                  <a:srgbClr val="220060"/>
                </a:solidFill>
              </a:rPr>
              <a:t>with the electrical parts </a:t>
            </a:r>
            <a:r>
              <a:rPr lang="en-US" sz="2000" dirty="0">
                <a:solidFill>
                  <a:srgbClr val="220060"/>
                </a:solidFill>
              </a:rPr>
              <a:t>the chip-to-chip communication structure is composed of</a:t>
            </a:r>
          </a:p>
          <a:p>
            <a:pPr algn="l" eaLnBrk="1" hangingPunct="1">
              <a:spcAft>
                <a:spcPct val="20000"/>
              </a:spcAft>
              <a:buFontTx/>
              <a:buChar char="•"/>
            </a:pPr>
            <a:endParaRPr lang="en-US" sz="1000" b="1" dirty="0">
              <a:solidFill>
                <a:srgbClr val="220060"/>
              </a:solidFill>
            </a:endParaRPr>
          </a:p>
          <a:p>
            <a:pPr algn="l" eaLnBrk="1" hangingPunct="1">
              <a:spcAft>
                <a:spcPct val="20000"/>
              </a:spcAft>
              <a:buFontTx/>
              <a:buChar char="•"/>
            </a:pPr>
            <a:r>
              <a:rPr lang="en-US" sz="2000" dirty="0">
                <a:solidFill>
                  <a:srgbClr val="220060"/>
                </a:solidFill>
              </a:rPr>
              <a:t>Characterization and </a:t>
            </a:r>
            <a:r>
              <a:rPr lang="en-US" sz="2000" b="1" dirty="0">
                <a:solidFill>
                  <a:srgbClr val="220060"/>
                </a:solidFill>
              </a:rPr>
              <a:t>testing of a complete System in Package</a:t>
            </a:r>
            <a:endParaRPr lang="it-IT" sz="2000" b="1" dirty="0">
              <a:solidFill>
                <a:srgbClr val="220060"/>
              </a:solidFill>
            </a:endParaRPr>
          </a:p>
        </p:txBody>
      </p:sp>
    </p:spTree>
    <p:extLst>
      <p:ext uri="{BB962C8B-B14F-4D97-AF65-F5344CB8AC3E}">
        <p14:creationId xmlns:p14="http://schemas.microsoft.com/office/powerpoint/2010/main" val="79222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200" smtClean="0"/>
              <a:t>Tasks</a:t>
            </a:r>
            <a:endParaRPr lang="el-GR" sz="3200" smtClean="0"/>
          </a:p>
        </p:txBody>
      </p:sp>
      <p:graphicFrame>
        <p:nvGraphicFramePr>
          <p:cNvPr id="27701" name="Group 53"/>
          <p:cNvGraphicFramePr>
            <a:graphicFrameLocks noGrp="1"/>
          </p:cNvGraphicFramePr>
          <p:nvPr>
            <p:ph idx="1"/>
            <p:extLst>
              <p:ext uri="{D42A27DB-BD31-4B8C-83A1-F6EECF244321}">
                <p14:modId xmlns:p14="http://schemas.microsoft.com/office/powerpoint/2010/main" val="1564294110"/>
              </p:ext>
            </p:extLst>
          </p:nvPr>
        </p:nvGraphicFramePr>
        <p:xfrm>
          <a:off x="468313" y="1268413"/>
          <a:ext cx="8229600" cy="3816352"/>
        </p:xfrm>
        <a:graphic>
          <a:graphicData uri="http://schemas.openxmlformats.org/drawingml/2006/table">
            <a:tbl>
              <a:tblPr/>
              <a:tblGrid>
                <a:gridCol w="1093787"/>
                <a:gridCol w="5632450"/>
                <a:gridCol w="1503363"/>
              </a:tblGrid>
              <a:tr h="64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Names of the Tasks</a:t>
                      </a:r>
                      <a:endParaRPr kumimoji="0" lang="en-GB" sz="1800" b="1" i="0" u="none" strike="noStrike" cap="none" normalizeH="0" baseline="0" smtClean="0">
                        <a:ln>
                          <a:noFill/>
                        </a:ln>
                        <a:solidFill>
                          <a:schemeClr val="tx1"/>
                        </a:solidFill>
                        <a:effectLst/>
                        <a:latin typeface="Arial"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Arial" charset="0"/>
                        </a:rPr>
                        <a:t>Time Period [months]</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0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Task 6.1</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Characterization of active and passive </a:t>
                      </a:r>
                      <a:r>
                        <a:rPr kumimoji="0" lang="en-GB" sz="1800" b="0" i="0" u="none" strike="noStrike" cap="none" normalizeH="0" baseline="0" dirty="0" err="1" smtClean="0">
                          <a:ln>
                            <a:noFill/>
                          </a:ln>
                          <a:solidFill>
                            <a:schemeClr val="tx1"/>
                          </a:solidFill>
                          <a:effectLst/>
                          <a:latin typeface="Arial" charset="0"/>
                          <a:cs typeface="Arial" charset="0"/>
                        </a:rPr>
                        <a:t>plasmonic</a:t>
                      </a:r>
                      <a:r>
                        <a:rPr kumimoji="0" lang="en-GB" sz="1800" b="0" i="0" u="none" strike="noStrike" cap="none" normalizeH="0" baseline="0" dirty="0" smtClean="0">
                          <a:ln>
                            <a:noFill/>
                          </a:ln>
                          <a:solidFill>
                            <a:schemeClr val="tx1"/>
                          </a:solidFill>
                          <a:effectLst/>
                          <a:latin typeface="Arial" charset="0"/>
                          <a:cs typeface="Arial" charset="0"/>
                        </a:rPr>
                        <a:t> devices</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7 – 33</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0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Task 6.2</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Assembly and packaging of </a:t>
                      </a:r>
                      <a:r>
                        <a:rPr kumimoji="0" lang="en-GB" sz="1800" b="0" i="0" u="none" strike="noStrike" cap="none" normalizeH="0" baseline="0" dirty="0" err="1" smtClean="0">
                          <a:ln>
                            <a:noFill/>
                          </a:ln>
                          <a:solidFill>
                            <a:schemeClr val="tx1"/>
                          </a:solidFill>
                          <a:effectLst/>
                          <a:latin typeface="Arial" charset="0"/>
                          <a:cs typeface="Arial" charset="0"/>
                        </a:rPr>
                        <a:t>plasmonic</a:t>
                      </a:r>
                      <a:r>
                        <a:rPr kumimoji="0" lang="en-GB" sz="1800" b="0" i="0" u="none" strike="noStrike" cap="none" normalizeH="0" baseline="0" dirty="0" smtClean="0">
                          <a:ln>
                            <a:noFill/>
                          </a:ln>
                          <a:solidFill>
                            <a:schemeClr val="tx1"/>
                          </a:solidFill>
                          <a:effectLst/>
                          <a:latin typeface="Arial" charset="0"/>
                          <a:cs typeface="Arial" charset="0"/>
                        </a:rPr>
                        <a:t> devices into System in Package</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30 – 36</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0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cs typeface="Arial" charset="0"/>
                        </a:rPr>
                        <a:t>Task 6.3</a:t>
                      </a:r>
                      <a:endParaRPr kumimoji="0" lang="en-GB" sz="1800" b="0" i="0" u="none" strike="noStrike" cap="none" normalizeH="0" baseline="0" dirty="0" smtClean="0">
                        <a:ln>
                          <a:noFill/>
                        </a:ln>
                        <a:solidFill>
                          <a:schemeClr val="tx1"/>
                        </a:solidFill>
                        <a:effectLst/>
                        <a:latin typeface="Arial"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chemeClr val="tx1"/>
                          </a:solidFill>
                          <a:effectLst/>
                          <a:latin typeface="Arial" charset="0"/>
                          <a:cs typeface="Arial" charset="0"/>
                        </a:rPr>
                        <a:t>Plasmonic</a:t>
                      </a:r>
                      <a:r>
                        <a:rPr kumimoji="0" lang="en-GB" sz="1800" b="0" i="0" u="none" strike="noStrike" cap="none" normalizeH="0" baseline="0" dirty="0" smtClean="0">
                          <a:ln>
                            <a:noFill/>
                          </a:ln>
                          <a:solidFill>
                            <a:schemeClr val="tx1"/>
                          </a:solidFill>
                          <a:effectLst/>
                          <a:latin typeface="Arial" charset="0"/>
                          <a:cs typeface="Arial" charset="0"/>
                        </a:rPr>
                        <a:t> chip to chip interconnect prototype testing and evaluation</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32 – </a:t>
                      </a:r>
                      <a:r>
                        <a:rPr kumimoji="0" lang="en-GB" sz="1800" b="0" i="0" u="none" strike="noStrike" cap="none" normalizeH="0" baseline="0" dirty="0" smtClean="0">
                          <a:ln>
                            <a:noFill/>
                          </a:ln>
                          <a:solidFill>
                            <a:schemeClr val="tx1"/>
                          </a:solidFill>
                          <a:effectLst/>
                          <a:latin typeface="Arial" charset="0"/>
                          <a:cs typeface="Arial" charset="0"/>
                          <a:sym typeface="Wingdings" panose="05000000000000000000" pitchFamily="2" charset="2"/>
                        </a:rPr>
                        <a:t>45</a:t>
                      </a:r>
                      <a:endParaRPr kumimoji="0" lang="en-GB" sz="1800" b="0" i="0" u="none" strike="noStrike" cap="none" normalizeH="0" baseline="0" dirty="0" smtClean="0">
                        <a:ln>
                          <a:noFill/>
                        </a:ln>
                        <a:solidFill>
                          <a:schemeClr val="tx1"/>
                        </a:solidFill>
                        <a:effectLst/>
                        <a:latin typeface="Arial"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0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Task 6.4</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System-in-Package integration and characterization</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22 – </a:t>
                      </a:r>
                      <a:r>
                        <a:rPr kumimoji="0" lang="en-GB" sz="1800" b="0" i="0" u="none" strike="noStrike" cap="none" normalizeH="0" baseline="0" dirty="0" smtClean="0">
                          <a:ln>
                            <a:noFill/>
                          </a:ln>
                          <a:solidFill>
                            <a:schemeClr val="tx1"/>
                          </a:solidFill>
                          <a:effectLst/>
                          <a:latin typeface="Arial" charset="0"/>
                          <a:cs typeface="Arial" charset="0"/>
                          <a:sym typeface="Wingdings" panose="05000000000000000000" pitchFamily="2" charset="2"/>
                        </a:rPr>
                        <a:t>45</a:t>
                      </a:r>
                      <a:endParaRPr kumimoji="0" lang="en-GB" sz="1800" b="0" i="0" u="none" strike="noStrike" cap="none" normalizeH="0" baseline="0" dirty="0" smtClean="0">
                        <a:ln>
                          <a:noFill/>
                        </a:ln>
                        <a:solidFill>
                          <a:schemeClr val="tx1"/>
                        </a:solidFill>
                        <a:effectLst/>
                        <a:latin typeface="Arial"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0504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smtClean="0"/>
              <a:t>Milestones</a:t>
            </a:r>
            <a:endParaRPr lang="el-GR" sz="3200" smtClean="0"/>
          </a:p>
        </p:txBody>
      </p:sp>
      <p:graphicFrame>
        <p:nvGraphicFramePr>
          <p:cNvPr id="29791" name="Group 95"/>
          <p:cNvGraphicFramePr>
            <a:graphicFrameLocks noGrp="1"/>
          </p:cNvGraphicFramePr>
          <p:nvPr>
            <p:ph idx="1"/>
            <p:extLst>
              <p:ext uri="{D42A27DB-BD31-4B8C-83A1-F6EECF244321}">
                <p14:modId xmlns:p14="http://schemas.microsoft.com/office/powerpoint/2010/main" val="3410021821"/>
              </p:ext>
            </p:extLst>
          </p:nvPr>
        </p:nvGraphicFramePr>
        <p:xfrm>
          <a:off x="395288" y="1341438"/>
          <a:ext cx="8424862" cy="4618136"/>
        </p:xfrm>
        <a:graphic>
          <a:graphicData uri="http://schemas.openxmlformats.org/drawingml/2006/table">
            <a:tbl>
              <a:tblPr/>
              <a:tblGrid>
                <a:gridCol w="793750"/>
                <a:gridCol w="5634037"/>
                <a:gridCol w="884238"/>
                <a:gridCol w="1112837"/>
              </a:tblGrid>
              <a:tr h="3713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Names of the Milestones</a:t>
                      </a:r>
                      <a:endParaRPr kumimoji="0" lang="en-GB" sz="1800" b="1" i="0" u="none" strike="noStrike" cap="none" normalizeH="0" baseline="0" smtClean="0">
                        <a:ln>
                          <a:noFill/>
                        </a:ln>
                        <a:solidFill>
                          <a:schemeClr val="tx1"/>
                        </a:solidFill>
                        <a:effectLst/>
                        <a:latin typeface="Arial" charset="0"/>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Month</a:t>
                      </a:r>
                      <a:endParaRPr kumimoji="0" lang="en-GB" sz="1800" b="1" i="0" u="none" strike="noStrike" cap="none" normalizeH="0" baseline="0" smtClean="0">
                        <a:ln>
                          <a:noFill/>
                        </a:ln>
                        <a:solidFill>
                          <a:schemeClr val="tx1"/>
                        </a:solidFill>
                        <a:effectLst/>
                        <a:latin typeface="Arial" charset="0"/>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Partner</a:t>
                      </a:r>
                      <a:endParaRPr kumimoji="0" lang="en-GB" sz="1800" b="1" i="0" u="none" strike="noStrike" cap="none" normalizeH="0" baseline="0" smtClean="0">
                        <a:ln>
                          <a:noFill/>
                        </a:ln>
                        <a:solidFill>
                          <a:schemeClr val="tx1"/>
                        </a:solidFill>
                        <a:effectLst/>
                        <a:latin typeface="Arial" charset="0"/>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MS37</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sz="1800" b="0" i="0" u="none" strike="noStrike" cap="none" normalizeH="0" baseline="0" dirty="0" err="1" smtClean="0">
                          <a:ln>
                            <a:noFill/>
                          </a:ln>
                          <a:solidFill>
                            <a:schemeClr val="tx1"/>
                          </a:solidFill>
                          <a:effectLst/>
                          <a:latin typeface="Arial" charset="0"/>
                          <a:cs typeface="Arial" charset="0"/>
                        </a:rPr>
                        <a:t>Plasmonic</a:t>
                      </a:r>
                      <a:r>
                        <a:rPr kumimoji="0" lang="en-GB" sz="1800" b="0" i="0" u="none" strike="noStrike" cap="none" normalizeH="0" baseline="0" dirty="0" smtClean="0">
                          <a:ln>
                            <a:noFill/>
                          </a:ln>
                          <a:solidFill>
                            <a:schemeClr val="tx1"/>
                          </a:solidFill>
                          <a:effectLst/>
                          <a:latin typeface="Arial" charset="0"/>
                          <a:cs typeface="Arial" charset="0"/>
                        </a:rPr>
                        <a:t> active device characterization results</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12</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KIT</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30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MS38</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sz="1800" b="0" i="0" u="none" strike="noStrike" cap="none" normalizeH="0" baseline="0" dirty="0" err="1" smtClean="0">
                          <a:ln>
                            <a:noFill/>
                          </a:ln>
                          <a:solidFill>
                            <a:schemeClr val="tx1"/>
                          </a:solidFill>
                          <a:effectLst/>
                          <a:latin typeface="Arial" charset="0"/>
                          <a:cs typeface="Arial" charset="0"/>
                        </a:rPr>
                        <a:t>Plasmonic</a:t>
                      </a:r>
                      <a:r>
                        <a:rPr kumimoji="0" lang="en-GB" sz="1800" b="0" i="0" u="none" strike="noStrike" cap="none" normalizeH="0" baseline="0" dirty="0" smtClean="0">
                          <a:ln>
                            <a:noFill/>
                          </a:ln>
                          <a:solidFill>
                            <a:schemeClr val="tx1"/>
                          </a:solidFill>
                          <a:effectLst/>
                          <a:latin typeface="Arial" charset="0"/>
                          <a:cs typeface="Arial" charset="0"/>
                        </a:rPr>
                        <a:t> passive components characterization results with a 1dB coupling loss</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24</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KIT</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98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rPr>
                        <a:t>MS39</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rPr>
                        <a:t>Concept for system integration developed</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sym typeface="Wingdings" panose="05000000000000000000" pitchFamily="2" charset="2"/>
                        </a:rPr>
                        <a:t>40</a:t>
                      </a:r>
                      <a:endParaRPr kumimoji="0" lang="en-GB" sz="1800" b="0" i="0" u="none" strike="noStrike" kern="1200" cap="none" normalizeH="0" baseline="0" dirty="0" smtClean="0">
                        <a:ln>
                          <a:noFill/>
                        </a:ln>
                        <a:solidFill>
                          <a:schemeClr val="tx1"/>
                        </a:solidFill>
                        <a:effectLst/>
                        <a:latin typeface="Arial" charset="0"/>
                        <a:ea typeface="+mn-ea"/>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rPr>
                        <a:t>AIT</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98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rPr>
                        <a:t>MS40</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rPr>
                        <a:t>Individual </a:t>
                      </a:r>
                      <a:r>
                        <a:rPr kumimoji="0" lang="en-GB" sz="1800" b="0" i="0" u="none" strike="noStrike" kern="1200" cap="none" normalizeH="0" baseline="0" dirty="0" err="1" smtClean="0">
                          <a:ln>
                            <a:noFill/>
                          </a:ln>
                          <a:solidFill>
                            <a:schemeClr val="tx1"/>
                          </a:solidFill>
                          <a:effectLst/>
                          <a:latin typeface="Arial" charset="0"/>
                          <a:ea typeface="+mn-ea"/>
                          <a:cs typeface="Arial" charset="0"/>
                        </a:rPr>
                        <a:t>plasmonic</a:t>
                      </a:r>
                      <a:r>
                        <a:rPr kumimoji="0" lang="en-GB" sz="1800" b="0" i="0" u="none" strike="noStrike" kern="1200" cap="none" normalizeH="0" baseline="0" dirty="0" smtClean="0">
                          <a:ln>
                            <a:noFill/>
                          </a:ln>
                          <a:solidFill>
                            <a:schemeClr val="tx1"/>
                          </a:solidFill>
                          <a:effectLst/>
                          <a:latin typeface="Arial" charset="0"/>
                          <a:ea typeface="+mn-ea"/>
                          <a:cs typeface="Arial" charset="0"/>
                        </a:rPr>
                        <a:t> devices </a:t>
                      </a:r>
                      <a:r>
                        <a:rPr kumimoji="0" lang="en-GB" sz="1800" b="0" i="0" u="none" strike="noStrike" kern="1200" cap="none" normalizeH="0" baseline="0" dirty="0" err="1" smtClean="0">
                          <a:ln>
                            <a:noFill/>
                          </a:ln>
                          <a:solidFill>
                            <a:schemeClr val="tx1"/>
                          </a:solidFill>
                          <a:effectLst/>
                          <a:latin typeface="Arial" charset="0"/>
                          <a:ea typeface="+mn-ea"/>
                          <a:cs typeface="Arial" charset="0"/>
                        </a:rPr>
                        <a:t>characteriaztion</a:t>
                      </a:r>
                      <a:r>
                        <a:rPr kumimoji="0" lang="en-GB" sz="1800" b="0" i="0" u="none" strike="noStrike" kern="1200" cap="none" normalizeH="0" baseline="0" dirty="0" smtClean="0">
                          <a:ln>
                            <a:noFill/>
                          </a:ln>
                          <a:solidFill>
                            <a:schemeClr val="tx1"/>
                          </a:solidFill>
                          <a:effectLst/>
                          <a:latin typeface="Arial" charset="0"/>
                          <a:ea typeface="+mn-ea"/>
                          <a:cs typeface="Arial" charset="0"/>
                        </a:rPr>
                        <a:t>, testing and evaluation</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sym typeface="Wingdings" panose="05000000000000000000" pitchFamily="2" charset="2"/>
                        </a:rPr>
                        <a:t>39</a:t>
                      </a:r>
                      <a:endParaRPr kumimoji="0" lang="en-GB" sz="1800" b="0" i="0" u="none" strike="noStrike" kern="1200" cap="none" normalizeH="0" baseline="0" dirty="0" smtClean="0">
                        <a:ln>
                          <a:noFill/>
                        </a:ln>
                        <a:solidFill>
                          <a:schemeClr val="tx1"/>
                        </a:solidFill>
                        <a:effectLst/>
                        <a:latin typeface="Arial" charset="0"/>
                        <a:ea typeface="+mn-ea"/>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rPr>
                        <a:t>TU/e</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98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1"/>
                          </a:solidFill>
                          <a:effectLst/>
                          <a:latin typeface="Arial" charset="0"/>
                          <a:ea typeface="+mn-ea"/>
                          <a:cs typeface="Arial" charset="0"/>
                        </a:rPr>
                        <a:t>MS41</a:t>
                      </a:r>
                      <a:endParaRPr kumimoji="0" lang="en-GB" sz="1800" b="0" i="0" u="none" strike="noStrike" kern="1200" cap="none" normalizeH="0" baseline="0" dirty="0" smtClean="0">
                        <a:ln>
                          <a:noFill/>
                        </a:ln>
                        <a:solidFill>
                          <a:schemeClr val="tx1"/>
                        </a:solidFill>
                        <a:effectLst/>
                        <a:latin typeface="Arial" charset="0"/>
                        <a:ea typeface="+mn-ea"/>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rPr>
                        <a:t>Chip to chip interconnect characterization</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sym typeface="Wingdings" panose="05000000000000000000" pitchFamily="2" charset="2"/>
                        </a:rPr>
                        <a:t>42</a:t>
                      </a:r>
                      <a:endParaRPr kumimoji="0" lang="en-GB" sz="1800" b="0" i="0" u="none" strike="noStrike" kern="1200" cap="none" normalizeH="0" baseline="0" dirty="0" smtClean="0">
                        <a:ln>
                          <a:noFill/>
                        </a:ln>
                        <a:solidFill>
                          <a:schemeClr val="tx1"/>
                        </a:solidFill>
                        <a:effectLst/>
                        <a:latin typeface="Arial" charset="0"/>
                        <a:ea typeface="+mn-ea"/>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rPr>
                        <a:t>ST </a:t>
                      </a:r>
                      <a:r>
                        <a:rPr kumimoji="0" lang="en-GB" sz="1800" b="0" i="0" u="none" strike="noStrike" kern="1200" cap="none" normalizeH="0" baseline="0" dirty="0" smtClean="0">
                          <a:ln>
                            <a:noFill/>
                          </a:ln>
                          <a:solidFill>
                            <a:schemeClr val="tx1"/>
                          </a:solidFill>
                          <a:effectLst/>
                          <a:latin typeface="Arial" charset="0"/>
                          <a:ea typeface="+mn-ea"/>
                          <a:cs typeface="Arial" charset="0"/>
                          <a:sym typeface="Wingdings" panose="05000000000000000000" pitchFamily="2"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sym typeface="Wingdings" panose="05000000000000000000" pitchFamily="2" charset="2"/>
                        </a:rPr>
                        <a:t>ETH</a:t>
                      </a:r>
                      <a:endParaRPr kumimoji="0" lang="en-GB" sz="1800" b="0" i="0" u="none" strike="noStrike" kern="1200" cap="none" normalizeH="0" baseline="0" dirty="0" smtClean="0">
                        <a:ln>
                          <a:noFill/>
                        </a:ln>
                        <a:solidFill>
                          <a:schemeClr val="tx1"/>
                        </a:solidFill>
                        <a:effectLst/>
                        <a:latin typeface="Arial" charset="0"/>
                        <a:ea typeface="+mn-ea"/>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98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1"/>
                          </a:solidFill>
                          <a:effectLst/>
                          <a:latin typeface="Arial" charset="0"/>
                          <a:ea typeface="+mn-ea"/>
                          <a:cs typeface="Arial" charset="0"/>
                        </a:rPr>
                        <a:t>MS42</a:t>
                      </a:r>
                      <a:endParaRPr kumimoji="0" lang="en-GB" sz="1800" b="0" i="0" u="none" strike="noStrike" kern="1200" cap="none" normalizeH="0" baseline="0" dirty="0" smtClean="0">
                        <a:ln>
                          <a:noFill/>
                        </a:ln>
                        <a:solidFill>
                          <a:schemeClr val="tx1"/>
                        </a:solidFill>
                        <a:effectLst/>
                        <a:latin typeface="Arial" charset="0"/>
                        <a:ea typeface="+mn-ea"/>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sz="1800" b="0" i="0" u="none" strike="noStrike" kern="1200" cap="none" normalizeH="0" baseline="0" dirty="0" err="1" smtClean="0">
                          <a:ln>
                            <a:noFill/>
                          </a:ln>
                          <a:solidFill>
                            <a:schemeClr val="tx1"/>
                          </a:solidFill>
                          <a:effectLst/>
                          <a:latin typeface="Arial" charset="0"/>
                          <a:ea typeface="+mn-ea"/>
                          <a:cs typeface="Arial" charset="0"/>
                        </a:rPr>
                        <a:t>Plasmonic</a:t>
                      </a:r>
                      <a:r>
                        <a:rPr kumimoji="0" lang="en-GB" sz="1800" b="0" i="0" u="none" strike="noStrike" kern="1200" cap="none" normalizeH="0" baseline="0" dirty="0" smtClean="0">
                          <a:ln>
                            <a:noFill/>
                          </a:ln>
                          <a:solidFill>
                            <a:schemeClr val="tx1"/>
                          </a:solidFill>
                          <a:effectLst/>
                          <a:latin typeface="Arial" charset="0"/>
                          <a:ea typeface="+mn-ea"/>
                          <a:cs typeface="Arial" charset="0"/>
                        </a:rPr>
                        <a:t> components integration to demonstrate chip-to-chip interconnect</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sym typeface="Wingdings" panose="05000000000000000000" pitchFamily="2" charset="2"/>
                        </a:rPr>
                        <a:t>42</a:t>
                      </a:r>
                      <a:endParaRPr kumimoji="0" lang="en-GB" sz="1800" b="0" i="0" u="none" strike="noStrike" kern="1200" cap="none" normalizeH="0" baseline="0" dirty="0" smtClean="0">
                        <a:ln>
                          <a:noFill/>
                        </a:ln>
                        <a:solidFill>
                          <a:schemeClr val="tx1"/>
                        </a:solidFill>
                        <a:effectLst/>
                        <a:latin typeface="Arial" charset="0"/>
                        <a:ea typeface="+mn-ea"/>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rPr>
                        <a:t>AIT /</a:t>
                      </a:r>
                      <a:endParaRPr kumimoji="0" lang="en-GB" sz="1800" b="0" i="0" u="none" strike="noStrike" kern="1200" cap="none" normalizeH="0" baseline="0" dirty="0" smtClean="0">
                        <a:ln>
                          <a:noFill/>
                        </a:ln>
                        <a:solidFill>
                          <a:schemeClr val="tx1"/>
                        </a:solidFill>
                        <a:effectLst/>
                        <a:latin typeface="Arial" charset="0"/>
                        <a:ea typeface="+mn-ea"/>
                        <a:cs typeface="Arial" charset="0"/>
                        <a:sym typeface="Wingdings" panose="05000000000000000000" pitchFamily="2" charset="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sym typeface="Wingdings" panose="05000000000000000000" pitchFamily="2" charset="2"/>
                        </a:rPr>
                        <a:t>ETH</a:t>
                      </a:r>
                      <a:endParaRPr kumimoji="0" lang="en-GB" sz="1800" b="0" i="0" u="none" strike="noStrike" kern="1200" cap="none" normalizeH="0" baseline="0" dirty="0" smtClean="0">
                        <a:ln>
                          <a:noFill/>
                        </a:ln>
                        <a:solidFill>
                          <a:schemeClr val="tx1"/>
                        </a:solidFill>
                        <a:effectLst/>
                        <a:latin typeface="Arial" charset="0"/>
                        <a:ea typeface="+mn-ea"/>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98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rPr>
                        <a:t>MS43</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sz="1800" b="0" i="0" u="none" strike="noStrike" kern="1200" cap="none" normalizeH="0" baseline="0" dirty="0" err="1" smtClean="0">
                          <a:ln>
                            <a:noFill/>
                          </a:ln>
                          <a:solidFill>
                            <a:schemeClr val="tx1"/>
                          </a:solidFill>
                          <a:effectLst/>
                          <a:latin typeface="Arial" charset="0"/>
                          <a:ea typeface="+mn-ea"/>
                          <a:cs typeface="Arial" charset="0"/>
                        </a:rPr>
                        <a:t>Plasmonic</a:t>
                      </a:r>
                      <a:r>
                        <a:rPr kumimoji="0" lang="en-GB" sz="1800" b="0" i="0" u="none" strike="noStrike" kern="1200" cap="none" normalizeH="0" baseline="0" dirty="0" smtClean="0">
                          <a:ln>
                            <a:noFill/>
                          </a:ln>
                          <a:solidFill>
                            <a:schemeClr val="tx1"/>
                          </a:solidFill>
                          <a:effectLst/>
                          <a:latin typeface="Arial" charset="0"/>
                          <a:ea typeface="+mn-ea"/>
                          <a:cs typeface="Arial" charset="0"/>
                        </a:rPr>
                        <a:t> chip to chip interconnect prototype testing and evaluation</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sym typeface="Wingdings" panose="05000000000000000000" pitchFamily="2" charset="2"/>
                        </a:rPr>
                        <a:t>45</a:t>
                      </a:r>
                      <a:endParaRPr kumimoji="0" lang="en-GB" sz="1800" b="0" i="0" u="none" strike="noStrike" kern="1200" cap="none" normalizeH="0" baseline="0" dirty="0" smtClean="0">
                        <a:ln>
                          <a:noFill/>
                        </a:ln>
                        <a:solidFill>
                          <a:schemeClr val="tx1"/>
                        </a:solidFill>
                        <a:effectLst/>
                        <a:latin typeface="Arial" charset="0"/>
                        <a:ea typeface="+mn-ea"/>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rPr>
                        <a:t>ST </a:t>
                      </a:r>
                      <a:r>
                        <a:rPr kumimoji="0" lang="en-GB" sz="1800" b="0" i="0" u="none" strike="noStrike" kern="1200" cap="none" normalizeH="0" baseline="0" dirty="0" smtClean="0">
                          <a:ln>
                            <a:noFill/>
                          </a:ln>
                          <a:solidFill>
                            <a:schemeClr val="tx1"/>
                          </a:solidFill>
                          <a:effectLst/>
                          <a:latin typeface="Arial" charset="0"/>
                          <a:ea typeface="+mn-ea"/>
                          <a:cs typeface="Arial" charset="0"/>
                          <a:sym typeface="Wingdings" panose="05000000000000000000" pitchFamily="2" charset="2"/>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smtClean="0">
                          <a:ln>
                            <a:noFill/>
                          </a:ln>
                          <a:solidFill>
                            <a:schemeClr val="tx1"/>
                          </a:solidFill>
                          <a:effectLst/>
                          <a:latin typeface="Arial" charset="0"/>
                          <a:ea typeface="+mn-ea"/>
                          <a:cs typeface="Arial" charset="0"/>
                          <a:sym typeface="Wingdings" panose="05000000000000000000" pitchFamily="2" charset="2"/>
                        </a:rPr>
                        <a:t>ETH</a:t>
                      </a:r>
                      <a:endParaRPr kumimoji="0" lang="en-GB" sz="1800" b="0" i="0" u="none" strike="noStrike" kern="1200" cap="none" normalizeH="0" baseline="0" dirty="0" smtClean="0">
                        <a:ln>
                          <a:noFill/>
                        </a:ln>
                        <a:solidFill>
                          <a:schemeClr val="tx1"/>
                        </a:solidFill>
                        <a:effectLst/>
                        <a:latin typeface="Arial" charset="0"/>
                        <a:ea typeface="+mn-ea"/>
                        <a:cs typeface="Arial" charset="0"/>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bl>
          </a:graphicData>
        </a:graphic>
      </p:graphicFrame>
    </p:spTree>
    <p:extLst>
      <p:ext uri="{BB962C8B-B14F-4D97-AF65-F5344CB8AC3E}">
        <p14:creationId xmlns:p14="http://schemas.microsoft.com/office/powerpoint/2010/main" val="97981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200" smtClean="0"/>
              <a:t>Deliverables</a:t>
            </a:r>
            <a:endParaRPr lang="el-GR" sz="3200" smtClean="0"/>
          </a:p>
        </p:txBody>
      </p:sp>
      <p:graphicFrame>
        <p:nvGraphicFramePr>
          <p:cNvPr id="31833" name="Group 89"/>
          <p:cNvGraphicFramePr>
            <a:graphicFrameLocks noGrp="1"/>
          </p:cNvGraphicFramePr>
          <p:nvPr>
            <p:ph idx="1"/>
            <p:extLst>
              <p:ext uri="{D42A27DB-BD31-4B8C-83A1-F6EECF244321}">
                <p14:modId xmlns:p14="http://schemas.microsoft.com/office/powerpoint/2010/main" val="60371080"/>
              </p:ext>
            </p:extLst>
          </p:nvPr>
        </p:nvGraphicFramePr>
        <p:xfrm>
          <a:off x="323850" y="1412875"/>
          <a:ext cx="8424863" cy="2821933"/>
        </p:xfrm>
        <a:graphic>
          <a:graphicData uri="http://schemas.openxmlformats.org/drawingml/2006/table">
            <a:tbl>
              <a:tblPr/>
              <a:tblGrid>
                <a:gridCol w="793750"/>
                <a:gridCol w="5634038"/>
                <a:gridCol w="884237"/>
                <a:gridCol w="1112838"/>
              </a:tblGrid>
              <a:tr h="37140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Names of the Deliverables</a:t>
                      </a:r>
                      <a:endParaRPr kumimoji="0" lang="en-GB" sz="1800" b="1" i="0" u="none" strike="noStrike" cap="none" normalizeH="0" baseline="0" smtClean="0">
                        <a:ln>
                          <a:noFill/>
                        </a:ln>
                        <a:solidFill>
                          <a:schemeClr val="tx1"/>
                        </a:solidFill>
                        <a:effectLst/>
                        <a:latin typeface="Arial" charset="0"/>
                        <a:cs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Month</a:t>
                      </a:r>
                      <a:endParaRPr kumimoji="0" lang="en-GB" sz="1800" b="1" i="0" u="none" strike="noStrike" cap="none" normalizeH="0" baseline="0" smtClean="0">
                        <a:ln>
                          <a:noFill/>
                        </a:ln>
                        <a:solidFill>
                          <a:schemeClr val="tx1"/>
                        </a:solidFill>
                        <a:effectLst/>
                        <a:latin typeface="Arial" charset="0"/>
                        <a:cs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Arial" charset="0"/>
                          <a:cs typeface="Arial" charset="0"/>
                        </a:rPr>
                        <a:t>Partner</a:t>
                      </a:r>
                      <a:endParaRPr kumimoji="0" lang="en-GB" sz="1800" b="1" i="0" u="none" strike="noStrike" cap="none" normalizeH="0" baseline="0" smtClean="0">
                        <a:ln>
                          <a:noFill/>
                        </a:ln>
                        <a:solidFill>
                          <a:schemeClr val="tx1"/>
                        </a:solidFill>
                        <a:effectLst/>
                        <a:latin typeface="Arial" charset="0"/>
                        <a:cs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4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D6.1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sz="1800" b="0" i="0" u="none" strike="noStrike" cap="none" normalizeH="0" baseline="0" dirty="0" smtClean="0">
                          <a:ln>
                            <a:noFill/>
                          </a:ln>
                          <a:solidFill>
                            <a:schemeClr val="tx1"/>
                          </a:solidFill>
                          <a:effectLst/>
                          <a:latin typeface="Arial" charset="0"/>
                          <a:cs typeface="Arial" charset="0"/>
                        </a:rPr>
                        <a:t>Report on characterization results of all </a:t>
                      </a:r>
                      <a:r>
                        <a:rPr kumimoji="0" lang="en-GB" sz="1800" b="0" i="0" u="none" strike="noStrike" cap="none" normalizeH="0" baseline="0" dirty="0" err="1" smtClean="0">
                          <a:ln>
                            <a:noFill/>
                          </a:ln>
                          <a:solidFill>
                            <a:schemeClr val="tx1"/>
                          </a:solidFill>
                          <a:effectLst/>
                          <a:latin typeface="Arial" charset="0"/>
                          <a:cs typeface="Arial" charset="0"/>
                        </a:rPr>
                        <a:t>plasmonic</a:t>
                      </a:r>
                      <a:r>
                        <a:rPr kumimoji="0" lang="en-GB" sz="1800" b="0" i="0" u="none" strike="noStrike" cap="none" normalizeH="0" baseline="0" dirty="0" smtClean="0">
                          <a:ln>
                            <a:noFill/>
                          </a:ln>
                          <a:solidFill>
                            <a:schemeClr val="tx1"/>
                          </a:solidFill>
                          <a:effectLst/>
                          <a:latin typeface="Arial" charset="0"/>
                          <a:cs typeface="Arial" charset="0"/>
                        </a:rPr>
                        <a:t> devices</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27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36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TU/e</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302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D6.2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sz="1800" b="0" i="0" u="none" strike="noStrike" cap="none" normalizeH="0" baseline="0" dirty="0" smtClean="0">
                          <a:ln>
                            <a:noFill/>
                          </a:ln>
                          <a:solidFill>
                            <a:schemeClr val="tx1"/>
                          </a:solidFill>
                          <a:effectLst/>
                          <a:latin typeface="Arial" charset="0"/>
                          <a:cs typeface="Arial" charset="0"/>
                        </a:rPr>
                        <a:t>Report on characterization results of all optical interface </a:t>
                      </a:r>
                      <a:r>
                        <a:rPr kumimoji="0" lang="en-GB" sz="1800" b="0" i="0" u="none" strike="noStrike" cap="none" normalizeH="0" baseline="0" dirty="0" err="1" smtClean="0">
                          <a:ln>
                            <a:noFill/>
                          </a:ln>
                          <a:solidFill>
                            <a:schemeClr val="tx1"/>
                          </a:solidFill>
                          <a:effectLst/>
                          <a:latin typeface="Arial" charset="0"/>
                          <a:cs typeface="Arial" charset="0"/>
                        </a:rPr>
                        <a:t>plasmonic</a:t>
                      </a:r>
                      <a:r>
                        <a:rPr kumimoji="0" lang="en-GB" sz="1800" b="0" i="0" u="none" strike="noStrike" cap="none" normalizeH="0" baseline="0" dirty="0" smtClean="0">
                          <a:ln>
                            <a:noFill/>
                          </a:ln>
                          <a:solidFill>
                            <a:schemeClr val="tx1"/>
                          </a:solidFill>
                          <a:effectLst/>
                          <a:latin typeface="Arial" charset="0"/>
                          <a:cs typeface="Arial" charset="0"/>
                        </a:rPr>
                        <a:t> passive components</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27</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KIT</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99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D6.3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0" fontAlgn="base" latinLnBrk="0" hangingPunct="0">
                        <a:lnSpc>
                          <a:spcPct val="80000"/>
                        </a:lnSpc>
                        <a:spcBef>
                          <a:spcPct val="25000"/>
                        </a:spcBef>
                        <a:spcAft>
                          <a:spcPct val="0"/>
                        </a:spcAft>
                        <a:buClrTx/>
                        <a:buSzTx/>
                        <a:buFont typeface="Wingdings" pitchFamily="2" charset="2"/>
                        <a:buNone/>
                        <a:tabLst/>
                      </a:pPr>
                      <a:r>
                        <a:rPr kumimoji="0" lang="en-GB" sz="1800" b="0" i="0" u="none" strike="noStrike" cap="none" normalizeH="0" baseline="0" dirty="0" smtClean="0">
                          <a:ln>
                            <a:noFill/>
                          </a:ln>
                          <a:solidFill>
                            <a:schemeClr val="tx1"/>
                          </a:solidFill>
                          <a:effectLst/>
                          <a:latin typeface="Arial" charset="0"/>
                          <a:cs typeface="Arial" charset="0"/>
                        </a:rPr>
                        <a:t>Report on chip to chip interconnect characterization</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sym typeface="Wingdings" panose="05000000000000000000" pitchFamily="2" charset="2"/>
                        </a:rPr>
                        <a:t>45</a:t>
                      </a:r>
                      <a:endParaRPr kumimoji="0" lang="en-GB" sz="1800" b="0"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ST </a:t>
                      </a:r>
                      <a:r>
                        <a:rPr kumimoji="0" lang="en-GB" sz="1800" b="0" i="0" u="none" strike="noStrike" cap="none" normalizeH="0" baseline="0" dirty="0" smtClean="0">
                          <a:ln>
                            <a:noFill/>
                          </a:ln>
                          <a:solidFill>
                            <a:schemeClr val="tx1"/>
                          </a:solidFill>
                          <a:effectLst/>
                          <a:latin typeface="Arial" charset="0"/>
                          <a:cs typeface="Arial" charset="0"/>
                          <a:sym typeface="Wingdings" panose="05000000000000000000" pitchFamily="2" charset="2"/>
                        </a:rPr>
                        <a:t> </a:t>
                      </a:r>
                      <a:r>
                        <a:rPr kumimoji="0" lang="en-GB" sz="1800" b="0" i="0" u="none" strike="noStrike" cap="none" normalizeH="0" baseline="0" dirty="0" smtClean="0">
                          <a:ln>
                            <a:noFill/>
                          </a:ln>
                          <a:solidFill>
                            <a:schemeClr val="tx1"/>
                          </a:solidFill>
                          <a:effectLst/>
                          <a:latin typeface="Arial" charset="0"/>
                          <a:cs typeface="Arial" charset="0"/>
                        </a:rPr>
                        <a:t>ETH</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6400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D6.4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Report on </a:t>
                      </a:r>
                      <a:r>
                        <a:rPr kumimoji="0" lang="en-GB" sz="1800" b="0" i="0" u="none" strike="noStrike" cap="none" normalizeH="0" baseline="0" dirty="0" err="1" smtClean="0">
                          <a:ln>
                            <a:noFill/>
                          </a:ln>
                          <a:solidFill>
                            <a:schemeClr val="tx1"/>
                          </a:solidFill>
                          <a:effectLst/>
                          <a:latin typeface="Arial" charset="0"/>
                          <a:cs typeface="Arial" charset="0"/>
                        </a:rPr>
                        <a:t>plasmonic</a:t>
                      </a:r>
                      <a:r>
                        <a:rPr kumimoji="0" lang="en-GB" sz="1800" b="0" i="0" u="none" strike="noStrike" cap="none" normalizeH="0" baseline="0" dirty="0" smtClean="0">
                          <a:ln>
                            <a:noFill/>
                          </a:ln>
                          <a:solidFill>
                            <a:schemeClr val="tx1"/>
                          </a:solidFill>
                          <a:effectLst/>
                          <a:latin typeface="Arial" charset="0"/>
                          <a:cs typeface="Arial" charset="0"/>
                        </a:rPr>
                        <a:t> chip-to-chip interconnect prototype testing and evaluation</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sym typeface="Wingdings" panose="05000000000000000000" pitchFamily="2" charset="2"/>
                        </a:rPr>
                        <a:t>45</a:t>
                      </a:r>
                      <a:endParaRPr kumimoji="0" lang="en-GB" sz="1800" b="0"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Arial" charset="0"/>
                        </a:rPr>
                        <a:t>AIT </a:t>
                      </a:r>
                      <a:r>
                        <a:rPr kumimoji="0" lang="en-GB" sz="1800" b="0" i="0" u="none" strike="noStrike" cap="none" normalizeH="0" baseline="0" dirty="0" smtClean="0">
                          <a:ln>
                            <a:noFill/>
                          </a:ln>
                          <a:solidFill>
                            <a:schemeClr val="tx1"/>
                          </a:solidFill>
                          <a:effectLst/>
                          <a:latin typeface="Arial" charset="0"/>
                          <a:cs typeface="Arial" charset="0"/>
                          <a:sym typeface="Wingdings" panose="05000000000000000000" pitchFamily="2" charset="2"/>
                        </a:rPr>
                        <a:t>/ ETH</a:t>
                      </a:r>
                      <a:endParaRPr kumimoji="0" lang="en-GB" sz="1800" b="0" i="0" u="none" strike="noStrike" cap="none" normalizeH="0" baseline="0" dirty="0" smtClean="0">
                        <a:ln>
                          <a:noFill/>
                        </a:ln>
                        <a:solidFill>
                          <a:schemeClr val="tx1"/>
                        </a:solidFill>
                        <a:effectLst/>
                        <a:latin typeface="Arial" charset="0"/>
                        <a:cs typeface="Arial"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bl>
          </a:graphicData>
        </a:graphic>
      </p:graphicFrame>
    </p:spTree>
    <p:extLst>
      <p:ext uri="{BB962C8B-B14F-4D97-AF65-F5344CB8AC3E}">
        <p14:creationId xmlns:p14="http://schemas.microsoft.com/office/powerpoint/2010/main" val="2050406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email">
            <a:extLst>
              <a:ext uri="{28A0092B-C50C-407E-A947-70E740481C1C}">
                <a14:useLocalDpi xmlns:a14="http://schemas.microsoft.com/office/drawing/2010/main" val="0"/>
              </a:ext>
            </a:extLst>
          </a:blip>
          <a:srcRect t="6402"/>
          <a:stretch/>
        </p:blipFill>
        <p:spPr>
          <a:xfrm>
            <a:off x="1763688" y="930318"/>
            <a:ext cx="6053549" cy="5453608"/>
          </a:xfrm>
          <a:prstGeom prst="rect">
            <a:avLst/>
          </a:prstGeom>
        </p:spPr>
      </p:pic>
      <p:sp>
        <p:nvSpPr>
          <p:cNvPr id="5" name="Rechteck 4"/>
          <p:cNvSpPr/>
          <p:nvPr/>
        </p:nvSpPr>
        <p:spPr bwMode="auto">
          <a:xfrm>
            <a:off x="4623273" y="926883"/>
            <a:ext cx="3074693" cy="165964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en-US" sz="2000" b="0" i="0" u="none" strike="noStrike" cap="none" normalizeH="0" baseline="0" smtClean="0">
              <a:ln>
                <a:noFill/>
              </a:ln>
              <a:solidFill>
                <a:schemeClr val="tx1"/>
              </a:solidFill>
              <a:effectLst/>
              <a:latin typeface="Arial" charset="0"/>
            </a:endParaRPr>
          </a:p>
        </p:txBody>
      </p:sp>
      <p:sp>
        <p:nvSpPr>
          <p:cNvPr id="7" name="Title 1"/>
          <p:cNvSpPr txBox="1">
            <a:spLocks/>
          </p:cNvSpPr>
          <p:nvPr/>
        </p:nvSpPr>
        <p:spPr bwMode="auto">
          <a:xfrm>
            <a:off x="179388" y="44624"/>
            <a:ext cx="7416800" cy="7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de-DE" dirty="0" smtClean="0">
                <a:solidFill>
                  <a:srgbClr val="002060"/>
                </a:solidFill>
              </a:rPr>
              <a:t>WP6 Vision </a:t>
            </a:r>
            <a:r>
              <a:rPr lang="de-DE" dirty="0" err="1" smtClean="0">
                <a:solidFill>
                  <a:srgbClr val="002060"/>
                </a:solidFill>
              </a:rPr>
              <a:t>of</a:t>
            </a:r>
            <a:r>
              <a:rPr lang="de-DE" dirty="0" smtClean="0">
                <a:solidFill>
                  <a:srgbClr val="002060"/>
                </a:solidFill>
              </a:rPr>
              <a:t> Plasmonic Interconnect</a:t>
            </a:r>
            <a:endParaRPr lang="en-US" dirty="0">
              <a:solidFill>
                <a:srgbClr val="002060"/>
              </a:solidFill>
            </a:endParaRPr>
          </a:p>
        </p:txBody>
      </p:sp>
      <p:grpSp>
        <p:nvGrpSpPr>
          <p:cNvPr id="26" name="Gruppieren 25"/>
          <p:cNvGrpSpPr/>
          <p:nvPr/>
        </p:nvGrpSpPr>
        <p:grpSpPr>
          <a:xfrm>
            <a:off x="215582" y="823539"/>
            <a:ext cx="1129477" cy="1432580"/>
            <a:chOff x="502515" y="1987841"/>
            <a:chExt cx="1369819" cy="1540452"/>
          </a:xfrm>
        </p:grpSpPr>
        <p:pic>
          <p:nvPicPr>
            <p:cNvPr id="10" name="Imagen 8"/>
            <p:cNvPicPr>
              <a:picLocks noChangeAspect="1"/>
            </p:cNvPicPr>
            <p:nvPr/>
          </p:nvPicPr>
          <p:blipFill>
            <a:blip r:embed="rId3"/>
            <a:stretch>
              <a:fillRect/>
            </a:stretch>
          </p:blipFill>
          <p:spPr>
            <a:xfrm>
              <a:off x="502515" y="2356808"/>
              <a:ext cx="1269109" cy="1171485"/>
            </a:xfrm>
            <a:prstGeom prst="rect">
              <a:avLst/>
            </a:prstGeom>
          </p:spPr>
        </p:pic>
        <p:sp>
          <p:nvSpPr>
            <p:cNvPr id="21" name="Textfeld 20"/>
            <p:cNvSpPr txBox="1"/>
            <p:nvPr/>
          </p:nvSpPr>
          <p:spPr>
            <a:xfrm>
              <a:off x="502515" y="1987841"/>
              <a:ext cx="1369819" cy="397142"/>
            </a:xfrm>
            <a:prstGeom prst="rect">
              <a:avLst/>
            </a:prstGeom>
            <a:noFill/>
          </p:spPr>
          <p:txBody>
            <a:bodyPr wrap="none" rtlCol="0">
              <a:spAutoFit/>
            </a:bodyPr>
            <a:lstStyle/>
            <a:p>
              <a:r>
                <a:rPr lang="de-DE" dirty="0" smtClean="0"/>
                <a:t>WP 4 PD</a:t>
              </a:r>
              <a:endParaRPr lang="en-US" dirty="0"/>
            </a:p>
          </p:txBody>
        </p:sp>
      </p:grpSp>
      <p:grpSp>
        <p:nvGrpSpPr>
          <p:cNvPr id="27" name="Gruppieren 26"/>
          <p:cNvGrpSpPr/>
          <p:nvPr/>
        </p:nvGrpSpPr>
        <p:grpSpPr>
          <a:xfrm>
            <a:off x="7697966" y="1554604"/>
            <a:ext cx="1423034" cy="1428993"/>
            <a:chOff x="6070292" y="681281"/>
            <a:chExt cx="1912015" cy="1739608"/>
          </a:xfrm>
        </p:grpSpPr>
        <p:pic>
          <p:nvPicPr>
            <p:cNvPr id="8"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47424" r="57944"/>
            <a:stretch/>
          </p:blipFill>
          <p:spPr bwMode="auto">
            <a:xfrm>
              <a:off x="6122038" y="1052813"/>
              <a:ext cx="1501284" cy="136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feld 21"/>
            <p:cNvSpPr txBox="1"/>
            <p:nvPr/>
          </p:nvSpPr>
          <p:spPr>
            <a:xfrm>
              <a:off x="6070292" y="681281"/>
              <a:ext cx="1912015" cy="369332"/>
            </a:xfrm>
            <a:prstGeom prst="rect">
              <a:avLst/>
            </a:prstGeom>
            <a:noFill/>
          </p:spPr>
          <p:txBody>
            <a:bodyPr wrap="square" rtlCol="0">
              <a:spAutoFit/>
            </a:bodyPr>
            <a:lstStyle/>
            <a:p>
              <a:r>
                <a:rPr lang="de-DE" dirty="0" smtClean="0"/>
                <a:t>WP 3 LED</a:t>
              </a:r>
              <a:endParaRPr lang="en-US" dirty="0"/>
            </a:p>
          </p:txBody>
        </p:sp>
      </p:grpSp>
      <p:grpSp>
        <p:nvGrpSpPr>
          <p:cNvPr id="28" name="Gruppieren 27"/>
          <p:cNvGrpSpPr/>
          <p:nvPr/>
        </p:nvGrpSpPr>
        <p:grpSpPr>
          <a:xfrm>
            <a:off x="6349027" y="850339"/>
            <a:ext cx="2417594" cy="1529952"/>
            <a:chOff x="6746940" y="2546634"/>
            <a:chExt cx="2417594" cy="1529952"/>
          </a:xfrm>
        </p:grpSpPr>
        <p:pic>
          <p:nvPicPr>
            <p:cNvPr id="20" name="Imagen 13"/>
            <p:cNvPicPr/>
            <p:nvPr/>
          </p:nvPicPr>
          <p:blipFill rotWithShape="1">
            <a:blip r:embed="rId5" cstate="email">
              <a:extLst>
                <a:ext uri="{28A0092B-C50C-407E-A947-70E740481C1C}">
                  <a14:useLocalDpi xmlns:a14="http://schemas.microsoft.com/office/drawing/2010/main" val="0"/>
                </a:ext>
              </a:extLst>
            </a:blip>
            <a:srcRect r="50467"/>
            <a:stretch/>
          </p:blipFill>
          <p:spPr bwMode="auto">
            <a:xfrm>
              <a:off x="6746940" y="2928188"/>
              <a:ext cx="1157962" cy="1148398"/>
            </a:xfrm>
            <a:prstGeom prst="rect">
              <a:avLst/>
            </a:prstGeom>
            <a:noFill/>
            <a:ln>
              <a:noFill/>
            </a:ln>
          </p:spPr>
        </p:pic>
        <p:sp>
          <p:nvSpPr>
            <p:cNvPr id="23" name="Textfeld 22"/>
            <p:cNvSpPr txBox="1"/>
            <p:nvPr/>
          </p:nvSpPr>
          <p:spPr>
            <a:xfrm>
              <a:off x="6748218" y="2546634"/>
              <a:ext cx="2416316" cy="381554"/>
            </a:xfrm>
            <a:prstGeom prst="rect">
              <a:avLst/>
            </a:prstGeom>
            <a:noFill/>
          </p:spPr>
          <p:txBody>
            <a:bodyPr wrap="square" rtlCol="0">
              <a:spAutoFit/>
            </a:bodyPr>
            <a:lstStyle/>
            <a:p>
              <a:r>
                <a:rPr lang="de-DE" dirty="0" smtClean="0"/>
                <a:t>WP 4 </a:t>
              </a:r>
              <a:r>
                <a:rPr lang="de-DE" dirty="0" err="1" smtClean="0"/>
                <a:t>Amplifier</a:t>
              </a:r>
              <a:endParaRPr lang="en-US" dirty="0"/>
            </a:p>
          </p:txBody>
        </p:sp>
      </p:grpSp>
      <p:sp>
        <p:nvSpPr>
          <p:cNvPr id="34" name="Textfeld 33"/>
          <p:cNvSpPr txBox="1"/>
          <p:nvPr/>
        </p:nvSpPr>
        <p:spPr>
          <a:xfrm>
            <a:off x="7460816" y="3308821"/>
            <a:ext cx="1309013" cy="369332"/>
          </a:xfrm>
          <a:prstGeom prst="rect">
            <a:avLst/>
          </a:prstGeom>
          <a:noFill/>
        </p:spPr>
        <p:txBody>
          <a:bodyPr wrap="none" rtlCol="0">
            <a:spAutoFit/>
          </a:bodyPr>
          <a:lstStyle/>
          <a:p>
            <a:r>
              <a:rPr lang="de-DE" dirty="0" smtClean="0"/>
              <a:t>WP 5 MCF</a:t>
            </a:r>
            <a:endParaRPr lang="en-US" dirty="0"/>
          </a:p>
        </p:txBody>
      </p:sp>
      <p:grpSp>
        <p:nvGrpSpPr>
          <p:cNvPr id="32" name="Gruppieren 31"/>
          <p:cNvGrpSpPr/>
          <p:nvPr/>
        </p:nvGrpSpPr>
        <p:grpSpPr>
          <a:xfrm>
            <a:off x="179388" y="4230656"/>
            <a:ext cx="1949218" cy="1810140"/>
            <a:chOff x="179388" y="4230656"/>
            <a:chExt cx="1949218" cy="1810140"/>
          </a:xfrm>
        </p:grpSpPr>
        <p:pic>
          <p:nvPicPr>
            <p:cNvPr id="29" name="Picture 44"/>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215582" y="4626602"/>
              <a:ext cx="1913024" cy="141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feld 30"/>
            <p:cNvSpPr txBox="1"/>
            <p:nvPr/>
          </p:nvSpPr>
          <p:spPr>
            <a:xfrm>
              <a:off x="179388" y="4230656"/>
              <a:ext cx="1334661" cy="369332"/>
            </a:xfrm>
            <a:prstGeom prst="rect">
              <a:avLst/>
            </a:prstGeom>
            <a:noFill/>
          </p:spPr>
          <p:txBody>
            <a:bodyPr wrap="none" rtlCol="0">
              <a:spAutoFit/>
            </a:bodyPr>
            <a:lstStyle/>
            <a:p>
              <a:r>
                <a:rPr lang="de-DE" dirty="0" smtClean="0"/>
                <a:t>WP 4 MZM</a:t>
              </a:r>
              <a:endParaRPr lang="en-US" dirty="0"/>
            </a:p>
          </p:txBody>
        </p:sp>
      </p:grpSp>
      <p:cxnSp>
        <p:nvCxnSpPr>
          <p:cNvPr id="38" name="Gerade Verbindung mit Pfeil 37"/>
          <p:cNvCxnSpPr/>
          <p:nvPr/>
        </p:nvCxnSpPr>
        <p:spPr bwMode="auto">
          <a:xfrm flipV="1">
            <a:off x="4572283" y="1695879"/>
            <a:ext cx="1725754" cy="156677"/>
          </a:xfrm>
          <a:prstGeom prst="straightConnector1">
            <a:avLst/>
          </a:prstGeom>
          <a:noFill/>
          <a:ln w="38100" cap="flat" cmpd="sng" algn="ctr">
            <a:solidFill>
              <a:srgbClr val="220060"/>
            </a:solidFill>
            <a:prstDash val="solid"/>
            <a:round/>
            <a:headEnd type="none" w="med" len="med"/>
            <a:tailEnd type="triangle"/>
          </a:ln>
          <a:effectLst/>
        </p:spPr>
      </p:cxnSp>
      <p:cxnSp>
        <p:nvCxnSpPr>
          <p:cNvPr id="39" name="Gerade Verbindung mit Pfeil 38"/>
          <p:cNvCxnSpPr/>
          <p:nvPr/>
        </p:nvCxnSpPr>
        <p:spPr bwMode="auto">
          <a:xfrm>
            <a:off x="4536766" y="2058826"/>
            <a:ext cx="3119550" cy="623040"/>
          </a:xfrm>
          <a:prstGeom prst="straightConnector1">
            <a:avLst/>
          </a:prstGeom>
          <a:noFill/>
          <a:ln w="38100" cap="flat" cmpd="sng" algn="ctr">
            <a:solidFill>
              <a:srgbClr val="220060"/>
            </a:solidFill>
            <a:prstDash val="solid"/>
            <a:round/>
            <a:headEnd type="none" w="med" len="med"/>
            <a:tailEnd type="triangle"/>
          </a:ln>
          <a:effectLst/>
        </p:spPr>
      </p:cxnSp>
      <p:cxnSp>
        <p:nvCxnSpPr>
          <p:cNvPr id="43" name="Gerade Verbindung mit Pfeil 42"/>
          <p:cNvCxnSpPr/>
          <p:nvPr/>
        </p:nvCxnSpPr>
        <p:spPr bwMode="auto">
          <a:xfrm>
            <a:off x="2001416" y="5297767"/>
            <a:ext cx="1701574" cy="543079"/>
          </a:xfrm>
          <a:prstGeom prst="straightConnector1">
            <a:avLst/>
          </a:prstGeom>
          <a:noFill/>
          <a:ln w="38100" cap="flat" cmpd="sng" algn="ctr">
            <a:solidFill>
              <a:srgbClr val="FF0000"/>
            </a:solidFill>
            <a:prstDash val="solid"/>
            <a:round/>
            <a:headEnd type="triangle" w="med" len="med"/>
            <a:tailEnd type="none" w="med" len="med"/>
          </a:ln>
          <a:effectLst/>
        </p:spPr>
      </p:cxnSp>
      <p:cxnSp>
        <p:nvCxnSpPr>
          <p:cNvPr id="45" name="Gerade Verbindung mit Pfeil 44"/>
          <p:cNvCxnSpPr/>
          <p:nvPr/>
        </p:nvCxnSpPr>
        <p:spPr bwMode="auto">
          <a:xfrm>
            <a:off x="1330100" y="1661529"/>
            <a:ext cx="1000504" cy="446763"/>
          </a:xfrm>
          <a:prstGeom prst="straightConnector1">
            <a:avLst/>
          </a:prstGeom>
          <a:noFill/>
          <a:ln w="38100" cap="flat" cmpd="sng" algn="ctr">
            <a:solidFill>
              <a:srgbClr val="220060"/>
            </a:solidFill>
            <a:prstDash val="solid"/>
            <a:round/>
            <a:headEnd type="triangle" w="med" len="med"/>
            <a:tailEnd type="none" w="med" len="med"/>
          </a:ln>
          <a:effectLst/>
        </p:spPr>
      </p:cxnSp>
      <p:pic>
        <p:nvPicPr>
          <p:cNvPr id="48" name="Grafik 47"/>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7446781" y="3611984"/>
            <a:ext cx="1457499" cy="1347976"/>
          </a:xfrm>
          <a:prstGeom prst="rect">
            <a:avLst/>
          </a:prstGeom>
        </p:spPr>
      </p:pic>
      <p:cxnSp>
        <p:nvCxnSpPr>
          <p:cNvPr id="49" name="Gerade Verbindung mit Pfeil 48"/>
          <p:cNvCxnSpPr/>
          <p:nvPr/>
        </p:nvCxnSpPr>
        <p:spPr bwMode="auto">
          <a:xfrm>
            <a:off x="4801616" y="3761688"/>
            <a:ext cx="2524749" cy="48686"/>
          </a:xfrm>
          <a:prstGeom prst="straightConnector1">
            <a:avLst/>
          </a:prstGeom>
          <a:noFill/>
          <a:ln w="38100" cap="flat" cmpd="sng" algn="ctr">
            <a:solidFill>
              <a:srgbClr val="FF0000"/>
            </a:solidFill>
            <a:prstDash val="solid"/>
            <a:round/>
            <a:headEnd type="none" w="med" len="med"/>
            <a:tailEnd type="triangle"/>
          </a:ln>
          <a:effectLst/>
        </p:spPr>
      </p:cxnSp>
      <p:sp>
        <p:nvSpPr>
          <p:cNvPr id="55" name="Textfeld 54"/>
          <p:cNvSpPr txBox="1"/>
          <p:nvPr/>
        </p:nvSpPr>
        <p:spPr>
          <a:xfrm>
            <a:off x="192211" y="2654837"/>
            <a:ext cx="1129476" cy="369332"/>
          </a:xfrm>
          <a:prstGeom prst="rect">
            <a:avLst/>
          </a:prstGeom>
          <a:noFill/>
        </p:spPr>
        <p:txBody>
          <a:bodyPr wrap="none" rtlCol="0">
            <a:spAutoFit/>
          </a:bodyPr>
          <a:lstStyle/>
          <a:p>
            <a:r>
              <a:rPr lang="de-DE" dirty="0" smtClean="0"/>
              <a:t>WP 4 PD</a:t>
            </a:r>
            <a:endParaRPr lang="en-US" dirty="0"/>
          </a:p>
        </p:txBody>
      </p:sp>
      <p:pic>
        <p:nvPicPr>
          <p:cNvPr id="56" name="Picture 10"/>
          <p:cNvPicPr>
            <a:picLocks noChangeAspect="1"/>
          </p:cNvPicPr>
          <p:nvPr/>
        </p:nvPicPr>
        <p:blipFill rotWithShape="1">
          <a:blip r:embed="rId8"/>
          <a:srcRect t="49722"/>
          <a:stretch/>
        </p:blipFill>
        <p:spPr>
          <a:xfrm>
            <a:off x="79916" y="3020889"/>
            <a:ext cx="2250688" cy="1089824"/>
          </a:xfrm>
          <a:prstGeom prst="rect">
            <a:avLst/>
          </a:prstGeom>
        </p:spPr>
      </p:pic>
      <p:cxnSp>
        <p:nvCxnSpPr>
          <p:cNvPr id="57" name="Gerade Verbindung mit Pfeil 56"/>
          <p:cNvCxnSpPr/>
          <p:nvPr/>
        </p:nvCxnSpPr>
        <p:spPr bwMode="auto">
          <a:xfrm>
            <a:off x="2189414" y="3825578"/>
            <a:ext cx="662789" cy="736094"/>
          </a:xfrm>
          <a:prstGeom prst="straightConnector1">
            <a:avLst/>
          </a:prstGeom>
          <a:noFill/>
          <a:ln w="38100" cap="flat" cmpd="sng" algn="ctr">
            <a:solidFill>
              <a:srgbClr val="FF0000"/>
            </a:solidFill>
            <a:prstDash val="solid"/>
            <a:round/>
            <a:headEnd type="triangle" w="med" len="med"/>
            <a:tailEnd type="none" w="med" len="med"/>
          </a:ln>
          <a:effectLst/>
        </p:spPr>
      </p:cxnSp>
    </p:spTree>
    <p:extLst>
      <p:ext uri="{BB962C8B-B14F-4D97-AF65-F5344CB8AC3E}">
        <p14:creationId xmlns:p14="http://schemas.microsoft.com/office/powerpoint/2010/main" val="59529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179388" y="44624"/>
            <a:ext cx="7416800" cy="7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GB" dirty="0">
                <a:solidFill>
                  <a:srgbClr val="002060"/>
                </a:solidFill>
              </a:rPr>
              <a:t>Task </a:t>
            </a:r>
            <a:r>
              <a:rPr lang="de-DE" dirty="0">
                <a:solidFill>
                  <a:srgbClr val="002060"/>
                </a:solidFill>
              </a:rPr>
              <a:t>6.3 </a:t>
            </a:r>
            <a:r>
              <a:rPr lang="de-DE" dirty="0" smtClean="0">
                <a:solidFill>
                  <a:srgbClr val="002060"/>
                </a:solidFill>
              </a:rPr>
              <a:t>C</a:t>
            </a:r>
            <a:r>
              <a:rPr lang="en-US" dirty="0" smtClean="0">
                <a:solidFill>
                  <a:srgbClr val="002060"/>
                </a:solidFill>
              </a:rPr>
              <a:t>hip </a:t>
            </a:r>
            <a:r>
              <a:rPr lang="en-US" dirty="0">
                <a:solidFill>
                  <a:srgbClr val="002060"/>
                </a:solidFill>
              </a:rPr>
              <a:t>to chip interconnect prototype testing </a:t>
            </a:r>
          </a:p>
        </p:txBody>
      </p:sp>
      <p:pic>
        <p:nvPicPr>
          <p:cNvPr id="4"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7504" y="2499839"/>
            <a:ext cx="8107213" cy="2218765"/>
          </a:xfrm>
          <a:prstGeom prst="rect">
            <a:avLst/>
          </a:prstGeom>
        </p:spPr>
      </p:pic>
      <p:sp>
        <p:nvSpPr>
          <p:cNvPr id="5" name="TextBox 6"/>
          <p:cNvSpPr txBox="1"/>
          <p:nvPr/>
        </p:nvSpPr>
        <p:spPr>
          <a:xfrm>
            <a:off x="7159053" y="4148076"/>
            <a:ext cx="954107" cy="369332"/>
          </a:xfrm>
          <a:prstGeom prst="rect">
            <a:avLst/>
          </a:prstGeom>
          <a:noFill/>
        </p:spPr>
        <p:txBody>
          <a:bodyPr wrap="none" rtlCol="0">
            <a:spAutoFit/>
          </a:bodyPr>
          <a:lstStyle/>
          <a:p>
            <a:r>
              <a:rPr lang="de-CH" dirty="0" smtClean="0">
                <a:solidFill>
                  <a:schemeClr val="bg1"/>
                </a:solidFill>
              </a:rPr>
              <a:t>300 µm</a:t>
            </a:r>
            <a:endParaRPr lang="en-GB" dirty="0">
              <a:solidFill>
                <a:schemeClr val="bg1"/>
              </a:solidFill>
            </a:endParaRPr>
          </a:p>
        </p:txBody>
      </p:sp>
      <p:grpSp>
        <p:nvGrpSpPr>
          <p:cNvPr id="6" name="Group 10"/>
          <p:cNvGrpSpPr/>
          <p:nvPr/>
        </p:nvGrpSpPr>
        <p:grpSpPr>
          <a:xfrm>
            <a:off x="7148750" y="4482720"/>
            <a:ext cx="1000978" cy="128588"/>
            <a:chOff x="7559640" y="3381375"/>
            <a:chExt cx="1000978" cy="128588"/>
          </a:xfrm>
        </p:grpSpPr>
        <p:cxnSp>
          <p:nvCxnSpPr>
            <p:cNvPr id="7" name="Straight Connector 4"/>
            <p:cNvCxnSpPr/>
            <p:nvPr/>
          </p:nvCxnSpPr>
          <p:spPr>
            <a:xfrm flipH="1">
              <a:off x="7569943" y="3436780"/>
              <a:ext cx="970498" cy="0"/>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8"/>
            <p:cNvCxnSpPr/>
            <p:nvPr/>
          </p:nvCxnSpPr>
          <p:spPr>
            <a:xfrm>
              <a:off x="7559640" y="3381375"/>
              <a:ext cx="0" cy="128588"/>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a:off x="8560618" y="3381375"/>
              <a:ext cx="0" cy="128588"/>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 name="TextBox 22"/>
          <p:cNvSpPr txBox="1"/>
          <p:nvPr/>
        </p:nvSpPr>
        <p:spPr>
          <a:xfrm>
            <a:off x="1321534" y="2499839"/>
            <a:ext cx="364202" cy="369332"/>
          </a:xfrm>
          <a:prstGeom prst="rect">
            <a:avLst/>
          </a:prstGeom>
          <a:noFill/>
        </p:spPr>
        <p:txBody>
          <a:bodyPr wrap="none" rtlCol="0">
            <a:spAutoFit/>
          </a:bodyPr>
          <a:lstStyle/>
          <a:p>
            <a:r>
              <a:rPr lang="de-CH" dirty="0" smtClean="0">
                <a:solidFill>
                  <a:schemeClr val="bg1"/>
                </a:solidFill>
              </a:rPr>
              <a:t>G</a:t>
            </a:r>
            <a:endParaRPr lang="en-GB" dirty="0">
              <a:solidFill>
                <a:schemeClr val="bg1"/>
              </a:solidFill>
            </a:endParaRPr>
          </a:p>
        </p:txBody>
      </p:sp>
      <p:sp>
        <p:nvSpPr>
          <p:cNvPr id="11" name="TextBox 24"/>
          <p:cNvSpPr txBox="1"/>
          <p:nvPr/>
        </p:nvSpPr>
        <p:spPr>
          <a:xfrm>
            <a:off x="2721709" y="2499839"/>
            <a:ext cx="364202" cy="369332"/>
          </a:xfrm>
          <a:prstGeom prst="rect">
            <a:avLst/>
          </a:prstGeom>
          <a:noFill/>
        </p:spPr>
        <p:txBody>
          <a:bodyPr wrap="none" rtlCol="0">
            <a:spAutoFit/>
          </a:bodyPr>
          <a:lstStyle/>
          <a:p>
            <a:r>
              <a:rPr lang="de-CH" dirty="0" smtClean="0">
                <a:solidFill>
                  <a:schemeClr val="bg1"/>
                </a:solidFill>
              </a:rPr>
              <a:t>G</a:t>
            </a:r>
            <a:endParaRPr lang="en-GB" dirty="0">
              <a:solidFill>
                <a:schemeClr val="bg1"/>
              </a:solidFill>
            </a:endParaRPr>
          </a:p>
        </p:txBody>
      </p:sp>
      <p:sp>
        <p:nvSpPr>
          <p:cNvPr id="12" name="TextBox 29"/>
          <p:cNvSpPr txBox="1"/>
          <p:nvPr/>
        </p:nvSpPr>
        <p:spPr>
          <a:xfrm>
            <a:off x="2021621" y="2499839"/>
            <a:ext cx="338554" cy="369332"/>
          </a:xfrm>
          <a:prstGeom prst="rect">
            <a:avLst/>
          </a:prstGeom>
          <a:noFill/>
        </p:spPr>
        <p:txBody>
          <a:bodyPr wrap="none" rtlCol="0">
            <a:spAutoFit/>
          </a:bodyPr>
          <a:lstStyle/>
          <a:p>
            <a:r>
              <a:rPr lang="de-CH" dirty="0" smtClean="0">
                <a:solidFill>
                  <a:schemeClr val="bg1"/>
                </a:solidFill>
              </a:rPr>
              <a:t>S</a:t>
            </a:r>
            <a:endParaRPr lang="en-GB" dirty="0">
              <a:solidFill>
                <a:schemeClr val="bg1"/>
              </a:solidFill>
            </a:endParaRPr>
          </a:p>
        </p:txBody>
      </p:sp>
      <p:sp>
        <p:nvSpPr>
          <p:cNvPr id="13" name="TextBox 30"/>
          <p:cNvSpPr txBox="1"/>
          <p:nvPr/>
        </p:nvSpPr>
        <p:spPr>
          <a:xfrm>
            <a:off x="3447445" y="2499839"/>
            <a:ext cx="364202" cy="369332"/>
          </a:xfrm>
          <a:prstGeom prst="rect">
            <a:avLst/>
          </a:prstGeom>
          <a:noFill/>
        </p:spPr>
        <p:txBody>
          <a:bodyPr wrap="none" rtlCol="0">
            <a:spAutoFit/>
          </a:bodyPr>
          <a:lstStyle/>
          <a:p>
            <a:r>
              <a:rPr lang="de-CH" dirty="0" smtClean="0">
                <a:solidFill>
                  <a:schemeClr val="bg1"/>
                </a:solidFill>
              </a:rPr>
              <a:t>G</a:t>
            </a:r>
            <a:endParaRPr lang="en-GB" dirty="0">
              <a:solidFill>
                <a:schemeClr val="bg1"/>
              </a:solidFill>
            </a:endParaRPr>
          </a:p>
        </p:txBody>
      </p:sp>
      <p:sp>
        <p:nvSpPr>
          <p:cNvPr id="14" name="TextBox 31"/>
          <p:cNvSpPr txBox="1"/>
          <p:nvPr/>
        </p:nvSpPr>
        <p:spPr>
          <a:xfrm>
            <a:off x="4847620" y="2499839"/>
            <a:ext cx="364202" cy="369332"/>
          </a:xfrm>
          <a:prstGeom prst="rect">
            <a:avLst/>
          </a:prstGeom>
          <a:noFill/>
        </p:spPr>
        <p:txBody>
          <a:bodyPr wrap="none" rtlCol="0">
            <a:spAutoFit/>
          </a:bodyPr>
          <a:lstStyle/>
          <a:p>
            <a:r>
              <a:rPr lang="de-CH" dirty="0" smtClean="0">
                <a:solidFill>
                  <a:schemeClr val="bg1"/>
                </a:solidFill>
              </a:rPr>
              <a:t>G</a:t>
            </a:r>
            <a:endParaRPr lang="en-GB" dirty="0">
              <a:solidFill>
                <a:schemeClr val="bg1"/>
              </a:solidFill>
            </a:endParaRPr>
          </a:p>
        </p:txBody>
      </p:sp>
      <p:sp>
        <p:nvSpPr>
          <p:cNvPr id="15" name="TextBox 32"/>
          <p:cNvSpPr txBox="1"/>
          <p:nvPr/>
        </p:nvSpPr>
        <p:spPr>
          <a:xfrm>
            <a:off x="4147532" y="2499839"/>
            <a:ext cx="338554" cy="369332"/>
          </a:xfrm>
          <a:prstGeom prst="rect">
            <a:avLst/>
          </a:prstGeom>
          <a:noFill/>
        </p:spPr>
        <p:txBody>
          <a:bodyPr wrap="none" rtlCol="0">
            <a:spAutoFit/>
          </a:bodyPr>
          <a:lstStyle/>
          <a:p>
            <a:r>
              <a:rPr lang="de-CH" dirty="0" smtClean="0">
                <a:solidFill>
                  <a:schemeClr val="bg1"/>
                </a:solidFill>
              </a:rPr>
              <a:t>S</a:t>
            </a:r>
            <a:endParaRPr lang="en-GB" dirty="0">
              <a:solidFill>
                <a:schemeClr val="bg1"/>
              </a:solidFill>
            </a:endParaRPr>
          </a:p>
        </p:txBody>
      </p:sp>
      <p:sp>
        <p:nvSpPr>
          <p:cNvPr id="17" name="TextBox 34"/>
          <p:cNvSpPr txBox="1"/>
          <p:nvPr/>
        </p:nvSpPr>
        <p:spPr>
          <a:xfrm>
            <a:off x="2702659" y="3283927"/>
            <a:ext cx="954107" cy="369332"/>
          </a:xfrm>
          <a:prstGeom prst="rect">
            <a:avLst/>
          </a:prstGeom>
          <a:noFill/>
        </p:spPr>
        <p:txBody>
          <a:bodyPr wrap="none" rtlCol="0">
            <a:spAutoFit/>
          </a:bodyPr>
          <a:lstStyle/>
          <a:p>
            <a:r>
              <a:rPr lang="de-CH" dirty="0" smtClean="0">
                <a:solidFill>
                  <a:schemeClr val="bg1"/>
                </a:solidFill>
              </a:rPr>
              <a:t>300 µm</a:t>
            </a:r>
            <a:endParaRPr lang="en-GB" dirty="0">
              <a:solidFill>
                <a:schemeClr val="bg1"/>
              </a:solidFill>
            </a:endParaRPr>
          </a:p>
        </p:txBody>
      </p:sp>
      <p:grpSp>
        <p:nvGrpSpPr>
          <p:cNvPr id="18" name="Group 35"/>
          <p:cNvGrpSpPr/>
          <p:nvPr/>
        </p:nvGrpSpPr>
        <p:grpSpPr>
          <a:xfrm>
            <a:off x="2702659" y="3539745"/>
            <a:ext cx="970498" cy="386636"/>
            <a:chOff x="7437720" y="3123327"/>
            <a:chExt cx="970498" cy="386636"/>
          </a:xfrm>
        </p:grpSpPr>
        <p:cxnSp>
          <p:nvCxnSpPr>
            <p:cNvPr id="19" name="Straight Connector 36"/>
            <p:cNvCxnSpPr/>
            <p:nvPr/>
          </p:nvCxnSpPr>
          <p:spPr>
            <a:xfrm flipH="1">
              <a:off x="7437720" y="3191295"/>
              <a:ext cx="970498" cy="0"/>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37"/>
            <p:cNvCxnSpPr/>
            <p:nvPr/>
          </p:nvCxnSpPr>
          <p:spPr>
            <a:xfrm>
              <a:off x="7437720" y="3123327"/>
              <a:ext cx="0" cy="386636"/>
            </a:xfrm>
            <a:prstGeom prst="line">
              <a:avLst/>
            </a:prstGeom>
            <a:ln w="2540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38"/>
            <p:cNvCxnSpPr/>
            <p:nvPr/>
          </p:nvCxnSpPr>
          <p:spPr>
            <a:xfrm>
              <a:off x="8408218" y="3123327"/>
              <a:ext cx="0" cy="386636"/>
            </a:xfrm>
            <a:prstGeom prst="line">
              <a:avLst/>
            </a:prstGeom>
            <a:ln w="2540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 name="Straight Connector 43"/>
          <p:cNvCxnSpPr/>
          <p:nvPr/>
        </p:nvCxnSpPr>
        <p:spPr>
          <a:xfrm rot="5400000" flipH="1">
            <a:off x="6537992" y="3018386"/>
            <a:ext cx="166457" cy="0"/>
          </a:xfrm>
          <a:prstGeom prst="line">
            <a:avLst/>
          </a:prstGeom>
          <a:ln w="254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45"/>
          <p:cNvCxnSpPr/>
          <p:nvPr/>
        </p:nvCxnSpPr>
        <p:spPr>
          <a:xfrm rot="5400000">
            <a:off x="6621220" y="3203777"/>
            <a:ext cx="0" cy="128588"/>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58"/>
          <p:cNvSpPr txBox="1"/>
          <p:nvPr/>
        </p:nvSpPr>
        <p:spPr>
          <a:xfrm>
            <a:off x="5792365" y="2986043"/>
            <a:ext cx="830677" cy="369332"/>
          </a:xfrm>
          <a:prstGeom prst="rect">
            <a:avLst/>
          </a:prstGeom>
          <a:noFill/>
        </p:spPr>
        <p:txBody>
          <a:bodyPr wrap="none" rtlCol="0">
            <a:spAutoFit/>
          </a:bodyPr>
          <a:lstStyle/>
          <a:p>
            <a:r>
              <a:rPr lang="de-CH" dirty="0">
                <a:solidFill>
                  <a:schemeClr val="bg1"/>
                </a:solidFill>
              </a:rPr>
              <a:t>50 µm</a:t>
            </a:r>
            <a:endParaRPr lang="en-GB" dirty="0">
              <a:solidFill>
                <a:schemeClr val="bg1"/>
              </a:solidFill>
            </a:endParaRPr>
          </a:p>
        </p:txBody>
      </p:sp>
      <p:sp>
        <p:nvSpPr>
          <p:cNvPr id="25" name="TextBox 22"/>
          <p:cNvSpPr txBox="1"/>
          <p:nvPr/>
        </p:nvSpPr>
        <p:spPr>
          <a:xfrm>
            <a:off x="3302252" y="4385875"/>
            <a:ext cx="364202" cy="369332"/>
          </a:xfrm>
          <a:prstGeom prst="rect">
            <a:avLst/>
          </a:prstGeom>
          <a:noFill/>
        </p:spPr>
        <p:txBody>
          <a:bodyPr wrap="none" rtlCol="0">
            <a:spAutoFit/>
          </a:bodyPr>
          <a:lstStyle/>
          <a:p>
            <a:r>
              <a:rPr lang="de-CH" dirty="0" smtClean="0">
                <a:solidFill>
                  <a:schemeClr val="bg1"/>
                </a:solidFill>
              </a:rPr>
              <a:t>G</a:t>
            </a:r>
            <a:endParaRPr lang="en-GB" dirty="0">
              <a:solidFill>
                <a:schemeClr val="bg1"/>
              </a:solidFill>
            </a:endParaRPr>
          </a:p>
        </p:txBody>
      </p:sp>
      <p:sp>
        <p:nvSpPr>
          <p:cNvPr id="26" name="TextBox 24"/>
          <p:cNvSpPr txBox="1"/>
          <p:nvPr/>
        </p:nvSpPr>
        <p:spPr>
          <a:xfrm>
            <a:off x="4627426" y="4385875"/>
            <a:ext cx="364202" cy="369332"/>
          </a:xfrm>
          <a:prstGeom prst="rect">
            <a:avLst/>
          </a:prstGeom>
          <a:noFill/>
        </p:spPr>
        <p:txBody>
          <a:bodyPr wrap="none" rtlCol="0">
            <a:spAutoFit/>
          </a:bodyPr>
          <a:lstStyle/>
          <a:p>
            <a:r>
              <a:rPr lang="de-CH" dirty="0" smtClean="0">
                <a:solidFill>
                  <a:schemeClr val="bg1"/>
                </a:solidFill>
              </a:rPr>
              <a:t>G</a:t>
            </a:r>
            <a:endParaRPr lang="en-GB" dirty="0">
              <a:solidFill>
                <a:schemeClr val="bg1"/>
              </a:solidFill>
            </a:endParaRPr>
          </a:p>
        </p:txBody>
      </p:sp>
      <p:sp>
        <p:nvSpPr>
          <p:cNvPr id="27" name="TextBox 29"/>
          <p:cNvSpPr txBox="1"/>
          <p:nvPr/>
        </p:nvSpPr>
        <p:spPr>
          <a:xfrm>
            <a:off x="4002339" y="4385875"/>
            <a:ext cx="338554" cy="369332"/>
          </a:xfrm>
          <a:prstGeom prst="rect">
            <a:avLst/>
          </a:prstGeom>
          <a:noFill/>
        </p:spPr>
        <p:txBody>
          <a:bodyPr wrap="none" rtlCol="0">
            <a:spAutoFit/>
          </a:bodyPr>
          <a:lstStyle/>
          <a:p>
            <a:r>
              <a:rPr lang="de-CH" dirty="0" smtClean="0">
                <a:solidFill>
                  <a:schemeClr val="bg1"/>
                </a:solidFill>
              </a:rPr>
              <a:t>S</a:t>
            </a:r>
            <a:endParaRPr lang="en-GB" dirty="0">
              <a:solidFill>
                <a:schemeClr val="bg1"/>
              </a:solidFill>
            </a:endParaRPr>
          </a:p>
        </p:txBody>
      </p:sp>
      <p:sp>
        <p:nvSpPr>
          <p:cNvPr id="28" name="TextBox 30"/>
          <p:cNvSpPr txBox="1"/>
          <p:nvPr/>
        </p:nvSpPr>
        <p:spPr>
          <a:xfrm>
            <a:off x="5428163" y="4385875"/>
            <a:ext cx="364202" cy="369332"/>
          </a:xfrm>
          <a:prstGeom prst="rect">
            <a:avLst/>
          </a:prstGeom>
          <a:noFill/>
        </p:spPr>
        <p:txBody>
          <a:bodyPr wrap="none" rtlCol="0">
            <a:spAutoFit/>
          </a:bodyPr>
          <a:lstStyle/>
          <a:p>
            <a:r>
              <a:rPr lang="de-CH" dirty="0" smtClean="0">
                <a:solidFill>
                  <a:schemeClr val="bg1"/>
                </a:solidFill>
              </a:rPr>
              <a:t>G</a:t>
            </a:r>
            <a:endParaRPr lang="en-GB" dirty="0">
              <a:solidFill>
                <a:schemeClr val="bg1"/>
              </a:solidFill>
            </a:endParaRPr>
          </a:p>
        </p:txBody>
      </p:sp>
      <p:sp>
        <p:nvSpPr>
          <p:cNvPr id="29" name="TextBox 31"/>
          <p:cNvSpPr txBox="1"/>
          <p:nvPr/>
        </p:nvSpPr>
        <p:spPr>
          <a:xfrm>
            <a:off x="6587850" y="4381880"/>
            <a:ext cx="364202" cy="369332"/>
          </a:xfrm>
          <a:prstGeom prst="rect">
            <a:avLst/>
          </a:prstGeom>
          <a:noFill/>
        </p:spPr>
        <p:txBody>
          <a:bodyPr wrap="none" rtlCol="0">
            <a:spAutoFit/>
          </a:bodyPr>
          <a:lstStyle/>
          <a:p>
            <a:r>
              <a:rPr lang="de-CH" dirty="0" smtClean="0">
                <a:solidFill>
                  <a:schemeClr val="bg1"/>
                </a:solidFill>
              </a:rPr>
              <a:t>G</a:t>
            </a:r>
            <a:endParaRPr lang="en-GB" dirty="0">
              <a:solidFill>
                <a:schemeClr val="bg1"/>
              </a:solidFill>
            </a:endParaRPr>
          </a:p>
        </p:txBody>
      </p:sp>
      <p:sp>
        <p:nvSpPr>
          <p:cNvPr id="30" name="TextBox 32"/>
          <p:cNvSpPr txBox="1"/>
          <p:nvPr/>
        </p:nvSpPr>
        <p:spPr>
          <a:xfrm>
            <a:off x="5941319" y="4394010"/>
            <a:ext cx="338554" cy="369332"/>
          </a:xfrm>
          <a:prstGeom prst="rect">
            <a:avLst/>
          </a:prstGeom>
          <a:noFill/>
        </p:spPr>
        <p:txBody>
          <a:bodyPr wrap="none" rtlCol="0">
            <a:spAutoFit/>
          </a:bodyPr>
          <a:lstStyle/>
          <a:p>
            <a:r>
              <a:rPr lang="de-CH" dirty="0" smtClean="0">
                <a:solidFill>
                  <a:schemeClr val="bg1"/>
                </a:solidFill>
              </a:rPr>
              <a:t>S</a:t>
            </a:r>
            <a:endParaRPr lang="en-GB" dirty="0">
              <a:solidFill>
                <a:schemeClr val="bg1"/>
              </a:solidFill>
            </a:endParaRPr>
          </a:p>
        </p:txBody>
      </p:sp>
      <p:cxnSp>
        <p:nvCxnSpPr>
          <p:cNvPr id="31" name="Straight Connector 43"/>
          <p:cNvCxnSpPr/>
          <p:nvPr/>
        </p:nvCxnSpPr>
        <p:spPr>
          <a:xfrm rot="5400000" flipH="1">
            <a:off x="6537992" y="3351298"/>
            <a:ext cx="166457" cy="0"/>
          </a:xfrm>
          <a:prstGeom prst="line">
            <a:avLst/>
          </a:prstGeom>
          <a:ln w="25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45"/>
          <p:cNvCxnSpPr/>
          <p:nvPr/>
        </p:nvCxnSpPr>
        <p:spPr>
          <a:xfrm rot="5400000">
            <a:off x="6621220" y="3039434"/>
            <a:ext cx="0" cy="128588"/>
          </a:xfrm>
          <a:prstGeom prst="line">
            <a:avLst/>
          </a:prstGeom>
          <a:ln w="25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273525" y="2130039"/>
            <a:ext cx="3623487" cy="369332"/>
          </a:xfrm>
          <a:prstGeom prst="rect">
            <a:avLst/>
          </a:prstGeom>
        </p:spPr>
        <p:txBody>
          <a:bodyPr wrap="square">
            <a:spAutoFit/>
          </a:bodyPr>
          <a:lstStyle/>
          <a:p>
            <a:pPr algn="ctr">
              <a:buClr>
                <a:srgbClr val="1F407A"/>
              </a:buClr>
              <a:buSzPct val="110000"/>
            </a:pPr>
            <a:r>
              <a:rPr lang="de-DE" dirty="0" smtClean="0"/>
              <a:t>RF </a:t>
            </a:r>
            <a:r>
              <a:rPr lang="de-DE" dirty="0" err="1" smtClean="0"/>
              <a:t>probes</a:t>
            </a:r>
            <a:endParaRPr lang="en-US" baseline="30000" dirty="0"/>
          </a:p>
        </p:txBody>
      </p:sp>
      <p:sp>
        <p:nvSpPr>
          <p:cNvPr id="34" name="Rechteck 33"/>
          <p:cNvSpPr/>
          <p:nvPr/>
        </p:nvSpPr>
        <p:spPr>
          <a:xfrm>
            <a:off x="3400078" y="4718604"/>
            <a:ext cx="3623487" cy="369332"/>
          </a:xfrm>
          <a:prstGeom prst="rect">
            <a:avLst/>
          </a:prstGeom>
        </p:spPr>
        <p:txBody>
          <a:bodyPr wrap="square">
            <a:spAutoFit/>
          </a:bodyPr>
          <a:lstStyle/>
          <a:p>
            <a:pPr algn="ctr">
              <a:buClr>
                <a:srgbClr val="1F407A"/>
              </a:buClr>
              <a:buSzPct val="110000"/>
            </a:pPr>
            <a:r>
              <a:rPr lang="de-DE" dirty="0" smtClean="0"/>
              <a:t>RF </a:t>
            </a:r>
            <a:r>
              <a:rPr lang="de-DE" dirty="0" err="1" smtClean="0"/>
              <a:t>probes</a:t>
            </a:r>
            <a:endParaRPr lang="en-US" baseline="30000" dirty="0"/>
          </a:p>
        </p:txBody>
      </p:sp>
      <p:sp>
        <p:nvSpPr>
          <p:cNvPr id="35" name="TextBox 34"/>
          <p:cNvSpPr txBox="1"/>
          <p:nvPr/>
        </p:nvSpPr>
        <p:spPr>
          <a:xfrm>
            <a:off x="292035" y="3275629"/>
            <a:ext cx="2364750" cy="369332"/>
          </a:xfrm>
          <a:prstGeom prst="rect">
            <a:avLst/>
          </a:prstGeom>
          <a:noFill/>
        </p:spPr>
        <p:txBody>
          <a:bodyPr wrap="none" rtlCol="0">
            <a:spAutoFit/>
          </a:bodyPr>
          <a:lstStyle/>
          <a:p>
            <a:r>
              <a:rPr lang="de-CH" dirty="0" smtClean="0">
                <a:solidFill>
                  <a:schemeClr val="bg1"/>
                </a:solidFill>
              </a:rPr>
              <a:t>Signal-signal </a:t>
            </a:r>
            <a:r>
              <a:rPr lang="de-CH" dirty="0" err="1" smtClean="0">
                <a:solidFill>
                  <a:schemeClr val="bg1"/>
                </a:solidFill>
              </a:rPr>
              <a:t>spacing</a:t>
            </a:r>
            <a:endParaRPr lang="en-GB" dirty="0">
              <a:solidFill>
                <a:schemeClr val="bg1"/>
              </a:solidFill>
            </a:endParaRPr>
          </a:p>
        </p:txBody>
      </p:sp>
      <p:sp>
        <p:nvSpPr>
          <p:cNvPr id="36" name="TextBox 34"/>
          <p:cNvSpPr txBox="1"/>
          <p:nvPr/>
        </p:nvSpPr>
        <p:spPr>
          <a:xfrm>
            <a:off x="6061998" y="1556792"/>
            <a:ext cx="1286780" cy="923330"/>
          </a:xfrm>
          <a:prstGeom prst="rect">
            <a:avLst/>
          </a:prstGeom>
          <a:noFill/>
        </p:spPr>
        <p:txBody>
          <a:bodyPr wrap="square" rtlCol="0">
            <a:spAutoFit/>
          </a:bodyPr>
          <a:lstStyle/>
          <a:p>
            <a:r>
              <a:rPr lang="de-CH" dirty="0" smtClean="0"/>
              <a:t>Optical </a:t>
            </a:r>
            <a:r>
              <a:rPr lang="de-CH" dirty="0" err="1" smtClean="0"/>
              <a:t>channnel</a:t>
            </a:r>
            <a:r>
              <a:rPr lang="de-CH" dirty="0" smtClean="0"/>
              <a:t> </a:t>
            </a:r>
            <a:r>
              <a:rPr lang="de-CH" dirty="0" err="1" smtClean="0"/>
              <a:t>spacing</a:t>
            </a:r>
            <a:endParaRPr lang="en-GB" dirty="0"/>
          </a:p>
        </p:txBody>
      </p:sp>
      <p:pic>
        <p:nvPicPr>
          <p:cNvPr id="37" name="Grafik 3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348778" y="2143987"/>
            <a:ext cx="1647825" cy="1524000"/>
          </a:xfrm>
          <a:prstGeom prst="rect">
            <a:avLst/>
          </a:prstGeom>
        </p:spPr>
      </p:pic>
      <p:sp>
        <p:nvSpPr>
          <p:cNvPr id="38" name="TextBox 40"/>
          <p:cNvSpPr txBox="1"/>
          <p:nvPr/>
        </p:nvSpPr>
        <p:spPr>
          <a:xfrm>
            <a:off x="7321955" y="2143987"/>
            <a:ext cx="1729740" cy="369332"/>
          </a:xfrm>
          <a:prstGeom prst="rect">
            <a:avLst/>
          </a:prstGeom>
          <a:noFill/>
        </p:spPr>
        <p:txBody>
          <a:bodyPr wrap="square" rtlCol="0">
            <a:spAutoFit/>
          </a:bodyPr>
          <a:lstStyle/>
          <a:p>
            <a:pPr algn="ctr"/>
            <a:r>
              <a:rPr lang="de-CH" dirty="0" smtClean="0">
                <a:solidFill>
                  <a:schemeClr val="bg1"/>
                </a:solidFill>
              </a:rPr>
              <a:t>MCF</a:t>
            </a:r>
            <a:endParaRPr lang="en-GB" dirty="0">
              <a:solidFill>
                <a:schemeClr val="bg1"/>
              </a:solidFill>
            </a:endParaRPr>
          </a:p>
        </p:txBody>
      </p:sp>
      <p:cxnSp>
        <p:nvCxnSpPr>
          <p:cNvPr id="39" name="Gerade Verbindung mit Pfeil 38"/>
          <p:cNvCxnSpPr/>
          <p:nvPr/>
        </p:nvCxnSpPr>
        <p:spPr>
          <a:xfrm flipH="1">
            <a:off x="6432865" y="2480590"/>
            <a:ext cx="144707" cy="584687"/>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0" name="Rechteck 39"/>
          <p:cNvSpPr/>
          <p:nvPr/>
        </p:nvSpPr>
        <p:spPr>
          <a:xfrm>
            <a:off x="153827" y="5058587"/>
            <a:ext cx="5499966" cy="70788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lnSpc>
                <a:spcPts val="2400"/>
              </a:lnSpc>
              <a:spcBef>
                <a:spcPts val="300"/>
              </a:spcBef>
              <a:buClr>
                <a:schemeClr val="bg1"/>
              </a:buClr>
            </a:pPr>
            <a:r>
              <a:rPr lang="de-CH" sz="2000" dirty="0" smtClean="0">
                <a:solidFill>
                  <a:srgbClr val="220060"/>
                </a:solidFill>
              </a:rPr>
              <a:t>Limited </a:t>
            </a:r>
            <a:r>
              <a:rPr lang="de-CH" sz="2000" dirty="0" err="1" smtClean="0">
                <a:solidFill>
                  <a:srgbClr val="220060"/>
                </a:solidFill>
              </a:rPr>
              <a:t>by</a:t>
            </a:r>
            <a:r>
              <a:rPr lang="de-CH" sz="2000" dirty="0" smtClean="0">
                <a:solidFill>
                  <a:srgbClr val="220060"/>
                </a:solidFill>
              </a:rPr>
              <a:t> RF </a:t>
            </a:r>
            <a:r>
              <a:rPr lang="de-CH" sz="2000" dirty="0" err="1" smtClean="0">
                <a:solidFill>
                  <a:srgbClr val="220060"/>
                </a:solidFill>
              </a:rPr>
              <a:t>probes</a:t>
            </a:r>
            <a:r>
              <a:rPr lang="de-CH" sz="2000" dirty="0" smtClean="0">
                <a:solidFill>
                  <a:srgbClr val="220060"/>
                </a:solidFill>
              </a:rPr>
              <a:t> </a:t>
            </a:r>
            <a:r>
              <a:rPr lang="de-CH" sz="2000" dirty="0" smtClean="0">
                <a:solidFill>
                  <a:srgbClr val="220060"/>
                </a:solidFill>
                <a:sym typeface="Wingdings" panose="05000000000000000000" pitchFamily="2" charset="2"/>
              </a:rPr>
              <a:t> </a:t>
            </a:r>
            <a:r>
              <a:rPr lang="de-CH" sz="2000" dirty="0" err="1" smtClean="0">
                <a:solidFill>
                  <a:srgbClr val="220060"/>
                </a:solidFill>
                <a:sym typeface="Wingdings" panose="05000000000000000000" pitchFamily="2" charset="2"/>
              </a:rPr>
              <a:t>few</a:t>
            </a:r>
            <a:r>
              <a:rPr lang="de-CH" sz="2000" dirty="0" smtClean="0">
                <a:solidFill>
                  <a:srgbClr val="220060"/>
                </a:solidFill>
                <a:sym typeface="Wingdings" panose="05000000000000000000" pitchFamily="2" charset="2"/>
              </a:rPr>
              <a:t> µm</a:t>
            </a:r>
            <a:r>
              <a:rPr lang="de-CH" sz="2000" baseline="30000" dirty="0" smtClean="0">
                <a:solidFill>
                  <a:srgbClr val="220060"/>
                </a:solidFill>
                <a:sym typeface="Wingdings" panose="05000000000000000000" pitchFamily="2" charset="2"/>
              </a:rPr>
              <a:t> </a:t>
            </a:r>
            <a:r>
              <a:rPr lang="de-CH" sz="2000" dirty="0" err="1" smtClean="0">
                <a:solidFill>
                  <a:srgbClr val="220060"/>
                </a:solidFill>
                <a:sym typeface="Wingdings" panose="05000000000000000000" pitchFamily="2" charset="2"/>
              </a:rPr>
              <a:t>possible</a:t>
            </a:r>
            <a:r>
              <a:rPr lang="de-CH" sz="2000" dirty="0" smtClean="0">
                <a:solidFill>
                  <a:srgbClr val="220060"/>
                </a:solidFill>
                <a:sym typeface="Wingdings" panose="05000000000000000000" pitchFamily="2" charset="2"/>
              </a:rPr>
              <a:t> </a:t>
            </a:r>
            <a:r>
              <a:rPr lang="de-CH" sz="2000" dirty="0" err="1" smtClean="0">
                <a:solidFill>
                  <a:srgbClr val="220060"/>
                </a:solidFill>
                <a:sym typeface="Wingdings" panose="05000000000000000000" pitchFamily="2" charset="2"/>
              </a:rPr>
              <a:t>when</a:t>
            </a:r>
            <a:r>
              <a:rPr lang="de-CH" sz="2000" dirty="0" smtClean="0">
                <a:solidFill>
                  <a:srgbClr val="220060"/>
                </a:solidFill>
                <a:sym typeface="Wingdings" panose="05000000000000000000" pitchFamily="2" charset="2"/>
              </a:rPr>
              <a:t> </a:t>
            </a:r>
            <a:r>
              <a:rPr lang="de-CH" sz="2000" dirty="0" err="1" smtClean="0">
                <a:solidFill>
                  <a:srgbClr val="220060"/>
                </a:solidFill>
                <a:sym typeface="Wingdings" panose="05000000000000000000" pitchFamily="2" charset="2"/>
              </a:rPr>
              <a:t>co-integrated</a:t>
            </a:r>
            <a:r>
              <a:rPr lang="de-CH" sz="2000" dirty="0" smtClean="0">
                <a:solidFill>
                  <a:srgbClr val="220060"/>
                </a:solidFill>
                <a:sym typeface="Wingdings" panose="05000000000000000000" pitchFamily="2" charset="2"/>
              </a:rPr>
              <a:t> </a:t>
            </a:r>
            <a:r>
              <a:rPr lang="de-CH" sz="2000" dirty="0" err="1" smtClean="0">
                <a:solidFill>
                  <a:srgbClr val="220060"/>
                </a:solidFill>
                <a:sym typeface="Wingdings" panose="05000000000000000000" pitchFamily="2" charset="2"/>
              </a:rPr>
              <a:t>with</a:t>
            </a:r>
            <a:r>
              <a:rPr lang="de-CH" sz="2000" dirty="0" smtClean="0">
                <a:solidFill>
                  <a:srgbClr val="220060"/>
                </a:solidFill>
                <a:sym typeface="Wingdings" panose="05000000000000000000" pitchFamily="2" charset="2"/>
              </a:rPr>
              <a:t> </a:t>
            </a:r>
            <a:r>
              <a:rPr lang="de-CH" sz="2000" dirty="0" err="1" smtClean="0">
                <a:solidFill>
                  <a:srgbClr val="220060"/>
                </a:solidFill>
                <a:sym typeface="Wingdings" panose="05000000000000000000" pitchFamily="2" charset="2"/>
              </a:rPr>
              <a:t>electronics</a:t>
            </a:r>
            <a:endParaRPr lang="en-US" sz="2000" baseline="30000" dirty="0">
              <a:solidFill>
                <a:srgbClr val="220060"/>
              </a:solidFill>
            </a:endParaRPr>
          </a:p>
        </p:txBody>
      </p:sp>
      <p:cxnSp>
        <p:nvCxnSpPr>
          <p:cNvPr id="41" name="Gerade Verbindung mit Pfeil 40"/>
          <p:cNvCxnSpPr/>
          <p:nvPr/>
        </p:nvCxnSpPr>
        <p:spPr>
          <a:xfrm flipH="1" flipV="1">
            <a:off x="1680145" y="3653259"/>
            <a:ext cx="234475" cy="1381016"/>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52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PowerPoint_Template_IHQ">
  <a:themeElements>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fontScheme name="PowerPoint_Template_IHQ">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70707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0</TotalTime>
  <Words>953</Words>
  <Application>Microsoft Office PowerPoint</Application>
  <PresentationFormat>Bildschirmpräsentation (4:3)</PresentationFormat>
  <Paragraphs>201</Paragraphs>
  <Slides>20</Slides>
  <Notes>17</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8" baseType="lpstr">
      <vt:lpstr>ＭＳ Ｐゴシック</vt:lpstr>
      <vt:lpstr>Arial</vt:lpstr>
      <vt:lpstr>Calibri</vt:lpstr>
      <vt:lpstr>Tahoma</vt:lpstr>
      <vt:lpstr>Times New Roman</vt:lpstr>
      <vt:lpstr>Wingdings</vt:lpstr>
      <vt:lpstr>PowerPoint_Template_IHQ</vt:lpstr>
      <vt:lpstr>MSPhotoEd.3</vt:lpstr>
      <vt:lpstr>PowerPoint-Präsentation</vt:lpstr>
      <vt:lpstr>PowerPoint-Präsentation</vt:lpstr>
      <vt:lpstr>PowerPoint-Präsentation</vt:lpstr>
      <vt:lpstr>Objectives</vt:lpstr>
      <vt:lpstr>Tasks</vt:lpstr>
      <vt:lpstr>Milestones</vt:lpstr>
      <vt:lpstr>Deliverables</vt:lpstr>
      <vt:lpstr>PowerPoint-Präsentation</vt:lpstr>
      <vt:lpstr>PowerPoint-Präsentation</vt:lpstr>
      <vt:lpstr>PowerPoint-Präsentation</vt:lpstr>
      <vt:lpstr>PowerPoint-Präsentation</vt:lpstr>
      <vt:lpstr>PowerPoint-Präsentation</vt:lpstr>
      <vt:lpstr>PowerPoint-Präsentation</vt:lpstr>
      <vt:lpstr>Task 6.4 System-in-Package integration and characterization</vt:lpstr>
      <vt:lpstr>Task 6.4 System-in-Package integration and characterization</vt:lpstr>
      <vt:lpstr>PowerPoint-Präsentation</vt:lpstr>
      <vt:lpstr>PowerPoint-Präsentation</vt:lpstr>
      <vt:lpstr>PowerPoint-Präsentation</vt:lpstr>
      <vt:lpstr>PowerPoint-Präsentation</vt:lpstr>
      <vt:lpstr>Summary and Outlook</vt:lpstr>
    </vt:vector>
  </TitlesOfParts>
  <Company>Universitaet Karlsruhe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R.Bonk</dc:creator>
  <cp:lastModifiedBy>Hössbacher  Claudia Beatrix</cp:lastModifiedBy>
  <cp:revision>631</cp:revision>
  <cp:lastPrinted>2012-11-16T10:02:10Z</cp:lastPrinted>
  <dcterms:created xsi:type="dcterms:W3CDTF">2010-01-08T09:05:51Z</dcterms:created>
  <dcterms:modified xsi:type="dcterms:W3CDTF">2015-10-05T20:14:15Z</dcterms:modified>
</cp:coreProperties>
</file>