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280" r:id="rId2"/>
    <p:sldId id="403" r:id="rId3"/>
    <p:sldId id="426" r:id="rId4"/>
    <p:sldId id="446" r:id="rId5"/>
    <p:sldId id="447" r:id="rId6"/>
    <p:sldId id="448" r:id="rId7"/>
    <p:sldId id="449" r:id="rId8"/>
    <p:sldId id="450" r:id="rId9"/>
    <p:sldId id="454" r:id="rId10"/>
    <p:sldId id="453" r:id="rId11"/>
    <p:sldId id="458" r:id="rId12"/>
    <p:sldId id="459" r:id="rId13"/>
    <p:sldId id="451" r:id="rId14"/>
    <p:sldId id="434" r:id="rId15"/>
    <p:sldId id="455" r:id="rId16"/>
    <p:sldId id="457" r:id="rId1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rgbClr val="220060"/>
        </a:solidFill>
        <a:latin typeface="Arial" charset="0"/>
        <a:ea typeface="ＭＳ Ｐゴシック" pitchFamily="34" charset="-128"/>
        <a:cs typeface="+mn-cs"/>
      </a:defRPr>
    </a:lvl1pPr>
    <a:lvl2pPr marL="457200" algn="l" rtl="0" eaLnBrk="0" fontAlgn="base" hangingPunct="0">
      <a:spcBef>
        <a:spcPct val="0"/>
      </a:spcBef>
      <a:spcAft>
        <a:spcPct val="0"/>
      </a:spcAft>
      <a:defRPr b="1" kern="1200">
        <a:solidFill>
          <a:srgbClr val="220060"/>
        </a:solidFill>
        <a:latin typeface="Arial" charset="0"/>
        <a:ea typeface="ＭＳ Ｐゴシック" pitchFamily="34" charset="-128"/>
        <a:cs typeface="+mn-cs"/>
      </a:defRPr>
    </a:lvl2pPr>
    <a:lvl3pPr marL="914400" algn="l" rtl="0" eaLnBrk="0" fontAlgn="base" hangingPunct="0">
      <a:spcBef>
        <a:spcPct val="0"/>
      </a:spcBef>
      <a:spcAft>
        <a:spcPct val="0"/>
      </a:spcAft>
      <a:defRPr b="1" kern="1200">
        <a:solidFill>
          <a:srgbClr val="220060"/>
        </a:solidFill>
        <a:latin typeface="Arial" charset="0"/>
        <a:ea typeface="ＭＳ Ｐゴシック" pitchFamily="34" charset="-128"/>
        <a:cs typeface="+mn-cs"/>
      </a:defRPr>
    </a:lvl3pPr>
    <a:lvl4pPr marL="1371600" algn="l" rtl="0" eaLnBrk="0" fontAlgn="base" hangingPunct="0">
      <a:spcBef>
        <a:spcPct val="0"/>
      </a:spcBef>
      <a:spcAft>
        <a:spcPct val="0"/>
      </a:spcAft>
      <a:defRPr b="1" kern="1200">
        <a:solidFill>
          <a:srgbClr val="220060"/>
        </a:solidFill>
        <a:latin typeface="Arial" charset="0"/>
        <a:ea typeface="ＭＳ Ｐゴシック" pitchFamily="34" charset="-128"/>
        <a:cs typeface="+mn-cs"/>
      </a:defRPr>
    </a:lvl4pPr>
    <a:lvl5pPr marL="1828800" algn="l" rtl="0" eaLnBrk="0" fontAlgn="base" hangingPunct="0">
      <a:spcBef>
        <a:spcPct val="0"/>
      </a:spcBef>
      <a:spcAft>
        <a:spcPct val="0"/>
      </a:spcAft>
      <a:defRPr b="1" kern="1200">
        <a:solidFill>
          <a:srgbClr val="220060"/>
        </a:solidFill>
        <a:latin typeface="Arial" charset="0"/>
        <a:ea typeface="ＭＳ Ｐゴシック" pitchFamily="34" charset="-128"/>
        <a:cs typeface="+mn-cs"/>
      </a:defRPr>
    </a:lvl5pPr>
    <a:lvl6pPr marL="2286000" algn="l" defTabSz="914400" rtl="0" eaLnBrk="1" latinLnBrk="0" hangingPunct="1">
      <a:defRPr b="1" kern="1200">
        <a:solidFill>
          <a:srgbClr val="220060"/>
        </a:solidFill>
        <a:latin typeface="Arial" charset="0"/>
        <a:ea typeface="ＭＳ Ｐゴシック" pitchFamily="34" charset="-128"/>
        <a:cs typeface="+mn-cs"/>
      </a:defRPr>
    </a:lvl6pPr>
    <a:lvl7pPr marL="2743200" algn="l" defTabSz="914400" rtl="0" eaLnBrk="1" latinLnBrk="0" hangingPunct="1">
      <a:defRPr b="1" kern="1200">
        <a:solidFill>
          <a:srgbClr val="220060"/>
        </a:solidFill>
        <a:latin typeface="Arial" charset="0"/>
        <a:ea typeface="ＭＳ Ｐゴシック" pitchFamily="34" charset="-128"/>
        <a:cs typeface="+mn-cs"/>
      </a:defRPr>
    </a:lvl7pPr>
    <a:lvl8pPr marL="3200400" algn="l" defTabSz="914400" rtl="0" eaLnBrk="1" latinLnBrk="0" hangingPunct="1">
      <a:defRPr b="1" kern="1200">
        <a:solidFill>
          <a:srgbClr val="220060"/>
        </a:solidFill>
        <a:latin typeface="Arial" charset="0"/>
        <a:ea typeface="ＭＳ Ｐゴシック" pitchFamily="34" charset="-128"/>
        <a:cs typeface="+mn-cs"/>
      </a:defRPr>
    </a:lvl8pPr>
    <a:lvl9pPr marL="3657600" algn="l" defTabSz="914400" rtl="0" eaLnBrk="1" latinLnBrk="0" hangingPunct="1">
      <a:defRPr b="1" kern="1200">
        <a:solidFill>
          <a:srgbClr val="220060"/>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DD"/>
    <a:srgbClr val="FFC94C"/>
    <a:srgbClr val="FFDC38"/>
    <a:srgbClr val="220060"/>
    <a:srgbClr val="262FDA"/>
    <a:srgbClr val="5A42BE"/>
    <a:srgbClr val="FBEEAD"/>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4" autoAdjust="0"/>
    <p:restoredTop sz="93081" autoAdjust="0"/>
  </p:normalViewPr>
  <p:slideViewPr>
    <p:cSldViewPr>
      <p:cViewPr varScale="1">
        <p:scale>
          <a:sx n="128" d="100"/>
          <a:sy n="128" d="100"/>
        </p:scale>
        <p:origin x="-2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605588" y="8961438"/>
            <a:ext cx="192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0" tIns="0" rIns="0" bIns="0">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r"/>
            <a:fld id="{A4A9B126-6150-4AC2-A3A9-DC5F86A285D7}" type="slidenum">
              <a:rPr lang="en-US" altLang="de-DE" sz="1000" b="0">
                <a:solidFill>
                  <a:schemeClr val="tx1"/>
                </a:solidFill>
                <a:latin typeface="Tahoma" pitchFamily="34" charset="0"/>
              </a:rPr>
              <a:pPr algn="r"/>
              <a:t>‹Nr.›</a:t>
            </a:fld>
            <a:endParaRPr lang="en-US" altLang="de-DE" sz="1000" b="0">
              <a:solidFill>
                <a:schemeClr val="tx1"/>
              </a:solidFill>
              <a:latin typeface="Tahoma" pitchFamily="34" charset="0"/>
            </a:endParaRPr>
          </a:p>
        </p:txBody>
      </p:sp>
      <p:sp>
        <p:nvSpPr>
          <p:cNvPr id="4099" name="Rectangle 3"/>
          <p:cNvSpPr>
            <a:spLocks noChangeArrowheads="1"/>
          </p:cNvSpPr>
          <p:nvPr/>
        </p:nvSpPr>
        <p:spPr bwMode="auto">
          <a:xfrm>
            <a:off x="1727200" y="8932863"/>
            <a:ext cx="31146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16" tIns="44414" rIns="90416" bIns="44414">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r"/>
            <a:r>
              <a:rPr lang="en-US" altLang="de-DE" sz="800" b="0">
                <a:solidFill>
                  <a:schemeClr val="tx1"/>
                </a:solidFill>
              </a:rPr>
              <a:t>University of Karlsruhe Proprietary – Use pursuant to instructions</a:t>
            </a:r>
          </a:p>
        </p:txBody>
      </p:sp>
    </p:spTree>
    <p:extLst>
      <p:ext uri="{BB962C8B-B14F-4D97-AF65-F5344CB8AC3E}">
        <p14:creationId xmlns:p14="http://schemas.microsoft.com/office/powerpoint/2010/main" val="27874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52525" y="692150"/>
            <a:ext cx="4554538" cy="34163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2813" y="4343400"/>
            <a:ext cx="5032375" cy="4114800"/>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3239152103"/>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pPr eaLnBrk="1" hangingPunct="1"/>
            <a:endParaRPr lang="es-ES" altLang="de-DE" sz="1100" smtClean="0">
              <a:ea typeface="ＭＳ Ｐゴシック" pitchFamily="34" charset="-128"/>
            </a:endParaRPr>
          </a:p>
          <a:p>
            <a:pPr eaLnBrk="1" hangingPunct="1"/>
            <a:endParaRPr lang="es-ES" altLang="de-DE" sz="1100" smtClean="0">
              <a:ea typeface="ＭＳ Ｐゴシック" pitchFamily="34" charset="-128"/>
            </a:endParaRPr>
          </a:p>
          <a:p>
            <a:pPr eaLnBrk="1" hangingPunct="1"/>
            <a:endParaRPr lang="de-DE" altLang="de-DE" sz="110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pPr eaLnBrk="1" hangingPunct="1"/>
            <a:endParaRPr lang="es-ES" altLang="de-DE" sz="1100" smtClean="0">
              <a:ea typeface="ＭＳ Ｐゴシック" pitchFamily="34" charset="-128"/>
            </a:endParaRPr>
          </a:p>
          <a:p>
            <a:pPr eaLnBrk="1" hangingPunct="1"/>
            <a:endParaRPr lang="es-ES" altLang="de-DE" sz="1100" smtClean="0">
              <a:ea typeface="ＭＳ Ｐゴシック" pitchFamily="34" charset="-128"/>
            </a:endParaRPr>
          </a:p>
          <a:p>
            <a:pPr eaLnBrk="1" hangingPunct="1"/>
            <a:endParaRPr lang="de-DE" altLang="de-DE" sz="110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pPr eaLnBrk="1" hangingPunct="1"/>
            <a:endParaRPr lang="es-ES" altLang="de-DE" sz="1100" smtClean="0">
              <a:ea typeface="ＭＳ Ｐゴシック" pitchFamily="34" charset="-128"/>
            </a:endParaRPr>
          </a:p>
          <a:p>
            <a:pPr eaLnBrk="1" hangingPunct="1"/>
            <a:endParaRPr lang="es-ES" altLang="de-DE" sz="1100" smtClean="0">
              <a:ea typeface="ＭＳ Ｐゴシック" pitchFamily="34" charset="-128"/>
            </a:endParaRPr>
          </a:p>
          <a:p>
            <a:pPr eaLnBrk="1" hangingPunct="1"/>
            <a:endParaRPr lang="de-DE" altLang="de-DE" sz="110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de-DE" smtClean="0">
              <a:ea typeface="ＭＳ Ｐゴシック" pitchFamily="34" charset="-128"/>
              <a:sym typeface="Wingdings" pitchFamily="2"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pPr eaLnBrk="1" hangingPunct="1"/>
            <a:endParaRPr lang="de-DE" altLang="de-DE" sz="110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de-DE" smtClean="0">
              <a:ea typeface="ＭＳ Ｐゴシック" pitchFamily="34" charset="-128"/>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endParaRPr lang="de-DE" altLang="de-DE"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a:defRPr/>
            </a:pPr>
            <a:endParaRPr lang="en-US" altLang="en-US" sz="16800" b="0">
              <a:solidFill>
                <a:srgbClr val="666666"/>
              </a:solidFill>
              <a:latin typeface="Times New Roman" pitchFamily="18" charset="0"/>
              <a:ea typeface="+mn-ea"/>
            </a:endParaRPr>
          </a:p>
        </p:txBody>
      </p:sp>
      <p:graphicFrame>
        <p:nvGraphicFramePr>
          <p:cNvPr id="3" name="Object 9"/>
          <p:cNvGraphicFramePr>
            <a:graphicFrameLocks noChangeAspect="1"/>
          </p:cNvGraphicFramePr>
          <p:nvPr/>
        </p:nvGraphicFramePr>
        <p:xfrm>
          <a:off x="7380288" y="260350"/>
          <a:ext cx="1485900" cy="1071563"/>
        </p:xfrm>
        <a:graphic>
          <a:graphicData uri="http://schemas.openxmlformats.org/presentationml/2006/ole">
            <mc:AlternateContent xmlns:mc="http://schemas.openxmlformats.org/markup-compatibility/2006">
              <mc:Choice xmlns:v="urn:schemas-microsoft-com:vml" Requires="v">
                <p:oleObj spid="_x0000_s43010" r:id="rId4" imgW="3895238" imgH="2809524" progId="MSPhotoEd.3">
                  <p:embed/>
                </p:oleObj>
              </mc:Choice>
              <mc:Fallback>
                <p:oleObj r:id="rId4" imgW="3895238" imgH="28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60350"/>
                        <a:ext cx="1485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spcBef>
                <a:spcPct val="50000"/>
              </a:spcBef>
              <a:defRPr/>
            </a:pPr>
            <a:r>
              <a:rPr lang="en-US" sz="1800">
                <a:solidFill>
                  <a:schemeClr val="tx1"/>
                </a:solidFill>
              </a:rPr>
              <a:t>Nano Scale Disruptive Silicon-Plasmonic Platform for Chip-to-Chip Interconnection</a:t>
            </a:r>
          </a:p>
          <a:p>
            <a:pPr eaLnBrk="1" hangingPunct="1">
              <a:lnSpc>
                <a:spcPct val="90000"/>
              </a:lnSpc>
              <a:spcBef>
                <a:spcPct val="50000"/>
              </a:spcBef>
              <a:defRPr/>
            </a:pPr>
            <a:r>
              <a:rPr lang="en-US" sz="1800">
                <a:solidFill>
                  <a:schemeClr val="tx1"/>
                </a:solidFill>
              </a:rPr>
              <a:t>www.navolchi.eu</a:t>
            </a:r>
          </a:p>
        </p:txBody>
      </p:sp>
      <p:sp>
        <p:nvSpPr>
          <p:cNvPr id="6" name="Text Box 11"/>
          <p:cNvSpPr txBox="1">
            <a:spLocks noChangeArrowheads="1"/>
          </p:cNvSpPr>
          <p:nvPr userDrawn="1"/>
        </p:nvSpPr>
        <p:spPr bwMode="auto">
          <a:xfrm>
            <a:off x="539750" y="333375"/>
            <a:ext cx="6567488" cy="1154113"/>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nSpc>
                <a:spcPct val="150000"/>
              </a:lnSpc>
              <a:defRPr/>
            </a:pPr>
            <a:r>
              <a:rPr lang="en-US" i="1" dirty="0">
                <a:solidFill>
                  <a:schemeClr val="tx1"/>
                </a:solidFill>
              </a:rPr>
              <a:t>NAVOLCHI</a:t>
            </a:r>
            <a:r>
              <a:rPr lang="en-US" dirty="0"/>
              <a:t>  </a:t>
            </a:r>
            <a:r>
              <a:rPr lang="en-US" dirty="0" smtClean="0"/>
              <a:t>Final </a:t>
            </a:r>
            <a:r>
              <a:rPr lang="en-US" dirty="0"/>
              <a:t>Review Meeting</a:t>
            </a:r>
            <a:r>
              <a:rPr lang="en-US" sz="2400" dirty="0"/>
              <a:t> </a:t>
            </a:r>
          </a:p>
          <a:p>
            <a:pPr>
              <a:lnSpc>
                <a:spcPct val="150000"/>
              </a:lnSpc>
              <a:defRPr/>
            </a:pPr>
            <a:r>
              <a:rPr lang="en-US" sz="1800" dirty="0" smtClean="0"/>
              <a:t>October 6</a:t>
            </a:r>
            <a:r>
              <a:rPr lang="en-US" sz="1800" baseline="30000" dirty="0" smtClean="0"/>
              <a:t>th</a:t>
            </a:r>
            <a:r>
              <a:rPr lang="en-US" sz="1800" dirty="0" smtClean="0"/>
              <a:t> 2015, </a:t>
            </a:r>
            <a:r>
              <a:rPr lang="en-US" sz="1800" dirty="0"/>
              <a:t>Brussels</a:t>
            </a:r>
            <a:endParaRPr lang="de-DE" sz="1800" dirty="0"/>
          </a:p>
        </p:txBody>
      </p:sp>
      <p:sp>
        <p:nvSpPr>
          <p:cNvPr id="7"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defRPr/>
            </a:pPr>
            <a:r>
              <a:rPr lang="en-US" sz="1200">
                <a:solidFill>
                  <a:schemeClr val="tx1"/>
                </a:solidFill>
              </a:rPr>
              <a:t>FP7-ICT-2011-7</a:t>
            </a:r>
          </a:p>
          <a:p>
            <a:pPr eaLnBrk="1" hangingPunct="1">
              <a:lnSpc>
                <a:spcPct val="90000"/>
              </a:lnSpc>
              <a:defRPr/>
            </a:pPr>
            <a:r>
              <a:rPr lang="en-US" sz="1200">
                <a:solidFill>
                  <a:schemeClr val="tx1"/>
                </a:solidFill>
              </a:rPr>
              <a:t>GA 288869</a:t>
            </a:r>
          </a:p>
        </p:txBody>
      </p:sp>
    </p:spTree>
    <p:extLst>
      <p:ext uri="{BB962C8B-B14F-4D97-AF65-F5344CB8AC3E}">
        <p14:creationId xmlns:p14="http://schemas.microsoft.com/office/powerpoint/2010/main" val="2372448511"/>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77278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333375"/>
            <a:ext cx="2125662" cy="57927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80975" y="333375"/>
            <a:ext cx="6227763" cy="579278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92259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5"/>
            <a:ext cx="7416800" cy="6096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l-GR" noProof="0" smtClean="0"/>
          </a:p>
        </p:txBody>
      </p:sp>
    </p:spTree>
    <p:extLst>
      <p:ext uri="{BB962C8B-B14F-4D97-AF65-F5344CB8AC3E}">
        <p14:creationId xmlns:p14="http://schemas.microsoft.com/office/powerpoint/2010/main" val="113693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a:xfrm>
            <a:off x="457200" y="1142984"/>
            <a:ext cx="8229600" cy="4983179"/>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83987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41355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34081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13210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364481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14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512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67365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 y="6130925"/>
            <a:ext cx="1744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de-DE" smtClean="0"/>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eaLnBrk="1" hangingPunct="1">
              <a:lnSpc>
                <a:spcPct val="90000"/>
              </a:lnSpc>
              <a:spcBef>
                <a:spcPct val="50000"/>
              </a:spcBef>
              <a:defRPr/>
            </a:pPr>
            <a:r>
              <a:rPr lang="en-US" sz="1200">
                <a:solidFill>
                  <a:schemeClr val="tx1"/>
                </a:solidFill>
              </a:rPr>
              <a:t>N</a:t>
            </a:r>
            <a:r>
              <a:rPr lang="en-US" sz="1200"/>
              <a:t>ano Scale Disruptive Silicon-Plasmonic Platform for Chip-to-Chip Interconnection</a:t>
            </a:r>
          </a:p>
        </p:txBody>
      </p:sp>
      <p:sp>
        <p:nvSpPr>
          <p:cNvPr id="60427" name="Text Box 11"/>
          <p:cNvSpPr txBox="1">
            <a:spLocks noChangeArrowheads="1"/>
          </p:cNvSpPr>
          <p:nvPr/>
        </p:nvSpPr>
        <p:spPr bwMode="auto">
          <a:xfrm>
            <a:off x="8429625" y="6500813"/>
            <a:ext cx="215900" cy="212725"/>
          </a:xfrm>
          <a:prstGeom prst="rect">
            <a:avLst/>
          </a:prstGeom>
          <a:noFill/>
          <a:ln w="9525">
            <a:noFill/>
            <a:miter lim="800000"/>
            <a:headEnd/>
            <a:tailEnd/>
          </a:ln>
          <a:effectLst/>
        </p:spPr>
        <p:txBody>
          <a:bodyPr wrap="none" lIns="0" tIns="0" rIns="0" bIns="0">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fld id="{AEA7C75D-24C4-475F-A8BC-CBF06584DBFB}" type="slidenum">
              <a:rPr lang="en-US" altLang="de-DE" sz="1400"/>
              <a:pPr/>
              <a:t>‹Nr.›</a:t>
            </a:fld>
            <a:endParaRPr lang="en-US" altLang="de-DE" sz="1400"/>
          </a:p>
        </p:txBody>
      </p:sp>
      <p:graphicFrame>
        <p:nvGraphicFramePr>
          <p:cNvPr id="1030" name="Object 54"/>
          <p:cNvGraphicFramePr>
            <a:graphicFrameLocks noChangeAspect="1"/>
          </p:cNvGraphicFramePr>
          <p:nvPr/>
        </p:nvGraphicFramePr>
        <p:xfrm>
          <a:off x="7740650" y="115888"/>
          <a:ext cx="1143000" cy="823912"/>
        </p:xfrm>
        <a:graphic>
          <a:graphicData uri="http://schemas.openxmlformats.org/presentationml/2006/ole">
            <mc:AlternateContent xmlns:mc="http://schemas.openxmlformats.org/markup-compatibility/2006">
              <mc:Choice xmlns:v="urn:schemas-microsoft-com:vml" Requires="v">
                <p:oleObj spid="_x0000_s1033" r:id="rId16" imgW="3895238" imgH="2809524" progId="MSPhotoEd.3">
                  <p:embed/>
                </p:oleObj>
              </mc:Choice>
              <mc:Fallback>
                <p:oleObj r:id="rId16" imgW="3895238" imgH="2809524" progId="MSPhotoEd.3">
                  <p:embed/>
                  <p:pic>
                    <p:nvPicPr>
                      <p:cNvPr id="0" name="Object 5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0650" y="115888"/>
                        <a:ext cx="114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31" name="Gerade Verbindung 10"/>
          <p:cNvCxnSpPr>
            <a:cxnSpLocks noChangeShapeType="1"/>
          </p:cNvCxnSpPr>
          <p:nvPr/>
        </p:nvCxnSpPr>
        <p:spPr bwMode="auto">
          <a:xfrm>
            <a:off x="1619250" y="6430963"/>
            <a:ext cx="7310438" cy="22225"/>
          </a:xfrm>
          <a:prstGeom prst="line">
            <a:avLst/>
          </a:prstGeom>
          <a:noFill/>
          <a:ln w="19050">
            <a:solidFill>
              <a:srgbClr val="262FDA"/>
            </a:solidFill>
            <a:round/>
            <a:headEnd/>
            <a:tailEnd/>
          </a:ln>
          <a:extLst>
            <a:ext uri="{909E8E84-426E-40DD-AFC4-6F175D3DCCD1}">
              <a14:hiddenFill xmlns:a14="http://schemas.microsoft.com/office/drawing/2010/main">
                <a:noFill/>
              </a14:hiddenFill>
            </a:ext>
          </a:extLst>
        </p:spPr>
      </p:cxnSp>
      <p:cxnSp>
        <p:nvCxnSpPr>
          <p:cNvPr id="1032" name="Gerade Verbindung 10"/>
          <p:cNvCxnSpPr>
            <a:cxnSpLocks noChangeShapeType="1"/>
          </p:cNvCxnSpPr>
          <p:nvPr/>
        </p:nvCxnSpPr>
        <p:spPr bwMode="auto">
          <a:xfrm>
            <a:off x="177800" y="765175"/>
            <a:ext cx="74183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p:titleStyle>
    <p:bodyStyle>
      <a:lvl1pPr marL="342900" indent="-342900" algn="l" rtl="0" eaLnBrk="0" fontAlgn="base" hangingPunct="0">
        <a:lnSpc>
          <a:spcPct val="80000"/>
        </a:lnSpc>
        <a:spcBef>
          <a:spcPct val="25000"/>
        </a:spcBef>
        <a:spcAft>
          <a:spcPct val="0"/>
        </a:spcAft>
        <a:buFont typeface="Wingdings"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5pPr>
      <a:lvl6pPr marL="25146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6pPr>
      <a:lvl7pPr marL="29718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7pPr>
      <a:lvl8pPr marL="3429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8pPr>
      <a:lvl9pPr marL="3886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tifica.ch/scientifica-2015"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sway.com/Y64i6d9Alpdhyv6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23850" y="2133600"/>
            <a:ext cx="8382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spcAft>
                <a:spcPts val="600"/>
              </a:spcAft>
            </a:pPr>
            <a:r>
              <a:rPr lang="en-US" altLang="de-DE" sz="2000">
                <a:solidFill>
                  <a:schemeClr val="bg1"/>
                </a:solidFill>
              </a:rPr>
              <a:t>Work Package 7 Presentation</a:t>
            </a:r>
          </a:p>
          <a:p>
            <a:pPr algn="ctr">
              <a:spcAft>
                <a:spcPts val="600"/>
              </a:spcAft>
            </a:pPr>
            <a:r>
              <a:rPr lang="en-US" altLang="de-DE" sz="2000">
                <a:solidFill>
                  <a:schemeClr val="bg1"/>
                </a:solidFill>
              </a:rPr>
              <a:t>“Project NAVOLCHI”</a:t>
            </a:r>
          </a:p>
          <a:p>
            <a:pPr algn="ctr">
              <a:spcAft>
                <a:spcPts val="600"/>
              </a:spcAft>
            </a:pPr>
            <a:r>
              <a:rPr lang="en-US" altLang="de-DE" sz="2000">
                <a:solidFill>
                  <a:schemeClr val="bg1"/>
                </a:solidFill>
              </a:rPr>
              <a:t>Ioannis Tomkos</a:t>
            </a:r>
          </a:p>
          <a:p>
            <a:pPr algn="ctr">
              <a:spcAft>
                <a:spcPts val="600"/>
              </a:spcAft>
            </a:pPr>
            <a:r>
              <a:rPr lang="en-US" altLang="de-DE" sz="2000">
                <a:solidFill>
                  <a:schemeClr val="bg1"/>
                </a:solidFill>
              </a:rPr>
              <a:t>Athens Information Technology, GR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de-DE" sz="3200" smtClean="0">
                <a:ea typeface="ＭＳ Ｐゴシック" pitchFamily="34" charset="-128"/>
              </a:rPr>
              <a:t>2 Nature photonics articles</a:t>
            </a:r>
            <a:endParaRPr lang="el-GR" altLang="de-DE" sz="3200" smtClean="0">
              <a:ea typeface="ＭＳ Ｐゴシック" pitchFamily="34" charset="-128"/>
            </a:endParaRPr>
          </a:p>
        </p:txBody>
      </p:sp>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090613"/>
            <a:ext cx="3505200"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998538"/>
            <a:ext cx="30003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de-DE" smtClean="0">
                <a:ea typeface="ＭＳ Ｐゴシック" pitchFamily="34" charset="-128"/>
              </a:rPr>
              <a:t>Post deadline paper at ECOC 2015</a:t>
            </a:r>
            <a:endParaRPr lang="el-GR" altLang="de-DE" smtClean="0">
              <a:ea typeface="ＭＳ Ｐゴシック" pitchFamily="34" charset="-128"/>
            </a:endParaRPr>
          </a:p>
        </p:txBody>
      </p:sp>
      <p:pic>
        <p:nvPicPr>
          <p:cNvPr id="2048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052513"/>
            <a:ext cx="878363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827088" y="4797425"/>
            <a:ext cx="3816350" cy="1152525"/>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altLang="de-DE" smtClean="0">
                <a:solidFill>
                  <a:srgbClr val="002060"/>
                </a:solidFill>
                <a:ea typeface="ＭＳ Ｐゴシック" pitchFamily="34" charset="-128"/>
              </a:rPr>
              <a:t>Impact to Scientific Community - Citations</a:t>
            </a:r>
            <a:endParaRPr lang="el-GR" altLang="de-DE" smtClean="0">
              <a:solidFill>
                <a:srgbClr val="002060"/>
              </a:solidFill>
              <a:ea typeface="ＭＳ Ｐゴシック" pitchFamily="34" charset="-128"/>
            </a:endParaRPr>
          </a:p>
        </p:txBody>
      </p:sp>
      <p:graphicFrame>
        <p:nvGraphicFramePr>
          <p:cNvPr id="4" name="Table 3"/>
          <p:cNvGraphicFramePr>
            <a:graphicFrameLocks noGrp="1"/>
          </p:cNvGraphicFramePr>
          <p:nvPr/>
        </p:nvGraphicFramePr>
        <p:xfrm>
          <a:off x="755650" y="1125538"/>
          <a:ext cx="7848600" cy="4979992"/>
        </p:xfrm>
        <a:graphic>
          <a:graphicData uri="http://schemas.openxmlformats.org/drawingml/2006/table">
            <a:tbl>
              <a:tblPr/>
              <a:tblGrid>
                <a:gridCol w="6557963"/>
                <a:gridCol w="1290637"/>
              </a:tblGrid>
              <a:tr h="796925">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Paper</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Number of citation (Google Scholar)</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98438">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High-speed plasmonic phase modulators, Nature Photonics, 2014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76</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Plasmonic communications: light on a wire, Optics and Photonics News, 2013 </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14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Electrically Controlled Plasmonic Switches and Modulators, IEEE STQE, 2015</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2</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The plasmonic memristor: a latching optical switch, Optica 2014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Photonic-to-plasmonic mode converter, Optics Letter, 2014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High-speed plasmonic Mach-Zehnder modulator in a waveguide, ECOC 2014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11</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Surface plasmon polariton high-speed modulator, CLEO: Science and Innovations</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3</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Highly efficient metal grating coupler for membrane-based integrated photonics, Optics Letters, 2014.	</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4</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Low-optical-loss, low-resistance Ag/Ge based ohmic contacts to n-type InP for membrane based waveguide devices, Optical Materials Express, 2015</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2</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Polymer/QDs nanocomposites for waveguiding applications</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Journal of Nanomaterials, 2012</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6</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Patterning of Conducting Polymers Using UV Lithography: The in-Situ Polymerization Approach</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The Journal of Physical Chemistry C 116, 17547-17553, 2012.</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3</a:t>
                      </a:r>
                      <a:endParaRPr kumimoji="0" lang="el-GR" altLang="de-DE" sz="11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270" marR="652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de-DE" sz="3200" smtClean="0">
                <a:ea typeface="ＭＳ Ｐゴシック" pitchFamily="34" charset="-128"/>
              </a:rPr>
              <a:t>Task 7.2 Exploitation</a:t>
            </a:r>
            <a:endParaRPr lang="el-GR" altLang="de-DE" sz="3200" smtClean="0">
              <a:ea typeface="ＭＳ Ｐゴシック" pitchFamily="34" charset="-128"/>
            </a:endParaRPr>
          </a:p>
        </p:txBody>
      </p:sp>
      <p:sp>
        <p:nvSpPr>
          <p:cNvPr id="21507" name="Text Box 3"/>
          <p:cNvSpPr txBox="1">
            <a:spLocks noChangeArrowheads="1"/>
          </p:cNvSpPr>
          <p:nvPr/>
        </p:nvSpPr>
        <p:spPr bwMode="auto">
          <a:xfrm>
            <a:off x="755650" y="1268413"/>
            <a:ext cx="7345363"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spcAft>
                <a:spcPct val="20000"/>
              </a:spcAft>
              <a:buFont typeface="Wingdings" pitchFamily="2" charset="2"/>
              <a:buNone/>
            </a:pPr>
            <a:r>
              <a:rPr lang="en-US" altLang="de-DE"/>
              <a:t>     </a:t>
            </a:r>
            <a:endParaRPr lang="en-US" altLang="de-DE" b="0"/>
          </a:p>
          <a:p>
            <a:pPr eaLnBrk="1" hangingPunct="1">
              <a:spcAft>
                <a:spcPct val="20000"/>
              </a:spcAft>
            </a:pPr>
            <a:r>
              <a:rPr lang="en-US" altLang="de-DE" sz="2000"/>
              <a:t>Patent:</a:t>
            </a:r>
          </a:p>
          <a:p>
            <a:pPr eaLnBrk="1" hangingPunct="1">
              <a:spcAft>
                <a:spcPct val="20000"/>
              </a:spcAft>
            </a:pPr>
            <a:endParaRPr lang="en-US" altLang="de-DE" sz="2000"/>
          </a:p>
          <a:p>
            <a:pPr>
              <a:buFont typeface="Arial" charset="0"/>
              <a:buChar char="•"/>
            </a:pPr>
            <a:r>
              <a:rPr lang="en-US" altLang="de-DE" sz="2000" b="0"/>
              <a:t>(UVEG) Patent: “Method to obtain metallic structures of nano- and micro-metric size from lithographic resists based on nanocomposites„ (P201201282).</a:t>
            </a:r>
          </a:p>
          <a:p>
            <a:endParaRPr lang="en-US" altLang="de-DE" sz="2000" b="0"/>
          </a:p>
          <a:p>
            <a:pPr>
              <a:buFont typeface="Arial" charset="0"/>
              <a:buChar char="•"/>
            </a:pPr>
            <a:r>
              <a:rPr lang="es-ES" altLang="de-DE" sz="2000" b="0"/>
              <a:t>V. M. Dolores-Calzadilla, A. Higuera Rodriguez, D. Heiss, (2014). “Metal grating coupler </a:t>
            </a:r>
            <a:r>
              <a:rPr lang="en-US" altLang="de-DE" sz="2000" b="0"/>
              <a:t>for membrane-based integrated photonics”, USA Provisional Patent Application filed, application number: 61/979, 2014.</a:t>
            </a:r>
            <a:endParaRPr lang="it-IT" altLang="de-DE" sz="2000"/>
          </a:p>
        </p:txBody>
      </p:sp>
      <p:sp>
        <p:nvSpPr>
          <p:cNvPr id="21508" name="Rectangle 7"/>
          <p:cNvSpPr>
            <a:spLocks noChangeArrowheads="1"/>
          </p:cNvSpPr>
          <p:nvPr/>
        </p:nvSpPr>
        <p:spPr bwMode="auto">
          <a:xfrm>
            <a:off x="971550" y="836613"/>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6213" indent="-176213">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lnSpc>
                <a:spcPct val="150000"/>
              </a:lnSpc>
            </a:pPr>
            <a:r>
              <a:rPr lang="es-ES" altLang="de-DE" sz="2000">
                <a:solidFill>
                  <a:srgbClr val="0000DD"/>
                </a:solidFill>
              </a:rPr>
              <a:t>Intellectual Property </a:t>
            </a:r>
            <a:endParaRPr lang="de-DE" altLang="de-DE" sz="2000">
              <a:solidFill>
                <a:srgbClr val="0000DD"/>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179388" y="187325"/>
            <a:ext cx="7921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lnSpc>
                <a:spcPts val="3200"/>
              </a:lnSpc>
            </a:pPr>
            <a:r>
              <a:rPr lang="en-US" altLang="de-DE" sz="3200">
                <a:solidFill>
                  <a:srgbClr val="002060"/>
                </a:solidFill>
              </a:rPr>
              <a:t>Task 7.3: Promotion events - Workshops</a:t>
            </a:r>
          </a:p>
        </p:txBody>
      </p:sp>
      <p:sp>
        <p:nvSpPr>
          <p:cNvPr id="2" name="TextBox 1"/>
          <p:cNvSpPr txBox="1"/>
          <p:nvPr/>
        </p:nvSpPr>
        <p:spPr>
          <a:xfrm>
            <a:off x="827088" y="1446213"/>
            <a:ext cx="7848600" cy="4359275"/>
          </a:xfrm>
          <a:prstGeom prst="rect">
            <a:avLst/>
          </a:prstGeom>
          <a:noFill/>
        </p:spPr>
        <p:txBody>
          <a:bodyPr>
            <a:spAutoFit/>
          </a:bodyPr>
          <a:lstStyle>
            <a:lvl1pPr marL="285750" indent="-285750">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buFont typeface="Arial" charset="0"/>
              <a:buChar char="•"/>
            </a:pPr>
            <a:r>
              <a:rPr lang="en-US" altLang="de-DE" sz="2000"/>
              <a:t>Two dedicated workshops have been organized for the promotion of the NAVOLHCI project. </a:t>
            </a:r>
          </a:p>
          <a:p>
            <a:pPr eaLnBrk="1" hangingPunct="1">
              <a:buFont typeface="Arial" charset="0"/>
              <a:buChar char="•"/>
            </a:pPr>
            <a:endParaRPr lang="en-US" altLang="de-DE" sz="2000"/>
          </a:p>
          <a:p>
            <a:pPr eaLnBrk="1" hangingPunct="1">
              <a:buFont typeface="Arial" charset="0"/>
              <a:buChar char="•"/>
            </a:pPr>
            <a:r>
              <a:rPr lang="en-US" altLang="de-DE" sz="2000"/>
              <a:t>The first activity was the “NAVOLCHI Special Section on Plasmonics Based Components” on ICTON 2012, in Coventry, England. The event attracted more than 50 attendees from both the industry and the academia. </a:t>
            </a:r>
          </a:p>
          <a:p>
            <a:pPr eaLnBrk="1" hangingPunct="1">
              <a:buFont typeface="Arial" charset="0"/>
              <a:buChar char="•"/>
            </a:pPr>
            <a:endParaRPr lang="en-US" altLang="de-DE" sz="2000"/>
          </a:p>
          <a:p>
            <a:pPr eaLnBrk="1" hangingPunct="1">
              <a:buFont typeface="Arial" charset="0"/>
              <a:buChar char="•"/>
            </a:pPr>
            <a:r>
              <a:rPr lang="en-US" altLang="de-DE" sz="2000"/>
              <a:t>The second workshop was organized in ICTON 2013. The session was entitled "CMOS Fabrication-Based Photonic Technologies for Communications" and was co-organized by the NAVOLCHI and the SOFI (on hybrid silicon-organics technology) projects. </a:t>
            </a:r>
            <a:endParaRPr lang="el-GR" altLang="de-DE" sz="2000"/>
          </a:p>
          <a:p>
            <a:pPr eaLnBrk="1" hangingPunct="1"/>
            <a:endParaRPr lang="el-GR" altLang="de-DE"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lnSpc>
                <a:spcPts val="3200"/>
              </a:lnSpc>
            </a:pPr>
            <a:r>
              <a:rPr lang="en-US" altLang="de-DE" sz="3200">
                <a:solidFill>
                  <a:srgbClr val="002060"/>
                </a:solidFill>
              </a:rPr>
              <a:t>Task 7.3: Promotion events - Other</a:t>
            </a:r>
          </a:p>
        </p:txBody>
      </p:sp>
      <p:sp>
        <p:nvSpPr>
          <p:cNvPr id="24579" name="TextBox 1"/>
          <p:cNvSpPr txBox="1">
            <a:spLocks noChangeArrowheads="1"/>
          </p:cNvSpPr>
          <p:nvPr/>
        </p:nvSpPr>
        <p:spPr bwMode="auto">
          <a:xfrm>
            <a:off x="34925" y="1196975"/>
            <a:ext cx="48974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r>
              <a:rPr lang="en-GB" altLang="de-DE"/>
              <a:t>ETHZ also participated in the “Scienficia” event (</a:t>
            </a:r>
            <a:r>
              <a:rPr lang="en-GB" altLang="de-DE" u="sng">
                <a:hlinkClick r:id="rId3"/>
              </a:rPr>
              <a:t>http://www.scientifica.ch/scientifica-2015</a:t>
            </a:r>
            <a:r>
              <a:rPr lang="en-GB" altLang="de-DE"/>
              <a:t>) in which they had a booth at this outreach event in Zurich and had the chance to present their activities in NAVOLCHI to over 25 000 visitors (general public).</a:t>
            </a:r>
            <a:endParaRPr lang="el-GR" altLang="de-DE"/>
          </a:p>
        </p:txBody>
      </p:sp>
      <p:pic>
        <p:nvPicPr>
          <p:cNvPr id="24580" name="Picture 2" descr="SetRatioSize940640-Scientifica2015Bruederli1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125538"/>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Minister_T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3733800"/>
            <a:ext cx="36703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738" y="3860800"/>
            <a:ext cx="4572000" cy="2014538"/>
          </a:xfrm>
          <a:prstGeom prst="rect">
            <a:avLst/>
          </a:prstGeom>
        </p:spPr>
        <p:txBody>
          <a:bodyPr>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just" eaLnBrk="1" hangingPunct="1"/>
            <a:r>
              <a:rPr lang="en-GB" altLang="de-DE">
                <a:solidFill>
                  <a:srgbClr val="000000"/>
                </a:solidFill>
                <a:cs typeface="Times New Roman" pitchFamily="18" charset="0"/>
              </a:rPr>
              <a:t>Finally, TUe also presented our research on nanolasers funded by NAVOLCHI to Dr. Jet Bussemaker, Minister of Education, Culture and Science of The Netherlands, during her visit to the Technical University of Eindhoven.</a:t>
            </a:r>
            <a:endParaRPr lang="el-GR" altLang="de-DE">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lnSpc>
                <a:spcPts val="3200"/>
              </a:lnSpc>
            </a:pPr>
            <a:r>
              <a:rPr lang="en-US" altLang="de-DE" sz="3200">
                <a:solidFill>
                  <a:srgbClr val="002060"/>
                </a:solidFill>
              </a:rPr>
              <a:t>Dissemination kit</a:t>
            </a:r>
            <a:endParaRPr lang="en-US" altLang="de-DE" sz="3200">
              <a:solidFill>
                <a:srgbClr val="FF0000"/>
              </a:solidFill>
            </a:endParaRPr>
          </a:p>
        </p:txBody>
      </p:sp>
      <p:sp>
        <p:nvSpPr>
          <p:cNvPr id="26627" name="TextBox 1"/>
          <p:cNvSpPr txBox="1">
            <a:spLocks noChangeArrowheads="1"/>
          </p:cNvSpPr>
          <p:nvPr/>
        </p:nvSpPr>
        <p:spPr bwMode="auto">
          <a:xfrm>
            <a:off x="539750" y="798513"/>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r>
              <a:rPr lang="en-US" altLang="de-DE" b="0"/>
              <a:t>The dissemination kit contains suitable material with the most important achievements and results of the NAVOLCHI project. It includes high resolution pictures and images for the dissemination of the project. </a:t>
            </a:r>
          </a:p>
          <a:p>
            <a:pPr eaLnBrk="1" hangingPunct="1"/>
            <a:r>
              <a:rPr lang="en-US" altLang="de-DE" b="0"/>
              <a:t>The dissemination kit is available at: </a:t>
            </a:r>
            <a:r>
              <a:rPr lang="en-US" altLang="de-DE" b="0">
                <a:hlinkClick r:id="rId3" invalidUrl="https:///"/>
              </a:rPr>
              <a:t>https://</a:t>
            </a:r>
            <a:r>
              <a:rPr lang="en-US" altLang="de-DE" b="0">
                <a:hlinkClick r:id="rId4"/>
              </a:rPr>
              <a:t>sway.com/Y64i6d9Alpdhyv6V</a:t>
            </a:r>
            <a:r>
              <a:rPr lang="en-US" altLang="de-DE" b="0"/>
              <a:t> </a:t>
            </a:r>
            <a:endParaRPr lang="el-GR" altLang="de-DE"/>
          </a:p>
        </p:txBody>
      </p:sp>
      <p:pic>
        <p:nvPicPr>
          <p:cNvPr id="26628" name="Picture 2"/>
          <p:cNvPicPr>
            <a:picLocks noChangeAspect="1"/>
          </p:cNvPicPr>
          <p:nvPr/>
        </p:nvPicPr>
        <p:blipFill>
          <a:blip r:embed="rId5">
            <a:extLst>
              <a:ext uri="{28A0092B-C50C-407E-A947-70E740481C1C}">
                <a14:useLocalDpi xmlns:a14="http://schemas.microsoft.com/office/drawing/2010/main" val="0"/>
              </a:ext>
            </a:extLst>
          </a:blip>
          <a:srcRect b="5264"/>
          <a:stretch>
            <a:fillRect/>
          </a:stretch>
        </p:blipFill>
        <p:spPr bwMode="auto">
          <a:xfrm>
            <a:off x="1835150" y="2060575"/>
            <a:ext cx="56896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971550" y="1484313"/>
            <a:ext cx="7777163"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b="1">
                <a:solidFill>
                  <a:srgbClr val="220060"/>
                </a:solidFill>
                <a:latin typeface="Arial" charset="0"/>
                <a:ea typeface="ＭＳ Ｐゴシック" pitchFamily="34" charset="-128"/>
              </a:defRPr>
            </a:lvl1pPr>
            <a:lvl2pPr marL="1323975" indent="-609600">
              <a:defRPr b="1">
                <a:solidFill>
                  <a:srgbClr val="220060"/>
                </a:solidFill>
                <a:latin typeface="Arial" charset="0"/>
                <a:ea typeface="ＭＳ Ｐゴシック" pitchFamily="34" charset="-128"/>
              </a:defRPr>
            </a:lvl2pPr>
            <a:lvl3pPr marL="2112963" indent="-609600">
              <a:defRPr b="1">
                <a:solidFill>
                  <a:srgbClr val="220060"/>
                </a:solidFill>
                <a:latin typeface="Arial" charset="0"/>
                <a:ea typeface="ＭＳ Ｐゴシック" pitchFamily="34" charset="-128"/>
              </a:defRPr>
            </a:lvl3pPr>
            <a:lvl4pPr marL="2901950" indent="-609600">
              <a:defRPr b="1">
                <a:solidFill>
                  <a:srgbClr val="220060"/>
                </a:solidFill>
                <a:latin typeface="Arial" charset="0"/>
                <a:ea typeface="ＭＳ Ｐゴシック" pitchFamily="34" charset="-128"/>
              </a:defRPr>
            </a:lvl4pPr>
            <a:lvl5pPr marL="3690938" indent="-609600">
              <a:defRPr b="1">
                <a:solidFill>
                  <a:srgbClr val="220060"/>
                </a:solidFill>
                <a:latin typeface="Arial" charset="0"/>
                <a:ea typeface="ＭＳ Ｐゴシック" pitchFamily="34" charset="-128"/>
              </a:defRPr>
            </a:lvl5pPr>
            <a:lvl6pPr marL="4148138" indent="-609600" eaLnBrk="0" fontAlgn="base" hangingPunct="0">
              <a:spcBef>
                <a:spcPct val="0"/>
              </a:spcBef>
              <a:spcAft>
                <a:spcPct val="0"/>
              </a:spcAft>
              <a:defRPr b="1">
                <a:solidFill>
                  <a:srgbClr val="220060"/>
                </a:solidFill>
                <a:latin typeface="Arial" charset="0"/>
                <a:ea typeface="ＭＳ Ｐゴシック" pitchFamily="34" charset="-128"/>
              </a:defRPr>
            </a:lvl6pPr>
            <a:lvl7pPr marL="4605338" indent="-609600" eaLnBrk="0" fontAlgn="base" hangingPunct="0">
              <a:spcBef>
                <a:spcPct val="0"/>
              </a:spcBef>
              <a:spcAft>
                <a:spcPct val="0"/>
              </a:spcAft>
              <a:defRPr b="1">
                <a:solidFill>
                  <a:srgbClr val="220060"/>
                </a:solidFill>
                <a:latin typeface="Arial" charset="0"/>
                <a:ea typeface="ＭＳ Ｐゴシック" pitchFamily="34" charset="-128"/>
              </a:defRPr>
            </a:lvl7pPr>
            <a:lvl8pPr marL="5062538" indent="-609600" eaLnBrk="0" fontAlgn="base" hangingPunct="0">
              <a:spcBef>
                <a:spcPct val="0"/>
              </a:spcBef>
              <a:spcAft>
                <a:spcPct val="0"/>
              </a:spcAft>
              <a:defRPr b="1">
                <a:solidFill>
                  <a:srgbClr val="220060"/>
                </a:solidFill>
                <a:latin typeface="Arial" charset="0"/>
                <a:ea typeface="ＭＳ Ｐゴシック" pitchFamily="34" charset="-128"/>
              </a:defRPr>
            </a:lvl8pPr>
            <a:lvl9pPr marL="5519738" indent="-609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spcAft>
                <a:spcPct val="20000"/>
              </a:spcAft>
              <a:buFontTx/>
              <a:buAutoNum type="arabicPeriod"/>
            </a:pPr>
            <a:r>
              <a:rPr lang="en-US" altLang="de-DE" sz="2000"/>
              <a:t>WP7 Position in Project</a:t>
            </a:r>
          </a:p>
          <a:p>
            <a:pPr eaLnBrk="1" hangingPunct="1">
              <a:spcAft>
                <a:spcPct val="20000"/>
              </a:spcAft>
              <a:buFontTx/>
              <a:buAutoNum type="arabicPeriod"/>
            </a:pPr>
            <a:endParaRPr lang="en-US" altLang="de-DE" sz="2000"/>
          </a:p>
          <a:p>
            <a:pPr eaLnBrk="1" hangingPunct="1">
              <a:spcAft>
                <a:spcPct val="20000"/>
              </a:spcAft>
              <a:buFontTx/>
              <a:buAutoNum type="arabicPeriod"/>
            </a:pPr>
            <a:r>
              <a:rPr lang="en-US" altLang="de-DE" sz="2000"/>
              <a:t>Objectives</a:t>
            </a:r>
          </a:p>
          <a:p>
            <a:pPr eaLnBrk="1" hangingPunct="1">
              <a:spcAft>
                <a:spcPct val="20000"/>
              </a:spcAft>
              <a:buFontTx/>
              <a:buAutoNum type="arabicPeriod"/>
            </a:pPr>
            <a:endParaRPr lang="en-US" altLang="de-DE" sz="2000"/>
          </a:p>
          <a:p>
            <a:pPr eaLnBrk="1" hangingPunct="1">
              <a:spcAft>
                <a:spcPct val="20000"/>
              </a:spcAft>
              <a:buFontTx/>
              <a:buAutoNum type="arabicPeriod"/>
            </a:pPr>
            <a:r>
              <a:rPr lang="en-US" altLang="de-DE" sz="2000"/>
              <a:t>Tasks</a:t>
            </a:r>
          </a:p>
          <a:p>
            <a:pPr eaLnBrk="1" hangingPunct="1">
              <a:spcAft>
                <a:spcPct val="20000"/>
              </a:spcAft>
              <a:buFontTx/>
              <a:buAutoNum type="arabicPeriod"/>
            </a:pPr>
            <a:endParaRPr lang="en-US" altLang="de-DE" sz="2000"/>
          </a:p>
          <a:p>
            <a:pPr eaLnBrk="1" hangingPunct="1">
              <a:spcAft>
                <a:spcPct val="20000"/>
              </a:spcAft>
              <a:buFontTx/>
              <a:buAutoNum type="arabicPeriod"/>
            </a:pPr>
            <a:r>
              <a:rPr lang="en-US" altLang="de-DE" sz="2000"/>
              <a:t>Milestones and Deliverables</a:t>
            </a:r>
          </a:p>
          <a:p>
            <a:pPr eaLnBrk="1" hangingPunct="1">
              <a:spcAft>
                <a:spcPct val="20000"/>
              </a:spcAft>
              <a:buFontTx/>
              <a:buAutoNum type="arabicPeriod"/>
            </a:pPr>
            <a:endParaRPr lang="en-US" altLang="de-DE" sz="2000"/>
          </a:p>
          <a:p>
            <a:pPr eaLnBrk="1" hangingPunct="1">
              <a:spcAft>
                <a:spcPct val="20000"/>
              </a:spcAft>
              <a:buFontTx/>
              <a:buAutoNum type="arabicPeriod"/>
            </a:pPr>
            <a:r>
              <a:rPr lang="en-US" altLang="de-DE" sz="2000"/>
              <a:t>Summary</a:t>
            </a:r>
          </a:p>
        </p:txBody>
      </p:sp>
      <p:sp>
        <p:nvSpPr>
          <p:cNvPr id="7171" name="Title 1"/>
          <p:cNvSpPr txBox="1">
            <a:spLocks/>
          </p:cNvSpPr>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lnSpc>
                <a:spcPts val="3200"/>
              </a:lnSpc>
            </a:pPr>
            <a:r>
              <a:rPr lang="en-US" altLang="de-DE" sz="3200"/>
              <a:t>Outline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4581525"/>
            <a:ext cx="20161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125538"/>
            <a:ext cx="6418263"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Imagen 3"/>
          <p:cNvPicPr>
            <a:picLocks noChangeAspect="1"/>
          </p:cNvPicPr>
          <p:nvPr/>
        </p:nvPicPr>
        <p:blipFill>
          <a:blip r:embed="rId5">
            <a:extLst>
              <a:ext uri="{28A0092B-C50C-407E-A947-70E740481C1C}">
                <a14:useLocalDpi xmlns:a14="http://schemas.microsoft.com/office/drawing/2010/main" val="0"/>
              </a:ext>
            </a:extLst>
          </a:blip>
          <a:srcRect r="17693"/>
          <a:stretch>
            <a:fillRect/>
          </a:stretch>
        </p:blipFill>
        <p:spPr bwMode="auto">
          <a:xfrm>
            <a:off x="6769100" y="1751013"/>
            <a:ext cx="23399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le 1"/>
          <p:cNvSpPr txBox="1">
            <a:spLocks/>
          </p:cNvSpPr>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lnSpc>
                <a:spcPts val="3200"/>
              </a:lnSpc>
            </a:pPr>
            <a:r>
              <a:rPr lang="en-US" altLang="de-DE" sz="3200"/>
              <a:t>WP7 Position in Project</a:t>
            </a:r>
          </a:p>
        </p:txBody>
      </p:sp>
      <p:pic>
        <p:nvPicPr>
          <p:cNvPr id="9222" name="Picture 2" descr="http://www2.imec.be/content/user/Image/imec_logo_blauw_5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3573463"/>
            <a:ext cx="1050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8"/>
          <p:cNvSpPr>
            <a:spLocks noChangeArrowheads="1"/>
          </p:cNvSpPr>
          <p:nvPr/>
        </p:nvSpPr>
        <p:spPr bwMode="auto">
          <a:xfrm>
            <a:off x="7232650" y="1196975"/>
            <a:ext cx="166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r>
              <a:rPr lang="en-US" altLang="de-DE"/>
              <a:t>Contributors:</a:t>
            </a:r>
          </a:p>
        </p:txBody>
      </p:sp>
      <p:pic>
        <p:nvPicPr>
          <p:cNvPr id="9224"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2719388"/>
            <a:ext cx="990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bwMode="auto">
          <a:xfrm>
            <a:off x="1441805" y="5081214"/>
            <a:ext cx="5611597" cy="957974"/>
          </a:xfrm>
          <a:prstGeom prst="roundRect">
            <a:avLst/>
          </a:prstGeom>
          <a:noFill/>
          <a:ln w="0" cap="flat" cmpd="sng" algn="ctr">
            <a:solidFill>
              <a:srgbClr val="00B0F0">
                <a:alpha val="3000"/>
              </a:srgbClr>
            </a:solidFill>
            <a:prstDash val="solid"/>
            <a:round/>
            <a:headEnd type="none" w="med" len="med"/>
            <a:tailEnd type="none" w="med" len="med"/>
          </a:ln>
          <a:effectLst>
            <a:glow rad="254000">
              <a:srgbClr val="00B0F0"/>
            </a:glow>
          </a:effectLst>
        </p:spPr>
        <p:txBody>
          <a:bodyPr>
            <a:spAutoFit/>
          </a:bodyPr>
          <a:lstStyle>
            <a:defPPr>
              <a:defRPr lang="en-US"/>
            </a:defPPr>
            <a:lvl1pPr algn="l" rtl="0" fontAlgn="base">
              <a:spcBef>
                <a:spcPct val="0"/>
              </a:spcBef>
              <a:spcAft>
                <a:spcPct val="0"/>
              </a:spcAft>
              <a:defRPr b="1" kern="1200">
                <a:solidFill>
                  <a:srgbClr val="220060"/>
                </a:solidFill>
                <a:latin typeface="Arial" charset="0"/>
                <a:ea typeface="+mn-ea"/>
                <a:cs typeface="+mn-cs"/>
              </a:defRPr>
            </a:lvl1pPr>
            <a:lvl2pPr marL="457200" algn="l" rtl="0" fontAlgn="base">
              <a:spcBef>
                <a:spcPct val="0"/>
              </a:spcBef>
              <a:spcAft>
                <a:spcPct val="0"/>
              </a:spcAft>
              <a:defRPr b="1" kern="1200">
                <a:solidFill>
                  <a:srgbClr val="220060"/>
                </a:solidFill>
                <a:latin typeface="Arial" charset="0"/>
                <a:ea typeface="+mn-ea"/>
                <a:cs typeface="+mn-cs"/>
              </a:defRPr>
            </a:lvl2pPr>
            <a:lvl3pPr marL="914400" algn="l" rtl="0" fontAlgn="base">
              <a:spcBef>
                <a:spcPct val="0"/>
              </a:spcBef>
              <a:spcAft>
                <a:spcPct val="0"/>
              </a:spcAft>
              <a:defRPr b="1" kern="1200">
                <a:solidFill>
                  <a:srgbClr val="220060"/>
                </a:solidFill>
                <a:latin typeface="Arial" charset="0"/>
                <a:ea typeface="+mn-ea"/>
                <a:cs typeface="+mn-cs"/>
              </a:defRPr>
            </a:lvl3pPr>
            <a:lvl4pPr marL="1371600" algn="l" rtl="0" fontAlgn="base">
              <a:spcBef>
                <a:spcPct val="0"/>
              </a:spcBef>
              <a:spcAft>
                <a:spcPct val="0"/>
              </a:spcAft>
              <a:defRPr b="1" kern="1200">
                <a:solidFill>
                  <a:srgbClr val="220060"/>
                </a:solidFill>
                <a:latin typeface="Arial" charset="0"/>
                <a:ea typeface="+mn-ea"/>
                <a:cs typeface="+mn-cs"/>
              </a:defRPr>
            </a:lvl4pPr>
            <a:lvl5pPr marL="1828800" algn="l" rtl="0" fontAlgn="base">
              <a:spcBef>
                <a:spcPct val="0"/>
              </a:spcBef>
              <a:spcAft>
                <a:spcPct val="0"/>
              </a:spcAft>
              <a:defRPr b="1" kern="1200">
                <a:solidFill>
                  <a:srgbClr val="220060"/>
                </a:solidFill>
                <a:latin typeface="Arial" charset="0"/>
                <a:ea typeface="+mn-ea"/>
                <a:cs typeface="+mn-cs"/>
              </a:defRPr>
            </a:lvl5pPr>
            <a:lvl6pPr marL="2286000" algn="l" defTabSz="914400" rtl="0" eaLnBrk="1" latinLnBrk="0" hangingPunct="1">
              <a:defRPr b="1" kern="1200">
                <a:solidFill>
                  <a:srgbClr val="220060"/>
                </a:solidFill>
                <a:latin typeface="Arial" charset="0"/>
                <a:ea typeface="+mn-ea"/>
                <a:cs typeface="+mn-cs"/>
              </a:defRPr>
            </a:lvl6pPr>
            <a:lvl7pPr marL="2743200" algn="l" defTabSz="914400" rtl="0" eaLnBrk="1" latinLnBrk="0" hangingPunct="1">
              <a:defRPr b="1" kern="1200">
                <a:solidFill>
                  <a:srgbClr val="220060"/>
                </a:solidFill>
                <a:latin typeface="Arial" charset="0"/>
                <a:ea typeface="+mn-ea"/>
                <a:cs typeface="+mn-cs"/>
              </a:defRPr>
            </a:lvl7pPr>
            <a:lvl8pPr marL="3200400" algn="l" defTabSz="914400" rtl="0" eaLnBrk="1" latinLnBrk="0" hangingPunct="1">
              <a:defRPr b="1" kern="1200">
                <a:solidFill>
                  <a:srgbClr val="220060"/>
                </a:solidFill>
                <a:latin typeface="Arial" charset="0"/>
                <a:ea typeface="+mn-ea"/>
                <a:cs typeface="+mn-cs"/>
              </a:defRPr>
            </a:lvl8pPr>
            <a:lvl9pPr marL="3657600" algn="l" defTabSz="914400" rtl="0" eaLnBrk="1" latinLnBrk="0" hangingPunct="1">
              <a:defRPr b="1" kern="1200">
                <a:solidFill>
                  <a:srgbClr val="220060"/>
                </a:solidFill>
                <a:latin typeface="Arial" charset="0"/>
                <a:ea typeface="+mn-ea"/>
                <a:cs typeface="+mn-cs"/>
              </a:defRPr>
            </a:lvl9pPr>
          </a:lstStyle>
          <a:p>
            <a:pPr eaLnBrk="1" hangingPunct="1">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a:pPr>
            <a:endParaRPr lang="en-US" sz="2000" b="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altLang="de-DE" sz="3200" smtClean="0">
                <a:solidFill>
                  <a:srgbClr val="002060"/>
                </a:solidFill>
                <a:ea typeface="ＭＳ Ｐゴシック" pitchFamily="34" charset="-128"/>
              </a:rPr>
              <a:t>Objectives</a:t>
            </a:r>
            <a:endParaRPr lang="en-US" altLang="de-DE" sz="3200" smtClean="0">
              <a:solidFill>
                <a:srgbClr val="FF0000"/>
              </a:solidFill>
              <a:ea typeface="ＭＳ Ｐゴシック" pitchFamily="34" charset="-128"/>
            </a:endParaRPr>
          </a:p>
        </p:txBody>
      </p:sp>
      <p:sp>
        <p:nvSpPr>
          <p:cNvPr id="11267" name="Text Box 3"/>
          <p:cNvSpPr txBox="1">
            <a:spLocks noChangeArrowheads="1"/>
          </p:cNvSpPr>
          <p:nvPr/>
        </p:nvSpPr>
        <p:spPr bwMode="auto">
          <a:xfrm>
            <a:off x="827088" y="836613"/>
            <a:ext cx="7345362"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spcAft>
                <a:spcPct val="20000"/>
              </a:spcAft>
              <a:buFont typeface="Wingdings" pitchFamily="2" charset="2"/>
              <a:buNone/>
            </a:pPr>
            <a:endParaRPr lang="en-US" altLang="de-DE" b="0"/>
          </a:p>
          <a:p>
            <a:pPr eaLnBrk="1" hangingPunct="1">
              <a:spcAft>
                <a:spcPct val="20000"/>
              </a:spcAft>
              <a:buFontTx/>
              <a:buChar char="•"/>
            </a:pPr>
            <a:r>
              <a:rPr lang="en-US" altLang="de-DE" sz="2000"/>
              <a:t>Dissemination through paper submission </a:t>
            </a:r>
            <a:r>
              <a:rPr lang="en-US" altLang="de-DE" sz="2000" b="0"/>
              <a:t>to high quality scientific journals and conferences</a:t>
            </a:r>
            <a:endParaRPr lang="en-US" altLang="de-DE" sz="1000"/>
          </a:p>
          <a:p>
            <a:pPr eaLnBrk="1" hangingPunct="1">
              <a:spcAft>
                <a:spcPct val="20000"/>
              </a:spcAft>
              <a:buFontTx/>
              <a:buChar char="•"/>
            </a:pPr>
            <a:endParaRPr lang="en-US" altLang="de-DE" sz="2000"/>
          </a:p>
          <a:p>
            <a:pPr eaLnBrk="1" hangingPunct="1">
              <a:spcAft>
                <a:spcPct val="20000"/>
              </a:spcAft>
              <a:buFontTx/>
              <a:buChar char="•"/>
            </a:pPr>
            <a:r>
              <a:rPr lang="en-US" altLang="de-DE" sz="2000"/>
              <a:t>Organizing workshops </a:t>
            </a:r>
            <a:r>
              <a:rPr lang="en-US" altLang="de-DE" sz="2000" b="0"/>
              <a:t>&amp;</a:t>
            </a:r>
            <a:r>
              <a:rPr lang="en-US" altLang="de-DE" sz="2000"/>
              <a:t> seminars </a:t>
            </a:r>
            <a:r>
              <a:rPr lang="en-US" altLang="de-DE" sz="2000" b="0"/>
              <a:t>on NAVOLCHI technology</a:t>
            </a:r>
          </a:p>
          <a:p>
            <a:pPr eaLnBrk="1" hangingPunct="1">
              <a:spcAft>
                <a:spcPct val="20000"/>
              </a:spcAft>
              <a:buFontTx/>
              <a:buChar char="•"/>
            </a:pPr>
            <a:endParaRPr lang="en-US" altLang="de-DE" sz="2000" b="0"/>
          </a:p>
          <a:p>
            <a:pPr eaLnBrk="1" hangingPunct="1">
              <a:spcAft>
                <a:spcPct val="20000"/>
              </a:spcAft>
              <a:buFontTx/>
              <a:buChar char="•"/>
            </a:pPr>
            <a:r>
              <a:rPr lang="en-US" altLang="de-DE" sz="2000" b="0"/>
              <a:t>Dissemination through the</a:t>
            </a:r>
            <a:r>
              <a:rPr lang="en-US" altLang="de-DE" sz="2000"/>
              <a:t> website</a:t>
            </a:r>
            <a:endParaRPr lang="en-US" altLang="de-DE" sz="1000"/>
          </a:p>
          <a:p>
            <a:pPr eaLnBrk="1" hangingPunct="1">
              <a:spcAft>
                <a:spcPct val="20000"/>
              </a:spcAft>
              <a:buFontTx/>
              <a:buChar char="•"/>
            </a:pPr>
            <a:endParaRPr lang="en-US" altLang="de-DE" sz="2000" b="0"/>
          </a:p>
          <a:p>
            <a:pPr eaLnBrk="1" hangingPunct="1">
              <a:spcAft>
                <a:spcPct val="20000"/>
              </a:spcAft>
              <a:buFontTx/>
              <a:buChar char="•"/>
            </a:pPr>
            <a:r>
              <a:rPr lang="en-US" altLang="de-DE" sz="2000" b="0"/>
              <a:t>Issuing</a:t>
            </a:r>
            <a:r>
              <a:rPr lang="en-US" altLang="de-DE" sz="2000"/>
              <a:t> press releases </a:t>
            </a:r>
            <a:r>
              <a:rPr lang="en-US" altLang="de-DE" sz="2000" b="0"/>
              <a:t>and</a:t>
            </a:r>
            <a:r>
              <a:rPr lang="en-US" altLang="de-DE" sz="2000"/>
              <a:t> brochures</a:t>
            </a:r>
            <a:endParaRPr lang="en-US" altLang="de-DE" sz="1000"/>
          </a:p>
          <a:p>
            <a:pPr eaLnBrk="1" hangingPunct="1">
              <a:spcAft>
                <a:spcPct val="20000"/>
              </a:spcAft>
              <a:buFontTx/>
              <a:buChar char="•"/>
            </a:pPr>
            <a:endParaRPr lang="en-US" altLang="de-DE" sz="2000"/>
          </a:p>
          <a:p>
            <a:pPr eaLnBrk="1" hangingPunct="1">
              <a:spcAft>
                <a:spcPct val="20000"/>
              </a:spcAft>
              <a:buFontTx/>
              <a:buChar char="•"/>
            </a:pPr>
            <a:r>
              <a:rPr lang="en-US" altLang="de-DE" sz="2000"/>
              <a:t>Patents</a:t>
            </a:r>
            <a:endParaRPr lang="en-US" altLang="de-DE" sz="1000"/>
          </a:p>
          <a:p>
            <a:pPr eaLnBrk="1" hangingPunct="1">
              <a:spcAft>
                <a:spcPct val="20000"/>
              </a:spcAft>
              <a:buFontTx/>
              <a:buChar char="•"/>
            </a:pPr>
            <a:endParaRPr lang="it-IT" altLang="de-DE" sz="2000"/>
          </a:p>
          <a:p>
            <a:pPr eaLnBrk="1" hangingPunct="1">
              <a:spcAft>
                <a:spcPct val="20000"/>
              </a:spcAft>
              <a:buFontTx/>
              <a:buChar char="•"/>
            </a:pPr>
            <a:r>
              <a:rPr lang="it-IT" altLang="de-DE" sz="2000"/>
              <a:t>Theses </a:t>
            </a:r>
            <a:r>
              <a:rPr lang="it-IT" altLang="de-DE" sz="2000" b="0"/>
              <a:t>at partners’ institutes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de-DE" sz="3200" smtClean="0">
                <a:ea typeface="ＭＳ Ｐゴシック" pitchFamily="34" charset="-128"/>
              </a:rPr>
              <a:t>Tasks</a:t>
            </a:r>
            <a:endParaRPr lang="el-GR" altLang="de-DE" sz="3200" smtClean="0">
              <a:ea typeface="ＭＳ Ｐゴシック" pitchFamily="34" charset="-128"/>
            </a:endParaRPr>
          </a:p>
        </p:txBody>
      </p:sp>
      <p:graphicFrame>
        <p:nvGraphicFramePr>
          <p:cNvPr id="27701" name="Group 53"/>
          <p:cNvGraphicFramePr>
            <a:graphicFrameLocks noGrp="1"/>
          </p:cNvGraphicFramePr>
          <p:nvPr>
            <p:ph idx="1"/>
          </p:nvPr>
        </p:nvGraphicFramePr>
        <p:xfrm>
          <a:off x="468313" y="2133600"/>
          <a:ext cx="8229600" cy="3024246"/>
        </p:xfrm>
        <a:graphic>
          <a:graphicData uri="http://schemas.openxmlformats.org/drawingml/2006/table">
            <a:tbl>
              <a:tblPr/>
              <a:tblGrid>
                <a:gridCol w="1093787"/>
                <a:gridCol w="5632450"/>
                <a:gridCol w="1503363"/>
              </a:tblGrid>
              <a:tr h="64001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Tasks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Time Period [months]</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016">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7.1</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Dissemination of results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 45</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08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7.2</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Exploitation of results</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 – 45</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08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7.3</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Promotion of Results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24 – 45</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8" name="Oval 26"/>
          <p:cNvSpPr>
            <a:spLocks noChangeArrowheads="1"/>
          </p:cNvSpPr>
          <p:nvPr/>
        </p:nvSpPr>
        <p:spPr bwMode="auto">
          <a:xfrm>
            <a:off x="0" y="2492375"/>
            <a:ext cx="9144000" cy="3024188"/>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de-DE" sz="3200" smtClean="0">
                <a:ea typeface="ＭＳ Ｐゴシック" pitchFamily="34" charset="-128"/>
              </a:rPr>
              <a:t>Milestones</a:t>
            </a:r>
            <a:endParaRPr lang="el-GR" altLang="de-DE" sz="3200" smtClean="0">
              <a:ea typeface="ＭＳ Ｐゴシック" pitchFamily="34" charset="-128"/>
            </a:endParaRPr>
          </a:p>
        </p:txBody>
      </p:sp>
      <p:graphicFrame>
        <p:nvGraphicFramePr>
          <p:cNvPr id="29791" name="Group 95"/>
          <p:cNvGraphicFramePr>
            <a:graphicFrameLocks noGrp="1"/>
          </p:cNvGraphicFramePr>
          <p:nvPr>
            <p:ph idx="1"/>
          </p:nvPr>
        </p:nvGraphicFramePr>
        <p:xfrm>
          <a:off x="395288" y="1484313"/>
          <a:ext cx="8424862" cy="3897630"/>
        </p:xfrm>
        <a:graphic>
          <a:graphicData uri="http://schemas.openxmlformats.org/drawingml/2006/table">
            <a:tbl>
              <a:tblPr/>
              <a:tblGrid>
                <a:gridCol w="793750"/>
                <a:gridCol w="5634037"/>
                <a:gridCol w="884238"/>
                <a:gridCol w="1112837"/>
              </a:tblGrid>
              <a:tr h="371475">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smtClean="0">
                          <a:ln>
                            <a:noFill/>
                          </a:ln>
                          <a:solidFill>
                            <a:schemeClr val="tx1"/>
                          </a:solidFill>
                          <a:effectLst/>
                          <a:latin typeface="Arial" charset="0"/>
                          <a:ea typeface="ＭＳ Ｐゴシック" pitchFamily="34" charset="-128"/>
                          <a:cs typeface="Arial" charset="0"/>
                        </a:rPr>
                        <a:t>Names of the Milestones</a:t>
                      </a:r>
                      <a:endParaRPr kumimoji="0" lang="en-GB" altLang="de-DE" sz="18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chemeClr val="tx1"/>
                          </a:solidFill>
                          <a:effectLst/>
                          <a:latin typeface="Arial" charset="0"/>
                          <a:ea typeface="ＭＳ Ｐゴシック" pitchFamily="34" charset="-128"/>
                          <a:cs typeface="Arial" charset="0"/>
                        </a:rPr>
                        <a:t>Month</a:t>
                      </a:r>
                      <a:endParaRPr kumimoji="0" lang="en-GB" altLang="de-DE" sz="18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chemeClr val="tx1"/>
                          </a:solidFill>
                          <a:effectLst/>
                          <a:latin typeface="Arial" charset="0"/>
                          <a:ea typeface="ＭＳ Ｐゴシック" pitchFamily="34" charset="-128"/>
                          <a:cs typeface="Arial" charset="0"/>
                        </a:rPr>
                        <a:t>Partner</a:t>
                      </a:r>
                      <a:endParaRPr kumimoji="0" lang="en-GB" altLang="de-DE" sz="18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MS44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US" altLang="de-DE" sz="1800" b="0" i="0" u="none" strike="noStrike" cap="none" normalizeH="0" baseline="0" smtClean="0">
                          <a:ln>
                            <a:noFill/>
                          </a:ln>
                          <a:solidFill>
                            <a:schemeClr val="tx1"/>
                          </a:solidFill>
                          <a:effectLst/>
                          <a:latin typeface="Arial" charset="0"/>
                          <a:ea typeface="ＭＳ Ｐゴシック" pitchFamily="34" charset="-128"/>
                          <a:cs typeface="Arial" charset="0"/>
                        </a:rPr>
                        <a:t>Dissemination of activities in the project’s</a:t>
                      </a:r>
                    </a:p>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US" altLang="de-DE" sz="1800" b="0" i="0" u="none" strike="noStrike" cap="none" normalizeH="0" baseline="0" smtClean="0">
                          <a:ln>
                            <a:noFill/>
                          </a:ln>
                          <a:solidFill>
                            <a:schemeClr val="tx1"/>
                          </a:solidFill>
                          <a:effectLst/>
                          <a:latin typeface="Arial" charset="0"/>
                          <a:ea typeface="ＭＳ Ｐゴシック" pitchFamily="34" charset="-128"/>
                          <a:cs typeface="Arial" charset="0"/>
                        </a:rPr>
                        <a:t>web site and continuous update</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1</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KIT</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30225">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MS45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Press release on start of project distributed to the public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2</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AIT</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600075">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MS46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Identification of possible contributions to the</a:t>
                      </a:r>
                    </a:p>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industrial partners for commercialization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ST</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488">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MS47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Organization of workshop on silicon</a:t>
                      </a:r>
                    </a:p>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photonics interface for chip-to-chip communication*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TU/e</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488">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MS48</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Public web site for NAVOLCHI prepared to</a:t>
                      </a:r>
                    </a:p>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stay open for at least another year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KIT</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488">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MS49</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Press release distributed comprising key</a:t>
                      </a:r>
                    </a:p>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results with a public target audience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lnSpc>
                          <a:spcPct val="80000"/>
                        </a:lnSpc>
                        <a:spcBef>
                          <a:spcPct val="25000"/>
                        </a:spcBef>
                        <a:buFont typeface="Wingdings" pitchFamily="2" charset="2"/>
                        <a:defRPr>
                          <a:solidFill>
                            <a:schemeClr val="tx1"/>
                          </a:solidFill>
                          <a:latin typeface="Arial" charset="0"/>
                          <a:ea typeface="ＭＳ Ｐゴシック" pitchFamily="34" charset="-128"/>
                        </a:defRPr>
                      </a:lvl1pPr>
                      <a:lvl2pPr marL="742950" indent="-285750">
                        <a:lnSpc>
                          <a:spcPct val="80000"/>
                        </a:lnSpc>
                        <a:spcBef>
                          <a:spcPct val="25000"/>
                        </a:spcBef>
                        <a:defRPr>
                          <a:solidFill>
                            <a:schemeClr val="tx1"/>
                          </a:solidFill>
                          <a:latin typeface="Arial" charset="0"/>
                          <a:ea typeface="ＭＳ Ｐゴシック" pitchFamily="34" charset="-128"/>
                        </a:defRPr>
                      </a:lvl2pPr>
                      <a:lvl3pPr marL="1143000" indent="-228600">
                        <a:lnSpc>
                          <a:spcPct val="80000"/>
                        </a:lnSpc>
                        <a:spcBef>
                          <a:spcPct val="25000"/>
                        </a:spcBef>
                        <a:defRPr>
                          <a:solidFill>
                            <a:schemeClr val="tx1"/>
                          </a:solidFill>
                          <a:latin typeface="Arial" charset="0"/>
                          <a:ea typeface="ＭＳ Ｐゴシック" pitchFamily="34" charset="-128"/>
                        </a:defRPr>
                      </a:lvl3pPr>
                      <a:lvl4pPr marL="1600200" indent="-228600">
                        <a:lnSpc>
                          <a:spcPct val="80000"/>
                        </a:lnSpc>
                        <a:spcBef>
                          <a:spcPct val="25000"/>
                        </a:spcBef>
                        <a:defRPr>
                          <a:solidFill>
                            <a:schemeClr val="tx1"/>
                          </a:solidFill>
                          <a:latin typeface="Arial" charset="0"/>
                          <a:ea typeface="ＭＳ Ｐゴシック" pitchFamily="34" charset="-128"/>
                        </a:defRPr>
                      </a:lvl4pPr>
                      <a:lvl5pPr marL="2057400" indent="-228600">
                        <a:lnSpc>
                          <a:spcPct val="80000"/>
                        </a:lnSpc>
                        <a:spcBef>
                          <a:spcPct val="25000"/>
                        </a:spcBef>
                        <a:defRPr>
                          <a:solidFill>
                            <a:schemeClr val="tx1"/>
                          </a:solidFill>
                          <a:latin typeface="Arial" charset="0"/>
                          <a:ea typeface="ＭＳ Ｐゴシック" pitchFamily="34" charset="-128"/>
                        </a:defRPr>
                      </a:lvl5pPr>
                      <a:lvl6pPr marL="25146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6pPr>
                      <a:lvl7pPr marL="29718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7pPr>
                      <a:lvl8pPr marL="34290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8pPr>
                      <a:lvl9pPr marL="3886200" indent="-228600" eaLnBrk="0" fontAlgn="base" hangingPunct="0">
                        <a:lnSpc>
                          <a:spcPct val="80000"/>
                        </a:lnSpc>
                        <a:spcBef>
                          <a:spcPct val="25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ea typeface="ＭＳ Ｐゴシック" pitchFamily="34" charset="-128"/>
                          <a:cs typeface="Arial" charset="0"/>
                        </a:rPr>
                        <a:t>AIT</a:t>
                      </a:r>
                      <a:endParaRPr kumimoji="0" lang="en-GB" altLang="de-DE" sz="18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bl>
          </a:graphicData>
        </a:graphic>
      </p:graphicFrame>
      <p:sp>
        <p:nvSpPr>
          <p:cNvPr id="14381" name="TextBox 1"/>
          <p:cNvSpPr txBox="1">
            <a:spLocks noChangeArrowheads="1"/>
          </p:cNvSpPr>
          <p:nvPr/>
        </p:nvSpPr>
        <p:spPr bwMode="auto">
          <a:xfrm>
            <a:off x="395288" y="5434013"/>
            <a:ext cx="1073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r>
              <a:rPr lang="en-US" altLang="de-DE" sz="1200"/>
              <a:t>*In progress</a:t>
            </a:r>
            <a:endParaRPr lang="el-GR" altLang="de-DE" sz="1200"/>
          </a:p>
        </p:txBody>
      </p:sp>
      <p:sp>
        <p:nvSpPr>
          <p:cNvPr id="14383" name="Oval 47"/>
          <p:cNvSpPr>
            <a:spLocks noChangeArrowheads="1"/>
          </p:cNvSpPr>
          <p:nvPr/>
        </p:nvSpPr>
        <p:spPr bwMode="auto">
          <a:xfrm>
            <a:off x="0" y="3357563"/>
            <a:ext cx="9144000" cy="2232025"/>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de-DE" sz="3200" smtClean="0">
                <a:ea typeface="ＭＳ Ｐゴシック" pitchFamily="34" charset="-128"/>
              </a:rPr>
              <a:t>Deliverables</a:t>
            </a:r>
            <a:endParaRPr lang="el-GR" altLang="de-DE" sz="3200" smtClean="0">
              <a:ea typeface="ＭＳ Ｐゴシック" pitchFamily="34" charset="-128"/>
            </a:endParaRPr>
          </a:p>
        </p:txBody>
      </p:sp>
      <p:graphicFrame>
        <p:nvGraphicFramePr>
          <p:cNvPr id="31833" name="Group 89"/>
          <p:cNvGraphicFramePr>
            <a:graphicFrameLocks noGrp="1"/>
          </p:cNvGraphicFramePr>
          <p:nvPr>
            <p:ph idx="1"/>
          </p:nvPr>
        </p:nvGraphicFramePr>
        <p:xfrm>
          <a:off x="323850" y="1412875"/>
          <a:ext cx="8424863" cy="4225968"/>
        </p:xfrm>
        <a:graphic>
          <a:graphicData uri="http://schemas.openxmlformats.org/drawingml/2006/table">
            <a:tbl>
              <a:tblPr/>
              <a:tblGrid>
                <a:gridCol w="793750"/>
                <a:gridCol w="5634038"/>
                <a:gridCol w="884237"/>
                <a:gridCol w="1112838"/>
              </a:tblGrid>
              <a:tr h="371447">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Deliverables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Month</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Partner</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4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D7.1</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First report on NAVOLCHI dissemination and promotion activities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431767">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D7.2</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First report on NAVOLCHI exploitation activities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60003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D7.3</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Mirror Deliverable of D7.1, which will be available to the public on the website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TU/e</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480977">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D7.4</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Intermediate report on recent achievements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623841">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D7.5</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Reports on the impact and outcome of the organized promotion events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640032">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D7.6</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 report on NAVOLCHI dissemination and promotion activities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441292">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D7.7</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Dissemination kit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bl>
          </a:graphicData>
        </a:graphic>
      </p:graphicFrame>
      <p:sp>
        <p:nvSpPr>
          <p:cNvPr id="15411" name="Oval 51"/>
          <p:cNvSpPr>
            <a:spLocks noChangeArrowheads="1"/>
          </p:cNvSpPr>
          <p:nvPr/>
        </p:nvSpPr>
        <p:spPr bwMode="auto">
          <a:xfrm>
            <a:off x="0" y="3789363"/>
            <a:ext cx="9144000" cy="2160587"/>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de-DE" sz="3200" smtClean="0">
                <a:ea typeface="ＭＳ Ｐゴシック" pitchFamily="34" charset="-128"/>
              </a:rPr>
              <a:t>Task 7.1 Dissemination</a:t>
            </a:r>
            <a:endParaRPr lang="el-GR" altLang="de-DE" sz="3200" smtClean="0">
              <a:ea typeface="ＭＳ Ｐゴシック" pitchFamily="34" charset="-128"/>
            </a:endParaRPr>
          </a:p>
        </p:txBody>
      </p:sp>
      <p:sp>
        <p:nvSpPr>
          <p:cNvPr id="16387" name="Text Box 3"/>
          <p:cNvSpPr txBox="1">
            <a:spLocks noChangeArrowheads="1"/>
          </p:cNvSpPr>
          <p:nvPr/>
        </p:nvSpPr>
        <p:spPr bwMode="auto">
          <a:xfrm>
            <a:off x="323850" y="1196975"/>
            <a:ext cx="87122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lnSpc>
                <a:spcPct val="150000"/>
              </a:lnSpc>
              <a:spcAft>
                <a:spcPct val="20000"/>
              </a:spcAft>
              <a:buFont typeface="Wingdings" pitchFamily="2" charset="2"/>
              <a:buNone/>
            </a:pPr>
            <a:r>
              <a:rPr lang="en-US" altLang="de-DE" sz="2000"/>
              <a:t>     </a:t>
            </a:r>
            <a:endParaRPr lang="en-US" altLang="de-DE" sz="2000" b="0"/>
          </a:p>
          <a:p>
            <a:pPr>
              <a:lnSpc>
                <a:spcPct val="150000"/>
              </a:lnSpc>
              <a:buFont typeface="Arial" charset="0"/>
              <a:buChar char="•"/>
            </a:pPr>
            <a:r>
              <a:rPr lang="en-US" altLang="de-DE"/>
              <a:t>39 journals (among others 2 Nature Photonics and 1 cover story at Optics and Photonics News)</a:t>
            </a:r>
            <a:endParaRPr lang="el-GR" altLang="de-DE"/>
          </a:p>
          <a:p>
            <a:pPr>
              <a:lnSpc>
                <a:spcPct val="150000"/>
              </a:lnSpc>
              <a:buFont typeface="Arial" charset="0"/>
              <a:buChar char="•"/>
            </a:pPr>
            <a:r>
              <a:rPr lang="en-US" altLang="de-DE"/>
              <a:t>77 conference publications disseminating the project have been published by NAVOLCHI partners (including 2 post-deadline papers),</a:t>
            </a:r>
            <a:endParaRPr lang="el-GR" altLang="de-DE"/>
          </a:p>
          <a:p>
            <a:pPr>
              <a:lnSpc>
                <a:spcPct val="150000"/>
              </a:lnSpc>
              <a:buFont typeface="Arial" charset="0"/>
              <a:buChar char="•"/>
            </a:pPr>
            <a:r>
              <a:rPr lang="en-US" altLang="de-DE"/>
              <a:t>Two NAVOLCHI workshops on plasmonics-based components has been organized at the ICTON 2012 conference at Warwick and at ICTON 2013 in Cartagena (attracting in each more than 50 attendees)</a:t>
            </a:r>
            <a:endParaRPr lang="el-GR" altLang="de-DE"/>
          </a:p>
          <a:p>
            <a:pPr>
              <a:lnSpc>
                <a:spcPct val="150000"/>
              </a:lnSpc>
              <a:buFont typeface="Arial" charset="0"/>
              <a:buChar char="•"/>
            </a:pPr>
            <a:r>
              <a:rPr lang="en-US" altLang="de-DE"/>
              <a:t>A white paper was issued</a:t>
            </a:r>
          </a:p>
          <a:p>
            <a:pPr>
              <a:lnSpc>
                <a:spcPct val="150000"/>
              </a:lnSpc>
              <a:buFont typeface="Arial" charset="0"/>
              <a:buChar char="•"/>
            </a:pPr>
            <a:r>
              <a:rPr lang="en-US" altLang="de-DE"/>
              <a:t>A brochure on NAVOLCHI activities and goals has been issued</a:t>
            </a:r>
          </a:p>
          <a:p>
            <a:pPr>
              <a:lnSpc>
                <a:spcPct val="150000"/>
              </a:lnSpc>
              <a:buFont typeface="Arial" charset="0"/>
              <a:buChar char="•"/>
            </a:pPr>
            <a:endParaRPr lang="en-US" altLang="de-DE" sz="1000" b="0"/>
          </a:p>
          <a:p>
            <a:pPr eaLnBrk="1" hangingPunct="1">
              <a:spcAft>
                <a:spcPct val="20000"/>
              </a:spcAft>
              <a:buFontTx/>
              <a:buChar char="•"/>
            </a:pPr>
            <a:endParaRPr lang="it-IT" altLang="de-DE" sz="2000" b="0"/>
          </a:p>
        </p:txBody>
      </p:sp>
      <p:sp>
        <p:nvSpPr>
          <p:cNvPr id="16388" name="Rectangle 7"/>
          <p:cNvSpPr>
            <a:spLocks noChangeArrowheads="1"/>
          </p:cNvSpPr>
          <p:nvPr/>
        </p:nvSpPr>
        <p:spPr bwMode="auto">
          <a:xfrm>
            <a:off x="684213" y="836613"/>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6213" indent="-176213">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algn="ctr">
              <a:lnSpc>
                <a:spcPct val="150000"/>
              </a:lnSpc>
            </a:pPr>
            <a:r>
              <a:rPr lang="es-ES" altLang="de-DE" sz="2000">
                <a:solidFill>
                  <a:srgbClr val="0000DD"/>
                </a:solidFill>
              </a:rPr>
              <a:t>I. Activities </a:t>
            </a:r>
            <a:endParaRPr lang="de-DE" altLang="de-DE" sz="2000">
              <a:solidFill>
                <a:srgbClr val="0000DD"/>
              </a:solidFill>
            </a:endParaRPr>
          </a:p>
        </p:txBody>
      </p:sp>
      <p:sp>
        <p:nvSpPr>
          <p:cNvPr id="16389" name="Text Box 5"/>
          <p:cNvSpPr txBox="1">
            <a:spLocks noChangeArrowheads="1"/>
          </p:cNvSpPr>
          <p:nvPr/>
        </p:nvSpPr>
        <p:spPr bwMode="auto">
          <a:xfrm>
            <a:off x="5435600" y="5805488"/>
            <a:ext cx="2087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220060"/>
                </a:solidFill>
                <a:latin typeface="Arial" charset="0"/>
                <a:ea typeface="ＭＳ Ｐゴシック" pitchFamily="34" charset="-128"/>
              </a:defRPr>
            </a:lvl1pPr>
            <a:lvl2pPr marL="742950" indent="-285750">
              <a:defRPr b="1">
                <a:solidFill>
                  <a:srgbClr val="220060"/>
                </a:solidFill>
                <a:latin typeface="Arial" charset="0"/>
                <a:ea typeface="ＭＳ Ｐゴシック" pitchFamily="34" charset="-128"/>
              </a:defRPr>
            </a:lvl2pPr>
            <a:lvl3pPr marL="1143000" indent="-228600">
              <a:defRPr b="1">
                <a:solidFill>
                  <a:srgbClr val="220060"/>
                </a:solidFill>
                <a:latin typeface="Arial" charset="0"/>
                <a:ea typeface="ＭＳ Ｐゴシック" pitchFamily="34" charset="-128"/>
              </a:defRPr>
            </a:lvl3pPr>
            <a:lvl4pPr marL="1600200" indent="-228600">
              <a:defRPr b="1">
                <a:solidFill>
                  <a:srgbClr val="220060"/>
                </a:solidFill>
                <a:latin typeface="Arial" charset="0"/>
                <a:ea typeface="ＭＳ Ｐゴシック" pitchFamily="34" charset="-128"/>
              </a:defRPr>
            </a:lvl4pPr>
            <a:lvl5pPr marL="2057400" indent="-228600">
              <a:defRPr b="1">
                <a:solidFill>
                  <a:srgbClr val="220060"/>
                </a:solidFill>
                <a:latin typeface="Arial" charset="0"/>
                <a:ea typeface="ＭＳ Ｐゴシック" pitchFamily="34" charset="-128"/>
              </a:defRPr>
            </a:lvl5pPr>
            <a:lvl6pPr marL="2514600" indent="-228600" eaLnBrk="0" fontAlgn="base" hangingPunct="0">
              <a:spcBef>
                <a:spcPct val="0"/>
              </a:spcBef>
              <a:spcAft>
                <a:spcPct val="0"/>
              </a:spcAft>
              <a:defRPr b="1">
                <a:solidFill>
                  <a:srgbClr val="220060"/>
                </a:solidFill>
                <a:latin typeface="Arial" charset="0"/>
                <a:ea typeface="ＭＳ Ｐゴシック" pitchFamily="34" charset="-128"/>
              </a:defRPr>
            </a:lvl6pPr>
            <a:lvl7pPr marL="2971800" indent="-228600" eaLnBrk="0" fontAlgn="base" hangingPunct="0">
              <a:spcBef>
                <a:spcPct val="0"/>
              </a:spcBef>
              <a:spcAft>
                <a:spcPct val="0"/>
              </a:spcAft>
              <a:defRPr b="1">
                <a:solidFill>
                  <a:srgbClr val="220060"/>
                </a:solidFill>
                <a:latin typeface="Arial" charset="0"/>
                <a:ea typeface="ＭＳ Ｐゴシック" pitchFamily="34" charset="-128"/>
              </a:defRPr>
            </a:lvl7pPr>
            <a:lvl8pPr marL="3429000" indent="-228600" eaLnBrk="0" fontAlgn="base" hangingPunct="0">
              <a:spcBef>
                <a:spcPct val="0"/>
              </a:spcBef>
              <a:spcAft>
                <a:spcPct val="0"/>
              </a:spcAft>
              <a:defRPr b="1">
                <a:solidFill>
                  <a:srgbClr val="220060"/>
                </a:solidFill>
                <a:latin typeface="Arial" charset="0"/>
                <a:ea typeface="ＭＳ Ｐゴシック" pitchFamily="34" charset="-128"/>
              </a:defRPr>
            </a:lvl8pPr>
            <a:lvl9pPr marL="3886200" indent="-228600" eaLnBrk="0" fontAlgn="base" hangingPunct="0">
              <a:spcBef>
                <a:spcPct val="0"/>
              </a:spcBef>
              <a:spcAft>
                <a:spcPct val="0"/>
              </a:spcAft>
              <a:defRPr b="1">
                <a:solidFill>
                  <a:srgbClr val="220060"/>
                </a:solidFill>
                <a:latin typeface="Arial" charset="0"/>
                <a:ea typeface="ＭＳ Ｐゴシック" pitchFamily="34" charset="-128"/>
              </a:defRPr>
            </a:lvl9pPr>
          </a:lstStyle>
          <a:p>
            <a:pPr eaLnBrk="1" hangingPunct="1">
              <a:spcBef>
                <a:spcPct val="50000"/>
              </a:spcBef>
            </a:pPr>
            <a:r>
              <a:rPr lang="en-US" altLang="de-DE" sz="1600">
                <a:solidFill>
                  <a:schemeClr val="hlink"/>
                </a:solidFill>
              </a:rPr>
              <a:t>www.navolchi.eu</a:t>
            </a:r>
            <a:endParaRPr lang="el-GR" altLang="de-DE" sz="1600">
              <a:solidFill>
                <a:schemeClr val="hlin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388" y="0"/>
            <a:ext cx="7416800" cy="796925"/>
          </a:xfrm>
        </p:spPr>
        <p:txBody>
          <a:bodyPr/>
          <a:lstStyle/>
          <a:p>
            <a:r>
              <a:rPr lang="en-US" altLang="de-DE" sz="3200" smtClean="0">
                <a:ea typeface="ＭＳ Ｐゴシック" pitchFamily="34" charset="-128"/>
              </a:rPr>
              <a:t>Cover article at </a:t>
            </a:r>
            <a:br>
              <a:rPr lang="en-US" altLang="de-DE" sz="3200" smtClean="0">
                <a:ea typeface="ＭＳ Ｐゴシック" pitchFamily="34" charset="-128"/>
              </a:rPr>
            </a:br>
            <a:r>
              <a:rPr lang="en-US" altLang="de-DE" sz="3200" smtClean="0">
                <a:ea typeface="ＭＳ Ｐゴシック" pitchFamily="34" charset="-128"/>
              </a:rPr>
              <a:t>OSA Optics and Photonics News</a:t>
            </a:r>
            <a:endParaRPr lang="el-GR" altLang="de-DE" sz="3200" smtClean="0">
              <a:ea typeface="ＭＳ Ｐゴシック" pitchFamily="34" charset="-128"/>
            </a:endParaRPr>
          </a:p>
        </p:txBody>
      </p:sp>
      <p:pic>
        <p:nvPicPr>
          <p:cNvPr id="19459" name="Picture 1"/>
          <p:cNvPicPr>
            <a:picLocks noChangeAspect="1" noChangeArrowheads="1"/>
          </p:cNvPicPr>
          <p:nvPr/>
        </p:nvPicPr>
        <p:blipFill>
          <a:blip r:embed="rId3">
            <a:extLst>
              <a:ext uri="{28A0092B-C50C-407E-A947-70E740481C1C}">
                <a14:useLocalDpi xmlns:a14="http://schemas.microsoft.com/office/drawing/2010/main" val="0"/>
              </a:ext>
            </a:extLst>
          </a:blip>
          <a:srcRect l="3531" t="12625" r="2243" b="9218"/>
          <a:stretch>
            <a:fillRect/>
          </a:stretch>
        </p:blipFill>
        <p:spPr bwMode="auto">
          <a:xfrm>
            <a:off x="2627313" y="2205038"/>
            <a:ext cx="6192837"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p:cNvPicPr>
            <a:picLocks noChangeAspect="1" noChangeArrowheads="1"/>
          </p:cNvPicPr>
          <p:nvPr/>
        </p:nvPicPr>
        <p:blipFill>
          <a:blip r:embed="rId4">
            <a:extLst>
              <a:ext uri="{28A0092B-C50C-407E-A947-70E740481C1C}">
                <a14:useLocalDpi xmlns:a14="http://schemas.microsoft.com/office/drawing/2010/main" val="0"/>
              </a:ext>
            </a:extLst>
          </a:blip>
          <a:srcRect l="3531" t="13026" r="1602" b="9419"/>
          <a:stretch>
            <a:fillRect/>
          </a:stretch>
        </p:blipFill>
        <p:spPr bwMode="auto">
          <a:xfrm>
            <a:off x="222250" y="908050"/>
            <a:ext cx="54292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IHQ">
  <a:themeElements>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PowerPoint_Template_IHQ">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138</TotalTime>
  <Words>856</Words>
  <Application>Microsoft Office PowerPoint</Application>
  <PresentationFormat>Bildschirmpräsentation (4:3)</PresentationFormat>
  <Paragraphs>169</Paragraphs>
  <Slides>16</Slides>
  <Notes>16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3" baseType="lpstr">
      <vt:lpstr>Arial</vt:lpstr>
      <vt:lpstr>ＭＳ Ｐゴシック</vt:lpstr>
      <vt:lpstr>Wingdings</vt:lpstr>
      <vt:lpstr>Tahoma</vt:lpstr>
      <vt:lpstr>Times New Roman</vt:lpstr>
      <vt:lpstr>PowerPoint_Template_IHQ</vt:lpstr>
      <vt:lpstr>MSPhotoEd.3</vt:lpstr>
      <vt:lpstr>PowerPoint-Präsentation</vt:lpstr>
      <vt:lpstr>PowerPoint-Präsentation</vt:lpstr>
      <vt:lpstr>PowerPoint-Präsentation</vt:lpstr>
      <vt:lpstr>Objectives</vt:lpstr>
      <vt:lpstr>Tasks</vt:lpstr>
      <vt:lpstr>Milestones</vt:lpstr>
      <vt:lpstr>Deliverables</vt:lpstr>
      <vt:lpstr>Task 7.1 Dissemination</vt:lpstr>
      <vt:lpstr>Cover article at  OSA Optics and Photonics News</vt:lpstr>
      <vt:lpstr>2 Nature photonics articles</vt:lpstr>
      <vt:lpstr>Post deadline paper at ECOC 2015</vt:lpstr>
      <vt:lpstr>Impact to Scientific Community - Citations</vt:lpstr>
      <vt:lpstr>Task 7.2 Exploitation</vt:lpstr>
      <vt:lpstr>PowerPoint-Präsentation</vt:lpstr>
      <vt:lpstr>PowerPoint-Präsentation</vt:lpstr>
      <vt:lpstr>PowerPoint-Präsentation</vt:lpstr>
    </vt:vector>
  </TitlesOfParts>
  <Company>Universitaet Karlsruhe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Martin Sommer</cp:lastModifiedBy>
  <cp:revision>573</cp:revision>
  <cp:lastPrinted>2012-11-16T10:02:10Z</cp:lastPrinted>
  <dcterms:created xsi:type="dcterms:W3CDTF">2010-01-08T09:05:51Z</dcterms:created>
  <dcterms:modified xsi:type="dcterms:W3CDTF">2015-10-06T07:57:03Z</dcterms:modified>
</cp:coreProperties>
</file>