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482" r:id="rId3"/>
    <p:sldId id="564" r:id="rId4"/>
    <p:sldId id="569" r:id="rId5"/>
    <p:sldId id="570" r:id="rId6"/>
    <p:sldId id="571" r:id="rId7"/>
    <p:sldId id="565" r:id="rId8"/>
    <p:sldId id="566" r:id="rId9"/>
  </p:sldIdLst>
  <p:sldSz cx="9906000" cy="6858000" type="A4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3643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728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929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14573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682164" algn="l" defTabSz="107286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218597" algn="l" defTabSz="107286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755029" algn="l" defTabSz="107286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291462" algn="l" defTabSz="107286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9933"/>
    <a:srgbClr val="9CBB2B"/>
    <a:srgbClr val="A7AA26"/>
    <a:srgbClr val="83A62A"/>
    <a:srgbClr val="F8F8F8"/>
    <a:srgbClr val="FFFFFF"/>
    <a:srgbClr val="0033CC"/>
    <a:srgbClr val="A50021"/>
    <a:srgbClr val="99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1" autoAdjust="0"/>
    <p:restoredTop sz="74457" autoAdjust="0"/>
  </p:normalViewPr>
  <p:slideViewPr>
    <p:cSldViewPr showGuides="1">
      <p:cViewPr varScale="1">
        <p:scale>
          <a:sx n="68" d="100"/>
          <a:sy n="68" d="100"/>
        </p:scale>
        <p:origin x="-1236" y="-96"/>
      </p:cViewPr>
      <p:guideLst>
        <p:guide orient="horz" pos="157"/>
        <p:guide pos="161"/>
        <p:guide pos="4220"/>
        <p:guide pos="11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120" d="100"/>
          <a:sy n="120" d="100"/>
        </p:scale>
        <p:origin x="-354" y="48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75E37F-0460-478D-BC77-83A0D4DCC23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3881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A23D65-3196-4D20-AF24-7EFF9370723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23141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36433" algn="just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72866" algn="just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9298" algn="just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145731" algn="just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23D65-3196-4D20-AF24-7EFF9370723C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3A749-DD49-4F2F-8E1A-DE5EB4F58783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3A749-DD49-4F2F-8E1A-DE5EB4F58783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23D65-3196-4D20-AF24-7EFF9370723C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64845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F690-B6D7-B74D-8355-2C772A50D98C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07933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223D4-BE44-4279-8D95-C27C9C756D2C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223D4-BE44-4279-8D95-C27C9C756D2C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 lIns="107287" tIns="53643" rIns="107287" bIns="53643"/>
          <a:lstStyle>
            <a:lvl1pPr marL="0" indent="0" algn="ctr">
              <a:buNone/>
              <a:defRPr/>
            </a:lvl1pPr>
            <a:lvl2pPr marL="536433" indent="0" algn="ctr">
              <a:buNone/>
              <a:defRPr/>
            </a:lvl2pPr>
            <a:lvl3pPr marL="1072866" indent="0" algn="ctr">
              <a:buNone/>
              <a:defRPr/>
            </a:lvl3pPr>
            <a:lvl4pPr marL="1609298" indent="0" algn="ctr">
              <a:buNone/>
              <a:defRPr/>
            </a:lvl4pPr>
            <a:lvl5pPr marL="2145731" indent="0" algn="ctr">
              <a:buNone/>
              <a:defRPr/>
            </a:lvl5pPr>
            <a:lvl6pPr marL="2682164" indent="0" algn="ctr">
              <a:buNone/>
              <a:defRPr/>
            </a:lvl6pPr>
            <a:lvl7pPr marL="3218597" indent="0" algn="ctr">
              <a:buNone/>
              <a:defRPr/>
            </a:lvl7pPr>
            <a:lvl8pPr marL="3755029" indent="0" algn="ctr">
              <a:buNone/>
              <a:defRPr/>
            </a:lvl8pPr>
            <a:lvl9pPr marL="4291462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E3BEE-E993-4786-B092-67BE72338DD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 lIns="107287" tIns="53643" rIns="107287" bIns="53643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285A2-599F-4AA9-B72E-6A60A9D2849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517213" y="265119"/>
            <a:ext cx="2338917" cy="586105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6" y="265119"/>
            <a:ext cx="6856810" cy="5861051"/>
          </a:xfrm>
          <a:prstGeom prst="rect">
            <a:avLst/>
          </a:prstGeom>
        </p:spPr>
        <p:txBody>
          <a:bodyPr vert="eaVert" lIns="107287" tIns="53643" rIns="107287" bIns="53643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21BA0-73A8-4E2C-82FF-25D6283CD6A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89140" y="265113"/>
            <a:ext cx="8966994" cy="4270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95300" y="1600206"/>
            <a:ext cx="4375150" cy="4525963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035550" y="1600202"/>
            <a:ext cx="4375150" cy="2185988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5035550" y="3938596"/>
            <a:ext cx="4375150" cy="2187575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021396"/>
            <a:ext cx="2311400" cy="700087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245231"/>
            <a:ext cx="3136900" cy="476251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245231"/>
            <a:ext cx="2311400" cy="476251"/>
          </a:xfrm>
        </p:spPr>
        <p:txBody>
          <a:bodyPr/>
          <a:lstStyle>
            <a:lvl1pPr>
              <a:defRPr/>
            </a:lvl1pPr>
          </a:lstStyle>
          <a:p>
            <a:fld id="{41015F89-C292-4548-BA12-FAAF0068E7C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89140" y="265113"/>
            <a:ext cx="8966994" cy="4270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95300" y="1600206"/>
            <a:ext cx="4375150" cy="4525963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021396"/>
            <a:ext cx="2311400" cy="700087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245231"/>
            <a:ext cx="3136900" cy="476251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245231"/>
            <a:ext cx="2311400" cy="476251"/>
          </a:xfrm>
        </p:spPr>
        <p:txBody>
          <a:bodyPr/>
          <a:lstStyle>
            <a:lvl1pPr>
              <a:defRPr/>
            </a:lvl1pPr>
          </a:lstStyle>
          <a:p>
            <a:fld id="{965274BF-6E23-4B93-8DC8-6C5DA23FAB4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889140" y="265113"/>
            <a:ext cx="8966994" cy="4270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95300" y="1600202"/>
            <a:ext cx="4375150" cy="2185988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035550" y="1600202"/>
            <a:ext cx="4375150" cy="2185988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95300" y="3938596"/>
            <a:ext cx="4375150" cy="2187575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5550" y="3938596"/>
            <a:ext cx="4375150" cy="2187575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021396"/>
            <a:ext cx="2311400" cy="700087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245231"/>
            <a:ext cx="3136900" cy="476251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245231"/>
            <a:ext cx="2311400" cy="476251"/>
          </a:xfrm>
        </p:spPr>
        <p:txBody>
          <a:bodyPr/>
          <a:lstStyle>
            <a:lvl1pPr>
              <a:defRPr/>
            </a:lvl1pPr>
          </a:lstStyle>
          <a:p>
            <a:fld id="{89F5D033-285D-4EF8-897C-558AF35BECC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89140" y="265113"/>
            <a:ext cx="8966994" cy="4270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035550" y="1600202"/>
            <a:ext cx="4375150" cy="2185988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5035550" y="3938596"/>
            <a:ext cx="4375150" cy="2187575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021396"/>
            <a:ext cx="2311400" cy="700087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245231"/>
            <a:ext cx="3136900" cy="476251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245231"/>
            <a:ext cx="2311400" cy="476251"/>
          </a:xfrm>
        </p:spPr>
        <p:txBody>
          <a:bodyPr/>
          <a:lstStyle>
            <a:lvl1pPr>
              <a:defRPr/>
            </a:lvl1pPr>
          </a:lstStyle>
          <a:p>
            <a:fld id="{6E7EAD6F-2FB1-4284-8990-5DD4B6B1EB3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9D9E-BFF8-40F9-A3D9-26B63D8BDCA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21"/>
            <a:ext cx="8420100" cy="1500187"/>
          </a:xfrm>
          <a:prstGeom prst="rect">
            <a:avLst/>
          </a:prstGeom>
        </p:spPr>
        <p:txBody>
          <a:bodyPr lIns="107287" tIns="53643" rIns="107287" bIns="53643" anchor="b"/>
          <a:lstStyle>
            <a:lvl1pPr marL="0" indent="0">
              <a:buNone/>
              <a:defRPr sz="2300"/>
            </a:lvl1pPr>
            <a:lvl2pPr marL="536433" indent="0">
              <a:buNone/>
              <a:defRPr sz="2100"/>
            </a:lvl2pPr>
            <a:lvl3pPr marL="1072866" indent="0">
              <a:buNone/>
              <a:defRPr sz="1900"/>
            </a:lvl3pPr>
            <a:lvl4pPr marL="1609298" indent="0">
              <a:buNone/>
              <a:defRPr sz="1600"/>
            </a:lvl4pPr>
            <a:lvl5pPr marL="2145731" indent="0">
              <a:buNone/>
              <a:defRPr sz="1600"/>
            </a:lvl5pPr>
            <a:lvl6pPr marL="2682164" indent="0">
              <a:buNone/>
              <a:defRPr sz="1600"/>
            </a:lvl6pPr>
            <a:lvl7pPr marL="3218597" indent="0">
              <a:buNone/>
              <a:defRPr sz="1600"/>
            </a:lvl7pPr>
            <a:lvl8pPr marL="3755029" indent="0">
              <a:buNone/>
              <a:defRPr sz="1600"/>
            </a:lvl8pPr>
            <a:lvl9pPr marL="4291462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A1A07-B19B-40A8-846D-1752FCF7390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303AC-6294-43FE-BFCC-7E8970F554F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1" y="1535117"/>
            <a:ext cx="4376870" cy="639763"/>
          </a:xfrm>
          <a:prstGeom prst="rect">
            <a:avLst/>
          </a:prstGeom>
        </p:spPr>
        <p:txBody>
          <a:bodyPr lIns="107287" tIns="53643" rIns="107287" bIns="53643"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5" y="1535117"/>
            <a:ext cx="4378590" cy="639763"/>
          </a:xfrm>
          <a:prstGeom prst="rect">
            <a:avLst/>
          </a:prstGeom>
        </p:spPr>
        <p:txBody>
          <a:bodyPr lIns="107287" tIns="53643" rIns="107287" bIns="53643"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382B6-4340-46A0-BA3D-122CB2C2A84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4C883-CE68-423A-B835-9AA30F8DA29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B3CFA-A0FA-420A-BE6E-84A6FF41AC3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6" y="273055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6" y="273059"/>
            <a:ext cx="5537730" cy="585311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6" y="1435103"/>
            <a:ext cx="3259006" cy="4691063"/>
          </a:xfrm>
          <a:prstGeom prst="rect">
            <a:avLst/>
          </a:prstGeom>
        </p:spPr>
        <p:txBody>
          <a:bodyPr lIns="107287" tIns="53643" rIns="107287" bIns="53643"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E00E9-A443-4668-8B50-99D02CE11E3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7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 lIns="107287" tIns="53643" rIns="107287" bIns="53643"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45"/>
            <a:ext cx="5943600" cy="804863"/>
          </a:xfrm>
          <a:prstGeom prst="rect">
            <a:avLst/>
          </a:prstGeom>
        </p:spPr>
        <p:txBody>
          <a:bodyPr lIns="107287" tIns="53643" rIns="107287" bIns="53643"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B65F4-09D2-4265-9494-500A0D75B67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021396"/>
            <a:ext cx="23114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31"/>
            <a:ext cx="31369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31"/>
            <a:ext cx="23114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fld id="{9BF29D9E-BFF8-40F9-A3D9-26B63D8BDCAF}" type="slidenum">
              <a:rPr lang="es-ES"/>
              <a:pPr/>
              <a:t>‹Nº›</a:t>
            </a:fld>
            <a:endParaRPr lang="es-ES"/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6883" y="60325"/>
          <a:ext cx="939006" cy="838200"/>
        </p:xfrm>
        <a:graphic>
          <a:graphicData uri="http://schemas.openxmlformats.org/presentationml/2006/ole">
            <p:oleObj spid="_x0000_s1190" name="Documento" r:id="rId19" imgW="724228" imgH="702025" progId="">
              <p:embed/>
            </p:oleObj>
          </a:graphicData>
        </a:graphic>
      </p:graphicFrame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889140" y="265113"/>
            <a:ext cx="8966994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87414" y="847725"/>
            <a:ext cx="8966994" cy="1158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algn="ctr"/>
            <a:endParaRPr lang="en-US" sz="2300" u="sng" dirty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536433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1072866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609298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2145731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02325" indent="-402325" algn="l" rtl="0" fontAlgn="base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rtl="0" fontAlgn="base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  <a:cs typeface="+mn-cs"/>
        </a:defRPr>
      </a:lvl2pPr>
      <a:lvl3pPr marL="1341082" indent="-268216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77515" indent="-268216" algn="l" rtl="0" fontAlgn="base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413947" indent="-26821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950380" indent="-26821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486813" indent="-26821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4023246" indent="-26821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559678" indent="-26821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7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1.jpeg"/><Relationship Id="rId10" Type="http://schemas.microsoft.com/office/2007/relationships/hdphoto" Target="../media/hdphoto1.wdp"/><Relationship Id="rId4" Type="http://schemas.openxmlformats.org/officeDocument/2006/relationships/image" Target="../media/image5.jpeg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jpeg"/><Relationship Id="rId5" Type="http://schemas.openxmlformats.org/officeDocument/2006/relationships/package" Target="../embeddings/Documento_de_Microsoft_Office_Word1.docx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6.tiff"/><Relationship Id="rId7" Type="http://schemas.openxmlformats.org/officeDocument/2006/relationships/image" Target="../media/image30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tiff"/><Relationship Id="rId11" Type="http://schemas.openxmlformats.org/officeDocument/2006/relationships/image" Target="../media/image33.jpeg"/><Relationship Id="rId5" Type="http://schemas.openxmlformats.org/officeDocument/2006/relationships/image" Target="../media/image28.emf"/><Relationship Id="rId10" Type="http://schemas.openxmlformats.org/officeDocument/2006/relationships/image" Target="../media/image32.jpeg"/><Relationship Id="rId4" Type="http://schemas.openxmlformats.org/officeDocument/2006/relationships/image" Target="../media/image27.emf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jpeg"/><Relationship Id="rId3" Type="http://schemas.openxmlformats.org/officeDocument/2006/relationships/image" Target="../media/image34.emf"/><Relationship Id="rId7" Type="http://schemas.openxmlformats.org/officeDocument/2006/relationships/image" Target="../media/image38.pn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1.jpeg"/><Relationship Id="rId5" Type="http://schemas.openxmlformats.org/officeDocument/2006/relationships/image" Target="../media/image36.emf"/><Relationship Id="rId10" Type="http://schemas.openxmlformats.org/officeDocument/2006/relationships/image" Target="../media/image5.jpeg"/><Relationship Id="rId4" Type="http://schemas.openxmlformats.org/officeDocument/2006/relationships/image" Target="../media/image35.emf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38" y="11113"/>
            <a:ext cx="9921876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 descr="Escudo03"/>
          <p:cNvPicPr>
            <a:picLocks noChangeAspect="1" noChangeArrowheads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3320" y="1052736"/>
            <a:ext cx="176824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13"/>
          <p:cNvSpPr txBox="1">
            <a:spLocks noChangeArrowheads="1"/>
          </p:cNvSpPr>
          <p:nvPr/>
        </p:nvSpPr>
        <p:spPr bwMode="auto">
          <a:xfrm>
            <a:off x="416496" y="-41922"/>
            <a:ext cx="7992888" cy="246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74" tIns="53636" rIns="107274" bIns="53636">
            <a:spAutoFit/>
          </a:bodyPr>
          <a:lstStyle/>
          <a:p>
            <a:pPr algn="ctr" defTabSz="1072698">
              <a:spcBef>
                <a:spcPct val="50000"/>
              </a:spcBef>
            </a:pPr>
            <a:r>
              <a:rPr lang="pt-BR" sz="3600" b="1" i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NAVOLCHI </a:t>
            </a:r>
          </a:p>
          <a:p>
            <a:pPr algn="ctr" defTabSz="1072698">
              <a:spcBef>
                <a:spcPct val="50000"/>
              </a:spcBef>
            </a:pPr>
            <a:r>
              <a:rPr lang="pt-BR" sz="2400" b="1" i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Unit </a:t>
            </a:r>
            <a:r>
              <a:rPr lang="pt-BR" sz="2400" b="1" i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of</a:t>
            </a:r>
            <a:r>
              <a:rPr lang="pt-BR" sz="2400" b="1" i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Materials</a:t>
            </a:r>
            <a:r>
              <a:rPr lang="pt-BR" sz="2400" b="1" i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and</a:t>
            </a:r>
            <a:r>
              <a:rPr lang="pt-BR" sz="2400" b="1" i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Optoelectronic</a:t>
            </a:r>
            <a:r>
              <a:rPr lang="pt-BR" sz="2400" b="1" i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Devices</a:t>
            </a:r>
            <a:endParaRPr lang="pt-BR" sz="2400" b="1" i="1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1072698">
              <a:spcBef>
                <a:spcPct val="50000"/>
              </a:spcBef>
            </a:pPr>
            <a:r>
              <a:rPr lang="pt-BR" sz="3600" b="1" i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University</a:t>
            </a:r>
            <a:r>
              <a:rPr lang="pt-BR" sz="3600" b="1" i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3600" b="1" i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of</a:t>
            </a:r>
            <a:r>
              <a:rPr lang="pt-BR" sz="3600" b="1" i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3600" b="1" i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Valencia</a:t>
            </a:r>
          </a:p>
          <a:p>
            <a:pPr algn="ctr" defTabSz="1072698">
              <a:spcBef>
                <a:spcPct val="50000"/>
              </a:spcBef>
            </a:pPr>
            <a:r>
              <a:rPr lang="pt-BR" b="1" i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www.uv.es</a:t>
            </a:r>
            <a:r>
              <a:rPr lang="pt-BR" b="1" i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pt-BR" b="1" i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umdo</a:t>
            </a:r>
            <a:endParaRPr lang="pt-BR" b="1" i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54088" y="6309320"/>
            <a:ext cx="2450640" cy="53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74" tIns="53636" rIns="107274" bIns="53636">
            <a:spAutoFit/>
          </a:bodyPr>
          <a:lstStyle/>
          <a:p>
            <a:pPr defTabSz="1072698">
              <a:spcBef>
                <a:spcPts val="0"/>
              </a:spcBef>
            </a:pPr>
            <a:r>
              <a:rPr lang="de-DE" sz="1400" b="1" i="1" dirty="0" smtClean="0">
                <a:solidFill>
                  <a:srgbClr val="FFFFFF"/>
                </a:solidFill>
              </a:rPr>
              <a:t>Torres de Serranos  (1398) </a:t>
            </a:r>
          </a:p>
          <a:p>
            <a:pPr defTabSz="1072698">
              <a:spcBef>
                <a:spcPts val="0"/>
              </a:spcBef>
            </a:pPr>
            <a:r>
              <a:rPr lang="de-DE" sz="1400" b="1" i="1" dirty="0" smtClean="0">
                <a:solidFill>
                  <a:srgbClr val="FFFFFF"/>
                </a:solidFill>
              </a:rPr>
              <a:t>Valencia, Spain</a:t>
            </a:r>
          </a:p>
        </p:txBody>
      </p:sp>
      <p:sp>
        <p:nvSpPr>
          <p:cNvPr id="10" name="13 CuadroTexto"/>
          <p:cNvSpPr txBox="1"/>
          <p:nvPr/>
        </p:nvSpPr>
        <p:spPr>
          <a:xfrm>
            <a:off x="1280592" y="2420888"/>
            <a:ext cx="62316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Prof. Dr. Juan P. Martínez Pastor</a:t>
            </a:r>
          </a:p>
          <a:p>
            <a:pPr algn="ctr"/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Dr. Pedro Rodríguez Cantó (QD and </a:t>
            </a:r>
            <a:r>
              <a:rPr lang="es-ES" sz="1400" b="1" i="1" dirty="0" err="1" smtClean="0">
                <a:solidFill>
                  <a:schemeClr val="bg1"/>
                </a:solidFill>
                <a:latin typeface="Cambria" pitchFamily="18" charset="0"/>
              </a:rPr>
              <a:t>Polymer</a:t>
            </a:r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1400" b="1" i="1" dirty="0" err="1" smtClean="0">
                <a:solidFill>
                  <a:schemeClr val="bg1"/>
                </a:solidFill>
                <a:latin typeface="Cambria" pitchFamily="18" charset="0"/>
              </a:rPr>
              <a:t>layers</a:t>
            </a:r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, metal </a:t>
            </a:r>
            <a:r>
              <a:rPr lang="es-ES" sz="1400" b="1" i="1" dirty="0" err="1" smtClean="0">
                <a:solidFill>
                  <a:schemeClr val="bg1"/>
                </a:solidFill>
                <a:latin typeface="Cambria" pitchFamily="18" charset="0"/>
              </a:rPr>
              <a:t>nanostructures</a:t>
            </a:r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)</a:t>
            </a:r>
          </a:p>
          <a:p>
            <a:pPr algn="ctr"/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Dr</a:t>
            </a:r>
            <a:r>
              <a:rPr lang="es-ES" sz="1400" b="1" i="1" dirty="0">
                <a:solidFill>
                  <a:schemeClr val="bg1"/>
                </a:solidFill>
                <a:latin typeface="Cambria" pitchFamily="18" charset="0"/>
              </a:rPr>
              <a:t>. Isaac Suárez Álvarez </a:t>
            </a:r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(</a:t>
            </a:r>
            <a:r>
              <a:rPr lang="es-ES" sz="1400" b="1" i="1" dirty="0" err="1" smtClean="0">
                <a:solidFill>
                  <a:schemeClr val="bg1"/>
                </a:solidFill>
                <a:latin typeface="Cambria" pitchFamily="18" charset="0"/>
              </a:rPr>
              <a:t>Plasmonics</a:t>
            </a:r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 + </a:t>
            </a:r>
            <a:r>
              <a:rPr lang="es-ES" sz="1400" b="1" i="1" dirty="0" err="1" smtClean="0">
                <a:solidFill>
                  <a:schemeClr val="bg1"/>
                </a:solidFill>
                <a:latin typeface="Cambria" pitchFamily="18" charset="0"/>
              </a:rPr>
              <a:t>Optical</a:t>
            </a:r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)</a:t>
            </a:r>
            <a:endParaRPr lang="es-ES" sz="1400" b="1" i="1" dirty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Henry Gordillo </a:t>
            </a:r>
            <a:r>
              <a:rPr lang="es-ES" sz="1400" b="1" i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(PhD </a:t>
            </a:r>
            <a:r>
              <a:rPr lang="es-ES" sz="1400" b="1" i="1" dirty="0" err="1" smtClean="0">
                <a:solidFill>
                  <a:schemeClr val="bg1"/>
                </a:solidFill>
                <a:latin typeface="Cambria" pitchFamily="18" charset="0"/>
              </a:rPr>
              <a:t>student</a:t>
            </a:r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: </a:t>
            </a:r>
            <a:r>
              <a:rPr lang="es-ES" sz="1400" b="1" i="1" dirty="0" err="1" smtClean="0">
                <a:solidFill>
                  <a:schemeClr val="bg1"/>
                </a:solidFill>
                <a:latin typeface="Cambria" pitchFamily="18" charset="0"/>
              </a:rPr>
              <a:t>Plasmonics</a:t>
            </a:r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1400" b="1" i="1" dirty="0">
                <a:solidFill>
                  <a:schemeClr val="bg1"/>
                </a:solidFill>
                <a:latin typeface="Cambria" pitchFamily="18" charset="0"/>
              </a:rPr>
              <a:t>+ </a:t>
            </a:r>
            <a:r>
              <a:rPr lang="es-ES" sz="1400" b="1" i="1" dirty="0" err="1">
                <a:solidFill>
                  <a:schemeClr val="bg1"/>
                </a:solidFill>
                <a:latin typeface="Cambria" pitchFamily="18" charset="0"/>
              </a:rPr>
              <a:t>Optical</a:t>
            </a:r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)</a:t>
            </a:r>
            <a:endParaRPr lang="es-ES" sz="1400" b="1" i="1" dirty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Mari Luz Martínez  </a:t>
            </a:r>
            <a:r>
              <a:rPr lang="es-ES" sz="1400" b="1" i="1" dirty="0">
                <a:solidFill>
                  <a:schemeClr val="bg1"/>
                </a:solidFill>
                <a:latin typeface="Cambria" pitchFamily="18" charset="0"/>
              </a:rPr>
              <a:t>(PhD </a:t>
            </a:r>
            <a:r>
              <a:rPr lang="es-ES" sz="1400" b="1" i="1" dirty="0" err="1">
                <a:solidFill>
                  <a:schemeClr val="bg1"/>
                </a:solidFill>
                <a:latin typeface="Cambria" pitchFamily="18" charset="0"/>
              </a:rPr>
              <a:t>student</a:t>
            </a:r>
            <a:r>
              <a:rPr lang="es-ES" sz="1400" b="1" i="1" dirty="0">
                <a:solidFill>
                  <a:schemeClr val="bg1"/>
                </a:solidFill>
                <a:latin typeface="Cambria" pitchFamily="18" charset="0"/>
              </a:rPr>
              <a:t>: </a:t>
            </a:r>
            <a:r>
              <a:rPr lang="es-ES" sz="1400" b="1" i="1" dirty="0" err="1">
                <a:solidFill>
                  <a:schemeClr val="bg1"/>
                </a:solidFill>
                <a:latin typeface="Cambria" pitchFamily="18" charset="0"/>
              </a:rPr>
              <a:t>Polymer</a:t>
            </a:r>
            <a:r>
              <a:rPr lang="es-ES" sz="1400" b="1" i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1400" b="1" i="1" dirty="0" err="1">
                <a:solidFill>
                  <a:schemeClr val="bg1"/>
                </a:solidFill>
                <a:latin typeface="Cambria" pitchFamily="18" charset="0"/>
              </a:rPr>
              <a:t>layers</a:t>
            </a:r>
            <a:r>
              <a:rPr lang="es-ES" sz="1400" b="1" i="1" dirty="0">
                <a:solidFill>
                  <a:schemeClr val="bg1"/>
                </a:solidFill>
                <a:latin typeface="Cambria" pitchFamily="18" charset="0"/>
              </a:rPr>
              <a:t>, metal </a:t>
            </a:r>
            <a:r>
              <a:rPr lang="es-ES" sz="1400" b="1" i="1" dirty="0" err="1">
                <a:solidFill>
                  <a:schemeClr val="bg1"/>
                </a:solidFill>
                <a:latin typeface="Cambria" pitchFamily="18" charset="0"/>
              </a:rPr>
              <a:t>nanostructures</a:t>
            </a:r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)</a:t>
            </a:r>
            <a:endParaRPr lang="es-ES" sz="1400" b="1" i="1" dirty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Dr. Rafael </a:t>
            </a:r>
            <a:r>
              <a:rPr lang="es-ES" sz="1400" b="1" i="1" dirty="0" err="1" smtClean="0">
                <a:solidFill>
                  <a:schemeClr val="bg1"/>
                </a:solidFill>
                <a:latin typeface="Cambria" pitchFamily="18" charset="0"/>
              </a:rPr>
              <a:t>Abargues</a:t>
            </a:r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 (</a:t>
            </a:r>
            <a:r>
              <a:rPr lang="es-ES" sz="1400" b="1" i="1" dirty="0" err="1" smtClean="0">
                <a:solidFill>
                  <a:schemeClr val="bg1"/>
                </a:solidFill>
                <a:latin typeface="Cambria" pitchFamily="18" charset="0"/>
              </a:rPr>
              <a:t>Chemistry</a:t>
            </a:r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, </a:t>
            </a:r>
            <a:r>
              <a:rPr lang="es-ES" sz="1400" b="1" i="1" dirty="0" err="1" smtClean="0">
                <a:solidFill>
                  <a:schemeClr val="bg1"/>
                </a:solidFill>
                <a:latin typeface="Cambria" pitchFamily="18" charset="0"/>
              </a:rPr>
              <a:t>Intenanomat</a:t>
            </a:r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/Spin-Off)</a:t>
            </a:r>
          </a:p>
          <a:p>
            <a:pPr algn="ctr"/>
            <a:endParaRPr lang="es-ES" sz="1400" b="1" i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Dr. Guillermo Muñoz </a:t>
            </a:r>
            <a:r>
              <a:rPr lang="es-ES" sz="1400" b="1" i="1" dirty="0" err="1" smtClean="0">
                <a:solidFill>
                  <a:schemeClr val="bg1"/>
                </a:solidFill>
                <a:latin typeface="Cambria" pitchFamily="18" charset="0"/>
              </a:rPr>
              <a:t>Matutano</a:t>
            </a:r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  (</a:t>
            </a:r>
            <a:r>
              <a:rPr lang="es-ES" sz="1400" b="1" i="1" dirty="0" err="1" smtClean="0">
                <a:solidFill>
                  <a:schemeClr val="bg1"/>
                </a:solidFill>
                <a:latin typeface="Cambria" pitchFamily="18" charset="0"/>
              </a:rPr>
              <a:t>Optical</a:t>
            </a:r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)</a:t>
            </a:r>
          </a:p>
          <a:p>
            <a:pPr algn="ctr"/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(Dr.) Josep </a:t>
            </a:r>
            <a:r>
              <a:rPr lang="es-ES" sz="1400" b="1" i="1" dirty="0" err="1" smtClean="0">
                <a:solidFill>
                  <a:schemeClr val="bg1"/>
                </a:solidFill>
                <a:latin typeface="Cambria" pitchFamily="18" charset="0"/>
              </a:rPr>
              <a:t>Canet</a:t>
            </a:r>
            <a:r>
              <a:rPr lang="es-ES" sz="1400" b="1" i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Ferrer (</a:t>
            </a:r>
            <a:r>
              <a:rPr lang="es-ES" sz="1400" b="1" i="1" dirty="0" err="1">
                <a:solidFill>
                  <a:schemeClr val="bg1"/>
                </a:solidFill>
                <a:latin typeface="Cambria" pitchFamily="18" charset="0"/>
              </a:rPr>
              <a:t>Optical</a:t>
            </a:r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)</a:t>
            </a:r>
          </a:p>
          <a:p>
            <a:pPr algn="ctr"/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David </a:t>
            </a:r>
            <a:r>
              <a:rPr lang="es-ES" sz="1400" b="1" i="1" dirty="0">
                <a:solidFill>
                  <a:schemeClr val="bg1"/>
                </a:solidFill>
                <a:latin typeface="Cambria" pitchFamily="18" charset="0"/>
              </a:rPr>
              <a:t>Rivas Góngora (</a:t>
            </a:r>
            <a:r>
              <a:rPr lang="es-ES" sz="1400" b="1" i="1" dirty="0" err="1">
                <a:solidFill>
                  <a:schemeClr val="bg1"/>
                </a:solidFill>
                <a:latin typeface="Cambria" pitchFamily="18" charset="0"/>
              </a:rPr>
              <a:t>Optical</a:t>
            </a:r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)</a:t>
            </a:r>
          </a:p>
        </p:txBody>
      </p:sp>
      <p:pic>
        <p:nvPicPr>
          <p:cNvPr id="71270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1115" y="4579937"/>
            <a:ext cx="4770437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0"/>
            <a:ext cx="9906000" cy="880244"/>
            <a:chOff x="0" y="0"/>
            <a:chExt cx="9906000" cy="880244"/>
          </a:xfrm>
        </p:grpSpPr>
        <p:sp>
          <p:nvSpPr>
            <p:cNvPr id="29" name="28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30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1 Título"/>
            <p:cNvSpPr txBox="1">
              <a:spLocks/>
            </p:cNvSpPr>
            <p:nvPr/>
          </p:nvSpPr>
          <p:spPr bwMode="auto">
            <a:xfrm>
              <a:off x="4232920" y="193653"/>
              <a:ext cx="3888432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2600" b="1" dirty="0" smtClean="0">
                  <a:solidFill>
                    <a:schemeClr val="bg1"/>
                  </a:solidFill>
                </a:rPr>
                <a:t>EXPERTISE</a:t>
              </a:r>
            </a:p>
          </p:txBody>
        </p:sp>
      </p:grpSp>
      <p:pic>
        <p:nvPicPr>
          <p:cNvPr id="45" name="6 Imagen" descr="experimento autocorrelacion.jpg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768" y="1700808"/>
            <a:ext cx="3885431" cy="2808312"/>
          </a:xfrm>
          <a:prstGeom prst="rect">
            <a:avLst/>
          </a:prstGeom>
        </p:spPr>
      </p:pic>
      <p:sp>
        <p:nvSpPr>
          <p:cNvPr id="49" name="71 Rectángulo"/>
          <p:cNvSpPr/>
          <p:nvPr/>
        </p:nvSpPr>
        <p:spPr>
          <a:xfrm>
            <a:off x="35697" y="4581128"/>
            <a:ext cx="1728192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84 CuadroTexto"/>
          <p:cNvSpPr txBox="1"/>
          <p:nvPr/>
        </p:nvSpPr>
        <p:spPr>
          <a:xfrm>
            <a:off x="107706" y="4716432"/>
            <a:ext cx="16561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Cambria" pitchFamily="18" charset="0"/>
              </a:rPr>
              <a:t>SOI </a:t>
            </a:r>
            <a:r>
              <a:rPr lang="es-ES" sz="1600" b="1" dirty="0" err="1" smtClean="0">
                <a:latin typeface="Cambria" pitchFamily="18" charset="0"/>
              </a:rPr>
              <a:t>technology</a:t>
            </a:r>
            <a:r>
              <a:rPr lang="es-ES" sz="1600" b="1" dirty="0" smtClean="0">
                <a:latin typeface="Cambria" pitchFamily="18" charset="0"/>
              </a:rPr>
              <a:t>: </a:t>
            </a:r>
            <a:r>
              <a:rPr lang="es-ES" sz="1600" b="1" i="1" dirty="0" err="1" smtClean="0">
                <a:solidFill>
                  <a:srgbClr val="0000FF"/>
                </a:solidFill>
                <a:latin typeface="Cambria" pitchFamily="18" charset="0"/>
              </a:rPr>
              <a:t>photonic</a:t>
            </a:r>
            <a:r>
              <a:rPr lang="es-ES" sz="1600" b="1" i="1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s-ES" sz="1600" b="1" i="1" dirty="0" err="1" smtClean="0">
                <a:solidFill>
                  <a:srgbClr val="0000FF"/>
                </a:solidFill>
                <a:latin typeface="Cambria" pitchFamily="18" charset="0"/>
              </a:rPr>
              <a:t>lens</a:t>
            </a:r>
            <a:endParaRPr lang="es-ES" sz="1600" b="1" i="1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53" name="71 Rectángulo"/>
          <p:cNvSpPr/>
          <p:nvPr/>
        </p:nvSpPr>
        <p:spPr>
          <a:xfrm>
            <a:off x="4808984" y="4293096"/>
            <a:ext cx="475252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84 CuadroTexto"/>
          <p:cNvSpPr txBox="1"/>
          <p:nvPr/>
        </p:nvSpPr>
        <p:spPr>
          <a:xfrm>
            <a:off x="4953000" y="4365104"/>
            <a:ext cx="46085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err="1" smtClean="0">
                <a:latin typeface="Cambria" pitchFamily="18" charset="0"/>
              </a:rPr>
              <a:t>Plasmonic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nanocomposites</a:t>
            </a:r>
            <a:r>
              <a:rPr lang="es-ES" sz="1600" b="1" dirty="0" smtClean="0">
                <a:latin typeface="Cambria" pitchFamily="18" charset="0"/>
              </a:rPr>
              <a:t>: </a:t>
            </a:r>
          </a:p>
          <a:p>
            <a:r>
              <a:rPr lang="es-ES" sz="1600" b="1" i="1" dirty="0" err="1" smtClean="0">
                <a:solidFill>
                  <a:srgbClr val="0000FF"/>
                </a:solidFill>
                <a:latin typeface="Cambria" pitchFamily="18" charset="0"/>
              </a:rPr>
              <a:t>nanoparticles</a:t>
            </a:r>
            <a:r>
              <a:rPr lang="es-ES" sz="1600" b="1" i="1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s-ES" sz="1600" b="1" i="1" dirty="0" err="1" smtClean="0">
                <a:solidFill>
                  <a:srgbClr val="0000FF"/>
                </a:solidFill>
                <a:latin typeface="Cambria" pitchFamily="18" charset="0"/>
              </a:rPr>
              <a:t>on</a:t>
            </a:r>
            <a:r>
              <a:rPr lang="es-ES" sz="1600" b="1" i="1" dirty="0" smtClean="0">
                <a:solidFill>
                  <a:srgbClr val="0000FF"/>
                </a:solidFill>
                <a:latin typeface="Cambria" pitchFamily="18" charset="0"/>
              </a:rPr>
              <a:t> oxides and </a:t>
            </a:r>
            <a:r>
              <a:rPr lang="es-ES" sz="1600" b="1" i="1" dirty="0" err="1" smtClean="0">
                <a:solidFill>
                  <a:srgbClr val="0000FF"/>
                </a:solidFill>
                <a:latin typeface="Cambria" pitchFamily="18" charset="0"/>
              </a:rPr>
              <a:t>polymers</a:t>
            </a:r>
            <a:r>
              <a:rPr lang="es-ES" sz="1600" b="1" i="1" dirty="0" smtClean="0">
                <a:solidFill>
                  <a:srgbClr val="0000FF"/>
                </a:solidFill>
                <a:latin typeface="Cambria" pitchFamily="18" charset="0"/>
              </a:rPr>
              <a:t> (</a:t>
            </a:r>
            <a:r>
              <a:rPr lang="es-ES" sz="1600" b="1" i="1" dirty="0" err="1" smtClean="0">
                <a:solidFill>
                  <a:srgbClr val="0000FF"/>
                </a:solidFill>
                <a:latin typeface="Cambria" pitchFamily="18" charset="0"/>
              </a:rPr>
              <a:t>resists</a:t>
            </a:r>
            <a:r>
              <a:rPr lang="es-ES" sz="1600" b="1" i="1" dirty="0" smtClean="0">
                <a:solidFill>
                  <a:srgbClr val="0000FF"/>
                </a:solidFill>
                <a:latin typeface="Cambria" pitchFamily="18" charset="0"/>
              </a:rPr>
              <a:t>)</a:t>
            </a:r>
            <a:endParaRPr lang="es-ES" sz="1600" b="1" i="1" dirty="0">
              <a:solidFill>
                <a:srgbClr val="0000FF"/>
              </a:solidFill>
              <a:latin typeface="Cambria" pitchFamily="18" charset="0"/>
            </a:endParaRPr>
          </a:p>
        </p:txBody>
      </p:sp>
      <p:pic>
        <p:nvPicPr>
          <p:cNvPr id="55" name="9 Imagen" descr="Figura V 2.0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753200" y="2420888"/>
            <a:ext cx="3033263" cy="1410776"/>
          </a:xfrm>
          <a:prstGeom prst="rect">
            <a:avLst/>
          </a:prstGeom>
        </p:spPr>
      </p:pic>
      <p:sp>
        <p:nvSpPr>
          <p:cNvPr id="21" name="84 CuadroTexto"/>
          <p:cNvSpPr txBox="1"/>
          <p:nvPr/>
        </p:nvSpPr>
        <p:spPr>
          <a:xfrm>
            <a:off x="4304928" y="1196752"/>
            <a:ext cx="5472608" cy="58477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chemeClr val="bg1">
                <a:lumMod val="50000"/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1600" b="1" i="1" dirty="0" smtClean="0">
                <a:solidFill>
                  <a:srgbClr val="0000FF"/>
                </a:solidFill>
                <a:latin typeface="Cambria" pitchFamily="18" charset="0"/>
              </a:rPr>
              <a:t>Quantum </a:t>
            </a:r>
            <a:r>
              <a:rPr lang="es-ES" sz="1600" b="1" i="1" dirty="0" err="1" smtClean="0">
                <a:solidFill>
                  <a:srgbClr val="0000FF"/>
                </a:solidFill>
                <a:latin typeface="Cambria" pitchFamily="18" charset="0"/>
              </a:rPr>
              <a:t>Optics</a:t>
            </a:r>
            <a:r>
              <a:rPr lang="es-ES" sz="1600" b="1" i="1" dirty="0" smtClean="0">
                <a:solidFill>
                  <a:srgbClr val="0000FF"/>
                </a:solidFill>
                <a:latin typeface="Cambria" pitchFamily="18" charset="0"/>
              </a:rPr>
              <a:t>                            </a:t>
            </a:r>
          </a:p>
          <a:p>
            <a:r>
              <a:rPr lang="es-ES" sz="1600" b="1" i="1" dirty="0">
                <a:solidFill>
                  <a:srgbClr val="0000FF"/>
                </a:solidFill>
                <a:latin typeface="Cambria" pitchFamily="18" charset="0"/>
              </a:rPr>
              <a:t>	</a:t>
            </a:r>
            <a:r>
              <a:rPr lang="es-ES" sz="1600" b="1" i="1" dirty="0" smtClean="0">
                <a:solidFill>
                  <a:srgbClr val="0000FF"/>
                </a:solidFill>
                <a:latin typeface="Cambria" pitchFamily="18" charset="0"/>
              </a:rPr>
              <a:t>		Single-</a:t>
            </a:r>
            <a:r>
              <a:rPr lang="es-ES" sz="1600" b="1" i="1" dirty="0" err="1" smtClean="0">
                <a:solidFill>
                  <a:srgbClr val="0000FF"/>
                </a:solidFill>
                <a:latin typeface="Cambria" pitchFamily="18" charset="0"/>
              </a:rPr>
              <a:t>photon</a:t>
            </a:r>
            <a:r>
              <a:rPr lang="es-ES" sz="1600" b="1" i="1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s-ES" sz="1600" b="1" i="1" dirty="0" err="1" smtClean="0">
                <a:solidFill>
                  <a:srgbClr val="0000FF"/>
                </a:solidFill>
                <a:latin typeface="Cambria" pitchFamily="18" charset="0"/>
              </a:rPr>
              <a:t>Logic</a:t>
            </a:r>
            <a:r>
              <a:rPr lang="es-ES" sz="1600" b="1" i="1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s-ES" sz="1600" b="1" i="1" dirty="0" err="1" smtClean="0">
                <a:solidFill>
                  <a:srgbClr val="0000FF"/>
                </a:solidFill>
                <a:latin typeface="Cambria" pitchFamily="18" charset="0"/>
              </a:rPr>
              <a:t>gates</a:t>
            </a:r>
            <a:endParaRPr lang="es-ES" sz="1600" b="1" i="1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22" name="71 Rectángulo"/>
          <p:cNvSpPr/>
          <p:nvPr/>
        </p:nvSpPr>
        <p:spPr>
          <a:xfrm>
            <a:off x="92555" y="1024514"/>
            <a:ext cx="38523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84 CuadroTexto"/>
          <p:cNvSpPr txBox="1"/>
          <p:nvPr/>
        </p:nvSpPr>
        <p:spPr>
          <a:xfrm>
            <a:off x="151142" y="1059187"/>
            <a:ext cx="37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Cambria" pitchFamily="18" charset="0"/>
              </a:rPr>
              <a:t>Quantum </a:t>
            </a:r>
            <a:r>
              <a:rPr lang="es-ES" sz="1600" b="1" dirty="0" err="1" smtClean="0">
                <a:latin typeface="Cambria" pitchFamily="18" charset="0"/>
              </a:rPr>
              <a:t>Nanostructures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for</a:t>
            </a:r>
            <a:r>
              <a:rPr lang="es-ES" sz="1600" b="1" dirty="0" smtClean="0">
                <a:latin typeface="Cambria" pitchFamily="18" charset="0"/>
              </a:rPr>
              <a:t> Quantum </a:t>
            </a:r>
            <a:r>
              <a:rPr lang="es-ES" sz="1600" b="1" dirty="0" err="1" smtClean="0">
                <a:latin typeface="Cambria" pitchFamily="18" charset="0"/>
              </a:rPr>
              <a:t>Information</a:t>
            </a:r>
            <a:r>
              <a:rPr lang="es-ES" sz="1600" b="1" dirty="0">
                <a:latin typeface="Cambria" pitchFamily="18" charset="0"/>
              </a:rPr>
              <a:t> Technologies: </a:t>
            </a:r>
            <a:endParaRPr lang="es-ES" sz="1600" b="1" dirty="0" smtClean="0">
              <a:latin typeface="Cambria" pitchFamily="18" charset="0"/>
            </a:endParaRPr>
          </a:p>
          <a:p>
            <a:r>
              <a:rPr lang="es-ES" sz="1600" b="1" i="1" dirty="0" err="1" smtClean="0">
                <a:solidFill>
                  <a:srgbClr val="0000FF"/>
                </a:solidFill>
                <a:latin typeface="Cambria" pitchFamily="18" charset="0"/>
              </a:rPr>
              <a:t>optical</a:t>
            </a:r>
            <a:r>
              <a:rPr lang="es-ES" sz="1600" b="1" i="1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s-ES" sz="1600" b="1" i="1" dirty="0" err="1" smtClean="0">
                <a:solidFill>
                  <a:srgbClr val="0000FF"/>
                </a:solidFill>
                <a:latin typeface="Cambria" pitchFamily="18" charset="0"/>
              </a:rPr>
              <a:t>properties</a:t>
            </a:r>
            <a:r>
              <a:rPr lang="es-ES" sz="16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s-ES" sz="1600" b="1" i="1" dirty="0" smtClean="0">
                <a:solidFill>
                  <a:srgbClr val="0000FF"/>
                </a:solidFill>
                <a:latin typeface="Cambria" pitchFamily="18" charset="0"/>
              </a:rPr>
              <a:t>at single </a:t>
            </a:r>
            <a:r>
              <a:rPr lang="es-ES" sz="1600" b="1" i="1" dirty="0" err="1" smtClean="0">
                <a:solidFill>
                  <a:srgbClr val="0000FF"/>
                </a:solidFill>
                <a:latin typeface="Cambria" pitchFamily="18" charset="0"/>
              </a:rPr>
              <a:t>level</a:t>
            </a:r>
            <a:endParaRPr lang="es-ES" sz="1600" b="1" i="1" dirty="0">
              <a:solidFill>
                <a:srgbClr val="0000FF"/>
              </a:solidFill>
              <a:latin typeface="Cambria" pitchFamily="18" charset="0"/>
            </a:endParaRPr>
          </a:p>
        </p:txBody>
      </p:sp>
      <p:pic>
        <p:nvPicPr>
          <p:cNvPr id="71065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33" y="1916832"/>
            <a:ext cx="13874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065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4608" y="1916832"/>
            <a:ext cx="1379537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065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71" y="3077641"/>
            <a:ext cx="1379537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0660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56656" y="4293096"/>
            <a:ext cx="1889125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0661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6496" y="5546725"/>
            <a:ext cx="3314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0662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60912" y="5143500"/>
            <a:ext cx="54022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91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0"/>
            <a:ext cx="9906000" cy="880244"/>
            <a:chOff x="0" y="0"/>
            <a:chExt cx="9906000" cy="880244"/>
          </a:xfrm>
        </p:grpSpPr>
        <p:sp>
          <p:nvSpPr>
            <p:cNvPr id="29" name="28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30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1 Título"/>
            <p:cNvSpPr txBox="1">
              <a:spLocks/>
            </p:cNvSpPr>
            <p:nvPr/>
          </p:nvSpPr>
          <p:spPr bwMode="auto">
            <a:xfrm>
              <a:off x="4232920" y="193653"/>
              <a:ext cx="5256584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2600" b="1" dirty="0" smtClean="0">
                  <a:solidFill>
                    <a:schemeClr val="bg1"/>
                  </a:solidFill>
                </a:rPr>
                <a:t>Role in the project / Main Tasks  </a:t>
              </a:r>
            </a:p>
          </p:txBody>
        </p:sp>
      </p:grpSp>
      <p:sp>
        <p:nvSpPr>
          <p:cNvPr id="46" name="84 CuadroTexto"/>
          <p:cNvSpPr txBox="1"/>
          <p:nvPr/>
        </p:nvSpPr>
        <p:spPr>
          <a:xfrm>
            <a:off x="416496" y="1935991"/>
            <a:ext cx="9145016" cy="3293209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chemeClr val="bg1">
                <a:lumMod val="50000"/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1600" b="1" dirty="0" err="1" smtClean="0">
                <a:latin typeface="Cambria" pitchFamily="18" charset="0"/>
              </a:rPr>
              <a:t>Plasmonic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amplifiers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by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using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polymers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doped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with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QDs</a:t>
            </a:r>
            <a:r>
              <a:rPr lang="es-ES" sz="1600" b="1" dirty="0" smtClean="0">
                <a:latin typeface="Cambria" pitchFamily="18" charset="0"/>
              </a:rPr>
              <a:t> (</a:t>
            </a:r>
            <a:r>
              <a:rPr lang="es-ES" sz="1600" b="1" dirty="0" err="1" smtClean="0">
                <a:latin typeface="Cambria" pitchFamily="18" charset="0"/>
              </a:rPr>
              <a:t>embedding</a:t>
            </a:r>
            <a:r>
              <a:rPr lang="es-ES" sz="1600" b="1" dirty="0" smtClean="0">
                <a:latin typeface="Cambria" pitchFamily="18" charset="0"/>
              </a:rPr>
              <a:t> metal </a:t>
            </a:r>
            <a:r>
              <a:rPr lang="es-ES" sz="1600" b="1" dirty="0" err="1" smtClean="0">
                <a:latin typeface="Cambria" pitchFamily="18" charset="0"/>
              </a:rPr>
              <a:t>waveguides</a:t>
            </a:r>
            <a:r>
              <a:rPr lang="es-ES" sz="1600" b="1" dirty="0" smtClean="0">
                <a:latin typeface="Cambria" pitchFamily="18" charset="0"/>
              </a:rPr>
              <a:t>) (</a:t>
            </a:r>
            <a:r>
              <a:rPr lang="es-ES" sz="1600" b="1" dirty="0" err="1" smtClean="0">
                <a:latin typeface="Cambria" pitchFamily="18" charset="0"/>
              </a:rPr>
              <a:t>Task</a:t>
            </a:r>
            <a:r>
              <a:rPr lang="es-ES" sz="1600" b="1" dirty="0" smtClean="0">
                <a:latin typeface="Cambria" pitchFamily="18" charset="0"/>
              </a:rPr>
              <a:t> 4.3, 4.4., 5.1.) </a:t>
            </a:r>
          </a:p>
          <a:p>
            <a:endParaRPr lang="es-ES" sz="1600" b="1" dirty="0">
              <a:latin typeface="Cambria" pitchFamily="18" charset="0"/>
            </a:endParaRPr>
          </a:p>
          <a:p>
            <a:pPr marL="285750" indent="-285750">
              <a:buFontTx/>
              <a:buChar char="-"/>
            </a:pPr>
            <a:r>
              <a:rPr lang="es-ES" sz="1600" b="1" dirty="0" err="1" smtClean="0">
                <a:latin typeface="Cambria" pitchFamily="18" charset="0"/>
              </a:rPr>
              <a:t>Fabrication</a:t>
            </a:r>
            <a:r>
              <a:rPr lang="es-ES" sz="1600" b="1" dirty="0" smtClean="0">
                <a:latin typeface="Cambria" pitchFamily="18" charset="0"/>
              </a:rPr>
              <a:t> of metal </a:t>
            </a:r>
            <a:r>
              <a:rPr lang="es-ES" sz="1600" b="1" dirty="0" err="1" smtClean="0">
                <a:latin typeface="Cambria" pitchFamily="18" charset="0"/>
              </a:rPr>
              <a:t>nanostructures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based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on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patternable</a:t>
            </a:r>
            <a:r>
              <a:rPr lang="es-ES" sz="1600" b="1" dirty="0" smtClean="0">
                <a:latin typeface="Cambria" pitchFamily="18" charset="0"/>
              </a:rPr>
              <a:t> metal-</a:t>
            </a:r>
            <a:r>
              <a:rPr lang="es-ES" sz="1600" b="1" dirty="0" err="1" smtClean="0">
                <a:latin typeface="Cambria" pitchFamily="18" charset="0"/>
              </a:rPr>
              <a:t>polymer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nanocomposites</a:t>
            </a:r>
            <a:endParaRPr lang="es-ES" sz="1600" b="1" dirty="0" smtClean="0">
              <a:latin typeface="Cambria" pitchFamily="18" charset="0"/>
            </a:endParaRPr>
          </a:p>
          <a:p>
            <a:pPr marL="285750" indent="-285750">
              <a:buFontTx/>
              <a:buChar char="-"/>
            </a:pPr>
            <a:r>
              <a:rPr lang="es-ES" sz="1600" b="1" dirty="0" err="1" smtClean="0">
                <a:latin typeface="Cambria" pitchFamily="18" charset="0"/>
              </a:rPr>
              <a:t>Demonstration</a:t>
            </a:r>
            <a:r>
              <a:rPr lang="es-ES" sz="1600" b="1" dirty="0" smtClean="0">
                <a:latin typeface="Cambria" pitchFamily="18" charset="0"/>
              </a:rPr>
              <a:t> of </a:t>
            </a:r>
            <a:r>
              <a:rPr lang="es-ES" sz="1600" b="1" dirty="0" err="1" smtClean="0">
                <a:latin typeface="Cambria" pitchFamily="18" charset="0"/>
              </a:rPr>
              <a:t>amplification</a:t>
            </a:r>
            <a:r>
              <a:rPr lang="es-ES" sz="1600" b="1" dirty="0" smtClean="0">
                <a:latin typeface="Cambria" pitchFamily="18" charset="0"/>
              </a:rPr>
              <a:t> in </a:t>
            </a:r>
            <a:r>
              <a:rPr lang="es-ES" sz="1600" b="1" dirty="0" err="1" smtClean="0">
                <a:latin typeface="Cambria" pitchFamily="18" charset="0"/>
              </a:rPr>
              <a:t>polymer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thin</a:t>
            </a:r>
            <a:r>
              <a:rPr lang="es-ES" sz="1600" b="1" dirty="0" smtClean="0">
                <a:latin typeface="Cambria" pitchFamily="18" charset="0"/>
              </a:rPr>
              <a:t> films / </a:t>
            </a:r>
            <a:r>
              <a:rPr lang="es-ES" sz="1600" b="1" dirty="0" err="1" smtClean="0">
                <a:latin typeface="Cambria" pitchFamily="18" charset="0"/>
              </a:rPr>
              <a:t>stripes</a:t>
            </a:r>
            <a:r>
              <a:rPr lang="es-ES" sz="1600" b="1" dirty="0" smtClean="0">
                <a:latin typeface="Cambria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s-ES" sz="1600" b="1" dirty="0" smtClean="0">
                <a:latin typeface="Cambria" pitchFamily="18" charset="0"/>
              </a:rPr>
              <a:t>Light </a:t>
            </a:r>
            <a:r>
              <a:rPr lang="es-ES" sz="1600" b="1" dirty="0" err="1" smtClean="0">
                <a:latin typeface="Cambria" pitchFamily="18" charset="0"/>
              </a:rPr>
              <a:t>coupling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to</a:t>
            </a:r>
            <a:r>
              <a:rPr lang="es-ES" sz="1600" b="1" dirty="0" smtClean="0">
                <a:latin typeface="Cambria" pitchFamily="18" charset="0"/>
              </a:rPr>
              <a:t> metal </a:t>
            </a:r>
            <a:r>
              <a:rPr lang="es-ES" sz="1600" b="1" dirty="0" err="1" smtClean="0">
                <a:latin typeface="Cambria" pitchFamily="18" charset="0"/>
              </a:rPr>
              <a:t>waveguides</a:t>
            </a:r>
            <a:r>
              <a:rPr lang="es-ES" sz="1600" b="1" dirty="0" smtClean="0">
                <a:latin typeface="Cambria" pitchFamily="18" charset="0"/>
              </a:rPr>
              <a:t> and </a:t>
            </a:r>
            <a:r>
              <a:rPr lang="es-ES" sz="1600" b="1" dirty="0" err="1" smtClean="0">
                <a:latin typeface="Cambria" pitchFamily="18" charset="0"/>
              </a:rPr>
              <a:t>plasmon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propagation</a:t>
            </a:r>
            <a:r>
              <a:rPr lang="es-ES" sz="1600" b="1" dirty="0" smtClean="0">
                <a:latin typeface="Cambria" pitchFamily="18" charset="0"/>
              </a:rPr>
              <a:t>  / </a:t>
            </a:r>
            <a:r>
              <a:rPr lang="es-ES" sz="1600" b="1" dirty="0" err="1" smtClean="0">
                <a:latin typeface="Cambria" pitchFamily="18" charset="0"/>
              </a:rPr>
              <a:t>amplification</a:t>
            </a:r>
            <a:endParaRPr lang="es-ES" sz="1600" b="1" dirty="0" smtClean="0">
              <a:latin typeface="Cambria" pitchFamily="18" charset="0"/>
            </a:endParaRPr>
          </a:p>
          <a:p>
            <a:pPr marL="285750" indent="-285750">
              <a:buFontTx/>
              <a:buChar char="-"/>
            </a:pPr>
            <a:endParaRPr lang="es-ES" sz="1600" b="1" dirty="0" smtClean="0">
              <a:latin typeface="Cambria" pitchFamily="18" charset="0"/>
            </a:endParaRPr>
          </a:p>
          <a:p>
            <a:endParaRPr lang="es-ES" sz="1600" b="1" dirty="0" smtClean="0">
              <a:latin typeface="Cambria" pitchFamily="18" charset="0"/>
            </a:endParaRPr>
          </a:p>
          <a:p>
            <a:r>
              <a:rPr lang="es-ES" sz="1600" b="1" dirty="0" err="1" smtClean="0">
                <a:latin typeface="Cambria" pitchFamily="18" charset="0"/>
              </a:rPr>
              <a:t>Plasmon</a:t>
            </a:r>
            <a:r>
              <a:rPr lang="es-ES" sz="1600" b="1" dirty="0" smtClean="0">
                <a:latin typeface="Cambria" pitchFamily="18" charset="0"/>
              </a:rPr>
              <a:t>/</a:t>
            </a:r>
            <a:r>
              <a:rPr lang="es-ES" sz="1600" b="1" dirty="0" err="1" smtClean="0">
                <a:latin typeface="Cambria" pitchFamily="18" charset="0"/>
              </a:rPr>
              <a:t>Photon-Plasmon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Photodetectors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based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on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QDs</a:t>
            </a:r>
            <a:r>
              <a:rPr lang="es-ES" sz="1600" b="1" dirty="0" smtClean="0">
                <a:latin typeface="Cambria" pitchFamily="18" charset="0"/>
              </a:rPr>
              <a:t> and metal </a:t>
            </a:r>
            <a:r>
              <a:rPr lang="es-ES" sz="1600" b="1" dirty="0" err="1" smtClean="0">
                <a:latin typeface="Cambria" pitchFamily="18" charset="0"/>
              </a:rPr>
              <a:t>nanostructures</a:t>
            </a:r>
            <a:r>
              <a:rPr lang="es-ES" sz="1600" b="1" dirty="0" smtClean="0">
                <a:latin typeface="Cambria" pitchFamily="18" charset="0"/>
              </a:rPr>
              <a:t> (</a:t>
            </a:r>
            <a:r>
              <a:rPr lang="es-ES" sz="1600" b="1" dirty="0" err="1" smtClean="0">
                <a:latin typeface="Cambria" pitchFamily="18" charset="0"/>
              </a:rPr>
              <a:t>Task</a:t>
            </a:r>
            <a:r>
              <a:rPr lang="es-ES" sz="1600" b="1" dirty="0" smtClean="0">
                <a:latin typeface="Cambria" pitchFamily="18" charset="0"/>
              </a:rPr>
              <a:t> 4.2., 4.3., 4.5.)</a:t>
            </a:r>
          </a:p>
          <a:p>
            <a:endParaRPr lang="es-ES" sz="1600" b="1" dirty="0">
              <a:latin typeface="Cambria" pitchFamily="18" charset="0"/>
            </a:endParaRPr>
          </a:p>
          <a:p>
            <a:pPr marL="285750" indent="-285750">
              <a:buFontTx/>
              <a:buChar char="-"/>
            </a:pPr>
            <a:r>
              <a:rPr lang="es-ES" sz="1600" b="1" dirty="0" err="1" smtClean="0">
                <a:latin typeface="Cambria" pitchFamily="18" charset="0"/>
              </a:rPr>
              <a:t>Stacks</a:t>
            </a:r>
            <a:r>
              <a:rPr lang="es-ES" sz="1600" b="1" dirty="0" smtClean="0">
                <a:latin typeface="Cambria" pitchFamily="18" charset="0"/>
              </a:rPr>
              <a:t> of </a:t>
            </a:r>
            <a:r>
              <a:rPr lang="es-ES" sz="1600" b="1" dirty="0" err="1" smtClean="0">
                <a:latin typeface="Cambria" pitchFamily="18" charset="0"/>
              </a:rPr>
              <a:t>QDs</a:t>
            </a:r>
            <a:r>
              <a:rPr lang="es-ES" sz="1600" b="1" dirty="0">
                <a:latin typeface="Cambria" pitchFamily="18" charset="0"/>
              </a:rPr>
              <a:t> </a:t>
            </a:r>
            <a:r>
              <a:rPr lang="es-ES" sz="1600" b="1" dirty="0" smtClean="0">
                <a:latin typeface="Cambria" pitchFamily="18" charset="0"/>
              </a:rPr>
              <a:t>(</a:t>
            </a:r>
            <a:r>
              <a:rPr lang="es-ES" sz="1600" b="1" dirty="0" err="1" smtClean="0">
                <a:latin typeface="Cambria" pitchFamily="18" charset="0"/>
              </a:rPr>
              <a:t>layer-by-layer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method</a:t>
            </a:r>
            <a:r>
              <a:rPr lang="es-ES" sz="1600" b="1" dirty="0" smtClean="0">
                <a:latin typeface="Cambria" pitchFamily="18" charset="0"/>
              </a:rPr>
              <a:t>) </a:t>
            </a:r>
            <a:r>
              <a:rPr lang="es-ES" sz="1600" b="1" dirty="0" err="1" smtClean="0">
                <a:latin typeface="Cambria" pitchFamily="18" charset="0"/>
              </a:rPr>
              <a:t>for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photoconductors</a:t>
            </a:r>
            <a:r>
              <a:rPr lang="es-ES" sz="1600" b="1" dirty="0" smtClean="0">
                <a:latin typeface="Cambria" pitchFamily="18" charset="0"/>
              </a:rPr>
              <a:t>/</a:t>
            </a:r>
            <a:r>
              <a:rPr lang="es-ES" sz="1600" b="1" dirty="0" err="1" smtClean="0">
                <a:latin typeface="Cambria" pitchFamily="18" charset="0"/>
              </a:rPr>
              <a:t>photodetectors</a:t>
            </a:r>
            <a:endParaRPr lang="es-ES" sz="1600" b="1" dirty="0" smtClean="0">
              <a:latin typeface="Cambria" pitchFamily="18" charset="0"/>
            </a:endParaRPr>
          </a:p>
          <a:p>
            <a:pPr marL="285750" indent="-285750">
              <a:buFontTx/>
              <a:buChar char="-"/>
            </a:pPr>
            <a:r>
              <a:rPr lang="es-ES" sz="1600" b="1" dirty="0" err="1" smtClean="0">
                <a:latin typeface="Cambria" pitchFamily="18" charset="0"/>
              </a:rPr>
              <a:t>Patternable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conductive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polymers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with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added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plasmonic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capabilities</a:t>
            </a:r>
            <a:r>
              <a:rPr lang="es-ES" sz="1600" b="1" dirty="0" smtClean="0">
                <a:latin typeface="Cambria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27750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1 Grupo"/>
          <p:cNvGrpSpPr/>
          <p:nvPr/>
        </p:nvGrpSpPr>
        <p:grpSpPr>
          <a:xfrm>
            <a:off x="0" y="0"/>
            <a:ext cx="9906000" cy="880244"/>
            <a:chOff x="0" y="0"/>
            <a:chExt cx="9906000" cy="880244"/>
          </a:xfrm>
        </p:grpSpPr>
        <p:sp>
          <p:nvSpPr>
            <p:cNvPr id="41" name="28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2" name="32 Imagen" descr="ICMUV_v4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1 Título"/>
            <p:cNvSpPr txBox="1">
              <a:spLocks/>
            </p:cNvSpPr>
            <p:nvPr/>
          </p:nvSpPr>
          <p:spPr bwMode="auto">
            <a:xfrm>
              <a:off x="4232920" y="193653"/>
              <a:ext cx="3888432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2600" b="1" dirty="0" err="1" smtClean="0">
                  <a:solidFill>
                    <a:schemeClr val="bg1"/>
                  </a:solidFill>
                </a:rPr>
                <a:t>Workplan</a:t>
              </a:r>
              <a:endParaRPr lang="en-GB" sz="2600" b="1" dirty="0" smtClean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53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3061103"/>
              </p:ext>
            </p:extLst>
          </p:nvPr>
        </p:nvGraphicFramePr>
        <p:xfrm>
          <a:off x="4295355" y="4180715"/>
          <a:ext cx="3581195" cy="2501500"/>
        </p:xfrm>
        <a:graphic>
          <a:graphicData uri="http://schemas.openxmlformats.org/presentationml/2006/ole">
            <p:oleObj spid="_x0000_s706610" name="Graph" r:id="rId5" imgW="4154400" imgH="2901600" progId="Origin50.Graph">
              <p:embed/>
            </p:oleObj>
          </a:graphicData>
        </a:graphic>
      </p:graphicFrame>
      <p:sp>
        <p:nvSpPr>
          <p:cNvPr id="55" name="1 CuadroTexto"/>
          <p:cNvSpPr txBox="1"/>
          <p:nvPr/>
        </p:nvSpPr>
        <p:spPr>
          <a:xfrm>
            <a:off x="6340973" y="4551213"/>
            <a:ext cx="101946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900" b="1" dirty="0" err="1" smtClean="0">
                <a:solidFill>
                  <a:srgbClr val="EA4E3C"/>
                </a:solidFill>
              </a:rPr>
              <a:t>Emision</a:t>
            </a:r>
            <a:endParaRPr lang="es-ES_tradnl" sz="900" b="1" dirty="0" smtClean="0">
              <a:solidFill>
                <a:srgbClr val="EA4E3C"/>
              </a:solidFill>
            </a:endParaRPr>
          </a:p>
          <a:p>
            <a:pPr>
              <a:spcAft>
                <a:spcPts val="600"/>
              </a:spcAft>
            </a:pPr>
            <a:r>
              <a:rPr lang="el-GR" sz="900" b="1" dirty="0" smtClean="0">
                <a:solidFill>
                  <a:srgbClr val="EA4E3C"/>
                </a:solidFill>
              </a:rPr>
              <a:t>λ</a:t>
            </a:r>
            <a:r>
              <a:rPr lang="es-ES" sz="900" b="1" dirty="0" smtClean="0">
                <a:solidFill>
                  <a:srgbClr val="EA4E3C"/>
                </a:solidFill>
              </a:rPr>
              <a:t> </a:t>
            </a:r>
            <a:r>
              <a:rPr lang="es-ES" sz="900" b="1" baseline="-25000" dirty="0" smtClean="0">
                <a:solidFill>
                  <a:srgbClr val="EA4E3C"/>
                </a:solidFill>
              </a:rPr>
              <a:t>MAX</a:t>
            </a:r>
            <a:r>
              <a:rPr lang="es-ES" sz="900" b="1" dirty="0" smtClean="0">
                <a:solidFill>
                  <a:srgbClr val="EA4E3C"/>
                </a:solidFill>
              </a:rPr>
              <a:t>= 1126 nm</a:t>
            </a:r>
            <a:endParaRPr lang="es-ES" sz="900" b="1" dirty="0">
              <a:solidFill>
                <a:srgbClr val="EA4E3C"/>
              </a:solidFill>
            </a:endParaRPr>
          </a:p>
        </p:txBody>
      </p:sp>
      <p:grpSp>
        <p:nvGrpSpPr>
          <p:cNvPr id="56" name="14 Grupo"/>
          <p:cNvGrpSpPr/>
          <p:nvPr/>
        </p:nvGrpSpPr>
        <p:grpSpPr>
          <a:xfrm>
            <a:off x="762925" y="4151510"/>
            <a:ext cx="3454400" cy="2447163"/>
            <a:chOff x="150476" y="3712758"/>
            <a:chExt cx="3454400" cy="2447163"/>
          </a:xfrm>
        </p:grpSpPr>
        <p:graphicFrame>
          <p:nvGraphicFramePr>
            <p:cNvPr id="57" name="2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810118374"/>
                </p:ext>
              </p:extLst>
            </p:nvPr>
          </p:nvGraphicFramePr>
          <p:xfrm>
            <a:off x="150476" y="3748509"/>
            <a:ext cx="3454400" cy="2411412"/>
          </p:xfrm>
          <a:graphic>
            <a:graphicData uri="http://schemas.openxmlformats.org/presentationml/2006/ole">
              <p:oleObj spid="_x0000_s706611" name="Graph" r:id="rId6" imgW="4154400" imgH="2901600" progId="Origin50.Graph">
                <p:embed/>
              </p:oleObj>
            </a:graphicData>
          </a:graphic>
        </p:graphicFrame>
        <p:sp>
          <p:nvSpPr>
            <p:cNvPr id="58" name="1 CuadroTexto"/>
            <p:cNvSpPr txBox="1"/>
            <p:nvPr/>
          </p:nvSpPr>
          <p:spPr>
            <a:xfrm>
              <a:off x="1191027" y="4028580"/>
              <a:ext cx="1019462" cy="496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_tradnl" sz="900" b="1" dirty="0" err="1" smtClean="0">
                  <a:solidFill>
                    <a:srgbClr val="3B8CC8"/>
                  </a:solidFill>
                </a:rPr>
                <a:t>Absorption</a:t>
              </a:r>
              <a:endParaRPr lang="es-ES_tradnl" sz="900" b="1" dirty="0">
                <a:solidFill>
                  <a:srgbClr val="3B8CC8"/>
                </a:solidFill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l-GR" sz="900" b="1" dirty="0" smtClean="0">
                  <a:solidFill>
                    <a:srgbClr val="3B8CC8"/>
                  </a:solidFill>
                </a:rPr>
                <a:t>λ</a:t>
              </a:r>
              <a:r>
                <a:rPr lang="es-ES" sz="900" b="1" dirty="0" smtClean="0">
                  <a:solidFill>
                    <a:srgbClr val="3B8CC8"/>
                  </a:solidFill>
                </a:rPr>
                <a:t> </a:t>
              </a:r>
              <a:r>
                <a:rPr lang="es-ES" sz="900" b="1" baseline="-25000" dirty="0" smtClean="0">
                  <a:solidFill>
                    <a:srgbClr val="3B8CC8"/>
                  </a:solidFill>
                </a:rPr>
                <a:t>MAX</a:t>
              </a:r>
              <a:r>
                <a:rPr lang="es-ES" sz="900" b="1" dirty="0" smtClean="0">
                  <a:solidFill>
                    <a:srgbClr val="3B8CC8"/>
                  </a:solidFill>
                </a:rPr>
                <a:t>= 975 nm</a:t>
              </a:r>
              <a:endParaRPr lang="es-ES" sz="900" b="1" dirty="0">
                <a:solidFill>
                  <a:srgbClr val="3B8CC8"/>
                </a:solidFill>
              </a:endParaRPr>
            </a:p>
          </p:txBody>
        </p:sp>
        <p:sp>
          <p:nvSpPr>
            <p:cNvPr id="59" name="1 CuadroTexto"/>
            <p:cNvSpPr txBox="1"/>
            <p:nvPr/>
          </p:nvSpPr>
          <p:spPr>
            <a:xfrm>
              <a:off x="2235293" y="4582766"/>
              <a:ext cx="1366752" cy="496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_tradnl" sz="900" b="1" dirty="0" err="1" smtClean="0">
                  <a:solidFill>
                    <a:srgbClr val="EA4E3C"/>
                  </a:solidFill>
                </a:rPr>
                <a:t>Emision</a:t>
              </a:r>
              <a:endParaRPr lang="es-ES_tradnl" sz="900" b="1" dirty="0" smtClean="0">
                <a:solidFill>
                  <a:srgbClr val="EA4E3C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l-GR" sz="900" b="1" dirty="0" smtClean="0">
                  <a:solidFill>
                    <a:srgbClr val="EA4E3C"/>
                  </a:solidFill>
                </a:rPr>
                <a:t>λ</a:t>
              </a:r>
              <a:r>
                <a:rPr lang="es-ES" sz="900" b="1" dirty="0" smtClean="0">
                  <a:solidFill>
                    <a:srgbClr val="EA4E3C"/>
                  </a:solidFill>
                </a:rPr>
                <a:t> </a:t>
              </a:r>
              <a:r>
                <a:rPr lang="es-ES" sz="900" b="1" baseline="-25000" dirty="0" smtClean="0">
                  <a:solidFill>
                    <a:srgbClr val="EA4E3C"/>
                  </a:solidFill>
                </a:rPr>
                <a:t>MAX</a:t>
              </a:r>
              <a:r>
                <a:rPr lang="es-ES" sz="900" b="1" dirty="0" smtClean="0">
                  <a:solidFill>
                    <a:srgbClr val="EA4E3C"/>
                  </a:solidFill>
                </a:rPr>
                <a:t>= 980 nm</a:t>
              </a:r>
              <a:endParaRPr lang="es-ES" sz="900" b="1" dirty="0">
                <a:solidFill>
                  <a:srgbClr val="EA4E3C"/>
                </a:solidFill>
              </a:endParaRPr>
            </a:p>
          </p:txBody>
        </p:sp>
        <p:sp>
          <p:nvSpPr>
            <p:cNvPr id="60" name="CuadroTexto 59"/>
            <p:cNvSpPr txBox="1"/>
            <p:nvPr/>
          </p:nvSpPr>
          <p:spPr>
            <a:xfrm>
              <a:off x="684350" y="3712758"/>
              <a:ext cx="26239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s-ES" sz="1100" b="1" dirty="0" smtClean="0">
                  <a:solidFill>
                    <a:srgbClr val="3B8CC8"/>
                  </a:solidFill>
                </a:rPr>
                <a:t>OA-</a:t>
              </a:r>
              <a:r>
                <a:rPr lang="es-ES" sz="1100" b="1" dirty="0" err="1" smtClean="0">
                  <a:solidFill>
                    <a:srgbClr val="3B8CC8"/>
                  </a:solidFill>
                </a:rPr>
                <a:t>capped</a:t>
              </a:r>
              <a:r>
                <a:rPr lang="es-ES" sz="1100" b="1" dirty="0" smtClean="0">
                  <a:solidFill>
                    <a:srgbClr val="3B8CC8"/>
                  </a:solidFill>
                </a:rPr>
                <a:t> </a:t>
              </a:r>
              <a:r>
                <a:rPr lang="es-ES" sz="1100" b="1" dirty="0" err="1" smtClean="0">
                  <a:solidFill>
                    <a:srgbClr val="3B8CC8"/>
                  </a:solidFill>
                </a:rPr>
                <a:t>PbS</a:t>
              </a:r>
              <a:r>
                <a:rPr lang="es-ES" sz="1100" b="1" dirty="0" smtClean="0">
                  <a:solidFill>
                    <a:srgbClr val="3B8CC8"/>
                  </a:solidFill>
                </a:rPr>
                <a:t> </a:t>
              </a:r>
              <a:r>
                <a:rPr lang="es-ES" sz="1100" b="1" dirty="0" err="1" smtClean="0">
                  <a:solidFill>
                    <a:srgbClr val="3B8CC8"/>
                  </a:solidFill>
                </a:rPr>
                <a:t>QDs</a:t>
              </a:r>
              <a:r>
                <a:rPr lang="es-ES" sz="1100" b="1" dirty="0" smtClean="0">
                  <a:solidFill>
                    <a:srgbClr val="3B8CC8"/>
                  </a:solidFill>
                </a:rPr>
                <a:t> </a:t>
              </a:r>
              <a:r>
                <a:rPr lang="es-ES" sz="1100" b="1" dirty="0" err="1" smtClean="0">
                  <a:solidFill>
                    <a:srgbClr val="3B8CC8"/>
                  </a:solidFill>
                </a:rPr>
                <a:t>from</a:t>
              </a:r>
              <a:r>
                <a:rPr lang="es-ES" sz="1100" b="1" dirty="0" smtClean="0">
                  <a:solidFill>
                    <a:srgbClr val="3B8CC8"/>
                  </a:solidFill>
                </a:rPr>
                <a:t> </a:t>
              </a:r>
              <a:r>
                <a:rPr lang="es-ES" sz="1100" b="1" dirty="0" err="1" smtClean="0">
                  <a:solidFill>
                    <a:srgbClr val="3B8CC8"/>
                  </a:solidFill>
                </a:rPr>
                <a:t>solution</a:t>
              </a:r>
              <a:endParaRPr lang="es-ES" sz="1100" b="1" dirty="0" smtClean="0">
                <a:solidFill>
                  <a:srgbClr val="3B8CC8"/>
                </a:solidFill>
              </a:endParaRPr>
            </a:p>
          </p:txBody>
        </p:sp>
      </p:grpSp>
      <p:sp>
        <p:nvSpPr>
          <p:cNvPr id="61" name="CuadroTexto 60"/>
          <p:cNvSpPr txBox="1"/>
          <p:nvPr/>
        </p:nvSpPr>
        <p:spPr>
          <a:xfrm>
            <a:off x="4979240" y="4140221"/>
            <a:ext cx="23264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s-ES" sz="1100" b="1" dirty="0" err="1" smtClean="0">
                <a:solidFill>
                  <a:srgbClr val="3B8CC8"/>
                </a:solidFill>
              </a:rPr>
              <a:t>Thiol-capped</a:t>
            </a:r>
            <a:r>
              <a:rPr lang="es-ES" sz="1100" b="1" dirty="0" smtClean="0">
                <a:solidFill>
                  <a:srgbClr val="3B8CC8"/>
                </a:solidFill>
              </a:rPr>
              <a:t> </a:t>
            </a:r>
            <a:r>
              <a:rPr lang="es-ES" sz="1100" b="1" dirty="0" err="1" smtClean="0">
                <a:solidFill>
                  <a:srgbClr val="3B8CC8"/>
                </a:solidFill>
              </a:rPr>
              <a:t>PbS</a:t>
            </a:r>
            <a:r>
              <a:rPr lang="es-ES" sz="1100" b="1" dirty="0" smtClean="0">
                <a:solidFill>
                  <a:srgbClr val="3B8CC8"/>
                </a:solidFill>
              </a:rPr>
              <a:t> </a:t>
            </a:r>
            <a:r>
              <a:rPr lang="es-ES" sz="1100" b="1" dirty="0" err="1" smtClean="0">
                <a:solidFill>
                  <a:srgbClr val="3B8CC8"/>
                </a:solidFill>
              </a:rPr>
              <a:t>QDs</a:t>
            </a:r>
            <a:r>
              <a:rPr lang="es-ES" sz="1100" b="1" dirty="0" smtClean="0">
                <a:solidFill>
                  <a:srgbClr val="3B8CC8"/>
                </a:solidFill>
              </a:rPr>
              <a:t> in film</a:t>
            </a:r>
          </a:p>
        </p:txBody>
      </p:sp>
      <p:grpSp>
        <p:nvGrpSpPr>
          <p:cNvPr id="62" name="4 Grupo"/>
          <p:cNvGrpSpPr/>
          <p:nvPr/>
        </p:nvGrpSpPr>
        <p:grpSpPr>
          <a:xfrm>
            <a:off x="9843" y="822053"/>
            <a:ext cx="9099945" cy="3337719"/>
            <a:chOff x="9843" y="986820"/>
            <a:chExt cx="9099945" cy="3337719"/>
          </a:xfrm>
        </p:grpSpPr>
        <p:pic>
          <p:nvPicPr>
            <p:cNvPr id="63" name="7 Imagen" descr="Imagen1.jpg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sharpenSoften amount="30000"/>
                      </a14:imgEffect>
                      <a14:imgEffect>
                        <a14:saturation sat="0"/>
                      </a14:imgEffect>
                      <a14:imgEffect>
                        <a14:brightnessContrast bright="28000" contrast="1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87104" y="2508406"/>
              <a:ext cx="1010093" cy="911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4" name="Agrupar 63"/>
            <p:cNvGrpSpPr/>
            <p:nvPr/>
          </p:nvGrpSpPr>
          <p:grpSpPr>
            <a:xfrm>
              <a:off x="3397813" y="3234674"/>
              <a:ext cx="288033" cy="175498"/>
              <a:chOff x="4658046" y="4354230"/>
              <a:chExt cx="369315" cy="175498"/>
            </a:xfrm>
          </p:grpSpPr>
          <p:sp>
            <p:nvSpPr>
              <p:cNvPr id="90" name="CuadroTexto 89"/>
              <p:cNvSpPr txBox="1"/>
              <p:nvPr/>
            </p:nvSpPr>
            <p:spPr>
              <a:xfrm>
                <a:off x="4658046" y="4354230"/>
                <a:ext cx="369315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s-ES" sz="800" dirty="0" smtClean="0"/>
                  <a:t>8 nm</a:t>
                </a:r>
                <a:endParaRPr lang="es-ES" sz="800" dirty="0"/>
              </a:p>
            </p:txBody>
          </p:sp>
          <p:sp>
            <p:nvSpPr>
              <p:cNvPr id="91" name="Rectángulo 90"/>
              <p:cNvSpPr/>
              <p:nvPr/>
            </p:nvSpPr>
            <p:spPr bwMode="auto">
              <a:xfrm>
                <a:off x="4762339" y="4477105"/>
                <a:ext cx="160729" cy="52623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65" name="Conector recto de flecha 16"/>
            <p:cNvCxnSpPr/>
            <p:nvPr/>
          </p:nvCxnSpPr>
          <p:spPr>
            <a:xfrm>
              <a:off x="6753486" y="2180964"/>
              <a:ext cx="937983" cy="0"/>
            </a:xfrm>
            <a:prstGeom prst="straightConnector1">
              <a:avLst/>
            </a:prstGeom>
            <a:ln>
              <a:solidFill>
                <a:srgbClr val="7F7F7F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Agrupar 65"/>
            <p:cNvGrpSpPr/>
            <p:nvPr/>
          </p:nvGrpSpPr>
          <p:grpSpPr>
            <a:xfrm>
              <a:off x="9843" y="1673032"/>
              <a:ext cx="1584176" cy="1006683"/>
              <a:chOff x="-36512" y="1713597"/>
              <a:chExt cx="1584176" cy="1006683"/>
            </a:xfrm>
          </p:grpSpPr>
          <p:sp>
            <p:nvSpPr>
              <p:cNvPr id="88" name="CuadroTexto 87"/>
              <p:cNvSpPr txBox="1"/>
              <p:nvPr/>
            </p:nvSpPr>
            <p:spPr>
              <a:xfrm>
                <a:off x="-36512" y="2253486"/>
                <a:ext cx="1584176" cy="466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100" b="1" dirty="0" smtClean="0">
                    <a:solidFill>
                      <a:srgbClr val="3B8CC8"/>
                    </a:solidFill>
                  </a:rPr>
                  <a:t>OA-</a:t>
                </a:r>
                <a:r>
                  <a:rPr lang="es-ES" sz="1100" b="1" dirty="0" err="1" smtClean="0">
                    <a:solidFill>
                      <a:srgbClr val="3B8CC8"/>
                    </a:solidFill>
                  </a:rPr>
                  <a:t>capped</a:t>
                </a:r>
                <a:r>
                  <a:rPr lang="es-ES" sz="1100" b="1" dirty="0" smtClean="0">
                    <a:solidFill>
                      <a:srgbClr val="3B8CC8"/>
                    </a:solidFill>
                  </a:rPr>
                  <a:t> </a:t>
                </a:r>
                <a:r>
                  <a:rPr lang="es-ES" sz="1100" b="1" dirty="0" err="1" smtClean="0">
                    <a:solidFill>
                      <a:srgbClr val="3B8CC8"/>
                    </a:solidFill>
                  </a:rPr>
                  <a:t>PbS</a:t>
                </a:r>
                <a:r>
                  <a:rPr lang="es-ES" sz="1100" b="1" dirty="0" smtClean="0">
                    <a:solidFill>
                      <a:srgbClr val="3B8CC8"/>
                    </a:solidFill>
                  </a:rPr>
                  <a:t> </a:t>
                </a:r>
                <a:r>
                  <a:rPr lang="es-ES" sz="1100" b="1" dirty="0" err="1" smtClean="0">
                    <a:solidFill>
                      <a:srgbClr val="3B8CC8"/>
                    </a:solidFill>
                  </a:rPr>
                  <a:t>QDs</a:t>
                </a:r>
                <a:endParaRPr lang="es-ES" sz="1100" b="1" dirty="0" smtClean="0">
                  <a:solidFill>
                    <a:srgbClr val="3B8CC8"/>
                  </a:solidFill>
                </a:endParaRPr>
              </a:p>
              <a:p>
                <a:pPr algn="ctr">
                  <a:lnSpc>
                    <a:spcPct val="140000"/>
                  </a:lnSpc>
                </a:pPr>
                <a:r>
                  <a:rPr lang="es-ES" sz="1000" b="1" dirty="0" smtClean="0">
                    <a:solidFill>
                      <a:srgbClr val="7F7F7F"/>
                    </a:solidFill>
                  </a:rPr>
                  <a:t>OA= </a:t>
                </a:r>
                <a:r>
                  <a:rPr lang="es-ES" sz="1000" b="1" dirty="0" err="1" smtClean="0">
                    <a:solidFill>
                      <a:srgbClr val="7F7F7F"/>
                    </a:solidFill>
                  </a:rPr>
                  <a:t>Oleic</a:t>
                </a:r>
                <a:r>
                  <a:rPr lang="es-ES" sz="1000" b="1" dirty="0" smtClean="0">
                    <a:solidFill>
                      <a:srgbClr val="7F7F7F"/>
                    </a:solidFill>
                  </a:rPr>
                  <a:t> Amine</a:t>
                </a:r>
                <a:endParaRPr lang="es-ES" sz="1000" b="1" dirty="0">
                  <a:solidFill>
                    <a:srgbClr val="7F7F7F"/>
                  </a:solidFill>
                </a:endParaRPr>
              </a:p>
            </p:txBody>
          </p:sp>
          <p:pic>
            <p:nvPicPr>
              <p:cNvPr id="89" name="Imagen 88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5063" y="1713597"/>
                <a:ext cx="1355019" cy="572403"/>
              </a:xfrm>
              <a:prstGeom prst="rect">
                <a:avLst/>
              </a:prstGeom>
            </p:spPr>
          </p:pic>
        </p:grpSp>
        <p:sp>
          <p:nvSpPr>
            <p:cNvPr id="67" name="CuadroTexto 66"/>
            <p:cNvSpPr txBox="1"/>
            <p:nvPr/>
          </p:nvSpPr>
          <p:spPr>
            <a:xfrm>
              <a:off x="5436977" y="2212921"/>
              <a:ext cx="106118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QD monolayer</a:t>
              </a:r>
              <a:endParaRPr lang="es-ES" sz="10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68" name="Imagen 67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00557" y="1127342"/>
              <a:ext cx="1334022" cy="1118093"/>
            </a:xfrm>
            <a:prstGeom prst="rect">
              <a:avLst/>
            </a:prstGeom>
          </p:spPr>
        </p:pic>
        <p:sp>
          <p:nvSpPr>
            <p:cNvPr id="69" name="CuadroTexto 68"/>
            <p:cNvSpPr txBox="1"/>
            <p:nvPr/>
          </p:nvSpPr>
          <p:spPr>
            <a:xfrm>
              <a:off x="7934549" y="2212921"/>
              <a:ext cx="10184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QD multilayer</a:t>
              </a:r>
              <a:endParaRPr lang="es-ES" sz="10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70" name="Agrupar 69"/>
            <p:cNvGrpSpPr/>
            <p:nvPr/>
          </p:nvGrpSpPr>
          <p:grpSpPr>
            <a:xfrm>
              <a:off x="2314099" y="986820"/>
              <a:ext cx="1862316" cy="1472322"/>
              <a:chOff x="2615204" y="1027385"/>
              <a:chExt cx="1862316" cy="1472322"/>
            </a:xfrm>
          </p:grpSpPr>
          <p:sp>
            <p:nvSpPr>
              <p:cNvPr id="86" name="CuadroTexto 85"/>
              <p:cNvSpPr txBox="1"/>
              <p:nvPr/>
            </p:nvSpPr>
            <p:spPr>
              <a:xfrm>
                <a:off x="3015771" y="2253486"/>
                <a:ext cx="106118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QD monolayer</a:t>
                </a:r>
                <a:endParaRPr lang="es-E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pic>
            <p:nvPicPr>
              <p:cNvPr id="87" name="Imagen 86"/>
              <p:cNvPicPr>
                <a:picLocks noChangeAspect="1"/>
              </p:cNvPicPr>
              <p:nvPr/>
            </p:nvPicPr>
            <p:blipFill rotWithShape="1">
              <a:blip r:embed="rId13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615204" y="1027385"/>
                <a:ext cx="1862316" cy="1258615"/>
              </a:xfrm>
              <a:prstGeom prst="rect">
                <a:avLst/>
              </a:prstGeom>
            </p:spPr>
          </p:pic>
        </p:grpSp>
        <p:grpSp>
          <p:nvGrpSpPr>
            <p:cNvPr id="71" name="Agrupar 70"/>
            <p:cNvGrpSpPr/>
            <p:nvPr/>
          </p:nvGrpSpPr>
          <p:grpSpPr>
            <a:xfrm>
              <a:off x="1488099" y="1900067"/>
              <a:ext cx="962548" cy="271358"/>
              <a:chOff x="1681288" y="1940632"/>
              <a:chExt cx="962548" cy="271358"/>
            </a:xfrm>
          </p:grpSpPr>
          <p:cxnSp>
            <p:nvCxnSpPr>
              <p:cNvPr id="84" name="Conector recto de flecha 83"/>
              <p:cNvCxnSpPr/>
              <p:nvPr/>
            </p:nvCxnSpPr>
            <p:spPr>
              <a:xfrm>
                <a:off x="1761799" y="2211990"/>
                <a:ext cx="882037" cy="0"/>
              </a:xfrm>
              <a:prstGeom prst="straightConnector1">
                <a:avLst/>
              </a:prstGeom>
              <a:ln>
                <a:solidFill>
                  <a:srgbClr val="7F7F7F"/>
                </a:solidFill>
                <a:headEnd type="none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CuadroTexto 84"/>
              <p:cNvSpPr txBox="1"/>
              <p:nvPr/>
            </p:nvSpPr>
            <p:spPr>
              <a:xfrm>
                <a:off x="1681288" y="1940632"/>
                <a:ext cx="918478" cy="246221"/>
              </a:xfrm>
              <a:prstGeom prst="rect">
                <a:avLst/>
              </a:prstGeom>
              <a:ln>
                <a:noFill/>
                <a:headEnd type="none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s-ES" sz="1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Spincoating</a:t>
                </a:r>
                <a:endParaRPr lang="es-E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cxnSp>
          <p:nvCxnSpPr>
            <p:cNvPr id="72" name="Conector recto de flecha 71"/>
            <p:cNvCxnSpPr/>
            <p:nvPr/>
          </p:nvCxnSpPr>
          <p:spPr>
            <a:xfrm>
              <a:off x="4012997" y="2178363"/>
              <a:ext cx="1241356" cy="2601"/>
            </a:xfrm>
            <a:prstGeom prst="straightConnector1">
              <a:avLst/>
            </a:prstGeom>
            <a:ln>
              <a:solidFill>
                <a:srgbClr val="7F7F7F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CuadroTexto 72"/>
            <p:cNvSpPr txBox="1"/>
            <p:nvPr/>
          </p:nvSpPr>
          <p:spPr>
            <a:xfrm>
              <a:off x="4020750" y="2195657"/>
              <a:ext cx="1225851" cy="464230"/>
            </a:xfrm>
            <a:prstGeom prst="rect">
              <a:avLst/>
            </a:prstGeom>
            <a:ln>
              <a:noFill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000" b="1" dirty="0" err="1" smtClean="0">
                  <a:solidFill>
                    <a:srgbClr val="FBAD23"/>
                  </a:solidFill>
                </a:rPr>
                <a:t>Ethanedithiol</a:t>
              </a:r>
              <a:endParaRPr lang="es-ES" sz="1000" b="1" dirty="0" smtClean="0">
                <a:solidFill>
                  <a:srgbClr val="FBAD23"/>
                </a:solidFill>
              </a:endParaRPr>
            </a:p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es-ES" sz="1000" b="1" dirty="0" smtClean="0">
                  <a:solidFill>
                    <a:srgbClr val="FBAD23"/>
                  </a:solidFill>
                </a:rPr>
                <a:t>HS-CH</a:t>
              </a:r>
              <a:r>
                <a:rPr lang="es-ES" sz="1000" b="1" baseline="-25000" dirty="0" smtClean="0">
                  <a:solidFill>
                    <a:srgbClr val="FBAD23"/>
                  </a:solidFill>
                </a:rPr>
                <a:t>2</a:t>
              </a:r>
              <a:r>
                <a:rPr lang="es-ES" sz="1000" b="1" dirty="0" smtClean="0">
                  <a:solidFill>
                    <a:srgbClr val="FBAD23"/>
                  </a:solidFill>
                </a:rPr>
                <a:t>-CH</a:t>
              </a:r>
              <a:r>
                <a:rPr lang="es-ES" sz="1000" b="1" baseline="-25000" dirty="0" smtClean="0">
                  <a:solidFill>
                    <a:srgbClr val="FBAD23"/>
                  </a:solidFill>
                </a:rPr>
                <a:t>2</a:t>
              </a:r>
              <a:r>
                <a:rPr lang="es-ES" sz="1000" b="1" dirty="0" smtClean="0">
                  <a:solidFill>
                    <a:srgbClr val="FBAD23"/>
                  </a:solidFill>
                </a:rPr>
                <a:t>-SH</a:t>
              </a:r>
              <a:endParaRPr lang="es-ES" sz="1000" b="1" dirty="0">
                <a:solidFill>
                  <a:srgbClr val="FBAD23"/>
                </a:solidFill>
              </a:endParaRPr>
            </a:p>
          </p:txBody>
        </p:sp>
        <p:sp>
          <p:nvSpPr>
            <p:cNvPr id="74" name="CuadroTexto 73"/>
            <p:cNvSpPr txBox="1"/>
            <p:nvPr/>
          </p:nvSpPr>
          <p:spPr>
            <a:xfrm>
              <a:off x="4012997" y="1764189"/>
              <a:ext cx="1109414" cy="400110"/>
            </a:xfrm>
            <a:prstGeom prst="rect">
              <a:avLst/>
            </a:prstGeom>
            <a:ln>
              <a:noFill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000" b="1" dirty="0" err="1" smtClean="0">
                  <a:solidFill>
                    <a:srgbClr val="7F7F7F"/>
                  </a:solidFill>
                </a:rPr>
                <a:t>Ligand</a:t>
              </a:r>
              <a:r>
                <a:rPr lang="es-ES" sz="1000" b="1" dirty="0" smtClean="0">
                  <a:solidFill>
                    <a:srgbClr val="7F7F7F"/>
                  </a:solidFill>
                </a:rPr>
                <a:t> Exchange</a:t>
              </a:r>
              <a:endParaRPr lang="es-ES" sz="1000" b="1" dirty="0">
                <a:solidFill>
                  <a:srgbClr val="7F7F7F"/>
                </a:solidFill>
              </a:endParaRPr>
            </a:p>
          </p:txBody>
        </p:sp>
        <p:sp>
          <p:nvSpPr>
            <p:cNvPr id="75" name="CuadroTexto 74"/>
            <p:cNvSpPr txBox="1"/>
            <p:nvPr/>
          </p:nvSpPr>
          <p:spPr>
            <a:xfrm>
              <a:off x="6706587" y="1918078"/>
              <a:ext cx="912874" cy="246221"/>
            </a:xfrm>
            <a:prstGeom prst="rect">
              <a:avLst/>
            </a:prstGeom>
            <a:ln>
              <a:noFill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000" b="1" dirty="0" err="1" smtClean="0">
                  <a:solidFill>
                    <a:srgbClr val="7F7F7F"/>
                  </a:solidFill>
                </a:rPr>
                <a:t>LbL</a:t>
              </a:r>
              <a:endParaRPr lang="es-ES" sz="1000" b="1" dirty="0">
                <a:solidFill>
                  <a:srgbClr val="7F7F7F"/>
                </a:solidFill>
              </a:endParaRPr>
            </a:p>
          </p:txBody>
        </p:sp>
        <p:pic>
          <p:nvPicPr>
            <p:cNvPr id="76" name="Imagen 75"/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r="-85"/>
            <a:stretch/>
          </p:blipFill>
          <p:spPr>
            <a:xfrm>
              <a:off x="7777788" y="1460635"/>
              <a:ext cx="1332000" cy="795600"/>
            </a:xfrm>
            <a:prstGeom prst="rect">
              <a:avLst/>
            </a:prstGeom>
          </p:spPr>
        </p:pic>
        <p:sp>
          <p:nvSpPr>
            <p:cNvPr id="77" name="Rectángulo 13"/>
            <p:cNvSpPr/>
            <p:nvPr/>
          </p:nvSpPr>
          <p:spPr>
            <a:xfrm>
              <a:off x="7611646" y="3386020"/>
              <a:ext cx="185942" cy="1627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s-ES" sz="800" b="1" dirty="0" smtClean="0">
                  <a:solidFill>
                    <a:srgbClr val="E56B09"/>
                  </a:solidFill>
                </a:rPr>
                <a:t>LiF  </a:t>
              </a:r>
              <a:endParaRPr lang="es-ES" sz="800" b="1" dirty="0">
                <a:solidFill>
                  <a:srgbClr val="E56B09"/>
                </a:solidFill>
              </a:endParaRPr>
            </a:p>
          </p:txBody>
        </p:sp>
        <p:grpSp>
          <p:nvGrpSpPr>
            <p:cNvPr id="78" name="Agrupar 77"/>
            <p:cNvGrpSpPr/>
            <p:nvPr/>
          </p:nvGrpSpPr>
          <p:grpSpPr>
            <a:xfrm>
              <a:off x="7778356" y="3308622"/>
              <a:ext cx="1330865" cy="1015917"/>
              <a:chOff x="7775809" y="3349187"/>
              <a:chExt cx="1330865" cy="1015917"/>
            </a:xfrm>
          </p:grpSpPr>
          <p:pic>
            <p:nvPicPr>
              <p:cNvPr id="82" name="Imagen 81"/>
              <p:cNvPicPr>
                <a:picLocks noChangeAspect="1"/>
              </p:cNvPicPr>
              <p:nvPr/>
            </p:nvPicPr>
            <p:blipFill rotWithShape="1">
              <a:blip r:embed="rId15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775809" y="3349187"/>
                <a:ext cx="1330865" cy="982087"/>
              </a:xfrm>
              <a:prstGeom prst="rect">
                <a:avLst/>
              </a:prstGeom>
            </p:spPr>
          </p:pic>
          <p:sp>
            <p:nvSpPr>
              <p:cNvPr id="83" name="CuadroTexto 82"/>
              <p:cNvSpPr txBox="1"/>
              <p:nvPr/>
            </p:nvSpPr>
            <p:spPr>
              <a:xfrm>
                <a:off x="8710612" y="4118883"/>
                <a:ext cx="39606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000" b="1" dirty="0" smtClean="0">
                    <a:solidFill>
                      <a:schemeClr val="bg1"/>
                    </a:solidFill>
                  </a:rPr>
                  <a:t>ITO</a:t>
                </a:r>
                <a:endParaRPr lang="es-ES" sz="10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79" name="Conector recto de flecha 16"/>
            <p:cNvCxnSpPr/>
            <p:nvPr/>
          </p:nvCxnSpPr>
          <p:spPr>
            <a:xfrm>
              <a:off x="8443788" y="2459142"/>
              <a:ext cx="0" cy="664222"/>
            </a:xfrm>
            <a:prstGeom prst="straightConnector1">
              <a:avLst/>
            </a:prstGeom>
            <a:ln>
              <a:solidFill>
                <a:srgbClr val="7F7F7F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CuadroTexto 79"/>
            <p:cNvSpPr txBox="1"/>
            <p:nvPr/>
          </p:nvSpPr>
          <p:spPr>
            <a:xfrm>
              <a:off x="7491425" y="2528798"/>
              <a:ext cx="912874" cy="400110"/>
            </a:xfrm>
            <a:prstGeom prst="rect">
              <a:avLst/>
            </a:prstGeom>
            <a:ln>
              <a:noFill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000" b="1" dirty="0" smtClean="0">
                  <a:solidFill>
                    <a:srgbClr val="7F7F7F"/>
                  </a:solidFill>
                </a:rPr>
                <a:t>Device Fabrication</a:t>
              </a:r>
              <a:endParaRPr lang="es-ES" sz="1000" b="1" dirty="0">
                <a:solidFill>
                  <a:srgbClr val="7F7F7F"/>
                </a:solidFill>
              </a:endParaRPr>
            </a:p>
          </p:txBody>
        </p:sp>
        <p:pic>
          <p:nvPicPr>
            <p:cNvPr id="81" name="Imagen 80"/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l="36899" t="24318" r="14552"/>
            <a:stretch/>
          </p:blipFill>
          <p:spPr>
            <a:xfrm rot="16200000">
              <a:off x="5492760" y="2486561"/>
              <a:ext cx="903263" cy="1014828"/>
            </a:xfrm>
            <a:prstGeom prst="rect">
              <a:avLst/>
            </a:prstGeom>
          </p:spPr>
        </p:pic>
      </p:grpSp>
      <p:sp>
        <p:nvSpPr>
          <p:cNvPr id="92" name="41 CuadroTexto"/>
          <p:cNvSpPr txBox="1"/>
          <p:nvPr/>
        </p:nvSpPr>
        <p:spPr>
          <a:xfrm>
            <a:off x="4945373" y="4433465"/>
            <a:ext cx="10194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900" b="1" dirty="0" err="1" smtClean="0"/>
              <a:t>Absorption</a:t>
            </a:r>
            <a:endParaRPr lang="es-ES_tradnl" sz="900" b="1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l-GR" sz="900" b="1" dirty="0" smtClean="0"/>
              <a:t>λ</a:t>
            </a:r>
            <a:r>
              <a:rPr lang="es-ES" sz="900" b="1" dirty="0" smtClean="0"/>
              <a:t> </a:t>
            </a:r>
            <a:r>
              <a:rPr lang="es-ES" sz="900" b="1" baseline="-25000" dirty="0" smtClean="0"/>
              <a:t>MAX</a:t>
            </a:r>
            <a:r>
              <a:rPr lang="es-ES" sz="900" b="1" dirty="0" smtClean="0"/>
              <a:t>= 960 nm</a:t>
            </a:r>
            <a:endParaRPr lang="es-ES" sz="900" b="1" dirty="0"/>
          </a:p>
        </p:txBody>
      </p:sp>
      <p:sp>
        <p:nvSpPr>
          <p:cNvPr id="93" name="CuadroTexto 92"/>
          <p:cNvSpPr txBox="1"/>
          <p:nvPr/>
        </p:nvSpPr>
        <p:spPr>
          <a:xfrm>
            <a:off x="416496" y="3501008"/>
            <a:ext cx="6993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/>
              <a:t>Development</a:t>
            </a:r>
            <a:r>
              <a:rPr lang="es-ES" sz="2400" dirty="0" smtClean="0"/>
              <a:t> of </a:t>
            </a:r>
            <a:r>
              <a:rPr lang="es-ES" sz="2400" dirty="0" err="1" smtClean="0"/>
              <a:t>layer</a:t>
            </a:r>
            <a:r>
              <a:rPr lang="es-ES" sz="2400" dirty="0" smtClean="0"/>
              <a:t> </a:t>
            </a:r>
            <a:r>
              <a:rPr lang="es-ES" sz="2400" dirty="0" err="1" smtClean="0"/>
              <a:t>stacks</a:t>
            </a:r>
            <a:r>
              <a:rPr lang="es-ES" sz="2400" dirty="0" smtClean="0"/>
              <a:t> </a:t>
            </a:r>
            <a:r>
              <a:rPr lang="es-ES" sz="2400" dirty="0" err="1" smtClean="0"/>
              <a:t>containing</a:t>
            </a:r>
            <a:r>
              <a:rPr lang="es-ES" sz="2400" dirty="0" smtClean="0"/>
              <a:t> IV-VI </a:t>
            </a:r>
            <a:r>
              <a:rPr lang="es-ES" sz="2400" dirty="0" err="1" smtClean="0"/>
              <a:t>QDs</a:t>
            </a:r>
            <a:endParaRPr lang="es-ES" sz="2400" dirty="0"/>
          </a:p>
        </p:txBody>
      </p:sp>
    </p:spTree>
    <p:extLst>
      <p:ext uri="{BB962C8B-B14F-4D97-AF65-F5344CB8AC3E}">
        <p14:creationId xmlns="" xmlns:p14="http://schemas.microsoft.com/office/powerpoint/2010/main" val="286405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1 Grupo"/>
          <p:cNvGrpSpPr/>
          <p:nvPr/>
        </p:nvGrpSpPr>
        <p:grpSpPr>
          <a:xfrm>
            <a:off x="0" y="0"/>
            <a:ext cx="9906000" cy="880244"/>
            <a:chOff x="0" y="0"/>
            <a:chExt cx="9906000" cy="880244"/>
          </a:xfrm>
        </p:grpSpPr>
        <p:sp>
          <p:nvSpPr>
            <p:cNvPr id="116" name="28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17" name="32 Imagen" descr="ICMUV_v4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8" name="1 Título"/>
            <p:cNvSpPr txBox="1">
              <a:spLocks/>
            </p:cNvSpPr>
            <p:nvPr/>
          </p:nvSpPr>
          <p:spPr bwMode="auto">
            <a:xfrm>
              <a:off x="4232920" y="193653"/>
              <a:ext cx="3888432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2600" b="1" dirty="0" err="1" smtClean="0">
                  <a:solidFill>
                    <a:schemeClr val="bg1"/>
                  </a:solidFill>
                </a:rPr>
                <a:t>Workplan</a:t>
              </a:r>
              <a:endParaRPr lang="en-GB" sz="2600" b="1" dirty="0" smtClean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19" name="Objeto 11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06952375"/>
              </p:ext>
            </p:extLst>
          </p:nvPr>
        </p:nvGraphicFramePr>
        <p:xfrm>
          <a:off x="344326" y="4838700"/>
          <a:ext cx="6481558" cy="2019300"/>
        </p:xfrm>
        <a:graphic>
          <a:graphicData uri="http://schemas.openxmlformats.org/presentationml/2006/ole">
            <p:oleObj spid="_x0000_s707615" name="Documento" r:id="rId5" imgW="6079680" imgH="2011320" progId="Word.Document.12">
              <p:embed/>
            </p:oleObj>
          </a:graphicData>
        </a:graphic>
      </p:graphicFrame>
      <p:sp>
        <p:nvSpPr>
          <p:cNvPr id="151" name="479 Rectángulo"/>
          <p:cNvSpPr/>
          <p:nvPr/>
        </p:nvSpPr>
        <p:spPr>
          <a:xfrm>
            <a:off x="89649" y="2199275"/>
            <a:ext cx="902911" cy="276985"/>
          </a:xfrm>
          <a:prstGeom prst="rect">
            <a:avLst/>
          </a:prstGeom>
        </p:spPr>
        <p:txBody>
          <a:bodyPr wrap="none" lIns="91426" tIns="45713" rIns="91426" bIns="45713">
            <a:spAutoFit/>
          </a:bodyPr>
          <a:lstStyle/>
          <a:p>
            <a:r>
              <a:rPr lang="en-US" sz="1200" b="1" dirty="0" smtClean="0"/>
              <a:t>Photomask</a:t>
            </a:r>
            <a:endParaRPr lang="es-ES" sz="1200" dirty="0"/>
          </a:p>
        </p:txBody>
      </p:sp>
      <p:grpSp>
        <p:nvGrpSpPr>
          <p:cNvPr id="195" name="Agrupar 194"/>
          <p:cNvGrpSpPr/>
          <p:nvPr/>
        </p:nvGrpSpPr>
        <p:grpSpPr>
          <a:xfrm>
            <a:off x="3752168" y="932024"/>
            <a:ext cx="912800" cy="912800"/>
            <a:chOff x="4185444" y="3276600"/>
            <a:chExt cx="912800" cy="912800"/>
          </a:xfrm>
        </p:grpSpPr>
        <p:grpSp>
          <p:nvGrpSpPr>
            <p:cNvPr id="196" name="Agrupar 195"/>
            <p:cNvGrpSpPr/>
            <p:nvPr/>
          </p:nvGrpSpPr>
          <p:grpSpPr>
            <a:xfrm>
              <a:off x="4185444" y="3276600"/>
              <a:ext cx="912800" cy="912800"/>
              <a:chOff x="3501244" y="152400"/>
              <a:chExt cx="912800" cy="912800"/>
            </a:xfrm>
          </p:grpSpPr>
          <p:sp>
            <p:nvSpPr>
              <p:cNvPr id="201" name="Elipse 200"/>
              <p:cNvSpPr/>
              <p:nvPr/>
            </p:nvSpPr>
            <p:spPr>
              <a:xfrm rot="20630358">
                <a:off x="3501244" y="152400"/>
                <a:ext cx="912800" cy="912800"/>
              </a:xfrm>
              <a:prstGeom prst="ellipse">
                <a:avLst/>
              </a:prstGeom>
              <a:noFill/>
              <a:ln w="28575" cmpd="sng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202" name="Agrupar 201"/>
              <p:cNvGrpSpPr/>
              <p:nvPr/>
            </p:nvGrpSpPr>
            <p:grpSpPr>
              <a:xfrm>
                <a:off x="3635347" y="236855"/>
                <a:ext cx="683725" cy="725444"/>
                <a:chOff x="6644535" y="316896"/>
                <a:chExt cx="683725" cy="725444"/>
              </a:xfrm>
            </p:grpSpPr>
            <p:grpSp>
              <p:nvGrpSpPr>
                <p:cNvPr id="203" name="Agrupar 202"/>
                <p:cNvGrpSpPr/>
                <p:nvPr/>
              </p:nvGrpSpPr>
              <p:grpSpPr>
                <a:xfrm>
                  <a:off x="6740923" y="349783"/>
                  <a:ext cx="466840" cy="678117"/>
                  <a:chOff x="7030193" y="381000"/>
                  <a:chExt cx="466840" cy="685800"/>
                </a:xfrm>
              </p:grpSpPr>
              <p:sp>
                <p:nvSpPr>
                  <p:cNvPr id="206" name="Forma libre 205"/>
                  <p:cNvSpPr>
                    <a:spLocks noChangeAspect="1"/>
                  </p:cNvSpPr>
                  <p:nvPr/>
                </p:nvSpPr>
                <p:spPr>
                  <a:xfrm rot="16200000">
                    <a:off x="6733675" y="677518"/>
                    <a:ext cx="685800" cy="92764"/>
                  </a:xfrm>
                  <a:custGeom>
                    <a:avLst/>
                    <a:gdLst>
                      <a:gd name="connsiteX0" fmla="*/ 0 w 1659810"/>
                      <a:gd name="connsiteY0" fmla="*/ 119328 h 266870"/>
                      <a:gd name="connsiteX1" fmla="*/ 239371 w 1659810"/>
                      <a:gd name="connsiteY1" fmla="*/ 32886 h 266870"/>
                      <a:gd name="connsiteX2" fmla="*/ 538586 w 1659810"/>
                      <a:gd name="connsiteY2" fmla="*/ 42860 h 266870"/>
                      <a:gd name="connsiteX3" fmla="*/ 1043927 w 1659810"/>
                      <a:gd name="connsiteY3" fmla="*/ 248991 h 266870"/>
                      <a:gd name="connsiteX4" fmla="*/ 1293273 w 1659810"/>
                      <a:gd name="connsiteY4" fmla="*/ 229043 h 266870"/>
                      <a:gd name="connsiteX5" fmla="*/ 1622409 w 1659810"/>
                      <a:gd name="connsiteY5" fmla="*/ 9614 h 266870"/>
                      <a:gd name="connsiteX6" fmla="*/ 1652330 w 1659810"/>
                      <a:gd name="connsiteY6" fmla="*/ 36211 h 266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59810" h="266870">
                        <a:moveTo>
                          <a:pt x="0" y="119328"/>
                        </a:moveTo>
                        <a:cubicBezTo>
                          <a:pt x="74803" y="82479"/>
                          <a:pt x="149607" y="45631"/>
                          <a:pt x="239371" y="32886"/>
                        </a:cubicBezTo>
                        <a:cubicBezTo>
                          <a:pt x="329135" y="20141"/>
                          <a:pt x="404493" y="6843"/>
                          <a:pt x="538586" y="42860"/>
                        </a:cubicBezTo>
                        <a:cubicBezTo>
                          <a:pt x="672679" y="78877"/>
                          <a:pt x="918146" y="217961"/>
                          <a:pt x="1043927" y="248991"/>
                        </a:cubicBezTo>
                        <a:cubicBezTo>
                          <a:pt x="1169708" y="280021"/>
                          <a:pt x="1196860" y="268939"/>
                          <a:pt x="1293273" y="229043"/>
                        </a:cubicBezTo>
                        <a:cubicBezTo>
                          <a:pt x="1389686" y="189147"/>
                          <a:pt x="1562566" y="41753"/>
                          <a:pt x="1622409" y="9614"/>
                        </a:cubicBezTo>
                        <a:cubicBezTo>
                          <a:pt x="1682252" y="-22525"/>
                          <a:pt x="1652330" y="36211"/>
                          <a:pt x="1652330" y="36211"/>
                        </a:cubicBezTo>
                      </a:path>
                    </a:pathLst>
                  </a:custGeom>
                  <a:ln>
                    <a:solidFill>
                      <a:srgbClr val="DF535A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07" name="Forma libre 206"/>
                  <p:cNvSpPr>
                    <a:spLocks noChangeAspect="1"/>
                  </p:cNvSpPr>
                  <p:nvPr/>
                </p:nvSpPr>
                <p:spPr>
                  <a:xfrm rot="16200000">
                    <a:off x="7107751" y="677518"/>
                    <a:ext cx="685800" cy="92764"/>
                  </a:xfrm>
                  <a:custGeom>
                    <a:avLst/>
                    <a:gdLst>
                      <a:gd name="connsiteX0" fmla="*/ 0 w 1659810"/>
                      <a:gd name="connsiteY0" fmla="*/ 119328 h 266870"/>
                      <a:gd name="connsiteX1" fmla="*/ 239371 w 1659810"/>
                      <a:gd name="connsiteY1" fmla="*/ 32886 h 266870"/>
                      <a:gd name="connsiteX2" fmla="*/ 538586 w 1659810"/>
                      <a:gd name="connsiteY2" fmla="*/ 42860 h 266870"/>
                      <a:gd name="connsiteX3" fmla="*/ 1043927 w 1659810"/>
                      <a:gd name="connsiteY3" fmla="*/ 248991 h 266870"/>
                      <a:gd name="connsiteX4" fmla="*/ 1293273 w 1659810"/>
                      <a:gd name="connsiteY4" fmla="*/ 229043 h 266870"/>
                      <a:gd name="connsiteX5" fmla="*/ 1622409 w 1659810"/>
                      <a:gd name="connsiteY5" fmla="*/ 9614 h 266870"/>
                      <a:gd name="connsiteX6" fmla="*/ 1652330 w 1659810"/>
                      <a:gd name="connsiteY6" fmla="*/ 36211 h 266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59810" h="266870">
                        <a:moveTo>
                          <a:pt x="0" y="119328"/>
                        </a:moveTo>
                        <a:cubicBezTo>
                          <a:pt x="74803" y="82479"/>
                          <a:pt x="149607" y="45631"/>
                          <a:pt x="239371" y="32886"/>
                        </a:cubicBezTo>
                        <a:cubicBezTo>
                          <a:pt x="329135" y="20141"/>
                          <a:pt x="404493" y="6843"/>
                          <a:pt x="538586" y="42860"/>
                        </a:cubicBezTo>
                        <a:cubicBezTo>
                          <a:pt x="672679" y="78877"/>
                          <a:pt x="918146" y="217961"/>
                          <a:pt x="1043927" y="248991"/>
                        </a:cubicBezTo>
                        <a:cubicBezTo>
                          <a:pt x="1169708" y="280021"/>
                          <a:pt x="1196860" y="268939"/>
                          <a:pt x="1293273" y="229043"/>
                        </a:cubicBezTo>
                        <a:cubicBezTo>
                          <a:pt x="1389686" y="189147"/>
                          <a:pt x="1562566" y="41753"/>
                          <a:pt x="1622409" y="9614"/>
                        </a:cubicBezTo>
                        <a:cubicBezTo>
                          <a:pt x="1682252" y="-22525"/>
                          <a:pt x="1652330" y="36211"/>
                          <a:pt x="1652330" y="36211"/>
                        </a:cubicBezTo>
                      </a:path>
                    </a:pathLst>
                  </a:custGeom>
                  <a:ln>
                    <a:solidFill>
                      <a:srgbClr val="DF535A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sp>
              <p:nvSpPr>
                <p:cNvPr id="204" name="Forma libre 203"/>
                <p:cNvSpPr>
                  <a:spLocks/>
                </p:cNvSpPr>
                <p:nvPr/>
              </p:nvSpPr>
              <p:spPr>
                <a:xfrm rot="16650472">
                  <a:off x="6614781" y="632588"/>
                  <a:ext cx="725444" cy="94060"/>
                </a:xfrm>
                <a:custGeom>
                  <a:avLst/>
                  <a:gdLst>
                    <a:gd name="connsiteX0" fmla="*/ 0 w 1659810"/>
                    <a:gd name="connsiteY0" fmla="*/ 119328 h 266870"/>
                    <a:gd name="connsiteX1" fmla="*/ 239371 w 1659810"/>
                    <a:gd name="connsiteY1" fmla="*/ 32886 h 266870"/>
                    <a:gd name="connsiteX2" fmla="*/ 538586 w 1659810"/>
                    <a:gd name="connsiteY2" fmla="*/ 42860 h 266870"/>
                    <a:gd name="connsiteX3" fmla="*/ 1043927 w 1659810"/>
                    <a:gd name="connsiteY3" fmla="*/ 248991 h 266870"/>
                    <a:gd name="connsiteX4" fmla="*/ 1293273 w 1659810"/>
                    <a:gd name="connsiteY4" fmla="*/ 229043 h 266870"/>
                    <a:gd name="connsiteX5" fmla="*/ 1622409 w 1659810"/>
                    <a:gd name="connsiteY5" fmla="*/ 9614 h 266870"/>
                    <a:gd name="connsiteX6" fmla="*/ 1652330 w 1659810"/>
                    <a:gd name="connsiteY6" fmla="*/ 36211 h 266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59810" h="266870">
                      <a:moveTo>
                        <a:pt x="0" y="119328"/>
                      </a:moveTo>
                      <a:cubicBezTo>
                        <a:pt x="74803" y="82479"/>
                        <a:pt x="149607" y="45631"/>
                        <a:pt x="239371" y="32886"/>
                      </a:cubicBezTo>
                      <a:cubicBezTo>
                        <a:pt x="329135" y="20141"/>
                        <a:pt x="404493" y="6843"/>
                        <a:pt x="538586" y="42860"/>
                      </a:cubicBezTo>
                      <a:cubicBezTo>
                        <a:pt x="672679" y="78877"/>
                        <a:pt x="918146" y="217961"/>
                        <a:pt x="1043927" y="248991"/>
                      </a:cubicBezTo>
                      <a:cubicBezTo>
                        <a:pt x="1169708" y="280021"/>
                        <a:pt x="1196860" y="268939"/>
                        <a:pt x="1293273" y="229043"/>
                      </a:cubicBezTo>
                      <a:cubicBezTo>
                        <a:pt x="1389686" y="189147"/>
                        <a:pt x="1562566" y="41753"/>
                        <a:pt x="1622409" y="9614"/>
                      </a:cubicBezTo>
                      <a:cubicBezTo>
                        <a:pt x="1682252" y="-22525"/>
                        <a:pt x="1652330" y="36211"/>
                        <a:pt x="1652330" y="36211"/>
                      </a:cubicBezTo>
                    </a:path>
                  </a:pathLst>
                </a:custGeom>
                <a:ln w="28575" cmpd="sng">
                  <a:solidFill>
                    <a:srgbClr val="4A7EBB"/>
                  </a:solidFill>
                  <a:prstDash val="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05" name="Forma libre 204"/>
                <p:cNvSpPr>
                  <a:spLocks noChangeAspect="1"/>
                </p:cNvSpPr>
                <p:nvPr/>
              </p:nvSpPr>
              <p:spPr>
                <a:xfrm rot="520796">
                  <a:off x="6644535" y="657882"/>
                  <a:ext cx="683725" cy="73631"/>
                </a:xfrm>
                <a:custGeom>
                  <a:avLst/>
                  <a:gdLst>
                    <a:gd name="connsiteX0" fmla="*/ 0 w 1659810"/>
                    <a:gd name="connsiteY0" fmla="*/ 119328 h 266870"/>
                    <a:gd name="connsiteX1" fmla="*/ 239371 w 1659810"/>
                    <a:gd name="connsiteY1" fmla="*/ 32886 h 266870"/>
                    <a:gd name="connsiteX2" fmla="*/ 538586 w 1659810"/>
                    <a:gd name="connsiteY2" fmla="*/ 42860 h 266870"/>
                    <a:gd name="connsiteX3" fmla="*/ 1043927 w 1659810"/>
                    <a:gd name="connsiteY3" fmla="*/ 248991 h 266870"/>
                    <a:gd name="connsiteX4" fmla="*/ 1293273 w 1659810"/>
                    <a:gd name="connsiteY4" fmla="*/ 229043 h 266870"/>
                    <a:gd name="connsiteX5" fmla="*/ 1622409 w 1659810"/>
                    <a:gd name="connsiteY5" fmla="*/ 9614 h 266870"/>
                    <a:gd name="connsiteX6" fmla="*/ 1652330 w 1659810"/>
                    <a:gd name="connsiteY6" fmla="*/ 36211 h 266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59810" h="266870">
                      <a:moveTo>
                        <a:pt x="0" y="119328"/>
                      </a:moveTo>
                      <a:cubicBezTo>
                        <a:pt x="74803" y="82479"/>
                        <a:pt x="149607" y="45631"/>
                        <a:pt x="239371" y="32886"/>
                      </a:cubicBezTo>
                      <a:cubicBezTo>
                        <a:pt x="329135" y="20141"/>
                        <a:pt x="404493" y="6843"/>
                        <a:pt x="538586" y="42860"/>
                      </a:cubicBezTo>
                      <a:cubicBezTo>
                        <a:pt x="672679" y="78877"/>
                        <a:pt x="918146" y="217961"/>
                        <a:pt x="1043927" y="248991"/>
                      </a:cubicBezTo>
                      <a:cubicBezTo>
                        <a:pt x="1169708" y="280021"/>
                        <a:pt x="1196860" y="268939"/>
                        <a:pt x="1293273" y="229043"/>
                      </a:cubicBezTo>
                      <a:cubicBezTo>
                        <a:pt x="1389686" y="189147"/>
                        <a:pt x="1562566" y="41753"/>
                        <a:pt x="1622409" y="9614"/>
                      </a:cubicBezTo>
                      <a:cubicBezTo>
                        <a:pt x="1682252" y="-22525"/>
                        <a:pt x="1652330" y="36211"/>
                        <a:pt x="1652330" y="36211"/>
                      </a:cubicBezTo>
                    </a:path>
                  </a:pathLst>
                </a:custGeom>
                <a:ln w="28575" cap="sq" cmpd="sng">
                  <a:solidFill>
                    <a:srgbClr val="4A7EBB"/>
                  </a:solidFill>
                  <a:prstDash val="dot"/>
                  <a:miter lim="800000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</p:grpSp>
        <p:sp>
          <p:nvSpPr>
            <p:cNvPr id="197" name="Forma libre 196"/>
            <p:cNvSpPr>
              <a:spLocks/>
            </p:cNvSpPr>
            <p:nvPr/>
          </p:nvSpPr>
          <p:spPr>
            <a:xfrm>
              <a:off x="4707623" y="3890277"/>
              <a:ext cx="179617" cy="37925"/>
            </a:xfrm>
            <a:custGeom>
              <a:avLst/>
              <a:gdLst>
                <a:gd name="connsiteX0" fmla="*/ 0 w 1659810"/>
                <a:gd name="connsiteY0" fmla="*/ 119328 h 266870"/>
                <a:gd name="connsiteX1" fmla="*/ 239371 w 1659810"/>
                <a:gd name="connsiteY1" fmla="*/ 32886 h 266870"/>
                <a:gd name="connsiteX2" fmla="*/ 538586 w 1659810"/>
                <a:gd name="connsiteY2" fmla="*/ 42860 h 266870"/>
                <a:gd name="connsiteX3" fmla="*/ 1043927 w 1659810"/>
                <a:gd name="connsiteY3" fmla="*/ 248991 h 266870"/>
                <a:gd name="connsiteX4" fmla="*/ 1293273 w 1659810"/>
                <a:gd name="connsiteY4" fmla="*/ 229043 h 266870"/>
                <a:gd name="connsiteX5" fmla="*/ 1622409 w 1659810"/>
                <a:gd name="connsiteY5" fmla="*/ 9614 h 266870"/>
                <a:gd name="connsiteX6" fmla="*/ 1652330 w 1659810"/>
                <a:gd name="connsiteY6" fmla="*/ 36211 h 2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9810" h="266870">
                  <a:moveTo>
                    <a:pt x="0" y="119328"/>
                  </a:moveTo>
                  <a:cubicBezTo>
                    <a:pt x="74803" y="82479"/>
                    <a:pt x="149607" y="45631"/>
                    <a:pt x="239371" y="32886"/>
                  </a:cubicBezTo>
                  <a:cubicBezTo>
                    <a:pt x="329135" y="20141"/>
                    <a:pt x="404493" y="6843"/>
                    <a:pt x="538586" y="42860"/>
                  </a:cubicBezTo>
                  <a:cubicBezTo>
                    <a:pt x="672679" y="78877"/>
                    <a:pt x="918146" y="217961"/>
                    <a:pt x="1043927" y="248991"/>
                  </a:cubicBezTo>
                  <a:cubicBezTo>
                    <a:pt x="1169708" y="280021"/>
                    <a:pt x="1196860" y="268939"/>
                    <a:pt x="1293273" y="229043"/>
                  </a:cubicBezTo>
                  <a:cubicBezTo>
                    <a:pt x="1389686" y="189147"/>
                    <a:pt x="1562566" y="41753"/>
                    <a:pt x="1622409" y="9614"/>
                  </a:cubicBezTo>
                  <a:cubicBezTo>
                    <a:pt x="1682252" y="-22525"/>
                    <a:pt x="1652330" y="36211"/>
                    <a:pt x="1652330" y="36211"/>
                  </a:cubicBezTo>
                </a:path>
              </a:pathLst>
            </a:custGeom>
            <a:ln>
              <a:solidFill>
                <a:srgbClr val="DF535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8" name="Forma libre 197"/>
            <p:cNvSpPr>
              <a:spLocks/>
            </p:cNvSpPr>
            <p:nvPr/>
          </p:nvSpPr>
          <p:spPr>
            <a:xfrm>
              <a:off x="4796523" y="3581650"/>
              <a:ext cx="179617" cy="37925"/>
            </a:xfrm>
            <a:custGeom>
              <a:avLst/>
              <a:gdLst>
                <a:gd name="connsiteX0" fmla="*/ 0 w 1659810"/>
                <a:gd name="connsiteY0" fmla="*/ 119328 h 266870"/>
                <a:gd name="connsiteX1" fmla="*/ 239371 w 1659810"/>
                <a:gd name="connsiteY1" fmla="*/ 32886 h 266870"/>
                <a:gd name="connsiteX2" fmla="*/ 538586 w 1659810"/>
                <a:gd name="connsiteY2" fmla="*/ 42860 h 266870"/>
                <a:gd name="connsiteX3" fmla="*/ 1043927 w 1659810"/>
                <a:gd name="connsiteY3" fmla="*/ 248991 h 266870"/>
                <a:gd name="connsiteX4" fmla="*/ 1293273 w 1659810"/>
                <a:gd name="connsiteY4" fmla="*/ 229043 h 266870"/>
                <a:gd name="connsiteX5" fmla="*/ 1622409 w 1659810"/>
                <a:gd name="connsiteY5" fmla="*/ 9614 h 266870"/>
                <a:gd name="connsiteX6" fmla="*/ 1652330 w 1659810"/>
                <a:gd name="connsiteY6" fmla="*/ 36211 h 2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9810" h="266870">
                  <a:moveTo>
                    <a:pt x="0" y="119328"/>
                  </a:moveTo>
                  <a:cubicBezTo>
                    <a:pt x="74803" y="82479"/>
                    <a:pt x="149607" y="45631"/>
                    <a:pt x="239371" y="32886"/>
                  </a:cubicBezTo>
                  <a:cubicBezTo>
                    <a:pt x="329135" y="20141"/>
                    <a:pt x="404493" y="6843"/>
                    <a:pt x="538586" y="42860"/>
                  </a:cubicBezTo>
                  <a:cubicBezTo>
                    <a:pt x="672679" y="78877"/>
                    <a:pt x="918146" y="217961"/>
                    <a:pt x="1043927" y="248991"/>
                  </a:cubicBezTo>
                  <a:cubicBezTo>
                    <a:pt x="1169708" y="280021"/>
                    <a:pt x="1196860" y="268939"/>
                    <a:pt x="1293273" y="229043"/>
                  </a:cubicBezTo>
                  <a:cubicBezTo>
                    <a:pt x="1389686" y="189147"/>
                    <a:pt x="1562566" y="41753"/>
                    <a:pt x="1622409" y="9614"/>
                  </a:cubicBezTo>
                  <a:cubicBezTo>
                    <a:pt x="1682252" y="-22525"/>
                    <a:pt x="1652330" y="36211"/>
                    <a:pt x="1652330" y="36211"/>
                  </a:cubicBezTo>
                </a:path>
              </a:pathLst>
            </a:custGeom>
            <a:ln>
              <a:solidFill>
                <a:srgbClr val="DF535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9" name="Forma libre 198"/>
            <p:cNvSpPr>
              <a:spLocks/>
            </p:cNvSpPr>
            <p:nvPr/>
          </p:nvSpPr>
          <p:spPr>
            <a:xfrm>
              <a:off x="4332973" y="3888431"/>
              <a:ext cx="179617" cy="37925"/>
            </a:xfrm>
            <a:custGeom>
              <a:avLst/>
              <a:gdLst>
                <a:gd name="connsiteX0" fmla="*/ 0 w 1659810"/>
                <a:gd name="connsiteY0" fmla="*/ 119328 h 266870"/>
                <a:gd name="connsiteX1" fmla="*/ 239371 w 1659810"/>
                <a:gd name="connsiteY1" fmla="*/ 32886 h 266870"/>
                <a:gd name="connsiteX2" fmla="*/ 538586 w 1659810"/>
                <a:gd name="connsiteY2" fmla="*/ 42860 h 266870"/>
                <a:gd name="connsiteX3" fmla="*/ 1043927 w 1659810"/>
                <a:gd name="connsiteY3" fmla="*/ 248991 h 266870"/>
                <a:gd name="connsiteX4" fmla="*/ 1293273 w 1659810"/>
                <a:gd name="connsiteY4" fmla="*/ 229043 h 266870"/>
                <a:gd name="connsiteX5" fmla="*/ 1622409 w 1659810"/>
                <a:gd name="connsiteY5" fmla="*/ 9614 h 266870"/>
                <a:gd name="connsiteX6" fmla="*/ 1652330 w 1659810"/>
                <a:gd name="connsiteY6" fmla="*/ 36211 h 2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9810" h="266870">
                  <a:moveTo>
                    <a:pt x="0" y="119328"/>
                  </a:moveTo>
                  <a:cubicBezTo>
                    <a:pt x="74803" y="82479"/>
                    <a:pt x="149607" y="45631"/>
                    <a:pt x="239371" y="32886"/>
                  </a:cubicBezTo>
                  <a:cubicBezTo>
                    <a:pt x="329135" y="20141"/>
                    <a:pt x="404493" y="6843"/>
                    <a:pt x="538586" y="42860"/>
                  </a:cubicBezTo>
                  <a:cubicBezTo>
                    <a:pt x="672679" y="78877"/>
                    <a:pt x="918146" y="217961"/>
                    <a:pt x="1043927" y="248991"/>
                  </a:cubicBezTo>
                  <a:cubicBezTo>
                    <a:pt x="1169708" y="280021"/>
                    <a:pt x="1196860" y="268939"/>
                    <a:pt x="1293273" y="229043"/>
                  </a:cubicBezTo>
                  <a:cubicBezTo>
                    <a:pt x="1389686" y="189147"/>
                    <a:pt x="1562566" y="41753"/>
                    <a:pt x="1622409" y="9614"/>
                  </a:cubicBezTo>
                  <a:cubicBezTo>
                    <a:pt x="1682252" y="-22525"/>
                    <a:pt x="1652330" y="36211"/>
                    <a:pt x="1652330" y="36211"/>
                  </a:cubicBezTo>
                </a:path>
              </a:pathLst>
            </a:custGeom>
            <a:ln>
              <a:solidFill>
                <a:srgbClr val="DF535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00" name="Forma libre 199"/>
            <p:cNvSpPr>
              <a:spLocks/>
            </p:cNvSpPr>
            <p:nvPr/>
          </p:nvSpPr>
          <p:spPr>
            <a:xfrm>
              <a:off x="4421873" y="3579802"/>
              <a:ext cx="179617" cy="37925"/>
            </a:xfrm>
            <a:custGeom>
              <a:avLst/>
              <a:gdLst>
                <a:gd name="connsiteX0" fmla="*/ 0 w 1659810"/>
                <a:gd name="connsiteY0" fmla="*/ 119328 h 266870"/>
                <a:gd name="connsiteX1" fmla="*/ 239371 w 1659810"/>
                <a:gd name="connsiteY1" fmla="*/ 32886 h 266870"/>
                <a:gd name="connsiteX2" fmla="*/ 538586 w 1659810"/>
                <a:gd name="connsiteY2" fmla="*/ 42860 h 266870"/>
                <a:gd name="connsiteX3" fmla="*/ 1043927 w 1659810"/>
                <a:gd name="connsiteY3" fmla="*/ 248991 h 266870"/>
                <a:gd name="connsiteX4" fmla="*/ 1293273 w 1659810"/>
                <a:gd name="connsiteY4" fmla="*/ 229043 h 266870"/>
                <a:gd name="connsiteX5" fmla="*/ 1622409 w 1659810"/>
                <a:gd name="connsiteY5" fmla="*/ 9614 h 266870"/>
                <a:gd name="connsiteX6" fmla="*/ 1652330 w 1659810"/>
                <a:gd name="connsiteY6" fmla="*/ 36211 h 2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9810" h="266870">
                  <a:moveTo>
                    <a:pt x="0" y="119328"/>
                  </a:moveTo>
                  <a:cubicBezTo>
                    <a:pt x="74803" y="82479"/>
                    <a:pt x="149607" y="45631"/>
                    <a:pt x="239371" y="32886"/>
                  </a:cubicBezTo>
                  <a:cubicBezTo>
                    <a:pt x="329135" y="20141"/>
                    <a:pt x="404493" y="6843"/>
                    <a:pt x="538586" y="42860"/>
                  </a:cubicBezTo>
                  <a:cubicBezTo>
                    <a:pt x="672679" y="78877"/>
                    <a:pt x="918146" y="217961"/>
                    <a:pt x="1043927" y="248991"/>
                  </a:cubicBezTo>
                  <a:cubicBezTo>
                    <a:pt x="1169708" y="280021"/>
                    <a:pt x="1196860" y="268939"/>
                    <a:pt x="1293273" y="229043"/>
                  </a:cubicBezTo>
                  <a:cubicBezTo>
                    <a:pt x="1389686" y="189147"/>
                    <a:pt x="1562566" y="41753"/>
                    <a:pt x="1622409" y="9614"/>
                  </a:cubicBezTo>
                  <a:cubicBezTo>
                    <a:pt x="1682252" y="-22525"/>
                    <a:pt x="1652330" y="36211"/>
                    <a:pt x="1652330" y="36211"/>
                  </a:cubicBezTo>
                </a:path>
              </a:pathLst>
            </a:custGeom>
            <a:ln>
              <a:solidFill>
                <a:srgbClr val="DF535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2" name="Agrupar 1"/>
          <p:cNvGrpSpPr/>
          <p:nvPr/>
        </p:nvGrpSpPr>
        <p:grpSpPr>
          <a:xfrm>
            <a:off x="105403" y="1004032"/>
            <a:ext cx="8736029" cy="2424968"/>
            <a:chOff x="105403" y="1004032"/>
            <a:chExt cx="8736029" cy="2424968"/>
          </a:xfrm>
        </p:grpSpPr>
        <p:sp>
          <p:nvSpPr>
            <p:cNvPr id="122" name="AutoShape 24"/>
            <p:cNvSpPr>
              <a:spLocks noChangeArrowheads="1"/>
            </p:cNvSpPr>
            <p:nvPr/>
          </p:nvSpPr>
          <p:spPr bwMode="auto">
            <a:xfrm>
              <a:off x="3601191" y="2807976"/>
              <a:ext cx="1194008" cy="241300"/>
            </a:xfrm>
            <a:prstGeom prst="rightArrow">
              <a:avLst>
                <a:gd name="adj1" fmla="val 50000"/>
                <a:gd name="adj2" fmla="val 94103"/>
              </a:avLst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lIns="91426" tIns="45713" rIns="91426" bIns="45713"/>
            <a:lstStyle/>
            <a:p>
              <a:endParaRPr lang="es-ES"/>
            </a:p>
          </p:txBody>
        </p:sp>
        <p:sp>
          <p:nvSpPr>
            <p:cNvPr id="123" name="Text Box 7"/>
            <p:cNvSpPr txBox="1">
              <a:spLocks noChangeArrowheads="1"/>
            </p:cNvSpPr>
            <p:nvPr/>
          </p:nvSpPr>
          <p:spPr bwMode="auto">
            <a:xfrm>
              <a:off x="3461826" y="2520141"/>
              <a:ext cx="2067238" cy="404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3" rIns="91426" bIns="45713"/>
            <a:lstStyle/>
            <a:p>
              <a:pPr marL="228600" indent="-228600">
                <a:buAutoNum type="arabicPeriod"/>
              </a:pPr>
              <a:r>
                <a:rPr lang="de-DE" sz="1200" b="1" dirty="0" err="1" smtClean="0">
                  <a:ea typeface="Times New Roman" pitchFamily="18" charset="0"/>
                </a:rPr>
                <a:t>Lithographic</a:t>
              </a:r>
              <a:r>
                <a:rPr lang="de-DE" sz="1200" b="1" dirty="0" smtClean="0">
                  <a:ea typeface="Times New Roman" pitchFamily="18" charset="0"/>
                </a:rPr>
                <a:t> </a:t>
              </a:r>
              <a:r>
                <a:rPr lang="de-DE" sz="1200" b="1" dirty="0" err="1" smtClean="0">
                  <a:ea typeface="Times New Roman" pitchFamily="18" charset="0"/>
                </a:rPr>
                <a:t>process</a:t>
              </a:r>
              <a:endParaRPr lang="de-DE" sz="1200" b="1" dirty="0" smtClean="0">
                <a:ea typeface="Times New Roman" pitchFamily="18" charset="0"/>
              </a:endParaRPr>
            </a:p>
            <a:p>
              <a:pPr marL="228600" indent="-228600">
                <a:buAutoNum type="arabicPeriod"/>
              </a:pPr>
              <a:endParaRPr lang="de-DE" sz="1200" b="1" dirty="0">
                <a:ea typeface="Times New Roman" pitchFamily="18" charset="0"/>
              </a:endParaRPr>
            </a:p>
          </p:txBody>
        </p:sp>
        <p:sp>
          <p:nvSpPr>
            <p:cNvPr id="124" name="Text Box 7"/>
            <p:cNvSpPr txBox="1">
              <a:spLocks noChangeArrowheads="1"/>
            </p:cNvSpPr>
            <p:nvPr/>
          </p:nvSpPr>
          <p:spPr bwMode="auto">
            <a:xfrm>
              <a:off x="3461826" y="3024197"/>
              <a:ext cx="1995230" cy="404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3" rIns="91426" bIns="45713"/>
            <a:lstStyle/>
            <a:p>
              <a:r>
                <a:rPr lang="de-DE" sz="1200" b="1" dirty="0" smtClean="0">
                  <a:ea typeface="Times New Roman" pitchFamily="18" charset="0"/>
                </a:rPr>
                <a:t>2. Post bake 120-140 ºC</a:t>
              </a:r>
              <a:endParaRPr lang="de-DE" sz="1200" b="1" dirty="0">
                <a:ea typeface="Times New Roman" pitchFamily="18" charset="0"/>
              </a:endParaRPr>
            </a:p>
          </p:txBody>
        </p:sp>
        <p:sp>
          <p:nvSpPr>
            <p:cNvPr id="125" name="Rectangle 23"/>
            <p:cNvSpPr>
              <a:spLocks noChangeArrowheads="1"/>
            </p:cNvSpPr>
            <p:nvPr/>
          </p:nvSpPr>
          <p:spPr bwMode="auto">
            <a:xfrm>
              <a:off x="1102034" y="3011392"/>
              <a:ext cx="1714207" cy="345600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18018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lIns="91426" tIns="45713" rIns="91426" bIns="45713" anchor="b" anchorCtr="0">
              <a:flatTx/>
            </a:bodyPr>
            <a:lstStyle/>
            <a:p>
              <a:r>
                <a:rPr lang="en-US" sz="1000" b="1" dirty="0" smtClean="0"/>
                <a:t>Substrate</a:t>
              </a:r>
              <a:endParaRPr lang="en-US" sz="1000" b="1" dirty="0"/>
            </a:p>
          </p:txBody>
        </p:sp>
        <p:sp>
          <p:nvSpPr>
            <p:cNvPr id="126" name="Rectangle 22"/>
            <p:cNvSpPr>
              <a:spLocks noChangeArrowheads="1"/>
            </p:cNvSpPr>
            <p:nvPr/>
          </p:nvSpPr>
          <p:spPr bwMode="auto">
            <a:xfrm>
              <a:off x="1102031" y="2815986"/>
              <a:ext cx="1713600" cy="216000"/>
            </a:xfrm>
            <a:prstGeom prst="rect">
              <a:avLst/>
            </a:prstGeom>
            <a:solidFill>
              <a:srgbClr val="E18782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1801800" prstMaterial="legacyMatte">
              <a:bevelT w="13500" h="13500" prst="angle"/>
              <a:bevelB w="13500" h="13500" prst="angle"/>
              <a:extrusionClr>
                <a:srgbClr val="E18782"/>
              </a:extrusionClr>
            </a:sp3d>
          </p:spPr>
          <p:txBody>
            <a:bodyPr lIns="0" tIns="17997" rIns="0" bIns="17997">
              <a:flatTx/>
            </a:bodyPr>
            <a:lstStyle/>
            <a:p>
              <a:r>
                <a:rPr lang="de-DE" sz="1000" b="1" dirty="0" smtClean="0">
                  <a:solidFill>
                    <a:schemeClr val="bg1">
                      <a:lumMod val="95000"/>
                    </a:schemeClr>
                  </a:solidFill>
                  <a:ea typeface="Times New Roman" pitchFamily="18" charset="0"/>
                </a:rPr>
                <a:t>  </a:t>
              </a:r>
              <a:r>
                <a:rPr lang="de-DE" sz="1000" b="1" dirty="0" err="1" smtClean="0">
                  <a:solidFill>
                    <a:schemeClr val="bg1">
                      <a:lumMod val="95000"/>
                    </a:schemeClr>
                  </a:solidFill>
                  <a:ea typeface="Times New Roman" pitchFamily="18" charset="0"/>
                </a:rPr>
                <a:t>Resist</a:t>
              </a:r>
              <a:r>
                <a:rPr lang="de-DE" sz="1000" b="1" dirty="0" smtClean="0">
                  <a:solidFill>
                    <a:schemeClr val="bg1">
                      <a:lumMod val="95000"/>
                    </a:schemeClr>
                  </a:solidFill>
                  <a:ea typeface="Times New Roman" pitchFamily="18" charset="0"/>
                </a:rPr>
                <a:t> + </a:t>
              </a:r>
              <a:r>
                <a:rPr lang="de-DE" sz="1000" b="1" dirty="0" err="1" smtClean="0">
                  <a:solidFill>
                    <a:schemeClr val="bg1">
                      <a:lumMod val="95000"/>
                    </a:schemeClr>
                  </a:solidFill>
                  <a:ea typeface="Times New Roman" pitchFamily="18" charset="0"/>
                </a:rPr>
                <a:t>precursor</a:t>
              </a:r>
              <a:r>
                <a:rPr lang="de-DE" sz="1000" b="1" dirty="0" smtClean="0">
                  <a:solidFill>
                    <a:schemeClr val="bg1">
                      <a:lumMod val="95000"/>
                    </a:schemeClr>
                  </a:solidFill>
                  <a:ea typeface="Times New Roman" pitchFamily="18" charset="0"/>
                </a:rPr>
                <a:t> </a:t>
              </a:r>
              <a:endParaRPr lang="de-DE" sz="1000" b="1" baseline="-25000" dirty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endParaRPr>
            </a:p>
          </p:txBody>
        </p:sp>
        <p:sp>
          <p:nvSpPr>
            <p:cNvPr id="127" name="407 Circular"/>
            <p:cNvSpPr>
              <a:spLocks/>
            </p:cNvSpPr>
            <p:nvPr/>
          </p:nvSpPr>
          <p:spPr>
            <a:xfrm rot="5400000">
              <a:off x="2278648" y="2241062"/>
              <a:ext cx="96031" cy="107899"/>
            </a:xfrm>
            <a:prstGeom prst="pie">
              <a:avLst>
                <a:gd name="adj1" fmla="val 10877904"/>
                <a:gd name="adj2" fmla="val 152606"/>
              </a:avLst>
            </a:prstGeom>
            <a:solidFill>
              <a:srgbClr val="E3DE13"/>
            </a:solidFill>
            <a:ln>
              <a:noFill/>
            </a:ln>
            <a:scene3d>
              <a:camera prst="orthographicFront">
                <a:rot lat="5400000" lon="10800000" rev="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28" name="408 Circular"/>
            <p:cNvSpPr>
              <a:spLocks/>
            </p:cNvSpPr>
            <p:nvPr/>
          </p:nvSpPr>
          <p:spPr>
            <a:xfrm rot="5400000">
              <a:off x="2331837" y="2179966"/>
              <a:ext cx="96031" cy="107899"/>
            </a:xfrm>
            <a:prstGeom prst="pie">
              <a:avLst>
                <a:gd name="adj1" fmla="val 10877904"/>
                <a:gd name="adj2" fmla="val 152606"/>
              </a:avLst>
            </a:prstGeom>
            <a:solidFill>
              <a:srgbClr val="E3DE13"/>
            </a:solidFill>
            <a:ln>
              <a:noFill/>
            </a:ln>
            <a:scene3d>
              <a:camera prst="orthographicFront">
                <a:rot lat="5400000" lon="10800000" rev="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29" name="Rectangle 25"/>
            <p:cNvSpPr>
              <a:spLocks noChangeArrowheads="1"/>
            </p:cNvSpPr>
            <p:nvPr/>
          </p:nvSpPr>
          <p:spPr bwMode="auto">
            <a:xfrm>
              <a:off x="1402914" y="1999489"/>
              <a:ext cx="152400" cy="137160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857250" prstMaterial="legacyMatte">
              <a:bevelT w="13500" h="13500" prst="angle"/>
              <a:bevelB w="13500" h="13500" prst="angle"/>
              <a:extrusionClr>
                <a:schemeClr val="tx1">
                  <a:lumMod val="50000"/>
                  <a:lumOff val="50000"/>
                </a:schemeClr>
              </a:extrusionClr>
            </a:sp3d>
          </p:spPr>
          <p:txBody>
            <a:bodyPr lIns="91426" tIns="45713" rIns="91426" bIns="45713">
              <a:flatTx/>
            </a:bodyPr>
            <a:lstStyle/>
            <a:p>
              <a:endParaRPr lang="es-ES"/>
            </a:p>
          </p:txBody>
        </p:sp>
        <p:sp>
          <p:nvSpPr>
            <p:cNvPr id="130" name="Rectangle 25"/>
            <p:cNvSpPr>
              <a:spLocks noChangeArrowheads="1"/>
            </p:cNvSpPr>
            <p:nvPr/>
          </p:nvSpPr>
          <p:spPr bwMode="auto">
            <a:xfrm>
              <a:off x="1149099" y="2257300"/>
              <a:ext cx="690603" cy="13716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rgbClr val="0070C0"/>
              </a:solidFill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742950" prstMaterial="legacyMatte">
              <a:bevelT w="13500" h="13500" prst="angle"/>
              <a:bevelB w="13500" h="135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txBody>
            <a:bodyPr lIns="91426" tIns="45713" rIns="91426" bIns="45713">
              <a:flatTx/>
            </a:bodyPr>
            <a:lstStyle/>
            <a:p>
              <a:endParaRPr lang="es-ES"/>
            </a:p>
          </p:txBody>
        </p:sp>
        <p:sp>
          <p:nvSpPr>
            <p:cNvPr id="131" name="Rectangle 25"/>
            <p:cNvSpPr>
              <a:spLocks noChangeArrowheads="1"/>
            </p:cNvSpPr>
            <p:nvPr/>
          </p:nvSpPr>
          <p:spPr bwMode="auto">
            <a:xfrm>
              <a:off x="2083379" y="2025842"/>
              <a:ext cx="438149" cy="13716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88900" prstMaterial="legacyMatte">
              <a:bevelT w="13500" h="13500" prst="angle"/>
              <a:bevelB w="13500" h="13500" prst="angle"/>
              <a:extrusionClr>
                <a:schemeClr val="tx1">
                  <a:lumMod val="50000"/>
                  <a:lumOff val="50000"/>
                </a:schemeClr>
              </a:extrusionClr>
            </a:sp3d>
          </p:spPr>
          <p:txBody>
            <a:bodyPr lIns="91426" tIns="45713" rIns="91426" bIns="45713">
              <a:flatTx/>
            </a:bodyPr>
            <a:lstStyle/>
            <a:p>
              <a:endParaRPr lang="es-ES"/>
            </a:p>
          </p:txBody>
        </p:sp>
        <p:sp>
          <p:nvSpPr>
            <p:cNvPr id="132" name="Rectangle 25"/>
            <p:cNvSpPr>
              <a:spLocks noChangeArrowheads="1"/>
            </p:cNvSpPr>
            <p:nvPr/>
          </p:nvSpPr>
          <p:spPr bwMode="auto">
            <a:xfrm>
              <a:off x="1827752" y="1735011"/>
              <a:ext cx="1391488" cy="1368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107950" prstMaterial="legacyMatte">
              <a:bevelT w="13500" h="13500" prst="angle"/>
              <a:bevelB w="13500" h="13500" prst="angle"/>
              <a:extrusionClr>
                <a:schemeClr val="tx1">
                  <a:lumMod val="50000"/>
                  <a:lumOff val="50000"/>
                </a:schemeClr>
              </a:extrusionClr>
            </a:sp3d>
          </p:spPr>
          <p:txBody>
            <a:bodyPr lIns="91426" tIns="45713" rIns="91426" bIns="45713">
              <a:flatTx/>
            </a:bodyPr>
            <a:lstStyle/>
            <a:p>
              <a:endParaRPr lang="es-ES"/>
            </a:p>
          </p:txBody>
        </p:sp>
        <p:sp>
          <p:nvSpPr>
            <p:cNvPr id="133" name="Rectangle 25"/>
            <p:cNvSpPr>
              <a:spLocks noChangeArrowheads="1"/>
            </p:cNvSpPr>
            <p:nvPr/>
          </p:nvSpPr>
          <p:spPr bwMode="auto">
            <a:xfrm>
              <a:off x="2977305" y="1991737"/>
              <a:ext cx="152400" cy="137160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838200" prstMaterial="legacyMatte">
              <a:bevelT w="13500" h="13500" prst="angle"/>
              <a:bevelB w="13500" h="13500" prst="angle"/>
              <a:extrusionClr>
                <a:schemeClr val="tx1">
                  <a:lumMod val="50000"/>
                  <a:lumOff val="50000"/>
                </a:schemeClr>
              </a:extrusionClr>
            </a:sp3d>
          </p:spPr>
          <p:txBody>
            <a:bodyPr lIns="91426" tIns="45713" rIns="91426" bIns="45713">
              <a:flatTx/>
            </a:bodyPr>
            <a:lstStyle/>
            <a:p>
              <a:endParaRPr lang="es-ES"/>
            </a:p>
          </p:txBody>
        </p:sp>
        <p:sp>
          <p:nvSpPr>
            <p:cNvPr id="134" name="Rectangle 25"/>
            <p:cNvSpPr>
              <a:spLocks noChangeArrowheads="1"/>
            </p:cNvSpPr>
            <p:nvPr/>
          </p:nvSpPr>
          <p:spPr bwMode="auto">
            <a:xfrm>
              <a:off x="2263564" y="2253993"/>
              <a:ext cx="606426" cy="136525"/>
            </a:xfrm>
            <a:prstGeom prst="rect">
              <a:avLst/>
            </a:prstGeom>
            <a:solidFill>
              <a:srgbClr val="595959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742950" prstMaterial="legacyMatte">
              <a:bevelT w="13500" h="13500" prst="angle"/>
              <a:extrusionClr>
                <a:schemeClr val="tx1">
                  <a:lumMod val="50000"/>
                  <a:lumOff val="50000"/>
                </a:schemeClr>
              </a:extrusionClr>
            </a:sp3d>
          </p:spPr>
          <p:txBody>
            <a:bodyPr lIns="91426" tIns="45713" rIns="91426" bIns="45713">
              <a:flatTx/>
            </a:bodyPr>
            <a:lstStyle/>
            <a:p>
              <a:endParaRPr lang="es-ES"/>
            </a:p>
          </p:txBody>
        </p:sp>
        <p:sp>
          <p:nvSpPr>
            <p:cNvPr id="135" name="Rectangle 25"/>
            <p:cNvSpPr>
              <a:spLocks noChangeArrowheads="1"/>
            </p:cNvSpPr>
            <p:nvPr/>
          </p:nvSpPr>
          <p:spPr bwMode="auto">
            <a:xfrm>
              <a:off x="1121947" y="2284840"/>
              <a:ext cx="1713600" cy="1368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107950" prstMaterial="legacyMatte">
              <a:bevelT w="13500" h="13500" prst="angle"/>
              <a:bevelB w="13500" h="135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txBody>
            <a:bodyPr lIns="91426" tIns="45713" rIns="91426" bIns="45713">
              <a:flatTx/>
            </a:bodyPr>
            <a:lstStyle/>
            <a:p>
              <a:endParaRPr lang="es-ES"/>
            </a:p>
          </p:txBody>
        </p:sp>
        <p:cxnSp>
          <p:nvCxnSpPr>
            <p:cNvPr id="136" name="AutoShape 2"/>
            <p:cNvCxnSpPr>
              <a:cxnSpLocks noChangeShapeType="1"/>
            </p:cNvCxnSpPr>
            <p:nvPr/>
          </p:nvCxnSpPr>
          <p:spPr bwMode="auto">
            <a:xfrm>
              <a:off x="1792070" y="1557207"/>
              <a:ext cx="635" cy="411708"/>
            </a:xfrm>
            <a:prstGeom prst="straightConnector1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cxnSp>
          <p:nvCxnSpPr>
            <p:cNvPr id="137" name="AutoShape 2"/>
            <p:cNvCxnSpPr>
              <a:cxnSpLocks noChangeShapeType="1"/>
            </p:cNvCxnSpPr>
            <p:nvPr/>
          </p:nvCxnSpPr>
          <p:spPr bwMode="auto">
            <a:xfrm>
              <a:off x="2028007" y="1557207"/>
              <a:ext cx="635" cy="411708"/>
            </a:xfrm>
            <a:prstGeom prst="straightConnector1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cxnSp>
          <p:nvCxnSpPr>
            <p:cNvPr id="138" name="AutoShape 2"/>
            <p:cNvCxnSpPr>
              <a:cxnSpLocks noChangeShapeType="1"/>
            </p:cNvCxnSpPr>
            <p:nvPr/>
          </p:nvCxnSpPr>
          <p:spPr bwMode="auto">
            <a:xfrm>
              <a:off x="2263943" y="1557207"/>
              <a:ext cx="635" cy="411708"/>
            </a:xfrm>
            <a:prstGeom prst="straightConnector1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cxnSp>
          <p:nvCxnSpPr>
            <p:cNvPr id="139" name="AutoShape 2"/>
            <p:cNvCxnSpPr>
              <a:cxnSpLocks noChangeShapeType="1"/>
            </p:cNvCxnSpPr>
            <p:nvPr/>
          </p:nvCxnSpPr>
          <p:spPr bwMode="auto">
            <a:xfrm>
              <a:off x="2499877" y="1557207"/>
              <a:ext cx="635" cy="411708"/>
            </a:xfrm>
            <a:prstGeom prst="straightConnector1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cxnSp>
          <p:nvCxnSpPr>
            <p:cNvPr id="140" name="AutoShape 2"/>
            <p:cNvCxnSpPr>
              <a:cxnSpLocks noChangeShapeType="1"/>
            </p:cNvCxnSpPr>
            <p:nvPr/>
          </p:nvCxnSpPr>
          <p:spPr bwMode="auto">
            <a:xfrm>
              <a:off x="2735814" y="1557207"/>
              <a:ext cx="635" cy="411708"/>
            </a:xfrm>
            <a:prstGeom prst="straightConnector1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cxnSp>
          <p:nvCxnSpPr>
            <p:cNvPr id="141" name="AutoShape 2"/>
            <p:cNvCxnSpPr>
              <a:cxnSpLocks noChangeShapeType="1"/>
            </p:cNvCxnSpPr>
            <p:nvPr/>
          </p:nvCxnSpPr>
          <p:spPr bwMode="auto">
            <a:xfrm>
              <a:off x="2971751" y="1557207"/>
              <a:ext cx="635" cy="411708"/>
            </a:xfrm>
            <a:prstGeom prst="straightConnector1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cxnSp>
          <p:nvCxnSpPr>
            <p:cNvPr id="142" name="AutoShape 2"/>
            <p:cNvCxnSpPr>
              <a:cxnSpLocks noChangeShapeType="1"/>
            </p:cNvCxnSpPr>
            <p:nvPr/>
          </p:nvCxnSpPr>
          <p:spPr bwMode="auto">
            <a:xfrm rot="16200000" flipH="1">
              <a:off x="2009929" y="2052724"/>
              <a:ext cx="252000" cy="0"/>
            </a:xfrm>
            <a:prstGeom prst="straightConnector1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cxnSp>
          <p:nvCxnSpPr>
            <p:cNvPr id="143" name="AutoShape 2"/>
            <p:cNvCxnSpPr>
              <a:cxnSpLocks noChangeShapeType="1"/>
            </p:cNvCxnSpPr>
            <p:nvPr/>
          </p:nvCxnSpPr>
          <p:spPr bwMode="auto">
            <a:xfrm rot="16200000" flipH="1">
              <a:off x="2172489" y="2052728"/>
              <a:ext cx="252000" cy="0"/>
            </a:xfrm>
            <a:prstGeom prst="straightConnector1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cxnSp>
          <p:nvCxnSpPr>
            <p:cNvPr id="144" name="AutoShape 2"/>
            <p:cNvCxnSpPr>
              <a:cxnSpLocks noChangeShapeType="1"/>
            </p:cNvCxnSpPr>
            <p:nvPr/>
          </p:nvCxnSpPr>
          <p:spPr bwMode="auto">
            <a:xfrm rot="16200000" flipH="1">
              <a:off x="2091210" y="2118922"/>
              <a:ext cx="252000" cy="0"/>
            </a:xfrm>
            <a:prstGeom prst="straightConnector1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cxnSp>
          <p:nvCxnSpPr>
            <p:cNvPr id="145" name="AutoShape 2"/>
            <p:cNvCxnSpPr>
              <a:cxnSpLocks noChangeShapeType="1"/>
            </p:cNvCxnSpPr>
            <p:nvPr/>
          </p:nvCxnSpPr>
          <p:spPr bwMode="auto">
            <a:xfrm rot="16200000" flipH="1">
              <a:off x="1928650" y="2111302"/>
              <a:ext cx="252000" cy="0"/>
            </a:xfrm>
            <a:prstGeom prst="straightConnector1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cxnSp>
          <p:nvCxnSpPr>
            <p:cNvPr id="146" name="AutoShape 2"/>
            <p:cNvCxnSpPr>
              <a:cxnSpLocks noChangeShapeType="1"/>
            </p:cNvCxnSpPr>
            <p:nvPr/>
          </p:nvCxnSpPr>
          <p:spPr bwMode="auto">
            <a:xfrm>
              <a:off x="1910038" y="1481007"/>
              <a:ext cx="635" cy="411708"/>
            </a:xfrm>
            <a:prstGeom prst="straightConnector1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cxnSp>
          <p:nvCxnSpPr>
            <p:cNvPr id="147" name="AutoShape 2"/>
            <p:cNvCxnSpPr>
              <a:cxnSpLocks noChangeShapeType="1"/>
            </p:cNvCxnSpPr>
            <p:nvPr/>
          </p:nvCxnSpPr>
          <p:spPr bwMode="auto">
            <a:xfrm>
              <a:off x="2145974" y="1481007"/>
              <a:ext cx="635" cy="411708"/>
            </a:xfrm>
            <a:prstGeom prst="straightConnector1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cxnSp>
          <p:nvCxnSpPr>
            <p:cNvPr id="148" name="AutoShape 2"/>
            <p:cNvCxnSpPr>
              <a:cxnSpLocks noChangeShapeType="1"/>
            </p:cNvCxnSpPr>
            <p:nvPr/>
          </p:nvCxnSpPr>
          <p:spPr bwMode="auto">
            <a:xfrm>
              <a:off x="2381910" y="1481007"/>
              <a:ext cx="635" cy="411708"/>
            </a:xfrm>
            <a:prstGeom prst="straightConnector1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cxnSp>
          <p:nvCxnSpPr>
            <p:cNvPr id="149" name="AutoShape 2"/>
            <p:cNvCxnSpPr>
              <a:cxnSpLocks noChangeShapeType="1"/>
            </p:cNvCxnSpPr>
            <p:nvPr/>
          </p:nvCxnSpPr>
          <p:spPr bwMode="auto">
            <a:xfrm>
              <a:off x="2617847" y="1481007"/>
              <a:ext cx="635" cy="411708"/>
            </a:xfrm>
            <a:prstGeom prst="straightConnector1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cxnSp>
          <p:nvCxnSpPr>
            <p:cNvPr id="150" name="AutoShape 2"/>
            <p:cNvCxnSpPr>
              <a:cxnSpLocks noChangeShapeType="1"/>
            </p:cNvCxnSpPr>
            <p:nvPr/>
          </p:nvCxnSpPr>
          <p:spPr bwMode="auto">
            <a:xfrm>
              <a:off x="2853783" y="1481007"/>
              <a:ext cx="635" cy="411708"/>
            </a:xfrm>
            <a:prstGeom prst="straightConnector1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sp>
          <p:nvSpPr>
            <p:cNvPr id="152" name="480 Rectángulo"/>
            <p:cNvSpPr/>
            <p:nvPr/>
          </p:nvSpPr>
          <p:spPr>
            <a:xfrm>
              <a:off x="920552" y="1423823"/>
              <a:ext cx="838200" cy="276985"/>
            </a:xfrm>
            <a:prstGeom prst="rect">
              <a:avLst/>
            </a:prstGeom>
          </p:spPr>
          <p:txBody>
            <a:bodyPr wrap="square" lIns="91426" tIns="45713" rIns="91426" bIns="45713">
              <a:spAutoFit/>
            </a:bodyPr>
            <a:lstStyle/>
            <a:p>
              <a:r>
                <a:rPr lang="en-US" sz="1200" b="1" dirty="0" smtClean="0"/>
                <a:t>UV Light</a:t>
              </a:r>
              <a:endParaRPr lang="es-ES" sz="1200" dirty="0"/>
            </a:p>
          </p:txBody>
        </p:sp>
        <p:sp>
          <p:nvSpPr>
            <p:cNvPr id="153" name="595 Rectángulo"/>
            <p:cNvSpPr/>
            <p:nvPr/>
          </p:nvSpPr>
          <p:spPr>
            <a:xfrm>
              <a:off x="105403" y="2780928"/>
              <a:ext cx="1031173" cy="276985"/>
            </a:xfrm>
            <a:prstGeom prst="rect">
              <a:avLst/>
            </a:prstGeom>
          </p:spPr>
          <p:txBody>
            <a:bodyPr wrap="none" lIns="91426" tIns="45713" rIns="91426" bIns="45713">
              <a:spAutoFit/>
            </a:bodyPr>
            <a:lstStyle/>
            <a:p>
              <a:r>
                <a:rPr lang="en-US" sz="1200" b="1" dirty="0" smtClean="0"/>
                <a:t>Photoresist</a:t>
              </a:r>
              <a:endParaRPr lang="es-ES" sz="1200" dirty="0"/>
            </a:p>
          </p:txBody>
        </p:sp>
        <p:sp>
          <p:nvSpPr>
            <p:cNvPr id="178" name="Elipse 177"/>
            <p:cNvSpPr/>
            <p:nvPr/>
          </p:nvSpPr>
          <p:spPr>
            <a:xfrm>
              <a:off x="3296569" y="2247660"/>
              <a:ext cx="74226" cy="83820"/>
            </a:xfrm>
            <a:prstGeom prst="ellipse">
              <a:avLst/>
            </a:prstGeom>
            <a:noFill/>
            <a:ln w="28575" cmpd="sng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4" name="Rectangle 27"/>
            <p:cNvSpPr>
              <a:spLocks noChangeArrowheads="1"/>
            </p:cNvSpPr>
            <p:nvPr/>
          </p:nvSpPr>
          <p:spPr bwMode="auto">
            <a:xfrm>
              <a:off x="5494424" y="3007158"/>
              <a:ext cx="1740275" cy="343727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18018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lIns="91426" tIns="45713" rIns="91426" bIns="45713">
              <a:flatTx/>
            </a:bodyPr>
            <a:lstStyle/>
            <a:p>
              <a:endParaRPr lang="es-ES"/>
            </a:p>
          </p:txBody>
        </p:sp>
        <p:sp>
          <p:nvSpPr>
            <p:cNvPr id="155" name="Rectangle 25"/>
            <p:cNvSpPr>
              <a:spLocks noChangeArrowheads="1"/>
            </p:cNvSpPr>
            <p:nvPr/>
          </p:nvSpPr>
          <p:spPr bwMode="auto">
            <a:xfrm>
              <a:off x="6034215" y="2520953"/>
              <a:ext cx="1403985" cy="180000"/>
            </a:xfrm>
            <a:prstGeom prst="rect">
              <a:avLst/>
            </a:prstGeom>
            <a:solidFill>
              <a:srgbClr val="007AD6"/>
            </a:solidFill>
            <a:ln w="9525">
              <a:noFill/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381000" prstMaterial="legacyMatte">
              <a:bevelT w="13500" h="13500" prst="angle"/>
              <a:bevelB w="13500" h="13500" prst="angle"/>
              <a:extrusionClr>
                <a:srgbClr val="007AD6"/>
              </a:extrusionClr>
              <a:contourClr>
                <a:srgbClr val="007AD6"/>
              </a:contourClr>
            </a:sp3d>
          </p:spPr>
          <p:txBody>
            <a:bodyPr lIns="91426" tIns="45713" rIns="91426" bIns="45713">
              <a:flatTx/>
            </a:bodyPr>
            <a:lstStyle/>
            <a:p>
              <a:endParaRPr lang="es-ES" dirty="0"/>
            </a:p>
          </p:txBody>
        </p:sp>
        <p:grpSp>
          <p:nvGrpSpPr>
            <p:cNvPr id="156" name="Agrupar 155"/>
            <p:cNvGrpSpPr/>
            <p:nvPr/>
          </p:nvGrpSpPr>
          <p:grpSpPr>
            <a:xfrm>
              <a:off x="8103856" y="1123277"/>
              <a:ext cx="586776" cy="685800"/>
              <a:chOff x="8261488" y="343700"/>
              <a:chExt cx="586776" cy="685800"/>
            </a:xfrm>
          </p:grpSpPr>
          <p:sp>
            <p:nvSpPr>
              <p:cNvPr id="157" name="Forma libre 156"/>
              <p:cNvSpPr>
                <a:spLocks noChangeAspect="1"/>
              </p:cNvSpPr>
              <p:nvPr/>
            </p:nvSpPr>
            <p:spPr>
              <a:xfrm rot="17353114">
                <a:off x="8262803" y="673639"/>
                <a:ext cx="565062" cy="60852"/>
              </a:xfrm>
              <a:custGeom>
                <a:avLst/>
                <a:gdLst>
                  <a:gd name="connsiteX0" fmla="*/ 0 w 1659810"/>
                  <a:gd name="connsiteY0" fmla="*/ 119328 h 266870"/>
                  <a:gd name="connsiteX1" fmla="*/ 239371 w 1659810"/>
                  <a:gd name="connsiteY1" fmla="*/ 32886 h 266870"/>
                  <a:gd name="connsiteX2" fmla="*/ 538586 w 1659810"/>
                  <a:gd name="connsiteY2" fmla="*/ 42860 h 266870"/>
                  <a:gd name="connsiteX3" fmla="*/ 1043927 w 1659810"/>
                  <a:gd name="connsiteY3" fmla="*/ 248991 h 266870"/>
                  <a:gd name="connsiteX4" fmla="*/ 1293273 w 1659810"/>
                  <a:gd name="connsiteY4" fmla="*/ 229043 h 266870"/>
                  <a:gd name="connsiteX5" fmla="*/ 1622409 w 1659810"/>
                  <a:gd name="connsiteY5" fmla="*/ 9614 h 266870"/>
                  <a:gd name="connsiteX6" fmla="*/ 1652330 w 1659810"/>
                  <a:gd name="connsiteY6" fmla="*/ 36211 h 266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59810" h="266870">
                    <a:moveTo>
                      <a:pt x="0" y="119328"/>
                    </a:moveTo>
                    <a:cubicBezTo>
                      <a:pt x="74803" y="82479"/>
                      <a:pt x="149607" y="45631"/>
                      <a:pt x="239371" y="32886"/>
                    </a:cubicBezTo>
                    <a:cubicBezTo>
                      <a:pt x="329135" y="20141"/>
                      <a:pt x="404493" y="6843"/>
                      <a:pt x="538586" y="42860"/>
                    </a:cubicBezTo>
                    <a:cubicBezTo>
                      <a:pt x="672679" y="78877"/>
                      <a:pt x="918146" y="217961"/>
                      <a:pt x="1043927" y="248991"/>
                    </a:cubicBezTo>
                    <a:cubicBezTo>
                      <a:pt x="1169708" y="280021"/>
                      <a:pt x="1196860" y="268939"/>
                      <a:pt x="1293273" y="229043"/>
                    </a:cubicBezTo>
                    <a:cubicBezTo>
                      <a:pt x="1389686" y="189147"/>
                      <a:pt x="1562566" y="41753"/>
                      <a:pt x="1622409" y="9614"/>
                    </a:cubicBezTo>
                    <a:cubicBezTo>
                      <a:pt x="1682252" y="-22525"/>
                      <a:pt x="1652330" y="36211"/>
                      <a:pt x="1652330" y="36211"/>
                    </a:cubicBezTo>
                  </a:path>
                </a:pathLst>
              </a:custGeom>
              <a:ln>
                <a:solidFill>
                  <a:srgbClr val="4A7EB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158" name="Agrupar 157"/>
              <p:cNvGrpSpPr/>
              <p:nvPr/>
            </p:nvGrpSpPr>
            <p:grpSpPr>
              <a:xfrm>
                <a:off x="8271324" y="343700"/>
                <a:ext cx="576940" cy="685800"/>
                <a:chOff x="7004844" y="381000"/>
                <a:chExt cx="576940" cy="685800"/>
              </a:xfrm>
            </p:grpSpPr>
            <p:grpSp>
              <p:nvGrpSpPr>
                <p:cNvPr id="161" name="Agrupar 160"/>
                <p:cNvGrpSpPr/>
                <p:nvPr/>
              </p:nvGrpSpPr>
              <p:grpSpPr>
                <a:xfrm>
                  <a:off x="7004844" y="381000"/>
                  <a:ext cx="576940" cy="685800"/>
                  <a:chOff x="7004844" y="381000"/>
                  <a:chExt cx="576940" cy="685800"/>
                </a:xfrm>
              </p:grpSpPr>
              <p:sp>
                <p:nvSpPr>
                  <p:cNvPr id="166" name="Forma libre 165"/>
                  <p:cNvSpPr>
                    <a:spLocks noChangeAspect="1"/>
                  </p:cNvSpPr>
                  <p:nvPr/>
                </p:nvSpPr>
                <p:spPr>
                  <a:xfrm>
                    <a:off x="7004844" y="533106"/>
                    <a:ext cx="576940" cy="110267"/>
                  </a:xfrm>
                  <a:custGeom>
                    <a:avLst/>
                    <a:gdLst>
                      <a:gd name="connsiteX0" fmla="*/ 0 w 1659810"/>
                      <a:gd name="connsiteY0" fmla="*/ 119328 h 266870"/>
                      <a:gd name="connsiteX1" fmla="*/ 239371 w 1659810"/>
                      <a:gd name="connsiteY1" fmla="*/ 32886 h 266870"/>
                      <a:gd name="connsiteX2" fmla="*/ 538586 w 1659810"/>
                      <a:gd name="connsiteY2" fmla="*/ 42860 h 266870"/>
                      <a:gd name="connsiteX3" fmla="*/ 1043927 w 1659810"/>
                      <a:gd name="connsiteY3" fmla="*/ 248991 h 266870"/>
                      <a:gd name="connsiteX4" fmla="*/ 1293273 w 1659810"/>
                      <a:gd name="connsiteY4" fmla="*/ 229043 h 266870"/>
                      <a:gd name="connsiteX5" fmla="*/ 1622409 w 1659810"/>
                      <a:gd name="connsiteY5" fmla="*/ 9614 h 266870"/>
                      <a:gd name="connsiteX6" fmla="*/ 1652330 w 1659810"/>
                      <a:gd name="connsiteY6" fmla="*/ 36211 h 266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59810" h="266870">
                        <a:moveTo>
                          <a:pt x="0" y="119328"/>
                        </a:moveTo>
                        <a:cubicBezTo>
                          <a:pt x="74803" y="82479"/>
                          <a:pt x="149607" y="45631"/>
                          <a:pt x="239371" y="32886"/>
                        </a:cubicBezTo>
                        <a:cubicBezTo>
                          <a:pt x="329135" y="20141"/>
                          <a:pt x="404493" y="6843"/>
                          <a:pt x="538586" y="42860"/>
                        </a:cubicBezTo>
                        <a:cubicBezTo>
                          <a:pt x="672679" y="78877"/>
                          <a:pt x="918146" y="217961"/>
                          <a:pt x="1043927" y="248991"/>
                        </a:cubicBezTo>
                        <a:cubicBezTo>
                          <a:pt x="1169708" y="280021"/>
                          <a:pt x="1196860" y="268939"/>
                          <a:pt x="1293273" y="229043"/>
                        </a:cubicBezTo>
                        <a:cubicBezTo>
                          <a:pt x="1389686" y="189147"/>
                          <a:pt x="1562566" y="41753"/>
                          <a:pt x="1622409" y="9614"/>
                        </a:cubicBezTo>
                        <a:cubicBezTo>
                          <a:pt x="1682252" y="-22525"/>
                          <a:pt x="1652330" y="36211"/>
                          <a:pt x="1652330" y="36211"/>
                        </a:cubicBezTo>
                      </a:path>
                    </a:pathLst>
                  </a:custGeom>
                  <a:ln>
                    <a:solidFill>
                      <a:srgbClr val="DF535A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7" name="Forma libre 166"/>
                  <p:cNvSpPr>
                    <a:spLocks noChangeAspect="1"/>
                  </p:cNvSpPr>
                  <p:nvPr/>
                </p:nvSpPr>
                <p:spPr>
                  <a:xfrm>
                    <a:off x="7004844" y="804444"/>
                    <a:ext cx="576940" cy="110267"/>
                  </a:xfrm>
                  <a:custGeom>
                    <a:avLst/>
                    <a:gdLst>
                      <a:gd name="connsiteX0" fmla="*/ 0 w 1659810"/>
                      <a:gd name="connsiteY0" fmla="*/ 119328 h 266870"/>
                      <a:gd name="connsiteX1" fmla="*/ 239371 w 1659810"/>
                      <a:gd name="connsiteY1" fmla="*/ 32886 h 266870"/>
                      <a:gd name="connsiteX2" fmla="*/ 538586 w 1659810"/>
                      <a:gd name="connsiteY2" fmla="*/ 42860 h 266870"/>
                      <a:gd name="connsiteX3" fmla="*/ 1043927 w 1659810"/>
                      <a:gd name="connsiteY3" fmla="*/ 248991 h 266870"/>
                      <a:gd name="connsiteX4" fmla="*/ 1293273 w 1659810"/>
                      <a:gd name="connsiteY4" fmla="*/ 229043 h 266870"/>
                      <a:gd name="connsiteX5" fmla="*/ 1622409 w 1659810"/>
                      <a:gd name="connsiteY5" fmla="*/ 9614 h 266870"/>
                      <a:gd name="connsiteX6" fmla="*/ 1652330 w 1659810"/>
                      <a:gd name="connsiteY6" fmla="*/ 36211 h 266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59810" h="266870">
                        <a:moveTo>
                          <a:pt x="0" y="119328"/>
                        </a:moveTo>
                        <a:cubicBezTo>
                          <a:pt x="74803" y="82479"/>
                          <a:pt x="149607" y="45631"/>
                          <a:pt x="239371" y="32886"/>
                        </a:cubicBezTo>
                        <a:cubicBezTo>
                          <a:pt x="329135" y="20141"/>
                          <a:pt x="404493" y="6843"/>
                          <a:pt x="538586" y="42860"/>
                        </a:cubicBezTo>
                        <a:cubicBezTo>
                          <a:pt x="672679" y="78877"/>
                          <a:pt x="918146" y="217961"/>
                          <a:pt x="1043927" y="248991"/>
                        </a:cubicBezTo>
                        <a:cubicBezTo>
                          <a:pt x="1169708" y="280021"/>
                          <a:pt x="1196860" y="268939"/>
                          <a:pt x="1293273" y="229043"/>
                        </a:cubicBezTo>
                        <a:cubicBezTo>
                          <a:pt x="1389686" y="189147"/>
                          <a:pt x="1562566" y="41753"/>
                          <a:pt x="1622409" y="9614"/>
                        </a:cubicBezTo>
                        <a:cubicBezTo>
                          <a:pt x="1682252" y="-22525"/>
                          <a:pt x="1652330" y="36211"/>
                          <a:pt x="1652330" y="36211"/>
                        </a:cubicBezTo>
                      </a:path>
                    </a:pathLst>
                  </a:custGeom>
                  <a:ln>
                    <a:solidFill>
                      <a:srgbClr val="DF535A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8" name="Forma libre 167"/>
                  <p:cNvSpPr>
                    <a:spLocks noChangeAspect="1"/>
                  </p:cNvSpPr>
                  <p:nvPr/>
                </p:nvSpPr>
                <p:spPr>
                  <a:xfrm rot="16200000">
                    <a:off x="6792145" y="677518"/>
                    <a:ext cx="685800" cy="92764"/>
                  </a:xfrm>
                  <a:custGeom>
                    <a:avLst/>
                    <a:gdLst>
                      <a:gd name="connsiteX0" fmla="*/ 0 w 1659810"/>
                      <a:gd name="connsiteY0" fmla="*/ 119328 h 266870"/>
                      <a:gd name="connsiteX1" fmla="*/ 239371 w 1659810"/>
                      <a:gd name="connsiteY1" fmla="*/ 32886 h 266870"/>
                      <a:gd name="connsiteX2" fmla="*/ 538586 w 1659810"/>
                      <a:gd name="connsiteY2" fmla="*/ 42860 h 266870"/>
                      <a:gd name="connsiteX3" fmla="*/ 1043927 w 1659810"/>
                      <a:gd name="connsiteY3" fmla="*/ 248991 h 266870"/>
                      <a:gd name="connsiteX4" fmla="*/ 1293273 w 1659810"/>
                      <a:gd name="connsiteY4" fmla="*/ 229043 h 266870"/>
                      <a:gd name="connsiteX5" fmla="*/ 1622409 w 1659810"/>
                      <a:gd name="connsiteY5" fmla="*/ 9614 h 266870"/>
                      <a:gd name="connsiteX6" fmla="*/ 1652330 w 1659810"/>
                      <a:gd name="connsiteY6" fmla="*/ 36211 h 266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59810" h="266870">
                        <a:moveTo>
                          <a:pt x="0" y="119328"/>
                        </a:moveTo>
                        <a:cubicBezTo>
                          <a:pt x="74803" y="82479"/>
                          <a:pt x="149607" y="45631"/>
                          <a:pt x="239371" y="32886"/>
                        </a:cubicBezTo>
                        <a:cubicBezTo>
                          <a:pt x="329135" y="20141"/>
                          <a:pt x="404493" y="6843"/>
                          <a:pt x="538586" y="42860"/>
                        </a:cubicBezTo>
                        <a:cubicBezTo>
                          <a:pt x="672679" y="78877"/>
                          <a:pt x="918146" y="217961"/>
                          <a:pt x="1043927" y="248991"/>
                        </a:cubicBezTo>
                        <a:cubicBezTo>
                          <a:pt x="1169708" y="280021"/>
                          <a:pt x="1196860" y="268939"/>
                          <a:pt x="1293273" y="229043"/>
                        </a:cubicBezTo>
                        <a:cubicBezTo>
                          <a:pt x="1389686" y="189147"/>
                          <a:pt x="1562566" y="41753"/>
                          <a:pt x="1622409" y="9614"/>
                        </a:cubicBezTo>
                        <a:cubicBezTo>
                          <a:pt x="1682252" y="-22525"/>
                          <a:pt x="1652330" y="36211"/>
                          <a:pt x="1652330" y="36211"/>
                        </a:cubicBezTo>
                      </a:path>
                    </a:pathLst>
                  </a:custGeom>
                  <a:ln>
                    <a:solidFill>
                      <a:srgbClr val="DF535A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9" name="Forma libre 168"/>
                  <p:cNvSpPr>
                    <a:spLocks noChangeAspect="1"/>
                  </p:cNvSpPr>
                  <p:nvPr/>
                </p:nvSpPr>
                <p:spPr>
                  <a:xfrm rot="16200000">
                    <a:off x="7078988" y="677518"/>
                    <a:ext cx="685800" cy="92764"/>
                  </a:xfrm>
                  <a:custGeom>
                    <a:avLst/>
                    <a:gdLst>
                      <a:gd name="connsiteX0" fmla="*/ 0 w 1659810"/>
                      <a:gd name="connsiteY0" fmla="*/ 119328 h 266870"/>
                      <a:gd name="connsiteX1" fmla="*/ 239371 w 1659810"/>
                      <a:gd name="connsiteY1" fmla="*/ 32886 h 266870"/>
                      <a:gd name="connsiteX2" fmla="*/ 538586 w 1659810"/>
                      <a:gd name="connsiteY2" fmla="*/ 42860 h 266870"/>
                      <a:gd name="connsiteX3" fmla="*/ 1043927 w 1659810"/>
                      <a:gd name="connsiteY3" fmla="*/ 248991 h 266870"/>
                      <a:gd name="connsiteX4" fmla="*/ 1293273 w 1659810"/>
                      <a:gd name="connsiteY4" fmla="*/ 229043 h 266870"/>
                      <a:gd name="connsiteX5" fmla="*/ 1622409 w 1659810"/>
                      <a:gd name="connsiteY5" fmla="*/ 9614 h 266870"/>
                      <a:gd name="connsiteX6" fmla="*/ 1652330 w 1659810"/>
                      <a:gd name="connsiteY6" fmla="*/ 36211 h 266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59810" h="266870">
                        <a:moveTo>
                          <a:pt x="0" y="119328"/>
                        </a:moveTo>
                        <a:cubicBezTo>
                          <a:pt x="74803" y="82479"/>
                          <a:pt x="149607" y="45631"/>
                          <a:pt x="239371" y="32886"/>
                        </a:cubicBezTo>
                        <a:cubicBezTo>
                          <a:pt x="329135" y="20141"/>
                          <a:pt x="404493" y="6843"/>
                          <a:pt x="538586" y="42860"/>
                        </a:cubicBezTo>
                        <a:cubicBezTo>
                          <a:pt x="672679" y="78877"/>
                          <a:pt x="918146" y="217961"/>
                          <a:pt x="1043927" y="248991"/>
                        </a:cubicBezTo>
                        <a:cubicBezTo>
                          <a:pt x="1169708" y="280021"/>
                          <a:pt x="1196860" y="268939"/>
                          <a:pt x="1293273" y="229043"/>
                        </a:cubicBezTo>
                        <a:cubicBezTo>
                          <a:pt x="1389686" y="189147"/>
                          <a:pt x="1562566" y="41753"/>
                          <a:pt x="1622409" y="9614"/>
                        </a:cubicBezTo>
                        <a:cubicBezTo>
                          <a:pt x="1682252" y="-22525"/>
                          <a:pt x="1652330" y="36211"/>
                          <a:pt x="1652330" y="36211"/>
                        </a:cubicBezTo>
                      </a:path>
                    </a:pathLst>
                  </a:custGeom>
                  <a:ln>
                    <a:solidFill>
                      <a:srgbClr val="DF535A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sp>
              <p:nvSpPr>
                <p:cNvPr id="162" name="Elipse 161"/>
                <p:cNvSpPr/>
                <p:nvPr/>
              </p:nvSpPr>
              <p:spPr>
                <a:xfrm>
                  <a:off x="7155577" y="518483"/>
                  <a:ext cx="44607" cy="47625"/>
                </a:xfrm>
                <a:prstGeom prst="ellipse">
                  <a:avLst/>
                </a:prstGeom>
                <a:solidFill>
                  <a:srgbClr val="FFFFFF"/>
                </a:solidFill>
                <a:ln w="9525" cmpd="sng">
                  <a:solidFill>
                    <a:srgbClr val="DF535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63" name="Elipse 162"/>
                <p:cNvSpPr/>
                <p:nvPr/>
              </p:nvSpPr>
              <p:spPr>
                <a:xfrm>
                  <a:off x="7449344" y="584200"/>
                  <a:ext cx="44607" cy="47625"/>
                </a:xfrm>
                <a:prstGeom prst="ellipse">
                  <a:avLst/>
                </a:prstGeom>
                <a:solidFill>
                  <a:srgbClr val="FFFFFF"/>
                </a:solidFill>
                <a:ln w="9525" cmpd="sng">
                  <a:solidFill>
                    <a:srgbClr val="DF535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64" name="Elipse 163"/>
                <p:cNvSpPr/>
                <p:nvPr/>
              </p:nvSpPr>
              <p:spPr>
                <a:xfrm>
                  <a:off x="7360287" y="882650"/>
                  <a:ext cx="44607" cy="47625"/>
                </a:xfrm>
                <a:prstGeom prst="ellipse">
                  <a:avLst/>
                </a:prstGeom>
                <a:solidFill>
                  <a:srgbClr val="FFFFFF"/>
                </a:solidFill>
                <a:ln w="9525" cmpd="sng">
                  <a:solidFill>
                    <a:srgbClr val="DF535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65" name="Elipse 164"/>
                <p:cNvSpPr/>
                <p:nvPr/>
              </p:nvSpPr>
              <p:spPr>
                <a:xfrm>
                  <a:off x="7087394" y="787400"/>
                  <a:ext cx="44607" cy="47625"/>
                </a:xfrm>
                <a:prstGeom prst="ellipse">
                  <a:avLst/>
                </a:prstGeom>
                <a:solidFill>
                  <a:srgbClr val="FFFFFF"/>
                </a:solidFill>
                <a:ln w="9525" cmpd="sng">
                  <a:solidFill>
                    <a:srgbClr val="DF535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159" name="Forma libre 158"/>
              <p:cNvSpPr>
                <a:spLocks noChangeAspect="1"/>
              </p:cNvSpPr>
              <p:nvPr/>
            </p:nvSpPr>
            <p:spPr>
              <a:xfrm rot="868311">
                <a:off x="8261488" y="656337"/>
                <a:ext cx="556299" cy="59908"/>
              </a:xfrm>
              <a:custGeom>
                <a:avLst/>
                <a:gdLst>
                  <a:gd name="connsiteX0" fmla="*/ 0 w 1659810"/>
                  <a:gd name="connsiteY0" fmla="*/ 119328 h 266870"/>
                  <a:gd name="connsiteX1" fmla="*/ 239371 w 1659810"/>
                  <a:gd name="connsiteY1" fmla="*/ 32886 h 266870"/>
                  <a:gd name="connsiteX2" fmla="*/ 538586 w 1659810"/>
                  <a:gd name="connsiteY2" fmla="*/ 42860 h 266870"/>
                  <a:gd name="connsiteX3" fmla="*/ 1043927 w 1659810"/>
                  <a:gd name="connsiteY3" fmla="*/ 248991 h 266870"/>
                  <a:gd name="connsiteX4" fmla="*/ 1293273 w 1659810"/>
                  <a:gd name="connsiteY4" fmla="*/ 229043 h 266870"/>
                  <a:gd name="connsiteX5" fmla="*/ 1622409 w 1659810"/>
                  <a:gd name="connsiteY5" fmla="*/ 9614 h 266870"/>
                  <a:gd name="connsiteX6" fmla="*/ 1652330 w 1659810"/>
                  <a:gd name="connsiteY6" fmla="*/ 36211 h 266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59810" h="266870">
                    <a:moveTo>
                      <a:pt x="0" y="119328"/>
                    </a:moveTo>
                    <a:cubicBezTo>
                      <a:pt x="74803" y="82479"/>
                      <a:pt x="149607" y="45631"/>
                      <a:pt x="239371" y="32886"/>
                    </a:cubicBezTo>
                    <a:cubicBezTo>
                      <a:pt x="329135" y="20141"/>
                      <a:pt x="404493" y="6843"/>
                      <a:pt x="538586" y="42860"/>
                    </a:cubicBezTo>
                    <a:cubicBezTo>
                      <a:pt x="672679" y="78877"/>
                      <a:pt x="918146" y="217961"/>
                      <a:pt x="1043927" y="248991"/>
                    </a:cubicBezTo>
                    <a:cubicBezTo>
                      <a:pt x="1169708" y="280021"/>
                      <a:pt x="1196860" y="268939"/>
                      <a:pt x="1293273" y="229043"/>
                    </a:cubicBezTo>
                    <a:cubicBezTo>
                      <a:pt x="1389686" y="189147"/>
                      <a:pt x="1562566" y="41753"/>
                      <a:pt x="1622409" y="9614"/>
                    </a:cubicBezTo>
                    <a:cubicBezTo>
                      <a:pt x="1682252" y="-22525"/>
                      <a:pt x="1652330" y="36211"/>
                      <a:pt x="1652330" y="36211"/>
                    </a:cubicBezTo>
                  </a:path>
                </a:pathLst>
              </a:custGeom>
              <a:ln>
                <a:solidFill>
                  <a:srgbClr val="4A7EB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0" name="Elipse 159"/>
              <p:cNvSpPr/>
              <p:nvPr/>
            </p:nvSpPr>
            <p:spPr>
              <a:xfrm>
                <a:off x="8534517" y="671162"/>
                <a:ext cx="44607" cy="47625"/>
              </a:xfrm>
              <a:prstGeom prst="ellipse">
                <a:avLst/>
              </a:prstGeom>
              <a:solidFill>
                <a:srgbClr val="FFFFFF"/>
              </a:solidFill>
              <a:ln w="9525" cmpd="sng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sp>
          <p:nvSpPr>
            <p:cNvPr id="170" name="Elipse 169"/>
            <p:cNvSpPr/>
            <p:nvPr/>
          </p:nvSpPr>
          <p:spPr>
            <a:xfrm>
              <a:off x="7928632" y="1004032"/>
              <a:ext cx="912800" cy="912800"/>
            </a:xfrm>
            <a:prstGeom prst="ellipse">
              <a:avLst/>
            </a:prstGeom>
            <a:noFill/>
            <a:ln w="28575" cmpd="sng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71" name="Agrupar 170"/>
            <p:cNvGrpSpPr/>
            <p:nvPr/>
          </p:nvGrpSpPr>
          <p:grpSpPr>
            <a:xfrm>
              <a:off x="7401172" y="1460432"/>
              <a:ext cx="1306585" cy="1000667"/>
              <a:chOff x="8744834" y="557028"/>
              <a:chExt cx="1593911" cy="1343429"/>
            </a:xfrm>
          </p:grpSpPr>
          <p:cxnSp>
            <p:nvCxnSpPr>
              <p:cNvPr id="172" name="Conector recto 171"/>
              <p:cNvCxnSpPr>
                <a:stCxn id="170" idx="2"/>
                <a:endCxn id="174" idx="2"/>
              </p:cNvCxnSpPr>
              <p:nvPr/>
            </p:nvCxnSpPr>
            <p:spPr>
              <a:xfrm flipH="1">
                <a:off x="8744834" y="557028"/>
                <a:ext cx="643453" cy="128764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Conector recto 172"/>
              <p:cNvCxnSpPr>
                <a:stCxn id="170" idx="5"/>
                <a:endCxn id="174" idx="6"/>
              </p:cNvCxnSpPr>
              <p:nvPr/>
            </p:nvCxnSpPr>
            <p:spPr>
              <a:xfrm flipH="1">
                <a:off x="8846257" y="990296"/>
                <a:ext cx="1492488" cy="854379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Elipse 173"/>
              <p:cNvSpPr/>
              <p:nvPr/>
            </p:nvSpPr>
            <p:spPr>
              <a:xfrm>
                <a:off x="8744834" y="1788893"/>
                <a:ext cx="101423" cy="111564"/>
              </a:xfrm>
              <a:prstGeom prst="ellipse">
                <a:avLst/>
              </a:prstGeom>
              <a:noFill/>
              <a:ln w="28575" cmpd="sng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75" name="Text Box 5"/>
            <p:cNvSpPr txBox="1">
              <a:spLocks noChangeArrowheads="1"/>
            </p:cNvSpPr>
            <p:nvPr/>
          </p:nvSpPr>
          <p:spPr bwMode="auto">
            <a:xfrm>
              <a:off x="6110415" y="1631953"/>
              <a:ext cx="1752600" cy="36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3" rIns="91426" bIns="45713"/>
            <a:lstStyle/>
            <a:p>
              <a:pPr algn="ctr">
                <a:defRPr/>
              </a:pPr>
              <a:r>
                <a:rPr lang="de-DE" sz="1200" b="1" dirty="0" err="1" smtClean="0">
                  <a:ea typeface="Times New Roman" pitchFamily="18" charset="0"/>
                  <a:cs typeface="Arial" pitchFamily="34" charset="0"/>
                </a:rPr>
                <a:t>Conducting</a:t>
              </a:r>
              <a:r>
                <a:rPr lang="de-DE" sz="1200" b="1" dirty="0" smtClean="0">
                  <a:ea typeface="Times New Roman" pitchFamily="18" charset="0"/>
                  <a:cs typeface="Arial" pitchFamily="34" charset="0"/>
                </a:rPr>
                <a:t> </a:t>
              </a:r>
            </a:p>
            <a:p>
              <a:pPr algn="ctr">
                <a:defRPr/>
              </a:pPr>
              <a:r>
                <a:rPr lang="de-DE" sz="1200" b="1" dirty="0" smtClean="0">
                  <a:ea typeface="Times New Roman" pitchFamily="18" charset="0"/>
                  <a:cs typeface="Arial" pitchFamily="34" charset="0"/>
                </a:rPr>
                <a:t>IPN Patterns</a:t>
              </a:r>
              <a:endParaRPr lang="de-DE" sz="1200" b="1" dirty="0"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76" name="AutoShape 2"/>
            <p:cNvCxnSpPr>
              <a:cxnSpLocks noChangeShapeType="1"/>
            </p:cNvCxnSpPr>
            <p:nvPr/>
          </p:nvCxnSpPr>
          <p:spPr bwMode="auto">
            <a:xfrm>
              <a:off x="6988971" y="2074153"/>
              <a:ext cx="635" cy="3960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9" name="471 Elipse"/>
            <p:cNvSpPr>
              <a:spLocks noChangeAspect="1"/>
            </p:cNvSpPr>
            <p:nvPr/>
          </p:nvSpPr>
          <p:spPr>
            <a:xfrm>
              <a:off x="6476581" y="2550170"/>
              <a:ext cx="101530" cy="107711"/>
            </a:xfrm>
            <a:prstGeom prst="ellipse">
              <a:avLst/>
            </a:prstGeom>
            <a:solidFill>
              <a:srgbClr val="FFCD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133350"/>
              <a:bevelB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/>
            </a:p>
          </p:txBody>
        </p:sp>
        <p:sp>
          <p:nvSpPr>
            <p:cNvPr id="180" name="484 Elipse"/>
            <p:cNvSpPr>
              <a:spLocks noChangeAspect="1"/>
            </p:cNvSpPr>
            <p:nvPr/>
          </p:nvSpPr>
          <p:spPr>
            <a:xfrm>
              <a:off x="6104024" y="2550170"/>
              <a:ext cx="101530" cy="107711"/>
            </a:xfrm>
            <a:prstGeom prst="ellipse">
              <a:avLst/>
            </a:prstGeom>
            <a:solidFill>
              <a:srgbClr val="FFCD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133350"/>
              <a:bevelB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/>
            </a:p>
          </p:txBody>
        </p:sp>
        <p:sp>
          <p:nvSpPr>
            <p:cNvPr id="181" name="Rectangle 25"/>
            <p:cNvSpPr>
              <a:spLocks noChangeArrowheads="1"/>
            </p:cNvSpPr>
            <p:nvPr/>
          </p:nvSpPr>
          <p:spPr bwMode="auto">
            <a:xfrm>
              <a:off x="6302964" y="2779253"/>
              <a:ext cx="415636" cy="180000"/>
            </a:xfrm>
            <a:prstGeom prst="rect">
              <a:avLst/>
            </a:prstGeom>
            <a:solidFill>
              <a:srgbClr val="007AD6"/>
            </a:solidFill>
            <a:ln w="9525">
              <a:noFill/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381000" prstMaterial="legacyMatte">
              <a:bevelT w="13500" h="13500" prst="angle"/>
              <a:bevelB w="13500" h="13500" prst="angle"/>
              <a:extrusionClr>
                <a:srgbClr val="007AD6"/>
              </a:extrusionClr>
              <a:contourClr>
                <a:srgbClr val="007AD6"/>
              </a:contourClr>
            </a:sp3d>
          </p:spPr>
          <p:txBody>
            <a:bodyPr lIns="91426" tIns="45713" rIns="91426" bIns="45713">
              <a:flatTx/>
            </a:bodyPr>
            <a:lstStyle/>
            <a:p>
              <a:endParaRPr lang="es-ES" dirty="0"/>
            </a:p>
          </p:txBody>
        </p:sp>
        <p:sp>
          <p:nvSpPr>
            <p:cNvPr id="182" name="471 Elipse"/>
            <p:cNvSpPr>
              <a:spLocks noChangeAspect="1"/>
            </p:cNvSpPr>
            <p:nvPr/>
          </p:nvSpPr>
          <p:spPr>
            <a:xfrm>
              <a:off x="7221694" y="2550170"/>
              <a:ext cx="101530" cy="107711"/>
            </a:xfrm>
            <a:prstGeom prst="ellipse">
              <a:avLst/>
            </a:prstGeom>
            <a:solidFill>
              <a:srgbClr val="FFCD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133350"/>
              <a:bevelB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/>
            </a:p>
          </p:txBody>
        </p:sp>
        <p:sp>
          <p:nvSpPr>
            <p:cNvPr id="183" name="484 Elipse"/>
            <p:cNvSpPr>
              <a:spLocks noChangeAspect="1"/>
            </p:cNvSpPr>
            <p:nvPr/>
          </p:nvSpPr>
          <p:spPr>
            <a:xfrm>
              <a:off x="6849138" y="2550170"/>
              <a:ext cx="101530" cy="107711"/>
            </a:xfrm>
            <a:prstGeom prst="ellipse">
              <a:avLst/>
            </a:prstGeom>
            <a:solidFill>
              <a:srgbClr val="FFCD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133350"/>
              <a:bevelB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/>
            </a:p>
          </p:txBody>
        </p:sp>
        <p:sp>
          <p:nvSpPr>
            <p:cNvPr id="184" name="471 Elipse"/>
            <p:cNvSpPr>
              <a:spLocks noChangeAspect="1"/>
            </p:cNvSpPr>
            <p:nvPr/>
          </p:nvSpPr>
          <p:spPr>
            <a:xfrm>
              <a:off x="6332624" y="2819642"/>
              <a:ext cx="101530" cy="107711"/>
            </a:xfrm>
            <a:prstGeom prst="ellipse">
              <a:avLst/>
            </a:prstGeom>
            <a:solidFill>
              <a:srgbClr val="FFCD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133350"/>
              <a:bevelB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/>
            </a:p>
          </p:txBody>
        </p:sp>
        <p:sp>
          <p:nvSpPr>
            <p:cNvPr id="185" name="484 Elipse"/>
            <p:cNvSpPr>
              <a:spLocks noChangeAspect="1"/>
            </p:cNvSpPr>
            <p:nvPr/>
          </p:nvSpPr>
          <p:spPr>
            <a:xfrm>
              <a:off x="6561224" y="2819642"/>
              <a:ext cx="101530" cy="107711"/>
            </a:xfrm>
            <a:prstGeom prst="ellipse">
              <a:avLst/>
            </a:prstGeom>
            <a:solidFill>
              <a:srgbClr val="FFCD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133350"/>
              <a:bevelB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/>
            </a:p>
          </p:txBody>
        </p:sp>
        <p:sp>
          <p:nvSpPr>
            <p:cNvPr id="186" name="449 Circular"/>
            <p:cNvSpPr>
              <a:spLocks/>
            </p:cNvSpPr>
            <p:nvPr/>
          </p:nvSpPr>
          <p:spPr>
            <a:xfrm>
              <a:off x="6129511" y="2393953"/>
              <a:ext cx="126913" cy="134639"/>
            </a:xfrm>
            <a:prstGeom prst="pie">
              <a:avLst>
                <a:gd name="adj1" fmla="val 10877904"/>
                <a:gd name="adj2" fmla="val 152606"/>
              </a:avLst>
            </a:prstGeom>
            <a:solidFill>
              <a:srgbClr val="FFCD2D"/>
            </a:solidFill>
            <a:ln>
              <a:noFill/>
            </a:ln>
            <a:scene3d>
              <a:camera prst="orthographicFront">
                <a:rot lat="5400000" lon="10800000" rev="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187" name="452 Circular"/>
            <p:cNvSpPr>
              <a:spLocks/>
            </p:cNvSpPr>
            <p:nvPr/>
          </p:nvSpPr>
          <p:spPr>
            <a:xfrm>
              <a:off x="7247024" y="2335514"/>
              <a:ext cx="126913" cy="134639"/>
            </a:xfrm>
            <a:prstGeom prst="pie">
              <a:avLst>
                <a:gd name="adj1" fmla="val 10877904"/>
                <a:gd name="adj2" fmla="val 152606"/>
              </a:avLst>
            </a:prstGeom>
            <a:solidFill>
              <a:srgbClr val="FFCD2D"/>
            </a:solidFill>
            <a:ln>
              <a:noFill/>
            </a:ln>
            <a:scene3d>
              <a:camera prst="orthographicFront">
                <a:rot lat="5400000" lon="10800000" rev="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188" name="453 Circular"/>
            <p:cNvSpPr>
              <a:spLocks/>
            </p:cNvSpPr>
            <p:nvPr/>
          </p:nvSpPr>
          <p:spPr>
            <a:xfrm>
              <a:off x="6739111" y="2383440"/>
              <a:ext cx="126913" cy="162913"/>
            </a:xfrm>
            <a:prstGeom prst="pie">
              <a:avLst>
                <a:gd name="adj1" fmla="val 10877904"/>
                <a:gd name="adj2" fmla="val 152606"/>
              </a:avLst>
            </a:prstGeom>
            <a:solidFill>
              <a:srgbClr val="FFCD2D"/>
            </a:solidFill>
            <a:ln>
              <a:noFill/>
            </a:ln>
            <a:scene3d>
              <a:camera prst="orthographicFront">
                <a:rot lat="5400000" lon="10800000" rev="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89" name="486 Circular"/>
            <p:cNvSpPr>
              <a:spLocks/>
            </p:cNvSpPr>
            <p:nvPr/>
          </p:nvSpPr>
          <p:spPr>
            <a:xfrm>
              <a:off x="6434311" y="2335514"/>
              <a:ext cx="126913" cy="134639"/>
            </a:xfrm>
            <a:prstGeom prst="pie">
              <a:avLst>
                <a:gd name="adj1" fmla="val 10877904"/>
                <a:gd name="adj2" fmla="val 152606"/>
              </a:avLst>
            </a:prstGeom>
            <a:solidFill>
              <a:srgbClr val="FFCD2D"/>
            </a:solidFill>
            <a:ln>
              <a:noFill/>
            </a:ln>
            <a:scene3d>
              <a:camera prst="orthographicFront">
                <a:rot lat="5400000" lon="10800000" rev="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190" name="487 Circular"/>
            <p:cNvSpPr>
              <a:spLocks/>
            </p:cNvSpPr>
            <p:nvPr/>
          </p:nvSpPr>
          <p:spPr>
            <a:xfrm>
              <a:off x="7043911" y="2317753"/>
              <a:ext cx="126913" cy="134639"/>
            </a:xfrm>
            <a:prstGeom prst="pie">
              <a:avLst>
                <a:gd name="adj1" fmla="val 10877904"/>
                <a:gd name="adj2" fmla="val 152606"/>
              </a:avLst>
            </a:prstGeom>
            <a:solidFill>
              <a:srgbClr val="FFCD2D"/>
            </a:solidFill>
            <a:ln>
              <a:noFill/>
            </a:ln>
            <a:scene3d>
              <a:camera prst="orthographicFront">
                <a:rot lat="5400000" lon="10800000" rev="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91" name="470 Circular"/>
            <p:cNvSpPr>
              <a:spLocks/>
            </p:cNvSpPr>
            <p:nvPr/>
          </p:nvSpPr>
          <p:spPr>
            <a:xfrm rot="5400000">
              <a:off x="7508882" y="2474568"/>
              <a:ext cx="134639" cy="126913"/>
            </a:xfrm>
            <a:prstGeom prst="pie">
              <a:avLst>
                <a:gd name="adj1" fmla="val 10877904"/>
                <a:gd name="adj2" fmla="val 152606"/>
              </a:avLst>
            </a:prstGeom>
            <a:solidFill>
              <a:srgbClr val="FFCD2D"/>
            </a:solidFill>
            <a:ln>
              <a:noFill/>
            </a:ln>
            <a:scene3d>
              <a:camera prst="orthographicFront">
                <a:rot lat="5400000" lon="10800000" rev="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92" name="472 Circular"/>
            <p:cNvSpPr>
              <a:spLocks/>
            </p:cNvSpPr>
            <p:nvPr/>
          </p:nvSpPr>
          <p:spPr>
            <a:xfrm rot="5400000">
              <a:off x="6785961" y="2720377"/>
              <a:ext cx="134639" cy="126913"/>
            </a:xfrm>
            <a:prstGeom prst="pie">
              <a:avLst>
                <a:gd name="adj1" fmla="val 10877904"/>
                <a:gd name="adj2" fmla="val 152606"/>
              </a:avLst>
            </a:prstGeom>
            <a:solidFill>
              <a:srgbClr val="FFCD2D"/>
            </a:solidFill>
            <a:ln>
              <a:noFill/>
            </a:ln>
            <a:scene3d>
              <a:camera prst="orthographicFront">
                <a:rot lat="5400000" lon="10800000" rev="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93" name="486 Circular"/>
            <p:cNvSpPr>
              <a:spLocks/>
            </p:cNvSpPr>
            <p:nvPr/>
          </p:nvSpPr>
          <p:spPr>
            <a:xfrm>
              <a:off x="6586711" y="2564114"/>
              <a:ext cx="126913" cy="134639"/>
            </a:xfrm>
            <a:prstGeom prst="pie">
              <a:avLst>
                <a:gd name="adj1" fmla="val 10877904"/>
                <a:gd name="adj2" fmla="val 152606"/>
              </a:avLst>
            </a:prstGeom>
            <a:solidFill>
              <a:srgbClr val="FFCD2D"/>
            </a:solidFill>
            <a:ln>
              <a:noFill/>
            </a:ln>
            <a:scene3d>
              <a:camera prst="orthographicFront">
                <a:rot lat="5400000" lon="10800000" rev="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194" name="486 Circular"/>
            <p:cNvSpPr>
              <a:spLocks/>
            </p:cNvSpPr>
            <p:nvPr/>
          </p:nvSpPr>
          <p:spPr>
            <a:xfrm>
              <a:off x="6408824" y="2622553"/>
              <a:ext cx="126913" cy="134639"/>
            </a:xfrm>
            <a:prstGeom prst="pie">
              <a:avLst>
                <a:gd name="adj1" fmla="val 10877904"/>
                <a:gd name="adj2" fmla="val 152606"/>
              </a:avLst>
            </a:prstGeom>
            <a:solidFill>
              <a:srgbClr val="FFCD2D"/>
            </a:solidFill>
            <a:ln>
              <a:noFill/>
            </a:ln>
            <a:scene3d>
              <a:camera prst="orthographicFront">
                <a:rot lat="5400000" lon="10800000" rev="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cxnSp>
          <p:nvCxnSpPr>
            <p:cNvPr id="208" name="Conector recto 207"/>
            <p:cNvCxnSpPr>
              <a:stCxn id="201" idx="4"/>
              <a:endCxn id="178" idx="6"/>
            </p:cNvCxnSpPr>
            <p:nvPr/>
          </p:nvCxnSpPr>
          <p:spPr>
            <a:xfrm flipH="1">
              <a:off x="3370795" y="1826789"/>
              <a:ext cx="964804" cy="46278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ector recto 208"/>
            <p:cNvCxnSpPr>
              <a:stCxn id="201" idx="1"/>
              <a:endCxn id="178" idx="1"/>
            </p:cNvCxnSpPr>
            <p:nvPr/>
          </p:nvCxnSpPr>
          <p:spPr>
            <a:xfrm flipH="1">
              <a:off x="3307439" y="1168277"/>
              <a:ext cx="501333" cy="109165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0" name="CuadroTexto 209"/>
          <p:cNvSpPr txBox="1"/>
          <p:nvPr/>
        </p:nvSpPr>
        <p:spPr>
          <a:xfrm>
            <a:off x="28741" y="3637896"/>
            <a:ext cx="780457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b="1" dirty="0"/>
              <a:t>I</a:t>
            </a:r>
            <a:r>
              <a:rPr lang="en-GB" b="1" dirty="0" smtClean="0"/>
              <a:t>n-situ </a:t>
            </a:r>
            <a:r>
              <a:rPr lang="en-GB" dirty="0" smtClean="0"/>
              <a:t>synthesis of conducting polymer into the </a:t>
            </a:r>
            <a:r>
              <a:rPr lang="en-GB" dirty="0" err="1" smtClean="0"/>
              <a:t>patternable</a:t>
            </a:r>
            <a:r>
              <a:rPr lang="en-GB" dirty="0" smtClean="0"/>
              <a:t> host matrix</a:t>
            </a:r>
          </a:p>
          <a:p>
            <a:pPr marL="285750" indent="-285750">
              <a:buFont typeface="Arial"/>
              <a:buChar char="•"/>
            </a:pPr>
            <a:r>
              <a:rPr lang="es-ES" dirty="0" err="1" smtClean="0"/>
              <a:t>Possibility</a:t>
            </a:r>
            <a:r>
              <a:rPr lang="es-ES" dirty="0"/>
              <a:t> </a:t>
            </a:r>
            <a:r>
              <a:rPr lang="es-ES" dirty="0" smtClean="0"/>
              <a:t>of in-situ </a:t>
            </a:r>
            <a:r>
              <a:rPr lang="es-ES" dirty="0" err="1" smtClean="0"/>
              <a:t>synthesis</a:t>
            </a:r>
            <a:r>
              <a:rPr lang="es-ES" dirty="0" smtClean="0"/>
              <a:t> of Au </a:t>
            </a:r>
            <a:r>
              <a:rPr lang="es-ES" dirty="0" err="1" smtClean="0"/>
              <a:t>NPs</a:t>
            </a:r>
            <a:r>
              <a:rPr lang="es-ES" dirty="0" smtClean="0"/>
              <a:t> </a:t>
            </a:r>
            <a:r>
              <a:rPr lang="es-ES" dirty="0" err="1" smtClean="0"/>
              <a:t>into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PCP</a:t>
            </a:r>
          </a:p>
          <a:p>
            <a:pPr marL="285750" indent="-285750">
              <a:buFont typeface="Arial"/>
              <a:buChar char="•"/>
            </a:pPr>
            <a:r>
              <a:rPr lang="es-ES" dirty="0" err="1" smtClean="0"/>
              <a:t>Possibility</a:t>
            </a:r>
            <a:r>
              <a:rPr lang="es-ES" dirty="0" smtClean="0"/>
              <a:t> of </a:t>
            </a:r>
            <a:r>
              <a:rPr lang="es-ES" dirty="0" err="1" smtClean="0"/>
              <a:t>easy</a:t>
            </a:r>
            <a:r>
              <a:rPr lang="es-ES" dirty="0" smtClean="0"/>
              <a:t> </a:t>
            </a:r>
            <a:r>
              <a:rPr lang="es-ES" dirty="0" err="1" smtClean="0"/>
              <a:t>incorporation</a:t>
            </a:r>
            <a:r>
              <a:rPr lang="es-ES" dirty="0" smtClean="0"/>
              <a:t> of </a:t>
            </a:r>
            <a:r>
              <a:rPr lang="es-ES" dirty="0" err="1" smtClean="0"/>
              <a:t>QDs</a:t>
            </a:r>
            <a:r>
              <a:rPr lang="es-ES" dirty="0" smtClean="0"/>
              <a:t> </a:t>
            </a:r>
            <a:r>
              <a:rPr lang="es-ES" dirty="0" err="1" smtClean="0"/>
              <a:t>into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smtClean="0"/>
              <a:t> top of </a:t>
            </a:r>
            <a:r>
              <a:rPr lang="es-ES" dirty="0" err="1" smtClean="0"/>
              <a:t>the</a:t>
            </a:r>
            <a:r>
              <a:rPr lang="es-ES" dirty="0" smtClean="0"/>
              <a:t> PCP</a:t>
            </a:r>
            <a:endParaRPr lang="es-ES" dirty="0"/>
          </a:p>
        </p:txBody>
      </p:sp>
      <p:pic>
        <p:nvPicPr>
          <p:cNvPr id="707616" name="Picture 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77336" y="3140968"/>
            <a:ext cx="1660525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7617" name="Picture 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33320" y="5013176"/>
            <a:ext cx="1836737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24782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931097" y="836712"/>
            <a:ext cx="6342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Quantum 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Dots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polymers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optical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gain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planar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waveguides</a:t>
            </a:r>
            <a:endParaRPr lang="es-E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isaac\trabajo\Valencia\publicaciones\PMMA_CdSe\enviado\Suarez_Figure2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96" y="1538790"/>
            <a:ext cx="1794199" cy="1242138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506" y="4249346"/>
            <a:ext cx="5070563" cy="220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7666" y="3789040"/>
            <a:ext cx="3879880" cy="276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CuadroTexto"/>
          <p:cNvSpPr txBox="1"/>
          <p:nvPr/>
        </p:nvSpPr>
        <p:spPr>
          <a:xfrm>
            <a:off x="116463" y="6536378"/>
            <a:ext cx="8861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smtClean="0">
                <a:latin typeface="Arial" pitchFamily="34" charset="0"/>
                <a:cs typeface="Arial" pitchFamily="34" charset="0"/>
              </a:rPr>
              <a:t>I. Suárez et al., “Photoluminiscence wave-guiding in CdSe and CdTe nanocomposite films”, Nanotechnology, 22, 435202 (2011)</a:t>
            </a:r>
            <a:endParaRPr lang="es-E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432720" y="2062589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Dispersion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CdSe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CdTe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in a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PMMA film</a:t>
            </a:r>
            <a:endParaRPr lang="es-E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50489" y="2852936"/>
            <a:ext cx="5382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Optimal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conditions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waveguiding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depends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NQD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concentration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350489" y="3430742"/>
            <a:ext cx="585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mtClean="0">
                <a:latin typeface="Times New Roman" pitchFamily="18" charset="0"/>
                <a:cs typeface="Times New Roman" pitchFamily="18" charset="0"/>
              </a:rPr>
              <a:t> NQD’s PL can be coupled to the waveguide modes.</a:t>
            </a:r>
          </a:p>
          <a:p>
            <a:endParaRPr lang="es-E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50489" y="3718774"/>
            <a:ext cx="585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mtClean="0">
                <a:latin typeface="Times New Roman" pitchFamily="18" charset="0"/>
                <a:cs typeface="Times New Roman" pitchFamily="18" charset="0"/>
              </a:rPr>
              <a:t> It is possible to obtain multi-colour emission.</a:t>
            </a:r>
          </a:p>
          <a:p>
            <a:endParaRPr lang="es-E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5" name="Picture 11" descr="D:\isaac\trabajo\Valencia\proyecto\navolchi\CdSe.T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7138" y="1268760"/>
            <a:ext cx="2020409" cy="1440000"/>
          </a:xfrm>
          <a:prstGeom prst="rect">
            <a:avLst/>
          </a:prstGeom>
          <a:noFill/>
        </p:spPr>
      </p:pic>
      <p:pic>
        <p:nvPicPr>
          <p:cNvPr id="1036" name="Picture 12" descr="D:\isaac\trabajo\Valencia\proyecto\navolchi\Graph2.T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2939" y="1268920"/>
            <a:ext cx="2020408" cy="1440000"/>
          </a:xfrm>
          <a:prstGeom prst="rect">
            <a:avLst/>
          </a:prstGeom>
          <a:noFill/>
        </p:spPr>
      </p:pic>
      <p:grpSp>
        <p:nvGrpSpPr>
          <p:cNvPr id="21" name="1 Grupo"/>
          <p:cNvGrpSpPr/>
          <p:nvPr/>
        </p:nvGrpSpPr>
        <p:grpSpPr>
          <a:xfrm>
            <a:off x="0" y="0"/>
            <a:ext cx="9906000" cy="880244"/>
            <a:chOff x="0" y="0"/>
            <a:chExt cx="9906000" cy="880244"/>
          </a:xfrm>
        </p:grpSpPr>
        <p:sp>
          <p:nvSpPr>
            <p:cNvPr id="22" name="28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23" name="32 Imagen" descr="ICMUV_v4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1 Título"/>
            <p:cNvSpPr txBox="1">
              <a:spLocks/>
            </p:cNvSpPr>
            <p:nvPr/>
          </p:nvSpPr>
          <p:spPr bwMode="auto">
            <a:xfrm>
              <a:off x="4232920" y="193653"/>
              <a:ext cx="3888432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2600" b="1" dirty="0" err="1" smtClean="0">
                  <a:solidFill>
                    <a:schemeClr val="bg1"/>
                  </a:solidFill>
                </a:rPr>
                <a:t>Workplan</a:t>
              </a:r>
              <a:endParaRPr lang="en-GB" sz="2600" b="1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73318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89104" y="2852936"/>
            <a:ext cx="188277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318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61312" y="2852936"/>
            <a:ext cx="19431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318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72880" y="4077072"/>
            <a:ext cx="180657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21158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2864768" y="1846565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Ligand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change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CdSe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disperse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QDs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in SU-8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resist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88" y="1826960"/>
            <a:ext cx="2026730" cy="13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22 CuadroTexto"/>
          <p:cNvSpPr txBox="1"/>
          <p:nvPr/>
        </p:nvSpPr>
        <p:spPr>
          <a:xfrm>
            <a:off x="2576736" y="2494637"/>
            <a:ext cx="293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Stripe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patterns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of 4,6, 8, 10 and 20 µm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6736" y="3141208"/>
            <a:ext cx="2756926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328" y="3501008"/>
            <a:ext cx="1132679" cy="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4835" y="3815328"/>
            <a:ext cx="87675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9354" y="4139812"/>
            <a:ext cx="685285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5371" y="4715852"/>
            <a:ext cx="3588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7362" y="4427820"/>
            <a:ext cx="50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50 CuadroTexto"/>
          <p:cNvSpPr txBox="1"/>
          <p:nvPr/>
        </p:nvSpPr>
        <p:spPr>
          <a:xfrm>
            <a:off x="6379418" y="3440896"/>
            <a:ext cx="847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20 µm</a:t>
            </a:r>
            <a:endParaRPr lang="es-ES"/>
          </a:p>
        </p:txBody>
      </p:sp>
      <p:sp>
        <p:nvSpPr>
          <p:cNvPr id="52" name="51 CuadroTexto"/>
          <p:cNvSpPr txBox="1"/>
          <p:nvPr/>
        </p:nvSpPr>
        <p:spPr>
          <a:xfrm>
            <a:off x="6373666" y="3768700"/>
            <a:ext cx="847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10 µm</a:t>
            </a:r>
            <a:endParaRPr lang="es-ES"/>
          </a:p>
        </p:txBody>
      </p:sp>
      <p:sp>
        <p:nvSpPr>
          <p:cNvPr id="53" name="52 CuadroTexto"/>
          <p:cNvSpPr txBox="1"/>
          <p:nvPr/>
        </p:nvSpPr>
        <p:spPr>
          <a:xfrm>
            <a:off x="6445458" y="4088968"/>
            <a:ext cx="721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8 µm</a:t>
            </a:r>
            <a:endParaRPr lang="es-ES"/>
          </a:p>
        </p:txBody>
      </p:sp>
      <p:sp>
        <p:nvSpPr>
          <p:cNvPr id="54" name="53 CuadroTexto"/>
          <p:cNvSpPr txBox="1"/>
          <p:nvPr/>
        </p:nvSpPr>
        <p:spPr>
          <a:xfrm>
            <a:off x="6418655" y="4325332"/>
            <a:ext cx="721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6 µm</a:t>
            </a:r>
            <a:endParaRPr lang="es-ES"/>
          </a:p>
        </p:txBody>
      </p:sp>
      <p:sp>
        <p:nvSpPr>
          <p:cNvPr id="55" name="54 CuadroTexto"/>
          <p:cNvSpPr txBox="1"/>
          <p:nvPr/>
        </p:nvSpPr>
        <p:spPr>
          <a:xfrm>
            <a:off x="6494221" y="4571836"/>
            <a:ext cx="721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4 µm</a:t>
            </a:r>
            <a:endParaRPr lang="es-ES"/>
          </a:p>
        </p:txBody>
      </p:sp>
      <p:sp>
        <p:nvSpPr>
          <p:cNvPr id="56" name="55 CuadroTexto"/>
          <p:cNvSpPr txBox="1"/>
          <p:nvPr/>
        </p:nvSpPr>
        <p:spPr>
          <a:xfrm>
            <a:off x="272480" y="364502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mtClean="0">
                <a:latin typeface="Times New Roman" pitchFamily="18" charset="0"/>
                <a:cs typeface="Times New Roman" pitchFamily="18" charset="0"/>
              </a:rPr>
              <a:t> QD wave-guiding PL</a:t>
            </a:r>
          </a:p>
          <a:p>
            <a:endParaRPr lang="es-E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128464" y="5301208"/>
            <a:ext cx="4602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PL wave-</a:t>
            </a:r>
            <a:r>
              <a:rPr lang="es-E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guiding</a:t>
            </a:r>
            <a:r>
              <a:rPr lang="es-E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s-E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IR (</a:t>
            </a:r>
            <a:r>
              <a:rPr lang="es-E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PbS</a:t>
            </a:r>
            <a:r>
              <a:rPr lang="es-E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PbSe</a:t>
            </a:r>
            <a:r>
              <a:rPr lang="es-E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1" name="60 CuadroTexto"/>
          <p:cNvSpPr txBox="1"/>
          <p:nvPr/>
        </p:nvSpPr>
        <p:spPr>
          <a:xfrm>
            <a:off x="128464" y="5733256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Improvement</a:t>
            </a:r>
            <a:r>
              <a:rPr lang="es-E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s-E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core-shell</a:t>
            </a:r>
            <a:r>
              <a:rPr lang="es-E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QDs</a:t>
            </a:r>
            <a:r>
              <a:rPr lang="es-E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s-E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possible</a:t>
            </a:r>
            <a:r>
              <a:rPr lang="es-E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amplification</a:t>
            </a:r>
            <a:r>
              <a:rPr lang="es-E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es-E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Experimental </a:t>
            </a:r>
            <a:r>
              <a:rPr lang="es-E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setup</a:t>
            </a:r>
            <a:r>
              <a:rPr lang="es-E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s-E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light </a:t>
            </a:r>
            <a:r>
              <a:rPr lang="es-E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coupling</a:t>
            </a:r>
            <a:r>
              <a:rPr lang="es-E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es-E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1D-metal </a:t>
            </a:r>
            <a:r>
              <a:rPr lang="es-E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waveguides</a:t>
            </a:r>
            <a:endParaRPr lang="es-E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6696744" y="5373216"/>
            <a:ext cx="31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s-ES" sz="1400" b="1" dirty="0" err="1" smtClean="0">
                <a:latin typeface="Times New Roman" pitchFamily="18" charset="0"/>
                <a:cs typeface="Times New Roman" pitchFamily="18" charset="0"/>
              </a:rPr>
              <a:t>Core-shell</a:t>
            </a: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b="1" dirty="0" err="1" smtClean="0">
                <a:latin typeface="Times New Roman" pitchFamily="18" charset="0"/>
                <a:cs typeface="Times New Roman" pitchFamily="18" charset="0"/>
              </a:rPr>
              <a:t>PbS</a:t>
            </a: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s-ES" sz="1400" b="1" dirty="0" err="1" smtClean="0">
                <a:latin typeface="Times New Roman" pitchFamily="18" charset="0"/>
                <a:cs typeface="Times New Roman" pitchFamily="18" charset="0"/>
              </a:rPr>
              <a:t>PbSe</a:t>
            </a:r>
            <a:r>
              <a:rPr lang="es-E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b="1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 U. </a:t>
            </a:r>
            <a:r>
              <a:rPr lang="es-ES" sz="1400" b="1" dirty="0" err="1" smtClean="0">
                <a:latin typeface="Times New Roman" pitchFamily="18" charset="0"/>
                <a:cs typeface="Times New Roman" pitchFamily="18" charset="0"/>
              </a:rPr>
              <a:t>Ghent</a:t>
            </a:r>
            <a:endParaRPr lang="es-ES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s-ES" sz="1400" b="1" dirty="0" err="1" smtClean="0">
                <a:latin typeface="Times New Roman" pitchFamily="18" charset="0"/>
                <a:cs typeface="Times New Roman" pitchFamily="18" charset="0"/>
              </a:rPr>
              <a:t>Sample</a:t>
            </a: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b="1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 1D-metal </a:t>
            </a:r>
            <a:r>
              <a:rPr lang="es-ES" sz="1400" b="1" dirty="0" err="1" smtClean="0">
                <a:latin typeface="Times New Roman" pitchFamily="18" charset="0"/>
                <a:cs typeface="Times New Roman" pitchFamily="18" charset="0"/>
              </a:rPr>
              <a:t>waveuides</a:t>
            </a: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 (IMEC) </a:t>
            </a:r>
            <a:r>
              <a:rPr lang="es-ES" sz="1400" b="1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b="1" dirty="0" err="1" smtClean="0">
                <a:latin typeface="Times New Roman" pitchFamily="18" charset="0"/>
                <a:cs typeface="Times New Roman" pitchFamily="18" charset="0"/>
              </a:rPr>
              <a:t>silver</a:t>
            </a: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b="1" dirty="0" err="1" smtClean="0">
                <a:latin typeface="Times New Roman" pitchFamily="18" charset="0"/>
                <a:cs typeface="Times New Roman" pitchFamily="18" charset="0"/>
              </a:rPr>
              <a:t>nanowires</a:t>
            </a:r>
            <a:endParaRPr lang="es-E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63 CuadroTexto"/>
          <p:cNvSpPr txBox="1"/>
          <p:nvPr/>
        </p:nvSpPr>
        <p:spPr>
          <a:xfrm>
            <a:off x="272480" y="408636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Simulations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BPM and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effective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idex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method</a:t>
            </a:r>
            <a:endParaRPr lang="es-E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4 CuadroTexto"/>
          <p:cNvSpPr txBox="1"/>
          <p:nvPr/>
        </p:nvSpPr>
        <p:spPr>
          <a:xfrm>
            <a:off x="2931097" y="836712"/>
            <a:ext cx="6342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Quantum 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Dots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polymers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optical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gain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stripe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waveguides</a:t>
            </a:r>
            <a:endParaRPr lang="es-E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1 Grupo"/>
          <p:cNvGrpSpPr/>
          <p:nvPr/>
        </p:nvGrpSpPr>
        <p:grpSpPr>
          <a:xfrm>
            <a:off x="0" y="0"/>
            <a:ext cx="9906000" cy="880244"/>
            <a:chOff x="0" y="0"/>
            <a:chExt cx="9906000" cy="880244"/>
          </a:xfrm>
        </p:grpSpPr>
        <p:sp>
          <p:nvSpPr>
            <p:cNvPr id="35" name="28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36" name="32 Imagen" descr="ICMUV_v4.jp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1 Título"/>
            <p:cNvSpPr txBox="1">
              <a:spLocks/>
            </p:cNvSpPr>
            <p:nvPr/>
          </p:nvSpPr>
          <p:spPr bwMode="auto">
            <a:xfrm>
              <a:off x="4232920" y="193653"/>
              <a:ext cx="3888432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2600" b="1" dirty="0" err="1" smtClean="0">
                  <a:solidFill>
                    <a:schemeClr val="bg1"/>
                  </a:solidFill>
                </a:rPr>
                <a:t>Workplan</a:t>
              </a:r>
              <a:endParaRPr lang="en-GB" sz="2600" b="1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73421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0680" y="1400051"/>
            <a:ext cx="17526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4211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66037" y="1340768"/>
            <a:ext cx="2239963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4212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29264" y="3284984"/>
            <a:ext cx="2255837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23867908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2010-04-14T05:10:06Z</outs:dateTime>
      <outs:isPinned>true</outs:isPinned>
    </outs:relatedDate>
    <outs:relatedDate>
      <outs:type>2</outs:type>
      <outs:displayName>Created</outs:displayName>
      <outs:dateTime>2006-03-18T12:09:53Z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rafa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Jpmartinep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32995FC8-9C28-44CD-993F-7D6DD1858375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102560</TotalTime>
  <Words>535</Words>
  <Application>Microsoft Office PowerPoint</Application>
  <PresentationFormat>A4 (210 x 297 mm)</PresentationFormat>
  <Paragraphs>107</Paragraphs>
  <Slides>7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Diseño predeterminado</vt:lpstr>
      <vt:lpstr>Documento</vt:lpstr>
      <vt:lpstr>Graph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Company>Gebber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rafa</dc:creator>
  <cp:lastModifiedBy>-</cp:lastModifiedBy>
  <cp:revision>1573</cp:revision>
  <cp:lastPrinted>2011-11-14T21:28:30Z</cp:lastPrinted>
  <dcterms:created xsi:type="dcterms:W3CDTF">2006-03-18T12:09:53Z</dcterms:created>
  <dcterms:modified xsi:type="dcterms:W3CDTF">2011-11-16T10:44:59Z</dcterms:modified>
</cp:coreProperties>
</file>